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335"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36" r:id="rId62"/>
    <p:sldId id="315" r:id="rId63"/>
    <p:sldId id="316" r:id="rId64"/>
    <p:sldId id="317" r:id="rId65"/>
    <p:sldId id="337" r:id="rId66"/>
    <p:sldId id="338"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theme" Target="theme/theme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presProps" Target="pres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7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2236" y="425552"/>
            <a:ext cx="8199526" cy="802640"/>
          </a:xfrm>
          <a:prstGeom prst="rect">
            <a:avLst/>
          </a:prstGeom>
        </p:spPr>
        <p:txBody>
          <a:bodyPr wrap="square" lIns="0" tIns="0" rIns="0" bIns="0">
            <a:spAutoFit/>
          </a:bodyPr>
          <a:lstStyle>
            <a:lvl1pPr>
              <a:defRPr sz="17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84428" y="890047"/>
            <a:ext cx="7975142" cy="3505200"/>
          </a:xfrm>
          <a:prstGeom prst="rect">
            <a:avLst/>
          </a:prstGeom>
        </p:spPr>
        <p:txBody>
          <a:bodyPr wrap="square" lIns="0" tIns="0" rIns="0" bIns="0">
            <a:spAutoFit/>
          </a:bodyPr>
          <a:lstStyle>
            <a:lvl1pPr>
              <a:defRPr sz="17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image" Target="../media/image11.jpg" /><Relationship Id="rId1" Type="http://schemas.openxmlformats.org/officeDocument/2006/relationships/slideLayout" Target="../slideLayouts/slideLayout5.xml" /><Relationship Id="rId4" Type="http://schemas.openxmlformats.org/officeDocument/2006/relationships/image" Target="../media/image13.png" /></Relationships>
</file>

<file path=ppt/slides/_rels/slide1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8.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5.xml" /></Relationships>
</file>

<file path=ppt/slides/_rels/slide2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5.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1.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5.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5.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5.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5.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5.xml" /></Relationships>
</file>

<file path=ppt/slides/_rels/slide72.xml.rels><?xml version="1.0" encoding="UTF-8" standalone="yes"?>
<Relationships xmlns="http://schemas.openxmlformats.org/package/2006/relationships"><Relationship Id="rId2" Type="http://schemas.openxmlformats.org/officeDocument/2006/relationships/hyperlink" Target="https://en.wikipedia.org/wiki/Fibonacci_heap" TargetMode="External" /><Relationship Id="rId1" Type="http://schemas.openxmlformats.org/officeDocument/2006/relationships/slideLayout" Target="../slideLayouts/slideLayout5.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image" Target="../media/image24.png" /><Relationship Id="rId1" Type="http://schemas.openxmlformats.org/officeDocument/2006/relationships/slideLayout" Target="../slideLayouts/slideLayout5.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image" Target="../media/image26.jp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5.xml" /><Relationship Id="rId4" Type="http://schemas.openxmlformats.org/officeDocument/2006/relationships/image" Target="../media/image6.png" /></Relationships>
</file>

<file path=ppt/slides/_rels/slide80.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7.jpg" /><Relationship Id="rId1" Type="http://schemas.openxmlformats.org/officeDocument/2006/relationships/slideLayout" Target="../slideLayouts/slideLayout5.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1517" y="2410205"/>
            <a:ext cx="313817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Times New Roman"/>
                <a:cs typeface="Times New Roman"/>
              </a:rPr>
              <a:t>List</a:t>
            </a:r>
            <a:r>
              <a:rPr sz="2800" b="1" spc="-15" dirty="0">
                <a:latin typeface="Times New Roman"/>
                <a:cs typeface="Times New Roman"/>
              </a:rPr>
              <a:t> </a:t>
            </a:r>
            <a:r>
              <a:rPr sz="2800" b="1" spc="-5" dirty="0">
                <a:latin typeface="Times New Roman"/>
                <a:cs typeface="Times New Roman"/>
              </a:rPr>
              <a:t>and </a:t>
            </a:r>
            <a:r>
              <a:rPr sz="2800" b="1" spc="-10" dirty="0">
                <a:latin typeface="Times New Roman"/>
                <a:cs typeface="Times New Roman"/>
              </a:rPr>
              <a:t>Linked</a:t>
            </a:r>
            <a:r>
              <a:rPr sz="2800" b="1" spc="25" dirty="0">
                <a:latin typeface="Times New Roman"/>
                <a:cs typeface="Times New Roman"/>
              </a:rPr>
              <a:t> </a:t>
            </a:r>
            <a:r>
              <a:rPr sz="2800" b="1" spc="-5" dirty="0">
                <a:latin typeface="Times New Roman"/>
                <a:cs typeface="Times New Roman"/>
              </a:rPr>
              <a:t>lists</a:t>
            </a:r>
            <a:endParaRPr sz="28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022" y="522477"/>
            <a:ext cx="673735" cy="285115"/>
          </a:xfrm>
          <a:prstGeom prst="rect">
            <a:avLst/>
          </a:prstGeom>
        </p:spPr>
        <p:txBody>
          <a:bodyPr vert="horz" wrap="square" lIns="0" tIns="13335" rIns="0" bIns="0" rtlCol="0">
            <a:spAutoFit/>
          </a:bodyPr>
          <a:lstStyle/>
          <a:p>
            <a:pPr marL="12700">
              <a:lnSpc>
                <a:spcPct val="100000"/>
              </a:lnSpc>
              <a:spcBef>
                <a:spcPts val="105"/>
              </a:spcBef>
            </a:pPr>
            <a:r>
              <a:rPr b="1" spc="-5" dirty="0">
                <a:latin typeface="Times New Roman"/>
                <a:cs typeface="Times New Roman"/>
              </a:rPr>
              <a:t>Delete:</a:t>
            </a:r>
          </a:p>
        </p:txBody>
      </p:sp>
      <p:pic>
        <p:nvPicPr>
          <p:cNvPr id="3" name="object 3"/>
          <p:cNvPicPr/>
          <p:nvPr/>
        </p:nvPicPr>
        <p:blipFill>
          <a:blip r:embed="rId2" cstate="print"/>
          <a:stretch>
            <a:fillRect/>
          </a:stretch>
        </p:blipFill>
        <p:spPr>
          <a:xfrm>
            <a:off x="5223388" y="1680060"/>
            <a:ext cx="3091477" cy="914870"/>
          </a:xfrm>
          <a:prstGeom prst="rect">
            <a:avLst/>
          </a:prstGeom>
        </p:spPr>
      </p:pic>
      <p:sp>
        <p:nvSpPr>
          <p:cNvPr id="4" name="object 4"/>
          <p:cNvSpPr txBox="1"/>
          <p:nvPr/>
        </p:nvSpPr>
        <p:spPr>
          <a:xfrm>
            <a:off x="738022" y="782548"/>
            <a:ext cx="8070850" cy="2679065"/>
          </a:xfrm>
          <a:prstGeom prst="rect">
            <a:avLst/>
          </a:prstGeom>
        </p:spPr>
        <p:txBody>
          <a:bodyPr vert="horz" wrap="square" lIns="0" tIns="12700" rIns="0" bIns="0" rtlCol="0">
            <a:spAutoFit/>
          </a:bodyPr>
          <a:lstStyle/>
          <a:p>
            <a:pPr marL="299085" marR="226695" indent="-287020">
              <a:lnSpc>
                <a:spcPct val="150000"/>
              </a:lnSpc>
              <a:spcBef>
                <a:spcPts val="100"/>
              </a:spcBef>
              <a:buFont typeface="Arial MT"/>
              <a:buChar char="•"/>
              <a:tabLst>
                <a:tab pos="299085" algn="l"/>
                <a:tab pos="299720" algn="l"/>
              </a:tabLst>
            </a:pPr>
            <a:r>
              <a:rPr sz="1700" spc="-70" dirty="0">
                <a:latin typeface="Times New Roman"/>
                <a:cs typeface="Times New Roman"/>
              </a:rPr>
              <a:t>We</a:t>
            </a:r>
            <a:r>
              <a:rPr sz="1700" spc="95" dirty="0">
                <a:latin typeface="Times New Roman"/>
                <a:cs typeface="Times New Roman"/>
              </a:rPr>
              <a:t> </a:t>
            </a:r>
            <a:r>
              <a:rPr sz="1700" spc="-5" dirty="0">
                <a:latin typeface="Times New Roman"/>
                <a:cs typeface="Times New Roman"/>
              </a:rPr>
              <a:t>can</a:t>
            </a:r>
            <a:r>
              <a:rPr sz="1700" spc="90" dirty="0">
                <a:latin typeface="Times New Roman"/>
                <a:cs typeface="Times New Roman"/>
              </a:rPr>
              <a:t> </a:t>
            </a:r>
            <a:r>
              <a:rPr sz="1700" spc="-5" dirty="0">
                <a:latin typeface="Times New Roman"/>
                <a:cs typeface="Times New Roman"/>
              </a:rPr>
              <a:t>delete</a:t>
            </a:r>
            <a:r>
              <a:rPr sz="1700" spc="95"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spc="-5" dirty="0">
                <a:latin typeface="Times New Roman"/>
                <a:cs typeface="Times New Roman"/>
              </a:rPr>
              <a:t>element</a:t>
            </a:r>
            <a:r>
              <a:rPr sz="1700" spc="90" dirty="0">
                <a:latin typeface="Times New Roman"/>
                <a:cs typeface="Times New Roman"/>
              </a:rPr>
              <a:t> </a:t>
            </a:r>
            <a:r>
              <a:rPr sz="1700" dirty="0">
                <a:latin typeface="Times New Roman"/>
                <a:cs typeface="Times New Roman"/>
              </a:rPr>
              <a:t>from</a:t>
            </a:r>
            <a:r>
              <a:rPr sz="1700" spc="85" dirty="0">
                <a:latin typeface="Times New Roman"/>
                <a:cs typeface="Times New Roman"/>
              </a:rPr>
              <a:t> </a:t>
            </a:r>
            <a:r>
              <a:rPr sz="1700" spc="-10" dirty="0">
                <a:latin typeface="Times New Roman"/>
                <a:cs typeface="Times New Roman"/>
              </a:rPr>
              <a:t>any</a:t>
            </a:r>
            <a:r>
              <a:rPr sz="1700" spc="95" dirty="0">
                <a:latin typeface="Times New Roman"/>
                <a:cs typeface="Times New Roman"/>
              </a:rPr>
              <a:t> </a:t>
            </a:r>
            <a:r>
              <a:rPr sz="1700" spc="-5" dirty="0">
                <a:latin typeface="Times New Roman"/>
                <a:cs typeface="Times New Roman"/>
              </a:rPr>
              <a:t>position</a:t>
            </a:r>
            <a:r>
              <a:rPr sz="1700" spc="95" dirty="0">
                <a:latin typeface="Times New Roman"/>
                <a:cs typeface="Times New Roman"/>
              </a:rPr>
              <a:t> </a:t>
            </a:r>
            <a:r>
              <a:rPr sz="1700" dirty="0">
                <a:latin typeface="Times New Roman"/>
                <a:cs typeface="Times New Roman"/>
              </a:rPr>
              <a:t>of</a:t>
            </a:r>
            <a:r>
              <a:rPr sz="1700" spc="90" dirty="0">
                <a:latin typeface="Times New Roman"/>
                <a:cs typeface="Times New Roman"/>
              </a:rPr>
              <a:t> </a:t>
            </a:r>
            <a:r>
              <a:rPr sz="1700" dirty="0">
                <a:latin typeface="Times New Roman"/>
                <a:cs typeface="Times New Roman"/>
              </a:rPr>
              <a:t>the</a:t>
            </a:r>
            <a:r>
              <a:rPr sz="1700" spc="95" dirty="0">
                <a:latin typeface="Times New Roman"/>
                <a:cs typeface="Times New Roman"/>
              </a:rPr>
              <a:t> </a:t>
            </a:r>
            <a:r>
              <a:rPr sz="1700" spc="-5" dirty="0">
                <a:latin typeface="Times New Roman"/>
                <a:cs typeface="Times New Roman"/>
              </a:rPr>
              <a:t>list</a:t>
            </a:r>
            <a:r>
              <a:rPr sz="1700" spc="90" dirty="0">
                <a:latin typeface="Times New Roman"/>
                <a:cs typeface="Times New Roman"/>
              </a:rPr>
              <a:t> </a:t>
            </a:r>
            <a:r>
              <a:rPr sz="1700" dirty="0">
                <a:latin typeface="Times New Roman"/>
                <a:cs typeface="Times New Roman"/>
              </a:rPr>
              <a:t>until</a:t>
            </a:r>
            <a:r>
              <a:rPr sz="1700" spc="90" dirty="0">
                <a:latin typeface="Times New Roman"/>
                <a:cs typeface="Times New Roman"/>
              </a:rPr>
              <a:t> </a:t>
            </a:r>
            <a:r>
              <a:rPr sz="1700" dirty="0">
                <a:latin typeface="Times New Roman"/>
                <a:cs typeface="Times New Roman"/>
              </a:rPr>
              <a:t>list</a:t>
            </a:r>
            <a:r>
              <a:rPr sz="1700" spc="90" dirty="0">
                <a:latin typeface="Times New Roman"/>
                <a:cs typeface="Times New Roman"/>
              </a:rPr>
              <a:t> </a:t>
            </a:r>
            <a:r>
              <a:rPr sz="1700" spc="-5" dirty="0">
                <a:latin typeface="Times New Roman"/>
                <a:cs typeface="Times New Roman"/>
              </a:rPr>
              <a:t>become</a:t>
            </a:r>
            <a:r>
              <a:rPr sz="1700" spc="95" dirty="0">
                <a:latin typeface="Times New Roman"/>
                <a:cs typeface="Times New Roman"/>
              </a:rPr>
              <a:t> </a:t>
            </a:r>
            <a:r>
              <a:rPr sz="1700" spc="-20" dirty="0">
                <a:latin typeface="Times New Roman"/>
                <a:cs typeface="Times New Roman"/>
              </a:rPr>
              <a:t>empty.</a:t>
            </a:r>
            <a:r>
              <a:rPr sz="1700" spc="100" dirty="0">
                <a:latin typeface="Times New Roman"/>
                <a:cs typeface="Times New Roman"/>
              </a:rPr>
              <a:t> </a:t>
            </a:r>
            <a:r>
              <a:rPr sz="1700" spc="-5" dirty="0">
                <a:latin typeface="Times New Roman"/>
                <a:cs typeface="Times New Roman"/>
              </a:rPr>
              <a:t>If</a:t>
            </a:r>
            <a:r>
              <a:rPr sz="1700" spc="80" dirty="0">
                <a:latin typeface="Times New Roman"/>
                <a:cs typeface="Times New Roman"/>
              </a:rPr>
              <a:t> </a:t>
            </a:r>
            <a:r>
              <a:rPr sz="1700" spc="-5" dirty="0">
                <a:latin typeface="Times New Roman"/>
                <a:cs typeface="Times New Roman"/>
              </a:rPr>
              <a:t>list </a:t>
            </a:r>
            <a:r>
              <a:rPr sz="1700" spc="-409" dirty="0">
                <a:latin typeface="Times New Roman"/>
                <a:cs typeface="Times New Roman"/>
              </a:rPr>
              <a:t> </a:t>
            </a:r>
            <a:r>
              <a:rPr sz="1700" dirty="0">
                <a:latin typeface="Times New Roman"/>
                <a:cs typeface="Times New Roman"/>
              </a:rPr>
              <a:t>become</a:t>
            </a:r>
            <a:r>
              <a:rPr sz="1700" spc="-20" dirty="0">
                <a:latin typeface="Times New Roman"/>
                <a:cs typeface="Times New Roman"/>
              </a:rPr>
              <a:t> </a:t>
            </a:r>
            <a:r>
              <a:rPr sz="1700" spc="-5" dirty="0">
                <a:latin typeface="Times New Roman"/>
                <a:cs typeface="Times New Roman"/>
              </a:rPr>
              <a:t>empty</a:t>
            </a:r>
            <a:r>
              <a:rPr sz="1700" spc="5" dirty="0">
                <a:latin typeface="Times New Roman"/>
                <a:cs typeface="Times New Roman"/>
              </a:rPr>
              <a:t> </a:t>
            </a:r>
            <a:r>
              <a:rPr sz="1700" dirty="0">
                <a:latin typeface="Times New Roman"/>
                <a:cs typeface="Times New Roman"/>
              </a:rPr>
              <a:t>then,</a:t>
            </a:r>
            <a:r>
              <a:rPr sz="1700" spc="-15" dirty="0">
                <a:latin typeface="Times New Roman"/>
                <a:cs typeface="Times New Roman"/>
              </a:rPr>
              <a:t> </a:t>
            </a:r>
            <a:r>
              <a:rPr sz="1700" spc="-5" dirty="0">
                <a:latin typeface="Times New Roman"/>
                <a:cs typeface="Times New Roman"/>
              </a:rPr>
              <a:t>error</a:t>
            </a:r>
            <a:r>
              <a:rPr sz="1700" spc="-10" dirty="0">
                <a:latin typeface="Times New Roman"/>
                <a:cs typeface="Times New Roman"/>
              </a:rPr>
              <a:t> </a:t>
            </a:r>
            <a:r>
              <a:rPr sz="1700" spc="-5" dirty="0">
                <a:latin typeface="Times New Roman"/>
                <a:cs typeface="Times New Roman"/>
              </a:rPr>
              <a:t>will</a:t>
            </a:r>
            <a:r>
              <a:rPr sz="1700" spc="5" dirty="0">
                <a:latin typeface="Times New Roman"/>
                <a:cs typeface="Times New Roman"/>
              </a:rPr>
              <a:t> </a:t>
            </a:r>
            <a:r>
              <a:rPr sz="1700" spc="-20" dirty="0">
                <a:latin typeface="Times New Roman"/>
                <a:cs typeface="Times New Roman"/>
              </a:rPr>
              <a:t>occur.</a:t>
            </a:r>
            <a:endParaRPr sz="1700">
              <a:latin typeface="Times New Roman"/>
              <a:cs typeface="Times New Roman"/>
            </a:endParaRPr>
          </a:p>
          <a:p>
            <a:pPr marL="299085" indent="-287020">
              <a:lnSpc>
                <a:spcPct val="100000"/>
              </a:lnSpc>
              <a:spcBef>
                <a:spcPts val="1020"/>
              </a:spcBef>
              <a:buFont typeface="Arial MT"/>
              <a:buChar char="•"/>
              <a:tabLst>
                <a:tab pos="299085" algn="l"/>
                <a:tab pos="299720" algn="l"/>
              </a:tabLst>
            </a:pPr>
            <a:r>
              <a:rPr sz="1700" dirty="0">
                <a:latin typeface="Times New Roman"/>
                <a:cs typeface="Times New Roman"/>
              </a:rPr>
              <a:t>For</a:t>
            </a:r>
            <a:r>
              <a:rPr sz="1700" spc="-50" dirty="0">
                <a:latin typeface="Times New Roman"/>
                <a:cs typeface="Times New Roman"/>
              </a:rPr>
              <a:t> </a:t>
            </a:r>
            <a:r>
              <a:rPr sz="1700" dirty="0">
                <a:latin typeface="Times New Roman"/>
                <a:cs typeface="Times New Roman"/>
              </a:rPr>
              <a:t>Example:</a:t>
            </a:r>
            <a:endParaRPr sz="1700">
              <a:latin typeface="Times New Roman"/>
              <a:cs typeface="Times New Roman"/>
            </a:endParaRPr>
          </a:p>
          <a:p>
            <a:pPr marL="12700">
              <a:lnSpc>
                <a:spcPct val="100000"/>
              </a:lnSpc>
              <a:spcBef>
                <a:spcPts val="1019"/>
              </a:spcBef>
            </a:pPr>
            <a:r>
              <a:rPr sz="1700" spc="-5" dirty="0">
                <a:latin typeface="Times New Roman"/>
                <a:cs typeface="Times New Roman"/>
              </a:rPr>
              <a:t>delete(1);</a:t>
            </a:r>
            <a:endParaRPr sz="1700">
              <a:latin typeface="Times New Roman"/>
              <a:cs typeface="Times New Roman"/>
            </a:endParaRPr>
          </a:p>
          <a:p>
            <a:pPr>
              <a:lnSpc>
                <a:spcPct val="100000"/>
              </a:lnSpc>
            </a:pPr>
            <a:endParaRPr sz="2200">
              <a:latin typeface="Times New Roman"/>
              <a:cs typeface="Times New Roman"/>
            </a:endParaRPr>
          </a:p>
          <a:p>
            <a:pPr marL="352425" marR="5080" lvl="1" indent="-287020">
              <a:lnSpc>
                <a:spcPct val="150000"/>
              </a:lnSpc>
              <a:buFont typeface="Arial MT"/>
              <a:buChar char="•"/>
              <a:tabLst>
                <a:tab pos="352425" algn="l"/>
                <a:tab pos="353060" algn="l"/>
                <a:tab pos="941705" algn="l"/>
                <a:tab pos="1772920" algn="l"/>
                <a:tab pos="2722245" algn="l"/>
                <a:tab pos="3001010" algn="l"/>
                <a:tab pos="3981450" algn="l"/>
                <a:tab pos="4540885" algn="l"/>
                <a:tab pos="4891405" algn="l"/>
                <a:tab pos="5290820" algn="l"/>
                <a:tab pos="6193155" algn="l"/>
                <a:tab pos="6722109" algn="l"/>
                <a:tab pos="7336155" algn="l"/>
                <a:tab pos="7722234" algn="l"/>
              </a:tabLst>
            </a:pPr>
            <a:r>
              <a:rPr sz="1700" dirty="0">
                <a:latin typeface="Times New Roman"/>
                <a:cs typeface="Times New Roman"/>
              </a:rPr>
              <a:t>Af</a:t>
            </a:r>
            <a:r>
              <a:rPr sz="1700" spc="-10" dirty="0">
                <a:latin typeface="Times New Roman"/>
                <a:cs typeface="Times New Roman"/>
              </a:rPr>
              <a:t>t</a:t>
            </a:r>
            <a:r>
              <a:rPr sz="1700" dirty="0">
                <a:latin typeface="Times New Roman"/>
                <a:cs typeface="Times New Roman"/>
              </a:rPr>
              <a:t>er	de</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t</a:t>
            </a:r>
            <a:r>
              <a:rPr sz="1700" spc="-5" dirty="0">
                <a:latin typeface="Times New Roman"/>
                <a:cs typeface="Times New Roman"/>
              </a:rPr>
              <a:t>i</a:t>
            </a:r>
            <a:r>
              <a:rPr sz="1700" dirty="0">
                <a:latin typeface="Times New Roman"/>
                <a:cs typeface="Times New Roman"/>
              </a:rPr>
              <a:t>on	</a:t>
            </a:r>
            <a:r>
              <a:rPr sz="1700" spc="-15" dirty="0">
                <a:latin typeface="Times New Roman"/>
                <a:cs typeface="Times New Roman"/>
              </a:rPr>
              <a:t>o</a:t>
            </a:r>
            <a:r>
              <a:rPr sz="1700" dirty="0">
                <a:latin typeface="Times New Roman"/>
                <a:cs typeface="Times New Roman"/>
              </a:rPr>
              <a:t>pera</a:t>
            </a:r>
            <a:r>
              <a:rPr sz="1700" spc="-15" dirty="0">
                <a:latin typeface="Times New Roman"/>
                <a:cs typeface="Times New Roman"/>
              </a:rPr>
              <a:t>t</a:t>
            </a:r>
            <a:r>
              <a:rPr sz="1700" spc="-5" dirty="0">
                <a:latin typeface="Times New Roman"/>
                <a:cs typeface="Times New Roman"/>
              </a:rPr>
              <a:t>i</a:t>
            </a:r>
            <a:r>
              <a:rPr sz="1700" dirty="0">
                <a:latin typeface="Times New Roman"/>
                <a:cs typeface="Times New Roman"/>
              </a:rPr>
              <a:t>on	</a:t>
            </a:r>
            <a:r>
              <a:rPr sz="1700" spc="-10" dirty="0">
                <a:latin typeface="Times New Roman"/>
                <a:cs typeface="Times New Roman"/>
              </a:rPr>
              <a:t>i</a:t>
            </a:r>
            <a:r>
              <a:rPr sz="1700" dirty="0">
                <a:latin typeface="Times New Roman"/>
                <a:cs typeface="Times New Roman"/>
              </a:rPr>
              <a:t>s	co</a:t>
            </a:r>
            <a:r>
              <a:rPr sz="1700" spc="-20" dirty="0">
                <a:latin typeface="Times New Roman"/>
                <a:cs typeface="Times New Roman"/>
              </a:rPr>
              <a:t>m</a:t>
            </a:r>
            <a:r>
              <a:rPr sz="1700" dirty="0">
                <a:latin typeface="Times New Roman"/>
                <a:cs typeface="Times New Roman"/>
              </a:rPr>
              <a:t>p</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t</a:t>
            </a:r>
            <a:r>
              <a:rPr sz="1700" dirty="0">
                <a:latin typeface="Times New Roman"/>
                <a:cs typeface="Times New Roman"/>
              </a:rPr>
              <a:t>e,	</a:t>
            </a:r>
            <a:r>
              <a:rPr sz="1700" spc="-5" dirty="0">
                <a:latin typeface="Times New Roman"/>
                <a:cs typeface="Times New Roman"/>
              </a:rPr>
              <a:t>t</a:t>
            </a:r>
            <a:r>
              <a:rPr sz="1700" dirty="0">
                <a:latin typeface="Times New Roman"/>
                <a:cs typeface="Times New Roman"/>
              </a:rPr>
              <a:t>he</a:t>
            </a:r>
            <a:r>
              <a:rPr sz="1700" spc="-15" dirty="0">
                <a:latin typeface="Times New Roman"/>
                <a:cs typeface="Times New Roman"/>
              </a:rPr>
              <a:t>n</a:t>
            </a:r>
            <a:r>
              <a:rPr sz="1700" dirty="0">
                <a:latin typeface="Times New Roman"/>
                <a:cs typeface="Times New Roman"/>
              </a:rPr>
              <a:t>,	a</a:t>
            </a:r>
            <a:r>
              <a:rPr sz="1700" spc="-10" dirty="0">
                <a:latin typeface="Times New Roman"/>
                <a:cs typeface="Times New Roman"/>
              </a:rPr>
              <a:t>l</a:t>
            </a:r>
            <a:r>
              <a:rPr sz="1700" dirty="0">
                <a:latin typeface="Times New Roman"/>
                <a:cs typeface="Times New Roman"/>
              </a:rPr>
              <a:t>l	</a:t>
            </a:r>
            <a:r>
              <a:rPr sz="1700" spc="-5" dirty="0">
                <a:latin typeface="Times New Roman"/>
                <a:cs typeface="Times New Roman"/>
              </a:rPr>
              <a:t>t</a:t>
            </a:r>
            <a:r>
              <a:rPr sz="1700" dirty="0">
                <a:latin typeface="Times New Roman"/>
                <a:cs typeface="Times New Roman"/>
              </a:rPr>
              <a:t>he	e</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en</a:t>
            </a:r>
            <a:r>
              <a:rPr sz="1700" spc="-10" dirty="0">
                <a:latin typeface="Times New Roman"/>
                <a:cs typeface="Times New Roman"/>
              </a:rPr>
              <a:t>t</a:t>
            </a:r>
            <a:r>
              <a:rPr sz="1700" dirty="0">
                <a:latin typeface="Times New Roman"/>
                <a:cs typeface="Times New Roman"/>
              </a:rPr>
              <a:t>s	af</a:t>
            </a:r>
            <a:r>
              <a:rPr sz="1700" spc="-25" dirty="0">
                <a:latin typeface="Times New Roman"/>
                <a:cs typeface="Times New Roman"/>
              </a:rPr>
              <a:t>t</a:t>
            </a:r>
            <a:r>
              <a:rPr sz="1700" dirty="0">
                <a:latin typeface="Times New Roman"/>
                <a:cs typeface="Times New Roman"/>
              </a:rPr>
              <a:t>er	</a:t>
            </a:r>
            <a:r>
              <a:rPr sz="1700" spc="-5" dirty="0">
                <a:latin typeface="Times New Roman"/>
                <a:cs typeface="Times New Roman"/>
              </a:rPr>
              <a:t>i</a:t>
            </a:r>
            <a:r>
              <a:rPr sz="1700" dirty="0">
                <a:latin typeface="Times New Roman"/>
                <a:cs typeface="Times New Roman"/>
              </a:rPr>
              <a:t>ndex	</a:t>
            </a:r>
            <a:r>
              <a:rPr sz="1700" spc="-5" dirty="0">
                <a:latin typeface="Times New Roman"/>
                <a:cs typeface="Times New Roman"/>
              </a:rPr>
              <a:t>[</a:t>
            </a:r>
            <a:r>
              <a:rPr sz="1700" dirty="0">
                <a:latin typeface="Times New Roman"/>
                <a:cs typeface="Times New Roman"/>
              </a:rPr>
              <a:t>1]	w</a:t>
            </a:r>
            <a:r>
              <a:rPr sz="1700" spc="-20" dirty="0">
                <a:latin typeface="Times New Roman"/>
                <a:cs typeface="Times New Roman"/>
              </a:rPr>
              <a:t>i</a:t>
            </a:r>
            <a:r>
              <a:rPr sz="1700" spc="5" dirty="0">
                <a:latin typeface="Times New Roman"/>
                <a:cs typeface="Times New Roman"/>
              </a:rPr>
              <a:t>l</a:t>
            </a:r>
            <a:r>
              <a:rPr sz="1700" dirty="0">
                <a:latin typeface="Times New Roman"/>
                <a:cs typeface="Times New Roman"/>
              </a:rPr>
              <a:t>l  move</a:t>
            </a:r>
            <a:r>
              <a:rPr sz="1700" spc="-15" dirty="0">
                <a:latin typeface="Times New Roman"/>
                <a:cs typeface="Times New Roman"/>
              </a:rPr>
              <a:t> </a:t>
            </a:r>
            <a:r>
              <a:rPr sz="1700" dirty="0">
                <a:latin typeface="Times New Roman"/>
                <a:cs typeface="Times New Roman"/>
              </a:rPr>
              <a:t>one</a:t>
            </a:r>
            <a:r>
              <a:rPr sz="1700" spc="-5" dirty="0">
                <a:latin typeface="Times New Roman"/>
                <a:cs typeface="Times New Roman"/>
              </a:rPr>
              <a:t> step</a:t>
            </a:r>
            <a:r>
              <a:rPr sz="1700" spc="-10" dirty="0">
                <a:latin typeface="Times New Roman"/>
                <a:cs typeface="Times New Roman"/>
              </a:rPr>
              <a:t> </a:t>
            </a:r>
            <a:r>
              <a:rPr sz="1700" dirty="0">
                <a:latin typeface="Times New Roman"/>
                <a:cs typeface="Times New Roman"/>
              </a:rPr>
              <a:t>backward.</a:t>
            </a:r>
            <a:endParaRPr sz="1700">
              <a:latin typeface="Times New Roman"/>
              <a:cs typeface="Times New Roman"/>
            </a:endParaRPr>
          </a:p>
        </p:txBody>
      </p:sp>
      <p:pic>
        <p:nvPicPr>
          <p:cNvPr id="5" name="object 5"/>
          <p:cNvPicPr/>
          <p:nvPr/>
        </p:nvPicPr>
        <p:blipFill>
          <a:blip r:embed="rId3" cstate="print"/>
          <a:stretch>
            <a:fillRect/>
          </a:stretch>
        </p:blipFill>
        <p:spPr>
          <a:xfrm>
            <a:off x="4662766" y="3345883"/>
            <a:ext cx="3820095" cy="627770"/>
          </a:xfrm>
          <a:prstGeom prst="rect">
            <a:avLst/>
          </a:prstGeom>
        </p:spPr>
      </p:pic>
      <p:sp>
        <p:nvSpPr>
          <p:cNvPr id="6" name="object 6"/>
          <p:cNvSpPr txBox="1"/>
          <p:nvPr/>
        </p:nvSpPr>
        <p:spPr>
          <a:xfrm>
            <a:off x="1386586" y="4156354"/>
            <a:ext cx="3007360" cy="300355"/>
          </a:xfrm>
          <a:prstGeom prst="rect">
            <a:avLst/>
          </a:prstGeom>
        </p:spPr>
        <p:txBody>
          <a:bodyPr vert="horz" wrap="square" lIns="0" tIns="12700" rIns="0" bIns="0" rtlCol="0">
            <a:spAutoFit/>
          </a:bodyPr>
          <a:lstStyle/>
          <a:p>
            <a:pPr marL="12700">
              <a:lnSpc>
                <a:spcPct val="100000"/>
              </a:lnSpc>
              <a:spcBef>
                <a:spcPts val="100"/>
              </a:spcBef>
            </a:pPr>
            <a:r>
              <a:rPr sz="1600" b="1" spc="-15" dirty="0">
                <a:latin typeface="Times New Roman"/>
                <a:cs typeface="Times New Roman"/>
              </a:rPr>
              <a:t>Time</a:t>
            </a:r>
            <a:r>
              <a:rPr sz="1600" b="1" spc="15" dirty="0">
                <a:latin typeface="Times New Roman"/>
                <a:cs typeface="Times New Roman"/>
              </a:rPr>
              <a:t> </a:t>
            </a:r>
            <a:r>
              <a:rPr sz="1600" b="1" spc="-5" dirty="0">
                <a:latin typeface="Times New Roman"/>
                <a:cs typeface="Times New Roman"/>
              </a:rPr>
              <a:t>complexity</a:t>
            </a:r>
            <a:r>
              <a:rPr sz="1600" b="1" spc="35" dirty="0">
                <a:latin typeface="Times New Roman"/>
                <a:cs typeface="Times New Roman"/>
              </a:rPr>
              <a:t> </a:t>
            </a:r>
            <a:r>
              <a:rPr sz="1600" b="1" spc="-5" dirty="0">
                <a:latin typeface="Times New Roman"/>
                <a:cs typeface="Times New Roman"/>
              </a:rPr>
              <a:t>of</a:t>
            </a:r>
            <a:r>
              <a:rPr sz="1600" b="1" spc="-10" dirty="0">
                <a:latin typeface="Times New Roman"/>
                <a:cs typeface="Times New Roman"/>
              </a:rPr>
              <a:t> </a:t>
            </a:r>
            <a:r>
              <a:rPr sz="1600" b="1" spc="-5" dirty="0">
                <a:latin typeface="Times New Roman"/>
                <a:cs typeface="Times New Roman"/>
              </a:rPr>
              <a:t>deletion:</a:t>
            </a:r>
            <a:r>
              <a:rPr sz="1600" b="1" spc="75" dirty="0">
                <a:latin typeface="Times New Roman"/>
                <a:cs typeface="Times New Roman"/>
              </a:rPr>
              <a:t> </a:t>
            </a:r>
            <a:r>
              <a:rPr sz="1800" b="1" i="1" spc="-5" dirty="0">
                <a:latin typeface="Times New Roman"/>
                <a:cs typeface="Times New Roman"/>
              </a:rPr>
              <a:t>O(n)</a:t>
            </a:r>
            <a:endParaRPr sz="18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9948" y="469519"/>
            <a:ext cx="782320" cy="285115"/>
          </a:xfrm>
          <a:prstGeom prst="rect">
            <a:avLst/>
          </a:prstGeom>
        </p:spPr>
        <p:txBody>
          <a:bodyPr vert="horz" wrap="square" lIns="0" tIns="13335" rIns="0" bIns="0" rtlCol="0">
            <a:spAutoFit/>
          </a:bodyPr>
          <a:lstStyle/>
          <a:p>
            <a:pPr marL="12700">
              <a:lnSpc>
                <a:spcPct val="100000"/>
              </a:lnSpc>
              <a:spcBef>
                <a:spcPts val="105"/>
              </a:spcBef>
            </a:pPr>
            <a:r>
              <a:rPr b="1" spc="-5" dirty="0">
                <a:latin typeface="Times New Roman"/>
                <a:cs typeface="Times New Roman"/>
              </a:rPr>
              <a:t>Retrive:</a:t>
            </a:r>
          </a:p>
        </p:txBody>
      </p:sp>
      <p:sp>
        <p:nvSpPr>
          <p:cNvPr id="3" name="object 3"/>
          <p:cNvSpPr txBox="1"/>
          <p:nvPr/>
        </p:nvSpPr>
        <p:spPr>
          <a:xfrm>
            <a:off x="599948" y="729694"/>
            <a:ext cx="5723890" cy="802640"/>
          </a:xfrm>
          <a:prstGeom prst="rect">
            <a:avLst/>
          </a:prstGeom>
        </p:spPr>
        <p:txBody>
          <a:bodyPr vert="horz" wrap="square" lIns="0" tIns="141605" rIns="0" bIns="0" rtlCol="0">
            <a:spAutoFit/>
          </a:bodyPr>
          <a:lstStyle/>
          <a:p>
            <a:pPr marL="12700">
              <a:lnSpc>
                <a:spcPct val="100000"/>
              </a:lnSpc>
              <a:spcBef>
                <a:spcPts val="1115"/>
              </a:spcBef>
            </a:pPr>
            <a:r>
              <a:rPr sz="1700" spc="-65" dirty="0">
                <a:latin typeface="Times New Roman"/>
                <a:cs typeface="Times New Roman"/>
              </a:rPr>
              <a:t>We</a:t>
            </a:r>
            <a:r>
              <a:rPr sz="1700" spc="-20"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spc="-5" dirty="0">
                <a:latin typeface="Times New Roman"/>
                <a:cs typeface="Times New Roman"/>
              </a:rPr>
              <a:t>retrieve </a:t>
            </a:r>
            <a:r>
              <a:rPr sz="1700" dirty="0">
                <a:latin typeface="Times New Roman"/>
                <a:cs typeface="Times New Roman"/>
              </a:rPr>
              <a:t>or</a:t>
            </a:r>
            <a:r>
              <a:rPr sz="1700" spc="-5" dirty="0">
                <a:latin typeface="Times New Roman"/>
                <a:cs typeface="Times New Roman"/>
              </a:rPr>
              <a:t> </a:t>
            </a:r>
            <a:r>
              <a:rPr sz="1700" dirty="0">
                <a:latin typeface="Times New Roman"/>
                <a:cs typeface="Times New Roman"/>
              </a:rPr>
              <a:t>read</a:t>
            </a:r>
            <a:r>
              <a:rPr sz="1700" spc="-15" dirty="0">
                <a:latin typeface="Times New Roman"/>
                <a:cs typeface="Times New Roman"/>
              </a:rPr>
              <a:t> </a:t>
            </a:r>
            <a:r>
              <a:rPr sz="1700" spc="-5" dirty="0">
                <a:latin typeface="Times New Roman"/>
                <a:cs typeface="Times New Roman"/>
              </a:rPr>
              <a:t>data</a:t>
            </a:r>
            <a:r>
              <a:rPr sz="170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array</a:t>
            </a:r>
            <a:r>
              <a:rPr sz="1700" spc="-15" dirty="0">
                <a:latin typeface="Times New Roman"/>
                <a:cs typeface="Times New Roman"/>
              </a:rPr>
              <a:t> </a:t>
            </a:r>
            <a:r>
              <a:rPr sz="1700" dirty="0">
                <a:latin typeface="Times New Roman"/>
                <a:cs typeface="Times New Roman"/>
              </a:rPr>
              <a:t>at</a:t>
            </a:r>
            <a:r>
              <a:rPr sz="1700" spc="-5" dirty="0">
                <a:latin typeface="Times New Roman"/>
                <a:cs typeface="Times New Roman"/>
              </a:rPr>
              <a:t> any</a:t>
            </a:r>
            <a:r>
              <a:rPr sz="170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12700">
              <a:lnSpc>
                <a:spcPct val="100000"/>
              </a:lnSpc>
              <a:spcBef>
                <a:spcPts val="1019"/>
              </a:spcBef>
            </a:pPr>
            <a:r>
              <a:rPr sz="1700" spc="-5" dirty="0">
                <a:latin typeface="Times New Roman"/>
                <a:cs typeface="Times New Roman"/>
              </a:rPr>
              <a:t>retrive(2);</a:t>
            </a:r>
            <a:r>
              <a:rPr sz="1700" spc="-10"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spc="-5" dirty="0">
                <a:latin typeface="Times New Roman"/>
                <a:cs typeface="Times New Roman"/>
              </a:rPr>
              <a:t>will</a:t>
            </a:r>
            <a:r>
              <a:rPr sz="1700" spc="5" dirty="0">
                <a:latin typeface="Times New Roman"/>
                <a:cs typeface="Times New Roman"/>
              </a:rPr>
              <a:t> </a:t>
            </a:r>
            <a:r>
              <a:rPr sz="1700" spc="-5" dirty="0">
                <a:latin typeface="Times New Roman"/>
                <a:cs typeface="Times New Roman"/>
              </a:rPr>
              <a:t>display</a:t>
            </a:r>
            <a:r>
              <a:rPr sz="1700" dirty="0">
                <a:latin typeface="Times New Roman"/>
                <a:cs typeface="Times New Roman"/>
              </a:rPr>
              <a:t> </a:t>
            </a:r>
            <a:r>
              <a:rPr sz="1700" spc="-5" dirty="0">
                <a:latin typeface="Times New Roman"/>
                <a:cs typeface="Times New Roman"/>
              </a:rPr>
              <a:t>the </a:t>
            </a:r>
            <a:r>
              <a:rPr sz="1700" dirty="0">
                <a:latin typeface="Times New Roman"/>
                <a:cs typeface="Times New Roman"/>
              </a:rPr>
              <a:t>element from</a:t>
            </a:r>
            <a:r>
              <a:rPr sz="1700" spc="-5" dirty="0">
                <a:latin typeface="Times New Roman"/>
                <a:cs typeface="Times New Roman"/>
              </a:rPr>
              <a:t> the array</a:t>
            </a:r>
            <a:r>
              <a:rPr sz="1700" spc="-15" dirty="0">
                <a:latin typeface="Times New Roman"/>
                <a:cs typeface="Times New Roman"/>
              </a:rPr>
              <a:t> </a:t>
            </a:r>
            <a:r>
              <a:rPr sz="1700" spc="-5" dirty="0">
                <a:latin typeface="Times New Roman"/>
                <a:cs typeface="Times New Roman"/>
              </a:rPr>
              <a:t>at</a:t>
            </a:r>
            <a:r>
              <a:rPr sz="1700" spc="5" dirty="0">
                <a:latin typeface="Times New Roman"/>
                <a:cs typeface="Times New Roman"/>
              </a:rPr>
              <a:t> </a:t>
            </a:r>
            <a:r>
              <a:rPr sz="1700" dirty="0">
                <a:latin typeface="Times New Roman"/>
                <a:cs typeface="Times New Roman"/>
              </a:rPr>
              <a:t>index</a:t>
            </a:r>
            <a:r>
              <a:rPr sz="1700" spc="-5" dirty="0">
                <a:latin typeface="Times New Roman"/>
                <a:cs typeface="Times New Roman"/>
              </a:rPr>
              <a:t> [2]</a:t>
            </a:r>
            <a:endParaRPr sz="1700">
              <a:latin typeface="Times New Roman"/>
              <a:cs typeface="Times New Roman"/>
            </a:endParaRPr>
          </a:p>
        </p:txBody>
      </p:sp>
      <p:pic>
        <p:nvPicPr>
          <p:cNvPr id="4" name="object 4"/>
          <p:cNvPicPr/>
          <p:nvPr/>
        </p:nvPicPr>
        <p:blipFill>
          <a:blip r:embed="rId2" cstate="print"/>
          <a:stretch>
            <a:fillRect/>
          </a:stretch>
        </p:blipFill>
        <p:spPr>
          <a:xfrm>
            <a:off x="4815926" y="2049398"/>
            <a:ext cx="2610837" cy="428625"/>
          </a:xfrm>
          <a:prstGeom prst="rect">
            <a:avLst/>
          </a:prstGeom>
        </p:spPr>
      </p:pic>
      <p:sp>
        <p:nvSpPr>
          <p:cNvPr id="5" name="object 5"/>
          <p:cNvSpPr txBox="1"/>
          <p:nvPr/>
        </p:nvSpPr>
        <p:spPr>
          <a:xfrm>
            <a:off x="2482088" y="3493973"/>
            <a:ext cx="2935605" cy="269240"/>
          </a:xfrm>
          <a:prstGeom prst="rect">
            <a:avLst/>
          </a:prstGeom>
        </p:spPr>
        <p:txBody>
          <a:bodyPr vert="horz" wrap="square" lIns="0" tIns="12065" rIns="0" bIns="0" rtlCol="0">
            <a:spAutoFit/>
          </a:bodyPr>
          <a:lstStyle/>
          <a:p>
            <a:pPr marL="12700">
              <a:lnSpc>
                <a:spcPct val="100000"/>
              </a:lnSpc>
              <a:spcBef>
                <a:spcPts val="95"/>
              </a:spcBef>
            </a:pPr>
            <a:r>
              <a:rPr sz="1600" b="1" spc="-15" dirty="0">
                <a:latin typeface="Times New Roman"/>
                <a:cs typeface="Times New Roman"/>
              </a:rPr>
              <a:t>Time</a:t>
            </a:r>
            <a:r>
              <a:rPr sz="1600" b="1" spc="10" dirty="0">
                <a:latin typeface="Times New Roman"/>
                <a:cs typeface="Times New Roman"/>
              </a:rPr>
              <a:t> </a:t>
            </a:r>
            <a:r>
              <a:rPr sz="1600" b="1" spc="-5" dirty="0">
                <a:latin typeface="Times New Roman"/>
                <a:cs typeface="Times New Roman"/>
              </a:rPr>
              <a:t>complexity</a:t>
            </a:r>
            <a:r>
              <a:rPr sz="1600" b="1" spc="25" dirty="0">
                <a:latin typeface="Times New Roman"/>
                <a:cs typeface="Times New Roman"/>
              </a:rPr>
              <a:t> </a:t>
            </a:r>
            <a:r>
              <a:rPr sz="1600" b="1" spc="-5" dirty="0">
                <a:latin typeface="Times New Roman"/>
                <a:cs typeface="Times New Roman"/>
              </a:rPr>
              <a:t>of</a:t>
            </a:r>
            <a:r>
              <a:rPr sz="1600" b="1" spc="-15" dirty="0">
                <a:latin typeface="Times New Roman"/>
                <a:cs typeface="Times New Roman"/>
              </a:rPr>
              <a:t> </a:t>
            </a:r>
            <a:r>
              <a:rPr sz="1600" b="1" spc="-5" dirty="0">
                <a:latin typeface="Times New Roman"/>
                <a:cs typeface="Times New Roman"/>
              </a:rPr>
              <a:t>retrieve:</a:t>
            </a:r>
            <a:r>
              <a:rPr sz="1600" b="1" spc="20" dirty="0">
                <a:latin typeface="Times New Roman"/>
                <a:cs typeface="Times New Roman"/>
              </a:rPr>
              <a:t> </a:t>
            </a:r>
            <a:r>
              <a:rPr sz="1600" b="1" spc="-5" dirty="0">
                <a:latin typeface="Times New Roman"/>
                <a:cs typeface="Times New Roman"/>
              </a:rPr>
              <a:t>O(1)</a:t>
            </a:r>
            <a:endParaRPr sz="16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6379" marR="5080">
              <a:lnSpc>
                <a:spcPct val="150000"/>
              </a:lnSpc>
              <a:spcBef>
                <a:spcPts val="100"/>
              </a:spcBef>
            </a:pPr>
            <a:r>
              <a:rPr b="1" spc="5" dirty="0">
                <a:latin typeface="Times New Roman"/>
                <a:cs typeface="Times New Roman"/>
              </a:rPr>
              <a:t>Modify:</a:t>
            </a:r>
            <a:r>
              <a:rPr b="1" spc="-45" dirty="0">
                <a:latin typeface="Times New Roman"/>
                <a:cs typeface="Times New Roman"/>
              </a:rPr>
              <a:t> </a:t>
            </a:r>
            <a:r>
              <a:rPr spc="-65" dirty="0"/>
              <a:t>We</a:t>
            </a:r>
            <a:r>
              <a:rPr spc="-10" dirty="0"/>
              <a:t> </a:t>
            </a:r>
            <a:r>
              <a:rPr spc="-5" dirty="0"/>
              <a:t>can</a:t>
            </a:r>
            <a:r>
              <a:rPr spc="-15" dirty="0"/>
              <a:t> </a:t>
            </a:r>
            <a:r>
              <a:rPr spc="-5" dirty="0"/>
              <a:t>modify</a:t>
            </a:r>
            <a:r>
              <a:rPr spc="5" dirty="0"/>
              <a:t> </a:t>
            </a:r>
            <a:r>
              <a:rPr dirty="0"/>
              <a:t>or</a:t>
            </a:r>
            <a:r>
              <a:rPr spc="-5" dirty="0"/>
              <a:t> write</a:t>
            </a:r>
            <a:r>
              <a:rPr dirty="0"/>
              <a:t> the</a:t>
            </a:r>
            <a:r>
              <a:rPr spc="-5" dirty="0"/>
              <a:t> element</a:t>
            </a:r>
            <a:r>
              <a:rPr spc="5" dirty="0"/>
              <a:t> </a:t>
            </a:r>
            <a:r>
              <a:rPr dirty="0"/>
              <a:t>of</a:t>
            </a:r>
            <a:r>
              <a:rPr spc="-5" dirty="0"/>
              <a:t> array</a:t>
            </a:r>
            <a:r>
              <a:rPr spc="-15" dirty="0"/>
              <a:t> </a:t>
            </a:r>
            <a:r>
              <a:rPr spc="-5" dirty="0"/>
              <a:t>at</a:t>
            </a:r>
            <a:r>
              <a:rPr spc="-10" dirty="0"/>
              <a:t> </a:t>
            </a:r>
            <a:r>
              <a:rPr spc="-5" dirty="0"/>
              <a:t>any</a:t>
            </a:r>
            <a:r>
              <a:rPr dirty="0"/>
              <a:t> </a:t>
            </a:r>
            <a:r>
              <a:rPr spc="-5" dirty="0"/>
              <a:t>position</a:t>
            </a:r>
            <a:r>
              <a:rPr spc="20" dirty="0"/>
              <a:t> </a:t>
            </a:r>
            <a:r>
              <a:rPr dirty="0"/>
              <a:t>of</a:t>
            </a:r>
            <a:r>
              <a:rPr spc="-5" dirty="0"/>
              <a:t> </a:t>
            </a:r>
            <a:r>
              <a:rPr dirty="0"/>
              <a:t>the</a:t>
            </a:r>
            <a:r>
              <a:rPr spc="-5" dirty="0"/>
              <a:t> list. </a:t>
            </a:r>
            <a:r>
              <a:rPr spc="-409" dirty="0"/>
              <a:t> </a:t>
            </a:r>
            <a:r>
              <a:rPr dirty="0"/>
              <a:t>Modify(6,3);</a:t>
            </a:r>
          </a:p>
        </p:txBody>
      </p:sp>
      <p:sp>
        <p:nvSpPr>
          <p:cNvPr id="3" name="object 3"/>
          <p:cNvSpPr txBox="1"/>
          <p:nvPr/>
        </p:nvSpPr>
        <p:spPr>
          <a:xfrm>
            <a:off x="706323" y="1352752"/>
            <a:ext cx="5111750" cy="285750"/>
          </a:xfrm>
          <a:prstGeom prst="rect">
            <a:avLst/>
          </a:prstGeom>
        </p:spPr>
        <p:txBody>
          <a:bodyPr vert="horz" wrap="square" lIns="0" tIns="13335" rIns="0" bIns="0" rtlCol="0">
            <a:spAutoFit/>
          </a:bodyPr>
          <a:lstStyle/>
          <a:p>
            <a:pPr marL="12700">
              <a:lnSpc>
                <a:spcPct val="100000"/>
              </a:lnSpc>
              <a:spcBef>
                <a:spcPts val="105"/>
              </a:spcBef>
            </a:pPr>
            <a:r>
              <a:rPr sz="1700" spc="-5" dirty="0">
                <a:latin typeface="Times New Roman"/>
                <a:cs typeface="Times New Roman"/>
              </a:rPr>
              <a:t>this</a:t>
            </a:r>
            <a:r>
              <a:rPr sz="1700" spc="10" dirty="0">
                <a:latin typeface="Times New Roman"/>
                <a:cs typeface="Times New Roman"/>
              </a:rPr>
              <a:t> </a:t>
            </a:r>
            <a:r>
              <a:rPr sz="1700" spc="-5" dirty="0">
                <a:latin typeface="Times New Roman"/>
                <a:cs typeface="Times New Roman"/>
              </a:rPr>
              <a:t>will</a:t>
            </a:r>
            <a:r>
              <a:rPr sz="1700" dirty="0">
                <a:latin typeface="Times New Roman"/>
                <a:cs typeface="Times New Roman"/>
              </a:rPr>
              <a:t> </a:t>
            </a:r>
            <a:r>
              <a:rPr sz="1700" spc="-5" dirty="0">
                <a:latin typeface="Times New Roman"/>
                <a:cs typeface="Times New Roman"/>
              </a:rPr>
              <a:t>replace</a:t>
            </a:r>
            <a:r>
              <a:rPr sz="1700" spc="-25"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dirty="0">
                <a:latin typeface="Times New Roman"/>
                <a:cs typeface="Times New Roman"/>
              </a:rPr>
              <a:t>element</a:t>
            </a:r>
            <a:r>
              <a:rPr sz="1700" spc="-1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index</a:t>
            </a:r>
            <a:r>
              <a:rPr sz="1700" spc="-10" dirty="0">
                <a:latin typeface="Times New Roman"/>
                <a:cs typeface="Times New Roman"/>
              </a:rPr>
              <a:t> </a:t>
            </a:r>
            <a:r>
              <a:rPr sz="1700" spc="-5" dirty="0">
                <a:latin typeface="Times New Roman"/>
                <a:cs typeface="Times New Roman"/>
              </a:rPr>
              <a:t>[3]</a:t>
            </a:r>
            <a:r>
              <a:rPr sz="1700" spc="-10" dirty="0">
                <a:latin typeface="Times New Roman"/>
                <a:cs typeface="Times New Roman"/>
              </a:rPr>
              <a:t> </a:t>
            </a:r>
            <a:r>
              <a:rPr sz="1700" dirty="0">
                <a:latin typeface="Times New Roman"/>
                <a:cs typeface="Times New Roman"/>
              </a:rPr>
              <a:t>by</a:t>
            </a:r>
            <a:r>
              <a:rPr sz="1700" spc="-10" dirty="0">
                <a:latin typeface="Times New Roman"/>
                <a:cs typeface="Times New Roman"/>
              </a:rPr>
              <a:t> </a:t>
            </a:r>
            <a:r>
              <a:rPr sz="1700" dirty="0">
                <a:latin typeface="Times New Roman"/>
                <a:cs typeface="Times New Roman"/>
              </a:rPr>
              <a:t>new</a:t>
            </a:r>
            <a:r>
              <a:rPr sz="1700" spc="-15" dirty="0">
                <a:latin typeface="Times New Roman"/>
                <a:cs typeface="Times New Roman"/>
              </a:rPr>
              <a:t> </a:t>
            </a:r>
            <a:r>
              <a:rPr sz="1700" dirty="0">
                <a:latin typeface="Times New Roman"/>
                <a:cs typeface="Times New Roman"/>
              </a:rPr>
              <a:t>element</a:t>
            </a:r>
            <a:r>
              <a:rPr sz="1700" spc="-5" dirty="0">
                <a:latin typeface="Times New Roman"/>
                <a:cs typeface="Times New Roman"/>
              </a:rPr>
              <a:t> </a:t>
            </a:r>
            <a:r>
              <a:rPr sz="1700" dirty="0">
                <a:latin typeface="Times New Roman"/>
                <a:cs typeface="Times New Roman"/>
              </a:rPr>
              <a:t>6</a:t>
            </a:r>
            <a:endParaRPr sz="1700">
              <a:latin typeface="Times New Roman"/>
              <a:cs typeface="Times New Roman"/>
            </a:endParaRPr>
          </a:p>
        </p:txBody>
      </p:sp>
      <p:pic>
        <p:nvPicPr>
          <p:cNvPr id="4" name="object 4"/>
          <p:cNvPicPr/>
          <p:nvPr/>
        </p:nvPicPr>
        <p:blipFill>
          <a:blip r:embed="rId2" cstate="print"/>
          <a:stretch>
            <a:fillRect/>
          </a:stretch>
        </p:blipFill>
        <p:spPr>
          <a:xfrm>
            <a:off x="2683001" y="2385901"/>
            <a:ext cx="2609850" cy="428880"/>
          </a:xfrm>
          <a:prstGeom prst="rect">
            <a:avLst/>
          </a:prstGeom>
        </p:spPr>
      </p:pic>
      <p:sp>
        <p:nvSpPr>
          <p:cNvPr id="5" name="object 5"/>
          <p:cNvSpPr txBox="1"/>
          <p:nvPr/>
        </p:nvSpPr>
        <p:spPr>
          <a:xfrm>
            <a:off x="2099310" y="3904894"/>
            <a:ext cx="2097405" cy="269240"/>
          </a:xfrm>
          <a:prstGeom prst="rect">
            <a:avLst/>
          </a:prstGeom>
        </p:spPr>
        <p:txBody>
          <a:bodyPr vert="horz" wrap="square" lIns="0" tIns="12065" rIns="0" bIns="0" rtlCol="0">
            <a:spAutoFit/>
          </a:bodyPr>
          <a:lstStyle/>
          <a:p>
            <a:pPr marL="12700">
              <a:lnSpc>
                <a:spcPct val="100000"/>
              </a:lnSpc>
              <a:spcBef>
                <a:spcPts val="95"/>
              </a:spcBef>
            </a:pPr>
            <a:r>
              <a:rPr sz="1600" b="1" spc="-15" dirty="0">
                <a:latin typeface="Times New Roman"/>
                <a:cs typeface="Times New Roman"/>
              </a:rPr>
              <a:t>Time</a:t>
            </a:r>
            <a:r>
              <a:rPr sz="1600" b="1" dirty="0">
                <a:latin typeface="Times New Roman"/>
                <a:cs typeface="Times New Roman"/>
              </a:rPr>
              <a:t> </a:t>
            </a:r>
            <a:r>
              <a:rPr sz="1600" b="1" spc="-5" dirty="0">
                <a:latin typeface="Times New Roman"/>
                <a:cs typeface="Times New Roman"/>
              </a:rPr>
              <a:t>complexity</a:t>
            </a:r>
            <a:r>
              <a:rPr sz="1600" b="1" spc="25" dirty="0">
                <a:latin typeface="Times New Roman"/>
                <a:cs typeface="Times New Roman"/>
              </a:rPr>
              <a:t> </a:t>
            </a:r>
            <a:r>
              <a:rPr sz="1600" b="1" spc="-5" dirty="0">
                <a:latin typeface="Times New Roman"/>
                <a:cs typeface="Times New Roman"/>
              </a:rPr>
              <a:t>is</a:t>
            </a:r>
            <a:r>
              <a:rPr sz="1600" b="1" spc="-10" dirty="0">
                <a:latin typeface="Times New Roman"/>
                <a:cs typeface="Times New Roman"/>
              </a:rPr>
              <a:t> </a:t>
            </a:r>
            <a:r>
              <a:rPr sz="1600" b="1" i="1" spc="-5" dirty="0">
                <a:latin typeface="Times New Roman"/>
                <a:cs typeface="Times New Roman"/>
              </a:rPr>
              <a:t>O(1)</a:t>
            </a:r>
            <a:endParaRPr sz="16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6686" y="457555"/>
            <a:ext cx="7786370" cy="2357755"/>
          </a:xfrm>
          <a:prstGeom prst="rect">
            <a:avLst/>
          </a:prstGeom>
        </p:spPr>
        <p:txBody>
          <a:bodyPr vert="horz" wrap="square" lIns="0" tIns="12700" rIns="0" bIns="0" rtlCol="0">
            <a:spAutoFit/>
          </a:bodyPr>
          <a:lstStyle/>
          <a:p>
            <a:pPr marL="12700" marR="5080">
              <a:lnSpc>
                <a:spcPct val="150000"/>
              </a:lnSpc>
              <a:spcBef>
                <a:spcPts val="100"/>
              </a:spcBef>
            </a:pPr>
            <a:r>
              <a:rPr sz="1700" b="1" dirty="0">
                <a:latin typeface="Times New Roman"/>
                <a:cs typeface="Times New Roman"/>
              </a:rPr>
              <a:t>isEmpty():</a:t>
            </a:r>
            <a:r>
              <a:rPr sz="1700" b="1" spc="360" dirty="0">
                <a:latin typeface="Times New Roman"/>
                <a:cs typeface="Times New Roman"/>
              </a:rPr>
              <a:t> </a:t>
            </a:r>
            <a:r>
              <a:rPr sz="1700" spc="-5" dirty="0">
                <a:latin typeface="Times New Roman"/>
                <a:cs typeface="Times New Roman"/>
              </a:rPr>
              <a:t>this</a:t>
            </a:r>
            <a:r>
              <a:rPr sz="1700" spc="380" dirty="0">
                <a:latin typeface="Times New Roman"/>
                <a:cs typeface="Times New Roman"/>
              </a:rPr>
              <a:t> </a:t>
            </a:r>
            <a:r>
              <a:rPr sz="1700" spc="-5" dirty="0">
                <a:latin typeface="Times New Roman"/>
                <a:cs typeface="Times New Roman"/>
              </a:rPr>
              <a:t>function</a:t>
            </a:r>
            <a:r>
              <a:rPr sz="1700" spc="380" dirty="0">
                <a:latin typeface="Times New Roman"/>
                <a:cs typeface="Times New Roman"/>
              </a:rPr>
              <a:t> </a:t>
            </a:r>
            <a:r>
              <a:rPr sz="1700" spc="-5" dirty="0">
                <a:latin typeface="Times New Roman"/>
                <a:cs typeface="Times New Roman"/>
              </a:rPr>
              <a:t>check</a:t>
            </a:r>
            <a:r>
              <a:rPr sz="1700" spc="380" dirty="0">
                <a:latin typeface="Times New Roman"/>
                <a:cs typeface="Times New Roman"/>
              </a:rPr>
              <a:t> </a:t>
            </a:r>
            <a:r>
              <a:rPr sz="1700" dirty="0">
                <a:latin typeface="Times New Roman"/>
                <a:cs typeface="Times New Roman"/>
              </a:rPr>
              <a:t>the</a:t>
            </a:r>
            <a:r>
              <a:rPr sz="1700" spc="375" dirty="0">
                <a:latin typeface="Times New Roman"/>
                <a:cs typeface="Times New Roman"/>
              </a:rPr>
              <a:t> </a:t>
            </a:r>
            <a:r>
              <a:rPr sz="1700" spc="-5" dirty="0">
                <a:latin typeface="Times New Roman"/>
                <a:cs typeface="Times New Roman"/>
              </a:rPr>
              <a:t>index</a:t>
            </a:r>
            <a:r>
              <a:rPr sz="1700" spc="380" dirty="0">
                <a:latin typeface="Times New Roman"/>
                <a:cs typeface="Times New Roman"/>
              </a:rPr>
              <a:t> </a:t>
            </a:r>
            <a:r>
              <a:rPr sz="1700" dirty="0">
                <a:latin typeface="Times New Roman"/>
                <a:cs typeface="Times New Roman"/>
              </a:rPr>
              <a:t>of</a:t>
            </a:r>
            <a:r>
              <a:rPr sz="1700" spc="360" dirty="0">
                <a:latin typeface="Times New Roman"/>
                <a:cs typeface="Times New Roman"/>
              </a:rPr>
              <a:t> </a:t>
            </a:r>
            <a:r>
              <a:rPr sz="1700" dirty="0">
                <a:latin typeface="Times New Roman"/>
                <a:cs typeface="Times New Roman"/>
              </a:rPr>
              <a:t>the</a:t>
            </a:r>
            <a:r>
              <a:rPr sz="1700" spc="360" dirty="0">
                <a:latin typeface="Times New Roman"/>
                <a:cs typeface="Times New Roman"/>
              </a:rPr>
              <a:t> </a:t>
            </a:r>
            <a:r>
              <a:rPr sz="1700" spc="-5" dirty="0">
                <a:latin typeface="Times New Roman"/>
                <a:cs typeface="Times New Roman"/>
              </a:rPr>
              <a:t>list,</a:t>
            </a:r>
            <a:r>
              <a:rPr sz="1700" spc="385" dirty="0">
                <a:latin typeface="Times New Roman"/>
                <a:cs typeface="Times New Roman"/>
              </a:rPr>
              <a:t> </a:t>
            </a:r>
            <a:r>
              <a:rPr sz="1700" spc="-5" dirty="0">
                <a:latin typeface="Times New Roman"/>
                <a:cs typeface="Times New Roman"/>
              </a:rPr>
              <a:t>if</a:t>
            </a:r>
            <a:r>
              <a:rPr sz="1700" spc="380" dirty="0">
                <a:latin typeface="Times New Roman"/>
                <a:cs typeface="Times New Roman"/>
              </a:rPr>
              <a:t> </a:t>
            </a:r>
            <a:r>
              <a:rPr sz="1700" dirty="0">
                <a:latin typeface="Times New Roman"/>
                <a:cs typeface="Times New Roman"/>
              </a:rPr>
              <a:t>index</a:t>
            </a:r>
            <a:r>
              <a:rPr sz="1700" spc="375" dirty="0">
                <a:latin typeface="Times New Roman"/>
                <a:cs typeface="Times New Roman"/>
              </a:rPr>
              <a:t> </a:t>
            </a:r>
            <a:r>
              <a:rPr sz="1700" spc="-5" dirty="0">
                <a:latin typeface="Times New Roman"/>
                <a:cs typeface="Times New Roman"/>
              </a:rPr>
              <a:t>is</a:t>
            </a:r>
            <a:r>
              <a:rPr sz="1700" spc="380" dirty="0">
                <a:latin typeface="Times New Roman"/>
                <a:cs typeface="Times New Roman"/>
              </a:rPr>
              <a:t> </a:t>
            </a:r>
            <a:r>
              <a:rPr sz="1700" spc="-5" dirty="0">
                <a:latin typeface="Times New Roman"/>
                <a:cs typeface="Times New Roman"/>
              </a:rPr>
              <a:t>[-1]</a:t>
            </a:r>
            <a:r>
              <a:rPr sz="1700" spc="365" dirty="0">
                <a:latin typeface="Times New Roman"/>
                <a:cs typeface="Times New Roman"/>
              </a:rPr>
              <a:t> </a:t>
            </a:r>
            <a:r>
              <a:rPr sz="1700" dirty="0">
                <a:latin typeface="Times New Roman"/>
                <a:cs typeface="Times New Roman"/>
              </a:rPr>
              <a:t>then</a:t>
            </a:r>
            <a:r>
              <a:rPr sz="1700" spc="380" dirty="0">
                <a:latin typeface="Times New Roman"/>
                <a:cs typeface="Times New Roman"/>
              </a:rPr>
              <a:t> </a:t>
            </a:r>
            <a:r>
              <a:rPr sz="1700" spc="-5" dirty="0">
                <a:latin typeface="Times New Roman"/>
                <a:cs typeface="Times New Roman"/>
              </a:rPr>
              <a:t>this</a:t>
            </a:r>
            <a:r>
              <a:rPr sz="1700" spc="375" dirty="0">
                <a:latin typeface="Times New Roman"/>
                <a:cs typeface="Times New Roman"/>
              </a:rPr>
              <a:t> </a:t>
            </a:r>
            <a:r>
              <a:rPr sz="1700" spc="-5" dirty="0">
                <a:latin typeface="Times New Roman"/>
                <a:cs typeface="Times New Roman"/>
              </a:rPr>
              <a:t>gives </a:t>
            </a:r>
            <a:r>
              <a:rPr sz="1700" spc="-409" dirty="0">
                <a:latin typeface="Times New Roman"/>
                <a:cs typeface="Times New Roman"/>
              </a:rPr>
              <a:t> </a:t>
            </a:r>
            <a:r>
              <a:rPr sz="1700" spc="-5" dirty="0">
                <a:latin typeface="Times New Roman"/>
                <a:cs typeface="Times New Roman"/>
              </a:rPr>
              <a:t>message</a:t>
            </a:r>
            <a:r>
              <a:rPr sz="1700" spc="-10" dirty="0">
                <a:latin typeface="Times New Roman"/>
                <a:cs typeface="Times New Roman"/>
              </a:rPr>
              <a:t> </a:t>
            </a:r>
            <a:r>
              <a:rPr sz="1700" spc="-5" dirty="0">
                <a:latin typeface="Times New Roman"/>
                <a:cs typeface="Times New Roman"/>
              </a:rPr>
              <a:t>as</a:t>
            </a:r>
            <a:r>
              <a:rPr sz="1700" spc="-10"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20" dirty="0">
                <a:latin typeface="Times New Roman"/>
                <a:cs typeface="Times New Roman"/>
              </a:rPr>
              <a:t>empty.</a:t>
            </a:r>
            <a:endParaRPr sz="1700">
              <a:latin typeface="Times New Roman"/>
              <a:cs typeface="Times New Roman"/>
            </a:endParaRPr>
          </a:p>
          <a:p>
            <a:pPr marL="12700" marR="8255">
              <a:lnSpc>
                <a:spcPts val="3060"/>
              </a:lnSpc>
              <a:spcBef>
                <a:spcPts val="270"/>
              </a:spcBef>
            </a:pPr>
            <a:r>
              <a:rPr sz="1700" b="1" spc="-5" dirty="0">
                <a:latin typeface="Times New Roman"/>
                <a:cs typeface="Times New Roman"/>
              </a:rPr>
              <a:t>isFull():</a:t>
            </a:r>
            <a:r>
              <a:rPr sz="1700" b="1" spc="15"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spc="-5" dirty="0">
                <a:latin typeface="Times New Roman"/>
                <a:cs typeface="Times New Roman"/>
              </a:rPr>
              <a:t>function</a:t>
            </a:r>
            <a:r>
              <a:rPr sz="1700" spc="20" dirty="0">
                <a:latin typeface="Times New Roman"/>
                <a:cs typeface="Times New Roman"/>
              </a:rPr>
              <a:t> </a:t>
            </a:r>
            <a:r>
              <a:rPr sz="1700" spc="-5" dirty="0">
                <a:latin typeface="Times New Roman"/>
                <a:cs typeface="Times New Roman"/>
              </a:rPr>
              <a:t>check</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index</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if</a:t>
            </a:r>
            <a:r>
              <a:rPr sz="1700" spc="20" dirty="0">
                <a:latin typeface="Times New Roman"/>
                <a:cs typeface="Times New Roman"/>
              </a:rPr>
              <a:t> </a:t>
            </a:r>
            <a:r>
              <a:rPr sz="1700" spc="-5" dirty="0">
                <a:latin typeface="Times New Roman"/>
                <a:cs typeface="Times New Roman"/>
              </a:rPr>
              <a:t>index</a:t>
            </a:r>
            <a:r>
              <a:rPr sz="1700" spc="10"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dirty="0">
                <a:latin typeface="Times New Roman"/>
                <a:cs typeface="Times New Roman"/>
              </a:rPr>
              <a:t>[n]</a:t>
            </a:r>
            <a:r>
              <a:rPr sz="1700" spc="-10" dirty="0">
                <a:latin typeface="Times New Roman"/>
                <a:cs typeface="Times New Roman"/>
              </a:rPr>
              <a:t> </a:t>
            </a:r>
            <a:r>
              <a:rPr sz="1700" dirty="0">
                <a:latin typeface="Times New Roman"/>
                <a:cs typeface="Times New Roman"/>
              </a:rPr>
              <a:t>then</a:t>
            </a:r>
            <a:r>
              <a:rPr sz="1700" spc="5"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dirty="0">
                <a:latin typeface="Times New Roman"/>
                <a:cs typeface="Times New Roman"/>
              </a:rPr>
              <a:t>gives</a:t>
            </a:r>
            <a:r>
              <a:rPr sz="1700" spc="5" dirty="0">
                <a:latin typeface="Times New Roman"/>
                <a:cs typeface="Times New Roman"/>
              </a:rPr>
              <a:t> </a:t>
            </a:r>
            <a:r>
              <a:rPr sz="1700" spc="-5" dirty="0">
                <a:latin typeface="Times New Roman"/>
                <a:cs typeface="Times New Roman"/>
              </a:rPr>
              <a:t>message</a:t>
            </a:r>
            <a:r>
              <a:rPr sz="1700" spc="10" dirty="0">
                <a:latin typeface="Times New Roman"/>
                <a:cs typeface="Times New Roman"/>
              </a:rPr>
              <a:t> </a:t>
            </a:r>
            <a:r>
              <a:rPr sz="1700" spc="-15" dirty="0">
                <a:latin typeface="Times New Roman"/>
                <a:cs typeface="Times New Roman"/>
              </a:rPr>
              <a:t>as </a:t>
            </a:r>
            <a:r>
              <a:rPr sz="1700" spc="-409"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spc="-5" dirty="0">
                <a:latin typeface="Times New Roman"/>
                <a:cs typeface="Times New Roman"/>
              </a:rPr>
              <a:t>full.</a:t>
            </a:r>
            <a:endParaRPr sz="1700">
              <a:latin typeface="Times New Roman"/>
              <a:cs typeface="Times New Roman"/>
            </a:endParaRPr>
          </a:p>
          <a:p>
            <a:pPr marL="12700">
              <a:lnSpc>
                <a:spcPct val="100000"/>
              </a:lnSpc>
              <a:spcBef>
                <a:spcPts val="750"/>
              </a:spcBef>
            </a:pPr>
            <a:r>
              <a:rPr sz="1700" b="1" dirty="0">
                <a:latin typeface="Times New Roman"/>
                <a:cs typeface="Times New Roman"/>
              </a:rPr>
              <a:t>Size():</a:t>
            </a:r>
            <a:r>
              <a:rPr sz="1700" b="1" spc="-20" dirty="0">
                <a:latin typeface="Times New Roman"/>
                <a:cs typeface="Times New Roman"/>
              </a:rPr>
              <a:t> </a:t>
            </a:r>
            <a:r>
              <a:rPr sz="1700" spc="-5" dirty="0">
                <a:latin typeface="Times New Roman"/>
                <a:cs typeface="Times New Roman"/>
              </a:rPr>
              <a:t>this</a:t>
            </a:r>
            <a:r>
              <a:rPr sz="1700" dirty="0">
                <a:latin typeface="Times New Roman"/>
                <a:cs typeface="Times New Roman"/>
              </a:rPr>
              <a:t> </a:t>
            </a:r>
            <a:r>
              <a:rPr sz="1700" spc="-5" dirty="0">
                <a:latin typeface="Times New Roman"/>
                <a:cs typeface="Times New Roman"/>
              </a:rPr>
              <a:t>function</a:t>
            </a:r>
            <a:r>
              <a:rPr sz="1700" spc="5" dirty="0">
                <a:latin typeface="Times New Roman"/>
                <a:cs typeface="Times New Roman"/>
              </a:rPr>
              <a:t> </a:t>
            </a:r>
            <a:r>
              <a:rPr sz="1700" spc="-5" dirty="0">
                <a:latin typeface="Times New Roman"/>
                <a:cs typeface="Times New Roman"/>
              </a:rPr>
              <a:t>display</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size</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current</a:t>
            </a:r>
            <a:r>
              <a:rPr sz="1700" spc="-1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size()</a:t>
            </a:r>
            <a:r>
              <a:rPr sz="1700" spc="-10" dirty="0">
                <a:latin typeface="Times New Roman"/>
                <a:cs typeface="Times New Roman"/>
              </a:rPr>
              <a:t> </a:t>
            </a:r>
            <a:r>
              <a:rPr sz="1700" spc="-5" dirty="0">
                <a:latin typeface="Times New Roman"/>
                <a:cs typeface="Times New Roman"/>
              </a:rPr>
              <a:t>function display</a:t>
            </a:r>
            <a:r>
              <a:rPr sz="1700" dirty="0">
                <a:latin typeface="Times New Roman"/>
                <a:cs typeface="Times New Roman"/>
              </a:rPr>
              <a:t> </a:t>
            </a:r>
            <a:r>
              <a:rPr sz="1700" spc="-5" dirty="0">
                <a:latin typeface="Times New Roman"/>
                <a:cs typeface="Times New Roman"/>
              </a:rPr>
              <a:t>the</a:t>
            </a:r>
            <a:r>
              <a:rPr sz="1700" dirty="0">
                <a:latin typeface="Times New Roman"/>
                <a:cs typeface="Times New Roman"/>
              </a:rPr>
              <a:t> </a:t>
            </a:r>
            <a:r>
              <a:rPr sz="1700" spc="-5" dirty="0">
                <a:latin typeface="Times New Roman"/>
                <a:cs typeface="Times New Roman"/>
              </a:rPr>
              <a:t>result</a:t>
            </a:r>
            <a:r>
              <a:rPr sz="1700" dirty="0">
                <a:latin typeface="Times New Roman"/>
                <a:cs typeface="Times New Roman"/>
              </a:rPr>
              <a:t> as</a:t>
            </a:r>
            <a:r>
              <a:rPr sz="1700" spc="5" dirty="0">
                <a:latin typeface="Times New Roman"/>
                <a:cs typeface="Times New Roman"/>
              </a:rPr>
              <a:t> </a:t>
            </a:r>
            <a:r>
              <a:rPr sz="1700" spc="-5" dirty="0">
                <a:latin typeface="Times New Roman"/>
                <a:cs typeface="Times New Roman"/>
              </a:rPr>
              <a:t>4.</a:t>
            </a:r>
            <a:endParaRPr sz="1700">
              <a:latin typeface="Times New Roman"/>
              <a:cs typeface="Times New Roman"/>
            </a:endParaRPr>
          </a:p>
        </p:txBody>
      </p:sp>
      <p:pic>
        <p:nvPicPr>
          <p:cNvPr id="3" name="object 3"/>
          <p:cNvPicPr/>
          <p:nvPr/>
        </p:nvPicPr>
        <p:blipFill>
          <a:blip r:embed="rId2" cstate="print"/>
          <a:stretch>
            <a:fillRect/>
          </a:stretch>
        </p:blipFill>
        <p:spPr>
          <a:xfrm>
            <a:off x="4827553" y="3197056"/>
            <a:ext cx="3483776" cy="5721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7944" y="361924"/>
            <a:ext cx="7936865" cy="2357755"/>
          </a:xfrm>
          <a:prstGeom prst="rect">
            <a:avLst/>
          </a:prstGeom>
        </p:spPr>
        <p:txBody>
          <a:bodyPr vert="horz" wrap="square" lIns="0" tIns="142240" rIns="0" bIns="0" rtlCol="0">
            <a:spAutoFit/>
          </a:bodyPr>
          <a:lstStyle/>
          <a:p>
            <a:pPr marL="12700" algn="just">
              <a:lnSpc>
                <a:spcPct val="100000"/>
              </a:lnSpc>
              <a:spcBef>
                <a:spcPts val="1120"/>
              </a:spcBef>
            </a:pPr>
            <a:r>
              <a:rPr sz="1700" spc="-5" dirty="0">
                <a:latin typeface="Times New Roman"/>
                <a:cs typeface="Times New Roman"/>
              </a:rPr>
              <a:t>Limitation</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array</a:t>
            </a:r>
            <a:r>
              <a:rPr sz="1700" spc="-10" dirty="0">
                <a:latin typeface="Times New Roman"/>
                <a:cs typeface="Times New Roman"/>
              </a:rPr>
              <a:t> </a:t>
            </a:r>
            <a:r>
              <a:rPr sz="1700" spc="-5" dirty="0">
                <a:latin typeface="Times New Roman"/>
                <a:cs typeface="Times New Roman"/>
              </a:rPr>
              <a:t>implementation</a:t>
            </a:r>
            <a:endParaRPr sz="1700">
              <a:latin typeface="Times New Roman"/>
              <a:cs typeface="Times New Roman"/>
            </a:endParaRPr>
          </a:p>
          <a:p>
            <a:pPr marL="12700" marR="5715" algn="just">
              <a:lnSpc>
                <a:spcPct val="150000"/>
              </a:lnSpc>
              <a:buChar char="•"/>
              <a:tabLst>
                <a:tab pos="159385" algn="l"/>
              </a:tabLst>
            </a:pPr>
            <a:r>
              <a:rPr sz="1700" dirty="0">
                <a:latin typeface="Times New Roman"/>
                <a:cs typeface="Times New Roman"/>
              </a:rPr>
              <a:t>An </a:t>
            </a:r>
            <a:r>
              <a:rPr sz="1700" spc="-5" dirty="0">
                <a:latin typeface="Times New Roman"/>
                <a:cs typeface="Times New Roman"/>
              </a:rPr>
              <a:t>array size is fixed at </a:t>
            </a:r>
            <a:r>
              <a:rPr sz="1700" dirty="0">
                <a:latin typeface="Times New Roman"/>
                <a:cs typeface="Times New Roman"/>
              </a:rPr>
              <a:t>the </a:t>
            </a:r>
            <a:r>
              <a:rPr sz="1700" spc="-5" dirty="0">
                <a:latin typeface="Times New Roman"/>
                <a:cs typeface="Times New Roman"/>
              </a:rPr>
              <a:t>start </a:t>
            </a:r>
            <a:r>
              <a:rPr sz="1700" dirty="0">
                <a:latin typeface="Times New Roman"/>
                <a:cs typeface="Times New Roman"/>
              </a:rPr>
              <a:t>of </a:t>
            </a:r>
            <a:r>
              <a:rPr sz="1700" spc="-5" dirty="0">
                <a:latin typeface="Times New Roman"/>
                <a:cs typeface="Times New Roman"/>
              </a:rPr>
              <a:t>execution and can store only the limited </a:t>
            </a:r>
            <a:r>
              <a:rPr sz="1700" dirty="0">
                <a:latin typeface="Times New Roman"/>
                <a:cs typeface="Times New Roman"/>
              </a:rPr>
              <a:t>number of </a:t>
            </a:r>
            <a:r>
              <a:rPr sz="1700" spc="5" dirty="0">
                <a:latin typeface="Times New Roman"/>
                <a:cs typeface="Times New Roman"/>
              </a:rPr>
              <a:t> </a:t>
            </a:r>
            <a:r>
              <a:rPr sz="1700" spc="-5" dirty="0">
                <a:latin typeface="Times New Roman"/>
                <a:cs typeface="Times New Roman"/>
              </a:rPr>
              <a:t>elements.</a:t>
            </a:r>
            <a:endParaRPr sz="1700">
              <a:latin typeface="Times New Roman"/>
              <a:cs typeface="Times New Roman"/>
            </a:endParaRPr>
          </a:p>
          <a:p>
            <a:pPr marL="12700" marR="5080" algn="just">
              <a:lnSpc>
                <a:spcPct val="150000"/>
              </a:lnSpc>
              <a:buChar char="•"/>
              <a:tabLst>
                <a:tab pos="147320" algn="l"/>
              </a:tabLst>
            </a:pPr>
            <a:r>
              <a:rPr sz="1700" spc="-5" dirty="0">
                <a:latin typeface="Times New Roman"/>
                <a:cs typeface="Times New Roman"/>
              </a:rPr>
              <a:t>Insertion and deletion </a:t>
            </a:r>
            <a:r>
              <a:rPr sz="1700" dirty="0">
                <a:latin typeface="Times New Roman"/>
                <a:cs typeface="Times New Roman"/>
              </a:rPr>
              <a:t>of </a:t>
            </a:r>
            <a:r>
              <a:rPr sz="1700" spc="-5" dirty="0">
                <a:latin typeface="Times New Roman"/>
                <a:cs typeface="Times New Roman"/>
              </a:rPr>
              <a:t>array are expensive. Since insertion is performed </a:t>
            </a:r>
            <a:r>
              <a:rPr sz="1700" dirty="0">
                <a:latin typeface="Times New Roman"/>
                <a:cs typeface="Times New Roman"/>
              </a:rPr>
              <a:t>by pushing the </a:t>
            </a:r>
            <a:r>
              <a:rPr sz="1700" spc="5" dirty="0">
                <a:latin typeface="Times New Roman"/>
                <a:cs typeface="Times New Roman"/>
              </a:rPr>
              <a:t> </a:t>
            </a:r>
            <a:r>
              <a:rPr sz="1700" spc="-5" dirty="0">
                <a:latin typeface="Times New Roman"/>
                <a:cs typeface="Times New Roman"/>
              </a:rPr>
              <a:t>entire array </a:t>
            </a:r>
            <a:r>
              <a:rPr sz="1700" dirty="0">
                <a:latin typeface="Times New Roman"/>
                <a:cs typeface="Times New Roman"/>
              </a:rPr>
              <a:t>one position </a:t>
            </a:r>
            <a:r>
              <a:rPr sz="1700" spc="-5" dirty="0">
                <a:latin typeface="Times New Roman"/>
                <a:cs typeface="Times New Roman"/>
              </a:rPr>
              <a:t>down and deletion is performed </a:t>
            </a:r>
            <a:r>
              <a:rPr sz="1700" dirty="0">
                <a:latin typeface="Times New Roman"/>
                <a:cs typeface="Times New Roman"/>
              </a:rPr>
              <a:t>by </a:t>
            </a:r>
            <a:r>
              <a:rPr sz="1700" spc="-5" dirty="0">
                <a:latin typeface="Times New Roman"/>
                <a:cs typeface="Times New Roman"/>
              </a:rPr>
              <a:t>shifting </a:t>
            </a:r>
            <a:r>
              <a:rPr sz="1700" dirty="0">
                <a:latin typeface="Times New Roman"/>
                <a:cs typeface="Times New Roman"/>
              </a:rPr>
              <a:t>the </a:t>
            </a:r>
            <a:r>
              <a:rPr sz="1700" spc="-5" dirty="0">
                <a:latin typeface="Times New Roman"/>
                <a:cs typeface="Times New Roman"/>
              </a:rPr>
              <a:t>entire array </a:t>
            </a:r>
            <a:r>
              <a:rPr sz="1700" dirty="0">
                <a:latin typeface="Times New Roman"/>
                <a:cs typeface="Times New Roman"/>
              </a:rPr>
              <a:t>one </a:t>
            </a:r>
            <a:r>
              <a:rPr sz="1700" spc="5" dirty="0">
                <a:latin typeface="Times New Roman"/>
                <a:cs typeface="Times New Roman"/>
              </a:rPr>
              <a:t> </a:t>
            </a:r>
            <a:r>
              <a:rPr sz="1700" spc="-5" dirty="0">
                <a:latin typeface="Times New Roman"/>
                <a:cs typeface="Times New Roman"/>
              </a:rPr>
              <a:t>position</a:t>
            </a:r>
            <a:r>
              <a:rPr sz="1700" spc="10" dirty="0">
                <a:latin typeface="Times New Roman"/>
                <a:cs typeface="Times New Roman"/>
              </a:rPr>
              <a:t> </a:t>
            </a:r>
            <a:r>
              <a:rPr sz="1700" spc="-5" dirty="0">
                <a:latin typeface="Times New Roman"/>
                <a:cs typeface="Times New Roman"/>
              </a:rPr>
              <a:t>up.</a:t>
            </a:r>
            <a:endParaRPr sz="17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2055" y="906627"/>
            <a:ext cx="7439025" cy="3524250"/>
          </a:xfrm>
          <a:prstGeom prst="rect">
            <a:avLst/>
          </a:prstGeom>
        </p:spPr>
        <p:txBody>
          <a:bodyPr vert="horz" wrap="square" lIns="0" tIns="142240" rIns="0" bIns="0" rtlCol="0">
            <a:spAutoFit/>
          </a:bodyPr>
          <a:lstStyle/>
          <a:p>
            <a:pPr marL="346075" indent="-334010">
              <a:lnSpc>
                <a:spcPct val="100000"/>
              </a:lnSpc>
              <a:spcBef>
                <a:spcPts val="1120"/>
              </a:spcBef>
              <a:buFont typeface="Arial MT"/>
              <a:buChar char="•"/>
              <a:tabLst>
                <a:tab pos="346075" algn="l"/>
                <a:tab pos="346710" algn="l"/>
              </a:tabLst>
            </a:pP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linked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linear data structure </a:t>
            </a:r>
            <a:r>
              <a:rPr sz="1700" dirty="0">
                <a:latin typeface="Times New Roman"/>
                <a:cs typeface="Times New Roman"/>
              </a:rPr>
              <a:t>where</a:t>
            </a:r>
            <a:r>
              <a:rPr sz="1700" spc="-30" dirty="0">
                <a:latin typeface="Times New Roman"/>
                <a:cs typeface="Times New Roman"/>
              </a:rPr>
              <a:t> </a:t>
            </a:r>
            <a:r>
              <a:rPr sz="1700" dirty="0">
                <a:latin typeface="Times New Roman"/>
                <a:cs typeface="Times New Roman"/>
              </a:rPr>
              <a:t>each</a:t>
            </a:r>
            <a:r>
              <a:rPr sz="1700" spc="-10" dirty="0">
                <a:latin typeface="Times New Roman"/>
                <a:cs typeface="Times New Roman"/>
              </a:rPr>
              <a:t> </a:t>
            </a:r>
            <a:r>
              <a:rPr sz="1700" spc="-5" dirty="0">
                <a:latin typeface="Times New Roman"/>
                <a:cs typeface="Times New Roman"/>
              </a:rPr>
              <a:t>element</a:t>
            </a:r>
            <a:r>
              <a:rPr sz="1700" spc="-10"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dirty="0">
                <a:latin typeface="Times New Roman"/>
                <a:cs typeface="Times New Roman"/>
              </a:rPr>
              <a:t>a</a:t>
            </a:r>
            <a:r>
              <a:rPr sz="1700" spc="-5" dirty="0">
                <a:latin typeface="Times New Roman"/>
                <a:cs typeface="Times New Roman"/>
              </a:rPr>
              <a:t> separate</a:t>
            </a:r>
            <a:r>
              <a:rPr sz="1700" spc="-25" dirty="0">
                <a:latin typeface="Times New Roman"/>
                <a:cs typeface="Times New Roman"/>
              </a:rPr>
              <a:t> </a:t>
            </a:r>
            <a:r>
              <a:rPr sz="1700" dirty="0">
                <a:latin typeface="Times New Roman"/>
                <a:cs typeface="Times New Roman"/>
              </a:rPr>
              <a:t>object.</a:t>
            </a:r>
            <a:endParaRPr sz="1700">
              <a:latin typeface="Times New Roman"/>
              <a:cs typeface="Times New Roman"/>
            </a:endParaRPr>
          </a:p>
          <a:p>
            <a:pPr marL="346075" indent="-334010">
              <a:lnSpc>
                <a:spcPct val="100000"/>
              </a:lnSpc>
              <a:spcBef>
                <a:spcPts val="1019"/>
              </a:spcBef>
              <a:buFont typeface="Arial MT"/>
              <a:buChar char="•"/>
              <a:tabLst>
                <a:tab pos="346075" algn="l"/>
                <a:tab pos="346710" algn="l"/>
              </a:tabLst>
            </a:pP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spc="2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collection</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records</a:t>
            </a:r>
            <a:r>
              <a:rPr sz="1700" spc="-15" dirty="0">
                <a:latin typeface="Times New Roman"/>
                <a:cs typeface="Times New Roman"/>
              </a:rPr>
              <a:t> </a:t>
            </a:r>
            <a:r>
              <a:rPr sz="1700" spc="-5" dirty="0">
                <a:latin typeface="Times New Roman"/>
                <a:cs typeface="Times New Roman"/>
              </a:rPr>
              <a:t>called </a:t>
            </a:r>
            <a:r>
              <a:rPr sz="1700" dirty="0">
                <a:latin typeface="Times New Roman"/>
                <a:cs typeface="Times New Roman"/>
              </a:rPr>
              <a:t>nodes</a:t>
            </a:r>
            <a:r>
              <a:rPr sz="1700" spc="-20" dirty="0">
                <a:latin typeface="Times New Roman"/>
                <a:cs typeface="Times New Roman"/>
              </a:rPr>
              <a:t> </a:t>
            </a:r>
            <a:r>
              <a:rPr sz="1700" dirty="0">
                <a:latin typeface="Times New Roman"/>
                <a:cs typeface="Times New Roman"/>
              </a:rPr>
              <a:t>arranged</a:t>
            </a:r>
            <a:r>
              <a:rPr sz="1700" spc="-2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sequential</a:t>
            </a:r>
            <a:r>
              <a:rPr sz="1700" dirty="0">
                <a:latin typeface="Times New Roman"/>
                <a:cs typeface="Times New Roman"/>
              </a:rPr>
              <a:t> order</a:t>
            </a:r>
            <a:endParaRPr sz="1700">
              <a:latin typeface="Times New Roman"/>
              <a:cs typeface="Times New Roman"/>
            </a:endParaRPr>
          </a:p>
          <a:p>
            <a:pPr marL="346075" indent="-334010">
              <a:lnSpc>
                <a:spcPct val="100000"/>
              </a:lnSpc>
              <a:spcBef>
                <a:spcPts val="1019"/>
              </a:spcBef>
              <a:buFont typeface="Arial MT"/>
              <a:buChar char="•"/>
              <a:tabLst>
                <a:tab pos="346075" algn="l"/>
                <a:tab pos="346710" algn="l"/>
              </a:tabLst>
            </a:pPr>
            <a:r>
              <a:rPr sz="1700" dirty="0">
                <a:latin typeface="Times New Roman"/>
                <a:cs typeface="Times New Roman"/>
              </a:rPr>
              <a:t>Linked</a:t>
            </a:r>
            <a:r>
              <a:rPr sz="1700" spc="-25"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elements </a:t>
            </a:r>
            <a:r>
              <a:rPr sz="1700" dirty="0">
                <a:latin typeface="Times New Roman"/>
                <a:cs typeface="Times New Roman"/>
              </a:rPr>
              <a:t>are</a:t>
            </a:r>
            <a:r>
              <a:rPr sz="1700" spc="-5" dirty="0">
                <a:latin typeface="Times New Roman"/>
                <a:cs typeface="Times New Roman"/>
              </a:rPr>
              <a:t> </a:t>
            </a:r>
            <a:r>
              <a:rPr sz="1700" dirty="0">
                <a:latin typeface="Times New Roman"/>
                <a:cs typeface="Times New Roman"/>
              </a:rPr>
              <a:t>not</a:t>
            </a:r>
            <a:r>
              <a:rPr sz="1700" spc="-10" dirty="0">
                <a:latin typeface="Times New Roman"/>
                <a:cs typeface="Times New Roman"/>
              </a:rPr>
              <a:t> </a:t>
            </a:r>
            <a:r>
              <a:rPr sz="1700" spc="-5" dirty="0">
                <a:latin typeface="Times New Roman"/>
                <a:cs typeface="Times New Roman"/>
              </a:rPr>
              <a:t>stored</a:t>
            </a:r>
            <a:r>
              <a:rPr sz="1700" spc="5" dirty="0">
                <a:latin typeface="Times New Roman"/>
                <a:cs typeface="Times New Roman"/>
              </a:rPr>
              <a:t> </a:t>
            </a:r>
            <a:r>
              <a:rPr sz="1700" dirty="0">
                <a:latin typeface="Times New Roman"/>
                <a:cs typeface="Times New Roman"/>
              </a:rPr>
              <a:t>at</a:t>
            </a:r>
            <a:r>
              <a:rPr sz="1700" spc="-5" dirty="0">
                <a:latin typeface="Times New Roman"/>
                <a:cs typeface="Times New Roman"/>
              </a:rPr>
              <a:t> </a:t>
            </a:r>
            <a:r>
              <a:rPr sz="1700" dirty="0">
                <a:latin typeface="Times New Roman"/>
                <a:cs typeface="Times New Roman"/>
              </a:rPr>
              <a:t>contiguous</a:t>
            </a:r>
            <a:r>
              <a:rPr sz="1700" spc="-5" dirty="0">
                <a:latin typeface="Times New Roman"/>
                <a:cs typeface="Times New Roman"/>
              </a:rPr>
              <a:t> location;</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elements</a:t>
            </a:r>
            <a:r>
              <a:rPr sz="1700" spc="5"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dirty="0">
                <a:latin typeface="Times New Roman"/>
                <a:cs typeface="Times New Roman"/>
              </a:rPr>
              <a:t>linked</a:t>
            </a:r>
            <a:endParaRPr sz="1700">
              <a:latin typeface="Times New Roman"/>
              <a:cs typeface="Times New Roman"/>
            </a:endParaRPr>
          </a:p>
          <a:p>
            <a:pPr marL="346075">
              <a:lnSpc>
                <a:spcPct val="100000"/>
              </a:lnSpc>
              <a:spcBef>
                <a:spcPts val="1019"/>
              </a:spcBef>
            </a:pPr>
            <a:r>
              <a:rPr sz="1700" spc="-5" dirty="0">
                <a:latin typeface="Times New Roman"/>
                <a:cs typeface="Times New Roman"/>
              </a:rPr>
              <a:t>using</a:t>
            </a:r>
            <a:r>
              <a:rPr sz="1700" spc="-15" dirty="0">
                <a:latin typeface="Times New Roman"/>
                <a:cs typeface="Times New Roman"/>
              </a:rPr>
              <a:t> </a:t>
            </a:r>
            <a:r>
              <a:rPr sz="1700" spc="-5" dirty="0">
                <a:latin typeface="Times New Roman"/>
                <a:cs typeface="Times New Roman"/>
              </a:rPr>
              <a:t>pointers.</a:t>
            </a:r>
            <a:endParaRPr sz="1700">
              <a:latin typeface="Times New Roman"/>
              <a:cs typeface="Times New Roman"/>
            </a:endParaRPr>
          </a:p>
          <a:p>
            <a:pPr marL="346075" marR="5080" indent="-334010">
              <a:lnSpc>
                <a:spcPct val="150000"/>
              </a:lnSpc>
              <a:spcBef>
                <a:spcPts val="5"/>
              </a:spcBef>
              <a:buFont typeface="Arial MT"/>
              <a:buChar char="•"/>
              <a:tabLst>
                <a:tab pos="346075" algn="l"/>
                <a:tab pos="346710" algn="l"/>
              </a:tabLst>
            </a:pP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spc="3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dynamic data structure.</a:t>
            </a:r>
            <a:r>
              <a:rPr sz="1700" spc="-3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number</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nodes</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list</a:t>
            </a:r>
            <a:r>
              <a:rPr sz="1700" spc="15"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dirty="0">
                <a:latin typeface="Times New Roman"/>
                <a:cs typeface="Times New Roman"/>
              </a:rPr>
              <a:t>not</a:t>
            </a:r>
            <a:r>
              <a:rPr sz="1700" spc="-10" dirty="0">
                <a:latin typeface="Times New Roman"/>
                <a:cs typeface="Times New Roman"/>
              </a:rPr>
              <a:t> </a:t>
            </a:r>
            <a:r>
              <a:rPr sz="1700" spc="-5" dirty="0">
                <a:latin typeface="Times New Roman"/>
                <a:cs typeface="Times New Roman"/>
              </a:rPr>
              <a:t>fixed </a:t>
            </a:r>
            <a:r>
              <a:rPr sz="1700" spc="-409"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dirty="0">
                <a:latin typeface="Times New Roman"/>
                <a:cs typeface="Times New Roman"/>
              </a:rPr>
              <a:t>can</a:t>
            </a:r>
            <a:r>
              <a:rPr sz="1700" spc="-20" dirty="0">
                <a:latin typeface="Times New Roman"/>
                <a:cs typeface="Times New Roman"/>
              </a:rPr>
              <a:t> </a:t>
            </a:r>
            <a:r>
              <a:rPr sz="1700" dirty="0">
                <a:latin typeface="Times New Roman"/>
                <a:cs typeface="Times New Roman"/>
              </a:rPr>
              <a:t>grow</a:t>
            </a:r>
            <a:r>
              <a:rPr sz="1700" spc="-15" dirty="0">
                <a:latin typeface="Times New Roman"/>
                <a:cs typeface="Times New Roman"/>
              </a:rPr>
              <a:t> </a:t>
            </a:r>
            <a:r>
              <a:rPr sz="1700" dirty="0">
                <a:latin typeface="Times New Roman"/>
                <a:cs typeface="Times New Roman"/>
              </a:rPr>
              <a:t>and</a:t>
            </a:r>
            <a:r>
              <a:rPr sz="1700" spc="-20" dirty="0">
                <a:latin typeface="Times New Roman"/>
                <a:cs typeface="Times New Roman"/>
              </a:rPr>
              <a:t> </a:t>
            </a:r>
            <a:r>
              <a:rPr sz="1700" spc="-5" dirty="0">
                <a:latin typeface="Times New Roman"/>
                <a:cs typeface="Times New Roman"/>
              </a:rPr>
              <a:t>shrink</a:t>
            </a:r>
            <a:r>
              <a:rPr sz="1700" spc="5" dirty="0">
                <a:latin typeface="Times New Roman"/>
                <a:cs typeface="Times New Roman"/>
              </a:rPr>
              <a:t> </a:t>
            </a:r>
            <a:r>
              <a:rPr sz="1700" dirty="0">
                <a:latin typeface="Times New Roman"/>
                <a:cs typeface="Times New Roman"/>
              </a:rPr>
              <a:t>on</a:t>
            </a:r>
            <a:r>
              <a:rPr sz="1700" spc="-10" dirty="0">
                <a:latin typeface="Times New Roman"/>
                <a:cs typeface="Times New Roman"/>
              </a:rPr>
              <a:t> </a:t>
            </a:r>
            <a:r>
              <a:rPr sz="1700" dirty="0">
                <a:latin typeface="Times New Roman"/>
                <a:cs typeface="Times New Roman"/>
              </a:rPr>
              <a:t>demand.</a:t>
            </a:r>
            <a:endParaRPr sz="1700">
              <a:latin typeface="Times New Roman"/>
              <a:cs typeface="Times New Roman"/>
            </a:endParaRPr>
          </a:p>
          <a:p>
            <a:pPr marL="346075" indent="-334010">
              <a:lnSpc>
                <a:spcPct val="100000"/>
              </a:lnSpc>
              <a:spcBef>
                <a:spcPts val="1019"/>
              </a:spcBef>
              <a:buFont typeface="Arial MT"/>
              <a:buChar char="•"/>
              <a:tabLst>
                <a:tab pos="346075" algn="l"/>
                <a:tab pos="346710" algn="l"/>
              </a:tabLst>
            </a:pPr>
            <a:r>
              <a:rPr sz="1700" dirty="0">
                <a:latin typeface="Times New Roman"/>
                <a:cs typeface="Times New Roman"/>
              </a:rPr>
              <a:t>Each</a:t>
            </a:r>
            <a:r>
              <a:rPr sz="1700" spc="-30"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a</a:t>
            </a:r>
            <a:r>
              <a:rPr sz="1700" spc="-15"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is</a:t>
            </a:r>
            <a:r>
              <a:rPr sz="1700" dirty="0">
                <a:latin typeface="Times New Roman"/>
                <a:cs typeface="Times New Roman"/>
              </a:rPr>
              <a:t> made</a:t>
            </a:r>
            <a:r>
              <a:rPr sz="1700" spc="-30" dirty="0">
                <a:latin typeface="Times New Roman"/>
                <a:cs typeface="Times New Roman"/>
              </a:rPr>
              <a:t> </a:t>
            </a:r>
            <a:r>
              <a:rPr sz="1700" dirty="0">
                <a:latin typeface="Times New Roman"/>
                <a:cs typeface="Times New Roman"/>
              </a:rPr>
              <a:t>up of</a:t>
            </a:r>
            <a:r>
              <a:rPr sz="1700" spc="-10" dirty="0">
                <a:latin typeface="Times New Roman"/>
                <a:cs typeface="Times New Roman"/>
              </a:rPr>
              <a:t> </a:t>
            </a:r>
            <a:r>
              <a:rPr sz="1700" spc="-5" dirty="0">
                <a:latin typeface="Times New Roman"/>
                <a:cs typeface="Times New Roman"/>
              </a:rPr>
              <a:t>two</a:t>
            </a:r>
            <a:r>
              <a:rPr sz="1700" dirty="0">
                <a:latin typeface="Times New Roman"/>
                <a:cs typeface="Times New Roman"/>
              </a:rPr>
              <a:t> </a:t>
            </a:r>
            <a:r>
              <a:rPr sz="1700" spc="-5" dirty="0">
                <a:latin typeface="Times New Roman"/>
                <a:cs typeface="Times New Roman"/>
              </a:rPr>
              <a:t>items</a:t>
            </a:r>
            <a:endParaRPr sz="1700">
              <a:latin typeface="Times New Roman"/>
              <a:cs typeface="Times New Roman"/>
            </a:endParaRPr>
          </a:p>
          <a:p>
            <a:pPr marL="803275" lvl="1" indent="-311150">
              <a:lnSpc>
                <a:spcPct val="100000"/>
              </a:lnSpc>
              <a:spcBef>
                <a:spcPts val="1019"/>
              </a:spcBef>
              <a:buFont typeface="Arial MT"/>
              <a:buChar char="•"/>
              <a:tabLst>
                <a:tab pos="803275" algn="l"/>
                <a:tab pos="803910" algn="l"/>
              </a:tabLst>
            </a:pPr>
            <a:r>
              <a:rPr sz="1700" dirty="0">
                <a:latin typeface="Times New Roman"/>
                <a:cs typeface="Times New Roman"/>
              </a:rPr>
              <a:t>the</a:t>
            </a:r>
            <a:r>
              <a:rPr sz="1700" spc="-35" dirty="0">
                <a:latin typeface="Times New Roman"/>
                <a:cs typeface="Times New Roman"/>
              </a:rPr>
              <a:t> </a:t>
            </a:r>
            <a:r>
              <a:rPr sz="1700" spc="-5" dirty="0">
                <a:latin typeface="Times New Roman"/>
                <a:cs typeface="Times New Roman"/>
              </a:rPr>
              <a:t>data</a:t>
            </a:r>
            <a:r>
              <a:rPr sz="1700" spc="-35" dirty="0">
                <a:latin typeface="Times New Roman"/>
                <a:cs typeface="Times New Roman"/>
              </a:rPr>
              <a:t> </a:t>
            </a:r>
            <a:r>
              <a:rPr sz="1700" dirty="0">
                <a:latin typeface="Times New Roman"/>
                <a:cs typeface="Times New Roman"/>
              </a:rPr>
              <a:t>and</a:t>
            </a:r>
            <a:endParaRPr sz="1700">
              <a:latin typeface="Times New Roman"/>
              <a:cs typeface="Times New Roman"/>
            </a:endParaRPr>
          </a:p>
          <a:p>
            <a:pPr marL="803275" lvl="1" indent="-311150">
              <a:lnSpc>
                <a:spcPct val="100000"/>
              </a:lnSpc>
              <a:spcBef>
                <a:spcPts val="1019"/>
              </a:spcBef>
              <a:buFont typeface="Arial MT"/>
              <a:buChar char="•"/>
              <a:tabLst>
                <a:tab pos="803275" algn="l"/>
                <a:tab pos="803910" algn="l"/>
              </a:tabLst>
            </a:pP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reference</a:t>
            </a:r>
            <a:r>
              <a:rPr sz="1700" spc="-55" dirty="0">
                <a:latin typeface="Times New Roman"/>
                <a:cs typeface="Times New Roman"/>
              </a:rPr>
              <a:t> </a:t>
            </a:r>
            <a:r>
              <a:rPr sz="1700" spc="-5" dirty="0">
                <a:latin typeface="Times New Roman"/>
                <a:cs typeface="Times New Roman"/>
              </a:rPr>
              <a:t>to </a:t>
            </a:r>
            <a:r>
              <a:rPr sz="1700" dirty="0">
                <a:latin typeface="Times New Roman"/>
                <a:cs typeface="Times New Roman"/>
              </a:rPr>
              <a:t>the</a:t>
            </a:r>
            <a:r>
              <a:rPr sz="1700" spc="-25"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node.</a:t>
            </a:r>
            <a:endParaRPr sz="1700">
              <a:latin typeface="Times New Roman"/>
              <a:cs typeface="Times New Roman"/>
            </a:endParaRPr>
          </a:p>
        </p:txBody>
      </p:sp>
      <p:sp>
        <p:nvSpPr>
          <p:cNvPr id="3" name="object 3"/>
          <p:cNvSpPr txBox="1">
            <a:spLocks noGrp="1"/>
          </p:cNvSpPr>
          <p:nvPr>
            <p:ph type="title"/>
          </p:nvPr>
        </p:nvSpPr>
        <p:spPr>
          <a:xfrm>
            <a:off x="3958590" y="381762"/>
            <a:ext cx="1225550"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4471C4"/>
                </a:solidFill>
                <a:latin typeface="Times New Roman"/>
                <a:cs typeface="Times New Roman"/>
              </a:rPr>
              <a:t>LinkedList</a:t>
            </a:r>
            <a:endParaRPr sz="20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50000"/>
              </a:lnSpc>
              <a:spcBef>
                <a:spcPts val="100"/>
              </a:spcBef>
            </a:pPr>
            <a:r>
              <a:rPr b="1" dirty="0">
                <a:latin typeface="Times New Roman"/>
                <a:cs typeface="Times New Roman"/>
              </a:rPr>
              <a:t>Data</a:t>
            </a:r>
            <a:r>
              <a:rPr b="1" spc="135" dirty="0">
                <a:latin typeface="Times New Roman"/>
                <a:cs typeface="Times New Roman"/>
              </a:rPr>
              <a:t> </a:t>
            </a:r>
            <a:r>
              <a:rPr b="1" dirty="0">
                <a:latin typeface="Times New Roman"/>
                <a:cs typeface="Times New Roman"/>
              </a:rPr>
              <a:t>Field:</a:t>
            </a:r>
            <a:r>
              <a:rPr b="1" spc="165" dirty="0">
                <a:latin typeface="Times New Roman"/>
                <a:cs typeface="Times New Roman"/>
              </a:rPr>
              <a:t> </a:t>
            </a:r>
            <a:r>
              <a:rPr spc="-5" dirty="0"/>
              <a:t>It</a:t>
            </a:r>
            <a:r>
              <a:rPr spc="155" dirty="0"/>
              <a:t> </a:t>
            </a:r>
            <a:r>
              <a:rPr spc="-5" dirty="0"/>
              <a:t>is</a:t>
            </a:r>
            <a:r>
              <a:rPr spc="150" dirty="0"/>
              <a:t> </a:t>
            </a:r>
            <a:r>
              <a:rPr dirty="0"/>
              <a:t>a</a:t>
            </a:r>
            <a:r>
              <a:rPr spc="165" dirty="0"/>
              <a:t> </a:t>
            </a:r>
            <a:r>
              <a:rPr spc="-5" dirty="0"/>
              <a:t>field</a:t>
            </a:r>
            <a:r>
              <a:rPr spc="150" dirty="0"/>
              <a:t> </a:t>
            </a:r>
            <a:r>
              <a:rPr dirty="0"/>
              <a:t>that</a:t>
            </a:r>
            <a:r>
              <a:rPr spc="160" dirty="0"/>
              <a:t> </a:t>
            </a:r>
            <a:r>
              <a:rPr spc="-5" dirty="0"/>
              <a:t>stores</a:t>
            </a:r>
            <a:r>
              <a:rPr spc="150" dirty="0"/>
              <a:t> </a:t>
            </a:r>
            <a:r>
              <a:rPr dirty="0"/>
              <a:t>the</a:t>
            </a:r>
            <a:r>
              <a:rPr spc="150" dirty="0"/>
              <a:t> </a:t>
            </a:r>
            <a:r>
              <a:rPr spc="-5" dirty="0"/>
              <a:t>element</a:t>
            </a:r>
            <a:r>
              <a:rPr spc="150" dirty="0"/>
              <a:t> </a:t>
            </a:r>
            <a:r>
              <a:rPr spc="-5" dirty="0"/>
              <a:t>value</a:t>
            </a:r>
            <a:r>
              <a:rPr spc="165" dirty="0"/>
              <a:t> </a:t>
            </a:r>
            <a:r>
              <a:rPr spc="-10" dirty="0"/>
              <a:t>of</a:t>
            </a:r>
            <a:r>
              <a:rPr spc="145" dirty="0"/>
              <a:t> </a:t>
            </a:r>
            <a:r>
              <a:rPr dirty="0"/>
              <a:t>a</a:t>
            </a:r>
            <a:r>
              <a:rPr spc="155" dirty="0"/>
              <a:t> </a:t>
            </a:r>
            <a:r>
              <a:rPr spc="-5" dirty="0"/>
              <a:t>specific</a:t>
            </a:r>
            <a:r>
              <a:rPr spc="160" dirty="0"/>
              <a:t> </a:t>
            </a:r>
            <a:r>
              <a:rPr spc="-5" dirty="0"/>
              <a:t>data</a:t>
            </a:r>
            <a:r>
              <a:rPr spc="165" dirty="0"/>
              <a:t> </a:t>
            </a:r>
            <a:r>
              <a:rPr dirty="0"/>
              <a:t>type</a:t>
            </a:r>
            <a:r>
              <a:rPr spc="155" dirty="0"/>
              <a:t> </a:t>
            </a:r>
            <a:r>
              <a:rPr spc="-5" dirty="0"/>
              <a:t>in</a:t>
            </a:r>
            <a:r>
              <a:rPr spc="160" dirty="0"/>
              <a:t> </a:t>
            </a:r>
            <a:r>
              <a:rPr dirty="0"/>
              <a:t>the</a:t>
            </a:r>
            <a:r>
              <a:rPr spc="155" dirty="0"/>
              <a:t> </a:t>
            </a:r>
            <a:r>
              <a:rPr spc="-5" dirty="0"/>
              <a:t>list.it</a:t>
            </a:r>
            <a:r>
              <a:rPr spc="160" dirty="0"/>
              <a:t> </a:t>
            </a:r>
            <a:r>
              <a:rPr spc="-10" dirty="0"/>
              <a:t>is </a:t>
            </a:r>
            <a:r>
              <a:rPr spc="-409" dirty="0"/>
              <a:t> </a:t>
            </a:r>
            <a:r>
              <a:rPr spc="-5" dirty="0"/>
              <a:t>also</a:t>
            </a:r>
            <a:r>
              <a:rPr dirty="0"/>
              <a:t> </a:t>
            </a:r>
            <a:r>
              <a:rPr spc="-5" dirty="0"/>
              <a:t>called</a:t>
            </a:r>
            <a:r>
              <a:rPr spc="-20" dirty="0"/>
              <a:t> </a:t>
            </a:r>
            <a:r>
              <a:rPr b="1" dirty="0">
                <a:latin typeface="Times New Roman"/>
                <a:cs typeface="Times New Roman"/>
              </a:rPr>
              <a:t>info</a:t>
            </a:r>
            <a:r>
              <a:rPr b="1" spc="-5" dirty="0">
                <a:latin typeface="Times New Roman"/>
                <a:cs typeface="Times New Roman"/>
              </a:rPr>
              <a:t> </a:t>
            </a:r>
            <a:r>
              <a:rPr b="1" dirty="0">
                <a:latin typeface="Times New Roman"/>
                <a:cs typeface="Times New Roman"/>
              </a:rPr>
              <a:t>filed.</a:t>
            </a:r>
          </a:p>
        </p:txBody>
      </p:sp>
      <p:sp>
        <p:nvSpPr>
          <p:cNvPr id="3" name="object 3"/>
          <p:cNvSpPr txBox="1"/>
          <p:nvPr/>
        </p:nvSpPr>
        <p:spPr>
          <a:xfrm>
            <a:off x="472236" y="1355572"/>
            <a:ext cx="8105775" cy="802640"/>
          </a:xfrm>
          <a:prstGeom prst="rect">
            <a:avLst/>
          </a:prstGeom>
        </p:spPr>
        <p:txBody>
          <a:bodyPr vert="horz" wrap="square" lIns="0" tIns="12700" rIns="0" bIns="0" rtlCol="0">
            <a:spAutoFit/>
          </a:bodyPr>
          <a:lstStyle/>
          <a:p>
            <a:pPr marL="12700" marR="5080">
              <a:lnSpc>
                <a:spcPct val="150000"/>
              </a:lnSpc>
              <a:spcBef>
                <a:spcPts val="100"/>
              </a:spcBef>
              <a:tabLst>
                <a:tab pos="4356100" algn="l"/>
              </a:tabLst>
            </a:pPr>
            <a:r>
              <a:rPr sz="1700" b="1" dirty="0">
                <a:latin typeface="Times New Roman"/>
                <a:cs typeface="Times New Roman"/>
              </a:rPr>
              <a:t>Link</a:t>
            </a:r>
            <a:r>
              <a:rPr sz="1700" b="1" spc="250" dirty="0">
                <a:latin typeface="Times New Roman"/>
                <a:cs typeface="Times New Roman"/>
              </a:rPr>
              <a:t> </a:t>
            </a:r>
            <a:r>
              <a:rPr sz="1700" b="1" dirty="0">
                <a:latin typeface="Times New Roman"/>
                <a:cs typeface="Times New Roman"/>
              </a:rPr>
              <a:t>Field:</a:t>
            </a:r>
            <a:r>
              <a:rPr sz="1700" b="1" spc="254" dirty="0">
                <a:latin typeface="Times New Roman"/>
                <a:cs typeface="Times New Roman"/>
              </a:rPr>
              <a:t> </a:t>
            </a:r>
            <a:r>
              <a:rPr sz="1700" dirty="0">
                <a:latin typeface="Times New Roman"/>
                <a:cs typeface="Times New Roman"/>
              </a:rPr>
              <a:t>This</a:t>
            </a:r>
            <a:r>
              <a:rPr sz="1700" spc="260" dirty="0">
                <a:latin typeface="Times New Roman"/>
                <a:cs typeface="Times New Roman"/>
              </a:rPr>
              <a:t> </a:t>
            </a:r>
            <a:r>
              <a:rPr sz="1700" spc="-5" dirty="0">
                <a:latin typeface="Times New Roman"/>
                <a:cs typeface="Times New Roman"/>
              </a:rPr>
              <a:t>field</a:t>
            </a:r>
            <a:r>
              <a:rPr sz="1700" spc="254" dirty="0">
                <a:latin typeface="Times New Roman"/>
                <a:cs typeface="Times New Roman"/>
              </a:rPr>
              <a:t> </a:t>
            </a:r>
            <a:r>
              <a:rPr sz="1700" spc="-5" dirty="0">
                <a:latin typeface="Times New Roman"/>
                <a:cs typeface="Times New Roman"/>
              </a:rPr>
              <a:t>contains</a:t>
            </a:r>
            <a:r>
              <a:rPr sz="1700" spc="260" dirty="0">
                <a:latin typeface="Times New Roman"/>
                <a:cs typeface="Times New Roman"/>
              </a:rPr>
              <a:t> </a:t>
            </a:r>
            <a:r>
              <a:rPr sz="1700" dirty="0">
                <a:latin typeface="Times New Roman"/>
                <a:cs typeface="Times New Roman"/>
              </a:rPr>
              <a:t>the</a:t>
            </a:r>
            <a:r>
              <a:rPr sz="1700" spc="254" dirty="0">
                <a:latin typeface="Times New Roman"/>
                <a:cs typeface="Times New Roman"/>
              </a:rPr>
              <a:t> </a:t>
            </a:r>
            <a:r>
              <a:rPr sz="1700" spc="-5" dirty="0">
                <a:latin typeface="Times New Roman"/>
                <a:cs typeface="Times New Roman"/>
              </a:rPr>
              <a:t>address</a:t>
            </a:r>
            <a:r>
              <a:rPr sz="1700" spc="250" dirty="0">
                <a:latin typeface="Times New Roman"/>
                <a:cs typeface="Times New Roman"/>
              </a:rPr>
              <a:t> </a:t>
            </a:r>
            <a:r>
              <a:rPr sz="1700" dirty="0">
                <a:latin typeface="Times New Roman"/>
                <a:cs typeface="Times New Roman"/>
              </a:rPr>
              <a:t>of	the</a:t>
            </a:r>
            <a:r>
              <a:rPr sz="1700" spc="240" dirty="0">
                <a:latin typeface="Times New Roman"/>
                <a:cs typeface="Times New Roman"/>
              </a:rPr>
              <a:t> </a:t>
            </a:r>
            <a:r>
              <a:rPr sz="1700" spc="-5" dirty="0">
                <a:latin typeface="Times New Roman"/>
                <a:cs typeface="Times New Roman"/>
              </a:rPr>
              <a:t>next</a:t>
            </a:r>
            <a:r>
              <a:rPr sz="1700" spc="235" dirty="0">
                <a:latin typeface="Times New Roman"/>
                <a:cs typeface="Times New Roman"/>
              </a:rPr>
              <a:t> </a:t>
            </a:r>
            <a:r>
              <a:rPr sz="1700" dirty="0">
                <a:latin typeface="Times New Roman"/>
                <a:cs typeface="Times New Roman"/>
              </a:rPr>
              <a:t>node</a:t>
            </a:r>
            <a:r>
              <a:rPr sz="1700" spc="235" dirty="0">
                <a:latin typeface="Times New Roman"/>
                <a:cs typeface="Times New Roman"/>
              </a:rPr>
              <a:t> </a:t>
            </a:r>
            <a:r>
              <a:rPr sz="1700" spc="-5" dirty="0">
                <a:latin typeface="Times New Roman"/>
                <a:cs typeface="Times New Roman"/>
              </a:rPr>
              <a:t>in</a:t>
            </a:r>
            <a:r>
              <a:rPr sz="1700" spc="240" dirty="0">
                <a:latin typeface="Times New Roman"/>
                <a:cs typeface="Times New Roman"/>
              </a:rPr>
              <a:t> </a:t>
            </a:r>
            <a:r>
              <a:rPr sz="1700" spc="-5" dirty="0">
                <a:latin typeface="Times New Roman"/>
                <a:cs typeface="Times New Roman"/>
              </a:rPr>
              <a:t>the</a:t>
            </a:r>
            <a:r>
              <a:rPr sz="1700" spc="240" dirty="0">
                <a:latin typeface="Times New Roman"/>
                <a:cs typeface="Times New Roman"/>
              </a:rPr>
              <a:t> </a:t>
            </a:r>
            <a:r>
              <a:rPr sz="1700" dirty="0">
                <a:latin typeface="Times New Roman"/>
                <a:cs typeface="Times New Roman"/>
              </a:rPr>
              <a:t>linked</a:t>
            </a:r>
            <a:r>
              <a:rPr sz="1700" spc="250" dirty="0">
                <a:latin typeface="Times New Roman"/>
                <a:cs typeface="Times New Roman"/>
              </a:rPr>
              <a:t> </a:t>
            </a:r>
            <a:r>
              <a:rPr sz="1700" spc="-5" dirty="0">
                <a:latin typeface="Times New Roman"/>
                <a:cs typeface="Times New Roman"/>
              </a:rPr>
              <a:t>list.</a:t>
            </a:r>
            <a:r>
              <a:rPr sz="1700" spc="260" dirty="0">
                <a:latin typeface="Times New Roman"/>
                <a:cs typeface="Times New Roman"/>
              </a:rPr>
              <a:t> </a:t>
            </a:r>
            <a:r>
              <a:rPr sz="1700" spc="-5" dirty="0">
                <a:latin typeface="Times New Roman"/>
                <a:cs typeface="Times New Roman"/>
              </a:rPr>
              <a:t>It</a:t>
            </a:r>
            <a:r>
              <a:rPr sz="1700" spc="240" dirty="0">
                <a:latin typeface="Times New Roman"/>
                <a:cs typeface="Times New Roman"/>
              </a:rPr>
              <a:t> </a:t>
            </a:r>
            <a:r>
              <a:rPr sz="1700" spc="-5" dirty="0">
                <a:latin typeface="Times New Roman"/>
                <a:cs typeface="Times New Roman"/>
              </a:rPr>
              <a:t>is</a:t>
            </a:r>
            <a:r>
              <a:rPr sz="1700" spc="250" dirty="0">
                <a:latin typeface="Times New Roman"/>
                <a:cs typeface="Times New Roman"/>
              </a:rPr>
              <a:t> </a:t>
            </a:r>
            <a:r>
              <a:rPr sz="1700" spc="-5" dirty="0">
                <a:latin typeface="Times New Roman"/>
                <a:cs typeface="Times New Roman"/>
              </a:rPr>
              <a:t>also </a:t>
            </a:r>
            <a:r>
              <a:rPr sz="1700" spc="-409" dirty="0">
                <a:latin typeface="Times New Roman"/>
                <a:cs typeface="Times New Roman"/>
              </a:rPr>
              <a:t> </a:t>
            </a:r>
            <a:r>
              <a:rPr sz="1700" spc="-5" dirty="0">
                <a:latin typeface="Times New Roman"/>
                <a:cs typeface="Times New Roman"/>
              </a:rPr>
              <a:t>called</a:t>
            </a:r>
            <a:r>
              <a:rPr sz="1700" spc="-15" dirty="0">
                <a:latin typeface="Times New Roman"/>
                <a:cs typeface="Times New Roman"/>
              </a:rPr>
              <a:t> </a:t>
            </a:r>
            <a:r>
              <a:rPr sz="1700" b="1" spc="-5" dirty="0">
                <a:latin typeface="Times New Roman"/>
                <a:cs typeface="Times New Roman"/>
              </a:rPr>
              <a:t>next</a:t>
            </a:r>
            <a:r>
              <a:rPr sz="1700" b="1" dirty="0">
                <a:latin typeface="Times New Roman"/>
                <a:cs typeface="Times New Roman"/>
              </a:rPr>
              <a:t> field.</a:t>
            </a:r>
            <a:endParaRPr sz="1700">
              <a:latin typeface="Times New Roman"/>
              <a:cs typeface="Times New Roman"/>
            </a:endParaRPr>
          </a:p>
        </p:txBody>
      </p:sp>
      <p:sp>
        <p:nvSpPr>
          <p:cNvPr id="4" name="object 4"/>
          <p:cNvSpPr txBox="1"/>
          <p:nvPr/>
        </p:nvSpPr>
        <p:spPr>
          <a:xfrm>
            <a:off x="3449828" y="2739034"/>
            <a:ext cx="3004185" cy="1854835"/>
          </a:xfrm>
          <a:prstGeom prst="rect">
            <a:avLst/>
          </a:prstGeom>
        </p:spPr>
        <p:txBody>
          <a:bodyPr vert="horz" wrap="square" lIns="0" tIns="134620" rIns="0" bIns="0" rtlCol="0">
            <a:spAutoFit/>
          </a:bodyPr>
          <a:lstStyle/>
          <a:p>
            <a:pPr marL="12700">
              <a:lnSpc>
                <a:spcPct val="100000"/>
              </a:lnSpc>
              <a:spcBef>
                <a:spcPts val="1060"/>
              </a:spcBef>
            </a:pPr>
            <a:r>
              <a:rPr sz="1600" b="1" spc="-5" dirty="0">
                <a:latin typeface="Times New Roman"/>
                <a:cs typeface="Times New Roman"/>
              </a:rPr>
              <a:t>Lin</a:t>
            </a:r>
            <a:r>
              <a:rPr sz="1600" b="1" spc="-15" dirty="0">
                <a:latin typeface="Times New Roman"/>
                <a:cs typeface="Times New Roman"/>
              </a:rPr>
              <a:t>k</a:t>
            </a:r>
            <a:r>
              <a:rPr sz="1600" b="1" spc="-5" dirty="0">
                <a:latin typeface="Times New Roman"/>
                <a:cs typeface="Times New Roman"/>
              </a:rPr>
              <a:t>ed</a:t>
            </a:r>
            <a:r>
              <a:rPr sz="1600" b="1" spc="15" dirty="0">
                <a:latin typeface="Times New Roman"/>
                <a:cs typeface="Times New Roman"/>
              </a:rPr>
              <a:t> </a:t>
            </a:r>
            <a:r>
              <a:rPr sz="1600" b="1" spc="-5" dirty="0">
                <a:latin typeface="Times New Roman"/>
                <a:cs typeface="Times New Roman"/>
              </a:rPr>
              <a:t>List</a:t>
            </a:r>
            <a:r>
              <a:rPr sz="1600" b="1" spc="-90" dirty="0">
                <a:latin typeface="Times New Roman"/>
                <a:cs typeface="Times New Roman"/>
              </a:rPr>
              <a:t> </a:t>
            </a:r>
            <a:r>
              <a:rPr sz="1600" b="1" spc="-5" dirty="0">
                <a:latin typeface="Times New Roman"/>
                <a:cs typeface="Times New Roman"/>
              </a:rPr>
              <a:t>Applications</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10" dirty="0">
                <a:latin typeface="Times New Roman"/>
                <a:cs typeface="Times New Roman"/>
              </a:rPr>
              <a:t>Dynamic</a:t>
            </a:r>
            <a:r>
              <a:rPr sz="1600" spc="35" dirty="0">
                <a:latin typeface="Times New Roman"/>
                <a:cs typeface="Times New Roman"/>
              </a:rPr>
              <a:t> </a:t>
            </a:r>
            <a:r>
              <a:rPr sz="1600" spc="-10" dirty="0">
                <a:latin typeface="Times New Roman"/>
                <a:cs typeface="Times New Roman"/>
              </a:rPr>
              <a:t>memory</a:t>
            </a:r>
            <a:r>
              <a:rPr sz="1600" spc="40" dirty="0">
                <a:latin typeface="Times New Roman"/>
                <a:cs typeface="Times New Roman"/>
              </a:rPr>
              <a:t> </a:t>
            </a:r>
            <a:r>
              <a:rPr sz="1600" spc="-5" dirty="0">
                <a:latin typeface="Times New Roman"/>
                <a:cs typeface="Times New Roman"/>
              </a:rPr>
              <a:t>allocation</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5" dirty="0">
                <a:latin typeface="Times New Roman"/>
                <a:cs typeface="Times New Roman"/>
              </a:rPr>
              <a:t>Implemented</a:t>
            </a:r>
            <a:r>
              <a:rPr sz="1600" spc="55" dirty="0">
                <a:latin typeface="Times New Roman"/>
                <a:cs typeface="Times New Roman"/>
              </a:rPr>
              <a:t> </a:t>
            </a:r>
            <a:r>
              <a:rPr sz="1600" spc="-5" dirty="0">
                <a:latin typeface="Times New Roman"/>
                <a:cs typeface="Times New Roman"/>
              </a:rPr>
              <a:t>in stack</a:t>
            </a:r>
            <a:r>
              <a:rPr sz="1600" spc="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queue</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5" dirty="0">
                <a:latin typeface="Times New Roman"/>
                <a:cs typeface="Times New Roman"/>
              </a:rPr>
              <a:t>In</a:t>
            </a:r>
            <a:r>
              <a:rPr sz="1600" spc="5" dirty="0">
                <a:latin typeface="Times New Roman"/>
                <a:cs typeface="Times New Roman"/>
              </a:rPr>
              <a:t> </a:t>
            </a:r>
            <a:r>
              <a:rPr sz="1600" dirty="0">
                <a:latin typeface="Times New Roman"/>
                <a:cs typeface="Times New Roman"/>
              </a:rPr>
              <a:t>undo</a:t>
            </a:r>
            <a:r>
              <a:rPr sz="1600" spc="-10" dirty="0">
                <a:latin typeface="Times New Roman"/>
                <a:cs typeface="Times New Roman"/>
              </a:rPr>
              <a:t> </a:t>
            </a:r>
            <a:r>
              <a:rPr sz="1600" spc="-5" dirty="0">
                <a:latin typeface="Times New Roman"/>
                <a:cs typeface="Times New Roman"/>
              </a:rPr>
              <a:t>functionality</a:t>
            </a:r>
            <a:r>
              <a:rPr sz="1600" spc="35" dirty="0">
                <a:latin typeface="Times New Roman"/>
                <a:cs typeface="Times New Roman"/>
              </a:rPr>
              <a:t> </a:t>
            </a:r>
            <a:r>
              <a:rPr sz="1600" dirty="0">
                <a:latin typeface="Times New Roman"/>
                <a:cs typeface="Times New Roman"/>
              </a:rPr>
              <a:t>of</a:t>
            </a:r>
            <a:r>
              <a:rPr sz="1600" spc="-10" dirty="0">
                <a:latin typeface="Times New Roman"/>
                <a:cs typeface="Times New Roman"/>
              </a:rPr>
              <a:t> </a:t>
            </a:r>
            <a:r>
              <a:rPr sz="1600" spc="-5" dirty="0">
                <a:latin typeface="Times New Roman"/>
                <a:cs typeface="Times New Roman"/>
              </a:rPr>
              <a:t>software</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5" dirty="0">
                <a:latin typeface="Times New Roman"/>
                <a:cs typeface="Times New Roman"/>
              </a:rPr>
              <a:t>Hash</a:t>
            </a:r>
            <a:r>
              <a:rPr sz="1600" spc="-15" dirty="0">
                <a:latin typeface="Times New Roman"/>
                <a:cs typeface="Times New Roman"/>
              </a:rPr>
              <a:t> </a:t>
            </a:r>
            <a:r>
              <a:rPr sz="1600" spc="-5" dirty="0">
                <a:latin typeface="Times New Roman"/>
                <a:cs typeface="Times New Roman"/>
              </a:rPr>
              <a:t>tables,</a:t>
            </a:r>
            <a:r>
              <a:rPr sz="1600" spc="5" dirty="0">
                <a:latin typeface="Times New Roman"/>
                <a:cs typeface="Times New Roman"/>
              </a:rPr>
              <a:t> </a:t>
            </a:r>
            <a:r>
              <a:rPr sz="1600" spc="-5" dirty="0">
                <a:latin typeface="Times New Roman"/>
                <a:cs typeface="Times New Roman"/>
              </a:rPr>
              <a:t>Graphs</a:t>
            </a:r>
            <a:endParaRPr sz="1600"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10860" y="2066672"/>
            <a:ext cx="4626515" cy="1295207"/>
          </a:xfrm>
          <a:prstGeom prst="rect">
            <a:avLst/>
          </a:prstGeom>
        </p:spPr>
      </p:pic>
      <p:pic>
        <p:nvPicPr>
          <p:cNvPr id="3" name="object 3"/>
          <p:cNvPicPr/>
          <p:nvPr/>
        </p:nvPicPr>
        <p:blipFill>
          <a:blip r:embed="rId3" cstate="print"/>
          <a:stretch>
            <a:fillRect/>
          </a:stretch>
        </p:blipFill>
        <p:spPr>
          <a:xfrm>
            <a:off x="2135574" y="339123"/>
            <a:ext cx="3583997" cy="1644329"/>
          </a:xfrm>
          <a:prstGeom prst="rect">
            <a:avLst/>
          </a:prstGeom>
        </p:spPr>
      </p:pic>
      <p:pic>
        <p:nvPicPr>
          <p:cNvPr id="4" name="object 4"/>
          <p:cNvPicPr/>
          <p:nvPr/>
        </p:nvPicPr>
        <p:blipFill>
          <a:blip r:embed="rId4" cstate="print"/>
          <a:stretch>
            <a:fillRect/>
          </a:stretch>
        </p:blipFill>
        <p:spPr>
          <a:xfrm>
            <a:off x="1504188" y="3293364"/>
            <a:ext cx="5058156" cy="1219200"/>
          </a:xfrm>
          <a:prstGeom prst="rect">
            <a:avLst/>
          </a:prstGeom>
        </p:spPr>
      </p:pic>
      <p:sp>
        <p:nvSpPr>
          <p:cNvPr id="5" name="object 5"/>
          <p:cNvSpPr txBox="1"/>
          <p:nvPr/>
        </p:nvSpPr>
        <p:spPr>
          <a:xfrm>
            <a:off x="6167373" y="991641"/>
            <a:ext cx="2552700" cy="1123315"/>
          </a:xfrm>
          <a:prstGeom prst="rect">
            <a:avLst/>
          </a:prstGeom>
        </p:spPr>
        <p:txBody>
          <a:bodyPr vert="horz" wrap="square" lIns="0" tIns="12065" rIns="0" bIns="0" rtlCol="0">
            <a:spAutoFit/>
          </a:bodyPr>
          <a:lstStyle/>
          <a:p>
            <a:pPr marL="12700" marR="5080">
              <a:lnSpc>
                <a:spcPct val="150100"/>
              </a:lnSpc>
              <a:spcBef>
                <a:spcPts val="95"/>
              </a:spcBef>
            </a:pPr>
            <a:r>
              <a:rPr sz="1600" spc="-5" dirty="0">
                <a:latin typeface="Times New Roman"/>
                <a:cs typeface="Times New Roman"/>
              </a:rPr>
              <a:t>The NULL value of the next </a:t>
            </a:r>
            <a:r>
              <a:rPr sz="1600" dirty="0">
                <a:latin typeface="Times New Roman"/>
                <a:cs typeface="Times New Roman"/>
              </a:rPr>
              <a:t> </a:t>
            </a:r>
            <a:r>
              <a:rPr sz="1600" spc="-5" dirty="0">
                <a:latin typeface="Times New Roman"/>
                <a:cs typeface="Times New Roman"/>
              </a:rPr>
              <a:t>field</a:t>
            </a:r>
            <a:r>
              <a:rPr sz="1600" spc="10" dirty="0">
                <a:latin typeface="Times New Roman"/>
                <a:cs typeface="Times New Roman"/>
              </a:rPr>
              <a:t> </a:t>
            </a:r>
            <a:r>
              <a:rPr sz="1600" spc="-5" dirty="0">
                <a:latin typeface="Times New Roman"/>
                <a:cs typeface="Times New Roman"/>
              </a:rPr>
              <a:t>of</a:t>
            </a:r>
            <a:r>
              <a:rPr sz="1600" spc="5"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linked</a:t>
            </a:r>
            <a:r>
              <a:rPr sz="1600" spc="10" dirty="0">
                <a:latin typeface="Times New Roman"/>
                <a:cs typeface="Times New Roman"/>
              </a:rPr>
              <a:t> </a:t>
            </a:r>
            <a:r>
              <a:rPr sz="1600" spc="-5" dirty="0">
                <a:latin typeface="Times New Roman"/>
                <a:cs typeface="Times New Roman"/>
              </a:rPr>
              <a:t>list</a:t>
            </a:r>
            <a:r>
              <a:rPr sz="1600" spc="15" dirty="0">
                <a:latin typeface="Times New Roman"/>
                <a:cs typeface="Times New Roman"/>
              </a:rPr>
              <a:t> </a:t>
            </a:r>
            <a:r>
              <a:rPr sz="1600" spc="-5" dirty="0">
                <a:latin typeface="Times New Roman"/>
                <a:cs typeface="Times New Roman"/>
              </a:rPr>
              <a:t>indicates </a:t>
            </a:r>
            <a:r>
              <a:rPr sz="1600" spc="-38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last</a:t>
            </a:r>
            <a:r>
              <a:rPr sz="1600" spc="20" dirty="0">
                <a:latin typeface="Times New Roman"/>
                <a:cs typeface="Times New Roman"/>
              </a:rPr>
              <a:t> </a:t>
            </a:r>
            <a:r>
              <a:rPr sz="1600" spc="-5" dirty="0">
                <a:latin typeface="Times New Roman"/>
                <a:cs typeface="Times New Roman"/>
              </a:rPr>
              <a:t>node.</a:t>
            </a:r>
            <a:endParaRPr sz="16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2094" y="294894"/>
            <a:ext cx="277241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Representation</a:t>
            </a:r>
            <a:r>
              <a:rPr sz="1800" b="1" spc="-15" dirty="0">
                <a:solidFill>
                  <a:srgbClr val="4471C4"/>
                </a:solidFill>
                <a:latin typeface="Times New Roman"/>
                <a:cs typeface="Times New Roman"/>
              </a:rPr>
              <a:t> </a:t>
            </a:r>
            <a:r>
              <a:rPr sz="1800" b="1" dirty="0">
                <a:solidFill>
                  <a:srgbClr val="4471C4"/>
                </a:solidFill>
                <a:latin typeface="Times New Roman"/>
                <a:cs typeface="Times New Roman"/>
              </a:rPr>
              <a:t>of</a:t>
            </a:r>
            <a:r>
              <a:rPr sz="1800" b="1" spc="-15" dirty="0">
                <a:solidFill>
                  <a:srgbClr val="4471C4"/>
                </a:solidFill>
                <a:latin typeface="Times New Roman"/>
                <a:cs typeface="Times New Roman"/>
              </a:rPr>
              <a:t> </a:t>
            </a:r>
            <a:r>
              <a:rPr sz="1800" b="1" spc="-5" dirty="0">
                <a:solidFill>
                  <a:srgbClr val="4471C4"/>
                </a:solidFill>
                <a:latin typeface="Times New Roman"/>
                <a:cs typeface="Times New Roman"/>
              </a:rPr>
              <a:t>linked </a:t>
            </a:r>
            <a:r>
              <a:rPr sz="1800" b="1" dirty="0">
                <a:solidFill>
                  <a:srgbClr val="4471C4"/>
                </a:solidFill>
                <a:latin typeface="Times New Roman"/>
                <a:cs typeface="Times New Roman"/>
              </a:rPr>
              <a:t>list</a:t>
            </a:r>
            <a:endParaRPr sz="1800">
              <a:latin typeface="Times New Roman"/>
              <a:cs typeface="Times New Roman"/>
            </a:endParaRPr>
          </a:p>
        </p:txBody>
      </p:sp>
      <p:sp>
        <p:nvSpPr>
          <p:cNvPr id="3" name="object 3"/>
          <p:cNvSpPr txBox="1"/>
          <p:nvPr/>
        </p:nvSpPr>
        <p:spPr>
          <a:xfrm>
            <a:off x="552094" y="571347"/>
            <a:ext cx="7840345" cy="802640"/>
          </a:xfrm>
          <a:prstGeom prst="rect">
            <a:avLst/>
          </a:prstGeom>
        </p:spPr>
        <p:txBody>
          <a:bodyPr vert="horz" wrap="square" lIns="0" tIns="12700" rIns="0" bIns="0" rtlCol="0">
            <a:spAutoFit/>
          </a:bodyPr>
          <a:lstStyle/>
          <a:p>
            <a:pPr marL="354965" marR="5080" indent="-342900">
              <a:lnSpc>
                <a:spcPct val="150000"/>
              </a:lnSpc>
              <a:spcBef>
                <a:spcPts val="100"/>
              </a:spcBef>
              <a:buFont typeface="Arial MT"/>
              <a:buChar char="•"/>
              <a:tabLst>
                <a:tab pos="354965" algn="l"/>
                <a:tab pos="355600" algn="l"/>
              </a:tabLst>
            </a:pPr>
            <a:r>
              <a:rPr sz="1700" dirty="0">
                <a:latin typeface="Times New Roman"/>
                <a:cs typeface="Times New Roman"/>
              </a:rPr>
              <a:t>Suppose</a:t>
            </a:r>
            <a:r>
              <a:rPr sz="1700" spc="155" dirty="0">
                <a:latin typeface="Times New Roman"/>
                <a:cs typeface="Times New Roman"/>
              </a:rPr>
              <a:t> </a:t>
            </a:r>
            <a:r>
              <a:rPr sz="1700" spc="-5" dirty="0">
                <a:latin typeface="Times New Roman"/>
                <a:cs typeface="Times New Roman"/>
              </a:rPr>
              <a:t>we</a:t>
            </a:r>
            <a:r>
              <a:rPr sz="1700" spc="165" dirty="0">
                <a:latin typeface="Times New Roman"/>
                <a:cs typeface="Times New Roman"/>
              </a:rPr>
              <a:t> </a:t>
            </a:r>
            <a:r>
              <a:rPr sz="1700" spc="-5" dirty="0">
                <a:latin typeface="Times New Roman"/>
                <a:cs typeface="Times New Roman"/>
              </a:rPr>
              <a:t>want</a:t>
            </a:r>
            <a:r>
              <a:rPr sz="1700" spc="175" dirty="0">
                <a:latin typeface="Times New Roman"/>
                <a:cs typeface="Times New Roman"/>
              </a:rPr>
              <a:t> </a:t>
            </a:r>
            <a:r>
              <a:rPr sz="1700" spc="-5" dirty="0">
                <a:latin typeface="Times New Roman"/>
                <a:cs typeface="Times New Roman"/>
              </a:rPr>
              <a:t>to</a:t>
            </a:r>
            <a:r>
              <a:rPr sz="1700" spc="180" dirty="0">
                <a:latin typeface="Times New Roman"/>
                <a:cs typeface="Times New Roman"/>
              </a:rPr>
              <a:t> </a:t>
            </a:r>
            <a:r>
              <a:rPr sz="1700" spc="-5" dirty="0">
                <a:latin typeface="Times New Roman"/>
                <a:cs typeface="Times New Roman"/>
              </a:rPr>
              <a:t>store</a:t>
            </a:r>
            <a:r>
              <a:rPr sz="1700" spc="160" dirty="0">
                <a:latin typeface="Times New Roman"/>
                <a:cs typeface="Times New Roman"/>
              </a:rPr>
              <a:t> </a:t>
            </a:r>
            <a:r>
              <a:rPr sz="1700" dirty="0">
                <a:latin typeface="Times New Roman"/>
                <a:cs typeface="Times New Roman"/>
              </a:rPr>
              <a:t>a</a:t>
            </a:r>
            <a:r>
              <a:rPr sz="1700" spc="175" dirty="0">
                <a:latin typeface="Times New Roman"/>
                <a:cs typeface="Times New Roman"/>
              </a:rPr>
              <a:t> </a:t>
            </a:r>
            <a:r>
              <a:rPr sz="1700" spc="-5" dirty="0">
                <a:latin typeface="Times New Roman"/>
                <a:cs typeface="Times New Roman"/>
              </a:rPr>
              <a:t>list</a:t>
            </a:r>
            <a:r>
              <a:rPr sz="1700" spc="170" dirty="0">
                <a:latin typeface="Times New Roman"/>
                <a:cs typeface="Times New Roman"/>
              </a:rPr>
              <a:t> </a:t>
            </a:r>
            <a:r>
              <a:rPr sz="1700" dirty="0">
                <a:latin typeface="Times New Roman"/>
                <a:cs typeface="Times New Roman"/>
              </a:rPr>
              <a:t>of</a:t>
            </a:r>
            <a:r>
              <a:rPr sz="1700" spc="175" dirty="0">
                <a:latin typeface="Times New Roman"/>
                <a:cs typeface="Times New Roman"/>
              </a:rPr>
              <a:t> </a:t>
            </a:r>
            <a:r>
              <a:rPr sz="1700" spc="-5" dirty="0">
                <a:latin typeface="Times New Roman"/>
                <a:cs typeface="Times New Roman"/>
              </a:rPr>
              <a:t>integer</a:t>
            </a:r>
            <a:r>
              <a:rPr sz="1700" spc="160" dirty="0">
                <a:latin typeface="Times New Roman"/>
                <a:cs typeface="Times New Roman"/>
              </a:rPr>
              <a:t> </a:t>
            </a:r>
            <a:r>
              <a:rPr sz="1700" dirty="0">
                <a:latin typeface="Times New Roman"/>
                <a:cs typeface="Times New Roman"/>
              </a:rPr>
              <a:t>numbers</a:t>
            </a:r>
            <a:r>
              <a:rPr sz="1700" spc="160" dirty="0">
                <a:latin typeface="Times New Roman"/>
                <a:cs typeface="Times New Roman"/>
              </a:rPr>
              <a:t> </a:t>
            </a:r>
            <a:r>
              <a:rPr sz="1700" spc="-5" dirty="0">
                <a:latin typeface="Times New Roman"/>
                <a:cs typeface="Times New Roman"/>
              </a:rPr>
              <a:t>using</a:t>
            </a:r>
            <a:r>
              <a:rPr sz="1700" spc="180" dirty="0">
                <a:latin typeface="Times New Roman"/>
                <a:cs typeface="Times New Roman"/>
              </a:rPr>
              <a:t> </a:t>
            </a:r>
            <a:r>
              <a:rPr sz="1700" dirty="0">
                <a:latin typeface="Times New Roman"/>
                <a:cs typeface="Times New Roman"/>
              </a:rPr>
              <a:t>linked</a:t>
            </a:r>
            <a:r>
              <a:rPr sz="1700" spc="180" dirty="0">
                <a:latin typeface="Times New Roman"/>
                <a:cs typeface="Times New Roman"/>
              </a:rPr>
              <a:t> </a:t>
            </a:r>
            <a:r>
              <a:rPr sz="1700" spc="-5" dirty="0">
                <a:latin typeface="Times New Roman"/>
                <a:cs typeface="Times New Roman"/>
              </a:rPr>
              <a:t>list.</a:t>
            </a:r>
            <a:r>
              <a:rPr sz="1700" spc="185" dirty="0">
                <a:latin typeface="Times New Roman"/>
                <a:cs typeface="Times New Roman"/>
              </a:rPr>
              <a:t> </a:t>
            </a:r>
            <a:r>
              <a:rPr sz="1700" spc="-5" dirty="0">
                <a:latin typeface="Times New Roman"/>
                <a:cs typeface="Times New Roman"/>
              </a:rPr>
              <a:t>Then</a:t>
            </a:r>
            <a:r>
              <a:rPr sz="1700" spc="175" dirty="0">
                <a:latin typeface="Times New Roman"/>
                <a:cs typeface="Times New Roman"/>
              </a:rPr>
              <a:t> </a:t>
            </a:r>
            <a:r>
              <a:rPr sz="1700" spc="-5" dirty="0">
                <a:latin typeface="Times New Roman"/>
                <a:cs typeface="Times New Roman"/>
              </a:rPr>
              <a:t>it</a:t>
            </a:r>
            <a:r>
              <a:rPr sz="1700" spc="170" dirty="0">
                <a:latin typeface="Times New Roman"/>
                <a:cs typeface="Times New Roman"/>
              </a:rPr>
              <a:t> </a:t>
            </a:r>
            <a:r>
              <a:rPr sz="1700" spc="-5" dirty="0">
                <a:latin typeface="Times New Roman"/>
                <a:cs typeface="Times New Roman"/>
              </a:rPr>
              <a:t>can</a:t>
            </a:r>
            <a:r>
              <a:rPr sz="1700" spc="165" dirty="0">
                <a:latin typeface="Times New Roman"/>
                <a:cs typeface="Times New Roman"/>
              </a:rPr>
              <a:t> </a:t>
            </a:r>
            <a:r>
              <a:rPr sz="1700" dirty="0">
                <a:latin typeface="Times New Roman"/>
                <a:cs typeface="Times New Roman"/>
              </a:rPr>
              <a:t>be </a:t>
            </a:r>
            <a:r>
              <a:rPr sz="1700" spc="-409" dirty="0">
                <a:latin typeface="Times New Roman"/>
                <a:cs typeface="Times New Roman"/>
              </a:rPr>
              <a:t> </a:t>
            </a:r>
            <a:r>
              <a:rPr sz="1700" spc="-5" dirty="0">
                <a:latin typeface="Times New Roman"/>
                <a:cs typeface="Times New Roman"/>
              </a:rPr>
              <a:t>schematically</a:t>
            </a:r>
            <a:r>
              <a:rPr sz="1700" dirty="0">
                <a:latin typeface="Times New Roman"/>
                <a:cs typeface="Times New Roman"/>
              </a:rPr>
              <a:t> </a:t>
            </a:r>
            <a:r>
              <a:rPr sz="1700" spc="-5" dirty="0">
                <a:latin typeface="Times New Roman"/>
                <a:cs typeface="Times New Roman"/>
              </a:rPr>
              <a:t>represented</a:t>
            </a:r>
            <a:r>
              <a:rPr sz="1700" spc="-30" dirty="0">
                <a:latin typeface="Times New Roman"/>
                <a:cs typeface="Times New Roman"/>
              </a:rPr>
              <a:t> </a:t>
            </a:r>
            <a:r>
              <a:rPr sz="1700" spc="-5" dirty="0">
                <a:latin typeface="Times New Roman"/>
                <a:cs typeface="Times New Roman"/>
              </a:rPr>
              <a:t>as</a:t>
            </a:r>
            <a:endParaRPr sz="1700">
              <a:latin typeface="Times New Roman"/>
              <a:cs typeface="Times New Roman"/>
            </a:endParaRPr>
          </a:p>
        </p:txBody>
      </p:sp>
      <p:pic>
        <p:nvPicPr>
          <p:cNvPr id="4" name="object 4"/>
          <p:cNvPicPr/>
          <p:nvPr/>
        </p:nvPicPr>
        <p:blipFill>
          <a:blip r:embed="rId2" cstate="print"/>
          <a:stretch>
            <a:fillRect/>
          </a:stretch>
        </p:blipFill>
        <p:spPr>
          <a:xfrm>
            <a:off x="1391705" y="1692798"/>
            <a:ext cx="5414838" cy="1095908"/>
          </a:xfrm>
          <a:prstGeom prst="rect">
            <a:avLst/>
          </a:prstGeom>
        </p:spPr>
      </p:pic>
      <p:sp>
        <p:nvSpPr>
          <p:cNvPr id="5" name="object 5"/>
          <p:cNvSpPr txBox="1"/>
          <p:nvPr/>
        </p:nvSpPr>
        <p:spPr>
          <a:xfrm>
            <a:off x="552094" y="2640053"/>
            <a:ext cx="6786245" cy="2255105"/>
          </a:xfrm>
          <a:prstGeom prst="rect">
            <a:avLst/>
          </a:prstGeom>
        </p:spPr>
        <p:txBody>
          <a:bodyPr vert="horz" wrap="square" lIns="0" tIns="135255" rIns="0" bIns="0" rtlCol="0">
            <a:spAutoFit/>
          </a:bodyPr>
          <a:lstStyle/>
          <a:p>
            <a:pPr marL="12700">
              <a:lnSpc>
                <a:spcPct val="100000"/>
              </a:lnSpc>
              <a:spcBef>
                <a:spcPts val="1065"/>
              </a:spcBef>
            </a:pP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linear</a:t>
            </a:r>
            <a:r>
              <a:rPr sz="1600" spc="25" dirty="0">
                <a:latin typeface="Times New Roman"/>
                <a:cs typeface="Times New Roman"/>
              </a:rPr>
              <a:t> </a:t>
            </a:r>
            <a:r>
              <a:rPr sz="1600" dirty="0">
                <a:latin typeface="Times New Roman"/>
                <a:cs typeface="Times New Roman"/>
              </a:rPr>
              <a:t>linked</a:t>
            </a:r>
            <a:r>
              <a:rPr sz="1600" spc="25" dirty="0">
                <a:latin typeface="Times New Roman"/>
                <a:cs typeface="Times New Roman"/>
              </a:rPr>
              <a:t> </a:t>
            </a:r>
            <a:r>
              <a:rPr sz="1600" spc="-5" dirty="0">
                <a:latin typeface="Times New Roman"/>
                <a:cs typeface="Times New Roman"/>
              </a:rPr>
              <a:t>list</a:t>
            </a:r>
            <a:r>
              <a:rPr sz="1600" spc="30" dirty="0">
                <a:latin typeface="Times New Roman"/>
                <a:cs typeface="Times New Roman"/>
              </a:rPr>
              <a:t> </a:t>
            </a:r>
            <a:r>
              <a:rPr sz="1600" spc="-5" dirty="0">
                <a:latin typeface="Times New Roman"/>
                <a:cs typeface="Times New Roman"/>
              </a:rPr>
              <a:t>can</a:t>
            </a:r>
            <a:r>
              <a:rPr sz="1600" spc="25" dirty="0">
                <a:latin typeface="Times New Roman"/>
                <a:cs typeface="Times New Roman"/>
              </a:rPr>
              <a:t> </a:t>
            </a:r>
            <a:r>
              <a:rPr sz="1600" spc="-5" dirty="0">
                <a:latin typeface="Times New Roman"/>
                <a:cs typeface="Times New Roman"/>
              </a:rPr>
              <a:t>be</a:t>
            </a:r>
            <a:r>
              <a:rPr sz="1600" dirty="0">
                <a:latin typeface="Times New Roman"/>
                <a:cs typeface="Times New Roman"/>
              </a:rPr>
              <a:t> </a:t>
            </a:r>
            <a:r>
              <a:rPr sz="1600" spc="-5" dirty="0">
                <a:latin typeface="Times New Roman"/>
                <a:cs typeface="Times New Roman"/>
              </a:rPr>
              <a:t>represented</a:t>
            </a:r>
            <a:r>
              <a:rPr sz="1600" spc="50" dirty="0">
                <a:latin typeface="Times New Roman"/>
                <a:cs typeface="Times New Roman"/>
              </a:rPr>
              <a:t> </a:t>
            </a:r>
            <a:r>
              <a:rPr sz="1600" spc="-5" dirty="0">
                <a:latin typeface="Times New Roman"/>
                <a:cs typeface="Times New Roman"/>
              </a:rPr>
              <a:t>in</a:t>
            </a:r>
            <a:r>
              <a:rPr sz="1600" spc="15" dirty="0">
                <a:latin typeface="Times New Roman"/>
                <a:cs typeface="Times New Roman"/>
              </a:rPr>
              <a:t> </a:t>
            </a:r>
            <a:r>
              <a:rPr sz="1600" spc="-10" dirty="0">
                <a:latin typeface="Times New Roman"/>
                <a:cs typeface="Times New Roman"/>
              </a:rPr>
              <a:t>memory</a:t>
            </a:r>
            <a:r>
              <a:rPr sz="1600" spc="70" dirty="0">
                <a:latin typeface="Times New Roman"/>
                <a:cs typeface="Times New Roman"/>
              </a:rPr>
              <a:t> </a:t>
            </a:r>
            <a:r>
              <a:rPr sz="1600" spc="-5" dirty="0">
                <a:latin typeface="Times New Roman"/>
                <a:cs typeface="Times New Roman"/>
              </a:rPr>
              <a:t>with</a:t>
            </a:r>
            <a:r>
              <a:rPr sz="1600" spc="10" dirty="0">
                <a:latin typeface="Times New Roman"/>
                <a:cs typeface="Times New Roman"/>
              </a:rPr>
              <a:t> </a:t>
            </a:r>
            <a:r>
              <a:rPr sz="1600" spc="-5" dirty="0">
                <a:latin typeface="Times New Roman"/>
                <a:cs typeface="Times New Roman"/>
              </a:rPr>
              <a:t>the</a:t>
            </a:r>
            <a:r>
              <a:rPr sz="1600" spc="20" dirty="0">
                <a:latin typeface="Times New Roman"/>
                <a:cs typeface="Times New Roman"/>
              </a:rPr>
              <a:t> </a:t>
            </a:r>
            <a:r>
              <a:rPr sz="1600" spc="-5" dirty="0">
                <a:latin typeface="Times New Roman"/>
                <a:cs typeface="Times New Roman"/>
              </a:rPr>
              <a:t>following</a:t>
            </a:r>
            <a:r>
              <a:rPr sz="1600" spc="20" dirty="0">
                <a:latin typeface="Times New Roman"/>
                <a:cs typeface="Times New Roman"/>
              </a:rPr>
              <a:t> </a:t>
            </a:r>
            <a:r>
              <a:rPr sz="1600" spc="-5" dirty="0">
                <a:latin typeface="Times New Roman"/>
                <a:cs typeface="Times New Roman"/>
              </a:rPr>
              <a:t>declaration.</a:t>
            </a:r>
            <a:endParaRPr sz="1600" dirty="0">
              <a:latin typeface="Times New Roman"/>
              <a:cs typeface="Times New Roman"/>
            </a:endParaRPr>
          </a:p>
          <a:p>
            <a:pPr marL="12700">
              <a:lnSpc>
                <a:spcPct val="100000"/>
              </a:lnSpc>
              <a:spcBef>
                <a:spcPts val="965"/>
              </a:spcBef>
            </a:pPr>
            <a:r>
              <a:rPr sz="1600" spc="-5" dirty="0">
                <a:latin typeface="Times New Roman"/>
                <a:cs typeface="Times New Roman"/>
              </a:rPr>
              <a:t>struct</a:t>
            </a:r>
            <a:r>
              <a:rPr sz="1600" spc="-10" dirty="0">
                <a:latin typeface="Times New Roman"/>
                <a:cs typeface="Times New Roman"/>
              </a:rPr>
              <a:t> </a:t>
            </a:r>
            <a:r>
              <a:rPr sz="1600" spc="-5" dirty="0">
                <a:latin typeface="Times New Roman"/>
                <a:cs typeface="Times New Roman"/>
              </a:rPr>
              <a:t>Node{</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int</a:t>
            </a:r>
            <a:r>
              <a:rPr sz="1600" spc="10" dirty="0">
                <a:latin typeface="Times New Roman"/>
                <a:cs typeface="Times New Roman"/>
              </a:rPr>
              <a:t> </a:t>
            </a:r>
            <a:r>
              <a:rPr sz="1600" spc="-70" dirty="0">
                <a:latin typeface="Times New Roman"/>
                <a:cs typeface="Times New Roman"/>
              </a:rPr>
              <a:t>DATA;</a:t>
            </a:r>
            <a:r>
              <a:rPr sz="1600" spc="5" dirty="0">
                <a:latin typeface="Times New Roman"/>
                <a:cs typeface="Times New Roman"/>
              </a:rPr>
              <a:t> </a:t>
            </a:r>
            <a:r>
              <a:rPr lang="en-US" sz="1600" spc="5" dirty="0">
                <a:latin typeface="Times New Roman"/>
                <a:cs typeface="Times New Roman"/>
              </a:rPr>
              <a:t>     </a:t>
            </a:r>
            <a:r>
              <a:rPr sz="1600" spc="-5" dirty="0">
                <a:latin typeface="Times New Roman"/>
                <a:cs typeface="Times New Roman"/>
              </a:rPr>
              <a:t>//Instead</a:t>
            </a:r>
            <a:r>
              <a:rPr sz="1600" spc="35" dirty="0">
                <a:latin typeface="Times New Roman"/>
                <a:cs typeface="Times New Roman"/>
              </a:rPr>
              <a:t> </a:t>
            </a:r>
            <a:r>
              <a:rPr sz="1600" dirty="0">
                <a:latin typeface="Times New Roman"/>
                <a:cs typeface="Times New Roman"/>
              </a:rPr>
              <a:t>of</a:t>
            </a:r>
            <a:r>
              <a:rPr sz="1600" spc="5" dirty="0">
                <a:latin typeface="Times New Roman"/>
                <a:cs typeface="Times New Roman"/>
              </a:rPr>
              <a:t> </a:t>
            </a:r>
            <a:r>
              <a:rPr sz="1600" spc="-90" dirty="0">
                <a:latin typeface="Times New Roman"/>
                <a:cs typeface="Times New Roman"/>
              </a:rPr>
              <a:t>‘DATA’</a:t>
            </a:r>
            <a:r>
              <a:rPr sz="1600" spc="-105" dirty="0">
                <a:latin typeface="Times New Roman"/>
                <a:cs typeface="Times New Roman"/>
              </a:rPr>
              <a:t> </a:t>
            </a:r>
            <a:r>
              <a:rPr sz="1600" spc="-5" dirty="0">
                <a:latin typeface="Times New Roman"/>
                <a:cs typeface="Times New Roman"/>
              </a:rPr>
              <a:t>we</a:t>
            </a:r>
            <a:r>
              <a:rPr sz="1600" spc="5" dirty="0">
                <a:latin typeface="Times New Roman"/>
                <a:cs typeface="Times New Roman"/>
              </a:rPr>
              <a:t> </a:t>
            </a:r>
            <a:r>
              <a:rPr sz="1600" spc="-5" dirty="0">
                <a:latin typeface="Times New Roman"/>
                <a:cs typeface="Times New Roman"/>
              </a:rPr>
              <a:t>also</a:t>
            </a:r>
            <a:r>
              <a:rPr sz="1600" spc="15" dirty="0">
                <a:latin typeface="Times New Roman"/>
                <a:cs typeface="Times New Roman"/>
              </a:rPr>
              <a:t> </a:t>
            </a:r>
            <a:r>
              <a:rPr sz="1600" spc="-5" dirty="0">
                <a:latin typeface="Times New Roman"/>
                <a:cs typeface="Times New Roman"/>
              </a:rPr>
              <a:t>use</a:t>
            </a:r>
            <a:r>
              <a:rPr sz="1600" dirty="0">
                <a:latin typeface="Times New Roman"/>
                <a:cs typeface="Times New Roman"/>
              </a:rPr>
              <a:t> </a:t>
            </a:r>
            <a:r>
              <a:rPr sz="1600" spc="-5" dirty="0">
                <a:latin typeface="Times New Roman"/>
                <a:cs typeface="Times New Roman"/>
              </a:rPr>
              <a:t>‘Info’</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struct</a:t>
            </a:r>
            <a:r>
              <a:rPr sz="1600" spc="25" dirty="0">
                <a:latin typeface="Times New Roman"/>
                <a:cs typeface="Times New Roman"/>
              </a:rPr>
              <a:t> </a:t>
            </a:r>
            <a:r>
              <a:rPr sz="1600" dirty="0">
                <a:latin typeface="Times New Roman"/>
                <a:cs typeface="Times New Roman"/>
              </a:rPr>
              <a:t>Node </a:t>
            </a:r>
            <a:r>
              <a:rPr sz="1600" spc="-5" dirty="0">
                <a:latin typeface="Times New Roman"/>
                <a:cs typeface="Times New Roman"/>
              </a:rPr>
              <a:t>*Next;</a:t>
            </a:r>
            <a:r>
              <a:rPr lang="en-US" sz="1600" spc="-5" dirty="0">
                <a:latin typeface="Times New Roman"/>
                <a:cs typeface="Times New Roman"/>
              </a:rPr>
              <a:t>     </a:t>
            </a:r>
            <a:r>
              <a:rPr sz="1600" spc="10" dirty="0">
                <a:latin typeface="Times New Roman"/>
                <a:cs typeface="Times New Roman"/>
              </a:rPr>
              <a:t> </a:t>
            </a:r>
            <a:r>
              <a:rPr sz="1600" spc="-5" dirty="0">
                <a:latin typeface="Times New Roman"/>
                <a:cs typeface="Times New Roman"/>
              </a:rPr>
              <a:t>//Instead</a:t>
            </a:r>
            <a:r>
              <a:rPr sz="1600" spc="45" dirty="0">
                <a:latin typeface="Times New Roman"/>
                <a:cs typeface="Times New Roman"/>
              </a:rPr>
              <a:t> </a:t>
            </a:r>
            <a:r>
              <a:rPr sz="1600" spc="-5" dirty="0">
                <a:latin typeface="Times New Roman"/>
                <a:cs typeface="Times New Roman"/>
              </a:rPr>
              <a:t>of</a:t>
            </a:r>
            <a:r>
              <a:rPr sz="1600" spc="5" dirty="0">
                <a:latin typeface="Times New Roman"/>
                <a:cs typeface="Times New Roman"/>
              </a:rPr>
              <a:t> </a:t>
            </a:r>
            <a:r>
              <a:rPr sz="1600" spc="-5" dirty="0">
                <a:latin typeface="Times New Roman"/>
                <a:cs typeface="Times New Roman"/>
              </a:rPr>
              <a:t>‘Next’</a:t>
            </a:r>
            <a:r>
              <a:rPr sz="1600" spc="-100" dirty="0">
                <a:latin typeface="Times New Roman"/>
                <a:cs typeface="Times New Roman"/>
              </a:rPr>
              <a:t> </a:t>
            </a:r>
            <a:r>
              <a:rPr sz="1600" spc="-5" dirty="0">
                <a:latin typeface="Times New Roman"/>
                <a:cs typeface="Times New Roman"/>
              </a:rPr>
              <a:t>we</a:t>
            </a:r>
            <a:r>
              <a:rPr sz="1600" spc="10" dirty="0">
                <a:latin typeface="Times New Roman"/>
                <a:cs typeface="Times New Roman"/>
              </a:rPr>
              <a:t> </a:t>
            </a:r>
            <a:r>
              <a:rPr sz="1600" spc="-5" dirty="0">
                <a:latin typeface="Times New Roman"/>
                <a:cs typeface="Times New Roman"/>
              </a:rPr>
              <a:t>also</a:t>
            </a:r>
            <a:r>
              <a:rPr sz="1600" spc="5" dirty="0">
                <a:latin typeface="Times New Roman"/>
                <a:cs typeface="Times New Roman"/>
              </a:rPr>
              <a:t> </a:t>
            </a:r>
            <a:r>
              <a:rPr sz="1600" dirty="0">
                <a:latin typeface="Times New Roman"/>
                <a:cs typeface="Times New Roman"/>
              </a:rPr>
              <a:t>use</a:t>
            </a:r>
            <a:r>
              <a:rPr sz="1600" spc="10" dirty="0">
                <a:latin typeface="Times New Roman"/>
                <a:cs typeface="Times New Roman"/>
              </a:rPr>
              <a:t> </a:t>
            </a:r>
            <a:r>
              <a:rPr sz="1600" spc="-5" dirty="0">
                <a:latin typeface="Times New Roman"/>
                <a:cs typeface="Times New Roman"/>
              </a:rPr>
              <a:t>‘Link’</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typedef</a:t>
            </a:r>
            <a:r>
              <a:rPr sz="1600" spc="5" dirty="0">
                <a:latin typeface="Times New Roman"/>
                <a:cs typeface="Times New Roman"/>
              </a:rPr>
              <a:t> </a:t>
            </a:r>
            <a:r>
              <a:rPr sz="1600" spc="-5" dirty="0">
                <a:latin typeface="Times New Roman"/>
                <a:cs typeface="Times New Roman"/>
              </a:rPr>
              <a:t>struct</a:t>
            </a:r>
            <a:r>
              <a:rPr sz="1600" spc="20" dirty="0">
                <a:latin typeface="Times New Roman"/>
                <a:cs typeface="Times New Roman"/>
              </a:rPr>
              <a:t> </a:t>
            </a:r>
            <a:r>
              <a:rPr sz="1600" spc="-5" dirty="0">
                <a:latin typeface="Times New Roman"/>
                <a:cs typeface="Times New Roman"/>
              </a:rPr>
              <a:t>Node</a:t>
            </a:r>
            <a:r>
              <a:rPr sz="1600" spc="-15" dirty="0">
                <a:latin typeface="Times New Roman"/>
                <a:cs typeface="Times New Roman"/>
              </a:rPr>
              <a:t> </a:t>
            </a:r>
            <a:r>
              <a:rPr sz="1600" spc="-5" dirty="0">
                <a:latin typeface="Times New Roman"/>
                <a:cs typeface="Times New Roman"/>
              </a:rPr>
              <a:t>*NODE;</a:t>
            </a:r>
            <a:endParaRPr sz="16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65733" y="368274"/>
            <a:ext cx="3270250" cy="4690110"/>
          </a:xfrm>
          <a:prstGeom prst="rect">
            <a:avLst/>
          </a:prstGeom>
        </p:spPr>
        <p:txBody>
          <a:bodyPr vert="horz" wrap="square" lIns="0" tIns="12700" rIns="0" bIns="0" rtlCol="0">
            <a:spAutoFit/>
          </a:bodyPr>
          <a:lstStyle/>
          <a:p>
            <a:pPr marL="12700" marR="1566545">
              <a:lnSpc>
                <a:spcPct val="150000"/>
              </a:lnSpc>
              <a:spcBef>
                <a:spcPts val="100"/>
              </a:spcBef>
            </a:pPr>
            <a:r>
              <a:rPr sz="1700" spc="-5" dirty="0">
                <a:latin typeface="Times New Roman"/>
                <a:cs typeface="Times New Roman"/>
              </a:rPr>
              <a:t>#include </a:t>
            </a:r>
            <a:r>
              <a:rPr sz="1700" dirty="0">
                <a:latin typeface="Times New Roman"/>
                <a:cs typeface="Times New Roman"/>
              </a:rPr>
              <a:t>&lt;stdio.h&gt; </a:t>
            </a:r>
            <a:r>
              <a:rPr sz="1700" spc="5" dirty="0">
                <a:latin typeface="Times New Roman"/>
                <a:cs typeface="Times New Roman"/>
              </a:rPr>
              <a:t> </a:t>
            </a:r>
            <a:r>
              <a:rPr sz="1700" spc="-5" dirty="0">
                <a:latin typeface="Times New Roman"/>
                <a:cs typeface="Times New Roman"/>
              </a:rPr>
              <a:t>#include</a:t>
            </a:r>
            <a:r>
              <a:rPr sz="1700" spc="-30" dirty="0">
                <a:latin typeface="Times New Roman"/>
                <a:cs typeface="Times New Roman"/>
              </a:rPr>
              <a:t> </a:t>
            </a:r>
            <a:r>
              <a:rPr sz="1700" spc="-5" dirty="0">
                <a:latin typeface="Times New Roman"/>
                <a:cs typeface="Times New Roman"/>
              </a:rPr>
              <a:t>&lt;stdlib.h&gt;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 Creating</a:t>
            </a:r>
            <a:r>
              <a:rPr sz="1700" spc="-30"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0650" marR="2139950" indent="-108585">
              <a:lnSpc>
                <a:spcPct val="150000"/>
              </a:lnSpc>
            </a:pPr>
            <a:r>
              <a:rPr sz="1700" spc="-5" dirty="0">
                <a:latin typeface="Times New Roman"/>
                <a:cs typeface="Times New Roman"/>
              </a:rPr>
              <a:t>struct</a:t>
            </a:r>
            <a:r>
              <a:rPr sz="1700" spc="-40" dirty="0">
                <a:latin typeface="Times New Roman"/>
                <a:cs typeface="Times New Roman"/>
              </a:rPr>
              <a:t> </a:t>
            </a:r>
            <a:r>
              <a:rPr sz="1700" dirty="0">
                <a:latin typeface="Times New Roman"/>
                <a:cs typeface="Times New Roman"/>
              </a:rPr>
              <a:t>node</a:t>
            </a:r>
            <a:r>
              <a:rPr sz="1700" spc="-45" dirty="0">
                <a:latin typeface="Times New Roman"/>
                <a:cs typeface="Times New Roman"/>
              </a:rPr>
              <a:t> </a:t>
            </a:r>
            <a:r>
              <a:rPr sz="1700" dirty="0">
                <a:latin typeface="Times New Roman"/>
                <a:cs typeface="Times New Roman"/>
              </a:rPr>
              <a:t>{ </a:t>
            </a:r>
            <a:r>
              <a:rPr sz="1700" spc="-409" dirty="0">
                <a:latin typeface="Times New Roman"/>
                <a:cs typeface="Times New Roman"/>
              </a:rPr>
              <a:t> </a:t>
            </a:r>
            <a:r>
              <a:rPr sz="1700" spc="-5" dirty="0">
                <a:latin typeface="Times New Roman"/>
                <a:cs typeface="Times New Roman"/>
              </a:rPr>
              <a:t>int</a:t>
            </a:r>
            <a:r>
              <a:rPr sz="1700" spc="-20" dirty="0">
                <a:latin typeface="Times New Roman"/>
                <a:cs typeface="Times New Roman"/>
              </a:rPr>
              <a:t> </a:t>
            </a:r>
            <a:r>
              <a:rPr sz="1700" dirty="0">
                <a:latin typeface="Times New Roman"/>
                <a:cs typeface="Times New Roman"/>
              </a:rPr>
              <a:t>value;</a:t>
            </a:r>
            <a:endParaRPr sz="1700">
              <a:latin typeface="Times New Roman"/>
              <a:cs typeface="Times New Roman"/>
            </a:endParaRPr>
          </a:p>
          <a:p>
            <a:pPr marL="120650">
              <a:lnSpc>
                <a:spcPct val="100000"/>
              </a:lnSpc>
              <a:spcBef>
                <a:spcPts val="1025"/>
              </a:spcBef>
            </a:pPr>
            <a:r>
              <a:rPr sz="1700" spc="-5" dirty="0">
                <a:latin typeface="Times New Roman"/>
                <a:cs typeface="Times New Roman"/>
              </a:rPr>
              <a:t>struct</a:t>
            </a:r>
            <a:r>
              <a:rPr sz="1700" spc="-25" dirty="0">
                <a:latin typeface="Times New Roman"/>
                <a:cs typeface="Times New Roman"/>
              </a:rPr>
              <a:t> </a:t>
            </a:r>
            <a:r>
              <a:rPr sz="1700" dirty="0">
                <a:latin typeface="Times New Roman"/>
                <a:cs typeface="Times New Roman"/>
              </a:rPr>
              <a:t>node</a:t>
            </a:r>
            <a:r>
              <a:rPr sz="1700" spc="-40"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a:t>
            </a:r>
            <a:r>
              <a:rPr sz="1700" dirty="0">
                <a:latin typeface="Times New Roman"/>
                <a:cs typeface="Times New Roman"/>
              </a:rPr>
              <a:t> </a:t>
            </a:r>
            <a:r>
              <a:rPr sz="1700" spc="-5" dirty="0">
                <a:latin typeface="Times New Roman"/>
                <a:cs typeface="Times New Roman"/>
              </a:rPr>
              <a:t>print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dirty="0">
                <a:latin typeface="Times New Roman"/>
                <a:cs typeface="Times New Roman"/>
              </a:rPr>
              <a:t> </a:t>
            </a:r>
            <a:r>
              <a:rPr sz="1700" spc="-5" dirty="0">
                <a:latin typeface="Times New Roman"/>
                <a:cs typeface="Times New Roman"/>
              </a:rPr>
              <a:t>value</a:t>
            </a:r>
            <a:endParaRPr sz="1700">
              <a:latin typeface="Times New Roman"/>
              <a:cs typeface="Times New Roman"/>
            </a:endParaRPr>
          </a:p>
          <a:p>
            <a:pPr marL="120650" marR="5080" indent="-108585">
              <a:lnSpc>
                <a:spcPct val="150000"/>
              </a:lnSpc>
            </a:pPr>
            <a:r>
              <a:rPr sz="1700" spc="-5" dirty="0">
                <a:latin typeface="Times New Roman"/>
                <a:cs typeface="Times New Roman"/>
              </a:rPr>
              <a:t>void printLinkedlist(struct </a:t>
            </a:r>
            <a:r>
              <a:rPr sz="1700" dirty="0">
                <a:latin typeface="Times New Roman"/>
                <a:cs typeface="Times New Roman"/>
              </a:rPr>
              <a:t>node *p) { </a:t>
            </a:r>
            <a:r>
              <a:rPr sz="1700" spc="-409" dirty="0">
                <a:latin typeface="Times New Roman"/>
                <a:cs typeface="Times New Roman"/>
              </a:rPr>
              <a:t> </a:t>
            </a:r>
            <a:r>
              <a:rPr sz="1700" spc="-5" dirty="0">
                <a:latin typeface="Times New Roman"/>
                <a:cs typeface="Times New Roman"/>
              </a:rPr>
              <a:t>while</a:t>
            </a:r>
            <a:r>
              <a:rPr sz="1700" spc="-15" dirty="0">
                <a:latin typeface="Times New Roman"/>
                <a:cs typeface="Times New Roman"/>
              </a:rPr>
              <a:t> </a:t>
            </a:r>
            <a:r>
              <a:rPr sz="1700" dirty="0">
                <a:latin typeface="Times New Roman"/>
                <a:cs typeface="Times New Roman"/>
              </a:rPr>
              <a:t>(p</a:t>
            </a:r>
            <a:r>
              <a:rPr sz="1700" spc="-1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NULL)</a:t>
            </a:r>
            <a:r>
              <a:rPr sz="1700" spc="-35"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228600">
              <a:lnSpc>
                <a:spcPct val="100000"/>
              </a:lnSpc>
              <a:spcBef>
                <a:spcPts val="1019"/>
              </a:spcBef>
            </a:pPr>
            <a:r>
              <a:rPr sz="1700" spc="-5" dirty="0">
                <a:latin typeface="Times New Roman"/>
                <a:cs typeface="Times New Roman"/>
              </a:rPr>
              <a:t>printf("%d</a:t>
            </a:r>
            <a:r>
              <a:rPr sz="1700" spc="-20" dirty="0">
                <a:latin typeface="Times New Roman"/>
                <a:cs typeface="Times New Roman"/>
              </a:rPr>
              <a:t> </a:t>
            </a:r>
            <a:r>
              <a:rPr sz="1700" dirty="0">
                <a:latin typeface="Times New Roman"/>
                <a:cs typeface="Times New Roman"/>
              </a:rPr>
              <a:t>", </a:t>
            </a:r>
            <a:r>
              <a:rPr sz="1700" spc="-5" dirty="0">
                <a:latin typeface="Times New Roman"/>
                <a:cs typeface="Times New Roman"/>
              </a:rPr>
              <a:t>p-&gt;value);</a:t>
            </a:r>
            <a:endParaRPr sz="1700">
              <a:latin typeface="Times New Roman"/>
              <a:cs typeface="Times New Roman"/>
            </a:endParaRPr>
          </a:p>
          <a:p>
            <a:pPr marL="228600">
              <a:lnSpc>
                <a:spcPct val="100000"/>
              </a:lnSpc>
              <a:spcBef>
                <a:spcPts val="1019"/>
              </a:spcBef>
            </a:pPr>
            <a:r>
              <a:rPr sz="1700" dirty="0">
                <a:latin typeface="Times New Roman"/>
                <a:cs typeface="Times New Roman"/>
              </a:rPr>
              <a:t>p</a:t>
            </a:r>
            <a:r>
              <a:rPr sz="1700" spc="-3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p-&gt;next;</a:t>
            </a:r>
            <a:r>
              <a:rPr sz="1700" spc="-35" dirty="0">
                <a:latin typeface="Times New Roman"/>
                <a:cs typeface="Times New Roman"/>
              </a:rPr>
              <a:t> </a:t>
            </a:r>
            <a:r>
              <a:rPr sz="1700" dirty="0">
                <a:latin typeface="Times New Roman"/>
                <a:cs typeface="Times New Roman"/>
              </a:rPr>
              <a:t>}}</a:t>
            </a:r>
            <a:endParaRPr sz="1700">
              <a:latin typeface="Times New Roman"/>
              <a:cs typeface="Times New Roman"/>
            </a:endParaRPr>
          </a:p>
        </p:txBody>
      </p:sp>
      <p:sp>
        <p:nvSpPr>
          <p:cNvPr id="3" name="object 3"/>
          <p:cNvSpPr txBox="1">
            <a:spLocks noGrp="1"/>
          </p:cNvSpPr>
          <p:nvPr>
            <p:ph type="title"/>
          </p:nvPr>
        </p:nvSpPr>
        <p:spPr>
          <a:xfrm>
            <a:off x="552094" y="155575"/>
            <a:ext cx="42602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Linked</a:t>
            </a:r>
            <a:r>
              <a:rPr sz="1800" b="1" dirty="0">
                <a:latin typeface="Times New Roman"/>
                <a:cs typeface="Times New Roman"/>
              </a:rPr>
              <a:t> </a:t>
            </a:r>
            <a:r>
              <a:rPr sz="1800" b="1" spc="-5" dirty="0">
                <a:latin typeface="Times New Roman"/>
                <a:cs typeface="Times New Roman"/>
              </a:rPr>
              <a:t>List Implementations in</a:t>
            </a:r>
            <a:r>
              <a:rPr sz="1800" b="1" spc="5" dirty="0">
                <a:latin typeface="Times New Roman"/>
                <a:cs typeface="Times New Roman"/>
              </a:rPr>
              <a:t> </a:t>
            </a:r>
            <a:r>
              <a:rPr sz="1800" b="1" spc="-5" dirty="0">
                <a:latin typeface="Times New Roman"/>
                <a:cs typeface="Times New Roman"/>
              </a:rPr>
              <a:t>C</a:t>
            </a:r>
            <a:r>
              <a:rPr sz="1800" b="1" spc="10" dirty="0">
                <a:latin typeface="Times New Roman"/>
                <a:cs typeface="Times New Roman"/>
              </a:rPr>
              <a:t> </a:t>
            </a:r>
            <a:r>
              <a:rPr sz="1800" b="1" dirty="0">
                <a:latin typeface="Times New Roman"/>
                <a:cs typeface="Times New Roman"/>
              </a:rPr>
              <a:t>Example</a:t>
            </a:r>
            <a:endParaRPr sz="18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7880" y="1299061"/>
            <a:ext cx="7055484" cy="2494915"/>
          </a:xfrm>
          <a:prstGeom prst="rect">
            <a:avLst/>
          </a:prstGeom>
        </p:spPr>
        <p:txBody>
          <a:bodyPr vert="horz" wrap="square" lIns="0" tIns="149225" rIns="0" bIns="0" rtlCol="0">
            <a:spAutoFit/>
          </a:bodyPr>
          <a:lstStyle/>
          <a:p>
            <a:pPr marL="299085" indent="-287020">
              <a:lnSpc>
                <a:spcPct val="100000"/>
              </a:lnSpc>
              <a:spcBef>
                <a:spcPts val="1175"/>
              </a:spcBef>
              <a:buFont typeface="Arial MT"/>
              <a:buChar char="•"/>
              <a:tabLst>
                <a:tab pos="299085" algn="l"/>
                <a:tab pos="299720" algn="l"/>
              </a:tabLst>
            </a:pPr>
            <a:r>
              <a:rPr sz="1800" dirty="0">
                <a:latin typeface="Times New Roman"/>
                <a:cs typeface="Times New Roman"/>
              </a:rPr>
              <a:t>Basic Concept,</a:t>
            </a:r>
            <a:r>
              <a:rPr sz="1800" spc="-15" dirty="0">
                <a:latin typeface="Times New Roman"/>
                <a:cs typeface="Times New Roman"/>
              </a:rPr>
              <a:t> </a:t>
            </a:r>
            <a:r>
              <a:rPr sz="1800" dirty="0">
                <a:latin typeface="Times New Roman"/>
                <a:cs typeface="Times New Roman"/>
              </a:rPr>
              <a:t>List</a:t>
            </a:r>
            <a:r>
              <a:rPr sz="1800" spc="-10" dirty="0">
                <a:latin typeface="Times New Roman"/>
                <a:cs typeface="Times New Roman"/>
              </a:rPr>
              <a:t> </a:t>
            </a:r>
            <a:r>
              <a:rPr sz="1800" dirty="0">
                <a:latin typeface="Times New Roman"/>
                <a:cs typeface="Times New Roman"/>
              </a:rPr>
              <a:t>and</a:t>
            </a:r>
            <a:r>
              <a:rPr sz="1800" spc="-100" dirty="0">
                <a:latin typeface="Times New Roman"/>
                <a:cs typeface="Times New Roman"/>
              </a:rPr>
              <a:t> </a:t>
            </a:r>
            <a:r>
              <a:rPr sz="1800" spc="-40" dirty="0">
                <a:latin typeface="Times New Roman"/>
                <a:cs typeface="Times New Roman"/>
              </a:rPr>
              <a:t>ADT,</a:t>
            </a:r>
            <a:r>
              <a:rPr sz="1800" spc="-110" dirty="0">
                <a:latin typeface="Times New Roman"/>
                <a:cs typeface="Times New Roman"/>
              </a:rPr>
              <a:t> </a:t>
            </a:r>
            <a:r>
              <a:rPr sz="1800" dirty="0">
                <a:latin typeface="Times New Roman"/>
                <a:cs typeface="Times New Roman"/>
              </a:rPr>
              <a:t>Array</a:t>
            </a:r>
            <a:r>
              <a:rPr sz="1800" spc="5" dirty="0">
                <a:latin typeface="Times New Roman"/>
                <a:cs typeface="Times New Roman"/>
              </a:rPr>
              <a:t> </a:t>
            </a:r>
            <a:r>
              <a:rPr sz="1800" spc="-5" dirty="0">
                <a:latin typeface="Times New Roman"/>
                <a:cs typeface="Times New Roman"/>
              </a:rPr>
              <a:t>Implementation</a:t>
            </a:r>
            <a:r>
              <a:rPr sz="1800" spc="-1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Lists, Linked</a:t>
            </a:r>
            <a:r>
              <a:rPr sz="1800" spc="-20"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spc="-20" dirty="0">
                <a:latin typeface="Times New Roman"/>
                <a:cs typeface="Times New Roman"/>
              </a:rPr>
              <a:t>Types</a:t>
            </a:r>
            <a:r>
              <a:rPr sz="1800" spc="-4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Linked</a:t>
            </a:r>
            <a:r>
              <a:rPr sz="1800" spc="-10" dirty="0">
                <a:latin typeface="Times New Roman"/>
                <a:cs typeface="Times New Roman"/>
              </a:rPr>
              <a:t> </a:t>
            </a:r>
            <a:r>
              <a:rPr sz="1800" dirty="0">
                <a:latin typeface="Times New Roman"/>
                <a:cs typeface="Times New Roman"/>
              </a:rPr>
              <a:t>List:</a:t>
            </a:r>
            <a:r>
              <a:rPr sz="1800" spc="-20" dirty="0">
                <a:latin typeface="Times New Roman"/>
                <a:cs typeface="Times New Roman"/>
              </a:rPr>
              <a:t> </a:t>
            </a:r>
            <a:r>
              <a:rPr sz="1800" spc="-5" dirty="0">
                <a:latin typeface="Times New Roman"/>
                <a:cs typeface="Times New Roman"/>
              </a:rPr>
              <a:t>Singly </a:t>
            </a:r>
            <a:r>
              <a:rPr sz="1800" dirty="0">
                <a:latin typeface="Times New Roman"/>
                <a:cs typeface="Times New Roman"/>
              </a:rPr>
              <a:t>Linked</a:t>
            </a:r>
            <a:r>
              <a:rPr sz="1800" spc="-10" dirty="0">
                <a:latin typeface="Times New Roman"/>
                <a:cs typeface="Times New Roman"/>
              </a:rPr>
              <a:t> </a:t>
            </a:r>
            <a:r>
              <a:rPr sz="1800" dirty="0">
                <a:latin typeface="Times New Roman"/>
                <a:cs typeface="Times New Roman"/>
              </a:rPr>
              <a:t>List,</a:t>
            </a:r>
            <a:r>
              <a:rPr sz="1800" spc="-20" dirty="0">
                <a:latin typeface="Times New Roman"/>
                <a:cs typeface="Times New Roman"/>
              </a:rPr>
              <a:t> </a:t>
            </a:r>
            <a:r>
              <a:rPr sz="1800" spc="-5" dirty="0">
                <a:latin typeface="Times New Roman"/>
                <a:cs typeface="Times New Roman"/>
              </a:rPr>
              <a:t>Doubly</a:t>
            </a:r>
            <a:r>
              <a:rPr sz="1800" dirty="0">
                <a:latin typeface="Times New Roman"/>
                <a:cs typeface="Times New Roman"/>
              </a:rPr>
              <a:t> Linked</a:t>
            </a:r>
            <a:r>
              <a:rPr sz="1800" spc="-20" dirty="0">
                <a:latin typeface="Times New Roman"/>
                <a:cs typeface="Times New Roman"/>
              </a:rPr>
              <a:t> </a:t>
            </a:r>
            <a:r>
              <a:rPr sz="1800" dirty="0">
                <a:latin typeface="Times New Roman"/>
                <a:cs typeface="Times New Roman"/>
              </a:rPr>
              <a:t>List, Circular</a:t>
            </a:r>
            <a:endParaRPr sz="1800">
              <a:latin typeface="Times New Roman"/>
              <a:cs typeface="Times New Roman"/>
            </a:endParaRPr>
          </a:p>
          <a:p>
            <a:pPr marL="299085">
              <a:lnSpc>
                <a:spcPct val="100000"/>
              </a:lnSpc>
              <a:spcBef>
                <a:spcPts val="1080"/>
              </a:spcBef>
            </a:pPr>
            <a:r>
              <a:rPr sz="1800" dirty="0">
                <a:latin typeface="Times New Roman"/>
                <a:cs typeface="Times New Roman"/>
              </a:rPr>
              <a:t>Linked</a:t>
            </a:r>
            <a:r>
              <a:rPr sz="1800" spc="-5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marR="553085" indent="-287020">
              <a:lnSpc>
                <a:spcPts val="3240"/>
              </a:lnSpc>
              <a:spcBef>
                <a:spcPts val="290"/>
              </a:spcBef>
              <a:buFont typeface="Arial MT"/>
              <a:buChar char="•"/>
              <a:tabLst>
                <a:tab pos="299085" algn="l"/>
                <a:tab pos="299720" algn="l"/>
              </a:tabLst>
            </a:pPr>
            <a:r>
              <a:rPr sz="1800" dirty="0">
                <a:latin typeface="Times New Roman"/>
                <a:cs typeface="Times New Roman"/>
              </a:rPr>
              <a:t>Basic</a:t>
            </a:r>
            <a:r>
              <a:rPr sz="1800" spc="-5" dirty="0">
                <a:latin typeface="Times New Roman"/>
                <a:cs typeface="Times New Roman"/>
              </a:rPr>
              <a:t> </a:t>
            </a:r>
            <a:r>
              <a:rPr sz="1800" dirty="0">
                <a:latin typeface="Times New Roman"/>
                <a:cs typeface="Times New Roman"/>
              </a:rPr>
              <a:t>operations</a:t>
            </a:r>
            <a:r>
              <a:rPr sz="1800" spc="-25"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Linked</a:t>
            </a:r>
            <a:r>
              <a:rPr sz="1800" spc="-20" dirty="0">
                <a:latin typeface="Times New Roman"/>
                <a:cs typeface="Times New Roman"/>
              </a:rPr>
              <a:t> </a:t>
            </a:r>
            <a:r>
              <a:rPr sz="1800" dirty="0">
                <a:latin typeface="Times New Roman"/>
                <a:cs typeface="Times New Roman"/>
              </a:rPr>
              <a:t>List: </a:t>
            </a:r>
            <a:r>
              <a:rPr sz="1800" spc="-5" dirty="0">
                <a:latin typeface="Times New Roman"/>
                <a:cs typeface="Times New Roman"/>
              </a:rPr>
              <a:t>Node </a:t>
            </a:r>
            <a:r>
              <a:rPr sz="1800" dirty="0">
                <a:latin typeface="Times New Roman"/>
                <a:cs typeface="Times New Roman"/>
              </a:rPr>
              <a:t>Creation,</a:t>
            </a:r>
            <a:r>
              <a:rPr sz="1800" spc="-15" dirty="0">
                <a:latin typeface="Times New Roman"/>
                <a:cs typeface="Times New Roman"/>
              </a:rPr>
              <a:t> </a:t>
            </a:r>
            <a:r>
              <a:rPr sz="1800" dirty="0">
                <a:latin typeface="Times New Roman"/>
                <a:cs typeface="Times New Roman"/>
              </a:rPr>
              <a:t>Node</a:t>
            </a:r>
            <a:r>
              <a:rPr sz="1800" spc="-5" dirty="0">
                <a:latin typeface="Times New Roman"/>
                <a:cs typeface="Times New Roman"/>
              </a:rPr>
              <a:t> Insertion </a:t>
            </a:r>
            <a:r>
              <a:rPr sz="1800" dirty="0">
                <a:latin typeface="Times New Roman"/>
                <a:cs typeface="Times New Roman"/>
              </a:rPr>
              <a:t>and </a:t>
            </a:r>
            <a:r>
              <a:rPr sz="1800" spc="-434" dirty="0">
                <a:latin typeface="Times New Roman"/>
                <a:cs typeface="Times New Roman"/>
              </a:rPr>
              <a:t> </a:t>
            </a:r>
            <a:r>
              <a:rPr sz="1800" dirty="0">
                <a:latin typeface="Times New Roman"/>
                <a:cs typeface="Times New Roman"/>
              </a:rPr>
              <a:t>Deletion</a:t>
            </a:r>
            <a:r>
              <a:rPr sz="1800" spc="-25" dirty="0">
                <a:latin typeface="Times New Roman"/>
                <a:cs typeface="Times New Roman"/>
              </a:rPr>
              <a:t> </a:t>
            </a:r>
            <a:r>
              <a:rPr sz="1800" dirty="0">
                <a:latin typeface="Times New Roman"/>
                <a:cs typeface="Times New Roman"/>
              </a:rPr>
              <a:t>from</a:t>
            </a:r>
            <a:r>
              <a:rPr sz="1800" spc="-5" dirty="0">
                <a:latin typeface="Times New Roman"/>
                <a:cs typeface="Times New Roman"/>
              </a:rPr>
              <a:t> </a:t>
            </a:r>
            <a:r>
              <a:rPr sz="1800" dirty="0">
                <a:latin typeface="Times New Roman"/>
                <a:cs typeface="Times New Roman"/>
              </a:rPr>
              <a:t>Beginning,</a:t>
            </a:r>
            <a:r>
              <a:rPr sz="1800" spc="-20" dirty="0">
                <a:latin typeface="Times New Roman"/>
                <a:cs typeface="Times New Roman"/>
              </a:rPr>
              <a:t> </a:t>
            </a:r>
            <a:r>
              <a:rPr sz="1800" dirty="0">
                <a:latin typeface="Times New Roman"/>
                <a:cs typeface="Times New Roman"/>
              </a:rPr>
              <a:t>End</a:t>
            </a:r>
            <a:r>
              <a:rPr sz="1800" spc="5" dirty="0">
                <a:latin typeface="Times New Roman"/>
                <a:cs typeface="Times New Roman"/>
              </a:rPr>
              <a:t> </a:t>
            </a:r>
            <a:r>
              <a:rPr sz="1800" dirty="0">
                <a:latin typeface="Times New Roman"/>
                <a:cs typeface="Times New Roman"/>
              </a:rPr>
              <a:t>and Specified</a:t>
            </a:r>
            <a:r>
              <a:rPr sz="1800" spc="-20" dirty="0">
                <a:latin typeface="Times New Roman"/>
                <a:cs typeface="Times New Roman"/>
              </a:rPr>
              <a:t> </a:t>
            </a:r>
            <a:r>
              <a:rPr sz="1800" spc="-5" dirty="0">
                <a:latin typeface="Times New Roman"/>
                <a:cs typeface="Times New Roman"/>
              </a:rPr>
              <a:t>Position</a:t>
            </a:r>
            <a:endParaRPr sz="1800">
              <a:latin typeface="Times New Roman"/>
              <a:cs typeface="Times New Roman"/>
            </a:endParaRPr>
          </a:p>
          <a:p>
            <a:pPr marL="299085" indent="-287020">
              <a:lnSpc>
                <a:spcPct val="100000"/>
              </a:lnSpc>
              <a:spcBef>
                <a:spcPts val="795"/>
              </a:spcBef>
              <a:buFont typeface="Arial MT"/>
              <a:buChar char="•"/>
              <a:tabLst>
                <a:tab pos="299085" algn="l"/>
                <a:tab pos="299720" algn="l"/>
              </a:tabLst>
            </a:pPr>
            <a:r>
              <a:rPr sz="1800" dirty="0">
                <a:latin typeface="Times New Roman"/>
                <a:cs typeface="Times New Roman"/>
              </a:rPr>
              <a:t>Stack</a:t>
            </a:r>
            <a:r>
              <a:rPr sz="1800" spc="-2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Queue</a:t>
            </a:r>
            <a:r>
              <a:rPr sz="1800" spc="-15" dirty="0">
                <a:latin typeface="Times New Roman"/>
                <a:cs typeface="Times New Roman"/>
              </a:rPr>
              <a:t> </a:t>
            </a:r>
            <a:r>
              <a:rPr sz="1800" spc="-5" dirty="0">
                <a:latin typeface="Times New Roman"/>
                <a:cs typeface="Times New Roman"/>
              </a:rPr>
              <a:t>as</a:t>
            </a:r>
            <a:r>
              <a:rPr sz="1800" spc="-10" dirty="0">
                <a:latin typeface="Times New Roman"/>
                <a:cs typeface="Times New Roman"/>
              </a:rPr>
              <a:t> </a:t>
            </a:r>
            <a:r>
              <a:rPr sz="1800" dirty="0">
                <a:latin typeface="Times New Roman"/>
                <a:cs typeface="Times New Roman"/>
              </a:rPr>
              <a:t>Linked</a:t>
            </a:r>
            <a:r>
              <a:rPr sz="1800" spc="-25" dirty="0">
                <a:latin typeface="Times New Roman"/>
                <a:cs typeface="Times New Roman"/>
              </a:rPr>
              <a:t> </a:t>
            </a:r>
            <a:r>
              <a:rPr sz="1800" dirty="0">
                <a:latin typeface="Times New Roman"/>
                <a:cs typeface="Times New Roman"/>
              </a:rPr>
              <a:t>List</a:t>
            </a:r>
            <a:endParaRPr sz="1800">
              <a:latin typeface="Times New Roman"/>
              <a:cs typeface="Times New Roman"/>
            </a:endParaRPr>
          </a:p>
        </p:txBody>
      </p:sp>
      <p:sp>
        <p:nvSpPr>
          <p:cNvPr id="3" name="object 3"/>
          <p:cNvSpPr txBox="1">
            <a:spLocks noGrp="1"/>
          </p:cNvSpPr>
          <p:nvPr>
            <p:ph type="title"/>
          </p:nvPr>
        </p:nvSpPr>
        <p:spPr>
          <a:xfrm>
            <a:off x="908100" y="847471"/>
            <a:ext cx="87376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Co</a:t>
            </a:r>
            <a:r>
              <a:rPr sz="1800" b="1" spc="-10" dirty="0">
                <a:latin typeface="Calibri"/>
                <a:cs typeface="Calibri"/>
              </a:rPr>
              <a:t>n</a:t>
            </a:r>
            <a:r>
              <a:rPr sz="1800" b="1" spc="-25" dirty="0">
                <a:latin typeface="Calibri"/>
                <a:cs typeface="Calibri"/>
              </a:rPr>
              <a:t>t</a:t>
            </a:r>
            <a:r>
              <a:rPr sz="1800" b="1" dirty="0">
                <a:latin typeface="Calibri"/>
                <a:cs typeface="Calibri"/>
              </a:rPr>
              <a:t>e</a:t>
            </a:r>
            <a:r>
              <a:rPr sz="1800" b="1" spc="-20" dirty="0">
                <a:latin typeface="Calibri"/>
                <a:cs typeface="Calibri"/>
              </a:rPr>
              <a:t>n</a:t>
            </a:r>
            <a:r>
              <a:rPr sz="1800" b="1" dirty="0">
                <a:latin typeface="Calibri"/>
                <a:cs typeface="Calibri"/>
              </a:rPr>
              <a:t>ts</a:t>
            </a:r>
            <a:endParaRPr sz="1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2236" y="452094"/>
            <a:ext cx="3196590" cy="3912870"/>
          </a:xfrm>
          <a:prstGeom prst="rect">
            <a:avLst/>
          </a:prstGeom>
        </p:spPr>
        <p:txBody>
          <a:bodyPr vert="horz" wrap="square" lIns="0" tIns="142240" rIns="0" bIns="0" rtlCol="0">
            <a:spAutoFit/>
          </a:bodyPr>
          <a:lstStyle/>
          <a:p>
            <a:pPr marL="12700" algn="just">
              <a:lnSpc>
                <a:spcPct val="100000"/>
              </a:lnSpc>
              <a:spcBef>
                <a:spcPts val="1120"/>
              </a:spcBef>
            </a:pPr>
            <a:r>
              <a:rPr sz="1700" spc="-5" dirty="0">
                <a:latin typeface="Times New Roman"/>
                <a:cs typeface="Times New Roman"/>
              </a:rPr>
              <a:t>int</a:t>
            </a:r>
            <a:r>
              <a:rPr sz="1700" spc="-20" dirty="0">
                <a:latin typeface="Times New Roman"/>
                <a:cs typeface="Times New Roman"/>
              </a:rPr>
              <a:t> </a:t>
            </a:r>
            <a:r>
              <a:rPr sz="1700" spc="-5" dirty="0">
                <a:latin typeface="Times New Roman"/>
                <a:cs typeface="Times New Roman"/>
              </a:rPr>
              <a:t>main()</a:t>
            </a:r>
            <a:r>
              <a:rPr sz="1700" spc="-20"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120650" marR="1484630" algn="just">
              <a:lnSpc>
                <a:spcPct val="150000"/>
              </a:lnSpc>
            </a:pPr>
            <a:r>
              <a:rPr sz="1700" spc="-5" dirty="0">
                <a:latin typeface="Times New Roman"/>
                <a:cs typeface="Times New Roman"/>
              </a:rPr>
              <a:t>// Initialize </a:t>
            </a:r>
            <a:r>
              <a:rPr sz="1700" dirty="0">
                <a:latin typeface="Times New Roman"/>
                <a:cs typeface="Times New Roman"/>
              </a:rPr>
              <a:t>nodes </a:t>
            </a:r>
            <a:r>
              <a:rPr sz="1700" spc="5" dirty="0">
                <a:latin typeface="Times New Roman"/>
                <a:cs typeface="Times New Roman"/>
              </a:rPr>
              <a:t> </a:t>
            </a:r>
            <a:r>
              <a:rPr sz="1700" spc="-5" dirty="0">
                <a:latin typeface="Times New Roman"/>
                <a:cs typeface="Times New Roman"/>
              </a:rPr>
              <a:t>struct</a:t>
            </a:r>
            <a:r>
              <a:rPr sz="1700" spc="-35" dirty="0">
                <a:latin typeface="Times New Roman"/>
                <a:cs typeface="Times New Roman"/>
              </a:rPr>
              <a:t> </a:t>
            </a:r>
            <a:r>
              <a:rPr sz="1700" dirty="0">
                <a:latin typeface="Times New Roman"/>
                <a:cs typeface="Times New Roman"/>
              </a:rPr>
              <a:t>node</a:t>
            </a:r>
            <a:r>
              <a:rPr sz="1700" spc="-45"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0650" marR="654685" algn="just">
              <a:lnSpc>
                <a:spcPct val="150000"/>
              </a:lnSpc>
            </a:pPr>
            <a:r>
              <a:rPr sz="1700" spc="-5" dirty="0">
                <a:latin typeface="Times New Roman"/>
                <a:cs typeface="Times New Roman"/>
              </a:rPr>
              <a:t>struct </a:t>
            </a:r>
            <a:r>
              <a:rPr sz="1700" dirty="0">
                <a:latin typeface="Times New Roman"/>
                <a:cs typeface="Times New Roman"/>
              </a:rPr>
              <a:t>node *one = NULL; </a:t>
            </a:r>
            <a:r>
              <a:rPr sz="1700" spc="5" dirty="0">
                <a:latin typeface="Times New Roman"/>
                <a:cs typeface="Times New Roman"/>
              </a:rPr>
              <a:t> </a:t>
            </a:r>
            <a:r>
              <a:rPr sz="1700" spc="-5" dirty="0">
                <a:latin typeface="Times New Roman"/>
                <a:cs typeface="Times New Roman"/>
              </a:rPr>
              <a:t>struct </a:t>
            </a:r>
            <a:r>
              <a:rPr sz="1700" dirty="0">
                <a:latin typeface="Times New Roman"/>
                <a:cs typeface="Times New Roman"/>
              </a:rPr>
              <a:t>node </a:t>
            </a:r>
            <a:r>
              <a:rPr sz="1700" spc="-5" dirty="0">
                <a:latin typeface="Times New Roman"/>
                <a:cs typeface="Times New Roman"/>
              </a:rPr>
              <a:t>*two </a:t>
            </a:r>
            <a:r>
              <a:rPr sz="1700" dirty="0">
                <a:latin typeface="Times New Roman"/>
                <a:cs typeface="Times New Roman"/>
              </a:rPr>
              <a:t>= NULL; </a:t>
            </a:r>
            <a:r>
              <a:rPr sz="1700" spc="5" dirty="0">
                <a:latin typeface="Times New Roman"/>
                <a:cs typeface="Times New Roman"/>
              </a:rPr>
              <a:t> </a:t>
            </a:r>
            <a:r>
              <a:rPr sz="1700" spc="-5" dirty="0">
                <a:latin typeface="Times New Roman"/>
                <a:cs typeface="Times New Roman"/>
              </a:rPr>
              <a:t>struct</a:t>
            </a:r>
            <a:r>
              <a:rPr sz="1700" spc="-10" dirty="0">
                <a:latin typeface="Times New Roman"/>
                <a:cs typeface="Times New Roman"/>
              </a:rPr>
              <a:t> </a:t>
            </a:r>
            <a:r>
              <a:rPr sz="1700" dirty="0">
                <a:latin typeface="Times New Roman"/>
                <a:cs typeface="Times New Roman"/>
              </a:rPr>
              <a:t>node</a:t>
            </a:r>
            <a:r>
              <a:rPr sz="1700" spc="-30" dirty="0">
                <a:latin typeface="Times New Roman"/>
                <a:cs typeface="Times New Roman"/>
              </a:rPr>
              <a:t> </a:t>
            </a:r>
            <a:r>
              <a:rPr sz="1700" spc="-5" dirty="0">
                <a:latin typeface="Times New Roman"/>
                <a:cs typeface="Times New Roman"/>
              </a:rPr>
              <a:t>*three</a:t>
            </a:r>
            <a:r>
              <a:rPr sz="1700" spc="-1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0650" algn="just">
              <a:lnSpc>
                <a:spcPct val="100000"/>
              </a:lnSpc>
              <a:spcBef>
                <a:spcPts val="1025"/>
              </a:spcBef>
            </a:pPr>
            <a:r>
              <a:rPr sz="1700" spc="-5" dirty="0">
                <a:latin typeface="Times New Roman"/>
                <a:cs typeface="Times New Roman"/>
              </a:rPr>
              <a:t>//</a:t>
            </a:r>
            <a:r>
              <a:rPr sz="1700" spc="-95" dirty="0">
                <a:latin typeface="Times New Roman"/>
                <a:cs typeface="Times New Roman"/>
              </a:rPr>
              <a:t> </a:t>
            </a:r>
            <a:r>
              <a:rPr sz="1700" spc="-5" dirty="0">
                <a:latin typeface="Times New Roman"/>
                <a:cs typeface="Times New Roman"/>
              </a:rPr>
              <a:t>Allocate</a:t>
            </a:r>
            <a:r>
              <a:rPr sz="1700" spc="-30" dirty="0">
                <a:latin typeface="Times New Roman"/>
                <a:cs typeface="Times New Roman"/>
              </a:rPr>
              <a:t> </a:t>
            </a:r>
            <a:r>
              <a:rPr sz="1700" spc="-5" dirty="0">
                <a:latin typeface="Times New Roman"/>
                <a:cs typeface="Times New Roman"/>
              </a:rPr>
              <a:t>memory</a:t>
            </a:r>
            <a:endParaRPr sz="1700">
              <a:latin typeface="Times New Roman"/>
              <a:cs typeface="Times New Roman"/>
            </a:endParaRPr>
          </a:p>
          <a:p>
            <a:pPr marL="120650">
              <a:lnSpc>
                <a:spcPct val="100000"/>
              </a:lnSpc>
              <a:spcBef>
                <a:spcPts val="1020"/>
              </a:spcBef>
            </a:pPr>
            <a:r>
              <a:rPr sz="1700" dirty="0">
                <a:latin typeface="Times New Roman"/>
                <a:cs typeface="Times New Roman"/>
              </a:rPr>
              <a:t>one</a:t>
            </a:r>
            <a:r>
              <a:rPr sz="1700" spc="-25" dirty="0">
                <a:latin typeface="Times New Roman"/>
                <a:cs typeface="Times New Roman"/>
              </a:rPr>
              <a:t> </a:t>
            </a:r>
            <a:r>
              <a:rPr sz="1700" dirty="0">
                <a:latin typeface="Times New Roman"/>
                <a:cs typeface="Times New Roman"/>
              </a:rPr>
              <a:t>=</a:t>
            </a:r>
            <a:r>
              <a:rPr sz="1700" spc="-5" dirty="0">
                <a:latin typeface="Times New Roman"/>
                <a:cs typeface="Times New Roman"/>
              </a:rPr>
              <a:t> malloc(sizeof(struct </a:t>
            </a:r>
            <a:r>
              <a:rPr sz="1700" dirty="0">
                <a:latin typeface="Times New Roman"/>
                <a:cs typeface="Times New Roman"/>
              </a:rPr>
              <a:t>node));</a:t>
            </a:r>
            <a:endParaRPr sz="1700">
              <a:latin typeface="Times New Roman"/>
              <a:cs typeface="Times New Roman"/>
            </a:endParaRPr>
          </a:p>
          <a:p>
            <a:pPr marL="120650">
              <a:lnSpc>
                <a:spcPct val="100000"/>
              </a:lnSpc>
              <a:spcBef>
                <a:spcPts val="1020"/>
              </a:spcBef>
            </a:pPr>
            <a:r>
              <a:rPr sz="1700" spc="-5" dirty="0">
                <a:latin typeface="Times New Roman"/>
                <a:cs typeface="Times New Roman"/>
              </a:rPr>
              <a:t>two</a:t>
            </a:r>
            <a:r>
              <a:rPr sz="1700" dirty="0">
                <a:latin typeface="Times New Roman"/>
                <a:cs typeface="Times New Roman"/>
              </a:rPr>
              <a:t> =</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a:t>
            </a:r>
            <a:r>
              <a:rPr sz="1700" spc="-5" dirty="0">
                <a:latin typeface="Times New Roman"/>
                <a:cs typeface="Times New Roman"/>
              </a:rPr>
              <a:t>node));</a:t>
            </a:r>
            <a:endParaRPr sz="1700">
              <a:latin typeface="Times New Roman"/>
              <a:cs typeface="Times New Roman"/>
            </a:endParaRPr>
          </a:p>
          <a:p>
            <a:pPr marL="120650">
              <a:lnSpc>
                <a:spcPct val="100000"/>
              </a:lnSpc>
              <a:spcBef>
                <a:spcPts val="1019"/>
              </a:spcBef>
            </a:pPr>
            <a:r>
              <a:rPr sz="1700" dirty="0">
                <a:latin typeface="Times New Roman"/>
                <a:cs typeface="Times New Roman"/>
              </a:rPr>
              <a:t>three</a:t>
            </a:r>
            <a:r>
              <a:rPr sz="1700" spc="-2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malloc(sizeof(struct</a:t>
            </a:r>
            <a:r>
              <a:rPr sz="1700" spc="-10" dirty="0">
                <a:latin typeface="Times New Roman"/>
                <a:cs typeface="Times New Roman"/>
              </a:rPr>
              <a:t> </a:t>
            </a:r>
            <a:r>
              <a:rPr sz="1700" dirty="0">
                <a:latin typeface="Times New Roman"/>
                <a:cs typeface="Times New Roman"/>
              </a:rPr>
              <a:t>node));</a:t>
            </a:r>
            <a:endParaRPr sz="1700">
              <a:latin typeface="Times New Roman"/>
              <a:cs typeface="Times New Roman"/>
            </a:endParaRPr>
          </a:p>
        </p:txBody>
      </p:sp>
      <p:sp>
        <p:nvSpPr>
          <p:cNvPr id="3" name="object 3"/>
          <p:cNvSpPr txBox="1"/>
          <p:nvPr/>
        </p:nvSpPr>
        <p:spPr>
          <a:xfrm>
            <a:off x="4311141" y="88979"/>
            <a:ext cx="1915160" cy="1969135"/>
          </a:xfrm>
          <a:prstGeom prst="rect">
            <a:avLst/>
          </a:prstGeom>
        </p:spPr>
        <p:txBody>
          <a:bodyPr vert="horz" wrap="square" lIns="0" tIns="141605" rIns="0" bIns="0" rtlCol="0">
            <a:spAutoFit/>
          </a:bodyPr>
          <a:lstStyle/>
          <a:p>
            <a:pPr marL="12700">
              <a:lnSpc>
                <a:spcPct val="100000"/>
              </a:lnSpc>
              <a:spcBef>
                <a:spcPts val="1115"/>
              </a:spcBef>
            </a:pPr>
            <a:r>
              <a:rPr sz="1700" spc="-5" dirty="0">
                <a:latin typeface="Times New Roman"/>
                <a:cs typeface="Times New Roman"/>
              </a:rPr>
              <a:t>//</a:t>
            </a:r>
            <a:r>
              <a:rPr sz="1700" spc="-100" dirty="0">
                <a:latin typeface="Times New Roman"/>
                <a:cs typeface="Times New Roman"/>
              </a:rPr>
              <a:t> </a:t>
            </a:r>
            <a:r>
              <a:rPr sz="1700" spc="-5" dirty="0">
                <a:latin typeface="Times New Roman"/>
                <a:cs typeface="Times New Roman"/>
              </a:rPr>
              <a:t>Assign</a:t>
            </a:r>
            <a:r>
              <a:rPr sz="1700" spc="-25" dirty="0">
                <a:latin typeface="Times New Roman"/>
                <a:cs typeface="Times New Roman"/>
              </a:rPr>
              <a:t> </a:t>
            </a:r>
            <a:r>
              <a:rPr sz="1700" spc="-5" dirty="0">
                <a:latin typeface="Times New Roman"/>
                <a:cs typeface="Times New Roman"/>
              </a:rPr>
              <a:t>value</a:t>
            </a:r>
            <a:r>
              <a:rPr sz="1700" spc="-20" dirty="0">
                <a:latin typeface="Times New Roman"/>
                <a:cs typeface="Times New Roman"/>
              </a:rPr>
              <a:t> </a:t>
            </a:r>
            <a:r>
              <a:rPr sz="1700" dirty="0">
                <a:latin typeface="Times New Roman"/>
                <a:cs typeface="Times New Roman"/>
              </a:rPr>
              <a:t>values</a:t>
            </a:r>
            <a:endParaRPr sz="1700">
              <a:latin typeface="Times New Roman"/>
              <a:cs typeface="Times New Roman"/>
            </a:endParaRPr>
          </a:p>
          <a:p>
            <a:pPr marL="67310">
              <a:lnSpc>
                <a:spcPct val="100000"/>
              </a:lnSpc>
              <a:spcBef>
                <a:spcPts val="1019"/>
              </a:spcBef>
            </a:pPr>
            <a:r>
              <a:rPr sz="1700" spc="-5" dirty="0">
                <a:latin typeface="Times New Roman"/>
                <a:cs typeface="Times New Roman"/>
              </a:rPr>
              <a:t>one-&gt;value</a:t>
            </a:r>
            <a:r>
              <a:rPr sz="1700" spc="-45"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10;</a:t>
            </a:r>
            <a:endParaRPr sz="1700">
              <a:latin typeface="Times New Roman"/>
              <a:cs typeface="Times New Roman"/>
            </a:endParaRPr>
          </a:p>
          <a:p>
            <a:pPr marL="67310">
              <a:lnSpc>
                <a:spcPct val="100000"/>
              </a:lnSpc>
              <a:spcBef>
                <a:spcPts val="1019"/>
              </a:spcBef>
            </a:pPr>
            <a:r>
              <a:rPr sz="1700" dirty="0">
                <a:latin typeface="Times New Roman"/>
                <a:cs typeface="Times New Roman"/>
              </a:rPr>
              <a:t>two-&gt;value</a:t>
            </a:r>
            <a:r>
              <a:rPr sz="1700" spc="-65" dirty="0">
                <a:latin typeface="Times New Roman"/>
                <a:cs typeface="Times New Roman"/>
              </a:rPr>
              <a:t> </a:t>
            </a:r>
            <a:r>
              <a:rPr sz="1700" dirty="0">
                <a:latin typeface="Times New Roman"/>
                <a:cs typeface="Times New Roman"/>
              </a:rPr>
              <a:t>=</a:t>
            </a:r>
            <a:r>
              <a:rPr sz="1700" spc="-45" dirty="0">
                <a:latin typeface="Times New Roman"/>
                <a:cs typeface="Times New Roman"/>
              </a:rPr>
              <a:t> </a:t>
            </a:r>
            <a:r>
              <a:rPr sz="1700" dirty="0">
                <a:latin typeface="Times New Roman"/>
                <a:cs typeface="Times New Roman"/>
              </a:rPr>
              <a:t>20;</a:t>
            </a:r>
            <a:endParaRPr sz="1700">
              <a:latin typeface="Times New Roman"/>
              <a:cs typeface="Times New Roman"/>
            </a:endParaRPr>
          </a:p>
          <a:p>
            <a:pPr marL="67310">
              <a:lnSpc>
                <a:spcPct val="100000"/>
              </a:lnSpc>
              <a:spcBef>
                <a:spcPts val="1019"/>
              </a:spcBef>
            </a:pPr>
            <a:r>
              <a:rPr sz="1700" spc="-5" dirty="0">
                <a:latin typeface="Times New Roman"/>
                <a:cs typeface="Times New Roman"/>
              </a:rPr>
              <a:t>three-&gt;value</a:t>
            </a:r>
            <a:r>
              <a:rPr sz="1700" spc="-3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30;</a:t>
            </a:r>
            <a:endParaRPr sz="1700">
              <a:latin typeface="Times New Roman"/>
              <a:cs typeface="Times New Roman"/>
            </a:endParaRPr>
          </a:p>
          <a:p>
            <a:pPr marL="67310">
              <a:lnSpc>
                <a:spcPct val="100000"/>
              </a:lnSpc>
              <a:spcBef>
                <a:spcPts val="1025"/>
              </a:spcBef>
            </a:pPr>
            <a:r>
              <a:rPr sz="1700" spc="-5" dirty="0">
                <a:latin typeface="Times New Roman"/>
                <a:cs typeface="Times New Roman"/>
              </a:rPr>
              <a:t>//</a:t>
            </a:r>
            <a:r>
              <a:rPr sz="1700" spc="-20" dirty="0">
                <a:latin typeface="Times New Roman"/>
                <a:cs typeface="Times New Roman"/>
              </a:rPr>
              <a:t> </a:t>
            </a:r>
            <a:r>
              <a:rPr sz="1700" dirty="0">
                <a:latin typeface="Times New Roman"/>
                <a:cs typeface="Times New Roman"/>
              </a:rPr>
              <a:t>Connect</a:t>
            </a:r>
            <a:r>
              <a:rPr sz="1700" spc="-30" dirty="0">
                <a:latin typeface="Times New Roman"/>
                <a:cs typeface="Times New Roman"/>
              </a:rPr>
              <a:t> </a:t>
            </a:r>
            <a:r>
              <a:rPr sz="1700" dirty="0">
                <a:latin typeface="Times New Roman"/>
                <a:cs typeface="Times New Roman"/>
              </a:rPr>
              <a:t>nodes</a:t>
            </a:r>
            <a:endParaRPr sz="1700">
              <a:latin typeface="Times New Roman"/>
              <a:cs typeface="Times New Roman"/>
            </a:endParaRPr>
          </a:p>
        </p:txBody>
      </p:sp>
      <p:sp>
        <p:nvSpPr>
          <p:cNvPr id="4" name="object 4"/>
          <p:cNvSpPr txBox="1"/>
          <p:nvPr/>
        </p:nvSpPr>
        <p:spPr>
          <a:xfrm>
            <a:off x="4366005" y="2032228"/>
            <a:ext cx="1919605" cy="2357755"/>
          </a:xfrm>
          <a:prstGeom prst="rect">
            <a:avLst/>
          </a:prstGeom>
        </p:spPr>
        <p:txBody>
          <a:bodyPr vert="horz" wrap="square" lIns="0" tIns="12700" rIns="0" bIns="0" rtlCol="0">
            <a:spAutoFit/>
          </a:bodyPr>
          <a:lstStyle/>
          <a:p>
            <a:pPr marL="12700" marR="34290">
              <a:lnSpc>
                <a:spcPct val="150000"/>
              </a:lnSpc>
              <a:spcBef>
                <a:spcPts val="100"/>
              </a:spcBef>
            </a:pPr>
            <a:r>
              <a:rPr sz="1700" dirty="0">
                <a:latin typeface="Times New Roman"/>
                <a:cs typeface="Times New Roman"/>
              </a:rPr>
              <a:t>one-&gt;next = two; </a:t>
            </a:r>
            <a:r>
              <a:rPr sz="1700" spc="5" dirty="0">
                <a:latin typeface="Times New Roman"/>
                <a:cs typeface="Times New Roman"/>
              </a:rPr>
              <a:t> </a:t>
            </a:r>
            <a:r>
              <a:rPr sz="1700" dirty="0">
                <a:latin typeface="Times New Roman"/>
                <a:cs typeface="Times New Roman"/>
              </a:rPr>
              <a:t>two-&gt;next = three; </a:t>
            </a:r>
            <a:r>
              <a:rPr sz="1700" spc="5" dirty="0">
                <a:latin typeface="Times New Roman"/>
                <a:cs typeface="Times New Roman"/>
              </a:rPr>
              <a:t> </a:t>
            </a:r>
            <a:r>
              <a:rPr sz="1700" dirty="0">
                <a:latin typeface="Times New Roman"/>
                <a:cs typeface="Times New Roman"/>
              </a:rPr>
              <a:t>three-&gt;next</a:t>
            </a:r>
            <a:r>
              <a:rPr sz="1700" spc="-65" dirty="0">
                <a:latin typeface="Times New Roman"/>
                <a:cs typeface="Times New Roman"/>
              </a:rPr>
              <a:t> </a:t>
            </a:r>
            <a:r>
              <a:rPr sz="1700" dirty="0">
                <a:latin typeface="Times New Roman"/>
                <a:cs typeface="Times New Roman"/>
              </a:rPr>
              <a:t>=</a:t>
            </a:r>
            <a:r>
              <a:rPr sz="1700" spc="-40"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20"/>
              </a:spcBef>
            </a:pPr>
            <a:r>
              <a:rPr sz="1700" spc="-5" dirty="0">
                <a:latin typeface="Times New Roman"/>
                <a:cs typeface="Times New Roman"/>
              </a:rPr>
              <a:t>//</a:t>
            </a:r>
            <a:r>
              <a:rPr sz="1700" spc="-10" dirty="0">
                <a:latin typeface="Times New Roman"/>
                <a:cs typeface="Times New Roman"/>
              </a:rPr>
              <a:t> </a:t>
            </a:r>
            <a:r>
              <a:rPr sz="1700" spc="-5" dirty="0">
                <a:latin typeface="Times New Roman"/>
                <a:cs typeface="Times New Roman"/>
              </a:rPr>
              <a:t>printing</a:t>
            </a:r>
            <a:r>
              <a:rPr sz="1700" spc="15" dirty="0">
                <a:latin typeface="Times New Roman"/>
                <a:cs typeface="Times New Roman"/>
              </a:rPr>
              <a:t> </a:t>
            </a:r>
            <a:r>
              <a:rPr sz="1700" spc="-5" dirty="0">
                <a:latin typeface="Times New Roman"/>
                <a:cs typeface="Times New Roman"/>
              </a:rPr>
              <a:t>node-value</a:t>
            </a:r>
            <a:endParaRPr sz="1700">
              <a:latin typeface="Times New Roman"/>
              <a:cs typeface="Times New Roman"/>
            </a:endParaRPr>
          </a:p>
          <a:p>
            <a:pPr marL="12700">
              <a:lnSpc>
                <a:spcPct val="100000"/>
              </a:lnSpc>
              <a:spcBef>
                <a:spcPts val="1020"/>
              </a:spcBef>
            </a:pPr>
            <a:r>
              <a:rPr sz="1700" dirty="0">
                <a:latin typeface="Times New Roman"/>
                <a:cs typeface="Times New Roman"/>
              </a:rPr>
              <a:t>head</a:t>
            </a:r>
            <a:r>
              <a:rPr sz="1700" spc="-4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one;</a:t>
            </a:r>
            <a:endParaRPr sz="1700">
              <a:latin typeface="Times New Roman"/>
              <a:cs typeface="Times New Roman"/>
            </a:endParaRPr>
          </a:p>
          <a:p>
            <a:pPr marL="12700">
              <a:lnSpc>
                <a:spcPct val="100000"/>
              </a:lnSpc>
              <a:spcBef>
                <a:spcPts val="1019"/>
              </a:spcBef>
            </a:pPr>
            <a:r>
              <a:rPr sz="1700" spc="-5" dirty="0">
                <a:latin typeface="Times New Roman"/>
                <a:cs typeface="Times New Roman"/>
              </a:rPr>
              <a:t>printLinkedlist(head);</a:t>
            </a:r>
            <a:endParaRPr sz="1700">
              <a:latin typeface="Times New Roman"/>
              <a:cs typeface="Times New Roman"/>
            </a:endParaRPr>
          </a:p>
        </p:txBody>
      </p:sp>
      <p:sp>
        <p:nvSpPr>
          <p:cNvPr id="5" name="object 5"/>
          <p:cNvSpPr txBox="1"/>
          <p:nvPr/>
        </p:nvSpPr>
        <p:spPr>
          <a:xfrm>
            <a:off x="4257802" y="4493463"/>
            <a:ext cx="129539" cy="285115"/>
          </a:xfrm>
          <a:prstGeom prst="rect">
            <a:avLst/>
          </a:prstGeom>
        </p:spPr>
        <p:txBody>
          <a:bodyPr vert="horz" wrap="square" lIns="0" tIns="12700" rIns="0" bIns="0" rtlCol="0">
            <a:spAutoFit/>
          </a:bodyPr>
          <a:lstStyle/>
          <a:p>
            <a:pPr marL="12700">
              <a:lnSpc>
                <a:spcPct val="100000"/>
              </a:lnSpc>
              <a:spcBef>
                <a:spcPts val="100"/>
              </a:spcBef>
            </a:pPr>
            <a:r>
              <a:rPr sz="1700" dirty="0">
                <a:latin typeface="Times New Roman"/>
                <a:cs typeface="Times New Roman"/>
              </a:rPr>
              <a:t>}</a:t>
            </a:r>
            <a:endParaRPr sz="1700">
              <a:latin typeface="Times New Roman"/>
              <a:cs typeface="Times New Roman"/>
            </a:endParaRPr>
          </a:p>
        </p:txBody>
      </p:sp>
      <p:sp>
        <p:nvSpPr>
          <p:cNvPr id="6" name="object 6"/>
          <p:cNvSpPr txBox="1"/>
          <p:nvPr/>
        </p:nvSpPr>
        <p:spPr>
          <a:xfrm>
            <a:off x="7267447" y="2274824"/>
            <a:ext cx="781685" cy="544195"/>
          </a:xfrm>
          <a:prstGeom prst="rect">
            <a:avLst/>
          </a:prstGeom>
        </p:spPr>
        <p:txBody>
          <a:bodyPr vert="horz" wrap="square" lIns="0" tIns="12700" rIns="0" bIns="0" rtlCol="0">
            <a:spAutoFit/>
          </a:bodyPr>
          <a:lstStyle/>
          <a:p>
            <a:pPr marL="12700" marR="5080">
              <a:lnSpc>
                <a:spcPct val="100000"/>
              </a:lnSpc>
              <a:spcBef>
                <a:spcPts val="100"/>
              </a:spcBef>
            </a:pPr>
            <a:r>
              <a:rPr sz="1700" spc="-5" dirty="0">
                <a:latin typeface="Times New Roman"/>
                <a:cs typeface="Times New Roman"/>
              </a:rPr>
              <a:t>Output: </a:t>
            </a:r>
            <a:r>
              <a:rPr sz="1700" dirty="0">
                <a:latin typeface="Times New Roman"/>
                <a:cs typeface="Times New Roman"/>
              </a:rPr>
              <a:t> 10</a:t>
            </a:r>
            <a:r>
              <a:rPr sz="1700" spc="-55" dirty="0">
                <a:latin typeface="Times New Roman"/>
                <a:cs typeface="Times New Roman"/>
              </a:rPr>
              <a:t> </a:t>
            </a:r>
            <a:r>
              <a:rPr sz="1700" dirty="0">
                <a:latin typeface="Times New Roman"/>
                <a:cs typeface="Times New Roman"/>
              </a:rPr>
              <a:t>20</a:t>
            </a:r>
            <a:r>
              <a:rPr sz="1700" spc="-55" dirty="0">
                <a:latin typeface="Times New Roman"/>
                <a:cs typeface="Times New Roman"/>
              </a:rPr>
              <a:t> </a:t>
            </a:r>
            <a:r>
              <a:rPr sz="1700" dirty="0">
                <a:latin typeface="Times New Roman"/>
                <a:cs typeface="Times New Roman"/>
              </a:rPr>
              <a:t>30</a:t>
            </a:r>
            <a:endParaRPr sz="17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638137473"/>
              </p:ext>
            </p:extLst>
          </p:nvPr>
        </p:nvGraphicFramePr>
        <p:xfrm>
          <a:off x="665175" y="1264988"/>
          <a:ext cx="4786629" cy="1951805"/>
        </p:xfrm>
        <a:graphic>
          <a:graphicData uri="http://schemas.openxmlformats.org/drawingml/2006/table">
            <a:tbl>
              <a:tblPr firstRow="1" bandRow="1">
                <a:tableStyleId>{2D5ABB26-0587-4C30-8999-92F81FD0307C}</a:tableStyleId>
              </a:tblPr>
              <a:tblGrid>
                <a:gridCol w="1347470">
                  <a:extLst>
                    <a:ext uri="{9D8B030D-6E8A-4147-A177-3AD203B41FA5}">
                      <a16:colId xmlns:a16="http://schemas.microsoft.com/office/drawing/2014/main" val="20000"/>
                    </a:ext>
                  </a:extLst>
                </a:gridCol>
                <a:gridCol w="1757680">
                  <a:extLst>
                    <a:ext uri="{9D8B030D-6E8A-4147-A177-3AD203B41FA5}">
                      <a16:colId xmlns:a16="http://schemas.microsoft.com/office/drawing/2014/main" val="20001"/>
                    </a:ext>
                  </a:extLst>
                </a:gridCol>
                <a:gridCol w="1681479">
                  <a:extLst>
                    <a:ext uri="{9D8B030D-6E8A-4147-A177-3AD203B41FA5}">
                      <a16:colId xmlns:a16="http://schemas.microsoft.com/office/drawing/2014/main" val="20002"/>
                    </a:ext>
                  </a:extLst>
                </a:gridCol>
              </a:tblGrid>
              <a:tr h="405132">
                <a:tc>
                  <a:txBody>
                    <a:bodyPr/>
                    <a:lstStyle/>
                    <a:p>
                      <a:pPr>
                        <a:lnSpc>
                          <a:spcPct val="100000"/>
                        </a:lnSpc>
                      </a:pPr>
                      <a:endParaRPr sz="1700">
                        <a:latin typeface="Times New Roman"/>
                        <a:cs typeface="Times New Roman"/>
                      </a:endParaRPr>
                    </a:p>
                  </a:txBody>
                  <a:tcPr marL="0" marR="0" marT="0" marB="0"/>
                </a:tc>
                <a:tc>
                  <a:txBody>
                    <a:bodyPr/>
                    <a:lstStyle/>
                    <a:p>
                      <a:pPr marL="452120">
                        <a:lnSpc>
                          <a:spcPts val="1860"/>
                        </a:lnSpc>
                      </a:pPr>
                      <a:r>
                        <a:rPr sz="1700" spc="-25" dirty="0">
                          <a:latin typeface="Times New Roman"/>
                          <a:cs typeface="Times New Roman"/>
                        </a:rPr>
                        <a:t>Worst</a:t>
                      </a:r>
                      <a:r>
                        <a:rPr sz="1700" spc="-50" dirty="0">
                          <a:latin typeface="Times New Roman"/>
                          <a:cs typeface="Times New Roman"/>
                        </a:rPr>
                        <a:t> </a:t>
                      </a:r>
                      <a:r>
                        <a:rPr sz="1700" dirty="0">
                          <a:latin typeface="Times New Roman"/>
                          <a:cs typeface="Times New Roman"/>
                        </a:rPr>
                        <a:t>case</a:t>
                      </a:r>
                      <a:endParaRPr sz="1700">
                        <a:latin typeface="Times New Roman"/>
                        <a:cs typeface="Times New Roman"/>
                      </a:endParaRPr>
                    </a:p>
                  </a:txBody>
                  <a:tcPr marL="0" marR="0" marT="0" marB="0"/>
                </a:tc>
                <a:tc>
                  <a:txBody>
                    <a:bodyPr/>
                    <a:lstStyle/>
                    <a:p>
                      <a:pPr marL="367665">
                        <a:lnSpc>
                          <a:spcPts val="1860"/>
                        </a:lnSpc>
                      </a:pPr>
                      <a:r>
                        <a:rPr sz="1700" spc="-15" dirty="0">
                          <a:latin typeface="Times New Roman"/>
                          <a:cs typeface="Times New Roman"/>
                        </a:rPr>
                        <a:t>Average</a:t>
                      </a:r>
                      <a:r>
                        <a:rPr sz="1700" spc="-90" dirty="0">
                          <a:latin typeface="Times New Roman"/>
                          <a:cs typeface="Times New Roman"/>
                        </a:rPr>
                        <a:t> </a:t>
                      </a:r>
                      <a:r>
                        <a:rPr sz="1700" dirty="0">
                          <a:latin typeface="Times New Roman"/>
                          <a:cs typeface="Times New Roman"/>
                        </a:rPr>
                        <a:t>Case</a:t>
                      </a:r>
                      <a:endParaRPr sz="1700">
                        <a:latin typeface="Times New Roman"/>
                        <a:cs typeface="Times New Roman"/>
                      </a:endParaRPr>
                    </a:p>
                  </a:txBody>
                  <a:tcPr marL="0" marR="0" marT="0" marB="0"/>
                </a:tc>
                <a:extLst>
                  <a:ext uri="{0D108BD9-81ED-4DB2-BD59-A6C34878D82A}">
                    <a16:rowId xmlns:a16="http://schemas.microsoft.com/office/drawing/2014/main" val="10000"/>
                  </a:ext>
                </a:extLst>
              </a:tr>
              <a:tr h="570737">
                <a:tc>
                  <a:txBody>
                    <a:bodyPr/>
                    <a:lstStyle/>
                    <a:p>
                      <a:pPr marL="127000">
                        <a:lnSpc>
                          <a:spcPct val="100000"/>
                        </a:lnSpc>
                        <a:spcBef>
                          <a:spcPts val="1120"/>
                        </a:spcBef>
                      </a:pPr>
                      <a:r>
                        <a:rPr sz="1700" b="1" spc="-5" dirty="0">
                          <a:latin typeface="Times New Roman"/>
                          <a:cs typeface="Times New Roman"/>
                        </a:rPr>
                        <a:t>Search</a:t>
                      </a:r>
                      <a:endParaRPr sz="1700">
                        <a:latin typeface="Times New Roman"/>
                        <a:cs typeface="Times New Roman"/>
                      </a:endParaRPr>
                    </a:p>
                  </a:txBody>
                  <a:tcPr marL="0" marR="0" marT="142240" marB="0"/>
                </a:tc>
                <a:tc>
                  <a:txBody>
                    <a:bodyPr/>
                    <a:lstStyle/>
                    <a:p>
                      <a:pPr marL="452120">
                        <a:lnSpc>
                          <a:spcPct val="100000"/>
                        </a:lnSpc>
                        <a:spcBef>
                          <a:spcPts val="1120"/>
                        </a:spcBef>
                      </a:pPr>
                      <a:r>
                        <a:rPr sz="1700" dirty="0">
                          <a:latin typeface="Times New Roman"/>
                          <a:cs typeface="Times New Roman"/>
                        </a:rPr>
                        <a:t>O(n)</a:t>
                      </a:r>
                      <a:endParaRPr sz="1700">
                        <a:latin typeface="Times New Roman"/>
                        <a:cs typeface="Times New Roman"/>
                      </a:endParaRPr>
                    </a:p>
                  </a:txBody>
                  <a:tcPr marL="0" marR="0" marT="142240" marB="0"/>
                </a:tc>
                <a:tc>
                  <a:txBody>
                    <a:bodyPr/>
                    <a:lstStyle/>
                    <a:p>
                      <a:pPr marL="367665">
                        <a:lnSpc>
                          <a:spcPct val="100000"/>
                        </a:lnSpc>
                        <a:spcBef>
                          <a:spcPts val="1120"/>
                        </a:spcBef>
                      </a:pPr>
                      <a:r>
                        <a:rPr sz="1700" dirty="0">
                          <a:latin typeface="Times New Roman"/>
                          <a:cs typeface="Times New Roman"/>
                        </a:rPr>
                        <a:t>O(n)</a:t>
                      </a:r>
                      <a:endParaRPr sz="1700">
                        <a:latin typeface="Times New Roman"/>
                        <a:cs typeface="Times New Roman"/>
                      </a:endParaRPr>
                    </a:p>
                  </a:txBody>
                  <a:tcPr marL="0" marR="0" marT="142240" marB="0"/>
                </a:tc>
                <a:extLst>
                  <a:ext uri="{0D108BD9-81ED-4DB2-BD59-A6C34878D82A}">
                    <a16:rowId xmlns:a16="http://schemas.microsoft.com/office/drawing/2014/main" val="10001"/>
                  </a:ext>
                </a:extLst>
              </a:tr>
              <a:tr h="570602">
                <a:tc>
                  <a:txBody>
                    <a:bodyPr/>
                    <a:lstStyle/>
                    <a:p>
                      <a:pPr marL="127000">
                        <a:lnSpc>
                          <a:spcPct val="100000"/>
                        </a:lnSpc>
                        <a:spcBef>
                          <a:spcPts val="1120"/>
                        </a:spcBef>
                      </a:pPr>
                      <a:r>
                        <a:rPr sz="1700" b="1" spc="-5" dirty="0">
                          <a:latin typeface="Times New Roman"/>
                          <a:cs typeface="Times New Roman"/>
                        </a:rPr>
                        <a:t>Insert</a:t>
                      </a:r>
                      <a:endParaRPr sz="1700">
                        <a:latin typeface="Times New Roman"/>
                        <a:cs typeface="Times New Roman"/>
                      </a:endParaRPr>
                    </a:p>
                  </a:txBody>
                  <a:tcPr marL="0" marR="0" marT="142240" marB="0"/>
                </a:tc>
                <a:tc>
                  <a:txBody>
                    <a:bodyPr/>
                    <a:lstStyle/>
                    <a:p>
                      <a:pPr marL="452120">
                        <a:lnSpc>
                          <a:spcPct val="100000"/>
                        </a:lnSpc>
                        <a:spcBef>
                          <a:spcPts val="1120"/>
                        </a:spcBef>
                      </a:pPr>
                      <a:r>
                        <a:rPr sz="1700" dirty="0">
                          <a:latin typeface="Times New Roman"/>
                          <a:cs typeface="Times New Roman"/>
                        </a:rPr>
                        <a:t>O(1)</a:t>
                      </a:r>
                      <a:endParaRPr sz="1700">
                        <a:latin typeface="Times New Roman"/>
                        <a:cs typeface="Times New Roman"/>
                      </a:endParaRPr>
                    </a:p>
                  </a:txBody>
                  <a:tcPr marL="0" marR="0" marT="142240" marB="0"/>
                </a:tc>
                <a:tc>
                  <a:txBody>
                    <a:bodyPr/>
                    <a:lstStyle/>
                    <a:p>
                      <a:pPr marL="367665">
                        <a:lnSpc>
                          <a:spcPct val="100000"/>
                        </a:lnSpc>
                        <a:spcBef>
                          <a:spcPts val="1120"/>
                        </a:spcBef>
                      </a:pPr>
                      <a:r>
                        <a:rPr sz="1700" dirty="0">
                          <a:latin typeface="Times New Roman"/>
                          <a:cs typeface="Times New Roman"/>
                        </a:rPr>
                        <a:t>O(1)</a:t>
                      </a:r>
                      <a:endParaRPr sz="1700">
                        <a:latin typeface="Times New Roman"/>
                        <a:cs typeface="Times New Roman"/>
                      </a:endParaRPr>
                    </a:p>
                  </a:txBody>
                  <a:tcPr marL="0" marR="0" marT="142240" marB="0"/>
                </a:tc>
                <a:extLst>
                  <a:ext uri="{0D108BD9-81ED-4DB2-BD59-A6C34878D82A}">
                    <a16:rowId xmlns:a16="http://schemas.microsoft.com/office/drawing/2014/main" val="10002"/>
                  </a:ext>
                </a:extLst>
              </a:tr>
              <a:tr h="405334">
                <a:tc>
                  <a:txBody>
                    <a:bodyPr/>
                    <a:lstStyle/>
                    <a:p>
                      <a:pPr marL="127000">
                        <a:lnSpc>
                          <a:spcPts val="1970"/>
                        </a:lnSpc>
                        <a:spcBef>
                          <a:spcPts val="1120"/>
                        </a:spcBef>
                      </a:pPr>
                      <a:r>
                        <a:rPr sz="1700" b="1" spc="-5" dirty="0">
                          <a:latin typeface="Times New Roman"/>
                          <a:cs typeface="Times New Roman"/>
                        </a:rPr>
                        <a:t>Deletion</a:t>
                      </a:r>
                      <a:endParaRPr sz="1700">
                        <a:latin typeface="Times New Roman"/>
                        <a:cs typeface="Times New Roman"/>
                      </a:endParaRPr>
                    </a:p>
                  </a:txBody>
                  <a:tcPr marL="0" marR="0" marT="142240" marB="0"/>
                </a:tc>
                <a:tc>
                  <a:txBody>
                    <a:bodyPr/>
                    <a:lstStyle/>
                    <a:p>
                      <a:pPr marL="452120">
                        <a:lnSpc>
                          <a:spcPts val="1970"/>
                        </a:lnSpc>
                        <a:spcBef>
                          <a:spcPts val="1120"/>
                        </a:spcBef>
                      </a:pPr>
                      <a:r>
                        <a:rPr sz="1700" dirty="0">
                          <a:latin typeface="Times New Roman"/>
                          <a:cs typeface="Times New Roman"/>
                        </a:rPr>
                        <a:t>O(</a:t>
                      </a:r>
                      <a:r>
                        <a:rPr lang="en-US" sz="1700" dirty="0">
                          <a:latin typeface="Times New Roman"/>
                          <a:cs typeface="Times New Roman"/>
                        </a:rPr>
                        <a:t>n</a:t>
                      </a:r>
                      <a:r>
                        <a:rPr sz="1700" dirty="0">
                          <a:latin typeface="Times New Roman"/>
                          <a:cs typeface="Times New Roman"/>
                        </a:rPr>
                        <a:t>)</a:t>
                      </a:r>
                    </a:p>
                  </a:txBody>
                  <a:tcPr marL="0" marR="0" marT="142240" marB="0"/>
                </a:tc>
                <a:tc>
                  <a:txBody>
                    <a:bodyPr/>
                    <a:lstStyle/>
                    <a:p>
                      <a:pPr marL="367665">
                        <a:lnSpc>
                          <a:spcPts val="1970"/>
                        </a:lnSpc>
                        <a:spcBef>
                          <a:spcPts val="1120"/>
                        </a:spcBef>
                      </a:pPr>
                      <a:r>
                        <a:rPr sz="1700">
                          <a:latin typeface="Times New Roman"/>
                          <a:cs typeface="Times New Roman"/>
                        </a:rPr>
                        <a:t>O(</a:t>
                      </a:r>
                      <a:r>
                        <a:rPr lang="en-US" sz="1700">
                          <a:latin typeface="Times New Roman"/>
                          <a:cs typeface="Times New Roman"/>
                        </a:rPr>
                        <a:t>n</a:t>
                      </a:r>
                      <a:r>
                        <a:rPr sz="1700">
                          <a:latin typeface="Times New Roman"/>
                          <a:cs typeface="Times New Roman"/>
                        </a:rPr>
                        <a:t>)</a:t>
                      </a:r>
                      <a:endParaRPr sz="1700" dirty="0">
                        <a:latin typeface="Times New Roman"/>
                        <a:cs typeface="Times New Roman"/>
                      </a:endParaRPr>
                    </a:p>
                  </a:txBody>
                  <a:tcPr marL="0" marR="0" marT="142240" marB="0"/>
                </a:tc>
                <a:extLst>
                  <a:ext uri="{0D108BD9-81ED-4DB2-BD59-A6C34878D82A}">
                    <a16:rowId xmlns:a16="http://schemas.microsoft.com/office/drawing/2014/main" val="10003"/>
                  </a:ext>
                </a:extLst>
              </a:tr>
            </a:tbl>
          </a:graphicData>
        </a:graphic>
      </p:graphicFrame>
      <p:sp>
        <p:nvSpPr>
          <p:cNvPr id="3" name="object 3"/>
          <p:cNvSpPr txBox="1"/>
          <p:nvPr/>
        </p:nvSpPr>
        <p:spPr>
          <a:xfrm>
            <a:off x="642315" y="157327"/>
            <a:ext cx="2223770" cy="802640"/>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Linked</a:t>
            </a:r>
            <a:r>
              <a:rPr sz="1700" b="1" spc="5" dirty="0">
                <a:latin typeface="Times New Roman"/>
                <a:cs typeface="Times New Roman"/>
              </a:rPr>
              <a:t> </a:t>
            </a:r>
            <a:r>
              <a:rPr sz="1700" b="1" spc="-5" dirty="0">
                <a:latin typeface="Times New Roman"/>
                <a:cs typeface="Times New Roman"/>
              </a:rPr>
              <a:t>List Complexity</a:t>
            </a:r>
            <a:endParaRPr sz="1700">
              <a:latin typeface="Times New Roman"/>
              <a:cs typeface="Times New Roman"/>
            </a:endParaRPr>
          </a:p>
          <a:p>
            <a:pPr marL="12700">
              <a:lnSpc>
                <a:spcPct val="100000"/>
              </a:lnSpc>
              <a:spcBef>
                <a:spcPts val="1020"/>
              </a:spcBef>
            </a:pPr>
            <a:r>
              <a:rPr sz="1700" spc="-20" dirty="0">
                <a:latin typeface="Times New Roman"/>
                <a:cs typeface="Times New Roman"/>
              </a:rPr>
              <a:t>Time</a:t>
            </a:r>
            <a:r>
              <a:rPr sz="1700" spc="-25" dirty="0">
                <a:latin typeface="Times New Roman"/>
                <a:cs typeface="Times New Roman"/>
              </a:rPr>
              <a:t> </a:t>
            </a:r>
            <a:r>
              <a:rPr sz="1700" spc="-5" dirty="0">
                <a:latin typeface="Times New Roman"/>
                <a:cs typeface="Times New Roman"/>
              </a:rPr>
              <a:t>Complexity:</a:t>
            </a:r>
            <a:endParaRPr sz="1700">
              <a:latin typeface="Times New Roman"/>
              <a:cs typeface="Times New Roman"/>
            </a:endParaRPr>
          </a:p>
        </p:txBody>
      </p:sp>
      <p:sp>
        <p:nvSpPr>
          <p:cNvPr id="4" name="object 4"/>
          <p:cNvSpPr txBox="1"/>
          <p:nvPr/>
        </p:nvSpPr>
        <p:spPr>
          <a:xfrm>
            <a:off x="865733" y="4275835"/>
            <a:ext cx="2138680" cy="285115"/>
          </a:xfrm>
          <a:prstGeom prst="rect">
            <a:avLst/>
          </a:prstGeom>
        </p:spPr>
        <p:txBody>
          <a:bodyPr vert="horz" wrap="square" lIns="0" tIns="12700" rIns="0" bIns="0" rtlCol="0">
            <a:spAutoFit/>
          </a:bodyPr>
          <a:lstStyle/>
          <a:p>
            <a:pPr marL="12700">
              <a:lnSpc>
                <a:spcPct val="100000"/>
              </a:lnSpc>
              <a:spcBef>
                <a:spcPts val="100"/>
              </a:spcBef>
            </a:pPr>
            <a:r>
              <a:rPr sz="1700" dirty="0">
                <a:latin typeface="Times New Roman"/>
                <a:cs typeface="Times New Roman"/>
              </a:rPr>
              <a:t>Space</a:t>
            </a:r>
            <a:r>
              <a:rPr sz="1700" spc="-35" dirty="0">
                <a:latin typeface="Times New Roman"/>
                <a:cs typeface="Times New Roman"/>
              </a:rPr>
              <a:t> </a:t>
            </a:r>
            <a:r>
              <a:rPr sz="1700" spc="-5" dirty="0">
                <a:latin typeface="Times New Roman"/>
                <a:cs typeface="Times New Roman"/>
              </a:rPr>
              <a:t>Complexity:</a:t>
            </a:r>
            <a:r>
              <a:rPr sz="1700" dirty="0">
                <a:latin typeface="Times New Roman"/>
                <a:cs typeface="Times New Roman"/>
              </a:rPr>
              <a:t> O(n)</a:t>
            </a:r>
            <a:endParaRPr sz="17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1426" y="0"/>
            <a:ext cx="8063230" cy="4782820"/>
          </a:xfrm>
          <a:prstGeom prst="rect">
            <a:avLst/>
          </a:prstGeom>
        </p:spPr>
        <p:txBody>
          <a:bodyPr vert="horz" wrap="square" lIns="0" tIns="135255" rIns="0" bIns="0" rtlCol="0">
            <a:spAutoFit/>
          </a:bodyPr>
          <a:lstStyle/>
          <a:p>
            <a:pPr marL="12700">
              <a:lnSpc>
                <a:spcPct val="100000"/>
              </a:lnSpc>
              <a:spcBef>
                <a:spcPts val="1065"/>
              </a:spcBef>
            </a:pPr>
            <a:r>
              <a:rPr sz="1600" b="1" spc="-5" dirty="0">
                <a:latin typeface="Times New Roman"/>
                <a:cs typeface="Times New Roman"/>
              </a:rPr>
              <a:t>Advantages</a:t>
            </a:r>
            <a:r>
              <a:rPr sz="1600" b="1" spc="-15" dirty="0">
                <a:latin typeface="Times New Roman"/>
                <a:cs typeface="Times New Roman"/>
              </a:rPr>
              <a:t> </a:t>
            </a:r>
            <a:r>
              <a:rPr sz="1600" b="1" spc="-5" dirty="0">
                <a:latin typeface="Times New Roman"/>
                <a:cs typeface="Times New Roman"/>
              </a:rPr>
              <a:t>and</a:t>
            </a:r>
            <a:r>
              <a:rPr sz="1600" b="1" spc="-20" dirty="0">
                <a:latin typeface="Times New Roman"/>
                <a:cs typeface="Times New Roman"/>
              </a:rPr>
              <a:t> </a:t>
            </a:r>
            <a:r>
              <a:rPr sz="1600" b="1" dirty="0">
                <a:latin typeface="Times New Roman"/>
                <a:cs typeface="Times New Roman"/>
              </a:rPr>
              <a:t>disadvantages</a:t>
            </a:r>
            <a:endParaRPr sz="1600">
              <a:latin typeface="Times New Roman"/>
              <a:cs typeface="Times New Roman"/>
            </a:endParaRPr>
          </a:p>
          <a:p>
            <a:pPr marL="355600" marR="5080" indent="-342900">
              <a:lnSpc>
                <a:spcPct val="150000"/>
              </a:lnSpc>
              <a:buAutoNum type="arabicPeriod"/>
              <a:tabLst>
                <a:tab pos="354965" algn="l"/>
                <a:tab pos="355600" algn="l"/>
              </a:tabLst>
            </a:pPr>
            <a:r>
              <a:rPr sz="1600" spc="-5" dirty="0">
                <a:latin typeface="Times New Roman"/>
                <a:cs typeface="Times New Roman"/>
              </a:rPr>
              <a:t>Linked</a:t>
            </a:r>
            <a:r>
              <a:rPr sz="1600" spc="100" dirty="0">
                <a:latin typeface="Times New Roman"/>
                <a:cs typeface="Times New Roman"/>
              </a:rPr>
              <a:t> </a:t>
            </a:r>
            <a:r>
              <a:rPr sz="1600" dirty="0">
                <a:latin typeface="Times New Roman"/>
                <a:cs typeface="Times New Roman"/>
              </a:rPr>
              <a:t>list</a:t>
            </a:r>
            <a:r>
              <a:rPr sz="1600" spc="110" dirty="0">
                <a:latin typeface="Times New Roman"/>
                <a:cs typeface="Times New Roman"/>
              </a:rPr>
              <a:t> </a:t>
            </a:r>
            <a:r>
              <a:rPr sz="1600" dirty="0">
                <a:latin typeface="Times New Roman"/>
                <a:cs typeface="Times New Roman"/>
              </a:rPr>
              <a:t>are</a:t>
            </a:r>
            <a:r>
              <a:rPr sz="1600" spc="90" dirty="0">
                <a:latin typeface="Times New Roman"/>
                <a:cs typeface="Times New Roman"/>
              </a:rPr>
              <a:t> </a:t>
            </a:r>
            <a:r>
              <a:rPr sz="1600" spc="-5" dirty="0">
                <a:latin typeface="Times New Roman"/>
                <a:cs typeface="Times New Roman"/>
              </a:rPr>
              <a:t>dynamic</a:t>
            </a:r>
            <a:r>
              <a:rPr sz="1600" spc="100" dirty="0">
                <a:latin typeface="Times New Roman"/>
                <a:cs typeface="Times New Roman"/>
              </a:rPr>
              <a:t> </a:t>
            </a:r>
            <a:r>
              <a:rPr sz="1600" spc="-5" dirty="0">
                <a:latin typeface="Times New Roman"/>
                <a:cs typeface="Times New Roman"/>
              </a:rPr>
              <a:t>data</a:t>
            </a:r>
            <a:r>
              <a:rPr sz="1600" spc="110" dirty="0">
                <a:latin typeface="Times New Roman"/>
                <a:cs typeface="Times New Roman"/>
              </a:rPr>
              <a:t> </a:t>
            </a:r>
            <a:r>
              <a:rPr sz="1600" dirty="0">
                <a:latin typeface="Times New Roman"/>
                <a:cs typeface="Times New Roman"/>
              </a:rPr>
              <a:t>structure.</a:t>
            </a:r>
            <a:r>
              <a:rPr sz="1600" spc="105" dirty="0">
                <a:latin typeface="Times New Roman"/>
                <a:cs typeface="Times New Roman"/>
              </a:rPr>
              <a:t> </a:t>
            </a:r>
            <a:r>
              <a:rPr sz="1600" dirty="0">
                <a:latin typeface="Times New Roman"/>
                <a:cs typeface="Times New Roman"/>
              </a:rPr>
              <a:t>That</a:t>
            </a:r>
            <a:r>
              <a:rPr sz="1600" spc="105" dirty="0">
                <a:latin typeface="Times New Roman"/>
                <a:cs typeface="Times New Roman"/>
              </a:rPr>
              <a:t> </a:t>
            </a:r>
            <a:r>
              <a:rPr sz="1600" spc="-5" dirty="0">
                <a:latin typeface="Times New Roman"/>
                <a:cs typeface="Times New Roman"/>
              </a:rPr>
              <a:t>is,</a:t>
            </a:r>
            <a:r>
              <a:rPr sz="1600" spc="105" dirty="0">
                <a:latin typeface="Times New Roman"/>
                <a:cs typeface="Times New Roman"/>
              </a:rPr>
              <a:t> </a:t>
            </a:r>
            <a:r>
              <a:rPr sz="1600" spc="-5" dirty="0">
                <a:latin typeface="Times New Roman"/>
                <a:cs typeface="Times New Roman"/>
              </a:rPr>
              <a:t>they</a:t>
            </a:r>
            <a:r>
              <a:rPr sz="1600" spc="90" dirty="0">
                <a:latin typeface="Times New Roman"/>
                <a:cs typeface="Times New Roman"/>
              </a:rPr>
              <a:t> </a:t>
            </a:r>
            <a:r>
              <a:rPr sz="1600" dirty="0">
                <a:latin typeface="Times New Roman"/>
                <a:cs typeface="Times New Roman"/>
              </a:rPr>
              <a:t>can</a:t>
            </a:r>
            <a:r>
              <a:rPr sz="1600" spc="100" dirty="0">
                <a:latin typeface="Times New Roman"/>
                <a:cs typeface="Times New Roman"/>
              </a:rPr>
              <a:t> </a:t>
            </a:r>
            <a:r>
              <a:rPr sz="1600" spc="-5" dirty="0">
                <a:latin typeface="Times New Roman"/>
                <a:cs typeface="Times New Roman"/>
              </a:rPr>
              <a:t>grow</a:t>
            </a:r>
            <a:r>
              <a:rPr sz="1600" spc="100" dirty="0">
                <a:latin typeface="Times New Roman"/>
                <a:cs typeface="Times New Roman"/>
              </a:rPr>
              <a:t> </a:t>
            </a:r>
            <a:r>
              <a:rPr sz="1600" dirty="0">
                <a:latin typeface="Times New Roman"/>
                <a:cs typeface="Times New Roman"/>
              </a:rPr>
              <a:t>or</a:t>
            </a:r>
            <a:r>
              <a:rPr sz="1600" spc="95" dirty="0">
                <a:latin typeface="Times New Roman"/>
                <a:cs typeface="Times New Roman"/>
              </a:rPr>
              <a:t> </a:t>
            </a:r>
            <a:r>
              <a:rPr sz="1600" dirty="0">
                <a:latin typeface="Times New Roman"/>
                <a:cs typeface="Times New Roman"/>
              </a:rPr>
              <a:t>shrink</a:t>
            </a:r>
            <a:r>
              <a:rPr sz="1600" spc="105" dirty="0">
                <a:latin typeface="Times New Roman"/>
                <a:cs typeface="Times New Roman"/>
              </a:rPr>
              <a:t> </a:t>
            </a:r>
            <a:r>
              <a:rPr sz="1600" dirty="0">
                <a:latin typeface="Times New Roman"/>
                <a:cs typeface="Times New Roman"/>
              </a:rPr>
              <a:t>during</a:t>
            </a:r>
            <a:r>
              <a:rPr sz="1600" spc="105" dirty="0">
                <a:latin typeface="Times New Roman"/>
                <a:cs typeface="Times New Roman"/>
              </a:rPr>
              <a:t> </a:t>
            </a:r>
            <a:r>
              <a:rPr sz="1600" spc="-5" dirty="0">
                <a:latin typeface="Times New Roman"/>
                <a:cs typeface="Times New Roman"/>
              </a:rPr>
              <a:t>the</a:t>
            </a:r>
            <a:r>
              <a:rPr sz="1600" spc="110" dirty="0">
                <a:latin typeface="Times New Roman"/>
                <a:cs typeface="Times New Roman"/>
              </a:rPr>
              <a:t> </a:t>
            </a:r>
            <a:r>
              <a:rPr sz="1600" dirty="0">
                <a:latin typeface="Times New Roman"/>
                <a:cs typeface="Times New Roman"/>
              </a:rPr>
              <a:t>execution </a:t>
            </a:r>
            <a:r>
              <a:rPr sz="1600" spc="-385" dirty="0">
                <a:latin typeface="Times New Roman"/>
                <a:cs typeface="Times New Roman"/>
              </a:rPr>
              <a:t> </a:t>
            </a:r>
            <a:r>
              <a:rPr sz="1600" dirty="0">
                <a:latin typeface="Times New Roman"/>
                <a:cs typeface="Times New Roman"/>
              </a:rPr>
              <a:t>of</a:t>
            </a:r>
            <a:r>
              <a:rPr sz="1600" spc="-5" dirty="0">
                <a:latin typeface="Times New Roman"/>
                <a:cs typeface="Times New Roman"/>
              </a:rPr>
              <a:t> a </a:t>
            </a:r>
            <a:r>
              <a:rPr sz="1600" spc="-10" dirty="0">
                <a:latin typeface="Times New Roman"/>
                <a:cs typeface="Times New Roman"/>
              </a:rPr>
              <a:t>program.</a:t>
            </a:r>
            <a:endParaRPr sz="1600">
              <a:latin typeface="Times New Roman"/>
              <a:cs typeface="Times New Roman"/>
            </a:endParaRPr>
          </a:p>
          <a:p>
            <a:pPr marL="355600" indent="-342900">
              <a:lnSpc>
                <a:spcPct val="100000"/>
              </a:lnSpc>
              <a:spcBef>
                <a:spcPts val="960"/>
              </a:spcBef>
              <a:buAutoNum type="arabicPeriod"/>
              <a:tabLst>
                <a:tab pos="354965" algn="l"/>
                <a:tab pos="355600" algn="l"/>
              </a:tabLst>
            </a:pPr>
            <a:r>
              <a:rPr sz="1600" spc="-5" dirty="0">
                <a:latin typeface="Times New Roman"/>
                <a:cs typeface="Times New Roman"/>
              </a:rPr>
              <a:t>Efficient</a:t>
            </a:r>
            <a:r>
              <a:rPr sz="1600" spc="200" dirty="0">
                <a:latin typeface="Times New Roman"/>
                <a:cs typeface="Times New Roman"/>
              </a:rPr>
              <a:t> </a:t>
            </a:r>
            <a:r>
              <a:rPr sz="1600" spc="-5" dirty="0">
                <a:latin typeface="Times New Roman"/>
                <a:cs typeface="Times New Roman"/>
              </a:rPr>
              <a:t>memory</a:t>
            </a:r>
            <a:r>
              <a:rPr sz="1600" spc="180" dirty="0">
                <a:latin typeface="Times New Roman"/>
                <a:cs typeface="Times New Roman"/>
              </a:rPr>
              <a:t> </a:t>
            </a:r>
            <a:r>
              <a:rPr sz="1600" dirty="0">
                <a:latin typeface="Times New Roman"/>
                <a:cs typeface="Times New Roman"/>
              </a:rPr>
              <a:t>utilization:</a:t>
            </a:r>
            <a:r>
              <a:rPr sz="1600" spc="175" dirty="0">
                <a:latin typeface="Times New Roman"/>
                <a:cs typeface="Times New Roman"/>
              </a:rPr>
              <a:t> </a:t>
            </a:r>
            <a:r>
              <a:rPr sz="1600" spc="-5" dirty="0">
                <a:latin typeface="Times New Roman"/>
                <a:cs typeface="Times New Roman"/>
              </a:rPr>
              <a:t>In</a:t>
            </a:r>
            <a:r>
              <a:rPr sz="1600" spc="185" dirty="0">
                <a:latin typeface="Times New Roman"/>
                <a:cs typeface="Times New Roman"/>
              </a:rPr>
              <a:t> </a:t>
            </a:r>
            <a:r>
              <a:rPr sz="1600" dirty="0">
                <a:latin typeface="Times New Roman"/>
                <a:cs typeface="Times New Roman"/>
              </a:rPr>
              <a:t>linked</a:t>
            </a:r>
            <a:r>
              <a:rPr sz="1600" spc="170" dirty="0">
                <a:latin typeface="Times New Roman"/>
                <a:cs typeface="Times New Roman"/>
              </a:rPr>
              <a:t> </a:t>
            </a:r>
            <a:r>
              <a:rPr sz="1600" dirty="0">
                <a:latin typeface="Times New Roman"/>
                <a:cs typeface="Times New Roman"/>
              </a:rPr>
              <a:t>list</a:t>
            </a:r>
            <a:r>
              <a:rPr sz="1600" spc="185" dirty="0">
                <a:latin typeface="Times New Roman"/>
                <a:cs typeface="Times New Roman"/>
              </a:rPr>
              <a:t> </a:t>
            </a:r>
            <a:r>
              <a:rPr sz="1600" dirty="0">
                <a:latin typeface="Times New Roman"/>
                <a:cs typeface="Times New Roman"/>
              </a:rPr>
              <a:t>(or</a:t>
            </a:r>
            <a:r>
              <a:rPr sz="1600" spc="160" dirty="0">
                <a:latin typeface="Times New Roman"/>
                <a:cs typeface="Times New Roman"/>
              </a:rPr>
              <a:t> </a:t>
            </a:r>
            <a:r>
              <a:rPr sz="1600" dirty="0">
                <a:latin typeface="Times New Roman"/>
                <a:cs typeface="Times New Roman"/>
              </a:rPr>
              <a:t>dynamic)</a:t>
            </a:r>
            <a:r>
              <a:rPr sz="1600" spc="175" dirty="0">
                <a:latin typeface="Times New Roman"/>
                <a:cs typeface="Times New Roman"/>
              </a:rPr>
              <a:t> </a:t>
            </a:r>
            <a:r>
              <a:rPr sz="1600" dirty="0">
                <a:latin typeface="Times New Roman"/>
                <a:cs typeface="Times New Roman"/>
              </a:rPr>
              <a:t>representation,</a:t>
            </a:r>
            <a:r>
              <a:rPr sz="1600" spc="185" dirty="0">
                <a:latin typeface="Times New Roman"/>
                <a:cs typeface="Times New Roman"/>
              </a:rPr>
              <a:t> </a:t>
            </a:r>
            <a:r>
              <a:rPr sz="1600" dirty="0">
                <a:latin typeface="Times New Roman"/>
                <a:cs typeface="Times New Roman"/>
              </a:rPr>
              <a:t>memory</a:t>
            </a:r>
            <a:r>
              <a:rPr sz="1600" spc="170" dirty="0">
                <a:latin typeface="Times New Roman"/>
                <a:cs typeface="Times New Roman"/>
              </a:rPr>
              <a:t> </a:t>
            </a:r>
            <a:r>
              <a:rPr sz="1600" spc="-5" dirty="0">
                <a:latin typeface="Times New Roman"/>
                <a:cs typeface="Times New Roman"/>
              </a:rPr>
              <a:t>is</a:t>
            </a:r>
            <a:r>
              <a:rPr sz="1600" spc="170" dirty="0">
                <a:latin typeface="Times New Roman"/>
                <a:cs typeface="Times New Roman"/>
              </a:rPr>
              <a:t> </a:t>
            </a:r>
            <a:r>
              <a:rPr sz="1600" spc="-5" dirty="0">
                <a:latin typeface="Times New Roman"/>
                <a:cs typeface="Times New Roman"/>
              </a:rPr>
              <a:t>not</a:t>
            </a:r>
            <a:r>
              <a:rPr sz="1600" spc="175" dirty="0">
                <a:latin typeface="Times New Roman"/>
                <a:cs typeface="Times New Roman"/>
              </a:rPr>
              <a:t> </a:t>
            </a:r>
            <a:r>
              <a:rPr sz="1600" dirty="0">
                <a:latin typeface="Times New Roman"/>
                <a:cs typeface="Times New Roman"/>
              </a:rPr>
              <a:t>pre-</a:t>
            </a:r>
            <a:endParaRPr sz="1600">
              <a:latin typeface="Times New Roman"/>
              <a:cs typeface="Times New Roman"/>
            </a:endParaRPr>
          </a:p>
          <a:p>
            <a:pPr marL="355600" marR="7620">
              <a:lnSpc>
                <a:spcPct val="150000"/>
              </a:lnSpc>
              <a:spcBef>
                <a:spcPts val="5"/>
              </a:spcBef>
            </a:pPr>
            <a:r>
              <a:rPr sz="1600" dirty="0">
                <a:latin typeface="Times New Roman"/>
                <a:cs typeface="Times New Roman"/>
              </a:rPr>
              <a:t>allocated.</a:t>
            </a:r>
            <a:r>
              <a:rPr sz="1600" spc="215" dirty="0">
                <a:latin typeface="Times New Roman"/>
                <a:cs typeface="Times New Roman"/>
              </a:rPr>
              <a:t> </a:t>
            </a:r>
            <a:r>
              <a:rPr sz="1600" spc="-5" dirty="0">
                <a:latin typeface="Times New Roman"/>
                <a:cs typeface="Times New Roman"/>
              </a:rPr>
              <a:t>Memory</a:t>
            </a:r>
            <a:r>
              <a:rPr sz="1600" spc="220" dirty="0">
                <a:latin typeface="Times New Roman"/>
                <a:cs typeface="Times New Roman"/>
              </a:rPr>
              <a:t> </a:t>
            </a:r>
            <a:r>
              <a:rPr sz="1600" spc="-5" dirty="0">
                <a:latin typeface="Times New Roman"/>
                <a:cs typeface="Times New Roman"/>
              </a:rPr>
              <a:t>is</a:t>
            </a:r>
            <a:r>
              <a:rPr sz="1600" spc="235" dirty="0">
                <a:latin typeface="Times New Roman"/>
                <a:cs typeface="Times New Roman"/>
              </a:rPr>
              <a:t> </a:t>
            </a:r>
            <a:r>
              <a:rPr sz="1600" spc="-5" dirty="0">
                <a:latin typeface="Times New Roman"/>
                <a:cs typeface="Times New Roman"/>
              </a:rPr>
              <a:t>allocated</a:t>
            </a:r>
            <a:r>
              <a:rPr sz="1600" spc="229" dirty="0">
                <a:latin typeface="Times New Roman"/>
                <a:cs typeface="Times New Roman"/>
              </a:rPr>
              <a:t> </a:t>
            </a:r>
            <a:r>
              <a:rPr sz="1600" spc="-5" dirty="0">
                <a:latin typeface="Times New Roman"/>
                <a:cs typeface="Times New Roman"/>
              </a:rPr>
              <a:t>whenever</a:t>
            </a:r>
            <a:r>
              <a:rPr sz="1600" spc="225" dirty="0">
                <a:latin typeface="Times New Roman"/>
                <a:cs typeface="Times New Roman"/>
              </a:rPr>
              <a:t> </a:t>
            </a:r>
            <a:r>
              <a:rPr sz="1600" dirty="0">
                <a:latin typeface="Times New Roman"/>
                <a:cs typeface="Times New Roman"/>
              </a:rPr>
              <a:t>it</a:t>
            </a:r>
            <a:r>
              <a:rPr sz="1600" spc="220" dirty="0">
                <a:latin typeface="Times New Roman"/>
                <a:cs typeface="Times New Roman"/>
              </a:rPr>
              <a:t> </a:t>
            </a:r>
            <a:r>
              <a:rPr sz="1600" dirty="0">
                <a:latin typeface="Times New Roman"/>
                <a:cs typeface="Times New Roman"/>
              </a:rPr>
              <a:t>is</a:t>
            </a:r>
            <a:r>
              <a:rPr sz="1600" spc="225" dirty="0">
                <a:latin typeface="Times New Roman"/>
                <a:cs typeface="Times New Roman"/>
              </a:rPr>
              <a:t> </a:t>
            </a:r>
            <a:r>
              <a:rPr sz="1600" dirty="0">
                <a:latin typeface="Times New Roman"/>
                <a:cs typeface="Times New Roman"/>
              </a:rPr>
              <a:t>required.</a:t>
            </a:r>
            <a:r>
              <a:rPr sz="1600" spc="220" dirty="0">
                <a:latin typeface="Times New Roman"/>
                <a:cs typeface="Times New Roman"/>
              </a:rPr>
              <a:t> </a:t>
            </a:r>
            <a:r>
              <a:rPr sz="1600" spc="-5" dirty="0">
                <a:latin typeface="Times New Roman"/>
                <a:cs typeface="Times New Roman"/>
              </a:rPr>
              <a:t>And</a:t>
            </a:r>
            <a:r>
              <a:rPr sz="1600" spc="225" dirty="0">
                <a:latin typeface="Times New Roman"/>
                <a:cs typeface="Times New Roman"/>
              </a:rPr>
              <a:t> </a:t>
            </a:r>
            <a:r>
              <a:rPr sz="1600" spc="-5" dirty="0">
                <a:latin typeface="Times New Roman"/>
                <a:cs typeface="Times New Roman"/>
              </a:rPr>
              <a:t>it</a:t>
            </a:r>
            <a:r>
              <a:rPr sz="1600" spc="220" dirty="0">
                <a:latin typeface="Times New Roman"/>
                <a:cs typeface="Times New Roman"/>
              </a:rPr>
              <a:t> </a:t>
            </a:r>
            <a:r>
              <a:rPr sz="1600" spc="-5" dirty="0">
                <a:latin typeface="Times New Roman"/>
                <a:cs typeface="Times New Roman"/>
              </a:rPr>
              <a:t>is</a:t>
            </a:r>
            <a:r>
              <a:rPr sz="1600" spc="225" dirty="0">
                <a:latin typeface="Times New Roman"/>
                <a:cs typeface="Times New Roman"/>
              </a:rPr>
              <a:t> </a:t>
            </a:r>
            <a:r>
              <a:rPr sz="1600" spc="-5" dirty="0">
                <a:latin typeface="Times New Roman"/>
                <a:cs typeface="Times New Roman"/>
              </a:rPr>
              <a:t>deallocated</a:t>
            </a:r>
            <a:r>
              <a:rPr sz="1600" spc="240" dirty="0">
                <a:latin typeface="Times New Roman"/>
                <a:cs typeface="Times New Roman"/>
              </a:rPr>
              <a:t> </a:t>
            </a:r>
            <a:r>
              <a:rPr sz="1600" spc="-5" dirty="0">
                <a:latin typeface="Times New Roman"/>
                <a:cs typeface="Times New Roman"/>
              </a:rPr>
              <a:t>(or</a:t>
            </a:r>
            <a:r>
              <a:rPr sz="1600" spc="229" dirty="0">
                <a:latin typeface="Times New Roman"/>
                <a:cs typeface="Times New Roman"/>
              </a:rPr>
              <a:t> </a:t>
            </a:r>
            <a:r>
              <a:rPr sz="1600" spc="-5" dirty="0">
                <a:latin typeface="Times New Roman"/>
                <a:cs typeface="Times New Roman"/>
              </a:rPr>
              <a:t>removed) </a:t>
            </a:r>
            <a:r>
              <a:rPr sz="1600" spc="-385" dirty="0">
                <a:latin typeface="Times New Roman"/>
                <a:cs typeface="Times New Roman"/>
              </a:rPr>
              <a:t> </a:t>
            </a:r>
            <a:r>
              <a:rPr sz="1600" spc="-5" dirty="0">
                <a:latin typeface="Times New Roman"/>
                <a:cs typeface="Times New Roman"/>
              </a:rPr>
              <a:t>when it</a:t>
            </a:r>
            <a:r>
              <a:rPr sz="1600" spc="5"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dirty="0">
                <a:latin typeface="Times New Roman"/>
                <a:cs typeface="Times New Roman"/>
              </a:rPr>
              <a:t>not</a:t>
            </a:r>
            <a:r>
              <a:rPr sz="1600" spc="-5" dirty="0">
                <a:latin typeface="Times New Roman"/>
                <a:cs typeface="Times New Roman"/>
              </a:rPr>
              <a:t> needed.</a:t>
            </a:r>
            <a:endParaRPr sz="1600">
              <a:latin typeface="Times New Roman"/>
              <a:cs typeface="Times New Roman"/>
            </a:endParaRPr>
          </a:p>
          <a:p>
            <a:pPr marL="355600" indent="-342900">
              <a:lnSpc>
                <a:spcPct val="100000"/>
              </a:lnSpc>
              <a:spcBef>
                <a:spcPts val="960"/>
              </a:spcBef>
              <a:buAutoNum type="arabicPeriod" startAt="3"/>
              <a:tabLst>
                <a:tab pos="354965" algn="l"/>
                <a:tab pos="355600" algn="l"/>
              </a:tabLst>
            </a:pPr>
            <a:r>
              <a:rPr sz="1600" dirty="0">
                <a:latin typeface="Times New Roman"/>
                <a:cs typeface="Times New Roman"/>
              </a:rPr>
              <a:t>Insertion</a:t>
            </a:r>
            <a:r>
              <a:rPr sz="1600" spc="204" dirty="0">
                <a:latin typeface="Times New Roman"/>
                <a:cs typeface="Times New Roman"/>
              </a:rPr>
              <a:t> </a:t>
            </a:r>
            <a:r>
              <a:rPr sz="1600" spc="-5" dirty="0">
                <a:latin typeface="Times New Roman"/>
                <a:cs typeface="Times New Roman"/>
              </a:rPr>
              <a:t>and</a:t>
            </a:r>
            <a:r>
              <a:rPr sz="1600" spc="200" dirty="0">
                <a:latin typeface="Times New Roman"/>
                <a:cs typeface="Times New Roman"/>
              </a:rPr>
              <a:t> </a:t>
            </a:r>
            <a:r>
              <a:rPr sz="1600" dirty="0">
                <a:latin typeface="Times New Roman"/>
                <a:cs typeface="Times New Roman"/>
              </a:rPr>
              <a:t>deletion</a:t>
            </a:r>
            <a:r>
              <a:rPr sz="1600" spc="195" dirty="0">
                <a:latin typeface="Times New Roman"/>
                <a:cs typeface="Times New Roman"/>
              </a:rPr>
              <a:t> </a:t>
            </a:r>
            <a:r>
              <a:rPr sz="1600" spc="-5" dirty="0">
                <a:latin typeface="Times New Roman"/>
                <a:cs typeface="Times New Roman"/>
              </a:rPr>
              <a:t>are</a:t>
            </a:r>
            <a:r>
              <a:rPr sz="1600" spc="195" dirty="0">
                <a:latin typeface="Times New Roman"/>
                <a:cs typeface="Times New Roman"/>
              </a:rPr>
              <a:t> </a:t>
            </a:r>
            <a:r>
              <a:rPr sz="1600" dirty="0">
                <a:latin typeface="Times New Roman"/>
                <a:cs typeface="Times New Roman"/>
              </a:rPr>
              <a:t>easier</a:t>
            </a:r>
            <a:r>
              <a:rPr sz="1600" spc="200" dirty="0">
                <a:latin typeface="Times New Roman"/>
                <a:cs typeface="Times New Roman"/>
              </a:rPr>
              <a:t> </a:t>
            </a:r>
            <a:r>
              <a:rPr sz="1600" spc="-5" dirty="0">
                <a:latin typeface="Times New Roman"/>
                <a:cs typeface="Times New Roman"/>
              </a:rPr>
              <a:t>and</a:t>
            </a:r>
            <a:r>
              <a:rPr sz="1600" spc="200" dirty="0">
                <a:latin typeface="Times New Roman"/>
                <a:cs typeface="Times New Roman"/>
              </a:rPr>
              <a:t> </a:t>
            </a:r>
            <a:r>
              <a:rPr sz="1600" spc="-5" dirty="0">
                <a:latin typeface="Times New Roman"/>
                <a:cs typeface="Times New Roman"/>
              </a:rPr>
              <a:t>efficient.</a:t>
            </a:r>
            <a:r>
              <a:rPr sz="1600" spc="200" dirty="0">
                <a:latin typeface="Times New Roman"/>
                <a:cs typeface="Times New Roman"/>
              </a:rPr>
              <a:t> </a:t>
            </a:r>
            <a:r>
              <a:rPr sz="1600" spc="-5" dirty="0">
                <a:latin typeface="Times New Roman"/>
                <a:cs typeface="Times New Roman"/>
              </a:rPr>
              <a:t>Linked</a:t>
            </a:r>
            <a:r>
              <a:rPr sz="1600" spc="215" dirty="0">
                <a:latin typeface="Times New Roman"/>
                <a:cs typeface="Times New Roman"/>
              </a:rPr>
              <a:t> </a:t>
            </a:r>
            <a:r>
              <a:rPr sz="1600" dirty="0">
                <a:latin typeface="Times New Roman"/>
                <a:cs typeface="Times New Roman"/>
              </a:rPr>
              <a:t>list</a:t>
            </a:r>
            <a:r>
              <a:rPr sz="1600" spc="195" dirty="0">
                <a:latin typeface="Times New Roman"/>
                <a:cs typeface="Times New Roman"/>
              </a:rPr>
              <a:t> </a:t>
            </a:r>
            <a:r>
              <a:rPr sz="1600" spc="-5" dirty="0">
                <a:latin typeface="Times New Roman"/>
                <a:cs typeface="Times New Roman"/>
              </a:rPr>
              <a:t>provides</a:t>
            </a:r>
            <a:r>
              <a:rPr sz="1600" spc="200" dirty="0">
                <a:latin typeface="Times New Roman"/>
                <a:cs typeface="Times New Roman"/>
              </a:rPr>
              <a:t> </a:t>
            </a:r>
            <a:r>
              <a:rPr sz="1600" dirty="0">
                <a:latin typeface="Times New Roman"/>
                <a:cs typeface="Times New Roman"/>
              </a:rPr>
              <a:t>flexibility</a:t>
            </a:r>
            <a:r>
              <a:rPr sz="1600" spc="210" dirty="0">
                <a:latin typeface="Times New Roman"/>
                <a:cs typeface="Times New Roman"/>
              </a:rPr>
              <a:t> </a:t>
            </a:r>
            <a:r>
              <a:rPr sz="1600" spc="-5" dirty="0">
                <a:latin typeface="Times New Roman"/>
                <a:cs typeface="Times New Roman"/>
              </a:rPr>
              <a:t>in</a:t>
            </a:r>
            <a:r>
              <a:rPr sz="1600" spc="195" dirty="0">
                <a:latin typeface="Times New Roman"/>
                <a:cs typeface="Times New Roman"/>
              </a:rPr>
              <a:t> </a:t>
            </a:r>
            <a:r>
              <a:rPr sz="1600" dirty="0">
                <a:latin typeface="Times New Roman"/>
                <a:cs typeface="Times New Roman"/>
              </a:rPr>
              <a:t>inserting</a:t>
            </a:r>
            <a:r>
              <a:rPr sz="1600" spc="210" dirty="0">
                <a:latin typeface="Times New Roman"/>
                <a:cs typeface="Times New Roman"/>
              </a:rPr>
              <a:t> </a:t>
            </a:r>
            <a:r>
              <a:rPr sz="1600" spc="-5" dirty="0">
                <a:latin typeface="Times New Roman"/>
                <a:cs typeface="Times New Roman"/>
              </a:rPr>
              <a:t>a</a:t>
            </a:r>
            <a:endParaRPr sz="1600">
              <a:latin typeface="Times New Roman"/>
              <a:cs typeface="Times New Roman"/>
            </a:endParaRPr>
          </a:p>
          <a:p>
            <a:pPr marL="355600">
              <a:lnSpc>
                <a:spcPct val="100000"/>
              </a:lnSpc>
              <a:spcBef>
                <a:spcPts val="960"/>
              </a:spcBef>
            </a:pPr>
            <a:r>
              <a:rPr sz="1600" spc="-5" dirty="0">
                <a:latin typeface="Times New Roman"/>
                <a:cs typeface="Times New Roman"/>
              </a:rPr>
              <a:t>data</a:t>
            </a:r>
            <a:r>
              <a:rPr sz="1600" spc="5" dirty="0">
                <a:latin typeface="Times New Roman"/>
                <a:cs typeface="Times New Roman"/>
              </a:rPr>
              <a:t> </a:t>
            </a:r>
            <a:r>
              <a:rPr sz="1600" spc="-5" dirty="0">
                <a:latin typeface="Times New Roman"/>
                <a:cs typeface="Times New Roman"/>
              </a:rPr>
              <a:t>item</a:t>
            </a:r>
            <a:r>
              <a:rPr sz="1600" spc="30" dirty="0">
                <a:latin typeface="Times New Roman"/>
                <a:cs typeface="Times New Roman"/>
              </a:rPr>
              <a:t> </a:t>
            </a:r>
            <a:r>
              <a:rPr sz="1600" spc="-5" dirty="0">
                <a:latin typeface="Times New Roman"/>
                <a:cs typeface="Times New Roman"/>
              </a:rPr>
              <a:t>at</a:t>
            </a:r>
            <a:r>
              <a:rPr sz="1600" spc="10" dirty="0">
                <a:latin typeface="Times New Roman"/>
                <a:cs typeface="Times New Roman"/>
              </a:rPr>
              <a:t> </a:t>
            </a:r>
            <a:r>
              <a:rPr sz="1600" spc="-5" dirty="0">
                <a:latin typeface="Times New Roman"/>
                <a:cs typeface="Times New Roman"/>
              </a:rPr>
              <a:t>a</a:t>
            </a:r>
            <a:r>
              <a:rPr sz="1600" spc="10" dirty="0">
                <a:latin typeface="Times New Roman"/>
                <a:cs typeface="Times New Roman"/>
              </a:rPr>
              <a:t> </a:t>
            </a:r>
            <a:r>
              <a:rPr sz="1600" dirty="0">
                <a:latin typeface="Times New Roman"/>
                <a:cs typeface="Times New Roman"/>
              </a:rPr>
              <a:t>specified</a:t>
            </a:r>
            <a:r>
              <a:rPr sz="1600" spc="25" dirty="0">
                <a:latin typeface="Times New Roman"/>
                <a:cs typeface="Times New Roman"/>
              </a:rPr>
              <a:t> </a:t>
            </a:r>
            <a:r>
              <a:rPr sz="1600" spc="-5" dirty="0">
                <a:latin typeface="Times New Roman"/>
                <a:cs typeface="Times New Roman"/>
              </a:rPr>
              <a:t>position</a:t>
            </a:r>
            <a:r>
              <a:rPr sz="1600" spc="5"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deletion</a:t>
            </a:r>
            <a:r>
              <a:rPr sz="1600" spc="35" dirty="0">
                <a:latin typeface="Times New Roman"/>
                <a:cs typeface="Times New Roman"/>
              </a:rPr>
              <a:t> </a:t>
            </a:r>
            <a:r>
              <a:rPr sz="1600" dirty="0">
                <a:latin typeface="Times New Roman"/>
                <a:cs typeface="Times New Roman"/>
              </a:rPr>
              <a:t>of</a:t>
            </a:r>
            <a:r>
              <a:rPr sz="1600" spc="5" dirty="0">
                <a:latin typeface="Times New Roman"/>
                <a:cs typeface="Times New Roman"/>
              </a:rPr>
              <a:t> </a:t>
            </a:r>
            <a:r>
              <a:rPr sz="1600" spc="-5" dirty="0">
                <a:latin typeface="Times New Roman"/>
                <a:cs typeface="Times New Roman"/>
              </a:rPr>
              <a:t>a</a:t>
            </a:r>
            <a:r>
              <a:rPr sz="1600" dirty="0">
                <a:latin typeface="Times New Roman"/>
                <a:cs typeface="Times New Roman"/>
              </a:rPr>
              <a:t> </a:t>
            </a:r>
            <a:r>
              <a:rPr sz="1600" spc="-5" dirty="0">
                <a:latin typeface="Times New Roman"/>
                <a:cs typeface="Times New Roman"/>
              </a:rPr>
              <a:t>data</a:t>
            </a:r>
            <a:r>
              <a:rPr sz="1600" spc="20" dirty="0">
                <a:latin typeface="Times New Roman"/>
                <a:cs typeface="Times New Roman"/>
              </a:rPr>
              <a:t> </a:t>
            </a:r>
            <a:r>
              <a:rPr sz="1600" spc="-5" dirty="0">
                <a:latin typeface="Times New Roman"/>
                <a:cs typeface="Times New Roman"/>
              </a:rPr>
              <a:t>item</a:t>
            </a:r>
            <a:r>
              <a:rPr sz="1600" spc="30" dirty="0">
                <a:latin typeface="Times New Roman"/>
                <a:cs typeface="Times New Roman"/>
              </a:rPr>
              <a:t> </a:t>
            </a:r>
            <a:r>
              <a:rPr sz="1600" spc="-5" dirty="0">
                <a:latin typeface="Times New Roman"/>
                <a:cs typeface="Times New Roman"/>
              </a:rPr>
              <a:t>from</a:t>
            </a:r>
            <a:r>
              <a:rPr sz="1600" spc="10" dirty="0">
                <a:latin typeface="Times New Roman"/>
                <a:cs typeface="Times New Roman"/>
              </a:rPr>
              <a:t> </a:t>
            </a:r>
            <a:r>
              <a:rPr sz="1600" dirty="0">
                <a:latin typeface="Times New Roman"/>
                <a:cs typeface="Times New Roman"/>
              </a:rPr>
              <a:t>the</a:t>
            </a:r>
            <a:r>
              <a:rPr sz="1600" spc="10" dirty="0">
                <a:latin typeface="Times New Roman"/>
                <a:cs typeface="Times New Roman"/>
              </a:rPr>
              <a:t> </a:t>
            </a:r>
            <a:r>
              <a:rPr sz="1600" spc="-5" dirty="0">
                <a:latin typeface="Times New Roman"/>
                <a:cs typeface="Times New Roman"/>
              </a:rPr>
              <a:t>given</a:t>
            </a:r>
            <a:r>
              <a:rPr sz="1600" spc="5" dirty="0">
                <a:latin typeface="Times New Roman"/>
                <a:cs typeface="Times New Roman"/>
              </a:rPr>
              <a:t> </a:t>
            </a:r>
            <a:r>
              <a:rPr sz="1600" dirty="0">
                <a:latin typeface="Times New Roman"/>
                <a:cs typeface="Times New Roman"/>
              </a:rPr>
              <a:t>position.</a:t>
            </a:r>
            <a:endParaRPr sz="1600">
              <a:latin typeface="Times New Roman"/>
              <a:cs typeface="Times New Roman"/>
            </a:endParaRPr>
          </a:p>
          <a:p>
            <a:pPr marL="355600" indent="-342900">
              <a:lnSpc>
                <a:spcPct val="100000"/>
              </a:lnSpc>
              <a:spcBef>
                <a:spcPts val="960"/>
              </a:spcBef>
              <a:buAutoNum type="arabicPeriod" startAt="4"/>
              <a:tabLst>
                <a:tab pos="354965" algn="l"/>
                <a:tab pos="355600" algn="l"/>
              </a:tabLst>
            </a:pPr>
            <a:r>
              <a:rPr sz="1600" spc="-5" dirty="0">
                <a:latin typeface="Times New Roman"/>
                <a:cs typeface="Times New Roman"/>
              </a:rPr>
              <a:t>Many</a:t>
            </a:r>
            <a:r>
              <a:rPr sz="1600" spc="509" dirty="0">
                <a:latin typeface="Times New Roman"/>
                <a:cs typeface="Times New Roman"/>
              </a:rPr>
              <a:t> </a:t>
            </a:r>
            <a:r>
              <a:rPr sz="1600" spc="-5" dirty="0">
                <a:latin typeface="Times New Roman"/>
                <a:cs typeface="Times New Roman"/>
              </a:rPr>
              <a:t>complex</a:t>
            </a:r>
            <a:r>
              <a:rPr sz="1600" spc="520" dirty="0">
                <a:latin typeface="Times New Roman"/>
                <a:cs typeface="Times New Roman"/>
              </a:rPr>
              <a:t> </a:t>
            </a:r>
            <a:r>
              <a:rPr sz="1600" spc="-5" dirty="0">
                <a:latin typeface="Times New Roman"/>
                <a:cs typeface="Times New Roman"/>
              </a:rPr>
              <a:t>applications</a:t>
            </a:r>
            <a:r>
              <a:rPr sz="1600" spc="520" dirty="0">
                <a:latin typeface="Times New Roman"/>
                <a:cs typeface="Times New Roman"/>
              </a:rPr>
              <a:t> </a:t>
            </a:r>
            <a:r>
              <a:rPr sz="1600" spc="-10" dirty="0">
                <a:latin typeface="Times New Roman"/>
                <a:cs typeface="Times New Roman"/>
              </a:rPr>
              <a:t>can</a:t>
            </a:r>
            <a:r>
              <a:rPr sz="1600" spc="500" dirty="0">
                <a:latin typeface="Times New Roman"/>
                <a:cs typeface="Times New Roman"/>
              </a:rPr>
              <a:t> </a:t>
            </a:r>
            <a:r>
              <a:rPr sz="1600" spc="5" dirty="0">
                <a:latin typeface="Times New Roman"/>
                <a:cs typeface="Times New Roman"/>
              </a:rPr>
              <a:t>be </a:t>
            </a:r>
            <a:r>
              <a:rPr sz="1600" spc="85" dirty="0">
                <a:latin typeface="Times New Roman"/>
                <a:cs typeface="Times New Roman"/>
              </a:rPr>
              <a:t> </a:t>
            </a:r>
            <a:r>
              <a:rPr sz="1600" dirty="0">
                <a:latin typeface="Times New Roman"/>
                <a:cs typeface="Times New Roman"/>
              </a:rPr>
              <a:t>easily</a:t>
            </a:r>
            <a:r>
              <a:rPr sz="1600" spc="500" dirty="0">
                <a:latin typeface="Times New Roman"/>
                <a:cs typeface="Times New Roman"/>
              </a:rPr>
              <a:t> </a:t>
            </a:r>
            <a:r>
              <a:rPr sz="1600" dirty="0">
                <a:latin typeface="Times New Roman"/>
                <a:cs typeface="Times New Roman"/>
              </a:rPr>
              <a:t>carried</a:t>
            </a:r>
            <a:r>
              <a:rPr sz="1600" spc="520" dirty="0">
                <a:latin typeface="Times New Roman"/>
                <a:cs typeface="Times New Roman"/>
              </a:rPr>
              <a:t> </a:t>
            </a:r>
            <a:r>
              <a:rPr sz="1600" dirty="0">
                <a:latin typeface="Times New Roman"/>
                <a:cs typeface="Times New Roman"/>
              </a:rPr>
              <a:t>out</a:t>
            </a:r>
            <a:r>
              <a:rPr sz="1600" spc="495" dirty="0">
                <a:latin typeface="Times New Roman"/>
                <a:cs typeface="Times New Roman"/>
              </a:rPr>
              <a:t> </a:t>
            </a:r>
            <a:r>
              <a:rPr sz="1600" spc="-10" dirty="0">
                <a:latin typeface="Times New Roman"/>
                <a:cs typeface="Times New Roman"/>
              </a:rPr>
              <a:t>with</a:t>
            </a:r>
            <a:r>
              <a:rPr sz="1600" spc="509" dirty="0">
                <a:latin typeface="Times New Roman"/>
                <a:cs typeface="Times New Roman"/>
              </a:rPr>
              <a:t> </a:t>
            </a:r>
            <a:r>
              <a:rPr sz="1600" dirty="0">
                <a:latin typeface="Times New Roman"/>
                <a:cs typeface="Times New Roman"/>
              </a:rPr>
              <a:t>linked</a:t>
            </a:r>
            <a:r>
              <a:rPr sz="1600" spc="505" dirty="0">
                <a:latin typeface="Times New Roman"/>
                <a:cs typeface="Times New Roman"/>
              </a:rPr>
              <a:t> </a:t>
            </a:r>
            <a:r>
              <a:rPr sz="1600" dirty="0">
                <a:latin typeface="Times New Roman"/>
                <a:cs typeface="Times New Roman"/>
              </a:rPr>
              <a:t>list.</a:t>
            </a:r>
            <a:r>
              <a:rPr sz="1600" spc="505" dirty="0">
                <a:latin typeface="Times New Roman"/>
                <a:cs typeface="Times New Roman"/>
              </a:rPr>
              <a:t> </a:t>
            </a:r>
            <a:r>
              <a:rPr sz="1600" spc="-5" dirty="0">
                <a:latin typeface="Times New Roman"/>
                <a:cs typeface="Times New Roman"/>
              </a:rPr>
              <a:t>Linked</a:t>
            </a:r>
            <a:r>
              <a:rPr sz="1600" spc="515" dirty="0">
                <a:latin typeface="Times New Roman"/>
                <a:cs typeface="Times New Roman"/>
              </a:rPr>
              <a:t> </a:t>
            </a:r>
            <a:r>
              <a:rPr sz="1600" dirty="0">
                <a:latin typeface="Times New Roman"/>
                <a:cs typeface="Times New Roman"/>
              </a:rPr>
              <a:t>list</a:t>
            </a:r>
            <a:r>
              <a:rPr sz="1600" spc="495" dirty="0">
                <a:latin typeface="Times New Roman"/>
                <a:cs typeface="Times New Roman"/>
              </a:rPr>
              <a:t> </a:t>
            </a:r>
            <a:r>
              <a:rPr sz="1600" dirty="0">
                <a:latin typeface="Times New Roman"/>
                <a:cs typeface="Times New Roman"/>
              </a:rPr>
              <a:t>has</a:t>
            </a:r>
            <a:endParaRPr sz="1600">
              <a:latin typeface="Times New Roman"/>
              <a:cs typeface="Times New Roman"/>
            </a:endParaRPr>
          </a:p>
          <a:p>
            <a:pPr marL="355600">
              <a:lnSpc>
                <a:spcPct val="100000"/>
              </a:lnSpc>
              <a:spcBef>
                <a:spcPts val="960"/>
              </a:spcBef>
            </a:pPr>
            <a:r>
              <a:rPr sz="1600" spc="-5" dirty="0">
                <a:latin typeface="Times New Roman"/>
                <a:cs typeface="Times New Roman"/>
              </a:rPr>
              <a:t>following</a:t>
            </a:r>
            <a:r>
              <a:rPr sz="1600" dirty="0">
                <a:latin typeface="Times New Roman"/>
                <a:cs typeface="Times New Roman"/>
              </a:rPr>
              <a:t> </a:t>
            </a:r>
            <a:r>
              <a:rPr sz="1600" spc="-5" dirty="0">
                <a:latin typeface="Times New Roman"/>
                <a:cs typeface="Times New Roman"/>
              </a:rPr>
              <a:t>disadvantages</a:t>
            </a:r>
            <a:endParaRPr sz="1600">
              <a:latin typeface="Times New Roman"/>
              <a:cs typeface="Times New Roman"/>
            </a:endParaRPr>
          </a:p>
          <a:p>
            <a:pPr marL="355600" marR="6985" lvl="1" indent="-342900">
              <a:lnSpc>
                <a:spcPct val="150000"/>
              </a:lnSpc>
              <a:spcBef>
                <a:spcPts val="5"/>
              </a:spcBef>
              <a:buAutoNum type="alphaLcPeriod"/>
              <a:tabLst>
                <a:tab pos="354965" algn="l"/>
                <a:tab pos="355600" algn="l"/>
              </a:tabLst>
            </a:pPr>
            <a:r>
              <a:rPr sz="1600" spc="-5" dirty="0">
                <a:latin typeface="Times New Roman"/>
                <a:cs typeface="Times New Roman"/>
              </a:rPr>
              <a:t>More</a:t>
            </a:r>
            <a:r>
              <a:rPr sz="1600" spc="335" dirty="0">
                <a:latin typeface="Times New Roman"/>
                <a:cs typeface="Times New Roman"/>
              </a:rPr>
              <a:t> </a:t>
            </a:r>
            <a:r>
              <a:rPr sz="1600" spc="-5" dirty="0">
                <a:latin typeface="Times New Roman"/>
                <a:cs typeface="Times New Roman"/>
              </a:rPr>
              <a:t>memory:</a:t>
            </a:r>
            <a:r>
              <a:rPr sz="1600" spc="330" dirty="0">
                <a:latin typeface="Times New Roman"/>
                <a:cs typeface="Times New Roman"/>
              </a:rPr>
              <a:t> </a:t>
            </a:r>
            <a:r>
              <a:rPr sz="1600" spc="-5" dirty="0">
                <a:latin typeface="Times New Roman"/>
                <a:cs typeface="Times New Roman"/>
              </a:rPr>
              <a:t>to</a:t>
            </a:r>
            <a:r>
              <a:rPr sz="1600" spc="320" dirty="0">
                <a:latin typeface="Times New Roman"/>
                <a:cs typeface="Times New Roman"/>
              </a:rPr>
              <a:t> </a:t>
            </a:r>
            <a:r>
              <a:rPr sz="1600" dirty="0">
                <a:latin typeface="Times New Roman"/>
                <a:cs typeface="Times New Roman"/>
              </a:rPr>
              <a:t>store</a:t>
            </a:r>
            <a:r>
              <a:rPr sz="1600" spc="325" dirty="0">
                <a:latin typeface="Times New Roman"/>
                <a:cs typeface="Times New Roman"/>
              </a:rPr>
              <a:t> </a:t>
            </a:r>
            <a:r>
              <a:rPr sz="1600" spc="-5" dirty="0">
                <a:latin typeface="Times New Roman"/>
                <a:cs typeface="Times New Roman"/>
              </a:rPr>
              <a:t>an</a:t>
            </a:r>
            <a:r>
              <a:rPr sz="1600" spc="335" dirty="0">
                <a:latin typeface="Times New Roman"/>
                <a:cs typeface="Times New Roman"/>
              </a:rPr>
              <a:t> </a:t>
            </a:r>
            <a:r>
              <a:rPr sz="1600" spc="-5" dirty="0">
                <a:latin typeface="Times New Roman"/>
                <a:cs typeface="Times New Roman"/>
              </a:rPr>
              <a:t>integer</a:t>
            </a:r>
            <a:r>
              <a:rPr sz="1600" spc="335" dirty="0">
                <a:latin typeface="Times New Roman"/>
                <a:cs typeface="Times New Roman"/>
              </a:rPr>
              <a:t> </a:t>
            </a:r>
            <a:r>
              <a:rPr sz="1600" spc="-15" dirty="0">
                <a:latin typeface="Times New Roman"/>
                <a:cs typeface="Times New Roman"/>
              </a:rPr>
              <a:t>number,</a:t>
            </a:r>
            <a:r>
              <a:rPr sz="1600" spc="330" dirty="0">
                <a:latin typeface="Times New Roman"/>
                <a:cs typeface="Times New Roman"/>
              </a:rPr>
              <a:t> </a:t>
            </a:r>
            <a:r>
              <a:rPr sz="1600" spc="-5" dirty="0">
                <a:latin typeface="Times New Roman"/>
                <a:cs typeface="Times New Roman"/>
              </a:rPr>
              <a:t>a</a:t>
            </a:r>
            <a:r>
              <a:rPr sz="1600" spc="325" dirty="0">
                <a:latin typeface="Times New Roman"/>
                <a:cs typeface="Times New Roman"/>
              </a:rPr>
              <a:t> </a:t>
            </a:r>
            <a:r>
              <a:rPr sz="1600" dirty="0">
                <a:latin typeface="Times New Roman"/>
                <a:cs typeface="Times New Roman"/>
              </a:rPr>
              <a:t>node</a:t>
            </a:r>
            <a:r>
              <a:rPr sz="1600" spc="325" dirty="0">
                <a:latin typeface="Times New Roman"/>
                <a:cs typeface="Times New Roman"/>
              </a:rPr>
              <a:t> </a:t>
            </a:r>
            <a:r>
              <a:rPr sz="1600" spc="-10" dirty="0">
                <a:latin typeface="Times New Roman"/>
                <a:cs typeface="Times New Roman"/>
              </a:rPr>
              <a:t>with</a:t>
            </a:r>
            <a:r>
              <a:rPr sz="1600" spc="335" dirty="0">
                <a:latin typeface="Times New Roman"/>
                <a:cs typeface="Times New Roman"/>
              </a:rPr>
              <a:t> </a:t>
            </a:r>
            <a:r>
              <a:rPr sz="1600" spc="-5" dirty="0">
                <a:latin typeface="Times New Roman"/>
                <a:cs typeface="Times New Roman"/>
              </a:rPr>
              <a:t>integer</a:t>
            </a:r>
            <a:r>
              <a:rPr sz="1600" spc="330" dirty="0">
                <a:latin typeface="Times New Roman"/>
                <a:cs typeface="Times New Roman"/>
              </a:rPr>
              <a:t> </a:t>
            </a:r>
            <a:r>
              <a:rPr sz="1600" spc="-5" dirty="0">
                <a:latin typeface="Times New Roman"/>
                <a:cs typeface="Times New Roman"/>
              </a:rPr>
              <a:t>data</a:t>
            </a:r>
            <a:r>
              <a:rPr sz="1600" spc="340" dirty="0">
                <a:latin typeface="Times New Roman"/>
                <a:cs typeface="Times New Roman"/>
              </a:rPr>
              <a:t> </a:t>
            </a:r>
            <a:r>
              <a:rPr sz="1600" spc="-5" dirty="0">
                <a:latin typeface="Times New Roman"/>
                <a:cs typeface="Times New Roman"/>
              </a:rPr>
              <a:t>and</a:t>
            </a:r>
            <a:r>
              <a:rPr sz="1600" spc="325" dirty="0">
                <a:latin typeface="Times New Roman"/>
                <a:cs typeface="Times New Roman"/>
              </a:rPr>
              <a:t> </a:t>
            </a:r>
            <a:r>
              <a:rPr sz="1600" spc="-5" dirty="0">
                <a:latin typeface="Times New Roman"/>
                <a:cs typeface="Times New Roman"/>
              </a:rPr>
              <a:t>address</a:t>
            </a:r>
            <a:r>
              <a:rPr sz="1600" spc="335" dirty="0">
                <a:latin typeface="Times New Roman"/>
                <a:cs typeface="Times New Roman"/>
              </a:rPr>
              <a:t> </a:t>
            </a:r>
            <a:r>
              <a:rPr sz="1600" dirty="0">
                <a:latin typeface="Times New Roman"/>
                <a:cs typeface="Times New Roman"/>
              </a:rPr>
              <a:t>field</a:t>
            </a:r>
            <a:r>
              <a:rPr sz="1600" spc="350" dirty="0">
                <a:latin typeface="Times New Roman"/>
                <a:cs typeface="Times New Roman"/>
              </a:rPr>
              <a:t> </a:t>
            </a:r>
            <a:r>
              <a:rPr sz="1600" spc="-5" dirty="0">
                <a:latin typeface="Times New Roman"/>
                <a:cs typeface="Times New Roman"/>
              </a:rPr>
              <a:t>is </a:t>
            </a:r>
            <a:r>
              <a:rPr sz="1600" spc="-385" dirty="0">
                <a:latin typeface="Times New Roman"/>
                <a:cs typeface="Times New Roman"/>
              </a:rPr>
              <a:t> </a:t>
            </a:r>
            <a:r>
              <a:rPr sz="1600" spc="-5" dirty="0">
                <a:latin typeface="Times New Roman"/>
                <a:cs typeface="Times New Roman"/>
              </a:rPr>
              <a:t>allocated.</a:t>
            </a:r>
            <a:r>
              <a:rPr sz="1600" spc="5" dirty="0">
                <a:latin typeface="Times New Roman"/>
                <a:cs typeface="Times New Roman"/>
              </a:rPr>
              <a:t> </a:t>
            </a:r>
            <a:r>
              <a:rPr sz="1600" spc="-5" dirty="0">
                <a:latin typeface="Times New Roman"/>
                <a:cs typeface="Times New Roman"/>
              </a:rPr>
              <a:t>That</a:t>
            </a:r>
            <a:r>
              <a:rPr sz="1600" spc="10"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15" dirty="0">
                <a:latin typeface="Times New Roman"/>
                <a:cs typeface="Times New Roman"/>
              </a:rPr>
              <a:t>more</a:t>
            </a:r>
            <a:r>
              <a:rPr sz="1600" spc="40" dirty="0">
                <a:latin typeface="Times New Roman"/>
                <a:cs typeface="Times New Roman"/>
              </a:rPr>
              <a:t> </a:t>
            </a:r>
            <a:r>
              <a:rPr sz="1600" spc="-10" dirty="0">
                <a:latin typeface="Times New Roman"/>
                <a:cs typeface="Times New Roman"/>
              </a:rPr>
              <a:t>memory</a:t>
            </a:r>
            <a:r>
              <a:rPr sz="1600" spc="55" dirty="0">
                <a:latin typeface="Times New Roman"/>
                <a:cs typeface="Times New Roman"/>
              </a:rPr>
              <a:t> </a:t>
            </a:r>
            <a:r>
              <a:rPr sz="1600" spc="-5" dirty="0">
                <a:latin typeface="Times New Roman"/>
                <a:cs typeface="Times New Roman"/>
              </a:rPr>
              <a:t>space</a:t>
            </a:r>
            <a:r>
              <a:rPr sz="1600" spc="5"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5" dirty="0">
                <a:latin typeface="Times New Roman"/>
                <a:cs typeface="Times New Roman"/>
              </a:rPr>
              <a:t>needed.</a:t>
            </a:r>
            <a:endParaRPr sz="1600">
              <a:latin typeface="Times New Roman"/>
              <a:cs typeface="Times New Roman"/>
            </a:endParaRPr>
          </a:p>
          <a:p>
            <a:pPr marL="355600" lvl="1" indent="-342900">
              <a:lnSpc>
                <a:spcPct val="100000"/>
              </a:lnSpc>
              <a:spcBef>
                <a:spcPts val="960"/>
              </a:spcBef>
              <a:buAutoNum type="alphaLcPeriod"/>
              <a:tabLst>
                <a:tab pos="354965" algn="l"/>
                <a:tab pos="355600" algn="l"/>
              </a:tabLst>
            </a:pPr>
            <a:r>
              <a:rPr sz="1600" spc="-5" dirty="0">
                <a:latin typeface="Times New Roman"/>
                <a:cs typeface="Times New Roman"/>
              </a:rPr>
              <a:t>Access</a:t>
            </a:r>
            <a:r>
              <a:rPr sz="1600" spc="10" dirty="0">
                <a:latin typeface="Times New Roman"/>
                <a:cs typeface="Times New Roman"/>
              </a:rPr>
              <a:t> </a:t>
            </a:r>
            <a:r>
              <a:rPr sz="1600" spc="-5" dirty="0">
                <a:latin typeface="Times New Roman"/>
                <a:cs typeface="Times New Roman"/>
              </a:rPr>
              <a:t>to</a:t>
            </a:r>
            <a:r>
              <a:rPr sz="1600" spc="15" dirty="0">
                <a:latin typeface="Times New Roman"/>
                <a:cs typeface="Times New Roman"/>
              </a:rPr>
              <a:t> </a:t>
            </a:r>
            <a:r>
              <a:rPr sz="1600" spc="-5" dirty="0">
                <a:latin typeface="Times New Roman"/>
                <a:cs typeface="Times New Roman"/>
              </a:rPr>
              <a:t>an</a:t>
            </a:r>
            <a:r>
              <a:rPr sz="1600" dirty="0">
                <a:latin typeface="Times New Roman"/>
                <a:cs typeface="Times New Roman"/>
              </a:rPr>
              <a:t> </a:t>
            </a:r>
            <a:r>
              <a:rPr sz="1600" spc="-5" dirty="0">
                <a:latin typeface="Times New Roman"/>
                <a:cs typeface="Times New Roman"/>
              </a:rPr>
              <a:t>arbitrary</a:t>
            </a:r>
            <a:r>
              <a:rPr sz="1600" spc="55" dirty="0">
                <a:latin typeface="Times New Roman"/>
                <a:cs typeface="Times New Roman"/>
              </a:rPr>
              <a:t> </a:t>
            </a:r>
            <a:r>
              <a:rPr sz="1600" spc="-5" dirty="0">
                <a:latin typeface="Times New Roman"/>
                <a:cs typeface="Times New Roman"/>
              </a:rPr>
              <a:t>data</a:t>
            </a:r>
            <a:r>
              <a:rPr sz="1600" spc="10" dirty="0">
                <a:latin typeface="Times New Roman"/>
                <a:cs typeface="Times New Roman"/>
              </a:rPr>
              <a:t> </a:t>
            </a:r>
            <a:r>
              <a:rPr sz="1600" spc="-5" dirty="0">
                <a:latin typeface="Times New Roman"/>
                <a:cs typeface="Times New Roman"/>
              </a:rPr>
              <a:t>item</a:t>
            </a:r>
            <a:r>
              <a:rPr sz="1600" spc="20"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spc="-5" dirty="0">
                <a:latin typeface="Times New Roman"/>
                <a:cs typeface="Times New Roman"/>
              </a:rPr>
              <a:t>little</a:t>
            </a:r>
            <a:r>
              <a:rPr sz="1600" spc="35" dirty="0">
                <a:latin typeface="Times New Roman"/>
                <a:cs typeface="Times New Roman"/>
              </a:rPr>
              <a:t> </a:t>
            </a:r>
            <a:r>
              <a:rPr sz="1600" dirty="0">
                <a:latin typeface="Times New Roman"/>
                <a:cs typeface="Times New Roman"/>
              </a:rPr>
              <a:t>bit</a:t>
            </a:r>
            <a:r>
              <a:rPr sz="1600" spc="5" dirty="0">
                <a:latin typeface="Times New Roman"/>
                <a:cs typeface="Times New Roman"/>
              </a:rPr>
              <a:t> </a:t>
            </a:r>
            <a:r>
              <a:rPr sz="1600" spc="-5" dirty="0">
                <a:latin typeface="Times New Roman"/>
                <a:cs typeface="Times New Roman"/>
              </a:rPr>
              <a:t>cumbersome</a:t>
            </a:r>
            <a:r>
              <a:rPr sz="1600" spc="60"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also</a:t>
            </a:r>
            <a:r>
              <a:rPr sz="1600" spc="15" dirty="0">
                <a:latin typeface="Times New Roman"/>
                <a:cs typeface="Times New Roman"/>
              </a:rPr>
              <a:t> </a:t>
            </a:r>
            <a:r>
              <a:rPr sz="1600" spc="-10" dirty="0">
                <a:latin typeface="Times New Roman"/>
                <a:cs typeface="Times New Roman"/>
              </a:rPr>
              <a:t>time</a:t>
            </a:r>
            <a:r>
              <a:rPr sz="1600" spc="55" dirty="0">
                <a:latin typeface="Times New Roman"/>
                <a:cs typeface="Times New Roman"/>
              </a:rPr>
              <a:t> </a:t>
            </a:r>
            <a:r>
              <a:rPr sz="1600" spc="-5" dirty="0">
                <a:latin typeface="Times New Roman"/>
                <a:cs typeface="Times New Roman"/>
              </a:rPr>
              <a:t>consuming.</a:t>
            </a:r>
            <a:endParaRPr sz="16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6465" y="343233"/>
            <a:ext cx="7890509" cy="3912235"/>
          </a:xfrm>
          <a:prstGeom prst="rect">
            <a:avLst/>
          </a:prstGeom>
        </p:spPr>
        <p:txBody>
          <a:bodyPr vert="horz" wrap="square" lIns="0" tIns="141605" rIns="0" bIns="0" rtlCol="0">
            <a:spAutoFit/>
          </a:bodyPr>
          <a:lstStyle/>
          <a:p>
            <a:pPr marL="12700">
              <a:lnSpc>
                <a:spcPct val="100000"/>
              </a:lnSpc>
              <a:spcBef>
                <a:spcPts val="1115"/>
              </a:spcBef>
            </a:pPr>
            <a:r>
              <a:rPr sz="1700" b="1" spc="-5" dirty="0">
                <a:solidFill>
                  <a:srgbClr val="4471C4"/>
                </a:solidFill>
                <a:latin typeface="Times New Roman"/>
                <a:cs typeface="Times New Roman"/>
              </a:rPr>
              <a:t>Operation</a:t>
            </a:r>
            <a:r>
              <a:rPr sz="1700" b="1" spc="-10" dirty="0">
                <a:solidFill>
                  <a:srgbClr val="4471C4"/>
                </a:solidFill>
                <a:latin typeface="Times New Roman"/>
                <a:cs typeface="Times New Roman"/>
              </a:rPr>
              <a:t> </a:t>
            </a:r>
            <a:r>
              <a:rPr sz="1700" b="1" dirty="0">
                <a:solidFill>
                  <a:srgbClr val="4471C4"/>
                </a:solidFill>
                <a:latin typeface="Times New Roman"/>
                <a:cs typeface="Times New Roman"/>
              </a:rPr>
              <a:t>on </a:t>
            </a:r>
            <a:r>
              <a:rPr sz="1700" b="1" spc="-5" dirty="0">
                <a:solidFill>
                  <a:srgbClr val="4471C4"/>
                </a:solidFill>
                <a:latin typeface="Times New Roman"/>
                <a:cs typeface="Times New Roman"/>
              </a:rPr>
              <a:t>linked</a:t>
            </a:r>
            <a:r>
              <a:rPr sz="1700" b="1" spc="10" dirty="0">
                <a:solidFill>
                  <a:srgbClr val="4471C4"/>
                </a:solidFill>
                <a:latin typeface="Times New Roman"/>
                <a:cs typeface="Times New Roman"/>
              </a:rPr>
              <a:t> </a:t>
            </a:r>
            <a:r>
              <a:rPr sz="1700" b="1" spc="-5" dirty="0">
                <a:solidFill>
                  <a:srgbClr val="4471C4"/>
                </a:solidFill>
                <a:latin typeface="Times New Roman"/>
                <a:cs typeface="Times New Roman"/>
              </a:rPr>
              <a:t>list</a:t>
            </a:r>
            <a:endParaRPr sz="1700">
              <a:latin typeface="Times New Roman"/>
              <a:cs typeface="Times New Roman"/>
            </a:endParaRPr>
          </a:p>
          <a:p>
            <a:pPr marL="12700">
              <a:lnSpc>
                <a:spcPct val="100000"/>
              </a:lnSpc>
              <a:spcBef>
                <a:spcPts val="1019"/>
              </a:spcBef>
            </a:pPr>
            <a:r>
              <a:rPr sz="1700" dirty="0">
                <a:latin typeface="Times New Roman"/>
                <a:cs typeface="Times New Roman"/>
              </a:rPr>
              <a:t>The</a:t>
            </a:r>
            <a:r>
              <a:rPr sz="1700" spc="-20" dirty="0">
                <a:latin typeface="Times New Roman"/>
                <a:cs typeface="Times New Roman"/>
              </a:rPr>
              <a:t> </a:t>
            </a:r>
            <a:r>
              <a:rPr sz="1700" spc="-5" dirty="0">
                <a:latin typeface="Times New Roman"/>
                <a:cs typeface="Times New Roman"/>
              </a:rPr>
              <a:t>primitive</a:t>
            </a:r>
            <a:r>
              <a:rPr sz="1700" spc="20" dirty="0">
                <a:latin typeface="Times New Roman"/>
                <a:cs typeface="Times New Roman"/>
              </a:rPr>
              <a:t> </a:t>
            </a:r>
            <a:r>
              <a:rPr sz="1700" dirty="0">
                <a:latin typeface="Times New Roman"/>
                <a:cs typeface="Times New Roman"/>
              </a:rPr>
              <a:t>operations</a:t>
            </a:r>
            <a:r>
              <a:rPr sz="1700" spc="-20" dirty="0">
                <a:latin typeface="Times New Roman"/>
                <a:cs typeface="Times New Roman"/>
              </a:rPr>
              <a:t> </a:t>
            </a:r>
            <a:r>
              <a:rPr sz="1700" spc="-5" dirty="0">
                <a:latin typeface="Times New Roman"/>
                <a:cs typeface="Times New Roman"/>
              </a:rPr>
              <a:t>performed</a:t>
            </a:r>
            <a:r>
              <a:rPr sz="1700" spc="-20" dirty="0">
                <a:latin typeface="Times New Roman"/>
                <a:cs typeface="Times New Roman"/>
              </a:rPr>
              <a:t> </a:t>
            </a:r>
            <a:r>
              <a:rPr sz="1700" dirty="0">
                <a:latin typeface="Times New Roman"/>
                <a:cs typeface="Times New Roman"/>
              </a:rPr>
              <a:t>on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dirty="0">
                <a:latin typeface="Times New Roman"/>
                <a:cs typeface="Times New Roman"/>
              </a:rPr>
              <a:t>as</a:t>
            </a:r>
            <a:r>
              <a:rPr sz="1700" spc="-5" dirty="0">
                <a:latin typeface="Times New Roman"/>
                <a:cs typeface="Times New Roman"/>
              </a:rPr>
              <a:t> follows</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spc="-5" dirty="0">
                <a:latin typeface="Times New Roman"/>
                <a:cs typeface="Times New Roman"/>
              </a:rPr>
              <a:t>Creation</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spc="-5" dirty="0">
                <a:latin typeface="Times New Roman"/>
                <a:cs typeface="Times New Roman"/>
              </a:rPr>
              <a:t>Insertion</a:t>
            </a:r>
            <a:endParaRPr sz="1700">
              <a:latin typeface="Times New Roman"/>
              <a:cs typeface="Times New Roman"/>
            </a:endParaRPr>
          </a:p>
          <a:p>
            <a:pPr marL="355600" indent="-342900">
              <a:lnSpc>
                <a:spcPct val="100000"/>
              </a:lnSpc>
              <a:spcBef>
                <a:spcPts val="1025"/>
              </a:spcBef>
              <a:buAutoNum type="arabicPeriod"/>
              <a:tabLst>
                <a:tab pos="354965" algn="l"/>
                <a:tab pos="355600" algn="l"/>
              </a:tabLst>
            </a:pPr>
            <a:r>
              <a:rPr sz="1700" spc="-5" dirty="0">
                <a:latin typeface="Times New Roman"/>
                <a:cs typeface="Times New Roman"/>
              </a:rPr>
              <a:t>Deletion</a:t>
            </a:r>
            <a:endParaRPr sz="1700">
              <a:latin typeface="Times New Roman"/>
              <a:cs typeface="Times New Roman"/>
            </a:endParaRPr>
          </a:p>
          <a:p>
            <a:pPr marL="355600" indent="-342900">
              <a:lnSpc>
                <a:spcPct val="100000"/>
              </a:lnSpc>
              <a:spcBef>
                <a:spcPts val="1020"/>
              </a:spcBef>
              <a:buAutoNum type="arabicPeriod"/>
              <a:tabLst>
                <a:tab pos="354965" algn="l"/>
                <a:tab pos="355600" algn="l"/>
              </a:tabLst>
            </a:pPr>
            <a:r>
              <a:rPr sz="1700" spc="-10" dirty="0">
                <a:latin typeface="Times New Roman"/>
                <a:cs typeface="Times New Roman"/>
              </a:rPr>
              <a:t>Traversing</a:t>
            </a:r>
            <a:endParaRPr sz="1700">
              <a:latin typeface="Times New Roman"/>
              <a:cs typeface="Times New Roman"/>
            </a:endParaRPr>
          </a:p>
          <a:p>
            <a:pPr marL="355600" indent="-342900">
              <a:lnSpc>
                <a:spcPct val="100000"/>
              </a:lnSpc>
              <a:spcBef>
                <a:spcPts val="1020"/>
              </a:spcBef>
              <a:buAutoNum type="arabicPeriod"/>
              <a:tabLst>
                <a:tab pos="354965" algn="l"/>
                <a:tab pos="355600" algn="l"/>
              </a:tabLst>
            </a:pPr>
            <a:r>
              <a:rPr sz="1700" dirty="0">
                <a:latin typeface="Times New Roman"/>
                <a:cs typeface="Times New Roman"/>
              </a:rPr>
              <a:t>Searching</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dirty="0">
                <a:latin typeface="Times New Roman"/>
                <a:cs typeface="Times New Roman"/>
              </a:rPr>
              <a:t>Concatenation</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b="1" spc="-10" dirty="0">
                <a:latin typeface="Times New Roman"/>
                <a:cs typeface="Times New Roman"/>
              </a:rPr>
              <a:t>Creation</a:t>
            </a:r>
            <a:r>
              <a:rPr sz="1700" b="1" spc="245" dirty="0">
                <a:latin typeface="Times New Roman"/>
                <a:cs typeface="Times New Roman"/>
              </a:rPr>
              <a:t> </a:t>
            </a:r>
            <a:r>
              <a:rPr sz="1700" spc="-5" dirty="0">
                <a:latin typeface="Times New Roman"/>
                <a:cs typeface="Times New Roman"/>
              </a:rPr>
              <a:t>operation</a:t>
            </a:r>
            <a:r>
              <a:rPr sz="1700" spc="250" dirty="0">
                <a:latin typeface="Times New Roman"/>
                <a:cs typeface="Times New Roman"/>
              </a:rPr>
              <a:t> </a:t>
            </a:r>
            <a:r>
              <a:rPr sz="1700" spc="-5" dirty="0">
                <a:latin typeface="Times New Roman"/>
                <a:cs typeface="Times New Roman"/>
              </a:rPr>
              <a:t>is</a:t>
            </a:r>
            <a:r>
              <a:rPr sz="1700" spc="240" dirty="0">
                <a:latin typeface="Times New Roman"/>
                <a:cs typeface="Times New Roman"/>
              </a:rPr>
              <a:t> </a:t>
            </a:r>
            <a:r>
              <a:rPr sz="1700" dirty="0">
                <a:latin typeface="Times New Roman"/>
                <a:cs typeface="Times New Roman"/>
              </a:rPr>
              <a:t>used</a:t>
            </a:r>
            <a:r>
              <a:rPr sz="1700" spc="245" dirty="0">
                <a:latin typeface="Times New Roman"/>
                <a:cs typeface="Times New Roman"/>
              </a:rPr>
              <a:t> </a:t>
            </a:r>
            <a:r>
              <a:rPr sz="1700" spc="-5" dirty="0">
                <a:latin typeface="Times New Roman"/>
                <a:cs typeface="Times New Roman"/>
              </a:rPr>
              <a:t>to</a:t>
            </a:r>
            <a:r>
              <a:rPr sz="1700" spc="245" dirty="0">
                <a:latin typeface="Times New Roman"/>
                <a:cs typeface="Times New Roman"/>
              </a:rPr>
              <a:t> </a:t>
            </a:r>
            <a:r>
              <a:rPr sz="1700" spc="-10" dirty="0">
                <a:latin typeface="Times New Roman"/>
                <a:cs typeface="Times New Roman"/>
              </a:rPr>
              <a:t>create</a:t>
            </a:r>
            <a:r>
              <a:rPr sz="1700" spc="250" dirty="0">
                <a:latin typeface="Times New Roman"/>
                <a:cs typeface="Times New Roman"/>
              </a:rPr>
              <a:t> </a:t>
            </a:r>
            <a:r>
              <a:rPr sz="1700" dirty="0">
                <a:latin typeface="Times New Roman"/>
                <a:cs typeface="Times New Roman"/>
              </a:rPr>
              <a:t>a</a:t>
            </a:r>
            <a:r>
              <a:rPr sz="1700" spc="245" dirty="0">
                <a:latin typeface="Times New Roman"/>
                <a:cs typeface="Times New Roman"/>
              </a:rPr>
              <a:t> </a:t>
            </a:r>
            <a:r>
              <a:rPr sz="1700" dirty="0">
                <a:latin typeface="Times New Roman"/>
                <a:cs typeface="Times New Roman"/>
              </a:rPr>
              <a:t>linked</a:t>
            </a:r>
            <a:r>
              <a:rPr sz="1700" spc="250" dirty="0">
                <a:latin typeface="Times New Roman"/>
                <a:cs typeface="Times New Roman"/>
              </a:rPr>
              <a:t> </a:t>
            </a:r>
            <a:r>
              <a:rPr sz="1700" spc="-5" dirty="0">
                <a:latin typeface="Times New Roman"/>
                <a:cs typeface="Times New Roman"/>
              </a:rPr>
              <a:t>list.</a:t>
            </a:r>
            <a:r>
              <a:rPr sz="1700" spc="250" dirty="0">
                <a:latin typeface="Times New Roman"/>
                <a:cs typeface="Times New Roman"/>
              </a:rPr>
              <a:t> </a:t>
            </a:r>
            <a:r>
              <a:rPr sz="1700" spc="-5" dirty="0">
                <a:latin typeface="Times New Roman"/>
                <a:cs typeface="Times New Roman"/>
              </a:rPr>
              <a:t>Once</a:t>
            </a:r>
            <a:r>
              <a:rPr sz="1700" spc="240" dirty="0">
                <a:latin typeface="Times New Roman"/>
                <a:cs typeface="Times New Roman"/>
              </a:rPr>
              <a:t> </a:t>
            </a:r>
            <a:r>
              <a:rPr sz="1700" dirty="0">
                <a:latin typeface="Times New Roman"/>
                <a:cs typeface="Times New Roman"/>
              </a:rPr>
              <a:t>a</a:t>
            </a:r>
            <a:r>
              <a:rPr sz="1700" spc="245" dirty="0">
                <a:latin typeface="Times New Roman"/>
                <a:cs typeface="Times New Roman"/>
              </a:rPr>
              <a:t> </a:t>
            </a:r>
            <a:r>
              <a:rPr sz="1700" dirty="0">
                <a:latin typeface="Times New Roman"/>
                <a:cs typeface="Times New Roman"/>
              </a:rPr>
              <a:t>linked</a:t>
            </a:r>
            <a:r>
              <a:rPr sz="1700" spc="250" dirty="0">
                <a:latin typeface="Times New Roman"/>
                <a:cs typeface="Times New Roman"/>
              </a:rPr>
              <a:t> </a:t>
            </a:r>
            <a:r>
              <a:rPr sz="1700" spc="-5" dirty="0">
                <a:latin typeface="Times New Roman"/>
                <a:cs typeface="Times New Roman"/>
              </a:rPr>
              <a:t>list</a:t>
            </a:r>
            <a:r>
              <a:rPr sz="1700" spc="235" dirty="0">
                <a:latin typeface="Times New Roman"/>
                <a:cs typeface="Times New Roman"/>
              </a:rPr>
              <a:t> </a:t>
            </a:r>
            <a:r>
              <a:rPr sz="1700" spc="-5" dirty="0">
                <a:latin typeface="Times New Roman"/>
                <a:cs typeface="Times New Roman"/>
              </a:rPr>
              <a:t>is</a:t>
            </a:r>
            <a:r>
              <a:rPr sz="1700" spc="245" dirty="0">
                <a:latin typeface="Times New Roman"/>
                <a:cs typeface="Times New Roman"/>
              </a:rPr>
              <a:t> </a:t>
            </a:r>
            <a:r>
              <a:rPr sz="1700" dirty="0">
                <a:latin typeface="Times New Roman"/>
                <a:cs typeface="Times New Roman"/>
              </a:rPr>
              <a:t>created</a:t>
            </a:r>
            <a:r>
              <a:rPr sz="1700" spc="229" dirty="0">
                <a:latin typeface="Times New Roman"/>
                <a:cs typeface="Times New Roman"/>
              </a:rPr>
              <a:t> </a:t>
            </a:r>
            <a:r>
              <a:rPr sz="1700" dirty="0">
                <a:latin typeface="Times New Roman"/>
                <a:cs typeface="Times New Roman"/>
              </a:rPr>
              <a:t>with</a:t>
            </a:r>
            <a:endParaRPr sz="1700">
              <a:latin typeface="Times New Roman"/>
              <a:cs typeface="Times New Roman"/>
            </a:endParaRPr>
          </a:p>
          <a:p>
            <a:pPr marL="299085">
              <a:lnSpc>
                <a:spcPct val="100000"/>
              </a:lnSpc>
              <a:spcBef>
                <a:spcPts val="1019"/>
              </a:spcBef>
            </a:pPr>
            <a:r>
              <a:rPr sz="1700" spc="-5" dirty="0">
                <a:latin typeface="Times New Roman"/>
                <a:cs typeface="Times New Roman"/>
              </a:rPr>
              <a:t>one node,</a:t>
            </a:r>
            <a:r>
              <a:rPr sz="1700" spc="-20" dirty="0">
                <a:latin typeface="Times New Roman"/>
                <a:cs typeface="Times New Roman"/>
              </a:rPr>
              <a:t> </a:t>
            </a:r>
            <a:r>
              <a:rPr sz="1700" spc="-5" dirty="0">
                <a:latin typeface="Times New Roman"/>
                <a:cs typeface="Times New Roman"/>
              </a:rPr>
              <a:t>insertion</a:t>
            </a:r>
            <a:r>
              <a:rPr sz="1700" spc="30" dirty="0">
                <a:latin typeface="Times New Roman"/>
                <a:cs typeface="Times New Roman"/>
              </a:rPr>
              <a:t> </a:t>
            </a:r>
            <a:r>
              <a:rPr sz="1700" spc="-5" dirty="0">
                <a:latin typeface="Times New Roman"/>
                <a:cs typeface="Times New Roman"/>
              </a:rPr>
              <a:t>operation</a:t>
            </a:r>
            <a:r>
              <a:rPr sz="1700" spc="-15" dirty="0">
                <a:latin typeface="Times New Roman"/>
                <a:cs typeface="Times New Roman"/>
              </a:rPr>
              <a:t> </a:t>
            </a:r>
            <a:r>
              <a:rPr sz="1700" spc="-5" dirty="0">
                <a:latin typeface="Times New Roman"/>
                <a:cs typeface="Times New Roman"/>
              </a:rPr>
              <a:t>can</a:t>
            </a:r>
            <a:r>
              <a:rPr sz="1700" dirty="0">
                <a:latin typeface="Times New Roman"/>
                <a:cs typeface="Times New Roman"/>
              </a:rPr>
              <a:t> be</a:t>
            </a:r>
            <a:r>
              <a:rPr sz="1700" spc="-15" dirty="0">
                <a:latin typeface="Times New Roman"/>
                <a:cs typeface="Times New Roman"/>
              </a:rPr>
              <a:t> </a:t>
            </a:r>
            <a:r>
              <a:rPr sz="1700" dirty="0">
                <a:latin typeface="Times New Roman"/>
                <a:cs typeface="Times New Roman"/>
              </a:rPr>
              <a:t>used</a:t>
            </a:r>
            <a:r>
              <a:rPr sz="1700" spc="-5" dirty="0">
                <a:latin typeface="Times New Roman"/>
                <a:cs typeface="Times New Roman"/>
              </a:rPr>
              <a:t> to</a:t>
            </a:r>
            <a:r>
              <a:rPr sz="1700" spc="15" dirty="0">
                <a:latin typeface="Times New Roman"/>
                <a:cs typeface="Times New Roman"/>
              </a:rPr>
              <a:t> </a:t>
            </a:r>
            <a:r>
              <a:rPr sz="1700" spc="-5" dirty="0">
                <a:latin typeface="Times New Roman"/>
                <a:cs typeface="Times New Roman"/>
              </a:rPr>
              <a:t>add more</a:t>
            </a:r>
            <a:r>
              <a:rPr sz="1700" dirty="0">
                <a:latin typeface="Times New Roman"/>
                <a:cs typeface="Times New Roman"/>
              </a:rPr>
              <a:t> </a:t>
            </a:r>
            <a:r>
              <a:rPr sz="1700" spc="-5" dirty="0">
                <a:latin typeface="Times New Roman"/>
                <a:cs typeface="Times New Roman"/>
              </a:rPr>
              <a:t>elements in</a:t>
            </a:r>
            <a:r>
              <a:rPr sz="1700" spc="15" dirty="0">
                <a:latin typeface="Times New Roman"/>
                <a:cs typeface="Times New Roman"/>
              </a:rPr>
              <a:t> </a:t>
            </a:r>
            <a:r>
              <a:rPr sz="1700" dirty="0">
                <a:latin typeface="Times New Roman"/>
                <a:cs typeface="Times New Roman"/>
              </a:rPr>
              <a:t>a</a:t>
            </a:r>
            <a:r>
              <a:rPr sz="1700" spc="-5" dirty="0">
                <a:latin typeface="Times New Roman"/>
                <a:cs typeface="Times New Roman"/>
              </a:rPr>
              <a:t> node.</a:t>
            </a:r>
            <a:endParaRPr sz="17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6608" y="415369"/>
            <a:ext cx="8074025" cy="3912235"/>
          </a:xfrm>
          <a:prstGeom prst="rect">
            <a:avLst/>
          </a:prstGeom>
        </p:spPr>
        <p:txBody>
          <a:bodyPr vert="horz" wrap="square" lIns="0" tIns="141605" rIns="0" bIns="0" rtlCol="0">
            <a:spAutoFit/>
          </a:bodyPr>
          <a:lstStyle/>
          <a:p>
            <a:pPr marL="299085" indent="-287020">
              <a:lnSpc>
                <a:spcPct val="100000"/>
              </a:lnSpc>
              <a:spcBef>
                <a:spcPts val="1115"/>
              </a:spcBef>
              <a:buFont typeface="Arial MT"/>
              <a:buChar char="•"/>
              <a:tabLst>
                <a:tab pos="299085" algn="l"/>
                <a:tab pos="299720" algn="l"/>
              </a:tabLst>
            </a:pPr>
            <a:r>
              <a:rPr sz="1700" b="1" spc="-5" dirty="0">
                <a:latin typeface="Times New Roman"/>
                <a:cs typeface="Times New Roman"/>
              </a:rPr>
              <a:t>Insertion</a:t>
            </a:r>
            <a:r>
              <a:rPr sz="1700" b="1" spc="530" dirty="0">
                <a:latin typeface="Times New Roman"/>
                <a:cs typeface="Times New Roman"/>
              </a:rPr>
              <a:t> </a:t>
            </a:r>
            <a:r>
              <a:rPr sz="1700" spc="-5" dirty="0">
                <a:latin typeface="Times New Roman"/>
                <a:cs typeface="Times New Roman"/>
              </a:rPr>
              <a:t>operation</a:t>
            </a:r>
            <a:r>
              <a:rPr sz="1700" spc="525" dirty="0">
                <a:latin typeface="Times New Roman"/>
                <a:cs typeface="Times New Roman"/>
              </a:rPr>
              <a:t> </a:t>
            </a:r>
            <a:r>
              <a:rPr sz="1700" spc="-5" dirty="0">
                <a:latin typeface="Times New Roman"/>
                <a:cs typeface="Times New Roman"/>
              </a:rPr>
              <a:t>is</a:t>
            </a:r>
            <a:r>
              <a:rPr sz="1700" spc="525" dirty="0">
                <a:latin typeface="Times New Roman"/>
                <a:cs typeface="Times New Roman"/>
              </a:rPr>
              <a:t> </a:t>
            </a:r>
            <a:r>
              <a:rPr sz="1700" dirty="0">
                <a:latin typeface="Times New Roman"/>
                <a:cs typeface="Times New Roman"/>
              </a:rPr>
              <a:t>used</a:t>
            </a:r>
            <a:r>
              <a:rPr sz="1700" spc="515" dirty="0">
                <a:latin typeface="Times New Roman"/>
                <a:cs typeface="Times New Roman"/>
              </a:rPr>
              <a:t> </a:t>
            </a:r>
            <a:r>
              <a:rPr sz="1700" spc="-5" dirty="0">
                <a:latin typeface="Times New Roman"/>
                <a:cs typeface="Times New Roman"/>
              </a:rPr>
              <a:t>to</a:t>
            </a:r>
            <a:r>
              <a:rPr sz="1700" spc="525" dirty="0">
                <a:latin typeface="Times New Roman"/>
                <a:cs typeface="Times New Roman"/>
              </a:rPr>
              <a:t> </a:t>
            </a:r>
            <a:r>
              <a:rPr sz="1700" spc="-5" dirty="0">
                <a:latin typeface="Times New Roman"/>
                <a:cs typeface="Times New Roman"/>
              </a:rPr>
              <a:t>insert</a:t>
            </a:r>
            <a:r>
              <a:rPr sz="1700" spc="520" dirty="0">
                <a:latin typeface="Times New Roman"/>
                <a:cs typeface="Times New Roman"/>
              </a:rPr>
              <a:t> </a:t>
            </a:r>
            <a:r>
              <a:rPr sz="1700" dirty="0">
                <a:latin typeface="Times New Roman"/>
                <a:cs typeface="Times New Roman"/>
              </a:rPr>
              <a:t>a</a:t>
            </a:r>
            <a:r>
              <a:rPr sz="1700" spc="515" dirty="0">
                <a:latin typeface="Times New Roman"/>
                <a:cs typeface="Times New Roman"/>
              </a:rPr>
              <a:t> </a:t>
            </a:r>
            <a:r>
              <a:rPr sz="1700" spc="-5" dirty="0">
                <a:latin typeface="Times New Roman"/>
                <a:cs typeface="Times New Roman"/>
              </a:rPr>
              <a:t>new</a:t>
            </a:r>
            <a:r>
              <a:rPr sz="1700" spc="525" dirty="0">
                <a:latin typeface="Times New Roman"/>
                <a:cs typeface="Times New Roman"/>
              </a:rPr>
              <a:t> </a:t>
            </a:r>
            <a:r>
              <a:rPr sz="1700" spc="-5" dirty="0">
                <a:latin typeface="Times New Roman"/>
                <a:cs typeface="Times New Roman"/>
              </a:rPr>
              <a:t>node</a:t>
            </a:r>
            <a:r>
              <a:rPr sz="1700" spc="515" dirty="0">
                <a:latin typeface="Times New Roman"/>
                <a:cs typeface="Times New Roman"/>
              </a:rPr>
              <a:t> </a:t>
            </a:r>
            <a:r>
              <a:rPr sz="1700" spc="-5" dirty="0">
                <a:latin typeface="Times New Roman"/>
                <a:cs typeface="Times New Roman"/>
              </a:rPr>
              <a:t>at</a:t>
            </a:r>
            <a:r>
              <a:rPr sz="1700" spc="520" dirty="0">
                <a:latin typeface="Times New Roman"/>
                <a:cs typeface="Times New Roman"/>
              </a:rPr>
              <a:t> </a:t>
            </a:r>
            <a:r>
              <a:rPr sz="1700" spc="-5" dirty="0">
                <a:latin typeface="Times New Roman"/>
                <a:cs typeface="Times New Roman"/>
              </a:rPr>
              <a:t>any</a:t>
            </a:r>
            <a:r>
              <a:rPr sz="1700" spc="515" dirty="0">
                <a:latin typeface="Times New Roman"/>
                <a:cs typeface="Times New Roman"/>
              </a:rPr>
              <a:t> </a:t>
            </a:r>
            <a:r>
              <a:rPr sz="1700" spc="-5" dirty="0">
                <a:latin typeface="Times New Roman"/>
                <a:cs typeface="Times New Roman"/>
              </a:rPr>
              <a:t>specified</a:t>
            </a:r>
            <a:r>
              <a:rPr sz="1700" spc="525" dirty="0">
                <a:latin typeface="Times New Roman"/>
                <a:cs typeface="Times New Roman"/>
              </a:rPr>
              <a:t> </a:t>
            </a:r>
            <a:r>
              <a:rPr sz="1700" spc="-5" dirty="0">
                <a:latin typeface="Times New Roman"/>
                <a:cs typeface="Times New Roman"/>
              </a:rPr>
              <a:t>location</a:t>
            </a:r>
            <a:r>
              <a:rPr sz="1700" spc="525" dirty="0">
                <a:latin typeface="Times New Roman"/>
                <a:cs typeface="Times New Roman"/>
              </a:rPr>
              <a:t> </a:t>
            </a:r>
            <a:r>
              <a:rPr sz="1700" spc="-5" dirty="0">
                <a:latin typeface="Times New Roman"/>
                <a:cs typeface="Times New Roman"/>
              </a:rPr>
              <a:t>in</a:t>
            </a:r>
            <a:r>
              <a:rPr sz="1700" spc="525" dirty="0">
                <a:latin typeface="Times New Roman"/>
                <a:cs typeface="Times New Roman"/>
              </a:rPr>
              <a:t> </a:t>
            </a:r>
            <a:r>
              <a:rPr sz="1700" spc="-5" dirty="0">
                <a:latin typeface="Times New Roman"/>
                <a:cs typeface="Times New Roman"/>
              </a:rPr>
              <a:t>the</a:t>
            </a:r>
            <a:endParaRPr sz="1700">
              <a:latin typeface="Times New Roman"/>
              <a:cs typeface="Times New Roman"/>
            </a:endParaRPr>
          </a:p>
          <a:p>
            <a:pPr marL="299085">
              <a:lnSpc>
                <a:spcPct val="100000"/>
              </a:lnSpc>
              <a:spcBef>
                <a:spcPts val="1019"/>
              </a:spcBef>
            </a:pPr>
            <a:r>
              <a:rPr sz="1700" spc="-10" dirty="0">
                <a:latin typeface="Times New Roman"/>
                <a:cs typeface="Times New Roman"/>
              </a:rPr>
              <a:t>li</a:t>
            </a:r>
            <a:r>
              <a:rPr sz="1700" dirty="0">
                <a:latin typeface="Times New Roman"/>
                <a:cs typeface="Times New Roman"/>
              </a:rPr>
              <a:t>nked</a:t>
            </a:r>
            <a:r>
              <a:rPr sz="1700" spc="5" dirty="0">
                <a:latin typeface="Times New Roman"/>
                <a:cs typeface="Times New Roman"/>
              </a:rPr>
              <a:t> </a:t>
            </a:r>
            <a:r>
              <a:rPr sz="1700" spc="-10" dirty="0">
                <a:latin typeface="Times New Roman"/>
                <a:cs typeface="Times New Roman"/>
              </a:rPr>
              <a:t>li</a:t>
            </a:r>
            <a:r>
              <a:rPr sz="1700" dirty="0">
                <a:latin typeface="Times New Roman"/>
                <a:cs typeface="Times New Roman"/>
              </a:rPr>
              <a:t>s</a:t>
            </a:r>
            <a:r>
              <a:rPr sz="1700" spc="-10" dirty="0">
                <a:latin typeface="Times New Roman"/>
                <a:cs typeface="Times New Roman"/>
              </a:rPr>
              <a:t>t</a:t>
            </a:r>
            <a:r>
              <a:rPr sz="1700" dirty="0">
                <a:latin typeface="Times New Roman"/>
                <a:cs typeface="Times New Roman"/>
              </a:rPr>
              <a:t>.</a:t>
            </a:r>
            <a:r>
              <a:rPr sz="1700" spc="-75" dirty="0">
                <a:latin typeface="Times New Roman"/>
                <a:cs typeface="Times New Roman"/>
              </a:rPr>
              <a:t> </a:t>
            </a:r>
            <a:r>
              <a:rPr sz="1700" dirty="0">
                <a:latin typeface="Times New Roman"/>
                <a:cs typeface="Times New Roman"/>
              </a:rPr>
              <a:t>A</a:t>
            </a:r>
            <a:r>
              <a:rPr sz="1700" spc="-110" dirty="0">
                <a:latin typeface="Times New Roman"/>
                <a:cs typeface="Times New Roman"/>
              </a:rPr>
              <a:t> </a:t>
            </a:r>
            <a:r>
              <a:rPr sz="1700" spc="-5" dirty="0">
                <a:latin typeface="Times New Roman"/>
                <a:cs typeface="Times New Roman"/>
              </a:rPr>
              <a:t>ne</a:t>
            </a:r>
            <a:r>
              <a:rPr sz="1700" dirty="0">
                <a:latin typeface="Times New Roman"/>
                <a:cs typeface="Times New Roman"/>
              </a:rPr>
              <a:t>w</a:t>
            </a:r>
            <a:r>
              <a:rPr sz="1700" spc="-15" dirty="0">
                <a:latin typeface="Times New Roman"/>
                <a:cs typeface="Times New Roman"/>
              </a:rPr>
              <a:t> </a:t>
            </a:r>
            <a:r>
              <a:rPr sz="1700" spc="-5" dirty="0">
                <a:latin typeface="Times New Roman"/>
                <a:cs typeface="Times New Roman"/>
              </a:rPr>
              <a:t>nod</a:t>
            </a:r>
            <a:r>
              <a:rPr sz="1700" dirty="0">
                <a:latin typeface="Times New Roman"/>
                <a:cs typeface="Times New Roman"/>
              </a:rPr>
              <a:t>e</a:t>
            </a:r>
            <a:r>
              <a:rPr sz="1700" spc="-20" dirty="0">
                <a:latin typeface="Times New Roman"/>
                <a:cs typeface="Times New Roman"/>
              </a:rPr>
              <a:t> </a:t>
            </a:r>
            <a:r>
              <a:rPr sz="1700" spc="-5" dirty="0">
                <a:latin typeface="Times New Roman"/>
                <a:cs typeface="Times New Roman"/>
              </a:rPr>
              <a:t>m</a:t>
            </a:r>
            <a:r>
              <a:rPr sz="1700" dirty="0">
                <a:latin typeface="Times New Roman"/>
                <a:cs typeface="Times New Roman"/>
              </a:rPr>
              <a:t>ay</a:t>
            </a:r>
            <a:r>
              <a:rPr sz="1700" spc="5" dirty="0">
                <a:latin typeface="Times New Roman"/>
                <a:cs typeface="Times New Roman"/>
              </a:rPr>
              <a:t> </a:t>
            </a:r>
            <a:r>
              <a:rPr sz="1700" spc="-5" dirty="0">
                <a:latin typeface="Times New Roman"/>
                <a:cs typeface="Times New Roman"/>
              </a:rPr>
              <a:t>b</a:t>
            </a:r>
            <a:r>
              <a:rPr sz="1700" dirty="0">
                <a:latin typeface="Times New Roman"/>
                <a:cs typeface="Times New Roman"/>
              </a:rPr>
              <a:t>e</a:t>
            </a:r>
            <a:r>
              <a:rPr sz="1700" spc="-20" dirty="0">
                <a:latin typeface="Times New Roman"/>
                <a:cs typeface="Times New Roman"/>
              </a:rPr>
              <a:t> </a:t>
            </a:r>
            <a:r>
              <a:rPr sz="1700" spc="-10" dirty="0">
                <a:latin typeface="Times New Roman"/>
                <a:cs typeface="Times New Roman"/>
              </a:rPr>
              <a:t>i</a:t>
            </a:r>
            <a:r>
              <a:rPr sz="1700" dirty="0">
                <a:latin typeface="Times New Roman"/>
                <a:cs typeface="Times New Roman"/>
              </a:rPr>
              <a:t>ns</a:t>
            </a:r>
            <a:r>
              <a:rPr sz="1700" spc="-10" dirty="0">
                <a:latin typeface="Times New Roman"/>
                <a:cs typeface="Times New Roman"/>
              </a:rPr>
              <a:t>e</a:t>
            </a:r>
            <a:r>
              <a:rPr sz="1700" dirty="0">
                <a:latin typeface="Times New Roman"/>
                <a:cs typeface="Times New Roman"/>
              </a:rPr>
              <a:t>r</a:t>
            </a:r>
            <a:r>
              <a:rPr sz="1700" spc="-15" dirty="0">
                <a:latin typeface="Times New Roman"/>
                <a:cs typeface="Times New Roman"/>
              </a:rPr>
              <a:t>t</a:t>
            </a:r>
            <a:r>
              <a:rPr sz="1700" dirty="0">
                <a:latin typeface="Times New Roman"/>
                <a:cs typeface="Times New Roman"/>
              </a:rPr>
              <a:t>e</a:t>
            </a:r>
            <a:r>
              <a:rPr sz="1700" spc="-5" dirty="0">
                <a:latin typeface="Times New Roman"/>
                <a:cs typeface="Times New Roman"/>
              </a:rPr>
              <a:t>d</a:t>
            </a:r>
            <a:r>
              <a:rPr sz="1700" dirty="0">
                <a:latin typeface="Times New Roman"/>
                <a:cs typeface="Times New Roman"/>
              </a:rPr>
              <a:t>.</a:t>
            </a:r>
            <a:endParaRPr sz="1700">
              <a:latin typeface="Times New Roman"/>
              <a:cs typeface="Times New Roman"/>
            </a:endParaRPr>
          </a:p>
          <a:p>
            <a:pPr marL="1270000" lvl="1" indent="-343535">
              <a:lnSpc>
                <a:spcPct val="100000"/>
              </a:lnSpc>
              <a:spcBef>
                <a:spcPts val="1019"/>
              </a:spcBef>
              <a:buAutoNum type="alphaLcParenBoth"/>
              <a:tabLst>
                <a:tab pos="1270635" algn="l"/>
              </a:tabLst>
            </a:pPr>
            <a:r>
              <a:rPr sz="1700" dirty="0">
                <a:latin typeface="Times New Roman"/>
                <a:cs typeface="Times New Roman"/>
              </a:rPr>
              <a:t>At</a:t>
            </a:r>
            <a:r>
              <a:rPr sz="1700" spc="-20"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spc="-5" dirty="0">
                <a:latin typeface="Times New Roman"/>
                <a:cs typeface="Times New Roman"/>
              </a:rPr>
              <a:t>beginning</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linked </a:t>
            </a:r>
            <a:r>
              <a:rPr sz="1700" spc="-5" dirty="0">
                <a:latin typeface="Times New Roman"/>
                <a:cs typeface="Times New Roman"/>
              </a:rPr>
              <a:t>list</a:t>
            </a:r>
            <a:endParaRPr sz="1700">
              <a:latin typeface="Times New Roman"/>
              <a:cs typeface="Times New Roman"/>
            </a:endParaRPr>
          </a:p>
          <a:p>
            <a:pPr marL="1270000" lvl="1" indent="-343535">
              <a:lnSpc>
                <a:spcPct val="100000"/>
              </a:lnSpc>
              <a:spcBef>
                <a:spcPts val="1019"/>
              </a:spcBef>
              <a:buAutoNum type="alphaLcParenBoth"/>
              <a:tabLst>
                <a:tab pos="1270635" algn="l"/>
              </a:tabLst>
            </a:pPr>
            <a:r>
              <a:rPr sz="1700" dirty="0">
                <a:latin typeface="Times New Roman"/>
                <a:cs typeface="Times New Roman"/>
              </a:rPr>
              <a:t>At</a:t>
            </a:r>
            <a:r>
              <a:rPr sz="1700" spc="-25" dirty="0">
                <a:latin typeface="Times New Roman"/>
                <a:cs typeface="Times New Roman"/>
              </a:rPr>
              <a:t> </a:t>
            </a:r>
            <a:r>
              <a:rPr sz="1700" dirty="0">
                <a:latin typeface="Times New Roman"/>
                <a:cs typeface="Times New Roman"/>
              </a:rPr>
              <a:t>the</a:t>
            </a:r>
            <a:r>
              <a:rPr sz="1700" spc="-20" dirty="0">
                <a:latin typeface="Times New Roman"/>
                <a:cs typeface="Times New Roman"/>
              </a:rPr>
              <a:t> </a:t>
            </a:r>
            <a:r>
              <a:rPr sz="1700" spc="-5" dirty="0">
                <a:latin typeface="Times New Roman"/>
                <a:cs typeface="Times New Roman"/>
              </a:rPr>
              <a:t>end</a:t>
            </a:r>
            <a:r>
              <a:rPr sz="1700" spc="-1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endParaRPr sz="1700">
              <a:latin typeface="Times New Roman"/>
              <a:cs typeface="Times New Roman"/>
            </a:endParaRPr>
          </a:p>
          <a:p>
            <a:pPr marL="1270000" lvl="1" indent="-343535">
              <a:lnSpc>
                <a:spcPct val="100000"/>
              </a:lnSpc>
              <a:spcBef>
                <a:spcPts val="1019"/>
              </a:spcBef>
              <a:buAutoNum type="alphaLcParenBoth"/>
              <a:tabLst>
                <a:tab pos="1270635" algn="l"/>
              </a:tabLst>
            </a:pPr>
            <a:r>
              <a:rPr sz="1700" dirty="0">
                <a:latin typeface="Times New Roman"/>
                <a:cs typeface="Times New Roman"/>
              </a:rPr>
              <a:t>At</a:t>
            </a:r>
            <a:r>
              <a:rPr sz="1700" spc="-15" dirty="0">
                <a:latin typeface="Times New Roman"/>
                <a:cs typeface="Times New Roman"/>
              </a:rPr>
              <a:t> </a:t>
            </a:r>
            <a:r>
              <a:rPr sz="1700" spc="-5" dirty="0">
                <a:latin typeface="Times New Roman"/>
                <a:cs typeface="Times New Roman"/>
              </a:rPr>
              <a:t>any specified</a:t>
            </a:r>
            <a:r>
              <a:rPr sz="1700" spc="-20" dirty="0">
                <a:latin typeface="Times New Roman"/>
                <a:cs typeface="Times New Roman"/>
              </a:rPr>
              <a:t> </a:t>
            </a:r>
            <a:r>
              <a:rPr sz="1700" spc="-5" dirty="0">
                <a:latin typeface="Times New Roman"/>
                <a:cs typeface="Times New Roman"/>
              </a:rPr>
              <a:t>position</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between</a:t>
            </a:r>
            <a:r>
              <a:rPr sz="1700" spc="-3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linked</a:t>
            </a:r>
            <a:r>
              <a:rPr sz="1700" spc="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299085" marR="7620" indent="-287020">
              <a:lnSpc>
                <a:spcPct val="150000"/>
              </a:lnSpc>
              <a:spcBef>
                <a:spcPts val="5"/>
              </a:spcBef>
              <a:buFont typeface="Arial MT"/>
              <a:buChar char="•"/>
              <a:tabLst>
                <a:tab pos="299085" algn="l"/>
                <a:tab pos="299720" algn="l"/>
              </a:tabLst>
            </a:pPr>
            <a:r>
              <a:rPr sz="1700" b="1" spc="-5" dirty="0">
                <a:latin typeface="Times New Roman"/>
                <a:cs typeface="Times New Roman"/>
              </a:rPr>
              <a:t>Deletion</a:t>
            </a:r>
            <a:r>
              <a:rPr sz="1700" b="1" spc="25" dirty="0">
                <a:latin typeface="Times New Roman"/>
                <a:cs typeface="Times New Roman"/>
              </a:rPr>
              <a:t> </a:t>
            </a:r>
            <a:r>
              <a:rPr sz="1700" spc="-5" dirty="0">
                <a:latin typeface="Times New Roman"/>
                <a:cs typeface="Times New Roman"/>
              </a:rPr>
              <a:t>operation</a:t>
            </a:r>
            <a:r>
              <a:rPr sz="1700" spc="20"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dirty="0">
                <a:latin typeface="Times New Roman"/>
                <a:cs typeface="Times New Roman"/>
              </a:rPr>
              <a:t>used</a:t>
            </a:r>
            <a:r>
              <a:rPr sz="1700" spc="20" dirty="0">
                <a:latin typeface="Times New Roman"/>
                <a:cs typeface="Times New Roman"/>
              </a:rPr>
              <a:t> </a:t>
            </a:r>
            <a:r>
              <a:rPr sz="1700" spc="-5" dirty="0">
                <a:latin typeface="Times New Roman"/>
                <a:cs typeface="Times New Roman"/>
              </a:rPr>
              <a:t>to</a:t>
            </a:r>
            <a:r>
              <a:rPr sz="1700" spc="20" dirty="0">
                <a:latin typeface="Times New Roman"/>
                <a:cs typeface="Times New Roman"/>
              </a:rPr>
              <a:t> </a:t>
            </a:r>
            <a:r>
              <a:rPr sz="1700" spc="-5" dirty="0">
                <a:latin typeface="Times New Roman"/>
                <a:cs typeface="Times New Roman"/>
              </a:rPr>
              <a:t>delete</a:t>
            </a:r>
            <a:r>
              <a:rPr sz="1700" spc="10" dirty="0">
                <a:latin typeface="Times New Roman"/>
                <a:cs typeface="Times New Roman"/>
              </a:rPr>
              <a:t> </a:t>
            </a:r>
            <a:r>
              <a:rPr sz="1700" spc="-5" dirty="0">
                <a:latin typeface="Times New Roman"/>
                <a:cs typeface="Times New Roman"/>
              </a:rPr>
              <a:t>an</a:t>
            </a:r>
            <a:r>
              <a:rPr sz="1700" spc="20" dirty="0">
                <a:latin typeface="Times New Roman"/>
                <a:cs typeface="Times New Roman"/>
              </a:rPr>
              <a:t> </a:t>
            </a:r>
            <a:r>
              <a:rPr sz="1700" spc="-5" dirty="0">
                <a:latin typeface="Times New Roman"/>
                <a:cs typeface="Times New Roman"/>
              </a:rPr>
              <a:t>item</a:t>
            </a:r>
            <a:r>
              <a:rPr sz="1700" spc="15" dirty="0">
                <a:latin typeface="Times New Roman"/>
                <a:cs typeface="Times New Roman"/>
              </a:rPr>
              <a:t> </a:t>
            </a:r>
            <a:r>
              <a:rPr sz="1700" dirty="0">
                <a:latin typeface="Times New Roman"/>
                <a:cs typeface="Times New Roman"/>
              </a:rPr>
              <a:t>(or </a:t>
            </a:r>
            <a:r>
              <a:rPr sz="1700" spc="-5" dirty="0">
                <a:latin typeface="Times New Roman"/>
                <a:cs typeface="Times New Roman"/>
              </a:rPr>
              <a:t>node)</a:t>
            </a:r>
            <a:r>
              <a:rPr sz="1700" spc="1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20" dirty="0">
                <a:latin typeface="Times New Roman"/>
                <a:cs typeface="Times New Roman"/>
              </a:rPr>
              <a:t> </a:t>
            </a:r>
            <a:r>
              <a:rPr sz="1700" dirty="0">
                <a:latin typeface="Times New Roman"/>
                <a:cs typeface="Times New Roman"/>
              </a:rPr>
              <a:t>linked</a:t>
            </a:r>
            <a:r>
              <a:rPr sz="1700" spc="15" dirty="0">
                <a:latin typeface="Times New Roman"/>
                <a:cs typeface="Times New Roman"/>
              </a:rPr>
              <a:t> </a:t>
            </a:r>
            <a:r>
              <a:rPr sz="1700" spc="-10" dirty="0">
                <a:latin typeface="Times New Roman"/>
                <a:cs typeface="Times New Roman"/>
              </a:rPr>
              <a:t>list.</a:t>
            </a:r>
            <a:r>
              <a:rPr sz="1700" spc="30" dirty="0">
                <a:latin typeface="Times New Roman"/>
                <a:cs typeface="Times New Roman"/>
              </a:rPr>
              <a:t> </a:t>
            </a:r>
            <a:r>
              <a:rPr sz="1700" dirty="0">
                <a:latin typeface="Times New Roman"/>
                <a:cs typeface="Times New Roman"/>
              </a:rPr>
              <a:t>A</a:t>
            </a:r>
            <a:r>
              <a:rPr sz="1700" spc="-65" dirty="0">
                <a:latin typeface="Times New Roman"/>
                <a:cs typeface="Times New Roman"/>
              </a:rPr>
              <a:t> </a:t>
            </a:r>
            <a:r>
              <a:rPr sz="1700" spc="-5" dirty="0">
                <a:latin typeface="Times New Roman"/>
                <a:cs typeface="Times New Roman"/>
              </a:rPr>
              <a:t>node</a:t>
            </a:r>
            <a:r>
              <a:rPr sz="1700" spc="15" dirty="0">
                <a:latin typeface="Times New Roman"/>
                <a:cs typeface="Times New Roman"/>
              </a:rPr>
              <a:t> </a:t>
            </a:r>
            <a:r>
              <a:rPr sz="1700" dirty="0">
                <a:latin typeface="Times New Roman"/>
                <a:cs typeface="Times New Roman"/>
              </a:rPr>
              <a:t>may</a:t>
            </a:r>
            <a:r>
              <a:rPr sz="1700" spc="10" dirty="0">
                <a:latin typeface="Times New Roman"/>
                <a:cs typeface="Times New Roman"/>
              </a:rPr>
              <a:t> </a:t>
            </a:r>
            <a:r>
              <a:rPr sz="1700" spc="-15" dirty="0">
                <a:latin typeface="Times New Roman"/>
                <a:cs typeface="Times New Roman"/>
              </a:rPr>
              <a:t>be </a:t>
            </a:r>
            <a:r>
              <a:rPr sz="1700" spc="-409" dirty="0">
                <a:latin typeface="Times New Roman"/>
                <a:cs typeface="Times New Roman"/>
              </a:rPr>
              <a:t> </a:t>
            </a:r>
            <a:r>
              <a:rPr sz="1700" spc="-5" dirty="0">
                <a:latin typeface="Times New Roman"/>
                <a:cs typeface="Times New Roman"/>
              </a:rPr>
              <a:t>deleted</a:t>
            </a:r>
            <a:r>
              <a:rPr sz="1700" spc="-1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endParaRPr sz="1700">
              <a:latin typeface="Times New Roman"/>
              <a:cs typeface="Times New Roman"/>
            </a:endParaRPr>
          </a:p>
          <a:p>
            <a:pPr marL="1231900" lvl="1" indent="-305435">
              <a:lnSpc>
                <a:spcPct val="100000"/>
              </a:lnSpc>
              <a:spcBef>
                <a:spcPts val="1019"/>
              </a:spcBef>
              <a:buAutoNum type="alphaLcParenBoth"/>
              <a:tabLst>
                <a:tab pos="1232535" algn="l"/>
              </a:tabLst>
            </a:pPr>
            <a:r>
              <a:rPr sz="1700" dirty="0">
                <a:latin typeface="Times New Roman"/>
                <a:cs typeface="Times New Roman"/>
              </a:rPr>
              <a:t>Beginning</a:t>
            </a:r>
            <a:r>
              <a:rPr sz="1700" spc="-20" dirty="0">
                <a:latin typeface="Times New Roman"/>
                <a:cs typeface="Times New Roman"/>
              </a:rPr>
              <a:t> </a:t>
            </a:r>
            <a:r>
              <a:rPr sz="1700" dirty="0">
                <a:latin typeface="Times New Roman"/>
                <a:cs typeface="Times New Roman"/>
              </a:rPr>
              <a:t>of</a:t>
            </a:r>
            <a:r>
              <a:rPr sz="1700" spc="-25"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31900" lvl="1" indent="-305435">
              <a:lnSpc>
                <a:spcPct val="100000"/>
              </a:lnSpc>
              <a:spcBef>
                <a:spcPts val="1019"/>
              </a:spcBef>
              <a:buAutoNum type="alphaLcParenBoth"/>
              <a:tabLst>
                <a:tab pos="1232535" algn="l"/>
              </a:tabLst>
            </a:pPr>
            <a:r>
              <a:rPr sz="1700" dirty="0">
                <a:latin typeface="Times New Roman"/>
                <a:cs typeface="Times New Roman"/>
              </a:rPr>
              <a:t>End</a:t>
            </a:r>
            <a:r>
              <a:rPr sz="1700" spc="-20" dirty="0">
                <a:latin typeface="Times New Roman"/>
                <a:cs typeface="Times New Roman"/>
              </a:rPr>
              <a:t> </a:t>
            </a:r>
            <a:r>
              <a:rPr sz="1700" dirty="0">
                <a:latin typeface="Times New Roman"/>
                <a:cs typeface="Times New Roman"/>
              </a:rPr>
              <a:t>of</a:t>
            </a:r>
            <a:r>
              <a:rPr sz="1700" spc="-25"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linked</a:t>
            </a:r>
            <a:r>
              <a:rPr sz="1700" spc="-2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19835" lvl="1" indent="-293370">
              <a:lnSpc>
                <a:spcPct val="100000"/>
              </a:lnSpc>
              <a:spcBef>
                <a:spcPts val="1019"/>
              </a:spcBef>
              <a:buAutoNum type="alphaLcParenBoth"/>
              <a:tabLst>
                <a:tab pos="1220470" algn="l"/>
              </a:tabLst>
            </a:pPr>
            <a:r>
              <a:rPr sz="1700" spc="-5" dirty="0">
                <a:latin typeface="Times New Roman"/>
                <a:cs typeface="Times New Roman"/>
              </a:rPr>
              <a:t>Specified</a:t>
            </a:r>
            <a:r>
              <a:rPr sz="1700" spc="-25" dirty="0">
                <a:latin typeface="Times New Roman"/>
                <a:cs typeface="Times New Roman"/>
              </a:rPr>
              <a:t> </a:t>
            </a:r>
            <a:r>
              <a:rPr sz="1700" spc="-5" dirty="0">
                <a:latin typeface="Times New Roman"/>
                <a:cs typeface="Times New Roman"/>
              </a:rPr>
              <a:t>location</a:t>
            </a:r>
            <a:r>
              <a:rPr sz="1700" spc="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the linked</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4908" y="457555"/>
            <a:ext cx="8116570" cy="4301490"/>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MT"/>
              <a:buChar char="•"/>
              <a:tabLst>
                <a:tab pos="299720" algn="l"/>
              </a:tabLst>
            </a:pPr>
            <a:r>
              <a:rPr sz="1700" b="1" spc="-15" dirty="0">
                <a:latin typeface="Times New Roman"/>
                <a:cs typeface="Times New Roman"/>
              </a:rPr>
              <a:t>Traversing </a:t>
            </a:r>
            <a:r>
              <a:rPr sz="1700" spc="-5" dirty="0">
                <a:latin typeface="Times New Roman"/>
                <a:cs typeface="Times New Roman"/>
              </a:rPr>
              <a:t>is </a:t>
            </a:r>
            <a:r>
              <a:rPr sz="1700" dirty="0">
                <a:latin typeface="Times New Roman"/>
                <a:cs typeface="Times New Roman"/>
              </a:rPr>
              <a:t>the </a:t>
            </a:r>
            <a:r>
              <a:rPr sz="1700" spc="-5" dirty="0">
                <a:latin typeface="Times New Roman"/>
                <a:cs typeface="Times New Roman"/>
              </a:rPr>
              <a:t>process </a:t>
            </a:r>
            <a:r>
              <a:rPr sz="1700" dirty="0">
                <a:latin typeface="Times New Roman"/>
                <a:cs typeface="Times New Roman"/>
              </a:rPr>
              <a:t>of </a:t>
            </a:r>
            <a:r>
              <a:rPr sz="1700" spc="-5" dirty="0">
                <a:latin typeface="Times New Roman"/>
                <a:cs typeface="Times New Roman"/>
              </a:rPr>
              <a:t>going </a:t>
            </a:r>
            <a:r>
              <a:rPr sz="1700" dirty="0">
                <a:latin typeface="Times New Roman"/>
                <a:cs typeface="Times New Roman"/>
              </a:rPr>
              <a:t>through </a:t>
            </a:r>
            <a:r>
              <a:rPr sz="1700" spc="-5" dirty="0">
                <a:latin typeface="Times New Roman"/>
                <a:cs typeface="Times New Roman"/>
              </a:rPr>
              <a:t>all </a:t>
            </a:r>
            <a:r>
              <a:rPr sz="1700" dirty="0">
                <a:latin typeface="Times New Roman"/>
                <a:cs typeface="Times New Roman"/>
              </a:rPr>
              <a:t>the </a:t>
            </a:r>
            <a:r>
              <a:rPr sz="1700" spc="-5" dirty="0">
                <a:latin typeface="Times New Roman"/>
                <a:cs typeface="Times New Roman"/>
              </a:rPr>
              <a:t>nodes from one </a:t>
            </a:r>
            <a:r>
              <a:rPr sz="1700" dirty="0">
                <a:latin typeface="Times New Roman"/>
                <a:cs typeface="Times New Roman"/>
              </a:rPr>
              <a:t>end </a:t>
            </a:r>
            <a:r>
              <a:rPr sz="1700" spc="-5" dirty="0">
                <a:latin typeface="Times New Roman"/>
                <a:cs typeface="Times New Roman"/>
              </a:rPr>
              <a:t>to </a:t>
            </a:r>
            <a:r>
              <a:rPr sz="1700" dirty="0">
                <a:latin typeface="Times New Roman"/>
                <a:cs typeface="Times New Roman"/>
              </a:rPr>
              <a:t>another </a:t>
            </a:r>
            <a:r>
              <a:rPr sz="1700" spc="-5" dirty="0">
                <a:latin typeface="Times New Roman"/>
                <a:cs typeface="Times New Roman"/>
              </a:rPr>
              <a:t>end </a:t>
            </a:r>
            <a:r>
              <a:rPr sz="1700" spc="-10" dirty="0">
                <a:latin typeface="Times New Roman"/>
                <a:cs typeface="Times New Roman"/>
              </a:rPr>
              <a:t>of </a:t>
            </a:r>
            <a:r>
              <a:rPr sz="1700" dirty="0">
                <a:latin typeface="Times New Roman"/>
                <a:cs typeface="Times New Roman"/>
              </a:rPr>
              <a:t>a </a:t>
            </a:r>
            <a:r>
              <a:rPr sz="1700" spc="5" dirty="0">
                <a:latin typeface="Times New Roman"/>
                <a:cs typeface="Times New Roman"/>
              </a:rPr>
              <a:t> </a:t>
            </a:r>
            <a:r>
              <a:rPr sz="1700" dirty="0">
                <a:latin typeface="Times New Roman"/>
                <a:cs typeface="Times New Roman"/>
              </a:rPr>
              <a:t>linked </a:t>
            </a:r>
            <a:r>
              <a:rPr sz="1700" spc="-5" dirty="0">
                <a:latin typeface="Times New Roman"/>
                <a:cs typeface="Times New Roman"/>
              </a:rPr>
              <a:t>list.</a:t>
            </a:r>
            <a:endParaRPr sz="1700">
              <a:latin typeface="Times New Roman"/>
              <a:cs typeface="Times New Roman"/>
            </a:endParaRPr>
          </a:p>
          <a:p>
            <a:pPr marL="299085" indent="-287020" algn="just">
              <a:lnSpc>
                <a:spcPct val="100000"/>
              </a:lnSpc>
              <a:spcBef>
                <a:spcPts val="1020"/>
              </a:spcBef>
              <a:buFont typeface="Arial MT"/>
              <a:buChar char="•"/>
              <a:tabLst>
                <a:tab pos="299720" algn="l"/>
              </a:tabLst>
            </a:pPr>
            <a:r>
              <a:rPr sz="1700" spc="-5" dirty="0">
                <a:latin typeface="Times New Roman"/>
                <a:cs typeface="Times New Roman"/>
              </a:rPr>
              <a:t>In</a:t>
            </a:r>
            <a:r>
              <a:rPr sz="1700" dirty="0">
                <a:latin typeface="Times New Roman"/>
                <a:cs typeface="Times New Roman"/>
              </a:rPr>
              <a:t> a</a:t>
            </a:r>
            <a:r>
              <a:rPr sz="1700" spc="-5" dirty="0">
                <a:latin typeface="Times New Roman"/>
                <a:cs typeface="Times New Roman"/>
              </a:rPr>
              <a:t> singly</a:t>
            </a:r>
            <a:r>
              <a:rPr sz="1700" spc="10"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dirty="0">
                <a:latin typeface="Times New Roman"/>
                <a:cs typeface="Times New Roman"/>
              </a:rPr>
              <a:t>we</a:t>
            </a:r>
            <a:r>
              <a:rPr sz="1700" spc="-15" dirty="0">
                <a:latin typeface="Times New Roman"/>
                <a:cs typeface="Times New Roman"/>
              </a:rPr>
              <a:t> </a:t>
            </a:r>
            <a:r>
              <a:rPr sz="1700" spc="-5" dirty="0">
                <a:latin typeface="Times New Roman"/>
                <a:cs typeface="Times New Roman"/>
              </a:rPr>
              <a:t>can</a:t>
            </a:r>
            <a:r>
              <a:rPr sz="1700" dirty="0">
                <a:latin typeface="Times New Roman"/>
                <a:cs typeface="Times New Roman"/>
              </a:rPr>
              <a:t> </a:t>
            </a:r>
            <a:r>
              <a:rPr sz="1700" spc="-5" dirty="0">
                <a:latin typeface="Times New Roman"/>
                <a:cs typeface="Times New Roman"/>
              </a:rPr>
              <a:t>visit</a:t>
            </a:r>
            <a:r>
              <a:rPr sz="1700" spc="15" dirty="0">
                <a:latin typeface="Times New Roman"/>
                <a:cs typeface="Times New Roman"/>
              </a:rPr>
              <a:t> </a:t>
            </a:r>
            <a:r>
              <a:rPr sz="1700" spc="-5" dirty="0">
                <a:latin typeface="Times New Roman"/>
                <a:cs typeface="Times New Roman"/>
              </a:rPr>
              <a:t>from</a:t>
            </a:r>
            <a:r>
              <a:rPr sz="1700" spc="-10" dirty="0">
                <a:latin typeface="Times New Roman"/>
                <a:cs typeface="Times New Roman"/>
              </a:rPr>
              <a:t> </a:t>
            </a:r>
            <a:r>
              <a:rPr sz="1700" dirty="0">
                <a:latin typeface="Times New Roman"/>
                <a:cs typeface="Times New Roman"/>
              </a:rPr>
              <a:t>left </a:t>
            </a:r>
            <a:r>
              <a:rPr sz="1700" spc="-5" dirty="0">
                <a:latin typeface="Times New Roman"/>
                <a:cs typeface="Times New Roman"/>
              </a:rPr>
              <a:t>to</a:t>
            </a:r>
            <a:r>
              <a:rPr sz="1700" spc="10" dirty="0">
                <a:latin typeface="Times New Roman"/>
                <a:cs typeface="Times New Roman"/>
              </a:rPr>
              <a:t> </a:t>
            </a:r>
            <a:r>
              <a:rPr sz="1700" spc="-5" dirty="0">
                <a:latin typeface="Times New Roman"/>
                <a:cs typeface="Times New Roman"/>
              </a:rPr>
              <a:t>right,</a:t>
            </a:r>
            <a:r>
              <a:rPr sz="1700" spc="15" dirty="0">
                <a:latin typeface="Times New Roman"/>
                <a:cs typeface="Times New Roman"/>
              </a:rPr>
              <a:t> </a:t>
            </a:r>
            <a:r>
              <a:rPr sz="1700" dirty="0">
                <a:latin typeface="Times New Roman"/>
                <a:cs typeface="Times New Roman"/>
              </a:rPr>
              <a:t>forward</a:t>
            </a:r>
            <a:r>
              <a:rPr sz="1700" spc="-30" dirty="0">
                <a:latin typeface="Times New Roman"/>
                <a:cs typeface="Times New Roman"/>
              </a:rPr>
              <a:t> </a:t>
            </a:r>
            <a:r>
              <a:rPr sz="1700" spc="-5" dirty="0">
                <a:latin typeface="Times New Roman"/>
                <a:cs typeface="Times New Roman"/>
              </a:rPr>
              <a:t>traversing, </a:t>
            </a:r>
            <a:r>
              <a:rPr sz="1700" dirty="0">
                <a:latin typeface="Times New Roman"/>
                <a:cs typeface="Times New Roman"/>
              </a:rPr>
              <a:t>nodes</a:t>
            </a:r>
            <a:r>
              <a:rPr sz="1700" spc="-5" dirty="0">
                <a:latin typeface="Times New Roman"/>
                <a:cs typeface="Times New Roman"/>
              </a:rPr>
              <a:t> </a:t>
            </a:r>
            <a:r>
              <a:rPr sz="1700" spc="-25" dirty="0">
                <a:latin typeface="Times New Roman"/>
                <a:cs typeface="Times New Roman"/>
              </a:rPr>
              <a:t>only.</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spc="-5" dirty="0">
                <a:latin typeface="Times New Roman"/>
                <a:cs typeface="Times New Roman"/>
              </a:rPr>
              <a:t>In </a:t>
            </a:r>
            <a:r>
              <a:rPr sz="1700" dirty="0">
                <a:latin typeface="Times New Roman"/>
                <a:cs typeface="Times New Roman"/>
              </a:rPr>
              <a:t>doubly</a:t>
            </a:r>
            <a:r>
              <a:rPr sz="1700" spc="-10"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10" dirty="0">
                <a:latin typeface="Times New Roman"/>
                <a:cs typeface="Times New Roman"/>
              </a:rPr>
              <a:t> </a:t>
            </a:r>
            <a:r>
              <a:rPr sz="1700" dirty="0">
                <a:latin typeface="Times New Roman"/>
                <a:cs typeface="Times New Roman"/>
              </a:rPr>
              <a:t>forward</a:t>
            </a:r>
            <a:r>
              <a:rPr sz="1700" spc="-15"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backward</a:t>
            </a:r>
            <a:r>
              <a:rPr sz="1700" spc="-25" dirty="0">
                <a:latin typeface="Times New Roman"/>
                <a:cs typeface="Times New Roman"/>
              </a:rPr>
              <a:t> </a:t>
            </a:r>
            <a:r>
              <a:rPr sz="1700" spc="-5" dirty="0">
                <a:latin typeface="Times New Roman"/>
                <a:cs typeface="Times New Roman"/>
              </a:rPr>
              <a:t>traversing is</a:t>
            </a:r>
            <a:r>
              <a:rPr sz="1700" spc="5" dirty="0">
                <a:latin typeface="Times New Roman"/>
                <a:cs typeface="Times New Roman"/>
              </a:rPr>
              <a:t> </a:t>
            </a:r>
            <a:r>
              <a:rPr sz="1700" spc="-5" dirty="0">
                <a:latin typeface="Times New Roman"/>
                <a:cs typeface="Times New Roman"/>
              </a:rPr>
              <a:t>possible.</a:t>
            </a:r>
            <a:endParaRPr sz="1700">
              <a:latin typeface="Times New Roman"/>
              <a:cs typeface="Times New Roman"/>
            </a:endParaRPr>
          </a:p>
          <a:p>
            <a:pPr marL="299085" marR="5080" indent="-287020" algn="just">
              <a:lnSpc>
                <a:spcPct val="150000"/>
              </a:lnSpc>
              <a:buFont typeface="Arial MT"/>
              <a:buChar char="•"/>
              <a:tabLst>
                <a:tab pos="299720" algn="l"/>
              </a:tabLst>
            </a:pPr>
            <a:r>
              <a:rPr sz="1700" b="1" spc="-5" dirty="0">
                <a:latin typeface="Times New Roman"/>
                <a:cs typeface="Times New Roman"/>
              </a:rPr>
              <a:t>Searching</a:t>
            </a:r>
            <a:r>
              <a:rPr sz="1700" b="1" dirty="0">
                <a:latin typeface="Times New Roman"/>
                <a:cs typeface="Times New Roman"/>
              </a:rPr>
              <a:t> or find: </a:t>
            </a:r>
            <a:r>
              <a:rPr sz="1700" dirty="0">
                <a:latin typeface="Times New Roman"/>
                <a:cs typeface="Times New Roman"/>
              </a:rPr>
              <a:t>This </a:t>
            </a:r>
            <a:r>
              <a:rPr sz="1700" spc="-5" dirty="0">
                <a:latin typeface="Times New Roman"/>
                <a:cs typeface="Times New Roman"/>
              </a:rPr>
              <a:t>operation</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used </a:t>
            </a:r>
            <a:r>
              <a:rPr sz="1700" spc="-5" dirty="0">
                <a:latin typeface="Times New Roman"/>
                <a:cs typeface="Times New Roman"/>
              </a:rPr>
              <a:t>to</a:t>
            </a:r>
            <a:r>
              <a:rPr sz="1700" dirty="0">
                <a:latin typeface="Times New Roman"/>
                <a:cs typeface="Times New Roman"/>
              </a:rPr>
              <a:t> </a:t>
            </a:r>
            <a:r>
              <a:rPr sz="1700" spc="-5" dirty="0">
                <a:latin typeface="Times New Roman"/>
                <a:cs typeface="Times New Roman"/>
              </a:rPr>
              <a:t>find</a:t>
            </a:r>
            <a:r>
              <a:rPr sz="1700" dirty="0">
                <a:latin typeface="Times New Roman"/>
                <a:cs typeface="Times New Roman"/>
              </a:rPr>
              <a:t> </a:t>
            </a:r>
            <a:r>
              <a:rPr sz="1700" spc="-5" dirty="0">
                <a:latin typeface="Times New Roman"/>
                <a:cs typeface="Times New Roman"/>
              </a:rPr>
              <a:t>an element</a:t>
            </a:r>
            <a:r>
              <a:rPr sz="1700" dirty="0">
                <a:latin typeface="Times New Roman"/>
                <a:cs typeface="Times New Roman"/>
              </a:rPr>
              <a:t> </a:t>
            </a:r>
            <a:r>
              <a:rPr sz="1700" spc="-5" dirty="0">
                <a:latin typeface="Times New Roman"/>
                <a:cs typeface="Times New Roman"/>
              </a:rPr>
              <a:t>in</a:t>
            </a:r>
            <a:r>
              <a:rPr sz="1700" dirty="0">
                <a:latin typeface="Times New Roman"/>
                <a:cs typeface="Times New Roman"/>
              </a:rPr>
              <a:t> a linked </a:t>
            </a:r>
            <a:r>
              <a:rPr sz="1700" spc="-5" dirty="0">
                <a:latin typeface="Times New Roman"/>
                <a:cs typeface="Times New Roman"/>
              </a:rPr>
              <a:t>list.</a:t>
            </a:r>
            <a:r>
              <a:rPr sz="1700" spc="415" dirty="0">
                <a:latin typeface="Times New Roman"/>
                <a:cs typeface="Times New Roman"/>
              </a:rPr>
              <a:t> </a:t>
            </a:r>
            <a:r>
              <a:rPr sz="1700" spc="-5" dirty="0">
                <a:latin typeface="Times New Roman"/>
                <a:cs typeface="Times New Roman"/>
              </a:rPr>
              <a:t>In</a:t>
            </a:r>
            <a:r>
              <a:rPr sz="1700" spc="415" dirty="0">
                <a:latin typeface="Times New Roman"/>
                <a:cs typeface="Times New Roman"/>
              </a:rPr>
              <a:t> </a:t>
            </a:r>
            <a:r>
              <a:rPr sz="1700" dirty="0">
                <a:latin typeface="Times New Roman"/>
                <a:cs typeface="Times New Roman"/>
              </a:rPr>
              <a:t>the </a:t>
            </a:r>
            <a:r>
              <a:rPr sz="1700" spc="5" dirty="0">
                <a:latin typeface="Times New Roman"/>
                <a:cs typeface="Times New Roman"/>
              </a:rPr>
              <a:t> </a:t>
            </a:r>
            <a:r>
              <a:rPr sz="1700" spc="-5" dirty="0">
                <a:latin typeface="Times New Roman"/>
                <a:cs typeface="Times New Roman"/>
              </a:rPr>
              <a:t>desired</a:t>
            </a:r>
            <a:r>
              <a:rPr sz="1700" spc="420" dirty="0">
                <a:latin typeface="Times New Roman"/>
                <a:cs typeface="Times New Roman"/>
              </a:rPr>
              <a:t> </a:t>
            </a:r>
            <a:r>
              <a:rPr sz="1700" dirty="0">
                <a:latin typeface="Times New Roman"/>
                <a:cs typeface="Times New Roman"/>
              </a:rPr>
              <a:t>element</a:t>
            </a:r>
            <a:r>
              <a:rPr sz="1700" spc="430" dirty="0">
                <a:latin typeface="Times New Roman"/>
                <a:cs typeface="Times New Roman"/>
              </a:rPr>
              <a:t> </a:t>
            </a:r>
            <a:r>
              <a:rPr sz="1700" spc="-5" dirty="0">
                <a:latin typeface="Times New Roman"/>
                <a:cs typeface="Times New Roman"/>
              </a:rPr>
              <a:t>is</a:t>
            </a:r>
            <a:r>
              <a:rPr sz="1700" spc="420" dirty="0">
                <a:latin typeface="Times New Roman"/>
                <a:cs typeface="Times New Roman"/>
              </a:rPr>
              <a:t> </a:t>
            </a:r>
            <a:r>
              <a:rPr sz="1700" spc="-5" dirty="0">
                <a:latin typeface="Times New Roman"/>
                <a:cs typeface="Times New Roman"/>
              </a:rPr>
              <a:t>found</a:t>
            </a:r>
            <a:r>
              <a:rPr sz="1700" spc="420" dirty="0">
                <a:latin typeface="Times New Roman"/>
                <a:cs typeface="Times New Roman"/>
              </a:rPr>
              <a:t> </a:t>
            </a:r>
            <a:r>
              <a:rPr sz="1700" dirty="0">
                <a:latin typeface="Times New Roman"/>
                <a:cs typeface="Times New Roman"/>
              </a:rPr>
              <a:t>then</a:t>
            </a:r>
            <a:r>
              <a:rPr sz="1700" spc="430" dirty="0">
                <a:latin typeface="Times New Roman"/>
                <a:cs typeface="Times New Roman"/>
              </a:rPr>
              <a:t> </a:t>
            </a:r>
            <a:r>
              <a:rPr sz="1700" spc="-5" dirty="0">
                <a:latin typeface="Times New Roman"/>
                <a:cs typeface="Times New Roman"/>
              </a:rPr>
              <a:t>we</a:t>
            </a:r>
            <a:r>
              <a:rPr sz="1700" spc="420" dirty="0">
                <a:latin typeface="Times New Roman"/>
                <a:cs typeface="Times New Roman"/>
              </a:rPr>
              <a:t> </a:t>
            </a:r>
            <a:r>
              <a:rPr sz="1700" spc="-5" dirty="0">
                <a:latin typeface="Times New Roman"/>
                <a:cs typeface="Times New Roman"/>
              </a:rPr>
              <a:t>say</a:t>
            </a:r>
            <a:r>
              <a:rPr sz="1700" spc="420" dirty="0">
                <a:latin typeface="Times New Roman"/>
                <a:cs typeface="Times New Roman"/>
              </a:rPr>
              <a:t> </a:t>
            </a:r>
            <a:r>
              <a:rPr sz="1700" spc="-5" dirty="0">
                <a:latin typeface="Times New Roman"/>
                <a:cs typeface="Times New Roman"/>
              </a:rPr>
              <a:t>operation</a:t>
            </a:r>
            <a:r>
              <a:rPr sz="1700" spc="420" dirty="0">
                <a:latin typeface="Times New Roman"/>
                <a:cs typeface="Times New Roman"/>
              </a:rPr>
              <a:t> </a:t>
            </a:r>
            <a:r>
              <a:rPr sz="1700" spc="-5" dirty="0">
                <a:latin typeface="Times New Roman"/>
                <a:cs typeface="Times New Roman"/>
              </a:rPr>
              <a:t>is</a:t>
            </a:r>
            <a:r>
              <a:rPr sz="1700" spc="840" dirty="0">
                <a:latin typeface="Times New Roman"/>
                <a:cs typeface="Times New Roman"/>
              </a:rPr>
              <a:t> </a:t>
            </a:r>
            <a:r>
              <a:rPr sz="1700" spc="-5" dirty="0">
                <a:latin typeface="Times New Roman"/>
                <a:cs typeface="Times New Roman"/>
              </a:rPr>
              <a:t>successful</a:t>
            </a:r>
            <a:r>
              <a:rPr sz="1700" spc="840" dirty="0">
                <a:latin typeface="Times New Roman"/>
                <a:cs typeface="Times New Roman"/>
              </a:rPr>
              <a:t> </a:t>
            </a:r>
            <a:r>
              <a:rPr sz="1700" spc="-5" dirty="0">
                <a:latin typeface="Times New Roman"/>
                <a:cs typeface="Times New Roman"/>
              </a:rPr>
              <a:t>otherwise </a:t>
            </a:r>
            <a:r>
              <a:rPr sz="1700" dirty="0">
                <a:latin typeface="Times New Roman"/>
                <a:cs typeface="Times New Roman"/>
              </a:rPr>
              <a:t> </a:t>
            </a:r>
            <a:r>
              <a:rPr sz="1700" spc="-5" dirty="0">
                <a:latin typeface="Times New Roman"/>
                <a:cs typeface="Times New Roman"/>
              </a:rPr>
              <a:t>unsuccessful.</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b="1" spc="-5" dirty="0">
                <a:latin typeface="Times New Roman"/>
                <a:cs typeface="Times New Roman"/>
              </a:rPr>
              <a:t>Concatenation</a:t>
            </a:r>
            <a:r>
              <a:rPr sz="1700" b="1" spc="290" dirty="0">
                <a:latin typeface="Times New Roman"/>
                <a:cs typeface="Times New Roman"/>
              </a:rPr>
              <a:t> </a:t>
            </a:r>
            <a:r>
              <a:rPr sz="1700" spc="-5" dirty="0">
                <a:latin typeface="Times New Roman"/>
                <a:cs typeface="Times New Roman"/>
              </a:rPr>
              <a:t>is</a:t>
            </a:r>
            <a:r>
              <a:rPr sz="1700" spc="295" dirty="0">
                <a:latin typeface="Times New Roman"/>
                <a:cs typeface="Times New Roman"/>
              </a:rPr>
              <a:t> </a:t>
            </a:r>
            <a:r>
              <a:rPr sz="1700" dirty="0">
                <a:latin typeface="Times New Roman"/>
                <a:cs typeface="Times New Roman"/>
              </a:rPr>
              <a:t>the</a:t>
            </a:r>
            <a:r>
              <a:rPr sz="1700" spc="295" dirty="0">
                <a:latin typeface="Times New Roman"/>
                <a:cs typeface="Times New Roman"/>
              </a:rPr>
              <a:t> </a:t>
            </a:r>
            <a:r>
              <a:rPr sz="1700" spc="-5" dirty="0">
                <a:latin typeface="Times New Roman"/>
                <a:cs typeface="Times New Roman"/>
              </a:rPr>
              <a:t>process</a:t>
            </a:r>
            <a:r>
              <a:rPr sz="1700" spc="280" dirty="0">
                <a:latin typeface="Times New Roman"/>
                <a:cs typeface="Times New Roman"/>
              </a:rPr>
              <a:t> </a:t>
            </a:r>
            <a:r>
              <a:rPr sz="1700" dirty="0">
                <a:latin typeface="Times New Roman"/>
                <a:cs typeface="Times New Roman"/>
              </a:rPr>
              <a:t>of</a:t>
            </a:r>
            <a:r>
              <a:rPr sz="1700" spc="275" dirty="0">
                <a:latin typeface="Times New Roman"/>
                <a:cs typeface="Times New Roman"/>
              </a:rPr>
              <a:t> </a:t>
            </a:r>
            <a:r>
              <a:rPr sz="1700" spc="-5" dirty="0">
                <a:latin typeface="Times New Roman"/>
                <a:cs typeface="Times New Roman"/>
              </a:rPr>
              <a:t>appending</a:t>
            </a:r>
            <a:r>
              <a:rPr sz="1700" spc="300" dirty="0">
                <a:latin typeface="Times New Roman"/>
                <a:cs typeface="Times New Roman"/>
              </a:rPr>
              <a:t> </a:t>
            </a:r>
            <a:r>
              <a:rPr sz="1700" spc="-5" dirty="0">
                <a:latin typeface="Times New Roman"/>
                <a:cs typeface="Times New Roman"/>
              </a:rPr>
              <a:t>the</a:t>
            </a:r>
            <a:r>
              <a:rPr sz="1700" spc="290" dirty="0">
                <a:latin typeface="Times New Roman"/>
                <a:cs typeface="Times New Roman"/>
              </a:rPr>
              <a:t> </a:t>
            </a:r>
            <a:r>
              <a:rPr sz="1700" spc="-5" dirty="0">
                <a:latin typeface="Times New Roman"/>
                <a:cs typeface="Times New Roman"/>
              </a:rPr>
              <a:t>second</a:t>
            </a:r>
            <a:r>
              <a:rPr sz="1700" spc="285" dirty="0">
                <a:latin typeface="Times New Roman"/>
                <a:cs typeface="Times New Roman"/>
              </a:rPr>
              <a:t> </a:t>
            </a:r>
            <a:r>
              <a:rPr sz="1700" spc="-5" dirty="0">
                <a:latin typeface="Times New Roman"/>
                <a:cs typeface="Times New Roman"/>
              </a:rPr>
              <a:t>list</a:t>
            </a:r>
            <a:r>
              <a:rPr sz="1700" spc="295" dirty="0">
                <a:latin typeface="Times New Roman"/>
                <a:cs typeface="Times New Roman"/>
              </a:rPr>
              <a:t> </a:t>
            </a:r>
            <a:r>
              <a:rPr sz="1700" spc="-5" dirty="0">
                <a:latin typeface="Times New Roman"/>
                <a:cs typeface="Times New Roman"/>
              </a:rPr>
              <a:t>to</a:t>
            </a:r>
            <a:r>
              <a:rPr sz="1700" spc="300" dirty="0">
                <a:latin typeface="Times New Roman"/>
                <a:cs typeface="Times New Roman"/>
              </a:rPr>
              <a:t> </a:t>
            </a:r>
            <a:r>
              <a:rPr sz="1700" dirty="0">
                <a:latin typeface="Times New Roman"/>
                <a:cs typeface="Times New Roman"/>
              </a:rPr>
              <a:t>the</a:t>
            </a:r>
            <a:r>
              <a:rPr sz="1700" spc="280" dirty="0">
                <a:latin typeface="Times New Roman"/>
                <a:cs typeface="Times New Roman"/>
              </a:rPr>
              <a:t> </a:t>
            </a:r>
            <a:r>
              <a:rPr sz="1700" spc="-5" dirty="0">
                <a:latin typeface="Times New Roman"/>
                <a:cs typeface="Times New Roman"/>
              </a:rPr>
              <a:t>end</a:t>
            </a:r>
            <a:r>
              <a:rPr sz="1700" spc="285" dirty="0">
                <a:latin typeface="Times New Roman"/>
                <a:cs typeface="Times New Roman"/>
              </a:rPr>
              <a:t> </a:t>
            </a:r>
            <a:r>
              <a:rPr sz="1700" dirty="0">
                <a:latin typeface="Times New Roman"/>
                <a:cs typeface="Times New Roman"/>
              </a:rPr>
              <a:t>of</a:t>
            </a:r>
            <a:r>
              <a:rPr sz="1700" spc="280" dirty="0">
                <a:latin typeface="Times New Roman"/>
                <a:cs typeface="Times New Roman"/>
              </a:rPr>
              <a:t> </a:t>
            </a:r>
            <a:r>
              <a:rPr sz="1700" dirty="0">
                <a:latin typeface="Times New Roman"/>
                <a:cs typeface="Times New Roman"/>
              </a:rPr>
              <a:t>the</a:t>
            </a:r>
            <a:r>
              <a:rPr sz="1700" spc="290" dirty="0">
                <a:latin typeface="Times New Roman"/>
                <a:cs typeface="Times New Roman"/>
              </a:rPr>
              <a:t> </a:t>
            </a:r>
            <a:r>
              <a:rPr sz="1700" spc="-5" dirty="0">
                <a:latin typeface="Times New Roman"/>
                <a:cs typeface="Times New Roman"/>
              </a:rPr>
              <a:t>first</a:t>
            </a:r>
            <a:r>
              <a:rPr sz="1700" spc="290" dirty="0">
                <a:latin typeface="Times New Roman"/>
                <a:cs typeface="Times New Roman"/>
              </a:rPr>
              <a:t> </a:t>
            </a:r>
            <a:r>
              <a:rPr sz="1700" spc="-10" dirty="0">
                <a:latin typeface="Times New Roman"/>
                <a:cs typeface="Times New Roman"/>
              </a:rPr>
              <a:t>list.</a:t>
            </a:r>
            <a:endParaRPr sz="1700">
              <a:latin typeface="Times New Roman"/>
              <a:cs typeface="Times New Roman"/>
            </a:endParaRPr>
          </a:p>
          <a:p>
            <a:pPr marL="299085">
              <a:lnSpc>
                <a:spcPct val="100000"/>
              </a:lnSpc>
              <a:spcBef>
                <a:spcPts val="1019"/>
              </a:spcBef>
            </a:pPr>
            <a:r>
              <a:rPr sz="1700" dirty="0">
                <a:latin typeface="Times New Roman"/>
                <a:cs typeface="Times New Roman"/>
              </a:rPr>
              <a:t>Consider</a:t>
            </a:r>
            <a:r>
              <a:rPr sz="1700" spc="105" dirty="0">
                <a:latin typeface="Times New Roman"/>
                <a:cs typeface="Times New Roman"/>
              </a:rPr>
              <a:t> </a:t>
            </a:r>
            <a:r>
              <a:rPr sz="1700" dirty="0">
                <a:latin typeface="Times New Roman"/>
                <a:cs typeface="Times New Roman"/>
              </a:rPr>
              <a:t>a</a:t>
            </a:r>
            <a:r>
              <a:rPr sz="1700" spc="130" dirty="0">
                <a:latin typeface="Times New Roman"/>
                <a:cs typeface="Times New Roman"/>
              </a:rPr>
              <a:t> </a:t>
            </a:r>
            <a:r>
              <a:rPr sz="1700" spc="-5" dirty="0">
                <a:latin typeface="Times New Roman"/>
                <a:cs typeface="Times New Roman"/>
              </a:rPr>
              <a:t>list</a:t>
            </a:r>
            <a:r>
              <a:rPr sz="1700" spc="120"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having</a:t>
            </a:r>
            <a:r>
              <a:rPr sz="1700" spc="120" dirty="0">
                <a:latin typeface="Times New Roman"/>
                <a:cs typeface="Times New Roman"/>
              </a:rPr>
              <a:t> </a:t>
            </a:r>
            <a:r>
              <a:rPr sz="1700" dirty="0">
                <a:latin typeface="Times New Roman"/>
                <a:cs typeface="Times New Roman"/>
              </a:rPr>
              <a:t>n</a:t>
            </a:r>
            <a:r>
              <a:rPr sz="1700" spc="114" dirty="0">
                <a:latin typeface="Times New Roman"/>
                <a:cs typeface="Times New Roman"/>
              </a:rPr>
              <a:t> </a:t>
            </a:r>
            <a:r>
              <a:rPr sz="1700" spc="-5" dirty="0">
                <a:latin typeface="Times New Roman"/>
                <a:cs typeface="Times New Roman"/>
              </a:rPr>
              <a:t>nodes</a:t>
            </a:r>
            <a:r>
              <a:rPr sz="1700" spc="105" dirty="0">
                <a:latin typeface="Times New Roman"/>
                <a:cs typeface="Times New Roman"/>
              </a:rPr>
              <a:t> </a:t>
            </a:r>
            <a:r>
              <a:rPr sz="1700" spc="-5" dirty="0">
                <a:latin typeface="Times New Roman"/>
                <a:cs typeface="Times New Roman"/>
              </a:rPr>
              <a:t>and</a:t>
            </a:r>
            <a:r>
              <a:rPr sz="1700" spc="114" dirty="0">
                <a:latin typeface="Times New Roman"/>
                <a:cs typeface="Times New Roman"/>
              </a:rPr>
              <a:t> </a:t>
            </a:r>
            <a:r>
              <a:rPr sz="1700" dirty="0">
                <a:latin typeface="Times New Roman"/>
                <a:cs typeface="Times New Roman"/>
              </a:rPr>
              <a:t>B</a:t>
            </a:r>
            <a:r>
              <a:rPr sz="1700" spc="120" dirty="0">
                <a:latin typeface="Times New Roman"/>
                <a:cs typeface="Times New Roman"/>
              </a:rPr>
              <a:t> </a:t>
            </a:r>
            <a:r>
              <a:rPr sz="1700" dirty="0">
                <a:latin typeface="Times New Roman"/>
                <a:cs typeface="Times New Roman"/>
              </a:rPr>
              <a:t>with</a:t>
            </a:r>
            <a:r>
              <a:rPr sz="1700" spc="125" dirty="0">
                <a:latin typeface="Times New Roman"/>
                <a:cs typeface="Times New Roman"/>
              </a:rPr>
              <a:t> </a:t>
            </a:r>
            <a:r>
              <a:rPr sz="1700" spc="5" dirty="0">
                <a:latin typeface="Times New Roman"/>
                <a:cs typeface="Times New Roman"/>
              </a:rPr>
              <a:t>m</a:t>
            </a:r>
            <a:r>
              <a:rPr sz="1700" spc="120" dirty="0">
                <a:latin typeface="Times New Roman"/>
                <a:cs typeface="Times New Roman"/>
              </a:rPr>
              <a:t> </a:t>
            </a:r>
            <a:r>
              <a:rPr sz="1700" spc="-5" dirty="0">
                <a:latin typeface="Times New Roman"/>
                <a:cs typeface="Times New Roman"/>
              </a:rPr>
              <a:t>nodes.</a:t>
            </a:r>
            <a:r>
              <a:rPr sz="1700" spc="125" dirty="0">
                <a:latin typeface="Times New Roman"/>
                <a:cs typeface="Times New Roman"/>
              </a:rPr>
              <a:t> </a:t>
            </a:r>
            <a:r>
              <a:rPr sz="1700" spc="-5" dirty="0">
                <a:latin typeface="Times New Roman"/>
                <a:cs typeface="Times New Roman"/>
              </a:rPr>
              <a:t>Then</a:t>
            </a:r>
            <a:r>
              <a:rPr sz="1700" spc="114" dirty="0">
                <a:latin typeface="Times New Roman"/>
                <a:cs typeface="Times New Roman"/>
              </a:rPr>
              <a:t> </a:t>
            </a:r>
            <a:r>
              <a:rPr sz="1700" spc="-5" dirty="0">
                <a:latin typeface="Times New Roman"/>
                <a:cs typeface="Times New Roman"/>
              </a:rPr>
              <a:t>the</a:t>
            </a:r>
            <a:r>
              <a:rPr sz="1700" spc="125" dirty="0">
                <a:latin typeface="Times New Roman"/>
                <a:cs typeface="Times New Roman"/>
              </a:rPr>
              <a:t> </a:t>
            </a:r>
            <a:r>
              <a:rPr sz="1700" spc="-5" dirty="0">
                <a:latin typeface="Times New Roman"/>
                <a:cs typeface="Times New Roman"/>
              </a:rPr>
              <a:t>operation</a:t>
            </a:r>
            <a:r>
              <a:rPr sz="1700" spc="120" dirty="0">
                <a:latin typeface="Times New Roman"/>
                <a:cs typeface="Times New Roman"/>
              </a:rPr>
              <a:t> </a:t>
            </a:r>
            <a:r>
              <a:rPr sz="1700" spc="-5" dirty="0">
                <a:latin typeface="Times New Roman"/>
                <a:cs typeface="Times New Roman"/>
              </a:rPr>
              <a:t>concatenation</a:t>
            </a:r>
            <a:endParaRPr sz="1700">
              <a:latin typeface="Times New Roman"/>
              <a:cs typeface="Times New Roman"/>
            </a:endParaRPr>
          </a:p>
          <a:p>
            <a:pPr marL="299085" marR="5715">
              <a:lnSpc>
                <a:spcPct val="150000"/>
              </a:lnSpc>
              <a:spcBef>
                <a:spcPts val="5"/>
              </a:spcBef>
            </a:pPr>
            <a:r>
              <a:rPr sz="1700" spc="-5" dirty="0">
                <a:latin typeface="Times New Roman"/>
                <a:cs typeface="Times New Roman"/>
              </a:rPr>
              <a:t>will</a:t>
            </a:r>
            <a:r>
              <a:rPr sz="1700" spc="90" dirty="0">
                <a:latin typeface="Times New Roman"/>
                <a:cs typeface="Times New Roman"/>
              </a:rPr>
              <a:t> </a:t>
            </a:r>
            <a:r>
              <a:rPr sz="1700" spc="-5" dirty="0">
                <a:latin typeface="Times New Roman"/>
                <a:cs typeface="Times New Roman"/>
              </a:rPr>
              <a:t>place</a:t>
            </a:r>
            <a:r>
              <a:rPr sz="1700" spc="90" dirty="0">
                <a:latin typeface="Times New Roman"/>
                <a:cs typeface="Times New Roman"/>
              </a:rPr>
              <a:t> </a:t>
            </a:r>
            <a:r>
              <a:rPr sz="1700" dirty="0">
                <a:latin typeface="Times New Roman"/>
                <a:cs typeface="Times New Roman"/>
              </a:rPr>
              <a:t>the</a:t>
            </a:r>
            <a:r>
              <a:rPr sz="1700" spc="95" dirty="0">
                <a:latin typeface="Times New Roman"/>
                <a:cs typeface="Times New Roman"/>
              </a:rPr>
              <a:t> </a:t>
            </a:r>
            <a:r>
              <a:rPr sz="1700" spc="-5" dirty="0">
                <a:latin typeface="Times New Roman"/>
                <a:cs typeface="Times New Roman"/>
              </a:rPr>
              <a:t>1st</a:t>
            </a:r>
            <a:r>
              <a:rPr sz="1700" spc="90" dirty="0">
                <a:latin typeface="Times New Roman"/>
                <a:cs typeface="Times New Roman"/>
              </a:rPr>
              <a:t> </a:t>
            </a:r>
            <a:r>
              <a:rPr sz="1700" dirty="0">
                <a:latin typeface="Times New Roman"/>
                <a:cs typeface="Times New Roman"/>
              </a:rPr>
              <a:t>node</a:t>
            </a:r>
            <a:r>
              <a:rPr sz="1700" spc="85" dirty="0">
                <a:latin typeface="Times New Roman"/>
                <a:cs typeface="Times New Roman"/>
              </a:rPr>
              <a:t> </a:t>
            </a:r>
            <a:r>
              <a:rPr sz="1700" dirty="0">
                <a:latin typeface="Times New Roman"/>
                <a:cs typeface="Times New Roman"/>
              </a:rPr>
              <a:t>of</a:t>
            </a:r>
            <a:r>
              <a:rPr sz="1700" spc="90" dirty="0">
                <a:latin typeface="Times New Roman"/>
                <a:cs typeface="Times New Roman"/>
              </a:rPr>
              <a:t> </a:t>
            </a:r>
            <a:r>
              <a:rPr sz="1700" dirty="0">
                <a:latin typeface="Times New Roman"/>
                <a:cs typeface="Times New Roman"/>
              </a:rPr>
              <a:t>B</a:t>
            </a:r>
            <a:r>
              <a:rPr sz="1700" spc="100" dirty="0">
                <a:latin typeface="Times New Roman"/>
                <a:cs typeface="Times New Roman"/>
              </a:rPr>
              <a:t> </a:t>
            </a:r>
            <a:r>
              <a:rPr sz="1700" spc="-5" dirty="0">
                <a:latin typeface="Times New Roman"/>
                <a:cs typeface="Times New Roman"/>
              </a:rPr>
              <a:t>in</a:t>
            </a:r>
            <a:r>
              <a:rPr sz="1700" spc="95"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spc="-5" dirty="0">
                <a:latin typeface="Times New Roman"/>
                <a:cs typeface="Times New Roman"/>
              </a:rPr>
              <a:t>(n+1)th</a:t>
            </a:r>
            <a:r>
              <a:rPr sz="1700" spc="95" dirty="0">
                <a:latin typeface="Times New Roman"/>
                <a:cs typeface="Times New Roman"/>
              </a:rPr>
              <a:t> </a:t>
            </a:r>
            <a:r>
              <a:rPr sz="1700" dirty="0">
                <a:latin typeface="Times New Roman"/>
                <a:cs typeface="Times New Roman"/>
              </a:rPr>
              <a:t>node</a:t>
            </a:r>
            <a:r>
              <a:rPr sz="1700" spc="80" dirty="0">
                <a:latin typeface="Times New Roman"/>
                <a:cs typeface="Times New Roman"/>
              </a:rPr>
              <a:t> </a:t>
            </a:r>
            <a:r>
              <a:rPr sz="1700" spc="-5" dirty="0">
                <a:latin typeface="Times New Roman"/>
                <a:cs typeface="Times New Roman"/>
              </a:rPr>
              <a:t>in</a:t>
            </a:r>
            <a:r>
              <a:rPr sz="1700" spc="95" dirty="0">
                <a:latin typeface="Times New Roman"/>
                <a:cs typeface="Times New Roman"/>
              </a:rPr>
              <a:t> </a:t>
            </a:r>
            <a:r>
              <a:rPr sz="1700" spc="-5" dirty="0">
                <a:latin typeface="Times New Roman"/>
                <a:cs typeface="Times New Roman"/>
              </a:rPr>
              <a:t>A.</a:t>
            </a:r>
            <a:r>
              <a:rPr sz="1700" spc="90" dirty="0">
                <a:latin typeface="Times New Roman"/>
                <a:cs typeface="Times New Roman"/>
              </a:rPr>
              <a:t> </a:t>
            </a:r>
            <a:r>
              <a:rPr sz="1700" spc="-5" dirty="0">
                <a:latin typeface="Times New Roman"/>
                <a:cs typeface="Times New Roman"/>
              </a:rPr>
              <a:t>After</a:t>
            </a:r>
            <a:r>
              <a:rPr sz="1700" spc="95" dirty="0">
                <a:latin typeface="Times New Roman"/>
                <a:cs typeface="Times New Roman"/>
              </a:rPr>
              <a:t> </a:t>
            </a:r>
            <a:r>
              <a:rPr sz="1700" spc="-5" dirty="0">
                <a:latin typeface="Times New Roman"/>
                <a:cs typeface="Times New Roman"/>
              </a:rPr>
              <a:t>concatenation</a:t>
            </a:r>
            <a:r>
              <a:rPr sz="1700" spc="9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will</a:t>
            </a:r>
            <a:r>
              <a:rPr sz="1700" spc="90" dirty="0">
                <a:latin typeface="Times New Roman"/>
                <a:cs typeface="Times New Roman"/>
              </a:rPr>
              <a:t> </a:t>
            </a:r>
            <a:r>
              <a:rPr sz="1700" spc="-5" dirty="0">
                <a:latin typeface="Times New Roman"/>
                <a:cs typeface="Times New Roman"/>
              </a:rPr>
              <a:t>contain </a:t>
            </a:r>
            <a:r>
              <a:rPr sz="1700" spc="-409" dirty="0">
                <a:latin typeface="Times New Roman"/>
                <a:cs typeface="Times New Roman"/>
              </a:rPr>
              <a:t> </a:t>
            </a:r>
            <a:r>
              <a:rPr sz="1700" spc="-5" dirty="0">
                <a:latin typeface="Times New Roman"/>
                <a:cs typeface="Times New Roman"/>
              </a:rPr>
              <a:t>(n+m) </a:t>
            </a:r>
            <a:r>
              <a:rPr sz="1700" dirty="0">
                <a:latin typeface="Times New Roman"/>
                <a:cs typeface="Times New Roman"/>
              </a:rPr>
              <a:t>nodes.</a:t>
            </a:r>
            <a:endParaRPr sz="17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40104" y="1479931"/>
            <a:ext cx="5090160" cy="1995170"/>
          </a:xfrm>
          <a:prstGeom prst="rect">
            <a:avLst/>
          </a:prstGeom>
        </p:spPr>
        <p:txBody>
          <a:bodyPr vert="horz" wrap="square" lIns="0" tIns="13335" rIns="0" bIns="0" rtlCol="0">
            <a:spAutoFit/>
          </a:bodyPr>
          <a:lstStyle/>
          <a:p>
            <a:pPr marL="12700">
              <a:lnSpc>
                <a:spcPct val="100000"/>
              </a:lnSpc>
              <a:spcBef>
                <a:spcPts val="105"/>
              </a:spcBef>
            </a:pPr>
            <a:r>
              <a:rPr sz="1700" spc="-15" dirty="0">
                <a:latin typeface="Times New Roman"/>
                <a:cs typeface="Times New Roman"/>
              </a:rPr>
              <a:t>Basically,</a:t>
            </a:r>
            <a:r>
              <a:rPr sz="1700" dirty="0">
                <a:latin typeface="Times New Roman"/>
                <a:cs typeface="Times New Roman"/>
              </a:rPr>
              <a:t> there</a:t>
            </a:r>
            <a:r>
              <a:rPr sz="1700" spc="-25" dirty="0">
                <a:latin typeface="Times New Roman"/>
                <a:cs typeface="Times New Roman"/>
              </a:rPr>
              <a:t> </a:t>
            </a:r>
            <a:r>
              <a:rPr sz="1700" dirty="0">
                <a:latin typeface="Times New Roman"/>
                <a:cs typeface="Times New Roman"/>
              </a:rPr>
              <a:t>are</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following</a:t>
            </a:r>
            <a:r>
              <a:rPr sz="1700" spc="5" dirty="0">
                <a:latin typeface="Times New Roman"/>
                <a:cs typeface="Times New Roman"/>
              </a:rPr>
              <a:t> </a:t>
            </a:r>
            <a:r>
              <a:rPr sz="1700" dirty="0">
                <a:latin typeface="Times New Roman"/>
                <a:cs typeface="Times New Roman"/>
              </a:rPr>
              <a:t>four</a:t>
            </a:r>
            <a:r>
              <a:rPr sz="1700" spc="-25" dirty="0">
                <a:latin typeface="Times New Roman"/>
                <a:cs typeface="Times New Roman"/>
              </a:rPr>
              <a:t> </a:t>
            </a:r>
            <a:r>
              <a:rPr sz="1700" dirty="0">
                <a:latin typeface="Times New Roman"/>
                <a:cs typeface="Times New Roman"/>
              </a:rPr>
              <a:t>types of</a:t>
            </a:r>
            <a:r>
              <a:rPr sz="1700" spc="-10"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lists:</a:t>
            </a:r>
            <a:endParaRPr sz="1700">
              <a:latin typeface="Times New Roman"/>
              <a:cs typeface="Times New Roman"/>
            </a:endParaRPr>
          </a:p>
          <a:p>
            <a:pPr>
              <a:lnSpc>
                <a:spcPct val="100000"/>
              </a:lnSpc>
              <a:spcBef>
                <a:spcPts val="30"/>
              </a:spcBef>
            </a:pPr>
            <a:endParaRPr sz="1900">
              <a:latin typeface="Times New Roman"/>
              <a:cs typeface="Times New Roman"/>
            </a:endParaRPr>
          </a:p>
          <a:p>
            <a:pPr marL="469265" indent="-342900">
              <a:lnSpc>
                <a:spcPct val="100000"/>
              </a:lnSpc>
              <a:spcBef>
                <a:spcPts val="5"/>
              </a:spcBef>
              <a:buSzPct val="105882"/>
              <a:buFont typeface="Arial MT"/>
              <a:buChar char="•"/>
              <a:tabLst>
                <a:tab pos="469265" algn="l"/>
                <a:tab pos="469900" algn="l"/>
              </a:tabLst>
            </a:pPr>
            <a:r>
              <a:rPr sz="1700" spc="-5" dirty="0">
                <a:latin typeface="Times New Roman"/>
                <a:cs typeface="Times New Roman"/>
              </a:rPr>
              <a:t>Single/Singly</a:t>
            </a:r>
            <a:r>
              <a:rPr sz="1700" dirty="0">
                <a:latin typeface="Times New Roman"/>
                <a:cs typeface="Times New Roman"/>
              </a:rPr>
              <a:t> Linked</a:t>
            </a:r>
            <a:r>
              <a:rPr sz="1700" spc="-25" dirty="0">
                <a:latin typeface="Times New Roman"/>
                <a:cs typeface="Times New Roman"/>
              </a:rPr>
              <a:t> </a:t>
            </a:r>
            <a:r>
              <a:rPr sz="1700" dirty="0">
                <a:latin typeface="Times New Roman"/>
                <a:cs typeface="Times New Roman"/>
              </a:rPr>
              <a:t>List</a:t>
            </a:r>
            <a:endParaRPr sz="1700">
              <a:latin typeface="Times New Roman"/>
              <a:cs typeface="Times New Roman"/>
            </a:endParaRPr>
          </a:p>
          <a:p>
            <a:pPr marL="469265" indent="-342900">
              <a:lnSpc>
                <a:spcPct val="100000"/>
              </a:lnSpc>
              <a:spcBef>
                <a:spcPts val="1020"/>
              </a:spcBef>
              <a:buSzPct val="105882"/>
              <a:buFont typeface="Arial MT"/>
              <a:buChar char="•"/>
              <a:tabLst>
                <a:tab pos="469265" algn="l"/>
                <a:tab pos="469900" algn="l"/>
              </a:tabLst>
            </a:pPr>
            <a:r>
              <a:rPr sz="1700" dirty="0">
                <a:latin typeface="Times New Roman"/>
                <a:cs typeface="Times New Roman"/>
              </a:rPr>
              <a:t>Double/Doubly</a:t>
            </a:r>
            <a:r>
              <a:rPr sz="1700" spc="-35" dirty="0">
                <a:latin typeface="Times New Roman"/>
                <a:cs typeface="Times New Roman"/>
              </a:rPr>
              <a:t> </a:t>
            </a:r>
            <a:r>
              <a:rPr sz="1700" dirty="0">
                <a:latin typeface="Times New Roman"/>
                <a:cs typeface="Times New Roman"/>
              </a:rPr>
              <a:t>Linked</a:t>
            </a:r>
            <a:r>
              <a:rPr sz="1700" spc="-4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469265" indent="-342900">
              <a:lnSpc>
                <a:spcPct val="100000"/>
              </a:lnSpc>
              <a:spcBef>
                <a:spcPts val="1019"/>
              </a:spcBef>
              <a:buSzPct val="105882"/>
              <a:buFont typeface="Arial MT"/>
              <a:buChar char="•"/>
              <a:tabLst>
                <a:tab pos="469265" algn="l"/>
                <a:tab pos="469900" algn="l"/>
              </a:tabLst>
            </a:pPr>
            <a:r>
              <a:rPr sz="1700" spc="-5" dirty="0">
                <a:latin typeface="Times New Roman"/>
                <a:cs typeface="Times New Roman"/>
              </a:rPr>
              <a:t>Circular</a:t>
            </a:r>
            <a:r>
              <a:rPr sz="1700" spc="-30" dirty="0">
                <a:latin typeface="Times New Roman"/>
                <a:cs typeface="Times New Roman"/>
              </a:rPr>
              <a:t> </a:t>
            </a:r>
            <a:r>
              <a:rPr sz="1700" dirty="0">
                <a:latin typeface="Times New Roman"/>
                <a:cs typeface="Times New Roman"/>
              </a:rPr>
              <a:t>Linked</a:t>
            </a:r>
            <a:r>
              <a:rPr sz="1700" spc="-40" dirty="0">
                <a:latin typeface="Times New Roman"/>
                <a:cs typeface="Times New Roman"/>
              </a:rPr>
              <a:t> </a:t>
            </a:r>
            <a:r>
              <a:rPr sz="1700" dirty="0">
                <a:latin typeface="Times New Roman"/>
                <a:cs typeface="Times New Roman"/>
              </a:rPr>
              <a:t>List</a:t>
            </a:r>
            <a:endParaRPr sz="1700">
              <a:latin typeface="Times New Roman"/>
              <a:cs typeface="Times New Roman"/>
            </a:endParaRPr>
          </a:p>
          <a:p>
            <a:pPr marL="469265" indent="-342900">
              <a:lnSpc>
                <a:spcPct val="100000"/>
              </a:lnSpc>
              <a:spcBef>
                <a:spcPts val="1019"/>
              </a:spcBef>
              <a:buSzPct val="105882"/>
              <a:buFont typeface="Arial MT"/>
              <a:buChar char="•"/>
              <a:tabLst>
                <a:tab pos="469265" algn="l"/>
                <a:tab pos="469900" algn="l"/>
              </a:tabLst>
            </a:pPr>
            <a:r>
              <a:rPr sz="1700" dirty="0">
                <a:latin typeface="Times New Roman"/>
                <a:cs typeface="Times New Roman"/>
              </a:rPr>
              <a:t>Double</a:t>
            </a:r>
            <a:r>
              <a:rPr sz="1700" spc="-30" dirty="0">
                <a:latin typeface="Times New Roman"/>
                <a:cs typeface="Times New Roman"/>
              </a:rPr>
              <a:t> </a:t>
            </a:r>
            <a:r>
              <a:rPr sz="1700" spc="-5" dirty="0">
                <a:latin typeface="Times New Roman"/>
                <a:cs typeface="Times New Roman"/>
              </a:rPr>
              <a:t>Circular</a:t>
            </a:r>
            <a:r>
              <a:rPr sz="1700" spc="-20" dirty="0">
                <a:latin typeface="Times New Roman"/>
                <a:cs typeface="Times New Roman"/>
              </a:rPr>
              <a:t> </a:t>
            </a:r>
            <a:r>
              <a:rPr sz="1700" dirty="0">
                <a:latin typeface="Times New Roman"/>
                <a:cs typeface="Times New Roman"/>
              </a:rPr>
              <a:t>Linked</a:t>
            </a:r>
            <a:r>
              <a:rPr sz="1700" spc="-25" dirty="0">
                <a:latin typeface="Times New Roman"/>
                <a:cs typeface="Times New Roman"/>
              </a:rPr>
              <a:t> </a:t>
            </a:r>
            <a:r>
              <a:rPr sz="1700" dirty="0">
                <a:latin typeface="Times New Roman"/>
                <a:cs typeface="Times New Roman"/>
              </a:rPr>
              <a:t>List</a:t>
            </a:r>
            <a:endParaRPr sz="1700">
              <a:latin typeface="Times New Roman"/>
              <a:cs typeface="Times New Roman"/>
            </a:endParaRPr>
          </a:p>
        </p:txBody>
      </p:sp>
      <p:sp>
        <p:nvSpPr>
          <p:cNvPr id="3" name="object 3"/>
          <p:cNvSpPr txBox="1">
            <a:spLocks noGrp="1"/>
          </p:cNvSpPr>
          <p:nvPr>
            <p:ph type="title"/>
          </p:nvPr>
        </p:nvSpPr>
        <p:spPr>
          <a:xfrm>
            <a:off x="3583685" y="638302"/>
            <a:ext cx="1976120" cy="299720"/>
          </a:xfrm>
          <a:prstGeom prst="rect">
            <a:avLst/>
          </a:prstGeom>
        </p:spPr>
        <p:txBody>
          <a:bodyPr vert="horz" wrap="square" lIns="0" tIns="12700" rIns="0" bIns="0" rtlCol="0">
            <a:spAutoFit/>
          </a:bodyPr>
          <a:lstStyle/>
          <a:p>
            <a:pPr marL="12700">
              <a:lnSpc>
                <a:spcPct val="100000"/>
              </a:lnSpc>
              <a:spcBef>
                <a:spcPts val="100"/>
              </a:spcBef>
            </a:pPr>
            <a:r>
              <a:rPr sz="1800" b="1" spc="-30" dirty="0">
                <a:solidFill>
                  <a:srgbClr val="4471C4"/>
                </a:solidFill>
                <a:latin typeface="Times New Roman"/>
                <a:cs typeface="Times New Roman"/>
              </a:rPr>
              <a:t>Types</a:t>
            </a:r>
            <a:r>
              <a:rPr sz="1800" b="1" spc="-40" dirty="0">
                <a:solidFill>
                  <a:srgbClr val="4471C4"/>
                </a:solidFill>
                <a:latin typeface="Times New Roman"/>
                <a:cs typeface="Times New Roman"/>
              </a:rPr>
              <a:t> </a:t>
            </a:r>
            <a:r>
              <a:rPr sz="1800" b="1" dirty="0">
                <a:solidFill>
                  <a:srgbClr val="4471C4"/>
                </a:solidFill>
                <a:latin typeface="Times New Roman"/>
                <a:cs typeface="Times New Roman"/>
              </a:rPr>
              <a:t>of</a:t>
            </a:r>
            <a:r>
              <a:rPr sz="1800" b="1" spc="-20" dirty="0">
                <a:solidFill>
                  <a:srgbClr val="4471C4"/>
                </a:solidFill>
                <a:latin typeface="Times New Roman"/>
                <a:cs typeface="Times New Roman"/>
              </a:rPr>
              <a:t> </a:t>
            </a:r>
            <a:r>
              <a:rPr sz="1800" b="1" spc="-5" dirty="0">
                <a:solidFill>
                  <a:srgbClr val="4471C4"/>
                </a:solidFill>
                <a:latin typeface="Times New Roman"/>
                <a:cs typeface="Times New Roman"/>
              </a:rPr>
              <a:t>LinkedList</a:t>
            </a:r>
            <a:endParaRPr sz="18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4319" y="340589"/>
            <a:ext cx="7872730" cy="1969135"/>
          </a:xfrm>
          <a:prstGeom prst="rect">
            <a:avLst/>
          </a:prstGeom>
        </p:spPr>
        <p:txBody>
          <a:bodyPr vert="horz" wrap="square" lIns="0" tIns="142240" rIns="0" bIns="0" rtlCol="0">
            <a:spAutoFit/>
          </a:bodyPr>
          <a:lstStyle/>
          <a:p>
            <a:pPr marL="12700" algn="just">
              <a:lnSpc>
                <a:spcPct val="100000"/>
              </a:lnSpc>
              <a:spcBef>
                <a:spcPts val="1120"/>
              </a:spcBef>
            </a:pPr>
            <a:r>
              <a:rPr sz="1700" b="1" spc="-5" dirty="0">
                <a:solidFill>
                  <a:srgbClr val="4471C4"/>
                </a:solidFill>
                <a:latin typeface="Times New Roman"/>
                <a:cs typeface="Times New Roman"/>
              </a:rPr>
              <a:t>Singly linked</a:t>
            </a:r>
            <a:r>
              <a:rPr sz="1700" b="1" dirty="0">
                <a:solidFill>
                  <a:srgbClr val="4471C4"/>
                </a:solidFill>
                <a:latin typeface="Times New Roman"/>
                <a:cs typeface="Times New Roman"/>
              </a:rPr>
              <a:t> </a:t>
            </a:r>
            <a:r>
              <a:rPr sz="1700" b="1" spc="-5" dirty="0">
                <a:solidFill>
                  <a:srgbClr val="4471C4"/>
                </a:solidFill>
                <a:latin typeface="Times New Roman"/>
                <a:cs typeface="Times New Roman"/>
              </a:rPr>
              <a:t>list</a:t>
            </a:r>
            <a:endParaRPr sz="1700">
              <a:latin typeface="Times New Roman"/>
              <a:cs typeface="Times New Roman"/>
            </a:endParaRPr>
          </a:p>
          <a:p>
            <a:pPr marL="299085" marR="5080" indent="-287020" algn="just">
              <a:lnSpc>
                <a:spcPct val="150000"/>
              </a:lnSpc>
              <a:buFont typeface="Arial MT"/>
              <a:buChar char="•"/>
              <a:tabLst>
                <a:tab pos="299720" algn="l"/>
              </a:tabLst>
            </a:pPr>
            <a:r>
              <a:rPr sz="1700" spc="-70" dirty="0">
                <a:latin typeface="Times New Roman"/>
                <a:cs typeface="Times New Roman"/>
              </a:rPr>
              <a:t>We </a:t>
            </a:r>
            <a:r>
              <a:rPr sz="1700" spc="-5" dirty="0">
                <a:latin typeface="Times New Roman"/>
                <a:cs typeface="Times New Roman"/>
              </a:rPr>
              <a:t>can create </a:t>
            </a:r>
            <a:r>
              <a:rPr sz="1700" dirty="0">
                <a:latin typeface="Times New Roman"/>
                <a:cs typeface="Times New Roman"/>
              </a:rPr>
              <a:t>a </a:t>
            </a:r>
            <a:r>
              <a:rPr sz="1700" spc="-5" dirty="0">
                <a:latin typeface="Times New Roman"/>
                <a:cs typeface="Times New Roman"/>
              </a:rPr>
              <a:t>structure </a:t>
            </a:r>
            <a:r>
              <a:rPr sz="1700" dirty="0">
                <a:latin typeface="Times New Roman"/>
                <a:cs typeface="Times New Roman"/>
              </a:rPr>
              <a:t>for the </a:t>
            </a:r>
            <a:r>
              <a:rPr sz="1700" spc="-5" dirty="0">
                <a:latin typeface="Times New Roman"/>
                <a:cs typeface="Times New Roman"/>
              </a:rPr>
              <a:t>singly </a:t>
            </a:r>
            <a:r>
              <a:rPr sz="1700" dirty="0">
                <a:latin typeface="Times New Roman"/>
                <a:cs typeface="Times New Roman"/>
              </a:rPr>
              <a:t>linked </a:t>
            </a:r>
            <a:r>
              <a:rPr sz="1700" spc="-5" dirty="0">
                <a:latin typeface="Times New Roman"/>
                <a:cs typeface="Times New Roman"/>
              </a:rPr>
              <a:t>list </a:t>
            </a:r>
            <a:r>
              <a:rPr sz="1700" dirty="0">
                <a:latin typeface="Times New Roman"/>
                <a:cs typeface="Times New Roman"/>
              </a:rPr>
              <a:t>the </a:t>
            </a:r>
            <a:r>
              <a:rPr sz="1700" spc="-5" dirty="0">
                <a:latin typeface="Times New Roman"/>
                <a:cs typeface="Times New Roman"/>
              </a:rPr>
              <a:t>each node has </a:t>
            </a:r>
            <a:r>
              <a:rPr sz="1700" dirty="0">
                <a:latin typeface="Times New Roman"/>
                <a:cs typeface="Times New Roman"/>
              </a:rPr>
              <a:t>two </a:t>
            </a:r>
            <a:r>
              <a:rPr sz="1700" spc="-5" dirty="0">
                <a:latin typeface="Times New Roman"/>
                <a:cs typeface="Times New Roman"/>
              </a:rPr>
              <a:t>members, one </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b="1" dirty="0">
                <a:latin typeface="Times New Roman"/>
                <a:cs typeface="Times New Roman"/>
              </a:rPr>
              <a:t>info </a:t>
            </a:r>
            <a:r>
              <a:rPr sz="1700" spc="-5" dirty="0">
                <a:latin typeface="Times New Roman"/>
                <a:cs typeface="Times New Roman"/>
              </a:rPr>
              <a:t>that is</a:t>
            </a:r>
            <a:r>
              <a:rPr sz="1700" dirty="0">
                <a:latin typeface="Times New Roman"/>
                <a:cs typeface="Times New Roman"/>
              </a:rPr>
              <a:t> used </a:t>
            </a:r>
            <a:r>
              <a:rPr sz="1700" spc="-5" dirty="0">
                <a:latin typeface="Times New Roman"/>
                <a:cs typeface="Times New Roman"/>
              </a:rPr>
              <a:t>to store the data</a:t>
            </a:r>
            <a:r>
              <a:rPr sz="1700" dirty="0">
                <a:latin typeface="Times New Roman"/>
                <a:cs typeface="Times New Roman"/>
              </a:rPr>
              <a:t> </a:t>
            </a:r>
            <a:r>
              <a:rPr sz="1700" spc="-5" dirty="0">
                <a:latin typeface="Times New Roman"/>
                <a:cs typeface="Times New Roman"/>
              </a:rPr>
              <a:t>items</a:t>
            </a:r>
            <a:r>
              <a:rPr sz="1700" dirty="0">
                <a:latin typeface="Times New Roman"/>
                <a:cs typeface="Times New Roman"/>
              </a:rPr>
              <a:t> </a:t>
            </a:r>
            <a:r>
              <a:rPr sz="1700" spc="-5" dirty="0">
                <a:latin typeface="Times New Roman"/>
                <a:cs typeface="Times New Roman"/>
              </a:rPr>
              <a:t>and another is</a:t>
            </a:r>
            <a:r>
              <a:rPr sz="1700" spc="415" dirty="0">
                <a:latin typeface="Times New Roman"/>
                <a:cs typeface="Times New Roman"/>
              </a:rPr>
              <a:t> </a:t>
            </a:r>
            <a:r>
              <a:rPr sz="1700" b="1" spc="-5" dirty="0">
                <a:latin typeface="Times New Roman"/>
                <a:cs typeface="Times New Roman"/>
              </a:rPr>
              <a:t>next </a:t>
            </a:r>
            <a:r>
              <a:rPr sz="1700" spc="-5" dirty="0">
                <a:latin typeface="Times New Roman"/>
                <a:cs typeface="Times New Roman"/>
              </a:rPr>
              <a:t>field</a:t>
            </a:r>
            <a:r>
              <a:rPr sz="1700" spc="415" dirty="0">
                <a:latin typeface="Times New Roman"/>
                <a:cs typeface="Times New Roman"/>
              </a:rPr>
              <a:t> </a:t>
            </a:r>
            <a:r>
              <a:rPr sz="1700" spc="-5" dirty="0">
                <a:latin typeface="Times New Roman"/>
                <a:cs typeface="Times New Roman"/>
              </a:rPr>
              <a:t>that store the </a:t>
            </a:r>
            <a:r>
              <a:rPr sz="1700" dirty="0">
                <a:latin typeface="Times New Roman"/>
                <a:cs typeface="Times New Roman"/>
              </a:rPr>
              <a:t> address</a:t>
            </a:r>
            <a:r>
              <a:rPr sz="1700" spc="-3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next</a:t>
            </a:r>
            <a:r>
              <a:rPr sz="1700" spc="-5" dirty="0">
                <a:latin typeface="Times New Roman"/>
                <a:cs typeface="Times New Roman"/>
              </a:rPr>
              <a:t> </a:t>
            </a:r>
            <a:r>
              <a:rPr sz="1700" dirty="0">
                <a:latin typeface="Times New Roman"/>
                <a:cs typeface="Times New Roman"/>
              </a:rPr>
              <a:t>node</a:t>
            </a:r>
            <a:r>
              <a:rPr sz="1700" spc="-2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299085" indent="-287020" algn="just">
              <a:lnSpc>
                <a:spcPct val="100000"/>
              </a:lnSpc>
              <a:spcBef>
                <a:spcPts val="1020"/>
              </a:spcBef>
              <a:buFont typeface="Arial MT"/>
              <a:buChar char="•"/>
              <a:tabLst>
                <a:tab pos="299720" algn="l"/>
              </a:tabLst>
            </a:pPr>
            <a:r>
              <a:rPr sz="1700" dirty="0">
                <a:latin typeface="Times New Roman"/>
                <a:cs typeface="Times New Roman"/>
              </a:rPr>
              <a:t>A</a:t>
            </a:r>
            <a:r>
              <a:rPr sz="1700" spc="-100" dirty="0">
                <a:latin typeface="Times New Roman"/>
                <a:cs typeface="Times New Roman"/>
              </a:rPr>
              <a:t> </a:t>
            </a:r>
            <a:r>
              <a:rPr sz="1700" spc="-5" dirty="0">
                <a:latin typeface="Times New Roman"/>
                <a:cs typeface="Times New Roman"/>
              </a:rPr>
              <a:t>singly</a:t>
            </a:r>
            <a:r>
              <a:rPr sz="1700" spc="15"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10"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grow</a:t>
            </a:r>
            <a:r>
              <a:rPr sz="1700" spc="-5" dirty="0">
                <a:latin typeface="Times New Roman"/>
                <a:cs typeface="Times New Roman"/>
              </a:rPr>
              <a:t> </a:t>
            </a:r>
            <a:r>
              <a:rPr sz="1700" dirty="0">
                <a:latin typeface="Times New Roman"/>
                <a:cs typeface="Times New Roman"/>
              </a:rPr>
              <a:t>or</a:t>
            </a:r>
            <a:r>
              <a:rPr sz="1700" spc="-5" dirty="0">
                <a:latin typeface="Times New Roman"/>
                <a:cs typeface="Times New Roman"/>
              </a:rPr>
              <a:t> shrink,</a:t>
            </a:r>
            <a:r>
              <a:rPr sz="1700" spc="5" dirty="0">
                <a:latin typeface="Times New Roman"/>
                <a:cs typeface="Times New Roman"/>
              </a:rPr>
              <a:t> </a:t>
            </a:r>
            <a:r>
              <a:rPr sz="1700" dirty="0">
                <a:latin typeface="Times New Roman"/>
                <a:cs typeface="Times New Roman"/>
              </a:rPr>
              <a:t>because</a:t>
            </a:r>
            <a:r>
              <a:rPr sz="1700" spc="-20" dirty="0">
                <a:latin typeface="Times New Roman"/>
                <a:cs typeface="Times New Roman"/>
              </a:rPr>
              <a:t> </a:t>
            </a:r>
            <a:r>
              <a:rPr sz="1700" spc="-5" dirty="0">
                <a:latin typeface="Times New Roman"/>
                <a:cs typeface="Times New Roman"/>
              </a:rPr>
              <a:t>it</a:t>
            </a:r>
            <a:r>
              <a:rPr sz="1700" spc="1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dynamic</a:t>
            </a:r>
            <a:r>
              <a:rPr sz="1700" dirty="0">
                <a:latin typeface="Times New Roman"/>
                <a:cs typeface="Times New Roman"/>
              </a:rPr>
              <a:t> </a:t>
            </a:r>
            <a:r>
              <a:rPr sz="1700" spc="-5" dirty="0">
                <a:latin typeface="Times New Roman"/>
                <a:cs typeface="Times New Roman"/>
              </a:rPr>
              <a:t>data</a:t>
            </a:r>
            <a:r>
              <a:rPr sz="1700" dirty="0">
                <a:latin typeface="Times New Roman"/>
                <a:cs typeface="Times New Roman"/>
              </a:rPr>
              <a:t> </a:t>
            </a:r>
            <a:r>
              <a:rPr sz="1700" spc="-5" dirty="0">
                <a:latin typeface="Times New Roman"/>
                <a:cs typeface="Times New Roman"/>
              </a:rPr>
              <a:t>structure.</a:t>
            </a:r>
            <a:endParaRPr sz="17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99023" y="259120"/>
            <a:ext cx="4524410" cy="457443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55873" y="402839"/>
            <a:ext cx="5099702" cy="2548595"/>
          </a:xfrm>
          <a:prstGeom prst="rect">
            <a:avLst/>
          </a:prstGeom>
        </p:spPr>
      </p:pic>
      <p:pic>
        <p:nvPicPr>
          <p:cNvPr id="3" name="object 3"/>
          <p:cNvPicPr/>
          <p:nvPr/>
        </p:nvPicPr>
        <p:blipFill>
          <a:blip r:embed="rId3" cstate="print"/>
          <a:stretch>
            <a:fillRect/>
          </a:stretch>
        </p:blipFill>
        <p:spPr>
          <a:xfrm>
            <a:off x="2368256" y="3151034"/>
            <a:ext cx="2933324" cy="17859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1047750"/>
            <a:ext cx="7926070" cy="2240422"/>
          </a:xfrm>
          <a:prstGeom prst="rect">
            <a:avLst/>
          </a:prstGeom>
        </p:spPr>
        <p:txBody>
          <a:bodyPr vert="horz" wrap="square" lIns="0" tIns="12700" rIns="0" bIns="0" rtlCol="0">
            <a:spAutoFit/>
          </a:bodyPr>
          <a:lstStyle/>
          <a:p>
            <a:pPr marL="299085" marR="5080" indent="-287020">
              <a:lnSpc>
                <a:spcPct val="150000"/>
              </a:lnSpc>
              <a:spcBef>
                <a:spcPts val="100"/>
              </a:spcBef>
              <a:buFont typeface="Arial MT"/>
              <a:buChar char="•"/>
              <a:tabLst>
                <a:tab pos="299085" algn="l"/>
                <a:tab pos="299720" algn="l"/>
              </a:tabLst>
            </a:pPr>
            <a:r>
              <a:rPr lang="en-US" sz="1400" b="0" i="0" dirty="0">
                <a:solidFill>
                  <a:srgbClr val="333333"/>
                </a:solidFill>
                <a:effectLst/>
                <a:latin typeface="Times New Roman" panose="02020603050405020304" pitchFamily="18" charset="0"/>
                <a:cs typeface="Times New Roman" panose="02020603050405020304" pitchFamily="18" charset="0"/>
              </a:rPr>
              <a:t>The list can be defined as an abstract data type in which the elements are stored in an ordered manner for easier and efficient retrieval of the elements.. In the case of multiple entries of the same data, each entry of that repeating data is considered a distinct item or entry. It is very similar to the array but the major difference between the array and the list data structure is that the array stores only homogenous data in them. In contrast, the list (in some programming languages) can store heterogeneous data items in its object. </a:t>
            </a:r>
            <a:r>
              <a:rPr lang="en-US" sz="1400" b="0" i="0" dirty="0">
                <a:solidFill>
                  <a:srgbClr val="383838"/>
                </a:solidFill>
                <a:effectLst/>
                <a:latin typeface="Times New Roman" panose="02020603050405020304" pitchFamily="18" charset="0"/>
                <a:cs typeface="Times New Roman" panose="02020603050405020304" pitchFamily="18" charset="0"/>
              </a:rPr>
              <a:t>A list is an ordered data structure with elements separated by a comma and enclosed within square brackets. For example, list1 and list2 shown below contains a single type of data.</a:t>
            </a:r>
            <a:endParaRPr sz="14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3241294" y="466725"/>
            <a:ext cx="44894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4471C4"/>
                </a:solidFill>
                <a:latin typeface="Times New Roman"/>
                <a:cs typeface="Times New Roman"/>
              </a:rPr>
              <a:t>L</a:t>
            </a:r>
            <a:r>
              <a:rPr sz="2000" b="1" spc="-10" dirty="0">
                <a:solidFill>
                  <a:srgbClr val="4471C4"/>
                </a:solidFill>
                <a:latin typeface="Times New Roman"/>
                <a:cs typeface="Times New Roman"/>
              </a:rPr>
              <a:t>i</a:t>
            </a:r>
            <a:r>
              <a:rPr sz="2000" b="1" dirty="0">
                <a:solidFill>
                  <a:srgbClr val="4471C4"/>
                </a:solidFill>
                <a:latin typeface="Times New Roman"/>
                <a:cs typeface="Times New Roman"/>
              </a:rPr>
              <a:t>st</a:t>
            </a:r>
            <a:endParaRPr sz="20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8086" y="180015"/>
            <a:ext cx="8171180" cy="4581382"/>
          </a:xfrm>
          <a:prstGeom prst="rect">
            <a:avLst/>
          </a:prstGeom>
        </p:spPr>
        <p:txBody>
          <a:bodyPr vert="horz" wrap="square" lIns="0" tIns="142875" rIns="0" bIns="0" rtlCol="0">
            <a:spAutoFit/>
          </a:bodyPr>
          <a:lstStyle/>
          <a:p>
            <a:pPr marL="12700">
              <a:lnSpc>
                <a:spcPct val="100000"/>
              </a:lnSpc>
              <a:spcBef>
                <a:spcPts val="1125"/>
              </a:spcBef>
            </a:pPr>
            <a:r>
              <a:rPr sz="1700" b="1" spc="-5" dirty="0">
                <a:latin typeface="Times New Roman"/>
                <a:cs typeface="Times New Roman"/>
              </a:rPr>
              <a:t>Insertion </a:t>
            </a:r>
            <a:r>
              <a:rPr sz="1700" b="1" dirty="0">
                <a:latin typeface="Times New Roman"/>
                <a:cs typeface="Times New Roman"/>
              </a:rPr>
              <a:t>a</a:t>
            </a:r>
            <a:r>
              <a:rPr sz="1700" b="1" spc="5" dirty="0">
                <a:latin typeface="Times New Roman"/>
                <a:cs typeface="Times New Roman"/>
              </a:rPr>
              <a:t> </a:t>
            </a:r>
            <a:r>
              <a:rPr sz="1700" b="1" spc="-5"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5"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beginning</a:t>
            </a:r>
            <a:r>
              <a:rPr sz="1700" b="1" spc="5" dirty="0">
                <a:latin typeface="Times New Roman"/>
                <a:cs typeface="Times New Roman"/>
              </a:rPr>
              <a:t> </a:t>
            </a:r>
            <a:r>
              <a:rPr sz="1700" b="1" dirty="0">
                <a:latin typeface="Times New Roman"/>
                <a:cs typeface="Times New Roman"/>
              </a:rPr>
              <a:t>of</a:t>
            </a:r>
            <a:r>
              <a:rPr sz="1700" b="1" spc="-10" dirty="0">
                <a:latin typeface="Times New Roman"/>
                <a:cs typeface="Times New Roman"/>
              </a:rPr>
              <a:t> </a:t>
            </a:r>
            <a:r>
              <a:rPr sz="1700" b="1" dirty="0">
                <a:latin typeface="Times New Roman"/>
                <a:cs typeface="Times New Roman"/>
              </a:rPr>
              <a:t>the</a:t>
            </a:r>
            <a:r>
              <a:rPr sz="1700" b="1" spc="-10" dirty="0">
                <a:latin typeface="Times New Roman"/>
                <a:cs typeface="Times New Roman"/>
              </a:rPr>
              <a:t> </a:t>
            </a:r>
            <a:r>
              <a:rPr sz="1700" b="1" spc="-5" dirty="0">
                <a:latin typeface="Times New Roman"/>
                <a:cs typeface="Times New Roman"/>
              </a:rPr>
              <a:t>singly</a:t>
            </a:r>
            <a:r>
              <a:rPr sz="1700" b="1" spc="15" dirty="0">
                <a:latin typeface="Times New Roman"/>
                <a:cs typeface="Times New Roman"/>
              </a:rPr>
              <a:t> </a:t>
            </a:r>
            <a:r>
              <a:rPr sz="1700" b="1" spc="-5" dirty="0">
                <a:latin typeface="Times New Roman"/>
                <a:cs typeface="Times New Roman"/>
              </a:rPr>
              <a:t>linked</a:t>
            </a:r>
            <a:r>
              <a:rPr sz="1700" b="1" spc="30" dirty="0">
                <a:latin typeface="Times New Roman"/>
                <a:cs typeface="Times New Roman"/>
              </a:rPr>
              <a:t> </a:t>
            </a:r>
            <a:r>
              <a:rPr sz="1700" b="1" spc="-5" dirty="0">
                <a:latin typeface="Times New Roman"/>
                <a:cs typeface="Times New Roman"/>
              </a:rPr>
              <a:t>list:</a:t>
            </a:r>
            <a:endParaRPr sz="1700" dirty="0">
              <a:latin typeface="Times New Roman"/>
              <a:cs typeface="Times New Roman"/>
            </a:endParaRPr>
          </a:p>
          <a:p>
            <a:pPr marL="299085" marR="5080" indent="-287020">
              <a:lnSpc>
                <a:spcPct val="150000"/>
              </a:lnSpc>
              <a:buFont typeface="Arial MT"/>
              <a:buChar char="•"/>
              <a:tabLst>
                <a:tab pos="299085" algn="l"/>
                <a:tab pos="299720" algn="l"/>
              </a:tabLst>
            </a:pPr>
            <a:r>
              <a:rPr sz="1700" spc="-5" dirty="0">
                <a:latin typeface="Times New Roman"/>
                <a:cs typeface="Times New Roman"/>
              </a:rPr>
              <a:t>There</a:t>
            </a:r>
            <a:r>
              <a:rPr sz="1700" spc="114" dirty="0">
                <a:latin typeface="Times New Roman"/>
                <a:cs typeface="Times New Roman"/>
              </a:rPr>
              <a:t> </a:t>
            </a:r>
            <a:r>
              <a:rPr sz="1700" spc="-5" dirty="0">
                <a:latin typeface="Times New Roman"/>
                <a:cs typeface="Times New Roman"/>
              </a:rPr>
              <a:t>are</a:t>
            </a:r>
            <a:r>
              <a:rPr sz="1700" spc="130" dirty="0">
                <a:latin typeface="Times New Roman"/>
                <a:cs typeface="Times New Roman"/>
              </a:rPr>
              <a:t> </a:t>
            </a:r>
            <a:r>
              <a:rPr sz="1700" spc="-5" dirty="0">
                <a:latin typeface="Times New Roman"/>
                <a:cs typeface="Times New Roman"/>
              </a:rPr>
              <a:t>following</a:t>
            </a:r>
            <a:r>
              <a:rPr sz="1700" spc="130" dirty="0">
                <a:latin typeface="Times New Roman"/>
                <a:cs typeface="Times New Roman"/>
              </a:rPr>
              <a:t> </a:t>
            </a:r>
            <a:r>
              <a:rPr sz="1700" spc="-5" dirty="0">
                <a:latin typeface="Times New Roman"/>
                <a:cs typeface="Times New Roman"/>
              </a:rPr>
              <a:t>steps</a:t>
            </a:r>
            <a:r>
              <a:rPr sz="1700" spc="114" dirty="0">
                <a:latin typeface="Times New Roman"/>
                <a:cs typeface="Times New Roman"/>
              </a:rPr>
              <a:t> </a:t>
            </a:r>
            <a:r>
              <a:rPr sz="1700" spc="-5" dirty="0">
                <a:latin typeface="Times New Roman"/>
                <a:cs typeface="Times New Roman"/>
              </a:rPr>
              <a:t>which</a:t>
            </a:r>
            <a:r>
              <a:rPr sz="1700" spc="130" dirty="0">
                <a:latin typeface="Times New Roman"/>
                <a:cs typeface="Times New Roman"/>
              </a:rPr>
              <a:t> </a:t>
            </a:r>
            <a:r>
              <a:rPr sz="1700" spc="-5" dirty="0">
                <a:latin typeface="Times New Roman"/>
                <a:cs typeface="Times New Roman"/>
              </a:rPr>
              <a:t>need</a:t>
            </a:r>
            <a:r>
              <a:rPr sz="1700" spc="114" dirty="0">
                <a:latin typeface="Times New Roman"/>
                <a:cs typeface="Times New Roman"/>
              </a:rPr>
              <a:t> </a:t>
            </a:r>
            <a:r>
              <a:rPr sz="1700" spc="-5" dirty="0">
                <a:latin typeface="Times New Roman"/>
                <a:cs typeface="Times New Roman"/>
              </a:rPr>
              <a:t>to</a:t>
            </a:r>
            <a:r>
              <a:rPr sz="1700" spc="130" dirty="0">
                <a:latin typeface="Times New Roman"/>
                <a:cs typeface="Times New Roman"/>
              </a:rPr>
              <a:t> </a:t>
            </a:r>
            <a:r>
              <a:rPr sz="1700" spc="-10" dirty="0">
                <a:latin typeface="Times New Roman"/>
                <a:cs typeface="Times New Roman"/>
              </a:rPr>
              <a:t>be</a:t>
            </a:r>
            <a:r>
              <a:rPr sz="1700" spc="114" dirty="0">
                <a:latin typeface="Times New Roman"/>
                <a:cs typeface="Times New Roman"/>
              </a:rPr>
              <a:t> </a:t>
            </a:r>
            <a:r>
              <a:rPr sz="1700" spc="-5" dirty="0">
                <a:latin typeface="Times New Roman"/>
                <a:cs typeface="Times New Roman"/>
              </a:rPr>
              <a:t>followed</a:t>
            </a:r>
            <a:r>
              <a:rPr sz="1700" spc="135" dirty="0">
                <a:latin typeface="Times New Roman"/>
                <a:cs typeface="Times New Roman"/>
              </a:rPr>
              <a:t> </a:t>
            </a:r>
            <a:r>
              <a:rPr sz="1700" spc="-5" dirty="0">
                <a:latin typeface="Times New Roman"/>
                <a:cs typeface="Times New Roman"/>
              </a:rPr>
              <a:t>in</a:t>
            </a:r>
            <a:r>
              <a:rPr sz="1700" spc="125" dirty="0">
                <a:latin typeface="Times New Roman"/>
                <a:cs typeface="Times New Roman"/>
              </a:rPr>
              <a:t> </a:t>
            </a:r>
            <a:r>
              <a:rPr sz="1700" spc="-5" dirty="0">
                <a:latin typeface="Times New Roman"/>
                <a:cs typeface="Times New Roman"/>
              </a:rPr>
              <a:t>order</a:t>
            </a:r>
            <a:r>
              <a:rPr sz="1700" spc="114" dirty="0">
                <a:latin typeface="Times New Roman"/>
                <a:cs typeface="Times New Roman"/>
              </a:rPr>
              <a:t> </a:t>
            </a:r>
            <a:r>
              <a:rPr sz="1700" spc="-5" dirty="0">
                <a:latin typeface="Times New Roman"/>
                <a:cs typeface="Times New Roman"/>
              </a:rPr>
              <a:t>to</a:t>
            </a:r>
            <a:r>
              <a:rPr sz="1700" spc="130" dirty="0">
                <a:latin typeface="Times New Roman"/>
                <a:cs typeface="Times New Roman"/>
              </a:rPr>
              <a:t> </a:t>
            </a:r>
            <a:r>
              <a:rPr sz="1700" spc="-5" dirty="0">
                <a:latin typeface="Times New Roman"/>
                <a:cs typeface="Times New Roman"/>
              </a:rPr>
              <a:t>insert</a:t>
            </a:r>
            <a:r>
              <a:rPr sz="1700" spc="120" dirty="0">
                <a:latin typeface="Times New Roman"/>
                <a:cs typeface="Times New Roman"/>
              </a:rPr>
              <a:t> </a:t>
            </a:r>
            <a:r>
              <a:rPr sz="1700" dirty="0">
                <a:latin typeface="Times New Roman"/>
                <a:cs typeface="Times New Roman"/>
              </a:rPr>
              <a:t>a</a:t>
            </a:r>
            <a:r>
              <a:rPr sz="1700" spc="120" dirty="0">
                <a:latin typeface="Times New Roman"/>
                <a:cs typeface="Times New Roman"/>
              </a:rPr>
              <a:t> </a:t>
            </a:r>
            <a:r>
              <a:rPr sz="1700" spc="-5" dirty="0">
                <a:latin typeface="Times New Roman"/>
                <a:cs typeface="Times New Roman"/>
              </a:rPr>
              <a:t>new</a:t>
            </a:r>
            <a:r>
              <a:rPr sz="1700" spc="125" dirty="0">
                <a:latin typeface="Times New Roman"/>
                <a:cs typeface="Times New Roman"/>
              </a:rPr>
              <a:t> </a:t>
            </a:r>
            <a:r>
              <a:rPr sz="1700" spc="-5" dirty="0">
                <a:latin typeface="Times New Roman"/>
                <a:cs typeface="Times New Roman"/>
              </a:rPr>
              <a:t>node</a:t>
            </a:r>
            <a:r>
              <a:rPr sz="1700" spc="130" dirty="0">
                <a:latin typeface="Times New Roman"/>
                <a:cs typeface="Times New Roman"/>
              </a:rPr>
              <a:t> </a:t>
            </a:r>
            <a:r>
              <a:rPr sz="1700" spc="-5" dirty="0">
                <a:latin typeface="Times New Roman"/>
                <a:cs typeface="Times New Roman"/>
              </a:rPr>
              <a:t>in</a:t>
            </a:r>
            <a:r>
              <a:rPr sz="1700" spc="120" dirty="0">
                <a:latin typeface="Times New Roman"/>
                <a:cs typeface="Times New Roman"/>
              </a:rPr>
              <a:t> </a:t>
            </a:r>
            <a:r>
              <a:rPr sz="1700" dirty="0">
                <a:latin typeface="Times New Roman"/>
                <a:cs typeface="Times New Roman"/>
              </a:rPr>
              <a:t>the </a:t>
            </a:r>
            <a:r>
              <a:rPr sz="1700" spc="-409"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at</a:t>
            </a:r>
            <a:r>
              <a:rPr sz="1700" dirty="0">
                <a:latin typeface="Times New Roman"/>
                <a:cs typeface="Times New Roman"/>
              </a:rPr>
              <a:t> </a:t>
            </a:r>
            <a:r>
              <a:rPr sz="1700" spc="-5" dirty="0">
                <a:latin typeface="Times New Roman"/>
                <a:cs typeface="Times New Roman"/>
              </a:rPr>
              <a:t>beginning.</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spc="-5" dirty="0">
                <a:latin typeface="Times New Roman"/>
                <a:cs typeface="Times New Roman"/>
              </a:rPr>
              <a:t>Allocate the </a:t>
            </a:r>
            <a:r>
              <a:rPr sz="1700" dirty="0">
                <a:latin typeface="Times New Roman"/>
                <a:cs typeface="Times New Roman"/>
              </a:rPr>
              <a:t>space</a:t>
            </a:r>
            <a:r>
              <a:rPr sz="1700" spc="-15" dirty="0">
                <a:latin typeface="Times New Roman"/>
                <a:cs typeface="Times New Roman"/>
              </a:rPr>
              <a:t> </a:t>
            </a:r>
            <a:r>
              <a:rPr sz="1700" spc="-5" dirty="0">
                <a:latin typeface="Times New Roman"/>
                <a:cs typeface="Times New Roman"/>
              </a:rPr>
              <a:t>for</a:t>
            </a:r>
            <a:r>
              <a:rPr sz="1700" spc="-10" dirty="0">
                <a:latin typeface="Times New Roman"/>
                <a:cs typeface="Times New Roman"/>
              </a:rPr>
              <a:t> </a:t>
            </a:r>
            <a:r>
              <a:rPr sz="1700" spc="-5" dirty="0">
                <a:latin typeface="Times New Roman"/>
                <a:cs typeface="Times New Roman"/>
              </a:rPr>
              <a:t>the </a:t>
            </a:r>
            <a:r>
              <a:rPr sz="1700" dirty="0">
                <a:latin typeface="Times New Roman"/>
                <a:cs typeface="Times New Roman"/>
              </a:rPr>
              <a:t>new</a:t>
            </a:r>
            <a:r>
              <a:rPr sz="1700" spc="-10" dirty="0">
                <a:latin typeface="Times New Roman"/>
                <a:cs typeface="Times New Roman"/>
              </a:rPr>
              <a:t> </a:t>
            </a:r>
            <a:r>
              <a:rPr sz="1700" spc="-5" dirty="0">
                <a:latin typeface="Times New Roman"/>
                <a:cs typeface="Times New Roman"/>
              </a:rPr>
              <a:t>node and</a:t>
            </a:r>
            <a:r>
              <a:rPr sz="1700" spc="-15" dirty="0">
                <a:latin typeface="Times New Roman"/>
                <a:cs typeface="Times New Roman"/>
              </a:rPr>
              <a:t> </a:t>
            </a:r>
            <a:r>
              <a:rPr sz="1700" spc="-5" dirty="0">
                <a:latin typeface="Times New Roman"/>
                <a:cs typeface="Times New Roman"/>
              </a:rPr>
              <a:t>store</a:t>
            </a:r>
            <a:r>
              <a:rPr sz="1700" spc="10" dirty="0">
                <a:latin typeface="Times New Roman"/>
                <a:cs typeface="Times New Roman"/>
              </a:rPr>
              <a:t> </a:t>
            </a:r>
            <a:r>
              <a:rPr sz="1700" dirty="0">
                <a:latin typeface="Times New Roman"/>
                <a:cs typeface="Times New Roman"/>
              </a:rPr>
              <a:t>data</a:t>
            </a:r>
            <a:r>
              <a:rPr sz="1700" spc="-10" dirty="0">
                <a:latin typeface="Times New Roman"/>
                <a:cs typeface="Times New Roman"/>
              </a:rPr>
              <a:t> </a:t>
            </a:r>
            <a:r>
              <a:rPr sz="1700" spc="-5" dirty="0">
                <a:latin typeface="Times New Roman"/>
                <a:cs typeface="Times New Roman"/>
              </a:rPr>
              <a:t>into</a:t>
            </a:r>
            <a:r>
              <a:rPr sz="1700" spc="10" dirty="0">
                <a:latin typeface="Times New Roman"/>
                <a:cs typeface="Times New Roman"/>
              </a:rPr>
              <a:t> </a:t>
            </a:r>
            <a:r>
              <a:rPr sz="1700" spc="-5" dirty="0">
                <a:latin typeface="Times New Roman"/>
                <a:cs typeface="Times New Roman"/>
              </a:rPr>
              <a:t>the </a:t>
            </a:r>
            <a:r>
              <a:rPr sz="1700" dirty="0">
                <a:latin typeface="Times New Roman"/>
                <a:cs typeface="Times New Roman"/>
              </a:rPr>
              <a:t>data</a:t>
            </a:r>
            <a:r>
              <a:rPr sz="1700" spc="-5" dirty="0">
                <a:latin typeface="Times New Roman"/>
                <a:cs typeface="Times New Roman"/>
              </a:rPr>
              <a:t> </a:t>
            </a:r>
            <a:r>
              <a:rPr sz="1700" dirty="0">
                <a:latin typeface="Times New Roman"/>
                <a:cs typeface="Times New Roman"/>
              </a:rPr>
              <a:t>part</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the</a:t>
            </a:r>
            <a:r>
              <a:rPr sz="1700" spc="5" dirty="0">
                <a:latin typeface="Times New Roman"/>
                <a:cs typeface="Times New Roman"/>
              </a:rPr>
              <a:t> </a:t>
            </a:r>
            <a:r>
              <a:rPr sz="1700" spc="-5" dirty="0">
                <a:latin typeface="Times New Roman"/>
                <a:cs typeface="Times New Roman"/>
              </a:rPr>
              <a:t>node.</a:t>
            </a:r>
            <a:endParaRPr sz="1700" dirty="0">
              <a:latin typeface="Times New Roman"/>
              <a:cs typeface="Times New Roman"/>
            </a:endParaRPr>
          </a:p>
          <a:p>
            <a:pPr marL="12700" marR="3167380">
              <a:lnSpc>
                <a:spcPct val="150000"/>
              </a:lnSpc>
              <a:spcBef>
                <a:spcPts val="5"/>
              </a:spcBef>
            </a:pPr>
            <a:r>
              <a:rPr sz="1700" i="1" dirty="0">
                <a:latin typeface="Times New Roman"/>
                <a:cs typeface="Times New Roman"/>
              </a:rPr>
              <a:t>NewNode</a:t>
            </a:r>
            <a:r>
              <a:rPr sz="1700" i="1" spc="-25" dirty="0">
                <a:latin typeface="Times New Roman"/>
                <a:cs typeface="Times New Roman"/>
              </a:rPr>
              <a:t> </a:t>
            </a:r>
            <a:r>
              <a:rPr sz="1700" i="1" dirty="0">
                <a:latin typeface="Times New Roman"/>
                <a:cs typeface="Times New Roman"/>
              </a:rPr>
              <a:t>=</a:t>
            </a:r>
            <a:r>
              <a:rPr sz="1700" i="1" spc="10" dirty="0">
                <a:latin typeface="Times New Roman"/>
                <a:cs typeface="Times New Roman"/>
              </a:rPr>
              <a:t> </a:t>
            </a:r>
            <a:r>
              <a:rPr sz="1700" i="1" spc="-5" dirty="0">
                <a:latin typeface="Times New Roman"/>
                <a:cs typeface="Times New Roman"/>
              </a:rPr>
              <a:t>(struct</a:t>
            </a:r>
            <a:r>
              <a:rPr sz="1700" i="1" spc="15" dirty="0">
                <a:latin typeface="Times New Roman"/>
                <a:cs typeface="Times New Roman"/>
              </a:rPr>
              <a:t> </a:t>
            </a:r>
            <a:r>
              <a:rPr sz="1700" i="1" dirty="0">
                <a:latin typeface="Times New Roman"/>
                <a:cs typeface="Times New Roman"/>
              </a:rPr>
              <a:t>node</a:t>
            </a:r>
            <a:r>
              <a:rPr sz="1700" i="1" spc="-15" dirty="0">
                <a:latin typeface="Times New Roman"/>
                <a:cs typeface="Times New Roman"/>
              </a:rPr>
              <a:t> </a:t>
            </a:r>
            <a:r>
              <a:rPr sz="1700" i="1" dirty="0">
                <a:latin typeface="Times New Roman"/>
                <a:cs typeface="Times New Roman"/>
              </a:rPr>
              <a:t>*)</a:t>
            </a:r>
            <a:r>
              <a:rPr sz="1700" i="1" spc="-10" dirty="0">
                <a:latin typeface="Times New Roman"/>
                <a:cs typeface="Times New Roman"/>
              </a:rPr>
              <a:t> </a:t>
            </a:r>
            <a:r>
              <a:rPr sz="1700" i="1" spc="-5" dirty="0">
                <a:latin typeface="Times New Roman"/>
                <a:cs typeface="Times New Roman"/>
              </a:rPr>
              <a:t>malloc(sizeof(struct</a:t>
            </a:r>
            <a:r>
              <a:rPr sz="1700" i="1" spc="35" dirty="0">
                <a:latin typeface="Times New Roman"/>
                <a:cs typeface="Times New Roman"/>
              </a:rPr>
              <a:t> </a:t>
            </a:r>
            <a:r>
              <a:rPr sz="1700" i="1" dirty="0">
                <a:latin typeface="Times New Roman"/>
                <a:cs typeface="Times New Roman"/>
              </a:rPr>
              <a:t>node</a:t>
            </a:r>
            <a:r>
              <a:rPr sz="1700" i="1" spc="-15" dirty="0">
                <a:latin typeface="Times New Roman"/>
                <a:cs typeface="Times New Roman"/>
              </a:rPr>
              <a:t> </a:t>
            </a:r>
            <a:r>
              <a:rPr sz="1700" i="1" spc="-5" dirty="0">
                <a:latin typeface="Times New Roman"/>
                <a:cs typeface="Times New Roman"/>
              </a:rPr>
              <a:t>*)); </a:t>
            </a:r>
            <a:r>
              <a:rPr sz="1700" i="1" spc="-409" dirty="0">
                <a:latin typeface="Times New Roman"/>
                <a:cs typeface="Times New Roman"/>
              </a:rPr>
              <a:t> </a:t>
            </a:r>
            <a:r>
              <a:rPr sz="1700" i="1" dirty="0">
                <a:latin typeface="Times New Roman"/>
                <a:cs typeface="Times New Roman"/>
              </a:rPr>
              <a:t>NewNode</a:t>
            </a:r>
            <a:r>
              <a:rPr sz="1700" i="1" spc="-30" dirty="0">
                <a:latin typeface="Times New Roman"/>
                <a:cs typeface="Times New Roman"/>
              </a:rPr>
              <a:t> </a:t>
            </a:r>
            <a:r>
              <a:rPr sz="1700" i="1" spc="-5" dirty="0">
                <a:latin typeface="Times New Roman"/>
                <a:cs typeface="Times New Roman"/>
              </a:rPr>
              <a:t>-&gt;</a:t>
            </a:r>
            <a:r>
              <a:rPr sz="1700" i="1" spc="5" dirty="0">
                <a:latin typeface="Times New Roman"/>
                <a:cs typeface="Times New Roman"/>
              </a:rPr>
              <a:t> </a:t>
            </a:r>
            <a:r>
              <a:rPr sz="1700" i="1" spc="-5" dirty="0">
                <a:latin typeface="Times New Roman"/>
                <a:cs typeface="Times New Roman"/>
              </a:rPr>
              <a:t>data</a:t>
            </a:r>
            <a:r>
              <a:rPr sz="1700" i="1" spc="-10" dirty="0">
                <a:latin typeface="Times New Roman"/>
                <a:cs typeface="Times New Roman"/>
              </a:rPr>
              <a:t> </a:t>
            </a:r>
            <a:r>
              <a:rPr sz="1700" i="1" dirty="0">
                <a:latin typeface="Times New Roman"/>
                <a:cs typeface="Times New Roman"/>
              </a:rPr>
              <a:t>=</a:t>
            </a:r>
            <a:r>
              <a:rPr sz="1700" i="1" spc="-5" dirty="0">
                <a:latin typeface="Times New Roman"/>
                <a:cs typeface="Times New Roman"/>
              </a:rPr>
              <a:t> item;</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20" dirty="0">
                <a:latin typeface="Times New Roman"/>
                <a:cs typeface="Times New Roman"/>
              </a:rPr>
              <a:t> </a:t>
            </a:r>
            <a:r>
              <a:rPr sz="1700" b="1" dirty="0">
                <a:latin typeface="Times New Roman"/>
                <a:cs typeface="Times New Roman"/>
              </a:rPr>
              <a:t>2:</a:t>
            </a:r>
            <a:r>
              <a:rPr sz="1700" b="1" spc="105" dirty="0">
                <a:latin typeface="Times New Roman"/>
                <a:cs typeface="Times New Roman"/>
              </a:rPr>
              <a:t> </a:t>
            </a:r>
            <a:r>
              <a:rPr sz="1700" spc="-5" dirty="0">
                <a:latin typeface="Times New Roman"/>
                <a:cs typeface="Times New Roman"/>
              </a:rPr>
              <a:t>Place</a:t>
            </a:r>
            <a:r>
              <a:rPr sz="1700" spc="120" dirty="0">
                <a:latin typeface="Times New Roman"/>
                <a:cs typeface="Times New Roman"/>
              </a:rPr>
              <a:t> </a:t>
            </a:r>
            <a:r>
              <a:rPr sz="1700" spc="-5" dirty="0">
                <a:latin typeface="Times New Roman"/>
                <a:cs typeface="Times New Roman"/>
              </a:rPr>
              <a:t>the</a:t>
            </a:r>
            <a:r>
              <a:rPr sz="1700" spc="110" dirty="0">
                <a:latin typeface="Times New Roman"/>
                <a:cs typeface="Times New Roman"/>
              </a:rPr>
              <a:t> </a:t>
            </a:r>
            <a:r>
              <a:rPr sz="1700" b="1" i="1" spc="-5" dirty="0">
                <a:latin typeface="Times New Roman"/>
                <a:cs typeface="Times New Roman"/>
              </a:rPr>
              <a:t>head</a:t>
            </a:r>
            <a:r>
              <a:rPr sz="1700" b="1" i="1" spc="105" dirty="0">
                <a:latin typeface="Times New Roman"/>
                <a:cs typeface="Times New Roman"/>
              </a:rPr>
              <a:t> </a:t>
            </a:r>
            <a:r>
              <a:rPr sz="1700" spc="-5" dirty="0">
                <a:latin typeface="Times New Roman"/>
                <a:cs typeface="Times New Roman"/>
              </a:rPr>
              <a:t>(</a:t>
            </a:r>
            <a:r>
              <a:rPr sz="1700" i="1" spc="-5" dirty="0">
                <a:latin typeface="Times New Roman"/>
                <a:cs typeface="Times New Roman"/>
              </a:rPr>
              <a:t>containing</a:t>
            </a:r>
            <a:r>
              <a:rPr sz="1700" i="1" spc="120" dirty="0">
                <a:latin typeface="Times New Roman"/>
                <a:cs typeface="Times New Roman"/>
              </a:rPr>
              <a:t> </a:t>
            </a:r>
            <a:r>
              <a:rPr sz="1700" i="1" spc="-5" dirty="0">
                <a:latin typeface="Times New Roman"/>
                <a:cs typeface="Times New Roman"/>
              </a:rPr>
              <a:t>the</a:t>
            </a:r>
            <a:r>
              <a:rPr sz="1700" i="1" spc="110" dirty="0">
                <a:latin typeface="Times New Roman"/>
                <a:cs typeface="Times New Roman"/>
              </a:rPr>
              <a:t> </a:t>
            </a:r>
            <a:r>
              <a:rPr sz="1700" i="1" spc="-15" dirty="0">
                <a:latin typeface="Times New Roman"/>
                <a:cs typeface="Times New Roman"/>
              </a:rPr>
              <a:t>address</a:t>
            </a:r>
            <a:r>
              <a:rPr sz="1700" i="1" spc="120" dirty="0">
                <a:latin typeface="Times New Roman"/>
                <a:cs typeface="Times New Roman"/>
              </a:rPr>
              <a:t> </a:t>
            </a:r>
            <a:r>
              <a:rPr sz="1700" i="1" dirty="0">
                <a:latin typeface="Times New Roman"/>
                <a:cs typeface="Times New Roman"/>
              </a:rPr>
              <a:t>of</a:t>
            </a:r>
            <a:r>
              <a:rPr sz="1700" i="1" spc="100" dirty="0">
                <a:latin typeface="Times New Roman"/>
                <a:cs typeface="Times New Roman"/>
              </a:rPr>
              <a:t> </a:t>
            </a:r>
            <a:r>
              <a:rPr lang="en-US" sz="1700" i="1" spc="100" dirty="0">
                <a:latin typeface="Times New Roman"/>
                <a:cs typeface="Times New Roman"/>
              </a:rPr>
              <a:t>the </a:t>
            </a:r>
            <a:r>
              <a:rPr sz="1700" i="1" spc="-5" dirty="0">
                <a:latin typeface="Times New Roman"/>
                <a:cs typeface="Times New Roman"/>
              </a:rPr>
              <a:t>existing</a:t>
            </a:r>
            <a:r>
              <a:rPr sz="1700" i="1" spc="114" dirty="0">
                <a:latin typeface="Times New Roman"/>
                <a:cs typeface="Times New Roman"/>
              </a:rPr>
              <a:t> </a:t>
            </a:r>
            <a:r>
              <a:rPr sz="1700" i="1" spc="-5" dirty="0">
                <a:latin typeface="Times New Roman"/>
                <a:cs typeface="Times New Roman"/>
              </a:rPr>
              <a:t>first</a:t>
            </a:r>
            <a:r>
              <a:rPr sz="1700" i="1" spc="114" dirty="0">
                <a:latin typeface="Times New Roman"/>
                <a:cs typeface="Times New Roman"/>
              </a:rPr>
              <a:t> </a:t>
            </a:r>
            <a:r>
              <a:rPr sz="1700" i="1" spc="-5" dirty="0">
                <a:latin typeface="Times New Roman"/>
                <a:cs typeface="Times New Roman"/>
              </a:rPr>
              <a:t>node</a:t>
            </a:r>
            <a:r>
              <a:rPr sz="1700" spc="-5" dirty="0">
                <a:latin typeface="Times New Roman"/>
                <a:cs typeface="Times New Roman"/>
              </a:rPr>
              <a:t>)</a:t>
            </a:r>
            <a:r>
              <a:rPr sz="1700" spc="120" dirty="0">
                <a:latin typeface="Times New Roman"/>
                <a:cs typeface="Times New Roman"/>
              </a:rPr>
              <a:t> </a:t>
            </a:r>
            <a:r>
              <a:rPr sz="1700" spc="-5" dirty="0">
                <a:latin typeface="Times New Roman"/>
                <a:cs typeface="Times New Roman"/>
              </a:rPr>
              <a:t>to</a:t>
            </a:r>
            <a:r>
              <a:rPr sz="1700" spc="114" dirty="0">
                <a:latin typeface="Times New Roman"/>
                <a:cs typeface="Times New Roman"/>
              </a:rPr>
              <a:t> </a:t>
            </a:r>
            <a:r>
              <a:rPr sz="1700" spc="-10" dirty="0">
                <a:latin typeface="Times New Roman"/>
                <a:cs typeface="Times New Roman"/>
              </a:rPr>
              <a:t>the</a:t>
            </a:r>
            <a:r>
              <a:rPr sz="1700" spc="125" dirty="0">
                <a:latin typeface="Times New Roman"/>
                <a:cs typeface="Times New Roman"/>
              </a:rPr>
              <a:t> </a:t>
            </a:r>
            <a:r>
              <a:rPr sz="1700" spc="-5" dirty="0">
                <a:latin typeface="Times New Roman"/>
                <a:cs typeface="Times New Roman"/>
              </a:rPr>
              <a:t>next</a:t>
            </a:r>
            <a:r>
              <a:rPr sz="1700" spc="114" dirty="0">
                <a:latin typeface="Times New Roman"/>
                <a:cs typeface="Times New Roman"/>
              </a:rPr>
              <a:t> </a:t>
            </a:r>
            <a:r>
              <a:rPr sz="1700" spc="-10" dirty="0">
                <a:latin typeface="Times New Roman"/>
                <a:cs typeface="Times New Roman"/>
              </a:rPr>
              <a:t>field</a:t>
            </a:r>
            <a:r>
              <a:rPr sz="1700" spc="120" dirty="0">
                <a:latin typeface="Times New Roman"/>
                <a:cs typeface="Times New Roman"/>
              </a:rPr>
              <a:t> </a:t>
            </a:r>
            <a:r>
              <a:rPr sz="1700" dirty="0">
                <a:latin typeface="Times New Roman"/>
                <a:cs typeface="Times New Roman"/>
              </a:rPr>
              <a:t>of</a:t>
            </a:r>
            <a:r>
              <a:rPr sz="1700" spc="100" dirty="0">
                <a:latin typeface="Times New Roman"/>
                <a:cs typeface="Times New Roman"/>
              </a:rPr>
              <a:t> </a:t>
            </a:r>
            <a:r>
              <a:rPr sz="1700" spc="-5" dirty="0">
                <a:latin typeface="Times New Roman"/>
                <a:cs typeface="Times New Roman"/>
              </a:rPr>
              <a:t>the</a:t>
            </a:r>
            <a:r>
              <a:rPr lang="en-US" sz="1700" spc="-5" dirty="0">
                <a:latin typeface="Times New Roman"/>
                <a:cs typeface="Times New Roman"/>
              </a:rPr>
              <a:t> </a:t>
            </a:r>
            <a:r>
              <a:rPr sz="1700" dirty="0">
                <a:latin typeface="Times New Roman"/>
                <a:cs typeface="Times New Roman"/>
              </a:rPr>
              <a:t>new</a:t>
            </a:r>
            <a:r>
              <a:rPr sz="1700" spc="-55" dirty="0">
                <a:latin typeface="Times New Roman"/>
                <a:cs typeface="Times New Roman"/>
              </a:rPr>
              <a:t> </a:t>
            </a:r>
            <a:r>
              <a:rPr sz="1700" dirty="0">
                <a:latin typeface="Times New Roman"/>
                <a:cs typeface="Times New Roman"/>
              </a:rPr>
              <a:t>node.</a:t>
            </a:r>
          </a:p>
          <a:p>
            <a:pPr marL="12700">
              <a:lnSpc>
                <a:spcPct val="100000"/>
              </a:lnSpc>
              <a:spcBef>
                <a:spcPts val="1019"/>
              </a:spcBef>
            </a:pPr>
            <a:r>
              <a:rPr sz="1700" i="1" dirty="0">
                <a:latin typeface="Times New Roman"/>
                <a:cs typeface="Times New Roman"/>
              </a:rPr>
              <a:t>NewNode</a:t>
            </a:r>
            <a:r>
              <a:rPr sz="1700" i="1" spc="-40" dirty="0">
                <a:latin typeface="Times New Roman"/>
                <a:cs typeface="Times New Roman"/>
              </a:rPr>
              <a:t> </a:t>
            </a:r>
            <a:r>
              <a:rPr sz="1700" i="1" spc="-5" dirty="0">
                <a:latin typeface="Times New Roman"/>
                <a:cs typeface="Times New Roman"/>
              </a:rPr>
              <a:t>-&gt; </a:t>
            </a:r>
            <a:r>
              <a:rPr sz="1700" i="1" dirty="0">
                <a:latin typeface="Times New Roman"/>
                <a:cs typeface="Times New Roman"/>
              </a:rPr>
              <a:t>next</a:t>
            </a:r>
            <a:r>
              <a:rPr sz="1700" i="1" spc="-35" dirty="0">
                <a:latin typeface="Times New Roman"/>
                <a:cs typeface="Times New Roman"/>
              </a:rPr>
              <a:t> </a:t>
            </a:r>
            <a:r>
              <a:rPr sz="1700" i="1" dirty="0">
                <a:latin typeface="Times New Roman"/>
                <a:cs typeface="Times New Roman"/>
              </a:rPr>
              <a:t>=</a:t>
            </a:r>
            <a:r>
              <a:rPr sz="1700" i="1" spc="-5" dirty="0">
                <a:latin typeface="Times New Roman"/>
                <a:cs typeface="Times New Roman"/>
              </a:rPr>
              <a:t> </a:t>
            </a:r>
            <a:r>
              <a:rPr sz="1700" i="1" dirty="0">
                <a:latin typeface="Times New Roman"/>
                <a:cs typeface="Times New Roman"/>
              </a:rPr>
              <a:t>head;</a:t>
            </a:r>
            <a:endParaRPr sz="1700" dirty="0">
              <a:latin typeface="Times New Roman"/>
              <a:cs typeface="Times New Roman"/>
            </a:endParaRPr>
          </a:p>
          <a:p>
            <a:pPr marL="12700" marR="8890">
              <a:lnSpc>
                <a:spcPct val="150000"/>
              </a:lnSpc>
              <a:spcBef>
                <a:spcPts val="5"/>
              </a:spcBef>
            </a:pPr>
            <a:r>
              <a:rPr sz="1700" b="1" dirty="0">
                <a:latin typeface="Times New Roman"/>
                <a:cs typeface="Times New Roman"/>
              </a:rPr>
              <a:t>Step</a:t>
            </a:r>
            <a:r>
              <a:rPr sz="1700" b="1" spc="55" dirty="0">
                <a:latin typeface="Times New Roman"/>
                <a:cs typeface="Times New Roman"/>
              </a:rPr>
              <a:t> </a:t>
            </a:r>
            <a:r>
              <a:rPr sz="1700" b="1" dirty="0">
                <a:latin typeface="Times New Roman"/>
                <a:cs typeface="Times New Roman"/>
              </a:rPr>
              <a:t>3:</a:t>
            </a:r>
            <a:r>
              <a:rPr sz="1700" b="1" spc="40" dirty="0">
                <a:latin typeface="Times New Roman"/>
                <a:cs typeface="Times New Roman"/>
              </a:rPr>
              <a:t> </a:t>
            </a:r>
            <a:r>
              <a:rPr sz="1700" dirty="0">
                <a:latin typeface="Times New Roman"/>
                <a:cs typeface="Times New Roman"/>
              </a:rPr>
              <a:t>At</a:t>
            </a:r>
            <a:r>
              <a:rPr sz="1700" spc="45" dirty="0">
                <a:latin typeface="Times New Roman"/>
                <a:cs typeface="Times New Roman"/>
              </a:rPr>
              <a:t> </a:t>
            </a:r>
            <a:r>
              <a:rPr sz="1700" dirty="0">
                <a:latin typeface="Times New Roman"/>
                <a:cs typeface="Times New Roman"/>
              </a:rPr>
              <a:t>the</a:t>
            </a:r>
            <a:r>
              <a:rPr sz="1700" spc="30" dirty="0">
                <a:latin typeface="Times New Roman"/>
                <a:cs typeface="Times New Roman"/>
              </a:rPr>
              <a:t> </a:t>
            </a:r>
            <a:r>
              <a:rPr sz="1700" spc="-5" dirty="0">
                <a:latin typeface="Times New Roman"/>
                <a:cs typeface="Times New Roman"/>
              </a:rPr>
              <a:t>last,</a:t>
            </a:r>
            <a:r>
              <a:rPr sz="1700" spc="65" dirty="0">
                <a:latin typeface="Times New Roman"/>
                <a:cs typeface="Times New Roman"/>
              </a:rPr>
              <a:t> </a:t>
            </a:r>
            <a:r>
              <a:rPr sz="1700" spc="-5" dirty="0">
                <a:latin typeface="Times New Roman"/>
                <a:cs typeface="Times New Roman"/>
              </a:rPr>
              <a:t>we</a:t>
            </a:r>
            <a:r>
              <a:rPr sz="1700" spc="470" dirty="0">
                <a:latin typeface="Times New Roman"/>
                <a:cs typeface="Times New Roman"/>
              </a:rPr>
              <a:t> </a:t>
            </a:r>
            <a:r>
              <a:rPr sz="1700" spc="-5" dirty="0">
                <a:latin typeface="Times New Roman"/>
                <a:cs typeface="Times New Roman"/>
              </a:rPr>
              <a:t>need</a:t>
            </a:r>
            <a:r>
              <a:rPr sz="1700" spc="459" dirty="0">
                <a:latin typeface="Times New Roman"/>
                <a:cs typeface="Times New Roman"/>
              </a:rPr>
              <a:t> </a:t>
            </a:r>
            <a:r>
              <a:rPr sz="1700" spc="-5" dirty="0">
                <a:latin typeface="Times New Roman"/>
                <a:cs typeface="Times New Roman"/>
              </a:rPr>
              <a:t>to</a:t>
            </a:r>
            <a:r>
              <a:rPr sz="1700" spc="465" dirty="0">
                <a:latin typeface="Times New Roman"/>
                <a:cs typeface="Times New Roman"/>
              </a:rPr>
              <a:t> </a:t>
            </a:r>
            <a:r>
              <a:rPr sz="1700" dirty="0">
                <a:latin typeface="Times New Roman"/>
                <a:cs typeface="Times New Roman"/>
              </a:rPr>
              <a:t>make</a:t>
            </a:r>
            <a:r>
              <a:rPr sz="1700" spc="459" dirty="0">
                <a:latin typeface="Times New Roman"/>
                <a:cs typeface="Times New Roman"/>
              </a:rPr>
              <a:t> </a:t>
            </a:r>
            <a:r>
              <a:rPr sz="1700" dirty="0">
                <a:latin typeface="Times New Roman"/>
                <a:cs typeface="Times New Roman"/>
              </a:rPr>
              <a:t>the</a:t>
            </a:r>
            <a:r>
              <a:rPr sz="1700" spc="459" dirty="0">
                <a:latin typeface="Times New Roman"/>
                <a:cs typeface="Times New Roman"/>
              </a:rPr>
              <a:t> </a:t>
            </a:r>
            <a:r>
              <a:rPr sz="1700" spc="-5" dirty="0">
                <a:latin typeface="Times New Roman"/>
                <a:cs typeface="Times New Roman"/>
              </a:rPr>
              <a:t>new</a:t>
            </a:r>
            <a:r>
              <a:rPr sz="1700" spc="475" dirty="0">
                <a:latin typeface="Times New Roman"/>
                <a:cs typeface="Times New Roman"/>
              </a:rPr>
              <a:t> </a:t>
            </a:r>
            <a:r>
              <a:rPr sz="1700" dirty="0">
                <a:latin typeface="Times New Roman"/>
                <a:cs typeface="Times New Roman"/>
              </a:rPr>
              <a:t>node</a:t>
            </a:r>
            <a:r>
              <a:rPr sz="1700" spc="459" dirty="0">
                <a:latin typeface="Times New Roman"/>
                <a:cs typeface="Times New Roman"/>
              </a:rPr>
              <a:t> </a:t>
            </a:r>
            <a:r>
              <a:rPr sz="1700" spc="-5" dirty="0">
                <a:latin typeface="Times New Roman"/>
                <a:cs typeface="Times New Roman"/>
              </a:rPr>
              <a:t>as</a:t>
            </a:r>
            <a:r>
              <a:rPr sz="1700" spc="470" dirty="0">
                <a:latin typeface="Times New Roman"/>
                <a:cs typeface="Times New Roman"/>
              </a:rPr>
              <a:t> </a:t>
            </a:r>
            <a:r>
              <a:rPr sz="1700" dirty="0">
                <a:latin typeface="Times New Roman"/>
                <a:cs typeface="Times New Roman"/>
              </a:rPr>
              <a:t>the</a:t>
            </a:r>
            <a:r>
              <a:rPr sz="1700" spc="465" dirty="0">
                <a:latin typeface="Times New Roman"/>
                <a:cs typeface="Times New Roman"/>
              </a:rPr>
              <a:t> </a:t>
            </a:r>
            <a:r>
              <a:rPr sz="1700" spc="-5" dirty="0">
                <a:latin typeface="Times New Roman"/>
                <a:cs typeface="Times New Roman"/>
              </a:rPr>
              <a:t>first</a:t>
            </a:r>
            <a:r>
              <a:rPr sz="1700" spc="465" dirty="0">
                <a:latin typeface="Times New Roman"/>
                <a:cs typeface="Times New Roman"/>
              </a:rPr>
              <a:t> </a:t>
            </a:r>
            <a:r>
              <a:rPr sz="1700" spc="-5" dirty="0">
                <a:latin typeface="Times New Roman"/>
                <a:cs typeface="Times New Roman"/>
              </a:rPr>
              <a:t>node</a:t>
            </a:r>
            <a:r>
              <a:rPr sz="1700" spc="475" dirty="0">
                <a:latin typeface="Times New Roman"/>
                <a:cs typeface="Times New Roman"/>
              </a:rPr>
              <a:t> </a:t>
            </a:r>
            <a:r>
              <a:rPr sz="1700" dirty="0">
                <a:latin typeface="Times New Roman"/>
                <a:cs typeface="Times New Roman"/>
              </a:rPr>
              <a:t>of</a:t>
            </a:r>
            <a:r>
              <a:rPr sz="1700" spc="459" dirty="0">
                <a:latin typeface="Times New Roman"/>
                <a:cs typeface="Times New Roman"/>
              </a:rPr>
              <a:t> </a:t>
            </a:r>
            <a:r>
              <a:rPr sz="1700" dirty="0">
                <a:latin typeface="Times New Roman"/>
                <a:cs typeface="Times New Roman"/>
              </a:rPr>
              <a:t>the</a:t>
            </a:r>
            <a:r>
              <a:rPr sz="1700" spc="470" dirty="0">
                <a:latin typeface="Times New Roman"/>
                <a:cs typeface="Times New Roman"/>
              </a:rPr>
              <a:t> </a:t>
            </a:r>
            <a:r>
              <a:rPr sz="1700" spc="-5" dirty="0">
                <a:latin typeface="Times New Roman"/>
                <a:cs typeface="Times New Roman"/>
              </a:rPr>
              <a:t>list</a:t>
            </a:r>
            <a:r>
              <a:rPr sz="1700" spc="465" dirty="0">
                <a:latin typeface="Times New Roman"/>
                <a:cs typeface="Times New Roman"/>
              </a:rPr>
              <a:t> </a:t>
            </a:r>
            <a:r>
              <a:rPr sz="1700" spc="-5" dirty="0">
                <a:latin typeface="Times New Roman"/>
                <a:cs typeface="Times New Roman"/>
              </a:rPr>
              <a:t>this </a:t>
            </a:r>
            <a:r>
              <a:rPr sz="1700" spc="-409" dirty="0">
                <a:latin typeface="Times New Roman"/>
                <a:cs typeface="Times New Roman"/>
              </a:rPr>
              <a:t> </a:t>
            </a:r>
            <a:r>
              <a:rPr sz="1700" spc="-5" dirty="0">
                <a:latin typeface="Times New Roman"/>
                <a:cs typeface="Times New Roman"/>
              </a:rPr>
              <a:t>will</a:t>
            </a:r>
            <a:r>
              <a:rPr sz="1700" dirty="0">
                <a:latin typeface="Times New Roman"/>
                <a:cs typeface="Times New Roman"/>
              </a:rPr>
              <a:t> be</a:t>
            </a:r>
            <a:r>
              <a:rPr sz="1700" spc="-10" dirty="0">
                <a:latin typeface="Times New Roman"/>
                <a:cs typeface="Times New Roman"/>
              </a:rPr>
              <a:t> </a:t>
            </a:r>
            <a:r>
              <a:rPr sz="1700" dirty="0">
                <a:latin typeface="Times New Roman"/>
                <a:cs typeface="Times New Roman"/>
              </a:rPr>
              <a:t>done</a:t>
            </a:r>
            <a:r>
              <a:rPr sz="1700" spc="-20" dirty="0">
                <a:latin typeface="Times New Roman"/>
                <a:cs typeface="Times New Roman"/>
              </a:rPr>
              <a:t> </a:t>
            </a:r>
            <a:r>
              <a:rPr sz="1700" dirty="0">
                <a:latin typeface="Times New Roman"/>
                <a:cs typeface="Times New Roman"/>
              </a:rPr>
              <a:t>by</a:t>
            </a:r>
            <a:r>
              <a:rPr sz="1700" spc="-5" dirty="0">
                <a:latin typeface="Times New Roman"/>
                <a:cs typeface="Times New Roman"/>
              </a:rPr>
              <a:t> using</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following statement.</a:t>
            </a:r>
            <a:endParaRPr sz="1700" dirty="0">
              <a:latin typeface="Times New Roman"/>
              <a:cs typeface="Times New Roman"/>
            </a:endParaRPr>
          </a:p>
          <a:p>
            <a:pPr marL="12700">
              <a:lnSpc>
                <a:spcPct val="100000"/>
              </a:lnSpc>
              <a:spcBef>
                <a:spcPts val="1019"/>
              </a:spcBef>
            </a:pPr>
            <a:r>
              <a:rPr sz="1700" i="1" dirty="0">
                <a:latin typeface="Times New Roman"/>
                <a:cs typeface="Times New Roman"/>
              </a:rPr>
              <a:t>head</a:t>
            </a:r>
            <a:r>
              <a:rPr sz="1700" i="1" spc="-35" dirty="0">
                <a:latin typeface="Times New Roman"/>
                <a:cs typeface="Times New Roman"/>
              </a:rPr>
              <a:t> </a:t>
            </a:r>
            <a:r>
              <a:rPr sz="1700" i="1" dirty="0">
                <a:latin typeface="Times New Roman"/>
                <a:cs typeface="Times New Roman"/>
              </a:rPr>
              <a:t>=</a:t>
            </a:r>
            <a:r>
              <a:rPr sz="1700" i="1" spc="-15" dirty="0">
                <a:latin typeface="Times New Roman"/>
                <a:cs typeface="Times New Roman"/>
              </a:rPr>
              <a:t> </a:t>
            </a:r>
            <a:r>
              <a:rPr sz="1700" i="1" dirty="0">
                <a:latin typeface="Times New Roman"/>
                <a:cs typeface="Times New Roman"/>
              </a:rPr>
              <a:t>NewNode;</a:t>
            </a:r>
            <a:endParaRPr sz="1700" dirty="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6686" y="553314"/>
            <a:ext cx="5002530" cy="3524250"/>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Algorithm:</a:t>
            </a:r>
            <a:endParaRPr sz="1700" dirty="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dirty="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20" dirty="0">
                <a:latin typeface="Times New Roman"/>
                <a:cs typeface="Times New Roman"/>
              </a:rPr>
              <a:t> </a:t>
            </a:r>
            <a:r>
              <a:rPr sz="1700" b="1" dirty="0">
                <a:latin typeface="Times New Roman"/>
                <a:cs typeface="Times New Roman"/>
              </a:rPr>
              <a:t>2:</a:t>
            </a:r>
            <a:r>
              <a:rPr sz="1700" b="1" spc="-20" dirty="0">
                <a:latin typeface="Times New Roman"/>
                <a:cs typeface="Times New Roman"/>
              </a:rPr>
              <a:t> </a:t>
            </a:r>
            <a:r>
              <a:rPr sz="1700" spc="-5" dirty="0">
                <a:latin typeface="Times New Roman"/>
                <a:cs typeface="Times New Roman"/>
              </a:rPr>
              <a:t>Create</a:t>
            </a:r>
            <a:r>
              <a:rPr sz="1700" spc="-2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p>
          <a:p>
            <a:pPr marL="12700" marR="5080">
              <a:lnSpc>
                <a:spcPct val="150000"/>
              </a:lnSpc>
            </a:pPr>
            <a:r>
              <a:rPr sz="1700" dirty="0">
                <a:latin typeface="Times New Roman"/>
                <a:cs typeface="Times New Roman"/>
              </a:rPr>
              <a:t>NewNode</a:t>
            </a:r>
            <a:r>
              <a:rPr sz="1700" spc="-3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b="1" dirty="0">
                <a:latin typeface="Times New Roman"/>
                <a:cs typeface="Times New Roman"/>
              </a:rPr>
              <a:t>Step 3 : </a:t>
            </a:r>
            <a:r>
              <a:rPr sz="1700" spc="-5" dirty="0">
                <a:latin typeface="Times New Roman"/>
                <a:cs typeface="Times New Roman"/>
              </a:rPr>
              <a:t>Assign data to </a:t>
            </a:r>
            <a:r>
              <a:rPr sz="1700" dirty="0">
                <a:latin typeface="Times New Roman"/>
                <a:cs typeface="Times New Roman"/>
              </a:rPr>
              <a:t>the info </a:t>
            </a:r>
            <a:r>
              <a:rPr sz="1700" spc="-5" dirty="0">
                <a:latin typeface="Times New Roman"/>
                <a:cs typeface="Times New Roman"/>
              </a:rPr>
              <a:t>field </a:t>
            </a:r>
            <a:r>
              <a:rPr sz="1700" dirty="0">
                <a:latin typeface="Times New Roman"/>
                <a:cs typeface="Times New Roman"/>
              </a:rPr>
              <a:t>of new node </a:t>
            </a:r>
            <a:r>
              <a:rPr sz="1700" spc="5"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dirty="0">
                <a:latin typeface="Times New Roman"/>
                <a:cs typeface="Times New Roman"/>
              </a:rPr>
              <a:t>-&gt;</a:t>
            </a:r>
            <a:r>
              <a:rPr sz="1700" spc="-10" dirty="0">
                <a:latin typeface="Times New Roman"/>
                <a:cs typeface="Times New Roman"/>
              </a:rPr>
              <a:t> </a:t>
            </a:r>
            <a:r>
              <a:rPr sz="1700" dirty="0">
                <a:latin typeface="Times New Roman"/>
                <a:cs typeface="Times New Roman"/>
              </a:rPr>
              <a:t>data</a:t>
            </a:r>
            <a:r>
              <a:rPr sz="1700" spc="-10" dirty="0">
                <a:latin typeface="Times New Roman"/>
                <a:cs typeface="Times New Roman"/>
              </a:rPr>
              <a:t> </a:t>
            </a:r>
            <a:r>
              <a:rPr sz="1700" dirty="0">
                <a:latin typeface="Times New Roman"/>
                <a:cs typeface="Times New Roman"/>
              </a:rPr>
              <a:t>= </a:t>
            </a:r>
            <a:r>
              <a:rPr sz="1700" spc="-5" dirty="0">
                <a:latin typeface="Times New Roman"/>
                <a:cs typeface="Times New Roman"/>
              </a:rPr>
              <a:t>item;</a:t>
            </a:r>
            <a:endParaRPr sz="1700" dirty="0">
              <a:latin typeface="Times New Roman"/>
              <a:cs typeface="Times New Roman"/>
            </a:endParaRPr>
          </a:p>
          <a:p>
            <a:pPr marL="12700" marR="2041525">
              <a:lnSpc>
                <a:spcPct val="150000"/>
              </a:lnSpc>
              <a:spcBef>
                <a:spcPts val="5"/>
              </a:spcBef>
            </a:pPr>
            <a:r>
              <a:rPr sz="1700" b="1" dirty="0">
                <a:latin typeface="Times New Roman"/>
                <a:cs typeface="Times New Roman"/>
              </a:rPr>
              <a:t>Step</a:t>
            </a:r>
            <a:r>
              <a:rPr sz="1700" b="1" spc="-20" dirty="0">
                <a:latin typeface="Times New Roman"/>
                <a:cs typeface="Times New Roman"/>
              </a:rPr>
              <a:t> </a:t>
            </a:r>
            <a:r>
              <a:rPr sz="1700" b="1" dirty="0">
                <a:latin typeface="Times New Roman"/>
                <a:cs typeface="Times New Roman"/>
              </a:rPr>
              <a:t>4:</a:t>
            </a:r>
            <a:r>
              <a:rPr sz="1700" b="1" spc="-20" dirty="0">
                <a:latin typeface="Times New Roman"/>
                <a:cs typeface="Times New Roman"/>
              </a:rPr>
              <a:t> </a:t>
            </a:r>
            <a:r>
              <a:rPr sz="1700" dirty="0">
                <a:latin typeface="Times New Roman"/>
                <a:cs typeface="Times New Roman"/>
              </a:rPr>
              <a:t>NewNode</a:t>
            </a:r>
            <a:r>
              <a:rPr sz="1700" spc="-40" dirty="0">
                <a:latin typeface="Times New Roman"/>
                <a:cs typeface="Times New Roman"/>
              </a:rPr>
              <a:t> </a:t>
            </a:r>
            <a:r>
              <a:rPr sz="1700" spc="-5" dirty="0">
                <a:latin typeface="Times New Roman"/>
                <a:cs typeface="Times New Roman"/>
              </a:rPr>
              <a:t>-&gt;</a:t>
            </a:r>
            <a:r>
              <a:rPr sz="1700" spc="-20"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head; </a:t>
            </a:r>
            <a:r>
              <a:rPr sz="1700" spc="-409" dirty="0">
                <a:latin typeface="Times New Roman"/>
                <a:cs typeface="Times New Roman"/>
              </a:rPr>
              <a:t> </a:t>
            </a:r>
            <a:r>
              <a:rPr sz="1700" dirty="0">
                <a:latin typeface="Times New Roman"/>
                <a:cs typeface="Times New Roman"/>
              </a:rPr>
              <a:t>head</a:t>
            </a:r>
            <a:r>
              <a:rPr sz="1700" spc="-25" dirty="0">
                <a:latin typeface="Times New Roman"/>
                <a:cs typeface="Times New Roman"/>
              </a:rPr>
              <a:t> </a:t>
            </a:r>
            <a:r>
              <a:rPr sz="1700" dirty="0">
                <a:latin typeface="Times New Roman"/>
                <a:cs typeface="Times New Roman"/>
              </a:rPr>
              <a:t>= NewNode;</a:t>
            </a:r>
          </a:p>
          <a:p>
            <a:pPr marL="12700">
              <a:lnSpc>
                <a:spcPct val="100000"/>
              </a:lnSpc>
              <a:spcBef>
                <a:spcPts val="1015"/>
              </a:spcBef>
            </a:pPr>
            <a:r>
              <a:rPr sz="1700" b="1" dirty="0">
                <a:latin typeface="Times New Roman"/>
                <a:cs typeface="Times New Roman"/>
              </a:rPr>
              <a:t>Step</a:t>
            </a:r>
            <a:r>
              <a:rPr sz="1700" b="1" spc="-40"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3572" y="338455"/>
            <a:ext cx="6989445" cy="2083435"/>
          </a:xfrm>
          <a:prstGeom prst="rect">
            <a:avLst/>
          </a:prstGeom>
        </p:spPr>
        <p:txBody>
          <a:bodyPr vert="horz" wrap="square" lIns="0" tIns="149860" rIns="0" bIns="0" rtlCol="0">
            <a:spAutoFit/>
          </a:bodyPr>
          <a:lstStyle/>
          <a:p>
            <a:pPr marL="12700">
              <a:lnSpc>
                <a:spcPct val="100000"/>
              </a:lnSpc>
              <a:spcBef>
                <a:spcPts val="1180"/>
              </a:spcBef>
            </a:pPr>
            <a:r>
              <a:rPr sz="1800" b="1" spc="-5" dirty="0">
                <a:latin typeface="Times New Roman"/>
                <a:cs typeface="Times New Roman"/>
              </a:rPr>
              <a:t>Insertion</a:t>
            </a:r>
            <a:r>
              <a:rPr sz="1800" b="1" dirty="0">
                <a:latin typeface="Times New Roman"/>
                <a:cs typeface="Times New Roman"/>
              </a:rPr>
              <a:t> a</a:t>
            </a:r>
            <a:r>
              <a:rPr sz="1800" b="1" spc="-5" dirty="0">
                <a:latin typeface="Times New Roman"/>
                <a:cs typeface="Times New Roman"/>
              </a:rPr>
              <a:t> node</a:t>
            </a:r>
            <a:r>
              <a:rPr sz="1800" b="1" spc="5" dirty="0">
                <a:latin typeface="Times New Roman"/>
                <a:cs typeface="Times New Roman"/>
              </a:rPr>
              <a:t> </a:t>
            </a:r>
            <a:r>
              <a:rPr sz="1800" b="1" dirty="0">
                <a:latin typeface="Times New Roman"/>
                <a:cs typeface="Times New Roman"/>
              </a:rPr>
              <a:t>at</a:t>
            </a:r>
            <a:r>
              <a:rPr sz="1800" b="1" spc="10" dirty="0">
                <a:latin typeface="Times New Roman"/>
                <a:cs typeface="Times New Roman"/>
              </a:rPr>
              <a:t> </a:t>
            </a:r>
            <a:r>
              <a:rPr sz="1800" b="1" spc="-5" dirty="0">
                <a:latin typeface="Times New Roman"/>
                <a:cs typeface="Times New Roman"/>
              </a:rPr>
              <a:t>the end</a:t>
            </a:r>
            <a:r>
              <a:rPr sz="1800" b="1" dirty="0">
                <a:latin typeface="Times New Roman"/>
                <a:cs typeface="Times New Roman"/>
              </a:rPr>
              <a:t> of</a:t>
            </a:r>
            <a:r>
              <a:rPr sz="1800" b="1" spc="10" dirty="0">
                <a:latin typeface="Times New Roman"/>
                <a:cs typeface="Times New Roman"/>
              </a:rPr>
              <a:t> </a:t>
            </a:r>
            <a:r>
              <a:rPr sz="1800" b="1" spc="-5" dirty="0">
                <a:latin typeface="Times New Roman"/>
                <a:cs typeface="Times New Roman"/>
              </a:rPr>
              <a:t>the singly</a:t>
            </a:r>
            <a:r>
              <a:rPr sz="1800" b="1" spc="5" dirty="0">
                <a:latin typeface="Times New Roman"/>
                <a:cs typeface="Times New Roman"/>
              </a:rPr>
              <a:t> </a:t>
            </a:r>
            <a:r>
              <a:rPr sz="1800" b="1" spc="-5" dirty="0">
                <a:latin typeface="Times New Roman"/>
                <a:cs typeface="Times New Roman"/>
              </a:rPr>
              <a:t>linked </a:t>
            </a:r>
            <a:r>
              <a:rPr sz="1800" b="1" dirty="0">
                <a:latin typeface="Times New Roman"/>
                <a:cs typeface="Times New Roman"/>
              </a:rPr>
              <a:t>list:</a:t>
            </a:r>
            <a:endParaRPr sz="1800">
              <a:latin typeface="Times New Roman"/>
              <a:cs typeface="Times New Roman"/>
            </a:endParaRPr>
          </a:p>
          <a:p>
            <a:pPr marL="12700" marR="5080">
              <a:lnSpc>
                <a:spcPts val="3240"/>
              </a:lnSpc>
              <a:spcBef>
                <a:spcPts val="285"/>
              </a:spcBef>
            </a:pP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order</a:t>
            </a:r>
            <a:r>
              <a:rPr sz="1800" spc="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insert</a:t>
            </a:r>
            <a:r>
              <a:rPr sz="1800" spc="-5" dirty="0">
                <a:latin typeface="Times New Roman"/>
                <a:cs typeface="Times New Roman"/>
              </a:rPr>
              <a:t> </a:t>
            </a:r>
            <a:r>
              <a:rPr sz="1800" dirty="0">
                <a:latin typeface="Times New Roman"/>
                <a:cs typeface="Times New Roman"/>
              </a:rPr>
              <a:t>a node</a:t>
            </a:r>
            <a:r>
              <a:rPr sz="1800" spc="-5" dirty="0">
                <a:latin typeface="Times New Roman"/>
                <a:cs typeface="Times New Roman"/>
              </a:rPr>
              <a:t> </a:t>
            </a:r>
            <a:r>
              <a:rPr sz="1800" dirty="0">
                <a:latin typeface="Times New Roman"/>
                <a:cs typeface="Times New Roman"/>
              </a:rPr>
              <a:t>at</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end,</a:t>
            </a:r>
            <a:r>
              <a:rPr sz="1800" spc="-10" dirty="0">
                <a:latin typeface="Times New Roman"/>
                <a:cs typeface="Times New Roman"/>
              </a:rPr>
              <a:t> </a:t>
            </a:r>
            <a:r>
              <a:rPr sz="1800" dirty="0">
                <a:latin typeface="Times New Roman"/>
                <a:cs typeface="Times New Roman"/>
              </a:rPr>
              <a:t>there are</a:t>
            </a:r>
            <a:r>
              <a:rPr sz="1800" spc="-5" dirty="0">
                <a:latin typeface="Times New Roman"/>
                <a:cs typeface="Times New Roman"/>
              </a:rPr>
              <a:t> two</a:t>
            </a:r>
            <a:r>
              <a:rPr sz="1800" spc="-10" dirty="0">
                <a:latin typeface="Times New Roman"/>
                <a:cs typeface="Times New Roman"/>
              </a:rPr>
              <a:t> </a:t>
            </a:r>
            <a:r>
              <a:rPr sz="1800" spc="-5" dirty="0">
                <a:latin typeface="Times New Roman"/>
                <a:cs typeface="Times New Roman"/>
              </a:rPr>
              <a:t>scenarios</a:t>
            </a:r>
            <a:r>
              <a:rPr sz="1800" spc="-15" dirty="0">
                <a:latin typeface="Times New Roman"/>
                <a:cs typeface="Times New Roman"/>
              </a:rPr>
              <a:t> </a:t>
            </a:r>
            <a:r>
              <a:rPr sz="1800" dirty="0">
                <a:latin typeface="Times New Roman"/>
                <a:cs typeface="Times New Roman"/>
              </a:rPr>
              <a:t>which need</a:t>
            </a:r>
            <a:r>
              <a:rPr sz="1800" spc="-10"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be </a:t>
            </a:r>
            <a:r>
              <a:rPr sz="1800" spc="-434" dirty="0">
                <a:latin typeface="Times New Roman"/>
                <a:cs typeface="Times New Roman"/>
              </a:rPr>
              <a:t> </a:t>
            </a:r>
            <a:r>
              <a:rPr sz="1800" dirty="0">
                <a:latin typeface="Times New Roman"/>
                <a:cs typeface="Times New Roman"/>
              </a:rPr>
              <a:t>mentioned.</a:t>
            </a:r>
            <a:endParaRPr sz="1800">
              <a:latin typeface="Times New Roman"/>
              <a:cs typeface="Times New Roman"/>
            </a:endParaRPr>
          </a:p>
          <a:p>
            <a:pPr marL="236220" indent="-224154">
              <a:lnSpc>
                <a:spcPct val="100000"/>
              </a:lnSpc>
              <a:spcBef>
                <a:spcPts val="795"/>
              </a:spcBef>
              <a:buAutoNum type="arabicPeriod"/>
              <a:tabLst>
                <a:tab pos="236854" algn="l"/>
              </a:tabLst>
            </a:pP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is </a:t>
            </a:r>
            <a:r>
              <a:rPr sz="1800" dirty="0">
                <a:latin typeface="Times New Roman"/>
                <a:cs typeface="Times New Roman"/>
              </a:rPr>
              <a:t>being</a:t>
            </a:r>
            <a:r>
              <a:rPr sz="1800" spc="-10" dirty="0">
                <a:latin typeface="Times New Roman"/>
                <a:cs typeface="Times New Roman"/>
              </a:rPr>
              <a:t> </a:t>
            </a:r>
            <a:r>
              <a:rPr sz="1800" dirty="0">
                <a:latin typeface="Times New Roman"/>
                <a:cs typeface="Times New Roman"/>
              </a:rPr>
              <a:t>added</a:t>
            </a:r>
            <a:r>
              <a:rPr sz="1800" spc="-30" dirty="0">
                <a:latin typeface="Times New Roman"/>
                <a:cs typeface="Times New Roman"/>
              </a:rPr>
              <a:t> </a:t>
            </a:r>
            <a:r>
              <a:rPr sz="1800" dirty="0">
                <a:latin typeface="Times New Roman"/>
                <a:cs typeface="Times New Roman"/>
              </a:rPr>
              <a:t>to an</a:t>
            </a:r>
            <a:r>
              <a:rPr sz="1800" spc="-10" dirty="0">
                <a:latin typeface="Times New Roman"/>
                <a:cs typeface="Times New Roman"/>
              </a:rPr>
              <a:t> </a:t>
            </a:r>
            <a:r>
              <a:rPr sz="1800" dirty="0">
                <a:latin typeface="Times New Roman"/>
                <a:cs typeface="Times New Roman"/>
              </a:rPr>
              <a:t>empty</a:t>
            </a:r>
            <a:r>
              <a:rPr sz="1800" spc="-1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36220" indent="-224154">
              <a:lnSpc>
                <a:spcPct val="100000"/>
              </a:lnSpc>
              <a:spcBef>
                <a:spcPts val="1080"/>
              </a:spcBef>
              <a:buAutoNum type="arabicPeriod"/>
              <a:tabLst>
                <a:tab pos="236854" algn="l"/>
              </a:tabLst>
            </a:pP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node</a:t>
            </a:r>
            <a:r>
              <a:rPr sz="1800" spc="-5" dirty="0">
                <a:latin typeface="Times New Roman"/>
                <a:cs typeface="Times New Roman"/>
              </a:rPr>
              <a:t> is </a:t>
            </a:r>
            <a:r>
              <a:rPr sz="1800" dirty="0">
                <a:latin typeface="Times New Roman"/>
                <a:cs typeface="Times New Roman"/>
              </a:rPr>
              <a:t>being</a:t>
            </a:r>
            <a:r>
              <a:rPr sz="1800" spc="-5" dirty="0">
                <a:latin typeface="Times New Roman"/>
                <a:cs typeface="Times New Roman"/>
              </a:rPr>
              <a:t> </a:t>
            </a:r>
            <a:r>
              <a:rPr sz="1800" dirty="0">
                <a:latin typeface="Times New Roman"/>
                <a:cs typeface="Times New Roman"/>
              </a:rPr>
              <a:t>added</a:t>
            </a:r>
            <a:r>
              <a:rPr sz="1800" spc="-2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dirty="0">
                <a:latin typeface="Times New Roman"/>
                <a:cs typeface="Times New Roman"/>
              </a:rPr>
              <a:t>end of</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existing</a:t>
            </a:r>
            <a:r>
              <a:rPr sz="1800" spc="-20" dirty="0">
                <a:latin typeface="Times New Roman"/>
                <a:cs typeface="Times New Roman"/>
              </a:rPr>
              <a:t> </a:t>
            </a:r>
            <a:r>
              <a:rPr sz="1800" dirty="0">
                <a:latin typeface="Times New Roman"/>
                <a:cs typeface="Times New Roman"/>
              </a:rPr>
              <a:t>linked </a:t>
            </a:r>
            <a:r>
              <a:rPr sz="1800" spc="-5" dirty="0">
                <a:latin typeface="Times New Roman"/>
                <a:cs typeface="Times New Roman"/>
              </a:rPr>
              <a:t>list</a:t>
            </a:r>
            <a:endParaRPr sz="18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9358" y="329921"/>
            <a:ext cx="5002530" cy="3524250"/>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2:</a:t>
            </a:r>
            <a:r>
              <a:rPr sz="1700" b="1" spc="-25" dirty="0">
                <a:latin typeface="Times New Roman"/>
                <a:cs typeface="Times New Roman"/>
              </a:rPr>
              <a:t> </a:t>
            </a:r>
            <a:r>
              <a:rPr sz="1700" dirty="0">
                <a:latin typeface="Times New Roman"/>
                <a:cs typeface="Times New Roman"/>
              </a:rPr>
              <a:t>Create</a:t>
            </a:r>
            <a:r>
              <a:rPr sz="1700" spc="-35" dirty="0">
                <a:latin typeface="Times New Roman"/>
                <a:cs typeface="Times New Roman"/>
              </a:rPr>
              <a:t> </a:t>
            </a:r>
            <a:r>
              <a:rPr sz="1700" dirty="0">
                <a:latin typeface="Times New Roman"/>
                <a:cs typeface="Times New Roman"/>
              </a:rPr>
              <a:t>New</a:t>
            </a:r>
            <a:r>
              <a:rPr sz="1700" spc="-3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marR="5080">
              <a:lnSpc>
                <a:spcPct val="150000"/>
              </a:lnSpc>
            </a:pP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dirty="0">
                <a:latin typeface="Times New Roman"/>
                <a:cs typeface="Times New Roman"/>
              </a:rPr>
              <a:t>data</a:t>
            </a:r>
            <a:r>
              <a:rPr sz="1700" spc="-5" dirty="0">
                <a:latin typeface="Times New Roman"/>
                <a:cs typeface="Times New Roman"/>
              </a:rPr>
              <a:t> </a:t>
            </a:r>
            <a:r>
              <a:rPr sz="1700" dirty="0">
                <a:latin typeface="Times New Roman"/>
                <a:cs typeface="Times New Roman"/>
              </a:rPr>
              <a:t>= </a:t>
            </a:r>
            <a:r>
              <a:rPr sz="1700" spc="-5" dirty="0">
                <a:latin typeface="Times New Roman"/>
                <a:cs typeface="Times New Roman"/>
              </a:rPr>
              <a:t>item;</a:t>
            </a:r>
            <a:endParaRPr sz="1700">
              <a:latin typeface="Times New Roman"/>
              <a:cs typeface="Times New Roman"/>
            </a:endParaRPr>
          </a:p>
          <a:p>
            <a:pPr marL="12700" marR="2759075">
              <a:lnSpc>
                <a:spcPct val="150000"/>
              </a:lnSpc>
              <a:spcBef>
                <a:spcPts val="5"/>
              </a:spcBef>
            </a:pPr>
            <a:r>
              <a:rPr sz="1700" b="1" dirty="0">
                <a:latin typeface="Times New Roman"/>
                <a:cs typeface="Times New Roman"/>
              </a:rPr>
              <a:t>Step 3: </a:t>
            </a:r>
            <a:r>
              <a:rPr sz="1700" dirty="0">
                <a:latin typeface="Times New Roman"/>
                <a:cs typeface="Times New Roman"/>
              </a:rPr>
              <a:t>If head == Null </a:t>
            </a:r>
            <a:r>
              <a:rPr sz="1700" spc="5" dirty="0">
                <a:latin typeface="Times New Roman"/>
                <a:cs typeface="Times New Roman"/>
              </a:rPr>
              <a:t> </a:t>
            </a:r>
            <a:r>
              <a:rPr sz="1700" dirty="0">
                <a:latin typeface="Times New Roman"/>
                <a:cs typeface="Times New Roman"/>
              </a:rPr>
              <a:t>NewNode</a:t>
            </a:r>
            <a:r>
              <a:rPr sz="1700" spc="-6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r>
              <a:rPr sz="1700" spc="-3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dirty="0">
                <a:latin typeface="Times New Roman"/>
                <a:cs typeface="Times New Roman"/>
              </a:rPr>
              <a:t>head</a:t>
            </a:r>
            <a:r>
              <a:rPr sz="1700" spc="-3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NewNode;</a:t>
            </a:r>
            <a:endParaRPr sz="1700">
              <a:latin typeface="Times New Roman"/>
              <a:cs typeface="Times New Roman"/>
            </a:endParaRPr>
          </a:p>
          <a:p>
            <a:pPr marL="12700">
              <a:lnSpc>
                <a:spcPct val="100000"/>
              </a:lnSpc>
              <a:spcBef>
                <a:spcPts val="1019"/>
              </a:spcBef>
            </a:pPr>
            <a:r>
              <a:rPr sz="1700" dirty="0">
                <a:latin typeface="Times New Roman"/>
                <a:cs typeface="Times New Roman"/>
              </a:rPr>
              <a:t>Go</a:t>
            </a:r>
            <a:r>
              <a:rPr sz="1700" spc="-4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spc="-5" dirty="0">
                <a:latin typeface="Times New Roman"/>
                <a:cs typeface="Times New Roman"/>
              </a:rPr>
              <a:t>step</a:t>
            </a:r>
            <a:r>
              <a:rPr sz="1700" spc="-15" dirty="0">
                <a:latin typeface="Times New Roman"/>
                <a:cs typeface="Times New Roman"/>
              </a:rPr>
              <a:t> </a:t>
            </a:r>
            <a:r>
              <a:rPr sz="1700" dirty="0">
                <a:latin typeface="Times New Roman"/>
                <a:cs typeface="Times New Roman"/>
              </a:rPr>
              <a:t>6;</a:t>
            </a:r>
            <a:endParaRPr sz="170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4240" y="299440"/>
            <a:ext cx="6718934" cy="4428776"/>
          </a:xfrm>
          <a:prstGeom prst="rect">
            <a:avLst/>
          </a:prstGeom>
        </p:spPr>
        <p:txBody>
          <a:bodyPr vert="horz" wrap="square" lIns="0" tIns="142240" rIns="0" bIns="0" rtlCol="0">
            <a:spAutoFit/>
          </a:bodyPr>
          <a:lstStyle/>
          <a:p>
            <a:pPr marL="12700">
              <a:lnSpc>
                <a:spcPct val="100000"/>
              </a:lnSpc>
              <a:spcBef>
                <a:spcPts val="1120"/>
              </a:spcBef>
            </a:pPr>
            <a:r>
              <a:rPr sz="1600" b="1" dirty="0">
                <a:latin typeface="Times New Roman"/>
                <a:cs typeface="Times New Roman"/>
              </a:rPr>
              <a:t>Step</a:t>
            </a:r>
            <a:r>
              <a:rPr sz="1600" b="1" spc="-25" dirty="0">
                <a:latin typeface="Times New Roman"/>
                <a:cs typeface="Times New Roman"/>
              </a:rPr>
              <a:t> </a:t>
            </a:r>
            <a:r>
              <a:rPr sz="1600" b="1" dirty="0">
                <a:latin typeface="Times New Roman"/>
                <a:cs typeface="Times New Roman"/>
              </a:rPr>
              <a:t>4:</a:t>
            </a:r>
            <a:r>
              <a:rPr sz="1600" b="1" spc="-20" dirty="0">
                <a:latin typeface="Times New Roman"/>
                <a:cs typeface="Times New Roman"/>
              </a:rPr>
              <a:t> </a:t>
            </a:r>
            <a:r>
              <a:rPr sz="1600" spc="-5" dirty="0">
                <a:latin typeface="Times New Roman"/>
                <a:cs typeface="Times New Roman"/>
              </a:rPr>
              <a:t>if</a:t>
            </a:r>
            <a:r>
              <a:rPr sz="1600" spc="-10" dirty="0">
                <a:latin typeface="Times New Roman"/>
                <a:cs typeface="Times New Roman"/>
              </a:rPr>
              <a:t> </a:t>
            </a:r>
            <a:r>
              <a:rPr sz="1600" dirty="0">
                <a:latin typeface="Times New Roman"/>
                <a:cs typeface="Times New Roman"/>
              </a:rPr>
              <a:t>head</a:t>
            </a:r>
            <a:r>
              <a:rPr sz="1600" spc="-30" dirty="0">
                <a:latin typeface="Times New Roman"/>
                <a:cs typeface="Times New Roman"/>
              </a:rPr>
              <a:t> </a:t>
            </a:r>
            <a:r>
              <a:rPr sz="1600" dirty="0">
                <a:latin typeface="Times New Roman"/>
                <a:cs typeface="Times New Roman"/>
              </a:rPr>
              <a:t>!=</a:t>
            </a:r>
            <a:r>
              <a:rPr sz="1600" spc="-10" dirty="0">
                <a:latin typeface="Times New Roman"/>
                <a:cs typeface="Times New Roman"/>
              </a:rPr>
              <a:t> </a:t>
            </a:r>
            <a:r>
              <a:rPr sz="1600" dirty="0">
                <a:latin typeface="Times New Roman"/>
                <a:cs typeface="Times New Roman"/>
              </a:rPr>
              <a:t>Null</a:t>
            </a:r>
          </a:p>
          <a:p>
            <a:pPr marL="12700" marR="1811020">
              <a:lnSpc>
                <a:spcPct val="150000"/>
              </a:lnSpc>
            </a:pPr>
            <a:r>
              <a:rPr sz="1600" dirty="0">
                <a:latin typeface="Times New Roman"/>
                <a:cs typeface="Times New Roman"/>
              </a:rPr>
              <a:t>Create a </a:t>
            </a:r>
            <a:r>
              <a:rPr sz="1600" spc="-5" dirty="0">
                <a:latin typeface="Times New Roman"/>
                <a:cs typeface="Times New Roman"/>
              </a:rPr>
              <a:t>temporary pointer temp </a:t>
            </a:r>
            <a:r>
              <a:rPr sz="1600" dirty="0">
                <a:latin typeface="Times New Roman"/>
                <a:cs typeface="Times New Roman"/>
              </a:rPr>
              <a:t>and put head </a:t>
            </a:r>
            <a:r>
              <a:rPr sz="1600" spc="-5" dirty="0">
                <a:latin typeface="Times New Roman"/>
                <a:cs typeface="Times New Roman"/>
              </a:rPr>
              <a:t>in to temp </a:t>
            </a:r>
            <a:r>
              <a:rPr sz="1600" spc="-409" dirty="0">
                <a:latin typeface="Times New Roman"/>
                <a:cs typeface="Times New Roman"/>
              </a:rPr>
              <a:t> </a:t>
            </a:r>
            <a:r>
              <a:rPr sz="1600" spc="-5" dirty="0">
                <a:latin typeface="Times New Roman"/>
                <a:cs typeface="Times New Roman"/>
              </a:rPr>
              <a:t>temp</a:t>
            </a:r>
            <a:r>
              <a:rPr sz="1600" dirty="0">
                <a:latin typeface="Times New Roman"/>
                <a:cs typeface="Times New Roman"/>
              </a:rPr>
              <a:t> =</a:t>
            </a:r>
            <a:r>
              <a:rPr sz="1600" spc="-10" dirty="0">
                <a:latin typeface="Times New Roman"/>
                <a:cs typeface="Times New Roman"/>
              </a:rPr>
              <a:t> </a:t>
            </a:r>
            <a:r>
              <a:rPr sz="1600" dirty="0">
                <a:latin typeface="Times New Roman"/>
                <a:cs typeface="Times New Roman"/>
              </a:rPr>
              <a:t>head;</a:t>
            </a:r>
          </a:p>
          <a:p>
            <a:pPr marL="12700" marR="5080">
              <a:lnSpc>
                <a:spcPct val="150000"/>
              </a:lnSpc>
            </a:pPr>
            <a:r>
              <a:rPr sz="1600" b="1" i="1" spc="-5" dirty="0">
                <a:latin typeface="Times New Roman"/>
                <a:cs typeface="Times New Roman"/>
              </a:rPr>
              <a:t>Step </a:t>
            </a:r>
            <a:r>
              <a:rPr sz="1600" b="1" i="1" dirty="0">
                <a:latin typeface="Times New Roman"/>
                <a:cs typeface="Times New Roman"/>
              </a:rPr>
              <a:t>5: </a:t>
            </a:r>
            <a:r>
              <a:rPr sz="1600" dirty="0">
                <a:latin typeface="Times New Roman"/>
                <a:cs typeface="Times New Roman"/>
              </a:rPr>
              <a:t>Then, </a:t>
            </a:r>
            <a:r>
              <a:rPr sz="1600" spc="-5" dirty="0">
                <a:latin typeface="Times New Roman"/>
                <a:cs typeface="Times New Roman"/>
              </a:rPr>
              <a:t>traverse </a:t>
            </a:r>
            <a:r>
              <a:rPr sz="1600" dirty="0">
                <a:latin typeface="Times New Roman"/>
                <a:cs typeface="Times New Roman"/>
              </a:rPr>
              <a:t>through the </a:t>
            </a:r>
            <a:r>
              <a:rPr sz="1600" spc="-5" dirty="0">
                <a:latin typeface="Times New Roman"/>
                <a:cs typeface="Times New Roman"/>
              </a:rPr>
              <a:t>entire </a:t>
            </a:r>
            <a:r>
              <a:rPr sz="1600" dirty="0">
                <a:latin typeface="Times New Roman"/>
                <a:cs typeface="Times New Roman"/>
              </a:rPr>
              <a:t>linked </a:t>
            </a:r>
            <a:r>
              <a:rPr sz="1600" spc="-5" dirty="0">
                <a:latin typeface="Times New Roman"/>
                <a:cs typeface="Times New Roman"/>
              </a:rPr>
              <a:t>list until </a:t>
            </a:r>
            <a:r>
              <a:rPr sz="1600" dirty="0">
                <a:latin typeface="Times New Roman"/>
                <a:cs typeface="Times New Roman"/>
              </a:rPr>
              <a:t>next part of the node </a:t>
            </a:r>
            <a:r>
              <a:rPr sz="1600" spc="-409" dirty="0">
                <a:latin typeface="Times New Roman"/>
                <a:cs typeface="Times New Roman"/>
              </a:rPr>
              <a:t> </a:t>
            </a:r>
            <a:r>
              <a:rPr sz="1600" spc="-5" dirty="0">
                <a:latin typeface="Times New Roman"/>
                <a:cs typeface="Times New Roman"/>
              </a:rPr>
              <a:t>containing</a:t>
            </a:r>
            <a:r>
              <a:rPr sz="1600" spc="-15" dirty="0">
                <a:latin typeface="Times New Roman"/>
                <a:cs typeface="Times New Roman"/>
              </a:rPr>
              <a:t> </a:t>
            </a:r>
            <a:r>
              <a:rPr sz="1600" spc="-5" dirty="0">
                <a:latin typeface="Times New Roman"/>
                <a:cs typeface="Times New Roman"/>
              </a:rPr>
              <a:t>Null</a:t>
            </a:r>
            <a:r>
              <a:rPr sz="1600" dirty="0">
                <a:latin typeface="Times New Roman"/>
                <a:cs typeface="Times New Roman"/>
              </a:rPr>
              <a:t> not found.</a:t>
            </a:r>
          </a:p>
          <a:p>
            <a:pPr marL="12700">
              <a:lnSpc>
                <a:spcPct val="100000"/>
              </a:lnSpc>
              <a:spcBef>
                <a:spcPts val="1019"/>
              </a:spcBef>
            </a:pPr>
            <a:r>
              <a:rPr sz="1600" spc="-5" dirty="0">
                <a:latin typeface="Times New Roman"/>
                <a:cs typeface="Times New Roman"/>
              </a:rPr>
              <a:t>while</a:t>
            </a:r>
            <a:r>
              <a:rPr sz="1600" spc="-15" dirty="0">
                <a:latin typeface="Times New Roman"/>
                <a:cs typeface="Times New Roman"/>
              </a:rPr>
              <a:t> </a:t>
            </a:r>
            <a:r>
              <a:rPr sz="1600" spc="-5" dirty="0">
                <a:latin typeface="Times New Roman"/>
                <a:cs typeface="Times New Roman"/>
              </a:rPr>
              <a:t>(temp</a:t>
            </a:r>
            <a:r>
              <a:rPr sz="1600" dirty="0">
                <a:latin typeface="Times New Roman"/>
                <a:cs typeface="Times New Roman"/>
              </a:rPr>
              <a:t> -&gt;</a:t>
            </a:r>
            <a:r>
              <a:rPr sz="1600" spc="-10" dirty="0">
                <a:latin typeface="Times New Roman"/>
                <a:cs typeface="Times New Roman"/>
              </a:rPr>
              <a:t> </a:t>
            </a:r>
            <a:r>
              <a:rPr sz="1600" dirty="0">
                <a:latin typeface="Times New Roman"/>
                <a:cs typeface="Times New Roman"/>
              </a:rPr>
              <a:t>next</a:t>
            </a:r>
            <a:r>
              <a:rPr sz="1600" spc="-25" dirty="0">
                <a:latin typeface="Times New Roman"/>
                <a:cs typeface="Times New Roman"/>
              </a:rPr>
              <a:t> </a:t>
            </a:r>
            <a:r>
              <a:rPr sz="1600" dirty="0">
                <a:latin typeface="Times New Roman"/>
                <a:cs typeface="Times New Roman"/>
              </a:rPr>
              <a:t>!=</a:t>
            </a:r>
            <a:r>
              <a:rPr sz="1600" spc="-10" dirty="0">
                <a:latin typeface="Times New Roman"/>
                <a:cs typeface="Times New Roman"/>
              </a:rPr>
              <a:t> </a:t>
            </a:r>
            <a:r>
              <a:rPr sz="1600" dirty="0">
                <a:latin typeface="Times New Roman"/>
                <a:cs typeface="Times New Roman"/>
              </a:rPr>
              <a:t>NULL)</a:t>
            </a:r>
          </a:p>
          <a:p>
            <a:pPr marL="12700">
              <a:lnSpc>
                <a:spcPct val="100000"/>
              </a:lnSpc>
              <a:spcBef>
                <a:spcPts val="1025"/>
              </a:spcBef>
            </a:pPr>
            <a:r>
              <a:rPr sz="1600" dirty="0">
                <a:latin typeface="Times New Roman"/>
                <a:cs typeface="Times New Roman"/>
              </a:rPr>
              <a:t>{</a:t>
            </a:r>
          </a:p>
          <a:p>
            <a:pPr marL="12700">
              <a:lnSpc>
                <a:spcPct val="100000"/>
              </a:lnSpc>
              <a:spcBef>
                <a:spcPts val="1020"/>
              </a:spcBef>
            </a:pPr>
            <a:r>
              <a:rPr sz="1600" spc="-5" dirty="0">
                <a:latin typeface="Times New Roman"/>
                <a:cs typeface="Times New Roman"/>
              </a:rPr>
              <a:t>temp</a:t>
            </a:r>
            <a:r>
              <a:rPr sz="1600" spc="-10" dirty="0">
                <a:latin typeface="Times New Roman"/>
                <a:cs typeface="Times New Roman"/>
              </a:rPr>
              <a:t> </a:t>
            </a:r>
            <a:r>
              <a:rPr sz="1600" dirty="0">
                <a:latin typeface="Times New Roman"/>
                <a:cs typeface="Times New Roman"/>
              </a:rPr>
              <a:t>=</a:t>
            </a:r>
            <a:r>
              <a:rPr sz="1600" spc="-20" dirty="0">
                <a:latin typeface="Times New Roman"/>
                <a:cs typeface="Times New Roman"/>
              </a:rPr>
              <a:t> </a:t>
            </a:r>
            <a:r>
              <a:rPr sz="1600" spc="-5" dirty="0">
                <a:latin typeface="Times New Roman"/>
                <a:cs typeface="Times New Roman"/>
              </a:rPr>
              <a:t>temp -&gt;</a:t>
            </a:r>
            <a:r>
              <a:rPr sz="1600" spc="-10" dirty="0">
                <a:latin typeface="Times New Roman"/>
                <a:cs typeface="Times New Roman"/>
              </a:rPr>
              <a:t> </a:t>
            </a:r>
            <a:r>
              <a:rPr sz="1600" dirty="0">
                <a:latin typeface="Times New Roman"/>
                <a:cs typeface="Times New Roman"/>
              </a:rPr>
              <a:t>next;</a:t>
            </a:r>
          </a:p>
          <a:p>
            <a:pPr marL="12700">
              <a:lnSpc>
                <a:spcPct val="100000"/>
              </a:lnSpc>
              <a:spcBef>
                <a:spcPts val="1020"/>
              </a:spcBef>
            </a:pPr>
            <a:r>
              <a:rPr sz="1600" dirty="0">
                <a:latin typeface="Times New Roman"/>
                <a:cs typeface="Times New Roman"/>
              </a:rPr>
              <a:t>}</a:t>
            </a:r>
          </a:p>
          <a:p>
            <a:pPr marL="12700" marR="4424680">
              <a:lnSpc>
                <a:spcPct val="150100"/>
              </a:lnSpc>
            </a:pPr>
            <a:r>
              <a:rPr sz="1600" spc="-5" dirty="0">
                <a:latin typeface="Times New Roman"/>
                <a:cs typeface="Times New Roman"/>
              </a:rPr>
              <a:t>temp</a:t>
            </a:r>
            <a:r>
              <a:rPr sz="1600" spc="-15" dirty="0">
                <a:latin typeface="Times New Roman"/>
                <a:cs typeface="Times New Roman"/>
              </a:rPr>
              <a:t> </a:t>
            </a:r>
            <a:r>
              <a:rPr sz="1600" spc="-5" dirty="0">
                <a:latin typeface="Times New Roman"/>
                <a:cs typeface="Times New Roman"/>
              </a:rPr>
              <a:t>-&gt;</a:t>
            </a:r>
            <a:r>
              <a:rPr sz="1600" spc="-25" dirty="0">
                <a:latin typeface="Times New Roman"/>
                <a:cs typeface="Times New Roman"/>
              </a:rPr>
              <a:t> </a:t>
            </a:r>
            <a:r>
              <a:rPr sz="1600" dirty="0">
                <a:latin typeface="Times New Roman"/>
                <a:cs typeface="Times New Roman"/>
              </a:rPr>
              <a:t>next</a:t>
            </a:r>
            <a:r>
              <a:rPr sz="1600" spc="-30" dirty="0">
                <a:latin typeface="Times New Roman"/>
                <a:cs typeface="Times New Roman"/>
              </a:rPr>
              <a:t> </a:t>
            </a:r>
            <a:r>
              <a:rPr sz="1600" dirty="0">
                <a:latin typeface="Times New Roman"/>
                <a:cs typeface="Times New Roman"/>
              </a:rPr>
              <a:t>=</a:t>
            </a:r>
            <a:r>
              <a:rPr sz="1600" spc="-10" dirty="0">
                <a:latin typeface="Times New Roman"/>
                <a:cs typeface="Times New Roman"/>
              </a:rPr>
              <a:t> </a:t>
            </a:r>
            <a:r>
              <a:rPr sz="1600" dirty="0">
                <a:latin typeface="Times New Roman"/>
                <a:cs typeface="Times New Roman"/>
              </a:rPr>
              <a:t>NewNode; </a:t>
            </a:r>
            <a:r>
              <a:rPr sz="1600" spc="-409" dirty="0">
                <a:latin typeface="Times New Roman"/>
                <a:cs typeface="Times New Roman"/>
              </a:rPr>
              <a:t> </a:t>
            </a:r>
            <a:r>
              <a:rPr sz="1600" dirty="0">
                <a:latin typeface="Times New Roman"/>
                <a:cs typeface="Times New Roman"/>
              </a:rPr>
              <a:t>NewNode </a:t>
            </a:r>
            <a:r>
              <a:rPr sz="1600" spc="-5" dirty="0">
                <a:latin typeface="Times New Roman"/>
                <a:cs typeface="Times New Roman"/>
              </a:rPr>
              <a:t>-&gt; </a:t>
            </a:r>
            <a:r>
              <a:rPr sz="1600" dirty="0">
                <a:latin typeface="Times New Roman"/>
                <a:cs typeface="Times New Roman"/>
              </a:rPr>
              <a:t>next = Null </a:t>
            </a:r>
            <a:r>
              <a:rPr sz="1600" spc="5" dirty="0">
                <a:latin typeface="Times New Roman"/>
                <a:cs typeface="Times New Roman"/>
              </a:rPr>
              <a:t> </a:t>
            </a:r>
            <a:r>
              <a:rPr sz="1600" b="1" dirty="0">
                <a:latin typeface="Times New Roman"/>
                <a:cs typeface="Times New Roman"/>
              </a:rPr>
              <a:t>Step</a:t>
            </a:r>
            <a:r>
              <a:rPr sz="1600" b="1" spc="-15" dirty="0">
                <a:latin typeface="Times New Roman"/>
                <a:cs typeface="Times New Roman"/>
              </a:rPr>
              <a:t> </a:t>
            </a:r>
            <a:r>
              <a:rPr sz="1600" b="1" dirty="0">
                <a:latin typeface="Times New Roman"/>
                <a:cs typeface="Times New Roman"/>
              </a:rPr>
              <a:t>6:</a:t>
            </a:r>
            <a:r>
              <a:rPr sz="1600" b="1" spc="-15" dirty="0">
                <a:latin typeface="Times New Roman"/>
                <a:cs typeface="Times New Roman"/>
              </a:rPr>
              <a:t> </a:t>
            </a:r>
            <a:r>
              <a:rPr sz="1600" dirty="0">
                <a:latin typeface="Times New Roman"/>
                <a:cs typeface="Times New Roman"/>
              </a:rPr>
              <a:t>Exit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200" y="209550"/>
            <a:ext cx="6151880" cy="4302760"/>
          </a:xfrm>
          <a:prstGeom prst="rect">
            <a:avLst/>
          </a:prstGeom>
        </p:spPr>
        <p:txBody>
          <a:bodyPr vert="horz" wrap="square" lIns="0" tIns="142875" rIns="0" bIns="0" rtlCol="0">
            <a:spAutoFit/>
          </a:bodyPr>
          <a:lstStyle/>
          <a:p>
            <a:pPr marL="38100">
              <a:lnSpc>
                <a:spcPct val="100000"/>
              </a:lnSpc>
              <a:spcBef>
                <a:spcPts val="1125"/>
              </a:spcBef>
            </a:pPr>
            <a:r>
              <a:rPr sz="1700" b="1" spc="-5" dirty="0">
                <a:latin typeface="Times New Roman"/>
                <a:cs typeface="Times New Roman"/>
              </a:rPr>
              <a:t>Insertion</a:t>
            </a:r>
            <a:r>
              <a:rPr sz="1700" b="1" spc="-15" dirty="0">
                <a:latin typeface="Times New Roman"/>
                <a:cs typeface="Times New Roman"/>
              </a:rPr>
              <a:t> </a:t>
            </a:r>
            <a:r>
              <a:rPr sz="1700" b="1" dirty="0">
                <a:latin typeface="Times New Roman"/>
                <a:cs typeface="Times New Roman"/>
              </a:rPr>
              <a:t>after</a:t>
            </a:r>
            <a:r>
              <a:rPr sz="1700" b="1" spc="-60" dirty="0">
                <a:latin typeface="Times New Roman"/>
                <a:cs typeface="Times New Roman"/>
              </a:rPr>
              <a:t> </a:t>
            </a:r>
            <a:r>
              <a:rPr sz="1700" b="1" spc="-5" dirty="0">
                <a:latin typeface="Times New Roman"/>
                <a:cs typeface="Times New Roman"/>
              </a:rPr>
              <a:t>and</a:t>
            </a:r>
            <a:r>
              <a:rPr sz="1700" b="1" spc="5" dirty="0">
                <a:latin typeface="Times New Roman"/>
                <a:cs typeface="Times New Roman"/>
              </a:rPr>
              <a:t> </a:t>
            </a:r>
            <a:r>
              <a:rPr sz="1700" b="1" spc="-5" dirty="0">
                <a:latin typeface="Times New Roman"/>
                <a:cs typeface="Times New Roman"/>
              </a:rPr>
              <a:t>before</a:t>
            </a:r>
            <a:r>
              <a:rPr sz="1700" b="1" spc="-35" dirty="0">
                <a:latin typeface="Times New Roman"/>
                <a:cs typeface="Times New Roman"/>
              </a:rPr>
              <a:t> </a:t>
            </a:r>
            <a:r>
              <a:rPr sz="1700" b="1" spc="-5" dirty="0">
                <a:latin typeface="Times New Roman"/>
                <a:cs typeface="Times New Roman"/>
              </a:rPr>
              <a:t>existing</a:t>
            </a:r>
            <a:r>
              <a:rPr sz="1700" b="1" spc="10" dirty="0">
                <a:latin typeface="Times New Roman"/>
                <a:cs typeface="Times New Roman"/>
              </a:rPr>
              <a:t> </a:t>
            </a:r>
            <a:r>
              <a:rPr sz="1700" b="1" dirty="0">
                <a:latin typeface="Times New Roman"/>
                <a:cs typeface="Times New Roman"/>
              </a:rPr>
              <a:t>node:</a:t>
            </a:r>
            <a:endParaRPr sz="1700" dirty="0">
              <a:latin typeface="Times New Roman"/>
              <a:cs typeface="Times New Roman"/>
            </a:endParaRPr>
          </a:p>
          <a:p>
            <a:pPr marL="38100">
              <a:lnSpc>
                <a:spcPct val="100000"/>
              </a:lnSpc>
              <a:spcBef>
                <a:spcPts val="1019"/>
              </a:spcBef>
            </a:pPr>
            <a:r>
              <a:rPr sz="1700" dirty="0">
                <a:latin typeface="Times New Roman"/>
                <a:cs typeface="Times New Roman"/>
              </a:rPr>
              <a:t>Suppose</a:t>
            </a:r>
            <a:r>
              <a:rPr sz="1700" spc="-10" dirty="0">
                <a:latin typeface="Times New Roman"/>
                <a:cs typeface="Times New Roman"/>
              </a:rPr>
              <a:t> </a:t>
            </a:r>
            <a:r>
              <a:rPr sz="1700" spc="5" dirty="0">
                <a:latin typeface="Times New Roman"/>
                <a:cs typeface="Times New Roman"/>
              </a:rPr>
              <a:t>w</a:t>
            </a:r>
            <a:r>
              <a:rPr sz="1700" dirty="0">
                <a:latin typeface="Times New Roman"/>
                <a:cs typeface="Times New Roman"/>
              </a:rPr>
              <a:t>e</a:t>
            </a:r>
            <a:r>
              <a:rPr sz="1700" spc="-20" dirty="0">
                <a:latin typeface="Times New Roman"/>
                <a:cs typeface="Times New Roman"/>
              </a:rPr>
              <a:t> </a:t>
            </a:r>
            <a:r>
              <a:rPr sz="1700" dirty="0">
                <a:latin typeface="Times New Roman"/>
                <a:cs typeface="Times New Roman"/>
              </a:rPr>
              <a:t>have</a:t>
            </a:r>
            <a:r>
              <a:rPr sz="1700" spc="-2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nked</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st</a:t>
            </a:r>
            <a:r>
              <a:rPr sz="1700" spc="20" dirty="0">
                <a:latin typeface="Times New Roman"/>
                <a:cs typeface="Times New Roman"/>
              </a:rPr>
              <a:t> </a:t>
            </a:r>
            <a:r>
              <a:rPr sz="1700" dirty="0">
                <a:latin typeface="Times New Roman"/>
                <a:cs typeface="Times New Roman"/>
              </a:rPr>
              <a:t>nodes</a:t>
            </a:r>
            <a:r>
              <a:rPr sz="1700" spc="-120" dirty="0">
                <a:latin typeface="Times New Roman"/>
                <a:cs typeface="Times New Roman"/>
              </a:rPr>
              <a:t> </a:t>
            </a: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dirty="0">
                <a:latin typeface="Times New Roman"/>
                <a:cs typeface="Times New Roman"/>
              </a:rPr>
              <a:t>B.</a:t>
            </a:r>
          </a:p>
          <a:p>
            <a:pPr marL="38100">
              <a:lnSpc>
                <a:spcPct val="100000"/>
              </a:lnSpc>
              <a:spcBef>
                <a:spcPts val="1019"/>
              </a:spcBef>
            </a:pPr>
            <a:r>
              <a:rPr sz="1700" dirty="0">
                <a:latin typeface="Times New Roman"/>
                <a:cs typeface="Times New Roman"/>
              </a:rPr>
              <a:t>Here</a:t>
            </a:r>
            <a:r>
              <a:rPr sz="1700" spc="-35" dirty="0">
                <a:latin typeface="Times New Roman"/>
                <a:cs typeface="Times New Roman"/>
              </a:rPr>
              <a:t> </a:t>
            </a:r>
            <a:r>
              <a:rPr sz="1700" dirty="0">
                <a:latin typeface="Times New Roman"/>
                <a:cs typeface="Times New Roman"/>
              </a:rPr>
              <a:t>we</a:t>
            </a:r>
            <a:r>
              <a:rPr sz="1700" spc="-20" dirty="0">
                <a:latin typeface="Times New Roman"/>
                <a:cs typeface="Times New Roman"/>
              </a:rPr>
              <a:t> </a:t>
            </a:r>
            <a:r>
              <a:rPr sz="1700" spc="-5" dirty="0">
                <a:latin typeface="Times New Roman"/>
                <a:cs typeface="Times New Roman"/>
              </a:rPr>
              <a:t>insert</a:t>
            </a:r>
            <a:r>
              <a:rPr sz="1700" dirty="0">
                <a:latin typeface="Times New Roman"/>
                <a:cs typeface="Times New Roman"/>
              </a:rPr>
              <a:t> the</a:t>
            </a:r>
            <a:r>
              <a:rPr sz="1700" spc="10" dirty="0">
                <a:latin typeface="Times New Roman"/>
                <a:cs typeface="Times New Roman"/>
              </a:rPr>
              <a:t> </a:t>
            </a:r>
            <a:r>
              <a:rPr sz="1700" dirty="0">
                <a:latin typeface="Times New Roman"/>
                <a:cs typeface="Times New Roman"/>
              </a:rPr>
              <a:t>new</a:t>
            </a:r>
            <a:r>
              <a:rPr sz="1700" spc="-15" dirty="0">
                <a:latin typeface="Times New Roman"/>
                <a:cs typeface="Times New Roman"/>
              </a:rPr>
              <a:t> </a:t>
            </a:r>
            <a:r>
              <a:rPr sz="1700" dirty="0">
                <a:latin typeface="Times New Roman"/>
                <a:cs typeface="Times New Roman"/>
              </a:rPr>
              <a:t>node</a:t>
            </a:r>
            <a:r>
              <a:rPr sz="1700" spc="-20" dirty="0">
                <a:latin typeface="Times New Roman"/>
                <a:cs typeface="Times New Roman"/>
              </a:rPr>
              <a:t> </a:t>
            </a:r>
            <a:r>
              <a:rPr sz="1700" spc="-5" dirty="0">
                <a:latin typeface="Times New Roman"/>
                <a:cs typeface="Times New Roman"/>
              </a:rPr>
              <a:t>after</a:t>
            </a:r>
            <a:r>
              <a:rPr sz="1700" spc="-10"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b="1" dirty="0">
                <a:latin typeface="Times New Roman"/>
                <a:cs typeface="Times New Roman"/>
              </a:rPr>
              <a:t>A</a:t>
            </a:r>
            <a:r>
              <a:rPr sz="1700" b="1" spc="-100"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before</a:t>
            </a:r>
            <a:r>
              <a:rPr sz="1700" spc="-20" dirty="0">
                <a:latin typeface="Times New Roman"/>
                <a:cs typeface="Times New Roman"/>
              </a:rPr>
              <a:t> </a:t>
            </a:r>
            <a:r>
              <a:rPr sz="1700" dirty="0">
                <a:latin typeface="Times New Roman"/>
                <a:cs typeface="Times New Roman"/>
              </a:rPr>
              <a:t>node</a:t>
            </a:r>
            <a:r>
              <a:rPr sz="1700" spc="-5" dirty="0">
                <a:latin typeface="Times New Roman"/>
                <a:cs typeface="Times New Roman"/>
              </a:rPr>
              <a:t> </a:t>
            </a:r>
            <a:r>
              <a:rPr sz="1700" b="1" dirty="0">
                <a:latin typeface="Times New Roman"/>
                <a:cs typeface="Times New Roman"/>
              </a:rPr>
              <a:t>B</a:t>
            </a:r>
            <a:r>
              <a:rPr sz="1700" b="1" spc="-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endParaRPr sz="1700" dirty="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1:</a:t>
            </a:r>
            <a:r>
              <a:rPr sz="1700" b="1" spc="-15" dirty="0">
                <a:latin typeface="Times New Roman"/>
                <a:cs typeface="Times New Roman"/>
              </a:rPr>
              <a:t> </a:t>
            </a:r>
            <a:r>
              <a:rPr sz="1700" spc="-5" dirty="0">
                <a:latin typeface="Times New Roman"/>
                <a:cs typeface="Times New Roman"/>
              </a:rPr>
              <a:t>Create</a:t>
            </a:r>
            <a:r>
              <a:rPr sz="1700" spc="-2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new</a:t>
            </a:r>
            <a:r>
              <a:rPr sz="1700" spc="-20" dirty="0">
                <a:latin typeface="Times New Roman"/>
                <a:cs typeface="Times New Roman"/>
              </a:rPr>
              <a:t> </a:t>
            </a:r>
            <a:r>
              <a:rPr sz="1700" spc="-5" dirty="0">
                <a:latin typeface="Times New Roman"/>
                <a:cs typeface="Times New Roman"/>
              </a:rPr>
              <a:t>node</a:t>
            </a:r>
            <a:r>
              <a:rPr sz="1700" spc="-10" dirty="0">
                <a:latin typeface="Times New Roman"/>
                <a:cs typeface="Times New Roman"/>
              </a:rPr>
              <a:t> </a:t>
            </a:r>
            <a:r>
              <a:rPr sz="1700" spc="-5" dirty="0">
                <a:latin typeface="Times New Roman"/>
                <a:cs typeface="Times New Roman"/>
              </a:rPr>
              <a:t>called</a:t>
            </a:r>
            <a:r>
              <a:rPr sz="1700" spc="-15" dirty="0">
                <a:latin typeface="Times New Roman"/>
                <a:cs typeface="Times New Roman"/>
              </a:rPr>
              <a:t> </a:t>
            </a:r>
            <a:r>
              <a:rPr sz="1700" b="1" dirty="0">
                <a:latin typeface="Times New Roman"/>
                <a:cs typeface="Times New Roman"/>
              </a:rPr>
              <a:t>C</a:t>
            </a:r>
            <a:endParaRPr sz="1700" dirty="0">
              <a:latin typeface="Times New Roman"/>
              <a:cs typeface="Times New Roman"/>
            </a:endParaRPr>
          </a:p>
          <a:p>
            <a:pPr marL="38100" marR="1128395">
              <a:lnSpc>
                <a:spcPct val="150000"/>
              </a:lnSpc>
              <a:spcBef>
                <a:spcPts val="5"/>
              </a:spcBef>
            </a:pPr>
            <a:r>
              <a:rPr sz="1700" dirty="0">
                <a:latin typeface="Times New Roman"/>
                <a:cs typeface="Times New Roman"/>
              </a:rPr>
              <a:t>NewNode = </a:t>
            </a:r>
            <a:r>
              <a:rPr sz="1700" spc="-5" dirty="0">
                <a:latin typeface="Times New Roman"/>
                <a:cs typeface="Times New Roman"/>
              </a:rPr>
              <a:t>(struct </a:t>
            </a:r>
            <a:r>
              <a:rPr sz="1700" dirty="0">
                <a:latin typeface="Times New Roman"/>
                <a:cs typeface="Times New Roman"/>
              </a:rPr>
              <a:t>node *) </a:t>
            </a:r>
            <a:r>
              <a:rPr sz="1700" spc="-5" dirty="0">
                <a:latin typeface="Times New Roman"/>
                <a:cs typeface="Times New Roman"/>
              </a:rPr>
              <a:t>malloc(sizeof(struct </a:t>
            </a:r>
            <a:r>
              <a:rPr sz="1700" dirty="0">
                <a:latin typeface="Times New Roman"/>
                <a:cs typeface="Times New Roman"/>
              </a:rPr>
              <a:t>node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0"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spc="-5" dirty="0">
                <a:latin typeface="Times New Roman"/>
                <a:cs typeface="Times New Roman"/>
              </a:rPr>
              <a:t>data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item;</a:t>
            </a:r>
            <a:endParaRPr sz="1700" dirty="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2:</a:t>
            </a:r>
            <a:r>
              <a:rPr sz="1700" b="1" spc="-10" dirty="0">
                <a:latin typeface="Times New Roman"/>
                <a:cs typeface="Times New Roman"/>
              </a:rPr>
              <a:t> </a:t>
            </a:r>
            <a:r>
              <a:rPr sz="1700" spc="-5" dirty="0">
                <a:latin typeface="Times New Roman"/>
                <a:cs typeface="Times New Roman"/>
              </a:rPr>
              <a:t>Find</a:t>
            </a:r>
            <a:r>
              <a:rPr sz="1700" spc="5" dirty="0">
                <a:latin typeface="Times New Roman"/>
                <a:cs typeface="Times New Roman"/>
              </a:rPr>
              <a:t> </a:t>
            </a:r>
            <a:r>
              <a:rPr sz="1700" dirty="0">
                <a:latin typeface="Times New Roman"/>
                <a:cs typeface="Times New Roman"/>
              </a:rPr>
              <a:t>the </a:t>
            </a:r>
            <a:r>
              <a:rPr sz="1700" spc="-5" dirty="0">
                <a:latin typeface="Times New Roman"/>
                <a:cs typeface="Times New Roman"/>
              </a:rPr>
              <a:t>position</a:t>
            </a:r>
            <a:r>
              <a:rPr sz="1700" spc="15" dirty="0">
                <a:latin typeface="Times New Roman"/>
                <a:cs typeface="Times New Roman"/>
              </a:rPr>
              <a:t> </a:t>
            </a:r>
            <a:r>
              <a:rPr sz="1700" dirty="0">
                <a:latin typeface="Times New Roman"/>
                <a:cs typeface="Times New Roman"/>
              </a:rPr>
              <a:t>where</a:t>
            </a:r>
            <a:r>
              <a:rPr sz="1700" spc="-35" dirty="0">
                <a:latin typeface="Times New Roman"/>
                <a:cs typeface="Times New Roman"/>
              </a:rPr>
              <a:t> </a:t>
            </a:r>
            <a:r>
              <a:rPr sz="1700" dirty="0">
                <a:latin typeface="Times New Roman"/>
                <a:cs typeface="Times New Roman"/>
              </a:rPr>
              <a:t>you want</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spc="-5" dirty="0">
                <a:latin typeface="Times New Roman"/>
                <a:cs typeface="Times New Roman"/>
              </a:rPr>
              <a:t>insert</a:t>
            </a:r>
            <a:r>
              <a:rPr sz="1700" spc="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p>
          <a:p>
            <a:pPr marL="38100" marR="215900" indent="2589530">
              <a:lnSpc>
                <a:spcPct val="150000"/>
              </a:lnSpc>
            </a:pPr>
            <a:r>
              <a:rPr sz="1700" b="1" dirty="0">
                <a:latin typeface="Times New Roman"/>
                <a:cs typeface="Times New Roman"/>
              </a:rPr>
              <a:t>Case 1: insert </a:t>
            </a:r>
            <a:r>
              <a:rPr sz="1700" b="1" spc="-5" dirty="0">
                <a:latin typeface="Times New Roman"/>
                <a:cs typeface="Times New Roman"/>
              </a:rPr>
              <a:t>before </a:t>
            </a:r>
            <a:r>
              <a:rPr sz="1700" b="1" dirty="0">
                <a:latin typeface="Times New Roman"/>
                <a:cs typeface="Times New Roman"/>
              </a:rPr>
              <a:t>any node </a:t>
            </a:r>
            <a:r>
              <a:rPr sz="1700" b="1" spc="5" dirty="0">
                <a:latin typeface="Times New Roman"/>
                <a:cs typeface="Times New Roman"/>
              </a:rPr>
              <a:t> </a:t>
            </a:r>
            <a:r>
              <a:rPr sz="1700" dirty="0">
                <a:latin typeface="Times New Roman"/>
                <a:cs typeface="Times New Roman"/>
              </a:rPr>
              <a:t>Create</a:t>
            </a:r>
            <a:r>
              <a:rPr sz="1700" spc="-15" dirty="0">
                <a:latin typeface="Times New Roman"/>
                <a:cs typeface="Times New Roman"/>
              </a:rPr>
              <a:t> </a:t>
            </a:r>
            <a:r>
              <a:rPr sz="1700" dirty="0">
                <a:latin typeface="Times New Roman"/>
                <a:cs typeface="Times New Roman"/>
              </a:rPr>
              <a:t>a</a:t>
            </a:r>
            <a:r>
              <a:rPr sz="1700" spc="-5" dirty="0">
                <a:latin typeface="Times New Roman"/>
                <a:cs typeface="Times New Roman"/>
              </a:rPr>
              <a:t> temporary</a:t>
            </a:r>
            <a:r>
              <a:rPr sz="1700" dirty="0">
                <a:latin typeface="Times New Roman"/>
                <a:cs typeface="Times New Roman"/>
              </a:rPr>
              <a:t> </a:t>
            </a:r>
            <a:r>
              <a:rPr sz="1700" spc="-5" dirty="0">
                <a:latin typeface="Times New Roman"/>
                <a:cs typeface="Times New Roman"/>
              </a:rPr>
              <a:t>variable</a:t>
            </a:r>
            <a:r>
              <a:rPr sz="1700" spc="-15" dirty="0">
                <a:latin typeface="Times New Roman"/>
                <a:cs typeface="Times New Roman"/>
              </a:rPr>
              <a:t> </a:t>
            </a:r>
            <a:r>
              <a:rPr sz="1700" spc="-5" dirty="0">
                <a:latin typeface="Times New Roman"/>
                <a:cs typeface="Times New Roman"/>
              </a:rPr>
              <a:t>temp,</a:t>
            </a:r>
            <a:r>
              <a:rPr sz="1700" spc="20" dirty="0">
                <a:latin typeface="Times New Roman"/>
                <a:cs typeface="Times New Roman"/>
              </a:rPr>
              <a:t> </a:t>
            </a:r>
            <a:r>
              <a:rPr sz="1700" spc="-5" dirty="0">
                <a:latin typeface="Times New Roman"/>
                <a:cs typeface="Times New Roman"/>
              </a:rPr>
              <a:t>and</a:t>
            </a:r>
            <a:r>
              <a:rPr sz="1700" spc="-15" dirty="0">
                <a:latin typeface="Times New Roman"/>
                <a:cs typeface="Times New Roman"/>
              </a:rPr>
              <a:t> </a:t>
            </a:r>
            <a:r>
              <a:rPr sz="1700" dirty="0">
                <a:latin typeface="Times New Roman"/>
                <a:cs typeface="Times New Roman"/>
              </a:rPr>
              <a:t>move</a:t>
            </a:r>
            <a:r>
              <a:rPr sz="1700" spc="-5" dirty="0">
                <a:latin typeface="Times New Roman"/>
                <a:cs typeface="Times New Roman"/>
              </a:rPr>
              <a:t> temp</a:t>
            </a:r>
            <a:r>
              <a:rPr sz="1700" spc="10"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02" baseline="25252" dirty="0">
                <a:latin typeface="Times New Roman"/>
                <a:cs typeface="Times New Roman"/>
              </a:rPr>
              <a:t> </a:t>
            </a:r>
            <a:r>
              <a:rPr sz="1700" spc="-5" dirty="0">
                <a:latin typeface="Times New Roman"/>
                <a:cs typeface="Times New Roman"/>
              </a:rPr>
              <a:t>position </a:t>
            </a:r>
            <a:r>
              <a:rPr sz="1700" spc="-409" dirty="0">
                <a:latin typeface="Times New Roman"/>
                <a:cs typeface="Times New Roman"/>
              </a:rPr>
              <a:t> </a:t>
            </a:r>
            <a:r>
              <a:rPr sz="1700" dirty="0">
                <a:latin typeface="Times New Roman"/>
                <a:cs typeface="Times New Roman"/>
              </a:rPr>
              <a:t>NewNode</a:t>
            </a:r>
            <a:r>
              <a:rPr sz="1700" spc="-40"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dirty="0">
                <a:latin typeface="Times New Roman"/>
                <a:cs typeface="Times New Roman"/>
              </a:rPr>
              <a:t>next</a:t>
            </a:r>
            <a:r>
              <a:rPr sz="1700" spc="-1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temp -&gt;</a:t>
            </a:r>
            <a:r>
              <a:rPr sz="1700" spc="5" dirty="0">
                <a:latin typeface="Times New Roman"/>
                <a:cs typeface="Times New Roman"/>
              </a:rPr>
              <a:t> </a:t>
            </a:r>
            <a:r>
              <a:rPr sz="1700" spc="-5" dirty="0">
                <a:latin typeface="Times New Roman"/>
                <a:cs typeface="Times New Roman"/>
              </a:rPr>
              <a:t>next;</a:t>
            </a:r>
            <a:endParaRPr sz="1700" dirty="0">
              <a:latin typeface="Times New Roman"/>
              <a:cs typeface="Times New Roman"/>
            </a:endParaRPr>
          </a:p>
          <a:p>
            <a:pPr marL="38100">
              <a:lnSpc>
                <a:spcPct val="100000"/>
              </a:lnSpc>
              <a:spcBef>
                <a:spcPts val="1019"/>
              </a:spcBef>
            </a:pP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20" dirty="0">
                <a:latin typeface="Times New Roman"/>
                <a:cs typeface="Times New Roman"/>
              </a:rPr>
              <a:t> </a:t>
            </a:r>
            <a:r>
              <a:rPr sz="1700" dirty="0">
                <a:latin typeface="Times New Roman"/>
                <a:cs typeface="Times New Roman"/>
              </a:rPr>
              <a:t>next</a:t>
            </a:r>
            <a:r>
              <a:rPr sz="1700" spc="-3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NewNode;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8251" y="519662"/>
            <a:ext cx="6134735" cy="1671320"/>
          </a:xfrm>
          <a:prstGeom prst="rect">
            <a:avLst/>
          </a:prstGeom>
        </p:spPr>
        <p:txBody>
          <a:bodyPr vert="horz" wrap="square" lIns="0" tIns="149225" rIns="0" bIns="0" rtlCol="0">
            <a:spAutoFit/>
          </a:bodyPr>
          <a:lstStyle/>
          <a:p>
            <a:pPr marL="2567940">
              <a:lnSpc>
                <a:spcPct val="100000"/>
              </a:lnSpc>
              <a:spcBef>
                <a:spcPts val="1175"/>
              </a:spcBef>
            </a:pPr>
            <a:r>
              <a:rPr sz="1800" b="1" spc="-5" dirty="0">
                <a:latin typeface="Times New Roman"/>
                <a:cs typeface="Times New Roman"/>
              </a:rPr>
              <a:t>Case </a:t>
            </a:r>
            <a:r>
              <a:rPr sz="1800" b="1" dirty="0">
                <a:latin typeface="Times New Roman"/>
                <a:cs typeface="Times New Roman"/>
              </a:rPr>
              <a:t>2:</a:t>
            </a:r>
            <a:r>
              <a:rPr sz="1800" b="1" spc="-10" dirty="0">
                <a:latin typeface="Times New Roman"/>
                <a:cs typeface="Times New Roman"/>
              </a:rPr>
              <a:t> </a:t>
            </a:r>
            <a:r>
              <a:rPr sz="1800" b="1" spc="-5" dirty="0">
                <a:latin typeface="Times New Roman"/>
                <a:cs typeface="Times New Roman"/>
              </a:rPr>
              <a:t>insert</a:t>
            </a:r>
            <a:r>
              <a:rPr sz="1800" b="1" spc="-10" dirty="0">
                <a:latin typeface="Times New Roman"/>
                <a:cs typeface="Times New Roman"/>
              </a:rPr>
              <a:t> </a:t>
            </a:r>
            <a:r>
              <a:rPr sz="1800" b="1" dirty="0">
                <a:latin typeface="Times New Roman"/>
                <a:cs typeface="Times New Roman"/>
              </a:rPr>
              <a:t>after</a:t>
            </a:r>
            <a:r>
              <a:rPr sz="1800" b="1" spc="-40" dirty="0">
                <a:latin typeface="Times New Roman"/>
                <a:cs typeface="Times New Roman"/>
              </a:rPr>
              <a:t> </a:t>
            </a:r>
            <a:r>
              <a:rPr sz="1800" b="1" dirty="0">
                <a:latin typeface="Times New Roman"/>
                <a:cs typeface="Times New Roman"/>
              </a:rPr>
              <a:t>any</a:t>
            </a:r>
            <a:r>
              <a:rPr sz="1800" b="1" spc="-25" dirty="0">
                <a:latin typeface="Times New Roman"/>
                <a:cs typeface="Times New Roman"/>
              </a:rPr>
              <a:t> </a:t>
            </a:r>
            <a:r>
              <a:rPr sz="1800" b="1" spc="-5" dirty="0">
                <a:latin typeface="Times New Roman"/>
                <a:cs typeface="Times New Roman"/>
              </a:rPr>
              <a:t>node</a:t>
            </a:r>
            <a:endParaRPr sz="1800">
              <a:latin typeface="Times New Roman"/>
              <a:cs typeface="Times New Roman"/>
            </a:endParaRPr>
          </a:p>
          <a:p>
            <a:pPr marL="38100">
              <a:lnSpc>
                <a:spcPct val="100000"/>
              </a:lnSpc>
              <a:spcBef>
                <a:spcPts val="1080"/>
              </a:spcBef>
            </a:pPr>
            <a:r>
              <a:rPr sz="1800" dirty="0">
                <a:latin typeface="Times New Roman"/>
                <a:cs typeface="Times New Roman"/>
              </a:rPr>
              <a:t>Create</a:t>
            </a:r>
            <a:r>
              <a:rPr sz="1800" spc="-1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temporary</a:t>
            </a:r>
            <a:r>
              <a:rPr sz="1800" spc="5" dirty="0">
                <a:latin typeface="Times New Roman"/>
                <a:cs typeface="Times New Roman"/>
              </a:rPr>
              <a:t> </a:t>
            </a:r>
            <a:r>
              <a:rPr sz="1800" dirty="0">
                <a:latin typeface="Times New Roman"/>
                <a:cs typeface="Times New Roman"/>
              </a:rPr>
              <a:t>variable</a:t>
            </a:r>
            <a:r>
              <a:rPr sz="1800" spc="-30" dirty="0">
                <a:latin typeface="Times New Roman"/>
                <a:cs typeface="Times New Roman"/>
              </a:rPr>
              <a:t> </a:t>
            </a:r>
            <a:r>
              <a:rPr sz="1800" spc="-5" dirty="0">
                <a:latin typeface="Times New Roman"/>
                <a:cs typeface="Times New Roman"/>
              </a:rPr>
              <a:t>temp,</a:t>
            </a:r>
            <a:r>
              <a:rPr sz="1800" spc="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spc="-5" dirty="0">
                <a:latin typeface="Times New Roman"/>
                <a:cs typeface="Times New Roman"/>
              </a:rPr>
              <a:t>move</a:t>
            </a:r>
            <a:r>
              <a:rPr sz="1800" spc="5" dirty="0">
                <a:latin typeface="Times New Roman"/>
                <a:cs typeface="Times New Roman"/>
              </a:rPr>
              <a:t> </a:t>
            </a:r>
            <a:r>
              <a:rPr sz="1800" spc="-5" dirty="0">
                <a:latin typeface="Times New Roman"/>
                <a:cs typeface="Times New Roman"/>
              </a:rPr>
              <a:t>temp</a:t>
            </a:r>
            <a:r>
              <a:rPr sz="1800" spc="5"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(n)</a:t>
            </a:r>
            <a:r>
              <a:rPr sz="1800" baseline="25462" dirty="0">
                <a:latin typeface="Times New Roman"/>
                <a:cs typeface="Times New Roman"/>
              </a:rPr>
              <a:t>th</a:t>
            </a:r>
            <a:r>
              <a:rPr sz="1800" spc="240" baseline="25462" dirty="0">
                <a:latin typeface="Times New Roman"/>
                <a:cs typeface="Times New Roman"/>
              </a:rPr>
              <a:t> </a:t>
            </a:r>
            <a:r>
              <a:rPr sz="1800" spc="-5" dirty="0">
                <a:latin typeface="Times New Roman"/>
                <a:cs typeface="Times New Roman"/>
              </a:rPr>
              <a:t>position</a:t>
            </a:r>
            <a:endParaRPr sz="1800">
              <a:latin typeface="Times New Roman"/>
              <a:cs typeface="Times New Roman"/>
            </a:endParaRPr>
          </a:p>
          <a:p>
            <a:pPr marL="38100" marR="2971165">
              <a:lnSpc>
                <a:spcPct val="150000"/>
              </a:lnSpc>
            </a:pPr>
            <a:r>
              <a:rPr sz="1800" spc="-5" dirty="0">
                <a:latin typeface="Times New Roman"/>
                <a:cs typeface="Times New Roman"/>
              </a:rPr>
              <a:t>temp </a:t>
            </a:r>
            <a:r>
              <a:rPr sz="1800" dirty="0">
                <a:latin typeface="Times New Roman"/>
                <a:cs typeface="Times New Roman"/>
              </a:rPr>
              <a:t>-&gt; next = </a:t>
            </a:r>
            <a:r>
              <a:rPr sz="1800" spc="-5" dirty="0">
                <a:latin typeface="Times New Roman"/>
                <a:cs typeface="Times New Roman"/>
              </a:rPr>
              <a:t>NewNode; </a:t>
            </a:r>
            <a:r>
              <a:rPr sz="1800" dirty="0">
                <a:latin typeface="Times New Roman"/>
                <a:cs typeface="Times New Roman"/>
              </a:rPr>
              <a:t> </a:t>
            </a:r>
            <a:r>
              <a:rPr sz="1800" spc="-5" dirty="0">
                <a:latin typeface="Times New Roman"/>
                <a:cs typeface="Times New Roman"/>
              </a:rPr>
              <a:t>NewNode</a:t>
            </a:r>
            <a:r>
              <a:rPr sz="1800" dirty="0">
                <a:latin typeface="Times New Roman"/>
                <a:cs typeface="Times New Roman"/>
              </a:rPr>
              <a:t> -&gt;</a:t>
            </a:r>
            <a:r>
              <a:rPr sz="1800" spc="-10" dirty="0">
                <a:latin typeface="Times New Roman"/>
                <a:cs typeface="Times New Roman"/>
              </a:rPr>
              <a:t> </a:t>
            </a:r>
            <a:r>
              <a:rPr sz="1800" dirty="0">
                <a:latin typeface="Times New Roman"/>
                <a:cs typeface="Times New Roman"/>
              </a:rPr>
              <a:t>next</a:t>
            </a:r>
            <a:r>
              <a:rPr sz="1800" spc="-15" dirty="0">
                <a:latin typeface="Times New Roman"/>
                <a:cs typeface="Times New Roman"/>
              </a:rPr>
              <a:t> </a:t>
            </a:r>
            <a:r>
              <a:rPr sz="1800" dirty="0">
                <a:latin typeface="Times New Roman"/>
                <a:cs typeface="Times New Roman"/>
              </a:rPr>
              <a:t>=</a:t>
            </a:r>
            <a:r>
              <a:rPr sz="1800" spc="-20" dirty="0">
                <a:latin typeface="Times New Roman"/>
                <a:cs typeface="Times New Roman"/>
              </a:rPr>
              <a:t> </a:t>
            </a:r>
            <a:r>
              <a:rPr sz="1800" spc="-5" dirty="0">
                <a:latin typeface="Times New Roman"/>
                <a:cs typeface="Times New Roman"/>
              </a:rPr>
              <a:t>temp</a:t>
            </a:r>
            <a:r>
              <a:rPr sz="1800" spc="-10" dirty="0">
                <a:latin typeface="Times New Roman"/>
                <a:cs typeface="Times New Roman"/>
              </a:rPr>
              <a:t> </a:t>
            </a:r>
            <a:r>
              <a:rPr sz="1800" dirty="0">
                <a:latin typeface="Times New Roman"/>
                <a:cs typeface="Times New Roman"/>
              </a:rPr>
              <a:t>-&gt;</a:t>
            </a:r>
            <a:r>
              <a:rPr sz="1800" spc="-10" dirty="0">
                <a:latin typeface="Times New Roman"/>
                <a:cs typeface="Times New Roman"/>
              </a:rPr>
              <a:t> </a:t>
            </a:r>
            <a:r>
              <a:rPr sz="1800" dirty="0">
                <a:latin typeface="Times New Roman"/>
                <a:cs typeface="Times New Roman"/>
              </a:rPr>
              <a:t>next;</a:t>
            </a:r>
            <a:endParaRPr sz="180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2544" y="174069"/>
            <a:ext cx="5053330" cy="4690110"/>
          </a:xfrm>
          <a:prstGeom prst="rect">
            <a:avLst/>
          </a:prstGeom>
        </p:spPr>
        <p:txBody>
          <a:bodyPr vert="horz" wrap="square" lIns="0" tIns="141605" rIns="0" bIns="0" rtlCol="0">
            <a:spAutoFit/>
          </a:bodyPr>
          <a:lstStyle/>
          <a:p>
            <a:pPr marL="38100">
              <a:lnSpc>
                <a:spcPct val="100000"/>
              </a:lnSpc>
              <a:spcBef>
                <a:spcPts val="1115"/>
              </a:spcBef>
            </a:pPr>
            <a:r>
              <a:rPr sz="1700" b="1" spc="-5" dirty="0">
                <a:latin typeface="Times New Roman"/>
                <a:cs typeface="Times New Roman"/>
              </a:rPr>
              <a:t>Algorithm:</a:t>
            </a:r>
            <a:r>
              <a:rPr sz="1700" b="1" spc="-25" dirty="0">
                <a:latin typeface="Times New Roman"/>
                <a:cs typeface="Times New Roman"/>
              </a:rPr>
              <a:t> </a:t>
            </a:r>
            <a:r>
              <a:rPr sz="1700" spc="-5" dirty="0">
                <a:latin typeface="Times New Roman"/>
                <a:cs typeface="Times New Roman"/>
              </a:rPr>
              <a:t>Insert </a:t>
            </a:r>
            <a:r>
              <a:rPr sz="1700" dirty="0">
                <a:latin typeface="Times New Roman"/>
                <a:cs typeface="Times New Roman"/>
              </a:rPr>
              <a:t>before</a:t>
            </a:r>
            <a:r>
              <a:rPr sz="1700" spc="-25" dirty="0">
                <a:latin typeface="Times New Roman"/>
                <a:cs typeface="Times New Roman"/>
              </a:rPr>
              <a:t> </a:t>
            </a:r>
            <a:r>
              <a:rPr sz="1700" dirty="0">
                <a:latin typeface="Times New Roman"/>
                <a:cs typeface="Times New Roman"/>
              </a:rPr>
              <a:t>any</a:t>
            </a:r>
            <a:r>
              <a:rPr sz="1700" spc="-2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1:</a:t>
            </a:r>
            <a:r>
              <a:rPr sz="1700" b="1" spc="-35"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2:</a:t>
            </a:r>
            <a:r>
              <a:rPr sz="1700" b="1" spc="-20" dirty="0">
                <a:latin typeface="Times New Roman"/>
                <a:cs typeface="Times New Roman"/>
              </a:rPr>
              <a:t> </a:t>
            </a:r>
            <a:r>
              <a:rPr sz="1700" dirty="0">
                <a:latin typeface="Times New Roman"/>
                <a:cs typeface="Times New Roman"/>
              </a:rPr>
              <a:t>Create</a:t>
            </a:r>
            <a:r>
              <a:rPr sz="1700" spc="-30"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marR="30480">
              <a:lnSpc>
                <a:spcPts val="3060"/>
              </a:lnSpc>
              <a:spcBef>
                <a:spcPts val="275"/>
              </a:spcBef>
            </a:pP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dirty="0">
                <a:latin typeface="Times New Roman"/>
                <a:cs typeface="Times New Roman"/>
              </a:rPr>
              <a:t>data</a:t>
            </a:r>
            <a:r>
              <a:rPr sz="1700" spc="-5" dirty="0">
                <a:latin typeface="Times New Roman"/>
                <a:cs typeface="Times New Roman"/>
              </a:rPr>
              <a:t> </a:t>
            </a:r>
            <a:r>
              <a:rPr sz="1700" dirty="0">
                <a:latin typeface="Times New Roman"/>
                <a:cs typeface="Times New Roman"/>
              </a:rPr>
              <a:t>= </a:t>
            </a:r>
            <a:r>
              <a:rPr sz="1700" spc="-5" dirty="0">
                <a:latin typeface="Times New Roman"/>
                <a:cs typeface="Times New Roman"/>
              </a:rPr>
              <a:t>item;</a:t>
            </a:r>
            <a:endParaRPr sz="1700">
              <a:latin typeface="Times New Roman"/>
              <a:cs typeface="Times New Roman"/>
            </a:endParaRPr>
          </a:p>
          <a:p>
            <a:pPr marL="38100" marR="312420">
              <a:lnSpc>
                <a:spcPts val="3060"/>
              </a:lnSpc>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3:</a:t>
            </a:r>
            <a:r>
              <a:rPr sz="1700" b="1" spc="-10" dirty="0">
                <a:latin typeface="Times New Roman"/>
                <a:cs typeface="Times New Roman"/>
              </a:rPr>
              <a:t> </a:t>
            </a:r>
            <a:r>
              <a:rPr sz="1700" dirty="0">
                <a:latin typeface="Times New Roman"/>
                <a:cs typeface="Times New Roman"/>
              </a:rPr>
              <a:t>Create</a:t>
            </a:r>
            <a:r>
              <a:rPr sz="1700" spc="-20" dirty="0">
                <a:latin typeface="Times New Roman"/>
                <a:cs typeface="Times New Roman"/>
              </a:rPr>
              <a:t> </a:t>
            </a:r>
            <a:r>
              <a:rPr sz="1700" spc="-5" dirty="0">
                <a:latin typeface="Times New Roman"/>
                <a:cs typeface="Times New Roman"/>
              </a:rPr>
              <a:t>temp</a:t>
            </a:r>
            <a:r>
              <a:rPr sz="1700" spc="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dirty="0">
                <a:latin typeface="Times New Roman"/>
                <a:cs typeface="Times New Roman"/>
              </a:rPr>
              <a:t>move</a:t>
            </a:r>
            <a:r>
              <a:rPr sz="1700" spc="-10"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 </a:t>
            </a:r>
            <a:r>
              <a:rPr sz="1700" spc="-409" dirty="0">
                <a:latin typeface="Times New Roman"/>
                <a:cs typeface="Times New Roman"/>
              </a:rPr>
              <a:t> </a:t>
            </a:r>
            <a:r>
              <a:rPr sz="1700" dirty="0">
                <a:latin typeface="Times New Roman"/>
                <a:cs typeface="Times New Roman"/>
              </a:rPr>
              <a:t>for</a:t>
            </a:r>
            <a:r>
              <a:rPr sz="1700" spc="-20" dirty="0">
                <a:latin typeface="Times New Roman"/>
                <a:cs typeface="Times New Roman"/>
              </a:rPr>
              <a:t> </a:t>
            </a:r>
            <a:r>
              <a:rPr sz="1700" spc="-5" dirty="0">
                <a:latin typeface="Times New Roman"/>
                <a:cs typeface="Times New Roman"/>
              </a:rPr>
              <a:t>(int</a:t>
            </a:r>
            <a:r>
              <a:rPr sz="1700" dirty="0">
                <a:latin typeface="Times New Roman"/>
                <a:cs typeface="Times New Roman"/>
              </a:rPr>
              <a:t> </a:t>
            </a:r>
            <a:r>
              <a:rPr sz="1700" spc="-5" dirty="0">
                <a:latin typeface="Times New Roman"/>
                <a:cs typeface="Times New Roman"/>
              </a:rPr>
              <a:t>i=1;</a:t>
            </a:r>
            <a:r>
              <a:rPr sz="1700" spc="10" dirty="0">
                <a:latin typeface="Times New Roman"/>
                <a:cs typeface="Times New Roman"/>
              </a:rPr>
              <a:t> </a:t>
            </a:r>
            <a:r>
              <a:rPr sz="1700" spc="-5" dirty="0">
                <a:latin typeface="Times New Roman"/>
                <a:cs typeface="Times New Roman"/>
              </a:rPr>
              <a:t>i&lt;n-1;</a:t>
            </a:r>
            <a:r>
              <a:rPr sz="1700"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38100" marR="3178810">
              <a:lnSpc>
                <a:spcPts val="3060"/>
              </a:lnSpc>
              <a:spcBef>
                <a:spcPts val="5"/>
              </a:spcBef>
            </a:pPr>
            <a:r>
              <a:rPr sz="1700" spc="-5" dirty="0">
                <a:latin typeface="Times New Roman"/>
                <a:cs typeface="Times New Roman"/>
              </a:rPr>
              <a:t>temp</a:t>
            </a:r>
            <a:r>
              <a:rPr sz="1700" spc="-10"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 -&gt;</a:t>
            </a:r>
            <a:r>
              <a:rPr sz="1700" spc="-10" dirty="0">
                <a:latin typeface="Times New Roman"/>
                <a:cs typeface="Times New Roman"/>
              </a:rPr>
              <a:t> </a:t>
            </a:r>
            <a:r>
              <a:rPr sz="1700" dirty="0">
                <a:latin typeface="Times New Roman"/>
                <a:cs typeface="Times New Roman"/>
              </a:rPr>
              <a:t>next; </a:t>
            </a:r>
            <a:r>
              <a:rPr sz="1700" spc="-409" dirty="0">
                <a:latin typeface="Times New Roman"/>
                <a:cs typeface="Times New Roman"/>
              </a:rPr>
              <a:t> </a:t>
            </a:r>
            <a:r>
              <a:rPr sz="1700" dirty="0">
                <a:latin typeface="Times New Roman"/>
                <a:cs typeface="Times New Roman"/>
              </a:rPr>
              <a:t>end</a:t>
            </a:r>
            <a:r>
              <a:rPr sz="1700" spc="-15" dirty="0">
                <a:latin typeface="Times New Roman"/>
                <a:cs typeface="Times New Roman"/>
              </a:rPr>
              <a:t> </a:t>
            </a:r>
            <a:r>
              <a:rPr sz="1700" dirty="0">
                <a:latin typeface="Times New Roman"/>
                <a:cs typeface="Times New Roman"/>
              </a:rPr>
              <a:t>for</a:t>
            </a:r>
            <a:endParaRPr sz="1700">
              <a:latin typeface="Times New Roman"/>
              <a:cs typeface="Times New Roman"/>
            </a:endParaRPr>
          </a:p>
          <a:p>
            <a:pPr marL="38100">
              <a:lnSpc>
                <a:spcPct val="100000"/>
              </a:lnSpc>
              <a:spcBef>
                <a:spcPts val="745"/>
              </a:spcBef>
            </a:pPr>
            <a:r>
              <a:rPr sz="1700" dirty="0">
                <a:latin typeface="Times New Roman"/>
                <a:cs typeface="Times New Roman"/>
              </a:rPr>
              <a:t>NewNode</a:t>
            </a:r>
            <a:r>
              <a:rPr sz="1700" spc="-55" dirty="0">
                <a:latin typeface="Times New Roman"/>
                <a:cs typeface="Times New Roman"/>
              </a:rPr>
              <a:t> </a:t>
            </a:r>
            <a:r>
              <a:rPr sz="1700" dirty="0">
                <a:latin typeface="Times New Roman"/>
                <a:cs typeface="Times New Roman"/>
              </a:rPr>
              <a:t>-&gt;</a:t>
            </a:r>
            <a:r>
              <a:rPr sz="1700" spc="-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 temp</a:t>
            </a:r>
            <a:r>
              <a:rPr sz="1700" spc="-30" dirty="0">
                <a:latin typeface="Times New Roman"/>
                <a:cs typeface="Times New Roman"/>
              </a:rPr>
              <a:t> </a:t>
            </a:r>
            <a:r>
              <a:rPr sz="1700"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38100">
              <a:lnSpc>
                <a:spcPct val="100000"/>
              </a:lnSpc>
              <a:spcBef>
                <a:spcPts val="1025"/>
              </a:spcBef>
            </a:pP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20" dirty="0">
                <a:latin typeface="Times New Roman"/>
                <a:cs typeface="Times New Roman"/>
              </a:rPr>
              <a:t> </a:t>
            </a:r>
            <a:r>
              <a:rPr sz="1700" dirty="0">
                <a:latin typeface="Times New Roman"/>
                <a:cs typeface="Times New Roman"/>
              </a:rPr>
              <a:t>next</a:t>
            </a:r>
            <a:r>
              <a:rPr sz="1700" spc="-3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NewNode;</a:t>
            </a:r>
            <a:endParaRPr sz="1700">
              <a:latin typeface="Times New Roman"/>
              <a:cs typeface="Times New Roman"/>
            </a:endParaRPr>
          </a:p>
          <a:p>
            <a:pPr marL="381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4548" y="308920"/>
            <a:ext cx="5052695" cy="4691380"/>
          </a:xfrm>
          <a:prstGeom prst="rect">
            <a:avLst/>
          </a:prstGeom>
        </p:spPr>
        <p:txBody>
          <a:bodyPr vert="horz" wrap="square" lIns="0" tIns="142875" rIns="0" bIns="0" rtlCol="0">
            <a:spAutoFit/>
          </a:bodyPr>
          <a:lstStyle/>
          <a:p>
            <a:pPr marL="38100">
              <a:lnSpc>
                <a:spcPct val="100000"/>
              </a:lnSpc>
              <a:spcBef>
                <a:spcPts val="1125"/>
              </a:spcBef>
            </a:pPr>
            <a:r>
              <a:rPr sz="1700" b="1" spc="-5" dirty="0">
                <a:latin typeface="Times New Roman"/>
                <a:cs typeface="Times New Roman"/>
              </a:rPr>
              <a:t>Algorithm:</a:t>
            </a:r>
            <a:r>
              <a:rPr sz="1700" b="1" spc="-20" dirty="0">
                <a:latin typeface="Times New Roman"/>
                <a:cs typeface="Times New Roman"/>
              </a:rPr>
              <a:t> </a:t>
            </a:r>
            <a:r>
              <a:rPr sz="1700" spc="-5" dirty="0">
                <a:latin typeface="Times New Roman"/>
                <a:cs typeface="Times New Roman"/>
              </a:rPr>
              <a:t>Insert after</a:t>
            </a:r>
            <a:r>
              <a:rPr sz="1700" spc="-10" dirty="0">
                <a:latin typeface="Times New Roman"/>
                <a:cs typeface="Times New Roman"/>
              </a:rPr>
              <a:t> </a:t>
            </a:r>
            <a:r>
              <a:rPr sz="1700" dirty="0">
                <a:latin typeface="Times New Roman"/>
                <a:cs typeface="Times New Roman"/>
              </a:rPr>
              <a:t>any</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2:</a:t>
            </a:r>
            <a:r>
              <a:rPr sz="1700" b="1" spc="-20" dirty="0">
                <a:latin typeface="Times New Roman"/>
                <a:cs typeface="Times New Roman"/>
              </a:rPr>
              <a:t> </a:t>
            </a:r>
            <a:r>
              <a:rPr sz="1700" dirty="0">
                <a:latin typeface="Times New Roman"/>
                <a:cs typeface="Times New Roman"/>
              </a:rPr>
              <a:t>Create</a:t>
            </a:r>
            <a:r>
              <a:rPr sz="1700" spc="-30"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marR="30480">
              <a:lnSpc>
                <a:spcPct val="150000"/>
              </a:lnSpc>
              <a:spcBef>
                <a:spcPts val="5"/>
              </a:spcBef>
            </a:pP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spc="-5" dirty="0">
                <a:latin typeface="Times New Roman"/>
                <a:cs typeface="Times New Roman"/>
              </a:rPr>
              <a:t>-&gt;</a:t>
            </a:r>
            <a:r>
              <a:rPr sz="1700" dirty="0">
                <a:latin typeface="Times New Roman"/>
                <a:cs typeface="Times New Roman"/>
              </a:rPr>
              <a:t> data</a:t>
            </a:r>
            <a:r>
              <a:rPr sz="1700" spc="-1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item;</a:t>
            </a:r>
            <a:endParaRPr sz="1700">
              <a:latin typeface="Times New Roman"/>
              <a:cs typeface="Times New Roman"/>
            </a:endParaRPr>
          </a:p>
          <a:p>
            <a:pPr marL="38100" marR="491490">
              <a:lnSpc>
                <a:spcPts val="3060"/>
              </a:lnSpc>
              <a:spcBef>
                <a:spcPts val="270"/>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3:</a:t>
            </a:r>
            <a:r>
              <a:rPr sz="1700" b="1" spc="-10" dirty="0">
                <a:latin typeface="Times New Roman"/>
                <a:cs typeface="Times New Roman"/>
              </a:rPr>
              <a:t> </a:t>
            </a:r>
            <a:r>
              <a:rPr sz="1700" dirty="0">
                <a:latin typeface="Times New Roman"/>
                <a:cs typeface="Times New Roman"/>
              </a:rPr>
              <a:t>Create</a:t>
            </a:r>
            <a:r>
              <a:rPr sz="1700" spc="-20" dirty="0">
                <a:latin typeface="Times New Roman"/>
                <a:cs typeface="Times New Roman"/>
              </a:rPr>
              <a:t> </a:t>
            </a:r>
            <a:r>
              <a:rPr sz="1700" spc="-5" dirty="0">
                <a:latin typeface="Times New Roman"/>
                <a:cs typeface="Times New Roman"/>
              </a:rPr>
              <a:t>temp</a:t>
            </a:r>
            <a:r>
              <a:rPr sz="1700" spc="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dirty="0">
                <a:latin typeface="Times New Roman"/>
                <a:cs typeface="Times New Roman"/>
              </a:rPr>
              <a:t>move</a:t>
            </a:r>
            <a:r>
              <a:rPr sz="1700" spc="-5" dirty="0">
                <a:latin typeface="Times New Roman"/>
                <a:cs typeface="Times New Roman"/>
              </a:rPr>
              <a:t> temp</a:t>
            </a:r>
            <a:r>
              <a:rPr sz="1700" spc="5"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 </a:t>
            </a:r>
            <a:r>
              <a:rPr sz="1700" spc="-409" dirty="0">
                <a:latin typeface="Times New Roman"/>
                <a:cs typeface="Times New Roman"/>
              </a:rPr>
              <a:t> </a:t>
            </a:r>
            <a:r>
              <a:rPr sz="1700" dirty="0">
                <a:latin typeface="Times New Roman"/>
                <a:cs typeface="Times New Roman"/>
              </a:rPr>
              <a:t>for</a:t>
            </a:r>
            <a:r>
              <a:rPr sz="1700" spc="-20" dirty="0">
                <a:latin typeface="Times New Roman"/>
                <a:cs typeface="Times New Roman"/>
              </a:rPr>
              <a:t> </a:t>
            </a:r>
            <a:r>
              <a:rPr sz="1700" spc="-5" dirty="0">
                <a:latin typeface="Times New Roman"/>
                <a:cs typeface="Times New Roman"/>
              </a:rPr>
              <a:t>(int</a:t>
            </a:r>
            <a:r>
              <a:rPr sz="1700" dirty="0">
                <a:latin typeface="Times New Roman"/>
                <a:cs typeface="Times New Roman"/>
              </a:rPr>
              <a:t> </a:t>
            </a:r>
            <a:r>
              <a:rPr sz="1700" spc="-5" dirty="0">
                <a:latin typeface="Times New Roman"/>
                <a:cs typeface="Times New Roman"/>
              </a:rPr>
              <a:t>i=1;</a:t>
            </a:r>
            <a:r>
              <a:rPr sz="1700" spc="10" dirty="0">
                <a:latin typeface="Times New Roman"/>
                <a:cs typeface="Times New Roman"/>
              </a:rPr>
              <a:t> </a:t>
            </a:r>
            <a:r>
              <a:rPr sz="1700" spc="-5" dirty="0">
                <a:latin typeface="Times New Roman"/>
                <a:cs typeface="Times New Roman"/>
              </a:rPr>
              <a:t>i&lt;n;</a:t>
            </a:r>
            <a:r>
              <a:rPr sz="1700" spc="10"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38100">
              <a:lnSpc>
                <a:spcPct val="100000"/>
              </a:lnSpc>
              <a:spcBef>
                <a:spcPts val="750"/>
              </a:spcBef>
            </a:pPr>
            <a:r>
              <a:rPr sz="1700" spc="-5" dirty="0">
                <a:latin typeface="Times New Roman"/>
                <a:cs typeface="Times New Roman"/>
              </a:rPr>
              <a:t>temp</a:t>
            </a:r>
            <a:r>
              <a:rPr sz="1700" spc="-10"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38100">
              <a:lnSpc>
                <a:spcPct val="100000"/>
              </a:lnSpc>
              <a:spcBef>
                <a:spcPts val="1019"/>
              </a:spcBef>
            </a:pPr>
            <a:r>
              <a:rPr sz="1700" dirty="0">
                <a:latin typeface="Times New Roman"/>
                <a:cs typeface="Times New Roman"/>
              </a:rPr>
              <a:t>end</a:t>
            </a:r>
            <a:r>
              <a:rPr sz="1700" spc="-45" dirty="0">
                <a:latin typeface="Times New Roman"/>
                <a:cs typeface="Times New Roman"/>
              </a:rPr>
              <a:t> </a:t>
            </a:r>
            <a:r>
              <a:rPr sz="1700" spc="-5" dirty="0">
                <a:latin typeface="Times New Roman"/>
                <a:cs typeface="Times New Roman"/>
              </a:rPr>
              <a:t>for</a:t>
            </a:r>
            <a:endParaRPr sz="1700">
              <a:latin typeface="Times New Roman"/>
              <a:cs typeface="Times New Roman"/>
            </a:endParaRPr>
          </a:p>
          <a:p>
            <a:pPr marL="38100" marR="2064385">
              <a:lnSpc>
                <a:spcPct val="150000"/>
              </a:lnSpc>
              <a:spcBef>
                <a:spcPts val="5"/>
              </a:spcBef>
            </a:pPr>
            <a:r>
              <a:rPr sz="1700" dirty="0">
                <a:latin typeface="Times New Roman"/>
                <a:cs typeface="Times New Roman"/>
              </a:rPr>
              <a:t>NewNode</a:t>
            </a:r>
            <a:r>
              <a:rPr sz="1700" spc="-5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 NewNode;</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40" dirty="0">
                <a:latin typeface="Times New Roman"/>
                <a:cs typeface="Times New Roman"/>
              </a:rPr>
              <a:t> </a:t>
            </a:r>
            <a:r>
              <a:rPr sz="1700" b="1" dirty="0">
                <a:latin typeface="Times New Roman"/>
                <a:cs typeface="Times New Roman"/>
              </a:rPr>
              <a:t>4:</a:t>
            </a:r>
            <a:r>
              <a:rPr sz="1700" b="1" spc="-40"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2983" y="327786"/>
            <a:ext cx="4180204" cy="1671955"/>
          </a:xfrm>
          <a:prstGeom prst="rect">
            <a:avLst/>
          </a:prstGeom>
        </p:spPr>
        <p:txBody>
          <a:bodyPr vert="horz" wrap="square" lIns="0" tIns="149860" rIns="0" bIns="0" rtlCol="0">
            <a:spAutoFit/>
          </a:bodyPr>
          <a:lstStyle/>
          <a:p>
            <a:pPr marL="12700">
              <a:lnSpc>
                <a:spcPct val="100000"/>
              </a:lnSpc>
              <a:spcBef>
                <a:spcPts val="1180"/>
              </a:spcBef>
            </a:pPr>
            <a:r>
              <a:rPr sz="1800" b="1" dirty="0">
                <a:latin typeface="Times New Roman"/>
                <a:cs typeface="Times New Roman"/>
              </a:rPr>
              <a:t>Deleting</a:t>
            </a:r>
            <a:r>
              <a:rPr sz="1800" b="1" spc="-15" dirty="0">
                <a:latin typeface="Times New Roman"/>
                <a:cs typeface="Times New Roman"/>
              </a:rPr>
              <a:t> </a:t>
            </a:r>
            <a:r>
              <a:rPr sz="1800" b="1" spc="-5" dirty="0">
                <a:latin typeface="Times New Roman"/>
                <a:cs typeface="Times New Roman"/>
              </a:rPr>
              <a:t>nodes:</a:t>
            </a:r>
            <a:r>
              <a:rPr sz="1800" b="1" dirty="0">
                <a:latin typeface="Times New Roman"/>
                <a:cs typeface="Times New Roman"/>
              </a:rPr>
              <a:t> </a:t>
            </a:r>
            <a:r>
              <a:rPr sz="1800" spc="-5" dirty="0">
                <a:latin typeface="Times New Roman"/>
                <a:cs typeface="Times New Roman"/>
              </a:rPr>
              <a:t>A</a:t>
            </a:r>
            <a:r>
              <a:rPr sz="1800" spc="-105"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may</a:t>
            </a:r>
            <a:r>
              <a:rPr sz="1800" spc="5" dirty="0">
                <a:latin typeface="Times New Roman"/>
                <a:cs typeface="Times New Roman"/>
              </a:rPr>
              <a:t> </a:t>
            </a:r>
            <a:r>
              <a:rPr sz="1800" dirty="0">
                <a:latin typeface="Times New Roman"/>
                <a:cs typeface="Times New Roman"/>
              </a:rPr>
              <a:t>be</a:t>
            </a:r>
            <a:r>
              <a:rPr sz="1800" spc="-10" dirty="0">
                <a:latin typeface="Times New Roman"/>
                <a:cs typeface="Times New Roman"/>
              </a:rPr>
              <a:t> </a:t>
            </a:r>
            <a:r>
              <a:rPr sz="1800" dirty="0">
                <a:latin typeface="Times New Roman"/>
                <a:cs typeface="Times New Roman"/>
              </a:rPr>
              <a:t>deleted:</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From</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beginning</a:t>
            </a:r>
            <a:r>
              <a:rPr sz="1800" spc="-15" dirty="0">
                <a:latin typeface="Times New Roman"/>
                <a:cs typeface="Times New Roman"/>
              </a:rPr>
              <a:t> </a:t>
            </a:r>
            <a:r>
              <a:rPr sz="1800" dirty="0">
                <a:latin typeface="Times New Roman"/>
                <a:cs typeface="Times New Roman"/>
              </a:rPr>
              <a:t>of</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linked</a:t>
            </a:r>
            <a:r>
              <a:rPr sz="1800" spc="-10"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From</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end</a:t>
            </a:r>
            <a:r>
              <a:rPr sz="1800" spc="-2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linked</a:t>
            </a:r>
            <a:r>
              <a:rPr sz="1800" spc="-2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From</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specified</a:t>
            </a:r>
            <a:r>
              <a:rPr sz="1800" spc="-10" dirty="0">
                <a:latin typeface="Times New Roman"/>
                <a:cs typeface="Times New Roman"/>
              </a:rPr>
              <a:t> </a:t>
            </a:r>
            <a:r>
              <a:rPr sz="1800" dirty="0">
                <a:latin typeface="Times New Roman"/>
                <a:cs typeface="Times New Roman"/>
              </a:rPr>
              <a:t>position</a:t>
            </a:r>
            <a:r>
              <a:rPr sz="1800" spc="-30"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a</a:t>
            </a:r>
            <a:r>
              <a:rPr sz="1800" spc="-15" dirty="0">
                <a:latin typeface="Times New Roman"/>
                <a:cs typeface="Times New Roman"/>
              </a:rPr>
              <a:t> </a:t>
            </a:r>
            <a:r>
              <a:rPr sz="1800" dirty="0">
                <a:latin typeface="Times New Roman"/>
                <a:cs typeface="Times New Roman"/>
              </a:rPr>
              <a:t>linked</a:t>
            </a:r>
            <a:r>
              <a:rPr sz="1800" spc="-25" dirty="0">
                <a:latin typeface="Times New Roman"/>
                <a:cs typeface="Times New Roman"/>
              </a:rPr>
              <a:t> </a:t>
            </a:r>
            <a:r>
              <a:rPr sz="1800" dirty="0">
                <a:latin typeface="Times New Roman"/>
                <a:cs typeface="Times New Roman"/>
              </a:rPr>
              <a:t>list</a:t>
            </a:r>
            <a:endParaRPr sz="1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41294" y="466725"/>
            <a:ext cx="44894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4471C4"/>
                </a:solidFill>
                <a:latin typeface="Times New Roman"/>
                <a:cs typeface="Times New Roman"/>
              </a:rPr>
              <a:t>L</a:t>
            </a:r>
            <a:r>
              <a:rPr sz="2000" b="1" spc="-10" dirty="0">
                <a:solidFill>
                  <a:srgbClr val="4471C4"/>
                </a:solidFill>
                <a:latin typeface="Times New Roman"/>
                <a:cs typeface="Times New Roman"/>
              </a:rPr>
              <a:t>i</a:t>
            </a:r>
            <a:r>
              <a:rPr sz="2000" b="1" dirty="0">
                <a:solidFill>
                  <a:srgbClr val="4471C4"/>
                </a:solidFill>
                <a:latin typeface="Times New Roman"/>
                <a:cs typeface="Times New Roman"/>
              </a:rPr>
              <a:t>st</a:t>
            </a:r>
            <a:endParaRPr sz="2000">
              <a:latin typeface="Times New Roman"/>
              <a:cs typeface="Times New Roman"/>
            </a:endParaRPr>
          </a:p>
        </p:txBody>
      </p:sp>
      <p:pic>
        <p:nvPicPr>
          <p:cNvPr id="5" name="Picture 4">
            <a:extLst>
              <a:ext uri="{FF2B5EF4-FFF2-40B4-BE49-F238E27FC236}">
                <a16:creationId xmlns:a16="http://schemas.microsoft.com/office/drawing/2014/main" id="{886D8DAF-CA46-38B1-9AC6-0F9121CA3E18}"/>
              </a:ext>
            </a:extLst>
          </p:cNvPr>
          <p:cNvPicPr>
            <a:picLocks noChangeAspect="1"/>
          </p:cNvPicPr>
          <p:nvPr/>
        </p:nvPicPr>
        <p:blipFill>
          <a:blip r:embed="rId2"/>
          <a:stretch>
            <a:fillRect/>
          </a:stretch>
        </p:blipFill>
        <p:spPr>
          <a:xfrm>
            <a:off x="1295400" y="1276350"/>
            <a:ext cx="4930567" cy="1082134"/>
          </a:xfrm>
          <a:prstGeom prst="rect">
            <a:avLst/>
          </a:prstGeom>
        </p:spPr>
      </p:pic>
      <p:sp>
        <p:nvSpPr>
          <p:cNvPr id="6" name="Rectangle 1">
            <a:extLst>
              <a:ext uri="{FF2B5EF4-FFF2-40B4-BE49-F238E27FC236}">
                <a16:creationId xmlns:a16="http://schemas.microsoft.com/office/drawing/2014/main" id="{18321C69-0FB4-D769-66BF-4BD3B6D9D2A5}"/>
              </a:ext>
            </a:extLst>
          </p:cNvPr>
          <p:cNvSpPr>
            <a:spLocks noChangeArrowheads="1"/>
          </p:cNvSpPr>
          <p:nvPr/>
        </p:nvSpPr>
        <p:spPr bwMode="auto">
          <a:xfrm>
            <a:off x="762000" y="3232235"/>
            <a:ext cx="4897495"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dirty="0">
                <a:ln>
                  <a:noFill/>
                </a:ln>
                <a:solidFill>
                  <a:srgbClr val="383838"/>
                </a:solidFill>
                <a:effectLst/>
                <a:latin typeface="Inter"/>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list 3">
            <a:extLst>
              <a:ext uri="{FF2B5EF4-FFF2-40B4-BE49-F238E27FC236}">
                <a16:creationId xmlns:a16="http://schemas.microsoft.com/office/drawing/2014/main" id="{11C2DE16-2A29-253E-7A3A-C98E7BBC7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652837"/>
            <a:ext cx="4600575" cy="4286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702913-CF45-CD9A-B576-5440934A890B}"/>
              </a:ext>
            </a:extLst>
          </p:cNvPr>
          <p:cNvSpPr txBox="1"/>
          <p:nvPr/>
        </p:nvSpPr>
        <p:spPr>
          <a:xfrm>
            <a:off x="838200" y="2604787"/>
            <a:ext cx="678180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83838"/>
                </a:solidFill>
                <a:effectLst/>
                <a:latin typeface="Inter"/>
              </a:rPr>
              <a:t>Here, list1 has integers while list2 has strings. Lists can also store mixed data types as shown in the list3 here.</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55854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3572" y="370284"/>
            <a:ext cx="7882890" cy="4301490"/>
          </a:xfrm>
          <a:prstGeom prst="rect">
            <a:avLst/>
          </a:prstGeom>
        </p:spPr>
        <p:txBody>
          <a:bodyPr vert="horz" wrap="square" lIns="0" tIns="141605" rIns="0" bIns="0" rtlCol="0">
            <a:spAutoFit/>
          </a:bodyPr>
          <a:lstStyle/>
          <a:p>
            <a:pPr marL="12700" algn="just">
              <a:lnSpc>
                <a:spcPct val="100000"/>
              </a:lnSpc>
              <a:spcBef>
                <a:spcPts val="1115"/>
              </a:spcBef>
            </a:pPr>
            <a:r>
              <a:rPr sz="1700" b="1" spc="-5" dirty="0">
                <a:latin typeface="Times New Roman"/>
                <a:cs typeface="Times New Roman"/>
              </a:rPr>
              <a:t>Deletion </a:t>
            </a:r>
            <a:r>
              <a:rPr sz="1700" b="1" spc="-10" dirty="0">
                <a:latin typeface="Times New Roman"/>
                <a:cs typeface="Times New Roman"/>
              </a:rPr>
              <a:t>from</a:t>
            </a:r>
            <a:r>
              <a:rPr sz="1700" b="1" spc="-35" dirty="0">
                <a:latin typeface="Times New Roman"/>
                <a:cs typeface="Times New Roman"/>
              </a:rPr>
              <a:t> </a:t>
            </a:r>
            <a:r>
              <a:rPr sz="1700" b="1" dirty="0">
                <a:latin typeface="Times New Roman"/>
                <a:cs typeface="Times New Roman"/>
              </a:rPr>
              <a:t>the</a:t>
            </a:r>
            <a:r>
              <a:rPr sz="1700" b="1" spc="-10" dirty="0">
                <a:latin typeface="Times New Roman"/>
                <a:cs typeface="Times New Roman"/>
              </a:rPr>
              <a:t> </a:t>
            </a:r>
            <a:r>
              <a:rPr sz="1700" b="1" dirty="0">
                <a:latin typeface="Times New Roman"/>
                <a:cs typeface="Times New Roman"/>
              </a:rPr>
              <a:t>beginning</a:t>
            </a:r>
            <a:r>
              <a:rPr sz="1700" b="1" spc="15" dirty="0">
                <a:latin typeface="Times New Roman"/>
                <a:cs typeface="Times New Roman"/>
              </a:rPr>
              <a:t> </a:t>
            </a:r>
            <a:r>
              <a:rPr sz="1700" b="1" dirty="0">
                <a:latin typeface="Times New Roman"/>
                <a:cs typeface="Times New Roman"/>
              </a:rPr>
              <a:t>of</a:t>
            </a:r>
            <a:r>
              <a:rPr sz="1700" b="1" spc="-10" dirty="0">
                <a:latin typeface="Times New Roman"/>
                <a:cs typeface="Times New Roman"/>
              </a:rPr>
              <a:t> </a:t>
            </a:r>
            <a:r>
              <a:rPr sz="1700" b="1" spc="-5" dirty="0">
                <a:latin typeface="Times New Roman"/>
                <a:cs typeface="Times New Roman"/>
              </a:rPr>
              <a:t>Linked</a:t>
            </a:r>
            <a:r>
              <a:rPr sz="1700" b="1" spc="15" dirty="0">
                <a:latin typeface="Times New Roman"/>
                <a:cs typeface="Times New Roman"/>
              </a:rPr>
              <a:t> </a:t>
            </a:r>
            <a:r>
              <a:rPr sz="1700" b="1" spc="-5" dirty="0">
                <a:latin typeface="Times New Roman"/>
                <a:cs typeface="Times New Roman"/>
              </a:rPr>
              <a:t>List:</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spc="-5" dirty="0">
                <a:latin typeface="Times New Roman"/>
                <a:cs typeface="Times New Roman"/>
              </a:rPr>
              <a:t>If(head==NULL)</a:t>
            </a:r>
            <a:r>
              <a:rPr sz="1700" spc="-45" dirty="0">
                <a:latin typeface="Times New Roman"/>
                <a:cs typeface="Times New Roman"/>
              </a:rPr>
              <a:t> </a:t>
            </a:r>
            <a:r>
              <a:rPr sz="1700" dirty="0">
                <a:latin typeface="Times New Roman"/>
                <a:cs typeface="Times New Roman"/>
              </a:rPr>
              <a:t>then</a:t>
            </a:r>
            <a:r>
              <a:rPr sz="1700" spc="-15" dirty="0">
                <a:latin typeface="Times New Roman"/>
                <a:cs typeface="Times New Roman"/>
              </a:rPr>
              <a:t> </a:t>
            </a:r>
            <a:r>
              <a:rPr sz="1700" spc="-5" dirty="0">
                <a:latin typeface="Times New Roman"/>
                <a:cs typeface="Times New Roman"/>
              </a:rPr>
              <a:t>exit.</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dirty="0">
                <a:latin typeface="Times New Roman"/>
                <a:cs typeface="Times New Roman"/>
              </a:rPr>
              <a:t>Suppose</a:t>
            </a:r>
            <a:r>
              <a:rPr sz="1700" spc="-10" dirty="0">
                <a:latin typeface="Times New Roman"/>
                <a:cs typeface="Times New Roman"/>
              </a:rPr>
              <a:t> </a:t>
            </a:r>
            <a:r>
              <a:rPr sz="1700" spc="5" dirty="0">
                <a:latin typeface="Times New Roman"/>
                <a:cs typeface="Times New Roman"/>
              </a:rPr>
              <a:t>w</a:t>
            </a:r>
            <a:r>
              <a:rPr sz="1700" dirty="0">
                <a:latin typeface="Times New Roman"/>
                <a:cs typeface="Times New Roman"/>
              </a:rPr>
              <a:t>e</a:t>
            </a:r>
            <a:r>
              <a:rPr sz="1700" spc="-20" dirty="0">
                <a:latin typeface="Times New Roman"/>
                <a:cs typeface="Times New Roman"/>
              </a:rPr>
              <a:t> </a:t>
            </a:r>
            <a:r>
              <a:rPr sz="1700" dirty="0">
                <a:latin typeface="Times New Roman"/>
                <a:cs typeface="Times New Roman"/>
              </a:rPr>
              <a:t>have</a:t>
            </a:r>
            <a:r>
              <a:rPr sz="1700" spc="-1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nked</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st</a:t>
            </a:r>
            <a:r>
              <a:rPr sz="1700" spc="-75" dirty="0">
                <a:latin typeface="Times New Roman"/>
                <a:cs typeface="Times New Roman"/>
              </a:rPr>
              <a:t> </a:t>
            </a:r>
            <a:r>
              <a:rPr sz="1700" dirty="0">
                <a:latin typeface="Times New Roman"/>
                <a:cs typeface="Times New Roman"/>
              </a:rPr>
              <a:t>A</a:t>
            </a:r>
            <a:r>
              <a:rPr sz="1700" spc="-110" dirty="0">
                <a:latin typeface="Times New Roman"/>
                <a:cs typeface="Times New Roman"/>
              </a:rPr>
              <a:t> </a:t>
            </a:r>
            <a:r>
              <a:rPr sz="1700" dirty="0">
                <a:latin typeface="Times New Roman"/>
                <a:cs typeface="Times New Roman"/>
              </a:rPr>
              <a:t>B</a:t>
            </a:r>
            <a:r>
              <a:rPr sz="1700" spc="10" dirty="0">
                <a:latin typeface="Times New Roman"/>
                <a:cs typeface="Times New Roman"/>
              </a:rPr>
              <a:t> </a:t>
            </a:r>
            <a:r>
              <a:rPr sz="1700" spc="-5" dirty="0">
                <a:latin typeface="Times New Roman"/>
                <a:cs typeface="Times New Roman"/>
              </a:rPr>
              <a:t>an</a:t>
            </a:r>
            <a:r>
              <a:rPr sz="1700" dirty="0">
                <a:latin typeface="Times New Roman"/>
                <a:cs typeface="Times New Roman"/>
              </a:rPr>
              <a:t>d</a:t>
            </a:r>
            <a:r>
              <a:rPr sz="1700" spc="-15" dirty="0">
                <a:latin typeface="Times New Roman"/>
                <a:cs typeface="Times New Roman"/>
              </a:rPr>
              <a:t> </a:t>
            </a:r>
            <a:r>
              <a:rPr sz="1700" dirty="0">
                <a:latin typeface="Times New Roman"/>
                <a:cs typeface="Times New Roman"/>
              </a:rPr>
              <a:t>C.</a:t>
            </a:r>
            <a:endParaRPr sz="1700">
              <a:latin typeface="Times New Roman"/>
              <a:cs typeface="Times New Roman"/>
            </a:endParaRPr>
          </a:p>
          <a:p>
            <a:pPr marL="299085" marR="5080" indent="-287020" algn="just">
              <a:lnSpc>
                <a:spcPct val="150000"/>
              </a:lnSpc>
              <a:buFont typeface="Arial MT"/>
              <a:buChar char="•"/>
              <a:tabLst>
                <a:tab pos="299720" algn="l"/>
              </a:tabLst>
            </a:pPr>
            <a:r>
              <a:rPr sz="1700" spc="-5" dirty="0">
                <a:latin typeface="Times New Roman"/>
                <a:cs typeface="Times New Roman"/>
              </a:rPr>
              <a:t>Since </a:t>
            </a:r>
            <a:r>
              <a:rPr sz="1700" dirty="0">
                <a:latin typeface="Times New Roman"/>
                <a:cs typeface="Times New Roman"/>
              </a:rPr>
              <a:t>the </a:t>
            </a:r>
            <a:r>
              <a:rPr sz="1700" spc="-5" dirty="0">
                <a:latin typeface="Times New Roman"/>
                <a:cs typeface="Times New Roman"/>
              </a:rPr>
              <a:t>first </a:t>
            </a:r>
            <a:r>
              <a:rPr sz="1700" dirty="0">
                <a:latin typeface="Times New Roman"/>
                <a:cs typeface="Times New Roman"/>
              </a:rPr>
              <a:t>node of the </a:t>
            </a:r>
            <a:r>
              <a:rPr sz="1700" spc="-5" dirty="0">
                <a:latin typeface="Times New Roman"/>
                <a:cs typeface="Times New Roman"/>
              </a:rPr>
              <a:t>list is to be deleted, therefore, we </a:t>
            </a:r>
            <a:r>
              <a:rPr sz="1700" dirty="0">
                <a:latin typeface="Times New Roman"/>
                <a:cs typeface="Times New Roman"/>
              </a:rPr>
              <a:t>just need </a:t>
            </a:r>
            <a:r>
              <a:rPr sz="1700" spc="-5" dirty="0">
                <a:latin typeface="Times New Roman"/>
                <a:cs typeface="Times New Roman"/>
              </a:rPr>
              <a:t>to make </a:t>
            </a:r>
            <a:r>
              <a:rPr sz="1700" dirty="0">
                <a:latin typeface="Times New Roman"/>
                <a:cs typeface="Times New Roman"/>
              </a:rPr>
              <a:t>the </a:t>
            </a:r>
            <a:r>
              <a:rPr sz="1700" spc="5" dirty="0">
                <a:latin typeface="Times New Roman"/>
                <a:cs typeface="Times New Roman"/>
              </a:rPr>
              <a:t> </a:t>
            </a:r>
            <a:r>
              <a:rPr sz="1700" spc="-5" dirty="0">
                <a:latin typeface="Times New Roman"/>
                <a:cs typeface="Times New Roman"/>
              </a:rPr>
              <a:t>temporary</a:t>
            </a:r>
            <a:r>
              <a:rPr sz="1700" spc="285" dirty="0">
                <a:latin typeface="Times New Roman"/>
                <a:cs typeface="Times New Roman"/>
              </a:rPr>
              <a:t> </a:t>
            </a:r>
            <a:r>
              <a:rPr sz="1700" spc="-5" dirty="0">
                <a:latin typeface="Times New Roman"/>
                <a:cs typeface="Times New Roman"/>
              </a:rPr>
              <a:t>pointer</a:t>
            </a:r>
            <a:r>
              <a:rPr sz="1700" spc="300" dirty="0">
                <a:latin typeface="Times New Roman"/>
                <a:cs typeface="Times New Roman"/>
              </a:rPr>
              <a:t> </a:t>
            </a:r>
            <a:r>
              <a:rPr sz="1700" b="1" spc="-5" dirty="0">
                <a:latin typeface="Times New Roman"/>
                <a:cs typeface="Times New Roman"/>
              </a:rPr>
              <a:t>temp</a:t>
            </a:r>
            <a:r>
              <a:rPr sz="1700" b="1" spc="285" dirty="0">
                <a:latin typeface="Times New Roman"/>
                <a:cs typeface="Times New Roman"/>
              </a:rPr>
              <a:t> </a:t>
            </a:r>
            <a:r>
              <a:rPr sz="1700" dirty="0">
                <a:latin typeface="Times New Roman"/>
                <a:cs typeface="Times New Roman"/>
              </a:rPr>
              <a:t>which</a:t>
            </a:r>
            <a:r>
              <a:rPr sz="1700" spc="290" dirty="0">
                <a:latin typeface="Times New Roman"/>
                <a:cs typeface="Times New Roman"/>
              </a:rPr>
              <a:t> </a:t>
            </a:r>
            <a:r>
              <a:rPr sz="1700" spc="-5" dirty="0">
                <a:latin typeface="Times New Roman"/>
                <a:cs typeface="Times New Roman"/>
              </a:rPr>
              <a:t>point</a:t>
            </a:r>
            <a:r>
              <a:rPr sz="1700" spc="290" dirty="0">
                <a:latin typeface="Times New Roman"/>
                <a:cs typeface="Times New Roman"/>
              </a:rPr>
              <a:t> </a:t>
            </a:r>
            <a:r>
              <a:rPr sz="1700" spc="-5" dirty="0">
                <a:latin typeface="Times New Roman"/>
                <a:cs typeface="Times New Roman"/>
              </a:rPr>
              <a:t>to</a:t>
            </a:r>
            <a:r>
              <a:rPr sz="1700" spc="300" dirty="0">
                <a:latin typeface="Times New Roman"/>
                <a:cs typeface="Times New Roman"/>
              </a:rPr>
              <a:t> </a:t>
            </a:r>
            <a:r>
              <a:rPr sz="1700" spc="-5" dirty="0">
                <a:latin typeface="Times New Roman"/>
                <a:cs typeface="Times New Roman"/>
              </a:rPr>
              <a:t>the</a:t>
            </a:r>
            <a:r>
              <a:rPr sz="1700" spc="300" dirty="0">
                <a:latin typeface="Times New Roman"/>
                <a:cs typeface="Times New Roman"/>
              </a:rPr>
              <a:t> </a:t>
            </a:r>
            <a:r>
              <a:rPr sz="1700" spc="-5" dirty="0">
                <a:latin typeface="Times New Roman"/>
                <a:cs typeface="Times New Roman"/>
              </a:rPr>
              <a:t>head,</a:t>
            </a:r>
            <a:r>
              <a:rPr sz="1700" spc="290" dirty="0">
                <a:latin typeface="Times New Roman"/>
                <a:cs typeface="Times New Roman"/>
              </a:rPr>
              <a:t> </a:t>
            </a:r>
            <a:r>
              <a:rPr sz="1700" spc="-5" dirty="0">
                <a:latin typeface="Times New Roman"/>
                <a:cs typeface="Times New Roman"/>
              </a:rPr>
              <a:t>then,</a:t>
            </a:r>
            <a:r>
              <a:rPr sz="1700" spc="295" dirty="0">
                <a:latin typeface="Times New Roman"/>
                <a:cs typeface="Times New Roman"/>
              </a:rPr>
              <a:t> </a:t>
            </a:r>
            <a:r>
              <a:rPr sz="1700" spc="-5" dirty="0">
                <a:latin typeface="Times New Roman"/>
                <a:cs typeface="Times New Roman"/>
              </a:rPr>
              <a:t>head</a:t>
            </a:r>
            <a:r>
              <a:rPr sz="1700" spc="285" dirty="0">
                <a:latin typeface="Times New Roman"/>
                <a:cs typeface="Times New Roman"/>
              </a:rPr>
              <a:t> </a:t>
            </a:r>
            <a:r>
              <a:rPr sz="1700" dirty="0">
                <a:latin typeface="Times New Roman"/>
                <a:cs typeface="Times New Roman"/>
              </a:rPr>
              <a:t>point</a:t>
            </a:r>
            <a:r>
              <a:rPr sz="1700" spc="295" dirty="0">
                <a:latin typeface="Times New Roman"/>
                <a:cs typeface="Times New Roman"/>
              </a:rPr>
              <a:t> </a:t>
            </a:r>
            <a:r>
              <a:rPr sz="1700" spc="-5" dirty="0">
                <a:latin typeface="Times New Roman"/>
                <a:cs typeface="Times New Roman"/>
              </a:rPr>
              <a:t>to</a:t>
            </a:r>
            <a:r>
              <a:rPr sz="1700" spc="295" dirty="0">
                <a:latin typeface="Times New Roman"/>
                <a:cs typeface="Times New Roman"/>
              </a:rPr>
              <a:t> </a:t>
            </a:r>
            <a:r>
              <a:rPr sz="1700" spc="-5" dirty="0">
                <a:latin typeface="Times New Roman"/>
                <a:cs typeface="Times New Roman"/>
              </a:rPr>
              <a:t>the</a:t>
            </a:r>
            <a:r>
              <a:rPr sz="1700" spc="290" dirty="0">
                <a:latin typeface="Times New Roman"/>
                <a:cs typeface="Times New Roman"/>
              </a:rPr>
              <a:t> </a:t>
            </a:r>
            <a:r>
              <a:rPr sz="1700" spc="-5" dirty="0">
                <a:latin typeface="Times New Roman"/>
                <a:cs typeface="Times New Roman"/>
              </a:rPr>
              <a:t>next</a:t>
            </a:r>
            <a:r>
              <a:rPr sz="1700" spc="280" dirty="0">
                <a:latin typeface="Times New Roman"/>
                <a:cs typeface="Times New Roman"/>
              </a:rPr>
              <a:t> </a:t>
            </a:r>
            <a:r>
              <a:rPr sz="1700" spc="-5" dirty="0">
                <a:latin typeface="Times New Roman"/>
                <a:cs typeface="Times New Roman"/>
              </a:rPr>
              <a:t>field </a:t>
            </a:r>
            <a:r>
              <a:rPr sz="1700" spc="-409"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first</a:t>
            </a:r>
            <a:r>
              <a:rPr sz="1700" spc="10"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spc="-5" dirty="0">
                <a:latin typeface="Times New Roman"/>
                <a:cs typeface="Times New Roman"/>
              </a:rPr>
              <a:t>(containing</a:t>
            </a:r>
            <a:r>
              <a:rPr sz="1700" spc="5" dirty="0">
                <a:latin typeface="Times New Roman"/>
                <a:cs typeface="Times New Roman"/>
              </a:rPr>
              <a:t> </a:t>
            </a:r>
            <a:r>
              <a:rPr sz="1700" dirty="0">
                <a:latin typeface="Times New Roman"/>
                <a:cs typeface="Times New Roman"/>
              </a:rPr>
              <a:t>address</a:t>
            </a:r>
            <a:r>
              <a:rPr sz="1700" spc="-2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second</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algn="just">
              <a:lnSpc>
                <a:spcPct val="100000"/>
              </a:lnSpc>
              <a:spcBef>
                <a:spcPts val="1019"/>
              </a:spcBef>
            </a:pPr>
            <a:r>
              <a:rPr sz="1700" spc="-5" dirty="0">
                <a:latin typeface="Times New Roman"/>
                <a:cs typeface="Times New Roman"/>
              </a:rPr>
              <a:t>temp</a:t>
            </a:r>
            <a:r>
              <a:rPr sz="1700" spc="-20"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a:lnSpc>
                <a:spcPct val="100000"/>
              </a:lnSpc>
              <a:spcBef>
                <a:spcPts val="1019"/>
              </a:spcBef>
            </a:pPr>
            <a:r>
              <a:rPr sz="1700" spc="-5" dirty="0">
                <a:latin typeface="Times New Roman"/>
                <a:cs typeface="Times New Roman"/>
              </a:rPr>
              <a:t>head</a:t>
            </a:r>
            <a:r>
              <a:rPr sz="1700" spc="-3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temp</a:t>
            </a:r>
            <a:r>
              <a:rPr sz="1700" spc="-15" dirty="0">
                <a:latin typeface="Times New Roman"/>
                <a:cs typeface="Times New Roman"/>
              </a:rPr>
              <a:t> </a:t>
            </a:r>
            <a:r>
              <a:rPr sz="1700" spc="-5" dirty="0">
                <a:latin typeface="Times New Roman"/>
                <a:cs typeface="Times New Roman"/>
              </a:rPr>
              <a:t>-&gt;next;</a:t>
            </a:r>
            <a:endParaRPr sz="1700">
              <a:latin typeface="Times New Roman"/>
              <a:cs typeface="Times New Roman"/>
            </a:endParaRPr>
          </a:p>
          <a:p>
            <a:pPr marL="12700" marR="3750310">
              <a:lnSpc>
                <a:spcPct val="150000"/>
              </a:lnSpc>
              <a:spcBef>
                <a:spcPts val="5"/>
              </a:spcBef>
            </a:pPr>
            <a:r>
              <a:rPr sz="1700" dirty="0">
                <a:latin typeface="Times New Roman"/>
                <a:cs typeface="Times New Roman"/>
              </a:rPr>
              <a:t>Then, make next </a:t>
            </a:r>
            <a:r>
              <a:rPr sz="1700" spc="-5" dirty="0">
                <a:latin typeface="Times New Roman"/>
                <a:cs typeface="Times New Roman"/>
              </a:rPr>
              <a:t>field </a:t>
            </a:r>
            <a:r>
              <a:rPr sz="1700" dirty="0">
                <a:latin typeface="Times New Roman"/>
                <a:cs typeface="Times New Roman"/>
              </a:rPr>
              <a:t>of </a:t>
            </a:r>
            <a:r>
              <a:rPr sz="1700" spc="-5" dirty="0">
                <a:latin typeface="Times New Roman"/>
                <a:cs typeface="Times New Roman"/>
              </a:rPr>
              <a:t>first </a:t>
            </a:r>
            <a:r>
              <a:rPr sz="1700" dirty="0">
                <a:latin typeface="Times New Roman"/>
                <a:cs typeface="Times New Roman"/>
              </a:rPr>
              <a:t>node </a:t>
            </a:r>
            <a:r>
              <a:rPr sz="1700" spc="-5" dirty="0">
                <a:latin typeface="Times New Roman"/>
                <a:cs typeface="Times New Roman"/>
              </a:rPr>
              <a:t>point to null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null</a:t>
            </a:r>
            <a:endParaRPr sz="1700">
              <a:latin typeface="Times New Roman"/>
              <a:cs typeface="Times New Roman"/>
            </a:endParaRPr>
          </a:p>
          <a:p>
            <a:pPr marL="12700">
              <a:lnSpc>
                <a:spcPct val="100000"/>
              </a:lnSpc>
              <a:spcBef>
                <a:spcPts val="1019"/>
              </a:spcBef>
            </a:pPr>
            <a:r>
              <a:rPr sz="1700" spc="-25" dirty="0">
                <a:latin typeface="Times New Roman"/>
                <a:cs typeface="Times New Roman"/>
              </a:rPr>
              <a:t>Now,</a:t>
            </a:r>
            <a:r>
              <a:rPr sz="1700" spc="-20" dirty="0">
                <a:latin typeface="Times New Roman"/>
                <a:cs typeface="Times New Roman"/>
              </a:rPr>
              <a:t> </a:t>
            </a:r>
            <a:r>
              <a:rPr sz="1700" spc="-5" dirty="0">
                <a:latin typeface="Times New Roman"/>
                <a:cs typeface="Times New Roman"/>
              </a:rPr>
              <a:t>free</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pointer</a:t>
            </a:r>
            <a:r>
              <a:rPr sz="1700" spc="10" dirty="0">
                <a:latin typeface="Times New Roman"/>
                <a:cs typeface="Times New Roman"/>
              </a:rPr>
              <a:t> </a:t>
            </a:r>
            <a:r>
              <a:rPr sz="1700" b="1" spc="-5" dirty="0">
                <a:latin typeface="Times New Roman"/>
                <a:cs typeface="Times New Roman"/>
              </a:rPr>
              <a:t>temp</a:t>
            </a:r>
            <a:r>
              <a:rPr sz="1700" b="1" spc="-15" dirty="0">
                <a:latin typeface="Times New Roman"/>
                <a:cs typeface="Times New Roman"/>
              </a:rPr>
              <a:t> </a:t>
            </a:r>
            <a:r>
              <a:rPr sz="1700" spc="-5" dirty="0">
                <a:latin typeface="Times New Roman"/>
                <a:cs typeface="Times New Roman"/>
              </a:rPr>
              <a:t>which</a:t>
            </a:r>
            <a:r>
              <a:rPr sz="1700" dirty="0">
                <a:latin typeface="Times New Roman"/>
                <a:cs typeface="Times New Roman"/>
              </a:rPr>
              <a:t> was</a:t>
            </a:r>
            <a:r>
              <a:rPr sz="1700" spc="-15" dirty="0">
                <a:latin typeface="Times New Roman"/>
                <a:cs typeface="Times New Roman"/>
              </a:rPr>
              <a:t> </a:t>
            </a:r>
            <a:r>
              <a:rPr sz="1700" spc="-5" dirty="0">
                <a:latin typeface="Times New Roman"/>
                <a:cs typeface="Times New Roman"/>
              </a:rPr>
              <a:t>pointing</a:t>
            </a:r>
            <a:r>
              <a:rPr sz="1700" spc="1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head</a:t>
            </a:r>
            <a:r>
              <a:rPr sz="1700" spc="-15" dirty="0">
                <a:latin typeface="Times New Roman"/>
                <a:cs typeface="Times New Roman"/>
              </a:rPr>
              <a:t> </a:t>
            </a:r>
            <a:r>
              <a:rPr sz="1700" dirty="0">
                <a:latin typeface="Times New Roman"/>
                <a:cs typeface="Times New Roman"/>
              </a:rPr>
              <a:t>node</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r>
              <a:rPr sz="1700" spc="35" dirty="0">
                <a:latin typeface="Times New Roman"/>
                <a:cs typeface="Times New Roman"/>
              </a:rPr>
              <a:t> </a:t>
            </a:r>
            <a:r>
              <a:rPr sz="1700" spc="-5" dirty="0">
                <a:latin typeface="Times New Roman"/>
                <a:cs typeface="Times New Roman"/>
              </a:rPr>
              <a:t>free(temp);</a:t>
            </a:r>
            <a:endParaRPr sz="17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80015"/>
            <a:ext cx="5845810" cy="4302760"/>
          </a:xfrm>
          <a:prstGeom prst="rect">
            <a:avLst/>
          </a:prstGeom>
        </p:spPr>
        <p:txBody>
          <a:bodyPr vert="horz" wrap="square" lIns="0" tIns="142875" rIns="0" bIns="0" rtlCol="0">
            <a:spAutoFit/>
          </a:bodyPr>
          <a:lstStyle/>
          <a:p>
            <a:pPr marL="12700">
              <a:lnSpc>
                <a:spcPct val="100000"/>
              </a:lnSpc>
              <a:spcBef>
                <a:spcPts val="1125"/>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2:</a:t>
            </a:r>
            <a:r>
              <a:rPr sz="1700" b="1" spc="-30" dirty="0">
                <a:latin typeface="Times New Roman"/>
                <a:cs typeface="Times New Roman"/>
              </a:rPr>
              <a:t> </a:t>
            </a:r>
            <a:r>
              <a:rPr sz="1700" dirty="0">
                <a:latin typeface="Times New Roman"/>
                <a:cs typeface="Times New Roman"/>
              </a:rPr>
              <a:t>If(head==NULL)</a:t>
            </a:r>
            <a:r>
              <a:rPr sz="1700" spc="-65" dirty="0">
                <a:latin typeface="Times New Roman"/>
                <a:cs typeface="Times New Roman"/>
              </a:rPr>
              <a:t> </a:t>
            </a:r>
            <a:r>
              <a:rPr sz="1700" dirty="0">
                <a:latin typeface="Times New Roman"/>
                <a:cs typeface="Times New Roman"/>
              </a:rPr>
              <a:t>then</a:t>
            </a:r>
            <a:endParaRPr sz="1700">
              <a:latin typeface="Times New Roman"/>
              <a:cs typeface="Times New Roman"/>
            </a:endParaRPr>
          </a:p>
          <a:p>
            <a:pPr marL="12700">
              <a:lnSpc>
                <a:spcPct val="100000"/>
              </a:lnSpc>
              <a:spcBef>
                <a:spcPts val="1019"/>
              </a:spcBef>
            </a:pPr>
            <a:r>
              <a:rPr sz="1700" spc="-5" dirty="0">
                <a:latin typeface="Times New Roman"/>
                <a:cs typeface="Times New Roman"/>
              </a:rPr>
              <a:t>print </a:t>
            </a:r>
            <a:r>
              <a:rPr sz="1700" spc="-45" dirty="0">
                <a:latin typeface="Times New Roman"/>
                <a:cs typeface="Times New Roman"/>
              </a:rPr>
              <a:t>“Void</a:t>
            </a:r>
            <a:r>
              <a:rPr sz="1700" spc="-20" dirty="0">
                <a:latin typeface="Times New Roman"/>
                <a:cs typeface="Times New Roman"/>
              </a:rPr>
              <a:t> </a:t>
            </a:r>
            <a:r>
              <a:rPr sz="1700" spc="-5" dirty="0">
                <a:latin typeface="Times New Roman"/>
                <a:cs typeface="Times New Roman"/>
              </a:rPr>
              <a:t>deletion”</a:t>
            </a:r>
            <a:r>
              <a:rPr sz="1700" spc="-10"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spc="-5" dirty="0">
                <a:latin typeface="Times New Roman"/>
                <a:cs typeface="Times New Roman"/>
              </a:rPr>
              <a:t>exit</a:t>
            </a:r>
            <a:endParaRPr sz="1700">
              <a:latin typeface="Times New Roman"/>
              <a:cs typeface="Times New Roman"/>
            </a:endParaRPr>
          </a:p>
          <a:p>
            <a:pPr marL="12700" marR="5080">
              <a:lnSpc>
                <a:spcPct val="150000"/>
              </a:lnSpc>
              <a:spcBef>
                <a:spcPts val="5"/>
              </a:spcBef>
            </a:pPr>
            <a:r>
              <a:rPr sz="1700" b="1" dirty="0">
                <a:latin typeface="Times New Roman"/>
                <a:cs typeface="Times New Roman"/>
              </a:rPr>
              <a:t>Step 3: </a:t>
            </a:r>
            <a:r>
              <a:rPr sz="1700" dirty="0">
                <a:latin typeface="Times New Roman"/>
                <a:cs typeface="Times New Roman"/>
              </a:rPr>
              <a:t>Create a </a:t>
            </a:r>
            <a:r>
              <a:rPr sz="1700" spc="-5" dirty="0">
                <a:latin typeface="Times New Roman"/>
                <a:cs typeface="Times New Roman"/>
              </a:rPr>
              <a:t>temporary pointer temp </a:t>
            </a:r>
            <a:r>
              <a:rPr sz="1700" dirty="0">
                <a:latin typeface="Times New Roman"/>
                <a:cs typeface="Times New Roman"/>
              </a:rPr>
              <a:t>and </a:t>
            </a:r>
            <a:r>
              <a:rPr sz="1700" spc="-5" dirty="0">
                <a:latin typeface="Times New Roman"/>
                <a:cs typeface="Times New Roman"/>
              </a:rPr>
              <a:t>store </a:t>
            </a:r>
            <a:r>
              <a:rPr sz="1700" dirty="0">
                <a:latin typeface="Times New Roman"/>
                <a:cs typeface="Times New Roman"/>
              </a:rPr>
              <a:t>head </a:t>
            </a:r>
            <a:r>
              <a:rPr sz="1700" spc="-5" dirty="0">
                <a:latin typeface="Times New Roman"/>
                <a:cs typeface="Times New Roman"/>
              </a:rPr>
              <a:t>to </a:t>
            </a:r>
            <a:r>
              <a:rPr sz="1700" dirty="0">
                <a:latin typeface="Times New Roman"/>
                <a:cs typeface="Times New Roman"/>
              </a:rPr>
              <a:t>the </a:t>
            </a:r>
            <a:r>
              <a:rPr sz="1700" spc="-5" dirty="0">
                <a:latin typeface="Times New Roman"/>
                <a:cs typeface="Times New Roman"/>
              </a:rPr>
              <a:t>temp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1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20" dirty="0">
                <a:latin typeface="Times New Roman"/>
                <a:cs typeface="Times New Roman"/>
              </a:rPr>
              <a:t> </a:t>
            </a:r>
            <a:r>
              <a:rPr sz="1700" b="1" dirty="0">
                <a:latin typeface="Times New Roman"/>
                <a:cs typeface="Times New Roman"/>
              </a:rPr>
              <a:t>4:</a:t>
            </a:r>
            <a:r>
              <a:rPr sz="1700" b="1" spc="-15" dirty="0">
                <a:latin typeface="Times New Roman"/>
                <a:cs typeface="Times New Roman"/>
              </a:rPr>
              <a:t> </a:t>
            </a:r>
            <a:r>
              <a:rPr sz="1700" dirty="0">
                <a:latin typeface="Times New Roman"/>
                <a:cs typeface="Times New Roman"/>
              </a:rPr>
              <a:t>head</a:t>
            </a:r>
            <a:r>
              <a:rPr sz="1700" spc="-3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temp</a:t>
            </a:r>
            <a:r>
              <a:rPr sz="1700" dirty="0">
                <a:latin typeface="Times New Roman"/>
                <a:cs typeface="Times New Roman"/>
              </a:rPr>
              <a:t> -&gt;</a:t>
            </a:r>
            <a:r>
              <a:rPr sz="1700" spc="-15"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12700" marR="1019175">
              <a:lnSpc>
                <a:spcPct val="150000"/>
              </a:lnSpc>
            </a:pPr>
            <a:r>
              <a:rPr sz="1700" b="1" dirty="0">
                <a:latin typeface="Times New Roman"/>
                <a:cs typeface="Times New Roman"/>
              </a:rPr>
              <a:t>Step 5: </a:t>
            </a:r>
            <a:r>
              <a:rPr sz="1700" dirty="0">
                <a:latin typeface="Times New Roman"/>
                <a:cs typeface="Times New Roman"/>
              </a:rPr>
              <a:t>Then, make next </a:t>
            </a:r>
            <a:r>
              <a:rPr sz="1700" spc="-5" dirty="0">
                <a:latin typeface="Times New Roman"/>
                <a:cs typeface="Times New Roman"/>
              </a:rPr>
              <a:t>field </a:t>
            </a:r>
            <a:r>
              <a:rPr sz="1700" dirty="0">
                <a:latin typeface="Times New Roman"/>
                <a:cs typeface="Times New Roman"/>
              </a:rPr>
              <a:t>of </a:t>
            </a:r>
            <a:r>
              <a:rPr sz="1700" spc="-5" dirty="0">
                <a:latin typeface="Times New Roman"/>
                <a:cs typeface="Times New Roman"/>
              </a:rPr>
              <a:t>first </a:t>
            </a:r>
            <a:r>
              <a:rPr sz="1700" dirty="0">
                <a:latin typeface="Times New Roman"/>
                <a:cs typeface="Times New Roman"/>
              </a:rPr>
              <a:t>node </a:t>
            </a:r>
            <a:r>
              <a:rPr sz="1700" spc="-5" dirty="0">
                <a:latin typeface="Times New Roman"/>
                <a:cs typeface="Times New Roman"/>
              </a:rPr>
              <a:t>point to null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 Null</a:t>
            </a:r>
            <a:endParaRPr sz="1700">
              <a:latin typeface="Times New Roman"/>
              <a:cs typeface="Times New Roman"/>
            </a:endParaRPr>
          </a:p>
          <a:p>
            <a:pPr marL="12700">
              <a:lnSpc>
                <a:spcPct val="100000"/>
              </a:lnSpc>
              <a:spcBef>
                <a:spcPts val="1025"/>
              </a:spcBef>
            </a:pPr>
            <a:r>
              <a:rPr sz="1700" spc="-5" dirty="0">
                <a:latin typeface="Times New Roman"/>
                <a:cs typeface="Times New Roman"/>
              </a:rPr>
              <a:t>free(temp);</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6:</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8533" y="180015"/>
            <a:ext cx="7565390" cy="4691380"/>
          </a:xfrm>
          <a:prstGeom prst="rect">
            <a:avLst/>
          </a:prstGeom>
        </p:spPr>
        <p:txBody>
          <a:bodyPr vert="horz" wrap="square" lIns="0" tIns="142875" rIns="0" bIns="0" rtlCol="0">
            <a:spAutoFit/>
          </a:bodyPr>
          <a:lstStyle/>
          <a:p>
            <a:pPr marL="12700">
              <a:lnSpc>
                <a:spcPct val="100000"/>
              </a:lnSpc>
              <a:spcBef>
                <a:spcPts val="1125"/>
              </a:spcBef>
            </a:pPr>
            <a:r>
              <a:rPr sz="1700" b="1" spc="-5" dirty="0">
                <a:latin typeface="Times New Roman"/>
                <a:cs typeface="Times New Roman"/>
              </a:rPr>
              <a:t>Deletion</a:t>
            </a:r>
            <a:r>
              <a:rPr sz="1700" b="1" spc="-10" dirty="0">
                <a:latin typeface="Times New Roman"/>
                <a:cs typeface="Times New Roman"/>
              </a:rPr>
              <a:t> from</a:t>
            </a:r>
            <a:r>
              <a:rPr sz="1700" b="1" spc="-30" dirty="0">
                <a:latin typeface="Times New Roman"/>
                <a:cs typeface="Times New Roman"/>
              </a:rPr>
              <a:t> </a:t>
            </a:r>
            <a:r>
              <a:rPr sz="1700" b="1" dirty="0">
                <a:latin typeface="Times New Roman"/>
                <a:cs typeface="Times New Roman"/>
              </a:rPr>
              <a:t>the</a:t>
            </a:r>
            <a:r>
              <a:rPr sz="1700" b="1" spc="-10" dirty="0">
                <a:latin typeface="Times New Roman"/>
                <a:cs typeface="Times New Roman"/>
              </a:rPr>
              <a:t> </a:t>
            </a:r>
            <a:r>
              <a:rPr sz="1700" b="1" dirty="0">
                <a:latin typeface="Times New Roman"/>
                <a:cs typeface="Times New Roman"/>
              </a:rPr>
              <a:t>ending of</a:t>
            </a:r>
            <a:r>
              <a:rPr sz="1700" b="1" spc="-10" dirty="0">
                <a:latin typeface="Times New Roman"/>
                <a:cs typeface="Times New Roman"/>
              </a:rPr>
              <a:t> </a:t>
            </a:r>
            <a:r>
              <a:rPr sz="1700" b="1" spc="-5" dirty="0">
                <a:latin typeface="Times New Roman"/>
                <a:cs typeface="Times New Roman"/>
              </a:rPr>
              <a:t>Linked</a:t>
            </a:r>
            <a:r>
              <a:rPr sz="1700" b="1" spc="20" dirty="0">
                <a:latin typeface="Times New Roman"/>
                <a:cs typeface="Times New Roman"/>
              </a:rPr>
              <a:t> </a:t>
            </a:r>
            <a:r>
              <a:rPr sz="1700" b="1" spc="-5" dirty="0">
                <a:latin typeface="Times New Roman"/>
                <a:cs typeface="Times New Roman"/>
              </a:rPr>
              <a:t>List:</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There</a:t>
            </a:r>
            <a:r>
              <a:rPr sz="1700" spc="-20" dirty="0">
                <a:latin typeface="Times New Roman"/>
                <a:cs typeface="Times New Roman"/>
              </a:rPr>
              <a:t> </a:t>
            </a:r>
            <a:r>
              <a:rPr sz="1700" dirty="0">
                <a:latin typeface="Times New Roman"/>
                <a:cs typeface="Times New Roman"/>
              </a:rPr>
              <a:t>are</a:t>
            </a:r>
            <a:r>
              <a:rPr sz="1700" spc="-25" dirty="0">
                <a:latin typeface="Times New Roman"/>
                <a:cs typeface="Times New Roman"/>
              </a:rPr>
              <a:t> </a:t>
            </a:r>
            <a:r>
              <a:rPr sz="1700" dirty="0">
                <a:latin typeface="Times New Roman"/>
                <a:cs typeface="Times New Roman"/>
              </a:rPr>
              <a:t>two </a:t>
            </a:r>
            <a:r>
              <a:rPr sz="1700" spc="-5" dirty="0">
                <a:latin typeface="Times New Roman"/>
                <a:cs typeface="Times New Roman"/>
              </a:rPr>
              <a:t>scenarios</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which,</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spc="-5" dirty="0">
                <a:latin typeface="Times New Roman"/>
                <a:cs typeface="Times New Roman"/>
              </a:rPr>
              <a:t>deleted from</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end</a:t>
            </a:r>
            <a:r>
              <a:rPr sz="1700" spc="-1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dirty="0">
                <a:latin typeface="Times New Roman"/>
                <a:cs typeface="Times New Roman"/>
              </a:rPr>
              <a:t>There</a:t>
            </a:r>
            <a:r>
              <a:rPr sz="1700" spc="-2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only</a:t>
            </a:r>
            <a:r>
              <a:rPr sz="1700" spc="-10" dirty="0">
                <a:latin typeface="Times New Roman"/>
                <a:cs typeface="Times New Roman"/>
              </a:rPr>
              <a:t> </a:t>
            </a:r>
            <a:r>
              <a:rPr sz="1700" dirty="0">
                <a:latin typeface="Times New Roman"/>
                <a:cs typeface="Times New Roman"/>
              </a:rPr>
              <a:t>one node</a:t>
            </a:r>
            <a:r>
              <a:rPr sz="1700" spc="-2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that needs</a:t>
            </a:r>
            <a:r>
              <a:rPr sz="1700" spc="-5" dirty="0">
                <a:latin typeface="Times New Roman"/>
                <a:cs typeface="Times New Roman"/>
              </a:rPr>
              <a:t> to </a:t>
            </a:r>
            <a:r>
              <a:rPr sz="1700" dirty="0">
                <a:latin typeface="Times New Roman"/>
                <a:cs typeface="Times New Roman"/>
              </a:rPr>
              <a:t>be</a:t>
            </a:r>
            <a:r>
              <a:rPr sz="1700" spc="-10" dirty="0">
                <a:latin typeface="Times New Roman"/>
                <a:cs typeface="Times New Roman"/>
              </a:rPr>
              <a:t> </a:t>
            </a:r>
            <a:r>
              <a:rPr sz="1700" spc="-5" dirty="0">
                <a:latin typeface="Times New Roman"/>
                <a:cs typeface="Times New Roman"/>
              </a:rPr>
              <a:t>deleted.</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dirty="0">
                <a:latin typeface="Times New Roman"/>
                <a:cs typeface="Times New Roman"/>
              </a:rPr>
              <a:t>There</a:t>
            </a:r>
            <a:r>
              <a:rPr sz="1700" spc="-15"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spc="-5" dirty="0">
                <a:latin typeface="Times New Roman"/>
                <a:cs typeface="Times New Roman"/>
              </a:rPr>
              <a:t>more </a:t>
            </a:r>
            <a:r>
              <a:rPr sz="1700" dirty="0">
                <a:latin typeface="Times New Roman"/>
                <a:cs typeface="Times New Roman"/>
              </a:rPr>
              <a:t>than</a:t>
            </a:r>
            <a:r>
              <a:rPr sz="1700" spc="-5" dirty="0">
                <a:latin typeface="Times New Roman"/>
                <a:cs typeface="Times New Roman"/>
              </a:rPr>
              <a:t> one</a:t>
            </a:r>
            <a:r>
              <a:rPr sz="1700" dirty="0">
                <a:latin typeface="Times New Roman"/>
                <a:cs typeface="Times New Roman"/>
              </a:rPr>
              <a:t> </a:t>
            </a:r>
            <a:r>
              <a:rPr sz="1700" spc="-5" dirty="0">
                <a:latin typeface="Times New Roman"/>
                <a:cs typeface="Times New Roman"/>
              </a:rPr>
              <a:t>node</a:t>
            </a:r>
            <a:r>
              <a:rPr sz="1700" spc="-1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the list</a:t>
            </a:r>
            <a:r>
              <a:rPr sz="1700" spc="2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last</a:t>
            </a:r>
            <a:r>
              <a:rPr sz="1700" spc="5" dirty="0">
                <a:latin typeface="Times New Roman"/>
                <a:cs typeface="Times New Roman"/>
              </a:rPr>
              <a:t> </a:t>
            </a:r>
            <a:r>
              <a:rPr sz="1700" spc="-5" dirty="0">
                <a:latin typeface="Times New Roman"/>
                <a:cs typeface="Times New Roman"/>
              </a:rPr>
              <a:t>node</a:t>
            </a:r>
            <a:r>
              <a:rPr sz="1700" spc="-15" dirty="0">
                <a:latin typeface="Times New Roman"/>
                <a:cs typeface="Times New Roman"/>
              </a:rPr>
              <a:t> </a:t>
            </a:r>
            <a:r>
              <a:rPr sz="1700" dirty="0">
                <a:latin typeface="Times New Roman"/>
                <a:cs typeface="Times New Roman"/>
              </a:rPr>
              <a:t>of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will</a:t>
            </a:r>
            <a:r>
              <a:rPr sz="1700" spc="5" dirty="0">
                <a:latin typeface="Times New Roman"/>
                <a:cs typeface="Times New Roman"/>
              </a:rPr>
              <a:t> </a:t>
            </a:r>
            <a:r>
              <a:rPr sz="1700" dirty="0">
                <a:latin typeface="Times New Roman"/>
                <a:cs typeface="Times New Roman"/>
              </a:rPr>
              <a:t>be </a:t>
            </a:r>
            <a:r>
              <a:rPr sz="1700" spc="-5" dirty="0">
                <a:latin typeface="Times New Roman"/>
                <a:cs typeface="Times New Roman"/>
              </a:rPr>
              <a:t>deleted.</a:t>
            </a:r>
            <a:endParaRPr sz="1700">
              <a:latin typeface="Times New Roman"/>
              <a:cs typeface="Times New Roman"/>
            </a:endParaRPr>
          </a:p>
          <a:p>
            <a:pPr marL="12700" marR="3436620">
              <a:lnSpc>
                <a:spcPct val="150000"/>
              </a:lnSpc>
              <a:spcBef>
                <a:spcPts val="5"/>
              </a:spcBef>
              <a:tabLst>
                <a:tab pos="2755900" algn="l"/>
              </a:tabLst>
            </a:pPr>
            <a:r>
              <a:rPr sz="1700" spc="-5" dirty="0">
                <a:latin typeface="Times New Roman"/>
                <a:cs typeface="Times New Roman"/>
              </a:rPr>
              <a:t>If</a:t>
            </a:r>
            <a:r>
              <a:rPr sz="1700" spc="-10" dirty="0">
                <a:latin typeface="Times New Roman"/>
                <a:cs typeface="Times New Roman"/>
              </a:rPr>
              <a:t> </a:t>
            </a:r>
            <a:r>
              <a:rPr sz="1700" dirty="0">
                <a:latin typeface="Times New Roman"/>
                <a:cs typeface="Times New Roman"/>
              </a:rPr>
              <a:t>(head==NULL)</a:t>
            </a:r>
            <a:r>
              <a:rPr sz="1700" spc="-25" dirty="0">
                <a:latin typeface="Times New Roman"/>
                <a:cs typeface="Times New Roman"/>
              </a:rPr>
              <a:t> </a:t>
            </a:r>
            <a:r>
              <a:rPr sz="1700" dirty="0">
                <a:latin typeface="Times New Roman"/>
                <a:cs typeface="Times New Roman"/>
              </a:rPr>
              <a:t>then	</a:t>
            </a:r>
            <a:r>
              <a:rPr sz="1700" spc="-10" dirty="0">
                <a:latin typeface="Times New Roman"/>
                <a:cs typeface="Times New Roman"/>
              </a:rPr>
              <a:t>//if</a:t>
            </a:r>
            <a:r>
              <a:rPr sz="1700"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empty </a:t>
            </a:r>
            <a:r>
              <a:rPr sz="1700" spc="-409" dirty="0">
                <a:latin typeface="Times New Roman"/>
                <a:cs typeface="Times New Roman"/>
              </a:rPr>
              <a:t> </a:t>
            </a:r>
            <a:r>
              <a:rPr sz="1700" spc="-5" dirty="0">
                <a:latin typeface="Times New Roman"/>
                <a:cs typeface="Times New Roman"/>
              </a:rPr>
              <a:t>print </a:t>
            </a:r>
            <a:r>
              <a:rPr sz="1700" spc="-45" dirty="0">
                <a:latin typeface="Times New Roman"/>
                <a:cs typeface="Times New Roman"/>
              </a:rPr>
              <a:t>“Void</a:t>
            </a:r>
            <a:r>
              <a:rPr sz="1700" spc="-20" dirty="0">
                <a:latin typeface="Times New Roman"/>
                <a:cs typeface="Times New Roman"/>
              </a:rPr>
              <a:t> </a:t>
            </a:r>
            <a:r>
              <a:rPr sz="1700" spc="-5" dirty="0">
                <a:latin typeface="Times New Roman"/>
                <a:cs typeface="Times New Roman"/>
              </a:rPr>
              <a:t>deletion” and exit</a:t>
            </a:r>
            <a:endParaRPr sz="1700">
              <a:latin typeface="Times New Roman"/>
              <a:cs typeface="Times New Roman"/>
            </a:endParaRPr>
          </a:p>
          <a:p>
            <a:pPr marL="12700">
              <a:lnSpc>
                <a:spcPct val="100000"/>
              </a:lnSpc>
              <a:spcBef>
                <a:spcPts val="1019"/>
              </a:spcBef>
            </a:pPr>
            <a:r>
              <a:rPr sz="1700" b="1" dirty="0">
                <a:latin typeface="Times New Roman"/>
                <a:cs typeface="Times New Roman"/>
              </a:rPr>
              <a:t>In</a:t>
            </a:r>
            <a:r>
              <a:rPr sz="1700" b="1" spc="5"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first</a:t>
            </a:r>
            <a:r>
              <a:rPr sz="1700" b="1" spc="-15" dirty="0">
                <a:latin typeface="Times New Roman"/>
                <a:cs typeface="Times New Roman"/>
              </a:rPr>
              <a:t> </a:t>
            </a:r>
            <a:r>
              <a:rPr sz="1700" b="1" spc="-5" dirty="0">
                <a:latin typeface="Times New Roman"/>
                <a:cs typeface="Times New Roman"/>
              </a:rPr>
              <a:t>scenario:</a:t>
            </a:r>
            <a:r>
              <a:rPr sz="1700" b="1" spc="-10" dirty="0">
                <a:latin typeface="Times New Roman"/>
                <a:cs typeface="Times New Roman"/>
              </a:rPr>
              <a:t> </a:t>
            </a:r>
            <a:r>
              <a:rPr sz="1700" dirty="0">
                <a:latin typeface="Times New Roman"/>
                <a:cs typeface="Times New Roman"/>
              </a:rPr>
              <a:t>There</a:t>
            </a:r>
            <a:r>
              <a:rPr sz="1700" spc="-30" dirty="0">
                <a:latin typeface="Times New Roman"/>
                <a:cs typeface="Times New Roman"/>
              </a:rPr>
              <a:t> </a:t>
            </a:r>
            <a:r>
              <a:rPr sz="1700" spc="-5" dirty="0">
                <a:latin typeface="Times New Roman"/>
                <a:cs typeface="Times New Roman"/>
              </a:rPr>
              <a:t>is</a:t>
            </a:r>
            <a:r>
              <a:rPr sz="1700" dirty="0">
                <a:latin typeface="Times New Roman"/>
                <a:cs typeface="Times New Roman"/>
              </a:rPr>
              <a:t> only</a:t>
            </a:r>
            <a:r>
              <a:rPr sz="1700" spc="5" dirty="0">
                <a:latin typeface="Times New Roman"/>
                <a:cs typeface="Times New Roman"/>
              </a:rPr>
              <a:t> </a:t>
            </a:r>
            <a:r>
              <a:rPr sz="1700" spc="-5" dirty="0">
                <a:latin typeface="Times New Roman"/>
                <a:cs typeface="Times New Roman"/>
              </a:rPr>
              <a:t>one node</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marR="768985">
              <a:lnSpc>
                <a:spcPct val="150000"/>
              </a:lnSpc>
            </a:pPr>
            <a:r>
              <a:rPr sz="1700" dirty="0">
                <a:latin typeface="Times New Roman"/>
                <a:cs typeface="Times New Roman"/>
              </a:rPr>
              <a:t>The </a:t>
            </a:r>
            <a:r>
              <a:rPr sz="1700" spc="-5" dirty="0">
                <a:latin typeface="Times New Roman"/>
                <a:cs typeface="Times New Roman"/>
              </a:rPr>
              <a:t>condition </a:t>
            </a:r>
            <a:r>
              <a:rPr sz="1700" dirty="0">
                <a:latin typeface="Times New Roman"/>
                <a:cs typeface="Times New Roman"/>
              </a:rPr>
              <a:t>(head </a:t>
            </a:r>
            <a:r>
              <a:rPr sz="1700" spc="-5" dirty="0">
                <a:latin typeface="Times New Roman"/>
                <a:cs typeface="Times New Roman"/>
              </a:rPr>
              <a:t>-&gt; </a:t>
            </a:r>
            <a:r>
              <a:rPr sz="1700" dirty="0">
                <a:latin typeface="Times New Roman"/>
                <a:cs typeface="Times New Roman"/>
              </a:rPr>
              <a:t>next = NULL) </a:t>
            </a:r>
            <a:r>
              <a:rPr sz="1700" spc="-5" dirty="0">
                <a:latin typeface="Times New Roman"/>
                <a:cs typeface="Times New Roman"/>
              </a:rPr>
              <a:t>will satisfy and </a:t>
            </a:r>
            <a:r>
              <a:rPr sz="1700" dirty="0">
                <a:latin typeface="Times New Roman"/>
                <a:cs typeface="Times New Roman"/>
              </a:rPr>
              <a:t>therefore, the </a:t>
            </a:r>
            <a:r>
              <a:rPr sz="1700" spc="-5" dirty="0">
                <a:latin typeface="Times New Roman"/>
                <a:cs typeface="Times New Roman"/>
              </a:rPr>
              <a:t>only </a:t>
            </a:r>
            <a:r>
              <a:rPr sz="1700" dirty="0">
                <a:latin typeface="Times New Roman"/>
                <a:cs typeface="Times New Roman"/>
              </a:rPr>
              <a:t>node </a:t>
            </a:r>
            <a:r>
              <a:rPr sz="1700" spc="-409" dirty="0">
                <a:latin typeface="Times New Roman"/>
                <a:cs typeface="Times New Roman"/>
              </a:rPr>
              <a:t> </a:t>
            </a:r>
            <a:r>
              <a:rPr sz="1700" dirty="0">
                <a:latin typeface="Times New Roman"/>
                <a:cs typeface="Times New Roman"/>
              </a:rPr>
              <a:t>head</a:t>
            </a:r>
            <a:r>
              <a:rPr sz="1700" spc="-2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the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will</a:t>
            </a:r>
            <a:r>
              <a:rPr sz="1700" dirty="0">
                <a:latin typeface="Times New Roman"/>
                <a:cs typeface="Times New Roman"/>
              </a:rPr>
              <a:t> be</a:t>
            </a:r>
            <a:r>
              <a:rPr sz="1700" spc="-10" dirty="0">
                <a:latin typeface="Times New Roman"/>
                <a:cs typeface="Times New Roman"/>
              </a:rPr>
              <a:t> </a:t>
            </a:r>
            <a:r>
              <a:rPr sz="1700" spc="-5" dirty="0">
                <a:latin typeface="Times New Roman"/>
                <a:cs typeface="Times New Roman"/>
              </a:rPr>
              <a:t>assigned</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spc="-5" dirty="0">
                <a:latin typeface="Times New Roman"/>
                <a:cs typeface="Times New Roman"/>
              </a:rPr>
              <a:t>null.</a:t>
            </a:r>
            <a:endParaRPr sz="1700">
              <a:latin typeface="Times New Roman"/>
              <a:cs typeface="Times New Roman"/>
            </a:endParaRPr>
          </a:p>
          <a:p>
            <a:pPr marL="12700" marR="6329680">
              <a:lnSpc>
                <a:spcPct val="150000"/>
              </a:lnSpc>
              <a:spcBef>
                <a:spcPts val="5"/>
              </a:spcBef>
            </a:pPr>
            <a:r>
              <a:rPr sz="1700" spc="-5" dirty="0">
                <a:latin typeface="Times New Roman"/>
                <a:cs typeface="Times New Roman"/>
              </a:rPr>
              <a:t>temp </a:t>
            </a:r>
            <a:r>
              <a:rPr sz="1700" dirty="0">
                <a:latin typeface="Times New Roman"/>
                <a:cs typeface="Times New Roman"/>
              </a:rPr>
              <a:t>= head </a:t>
            </a:r>
            <a:r>
              <a:rPr sz="1700" spc="5" dirty="0">
                <a:latin typeface="Times New Roman"/>
                <a:cs typeface="Times New Roman"/>
              </a:rPr>
              <a:t> </a:t>
            </a:r>
            <a:r>
              <a:rPr sz="1700" dirty="0">
                <a:latin typeface="Times New Roman"/>
                <a:cs typeface="Times New Roman"/>
              </a:rPr>
              <a:t>head</a:t>
            </a:r>
            <a:r>
              <a:rPr sz="1700" spc="-60"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free(temp)</a:t>
            </a:r>
            <a:endParaRPr sz="17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9564" y="105184"/>
            <a:ext cx="8455025" cy="4825365"/>
          </a:xfrm>
          <a:prstGeom prst="rect">
            <a:avLst/>
          </a:prstGeom>
        </p:spPr>
        <p:txBody>
          <a:bodyPr vert="horz" wrap="square" lIns="0" tIns="144780" rIns="0" bIns="0" rtlCol="0">
            <a:spAutoFit/>
          </a:bodyPr>
          <a:lstStyle/>
          <a:p>
            <a:pPr marL="12700" algn="just">
              <a:lnSpc>
                <a:spcPct val="100000"/>
              </a:lnSpc>
              <a:spcBef>
                <a:spcPts val="1140"/>
              </a:spcBef>
            </a:pPr>
            <a:r>
              <a:rPr sz="1750" b="1" dirty="0">
                <a:latin typeface="Times New Roman"/>
                <a:cs typeface="Times New Roman"/>
              </a:rPr>
              <a:t>In</a:t>
            </a:r>
            <a:r>
              <a:rPr sz="1750" b="1" spc="-15" dirty="0">
                <a:latin typeface="Times New Roman"/>
                <a:cs typeface="Times New Roman"/>
              </a:rPr>
              <a:t> </a:t>
            </a:r>
            <a:r>
              <a:rPr sz="1750" b="1" dirty="0">
                <a:latin typeface="Times New Roman"/>
                <a:cs typeface="Times New Roman"/>
              </a:rPr>
              <a:t>the</a:t>
            </a:r>
            <a:r>
              <a:rPr sz="1750" b="1" spc="-5" dirty="0">
                <a:latin typeface="Times New Roman"/>
                <a:cs typeface="Times New Roman"/>
              </a:rPr>
              <a:t> </a:t>
            </a:r>
            <a:r>
              <a:rPr sz="1750" b="1" dirty="0">
                <a:latin typeface="Times New Roman"/>
                <a:cs typeface="Times New Roman"/>
              </a:rPr>
              <a:t>second</a:t>
            </a:r>
            <a:r>
              <a:rPr sz="1750" b="1" spc="-25" dirty="0">
                <a:latin typeface="Times New Roman"/>
                <a:cs typeface="Times New Roman"/>
              </a:rPr>
              <a:t> </a:t>
            </a:r>
            <a:r>
              <a:rPr sz="1750" b="1" dirty="0">
                <a:latin typeface="Times New Roman"/>
                <a:cs typeface="Times New Roman"/>
              </a:rPr>
              <a:t>scenario:</a:t>
            </a:r>
            <a:r>
              <a:rPr sz="1750" b="1" spc="-15" dirty="0">
                <a:latin typeface="Times New Roman"/>
                <a:cs typeface="Times New Roman"/>
              </a:rPr>
              <a:t> </a:t>
            </a:r>
            <a:r>
              <a:rPr sz="1750" dirty="0">
                <a:latin typeface="Times New Roman"/>
                <a:cs typeface="Times New Roman"/>
              </a:rPr>
              <a:t>There</a:t>
            </a:r>
            <a:r>
              <a:rPr sz="1750" spc="-10" dirty="0">
                <a:latin typeface="Times New Roman"/>
                <a:cs typeface="Times New Roman"/>
              </a:rPr>
              <a:t> </a:t>
            </a:r>
            <a:r>
              <a:rPr sz="1750" dirty="0">
                <a:latin typeface="Times New Roman"/>
                <a:cs typeface="Times New Roman"/>
              </a:rPr>
              <a:t>are</a:t>
            </a:r>
            <a:r>
              <a:rPr sz="1750" spc="-20" dirty="0">
                <a:latin typeface="Times New Roman"/>
                <a:cs typeface="Times New Roman"/>
              </a:rPr>
              <a:t> </a:t>
            </a:r>
            <a:r>
              <a:rPr sz="1750" spc="-5" dirty="0">
                <a:latin typeface="Times New Roman"/>
                <a:cs typeface="Times New Roman"/>
              </a:rPr>
              <a:t>many</a:t>
            </a:r>
            <a:r>
              <a:rPr sz="1750" spc="20" dirty="0">
                <a:latin typeface="Times New Roman"/>
                <a:cs typeface="Times New Roman"/>
              </a:rPr>
              <a:t> </a:t>
            </a:r>
            <a:r>
              <a:rPr sz="1750" dirty="0">
                <a:latin typeface="Times New Roman"/>
                <a:cs typeface="Times New Roman"/>
              </a:rPr>
              <a:t>nodes</a:t>
            </a:r>
            <a:r>
              <a:rPr sz="1750" spc="-20" dirty="0">
                <a:latin typeface="Times New Roman"/>
                <a:cs typeface="Times New Roman"/>
              </a:rPr>
              <a:t> </a:t>
            </a:r>
            <a:r>
              <a:rPr sz="1750" dirty="0">
                <a:latin typeface="Times New Roman"/>
                <a:cs typeface="Times New Roman"/>
              </a:rPr>
              <a:t>in</a:t>
            </a:r>
            <a:r>
              <a:rPr sz="1750" spc="-5" dirty="0">
                <a:latin typeface="Times New Roman"/>
                <a:cs typeface="Times New Roman"/>
              </a:rPr>
              <a:t> </a:t>
            </a:r>
            <a:r>
              <a:rPr sz="1750" dirty="0">
                <a:latin typeface="Times New Roman"/>
                <a:cs typeface="Times New Roman"/>
              </a:rPr>
              <a:t>the</a:t>
            </a:r>
            <a:r>
              <a:rPr sz="1750" spc="-15" dirty="0">
                <a:latin typeface="Times New Roman"/>
                <a:cs typeface="Times New Roman"/>
              </a:rPr>
              <a:t> </a:t>
            </a:r>
            <a:r>
              <a:rPr sz="1750" dirty="0">
                <a:latin typeface="Times New Roman"/>
                <a:cs typeface="Times New Roman"/>
              </a:rPr>
              <a:t>list</a:t>
            </a:r>
            <a:endParaRPr sz="1750">
              <a:latin typeface="Times New Roman"/>
              <a:cs typeface="Times New Roman"/>
            </a:endParaRPr>
          </a:p>
          <a:p>
            <a:pPr marL="12700" algn="just">
              <a:lnSpc>
                <a:spcPct val="100000"/>
              </a:lnSpc>
              <a:spcBef>
                <a:spcPts val="1040"/>
              </a:spcBef>
            </a:pPr>
            <a:r>
              <a:rPr sz="1750" dirty="0">
                <a:latin typeface="Times New Roman"/>
                <a:cs typeface="Times New Roman"/>
              </a:rPr>
              <a:t>The condition</a:t>
            </a:r>
            <a:r>
              <a:rPr sz="1750" spc="-25" dirty="0">
                <a:latin typeface="Times New Roman"/>
                <a:cs typeface="Times New Roman"/>
              </a:rPr>
              <a:t> </a:t>
            </a:r>
            <a:r>
              <a:rPr sz="1750" dirty="0">
                <a:latin typeface="Times New Roman"/>
                <a:cs typeface="Times New Roman"/>
              </a:rPr>
              <a:t>(</a:t>
            </a:r>
            <a:r>
              <a:rPr sz="1750" b="1" dirty="0">
                <a:latin typeface="Times New Roman"/>
                <a:cs typeface="Times New Roman"/>
              </a:rPr>
              <a:t>head</a:t>
            </a:r>
            <a:r>
              <a:rPr sz="1750" b="1" spc="-15" dirty="0">
                <a:latin typeface="Times New Roman"/>
                <a:cs typeface="Times New Roman"/>
              </a:rPr>
              <a:t> </a:t>
            </a:r>
            <a:r>
              <a:rPr sz="1750" b="1" dirty="0">
                <a:latin typeface="Times New Roman"/>
                <a:cs typeface="Times New Roman"/>
              </a:rPr>
              <a:t>-&gt;</a:t>
            </a:r>
            <a:r>
              <a:rPr sz="1750" b="1" spc="-5" dirty="0">
                <a:latin typeface="Times New Roman"/>
                <a:cs typeface="Times New Roman"/>
              </a:rPr>
              <a:t> </a:t>
            </a:r>
            <a:r>
              <a:rPr sz="1750" b="1" dirty="0">
                <a:latin typeface="Times New Roman"/>
                <a:cs typeface="Times New Roman"/>
              </a:rPr>
              <a:t>next</a:t>
            </a:r>
            <a:r>
              <a:rPr sz="1750" b="1" spc="-5" dirty="0">
                <a:latin typeface="Times New Roman"/>
                <a:cs typeface="Times New Roman"/>
              </a:rPr>
              <a:t> </a:t>
            </a:r>
            <a:r>
              <a:rPr sz="1750" b="1" dirty="0">
                <a:latin typeface="Times New Roman"/>
                <a:cs typeface="Times New Roman"/>
              </a:rPr>
              <a:t>= </a:t>
            </a:r>
            <a:r>
              <a:rPr sz="1750" b="1" spc="-10" dirty="0">
                <a:latin typeface="Times New Roman"/>
                <a:cs typeface="Times New Roman"/>
              </a:rPr>
              <a:t>NULL</a:t>
            </a:r>
            <a:r>
              <a:rPr sz="1750" spc="-10" dirty="0">
                <a:latin typeface="Times New Roman"/>
                <a:cs typeface="Times New Roman"/>
              </a:rPr>
              <a:t>)</a:t>
            </a:r>
            <a:r>
              <a:rPr sz="1750" spc="10" dirty="0">
                <a:latin typeface="Times New Roman"/>
                <a:cs typeface="Times New Roman"/>
              </a:rPr>
              <a:t> </a:t>
            </a:r>
            <a:r>
              <a:rPr sz="1750" dirty="0">
                <a:latin typeface="Times New Roman"/>
                <a:cs typeface="Times New Roman"/>
              </a:rPr>
              <a:t>would</a:t>
            </a:r>
            <a:r>
              <a:rPr sz="1750" spc="-10" dirty="0">
                <a:latin typeface="Times New Roman"/>
                <a:cs typeface="Times New Roman"/>
              </a:rPr>
              <a:t> </a:t>
            </a:r>
            <a:r>
              <a:rPr sz="1750" spc="-5" dirty="0">
                <a:latin typeface="Times New Roman"/>
                <a:cs typeface="Times New Roman"/>
              </a:rPr>
              <a:t>fail</a:t>
            </a:r>
            <a:endParaRPr sz="1750">
              <a:latin typeface="Times New Roman"/>
              <a:cs typeface="Times New Roman"/>
            </a:endParaRPr>
          </a:p>
          <a:p>
            <a:pPr marL="12700" marR="5080" algn="just">
              <a:lnSpc>
                <a:spcPct val="149900"/>
              </a:lnSpc>
              <a:spcBef>
                <a:spcPts val="10"/>
              </a:spcBef>
            </a:pPr>
            <a:r>
              <a:rPr sz="1750" spc="-80" dirty="0">
                <a:latin typeface="Times New Roman"/>
                <a:cs typeface="Times New Roman"/>
              </a:rPr>
              <a:t>We </a:t>
            </a:r>
            <a:r>
              <a:rPr sz="1750" dirty="0">
                <a:latin typeface="Times New Roman"/>
                <a:cs typeface="Times New Roman"/>
              </a:rPr>
              <a:t>have to </a:t>
            </a:r>
            <a:r>
              <a:rPr sz="1750" spc="-5" dirty="0">
                <a:latin typeface="Times New Roman"/>
                <a:cs typeface="Times New Roman"/>
              </a:rPr>
              <a:t>traverse </a:t>
            </a:r>
            <a:r>
              <a:rPr sz="1750" dirty="0">
                <a:latin typeface="Times New Roman"/>
                <a:cs typeface="Times New Roman"/>
              </a:rPr>
              <a:t>the </a:t>
            </a:r>
            <a:r>
              <a:rPr sz="1750" spc="-5" dirty="0">
                <a:latin typeface="Times New Roman"/>
                <a:cs typeface="Times New Roman"/>
              </a:rPr>
              <a:t>node </a:t>
            </a:r>
            <a:r>
              <a:rPr sz="1750" dirty="0">
                <a:latin typeface="Times New Roman"/>
                <a:cs typeface="Times New Roman"/>
              </a:rPr>
              <a:t>in </a:t>
            </a:r>
            <a:r>
              <a:rPr sz="1750" spc="-5" dirty="0">
                <a:latin typeface="Times New Roman"/>
                <a:cs typeface="Times New Roman"/>
              </a:rPr>
              <a:t>order </a:t>
            </a:r>
            <a:r>
              <a:rPr sz="1750" dirty="0">
                <a:latin typeface="Times New Roman"/>
                <a:cs typeface="Times New Roman"/>
              </a:rPr>
              <a:t>to </a:t>
            </a:r>
            <a:r>
              <a:rPr sz="1750" spc="-5" dirty="0">
                <a:latin typeface="Times New Roman"/>
                <a:cs typeface="Times New Roman"/>
              </a:rPr>
              <a:t>reach </a:t>
            </a:r>
            <a:r>
              <a:rPr sz="1750" dirty="0">
                <a:latin typeface="Times New Roman"/>
                <a:cs typeface="Times New Roman"/>
              </a:rPr>
              <a:t>the last </a:t>
            </a:r>
            <a:r>
              <a:rPr sz="1750" spc="-5" dirty="0">
                <a:latin typeface="Times New Roman"/>
                <a:cs typeface="Times New Roman"/>
              </a:rPr>
              <a:t>node </a:t>
            </a:r>
            <a:r>
              <a:rPr sz="1750" dirty="0">
                <a:latin typeface="Times New Roman"/>
                <a:cs typeface="Times New Roman"/>
              </a:rPr>
              <a:t>of the </a:t>
            </a:r>
            <a:r>
              <a:rPr sz="1750" spc="-5" dirty="0">
                <a:latin typeface="Times New Roman"/>
                <a:cs typeface="Times New Roman"/>
              </a:rPr>
              <a:t>list. </a:t>
            </a:r>
            <a:r>
              <a:rPr sz="1750" spc="-65" dirty="0">
                <a:latin typeface="Times New Roman"/>
                <a:cs typeface="Times New Roman"/>
              </a:rPr>
              <a:t>To </a:t>
            </a:r>
            <a:r>
              <a:rPr sz="1750" spc="-5" dirty="0">
                <a:latin typeface="Times New Roman"/>
                <a:cs typeface="Times New Roman"/>
              </a:rPr>
              <a:t>delete the </a:t>
            </a:r>
            <a:r>
              <a:rPr sz="1750" dirty="0">
                <a:latin typeface="Times New Roman"/>
                <a:cs typeface="Times New Roman"/>
              </a:rPr>
              <a:t>last </a:t>
            </a:r>
            <a:r>
              <a:rPr sz="1750" spc="-5" dirty="0">
                <a:latin typeface="Times New Roman"/>
                <a:cs typeface="Times New Roman"/>
              </a:rPr>
              <a:t>node, </a:t>
            </a:r>
            <a:r>
              <a:rPr sz="1750" dirty="0">
                <a:latin typeface="Times New Roman"/>
                <a:cs typeface="Times New Roman"/>
              </a:rPr>
              <a:t> </a:t>
            </a:r>
            <a:r>
              <a:rPr sz="1750" spc="-5" dirty="0">
                <a:latin typeface="Times New Roman"/>
                <a:cs typeface="Times New Roman"/>
              </a:rPr>
              <a:t>we </a:t>
            </a:r>
            <a:r>
              <a:rPr sz="1750" spc="-10" dirty="0">
                <a:latin typeface="Times New Roman"/>
                <a:cs typeface="Times New Roman"/>
              </a:rPr>
              <a:t>also </a:t>
            </a:r>
            <a:r>
              <a:rPr sz="1750" spc="-5" dirty="0">
                <a:latin typeface="Times New Roman"/>
                <a:cs typeface="Times New Roman"/>
              </a:rPr>
              <a:t>need </a:t>
            </a:r>
            <a:r>
              <a:rPr sz="1750" dirty="0">
                <a:latin typeface="Times New Roman"/>
                <a:cs typeface="Times New Roman"/>
              </a:rPr>
              <a:t>to keep track of </a:t>
            </a:r>
            <a:r>
              <a:rPr sz="1750" spc="-5" dirty="0">
                <a:latin typeface="Times New Roman"/>
                <a:cs typeface="Times New Roman"/>
              </a:rPr>
              <a:t>the second </a:t>
            </a:r>
            <a:r>
              <a:rPr sz="1750" dirty="0">
                <a:latin typeface="Times New Roman"/>
                <a:cs typeface="Times New Roman"/>
              </a:rPr>
              <a:t>last </a:t>
            </a:r>
            <a:r>
              <a:rPr sz="1750" spc="-5" dirty="0">
                <a:latin typeface="Times New Roman"/>
                <a:cs typeface="Times New Roman"/>
              </a:rPr>
              <a:t>node </a:t>
            </a:r>
            <a:r>
              <a:rPr sz="1750" dirty="0">
                <a:latin typeface="Times New Roman"/>
                <a:cs typeface="Times New Roman"/>
              </a:rPr>
              <a:t>of the </a:t>
            </a:r>
            <a:r>
              <a:rPr sz="1750" spc="-5" dirty="0">
                <a:latin typeface="Times New Roman"/>
                <a:cs typeface="Times New Roman"/>
              </a:rPr>
              <a:t>list. </a:t>
            </a:r>
            <a:r>
              <a:rPr sz="1750" dirty="0">
                <a:latin typeface="Times New Roman"/>
                <a:cs typeface="Times New Roman"/>
              </a:rPr>
              <a:t>For </a:t>
            </a:r>
            <a:r>
              <a:rPr sz="1750" spc="-5" dirty="0">
                <a:latin typeface="Times New Roman"/>
                <a:cs typeface="Times New Roman"/>
              </a:rPr>
              <a:t>this purpose two pointers </a:t>
            </a:r>
            <a:r>
              <a:rPr sz="1750" dirty="0">
                <a:latin typeface="Times New Roman"/>
                <a:cs typeface="Times New Roman"/>
              </a:rPr>
              <a:t> </a:t>
            </a:r>
            <a:r>
              <a:rPr sz="1750" b="1" dirty="0">
                <a:latin typeface="Times New Roman"/>
                <a:cs typeface="Times New Roman"/>
              </a:rPr>
              <a:t>temp1 </a:t>
            </a:r>
            <a:r>
              <a:rPr sz="1750" dirty="0">
                <a:latin typeface="Times New Roman"/>
                <a:cs typeface="Times New Roman"/>
              </a:rPr>
              <a:t>and </a:t>
            </a:r>
            <a:r>
              <a:rPr sz="1750" b="1" spc="-5" dirty="0">
                <a:latin typeface="Times New Roman"/>
                <a:cs typeface="Times New Roman"/>
              </a:rPr>
              <a:t>temp2 </a:t>
            </a:r>
            <a:r>
              <a:rPr sz="1750" dirty="0">
                <a:latin typeface="Times New Roman"/>
                <a:cs typeface="Times New Roman"/>
              </a:rPr>
              <a:t>will </a:t>
            </a:r>
            <a:r>
              <a:rPr sz="1750" spc="-10" dirty="0">
                <a:latin typeface="Times New Roman"/>
                <a:cs typeface="Times New Roman"/>
              </a:rPr>
              <a:t>be </a:t>
            </a:r>
            <a:r>
              <a:rPr sz="1750" spc="-5" dirty="0">
                <a:latin typeface="Times New Roman"/>
                <a:cs typeface="Times New Roman"/>
              </a:rPr>
              <a:t>used, where </a:t>
            </a:r>
            <a:r>
              <a:rPr sz="1750" b="1" spc="-5" dirty="0">
                <a:latin typeface="Times New Roman"/>
                <a:cs typeface="Times New Roman"/>
              </a:rPr>
              <a:t>temp1 </a:t>
            </a:r>
            <a:r>
              <a:rPr sz="1750" dirty="0">
                <a:latin typeface="Times New Roman"/>
                <a:cs typeface="Times New Roman"/>
              </a:rPr>
              <a:t>will point </a:t>
            </a:r>
            <a:r>
              <a:rPr sz="1750" spc="-5" dirty="0">
                <a:latin typeface="Times New Roman"/>
                <a:cs typeface="Times New Roman"/>
              </a:rPr>
              <a:t>to the </a:t>
            </a:r>
            <a:r>
              <a:rPr sz="1750" dirty="0">
                <a:latin typeface="Times New Roman"/>
                <a:cs typeface="Times New Roman"/>
              </a:rPr>
              <a:t>last node and </a:t>
            </a:r>
            <a:r>
              <a:rPr sz="1750" b="1" spc="-5" dirty="0">
                <a:latin typeface="Times New Roman"/>
                <a:cs typeface="Times New Roman"/>
              </a:rPr>
              <a:t>temp2 </a:t>
            </a:r>
            <a:r>
              <a:rPr sz="1750" dirty="0">
                <a:latin typeface="Times New Roman"/>
                <a:cs typeface="Times New Roman"/>
              </a:rPr>
              <a:t>will point </a:t>
            </a:r>
            <a:r>
              <a:rPr sz="1750" spc="5" dirty="0">
                <a:latin typeface="Times New Roman"/>
                <a:cs typeface="Times New Roman"/>
              </a:rPr>
              <a:t> </a:t>
            </a:r>
            <a:r>
              <a:rPr sz="1750" dirty="0">
                <a:latin typeface="Times New Roman"/>
                <a:cs typeface="Times New Roman"/>
              </a:rPr>
              <a:t>to</a:t>
            </a:r>
            <a:r>
              <a:rPr sz="1750" spc="-10" dirty="0">
                <a:latin typeface="Times New Roman"/>
                <a:cs typeface="Times New Roman"/>
              </a:rPr>
              <a:t> </a:t>
            </a:r>
            <a:r>
              <a:rPr sz="1750" dirty="0">
                <a:latin typeface="Times New Roman"/>
                <a:cs typeface="Times New Roman"/>
              </a:rPr>
              <a:t>the second</a:t>
            </a:r>
            <a:r>
              <a:rPr sz="1750" spc="-30" dirty="0">
                <a:latin typeface="Times New Roman"/>
                <a:cs typeface="Times New Roman"/>
              </a:rPr>
              <a:t> </a:t>
            </a:r>
            <a:r>
              <a:rPr sz="1750" dirty="0">
                <a:latin typeface="Times New Roman"/>
                <a:cs typeface="Times New Roman"/>
              </a:rPr>
              <a:t>last</a:t>
            </a:r>
            <a:r>
              <a:rPr sz="1750" spc="-10" dirty="0">
                <a:latin typeface="Times New Roman"/>
                <a:cs typeface="Times New Roman"/>
              </a:rPr>
              <a:t> </a:t>
            </a:r>
            <a:r>
              <a:rPr sz="1750" dirty="0">
                <a:latin typeface="Times New Roman"/>
                <a:cs typeface="Times New Roman"/>
              </a:rPr>
              <a:t>node</a:t>
            </a:r>
            <a:r>
              <a:rPr sz="1750" spc="-5" dirty="0">
                <a:latin typeface="Times New Roman"/>
                <a:cs typeface="Times New Roman"/>
              </a:rPr>
              <a:t> </a:t>
            </a:r>
            <a:r>
              <a:rPr sz="1750" dirty="0">
                <a:latin typeface="Times New Roman"/>
                <a:cs typeface="Times New Roman"/>
              </a:rPr>
              <a:t>of the</a:t>
            </a:r>
            <a:r>
              <a:rPr sz="1750" spc="-15" dirty="0">
                <a:latin typeface="Times New Roman"/>
                <a:cs typeface="Times New Roman"/>
              </a:rPr>
              <a:t> </a:t>
            </a:r>
            <a:r>
              <a:rPr sz="1750" dirty="0">
                <a:latin typeface="Times New Roman"/>
                <a:cs typeface="Times New Roman"/>
              </a:rPr>
              <a:t>list.</a:t>
            </a:r>
            <a:endParaRPr sz="1750">
              <a:latin typeface="Times New Roman"/>
              <a:cs typeface="Times New Roman"/>
            </a:endParaRPr>
          </a:p>
          <a:p>
            <a:pPr marL="12700" algn="just">
              <a:lnSpc>
                <a:spcPct val="100000"/>
              </a:lnSpc>
              <a:spcBef>
                <a:spcPts val="1060"/>
              </a:spcBef>
            </a:pPr>
            <a:r>
              <a:rPr sz="1750" spc="-5" dirty="0">
                <a:latin typeface="Times New Roman"/>
                <a:cs typeface="Times New Roman"/>
              </a:rPr>
              <a:t>temp1</a:t>
            </a:r>
            <a:r>
              <a:rPr sz="1750" spc="-20" dirty="0">
                <a:latin typeface="Times New Roman"/>
                <a:cs typeface="Times New Roman"/>
              </a:rPr>
              <a:t> </a:t>
            </a:r>
            <a:r>
              <a:rPr sz="1750" dirty="0">
                <a:latin typeface="Times New Roman"/>
                <a:cs typeface="Times New Roman"/>
              </a:rPr>
              <a:t>=</a:t>
            </a:r>
            <a:r>
              <a:rPr sz="1750" spc="-20" dirty="0">
                <a:latin typeface="Times New Roman"/>
                <a:cs typeface="Times New Roman"/>
              </a:rPr>
              <a:t> </a:t>
            </a:r>
            <a:r>
              <a:rPr sz="1750" dirty="0">
                <a:latin typeface="Times New Roman"/>
                <a:cs typeface="Times New Roman"/>
              </a:rPr>
              <a:t>head;</a:t>
            </a:r>
            <a:endParaRPr sz="1750">
              <a:latin typeface="Times New Roman"/>
              <a:cs typeface="Times New Roman"/>
            </a:endParaRPr>
          </a:p>
          <a:p>
            <a:pPr marL="12700" marR="5530850">
              <a:lnSpc>
                <a:spcPts val="3160"/>
              </a:lnSpc>
              <a:spcBef>
                <a:spcPts val="265"/>
              </a:spcBef>
            </a:pPr>
            <a:r>
              <a:rPr sz="1750" dirty="0">
                <a:latin typeface="Times New Roman"/>
                <a:cs typeface="Times New Roman"/>
              </a:rPr>
              <a:t>while(temp1</a:t>
            </a:r>
            <a:r>
              <a:rPr sz="1750" spc="-30" dirty="0">
                <a:latin typeface="Times New Roman"/>
                <a:cs typeface="Times New Roman"/>
              </a:rPr>
              <a:t> </a:t>
            </a:r>
            <a:r>
              <a:rPr sz="1750" dirty="0">
                <a:latin typeface="Times New Roman"/>
                <a:cs typeface="Times New Roman"/>
              </a:rPr>
              <a:t>-&gt;</a:t>
            </a:r>
            <a:r>
              <a:rPr sz="1750" spc="-25" dirty="0">
                <a:latin typeface="Times New Roman"/>
                <a:cs typeface="Times New Roman"/>
              </a:rPr>
              <a:t> </a:t>
            </a:r>
            <a:r>
              <a:rPr sz="1750" dirty="0">
                <a:latin typeface="Times New Roman"/>
                <a:cs typeface="Times New Roman"/>
              </a:rPr>
              <a:t>next</a:t>
            </a:r>
            <a:r>
              <a:rPr sz="1750" spc="-25" dirty="0">
                <a:latin typeface="Times New Roman"/>
                <a:cs typeface="Times New Roman"/>
              </a:rPr>
              <a:t> </a:t>
            </a:r>
            <a:r>
              <a:rPr sz="1750" dirty="0">
                <a:latin typeface="Times New Roman"/>
                <a:cs typeface="Times New Roman"/>
              </a:rPr>
              <a:t>!=</a:t>
            </a:r>
            <a:r>
              <a:rPr sz="1750" spc="-25" dirty="0">
                <a:latin typeface="Times New Roman"/>
                <a:cs typeface="Times New Roman"/>
              </a:rPr>
              <a:t> </a:t>
            </a:r>
            <a:r>
              <a:rPr sz="1750" dirty="0">
                <a:latin typeface="Times New Roman"/>
                <a:cs typeface="Times New Roman"/>
              </a:rPr>
              <a:t>NULL){ </a:t>
            </a:r>
            <a:r>
              <a:rPr sz="1750" spc="-420" dirty="0">
                <a:latin typeface="Times New Roman"/>
                <a:cs typeface="Times New Roman"/>
              </a:rPr>
              <a:t> </a:t>
            </a:r>
            <a:r>
              <a:rPr sz="1750" spc="-5" dirty="0">
                <a:latin typeface="Times New Roman"/>
                <a:cs typeface="Times New Roman"/>
              </a:rPr>
              <a:t>temp2</a:t>
            </a:r>
            <a:r>
              <a:rPr sz="1750" dirty="0">
                <a:latin typeface="Times New Roman"/>
                <a:cs typeface="Times New Roman"/>
              </a:rPr>
              <a:t> = </a:t>
            </a:r>
            <a:r>
              <a:rPr sz="1750" spc="-5" dirty="0">
                <a:latin typeface="Times New Roman"/>
                <a:cs typeface="Times New Roman"/>
              </a:rPr>
              <a:t>temp1;</a:t>
            </a:r>
            <a:endParaRPr sz="1750">
              <a:latin typeface="Times New Roman"/>
              <a:cs typeface="Times New Roman"/>
            </a:endParaRPr>
          </a:p>
          <a:p>
            <a:pPr marL="12700">
              <a:lnSpc>
                <a:spcPct val="100000"/>
              </a:lnSpc>
              <a:spcBef>
                <a:spcPts val="760"/>
              </a:spcBef>
            </a:pPr>
            <a:r>
              <a:rPr sz="1750" spc="-5" dirty="0">
                <a:latin typeface="Times New Roman"/>
                <a:cs typeface="Times New Roman"/>
              </a:rPr>
              <a:t>temp1</a:t>
            </a:r>
            <a:r>
              <a:rPr sz="1750" spc="-10" dirty="0">
                <a:latin typeface="Times New Roman"/>
                <a:cs typeface="Times New Roman"/>
              </a:rPr>
              <a:t> </a:t>
            </a:r>
            <a:r>
              <a:rPr sz="1750" dirty="0">
                <a:latin typeface="Times New Roman"/>
                <a:cs typeface="Times New Roman"/>
              </a:rPr>
              <a:t>=</a:t>
            </a:r>
            <a:r>
              <a:rPr sz="1750" spc="-10" dirty="0">
                <a:latin typeface="Times New Roman"/>
                <a:cs typeface="Times New Roman"/>
              </a:rPr>
              <a:t> </a:t>
            </a:r>
            <a:r>
              <a:rPr sz="1750" spc="-5" dirty="0">
                <a:latin typeface="Times New Roman"/>
                <a:cs typeface="Times New Roman"/>
              </a:rPr>
              <a:t>temp1 </a:t>
            </a:r>
            <a:r>
              <a:rPr sz="1750" dirty="0">
                <a:latin typeface="Times New Roman"/>
                <a:cs typeface="Times New Roman"/>
              </a:rPr>
              <a:t>-&gt;</a:t>
            </a:r>
            <a:r>
              <a:rPr sz="1750" spc="-15" dirty="0">
                <a:latin typeface="Times New Roman"/>
                <a:cs typeface="Times New Roman"/>
              </a:rPr>
              <a:t> </a:t>
            </a:r>
            <a:r>
              <a:rPr sz="1750" dirty="0">
                <a:latin typeface="Times New Roman"/>
                <a:cs typeface="Times New Roman"/>
              </a:rPr>
              <a:t>next;}</a:t>
            </a:r>
            <a:endParaRPr sz="1750">
              <a:latin typeface="Times New Roman"/>
              <a:cs typeface="Times New Roman"/>
            </a:endParaRPr>
          </a:p>
          <a:p>
            <a:pPr marL="12700" marR="6294755">
              <a:lnSpc>
                <a:spcPct val="149700"/>
              </a:lnSpc>
              <a:spcBef>
                <a:spcPts val="15"/>
              </a:spcBef>
            </a:pPr>
            <a:r>
              <a:rPr sz="1750" spc="-5" dirty="0">
                <a:latin typeface="Times New Roman"/>
                <a:cs typeface="Times New Roman"/>
              </a:rPr>
              <a:t>temp2</a:t>
            </a:r>
            <a:r>
              <a:rPr sz="1750" spc="-15" dirty="0">
                <a:latin typeface="Times New Roman"/>
                <a:cs typeface="Times New Roman"/>
              </a:rPr>
              <a:t> </a:t>
            </a:r>
            <a:r>
              <a:rPr sz="1750" dirty="0">
                <a:latin typeface="Times New Roman"/>
                <a:cs typeface="Times New Roman"/>
              </a:rPr>
              <a:t>-&gt;</a:t>
            </a:r>
            <a:r>
              <a:rPr sz="1750" spc="-15" dirty="0">
                <a:latin typeface="Times New Roman"/>
                <a:cs typeface="Times New Roman"/>
              </a:rPr>
              <a:t> </a:t>
            </a:r>
            <a:r>
              <a:rPr sz="1750" dirty="0">
                <a:latin typeface="Times New Roman"/>
                <a:cs typeface="Times New Roman"/>
              </a:rPr>
              <a:t>next</a:t>
            </a:r>
            <a:r>
              <a:rPr sz="1750" spc="-30" dirty="0">
                <a:latin typeface="Times New Roman"/>
                <a:cs typeface="Times New Roman"/>
              </a:rPr>
              <a:t> </a:t>
            </a:r>
            <a:r>
              <a:rPr sz="1750" dirty="0">
                <a:latin typeface="Times New Roman"/>
                <a:cs typeface="Times New Roman"/>
              </a:rPr>
              <a:t>=</a:t>
            </a:r>
            <a:r>
              <a:rPr sz="1750" spc="-15" dirty="0">
                <a:latin typeface="Times New Roman"/>
                <a:cs typeface="Times New Roman"/>
              </a:rPr>
              <a:t> </a:t>
            </a:r>
            <a:r>
              <a:rPr sz="1750" spc="-5" dirty="0">
                <a:latin typeface="Times New Roman"/>
                <a:cs typeface="Times New Roman"/>
              </a:rPr>
              <a:t>NULL; </a:t>
            </a:r>
            <a:r>
              <a:rPr sz="1750" spc="-420" dirty="0">
                <a:latin typeface="Times New Roman"/>
                <a:cs typeface="Times New Roman"/>
              </a:rPr>
              <a:t> </a:t>
            </a:r>
            <a:r>
              <a:rPr sz="1750" dirty="0">
                <a:latin typeface="Times New Roman"/>
                <a:cs typeface="Times New Roman"/>
              </a:rPr>
              <a:t>free(temp1);</a:t>
            </a:r>
            <a:endParaRPr sz="175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1568" y="174069"/>
            <a:ext cx="6301740" cy="4690110"/>
          </a:xfrm>
          <a:prstGeom prst="rect">
            <a:avLst/>
          </a:prstGeom>
        </p:spPr>
        <p:txBody>
          <a:bodyPr vert="horz" wrap="square" lIns="0" tIns="141605" rIns="0" bIns="0" rtlCol="0">
            <a:spAutoFit/>
          </a:bodyPr>
          <a:lstStyle/>
          <a:p>
            <a:pPr marL="12700">
              <a:lnSpc>
                <a:spcPct val="100000"/>
              </a:lnSpc>
              <a:spcBef>
                <a:spcPts val="1115"/>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1:</a:t>
            </a:r>
            <a:r>
              <a:rPr sz="1700" b="1" spc="-35"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12700" marR="4311015">
              <a:lnSpc>
                <a:spcPct val="150000"/>
              </a:lnSpc>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2:</a:t>
            </a:r>
            <a:r>
              <a:rPr sz="1700" b="1" spc="-25" dirty="0">
                <a:latin typeface="Times New Roman"/>
                <a:cs typeface="Times New Roman"/>
              </a:rPr>
              <a:t> </a:t>
            </a:r>
            <a:r>
              <a:rPr sz="1700" spc="-5" dirty="0">
                <a:latin typeface="Times New Roman"/>
                <a:cs typeface="Times New Roman"/>
              </a:rPr>
              <a:t>if</a:t>
            </a:r>
            <a:r>
              <a:rPr sz="1700" spc="-15" dirty="0">
                <a:latin typeface="Times New Roman"/>
                <a:cs typeface="Times New Roman"/>
              </a:rPr>
              <a:t> </a:t>
            </a:r>
            <a:r>
              <a:rPr sz="1700" dirty="0">
                <a:latin typeface="Times New Roman"/>
                <a:cs typeface="Times New Roman"/>
              </a:rPr>
              <a:t>head</a:t>
            </a:r>
            <a:r>
              <a:rPr sz="1700" spc="-35"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15"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marR="5134610">
              <a:lnSpc>
                <a:spcPct val="150000"/>
              </a:lnSpc>
              <a:spcBef>
                <a:spcPts val="5"/>
              </a:spcBef>
            </a:pPr>
            <a:r>
              <a:rPr sz="1700" dirty="0">
                <a:latin typeface="Times New Roman"/>
                <a:cs typeface="Times New Roman"/>
              </a:rPr>
              <a:t>head = </a:t>
            </a:r>
            <a:r>
              <a:rPr sz="1700" spc="-5" dirty="0">
                <a:latin typeface="Times New Roman"/>
                <a:cs typeface="Times New Roman"/>
              </a:rPr>
              <a:t>Null; </a:t>
            </a:r>
            <a:r>
              <a:rPr sz="1700" dirty="0">
                <a:latin typeface="Times New Roman"/>
                <a:cs typeface="Times New Roman"/>
              </a:rPr>
              <a:t> </a:t>
            </a:r>
            <a:r>
              <a:rPr sz="1700" spc="-5" dirty="0">
                <a:latin typeface="Times New Roman"/>
                <a:cs typeface="Times New Roman"/>
              </a:rPr>
              <a:t>free(temp); </a:t>
            </a:r>
            <a:r>
              <a:rPr sz="1700" dirty="0">
                <a:latin typeface="Times New Roman"/>
                <a:cs typeface="Times New Roman"/>
              </a:rPr>
              <a:t> Go</a:t>
            </a:r>
            <a:r>
              <a:rPr sz="1700" spc="-45"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spc="-5" dirty="0">
                <a:latin typeface="Times New Roman"/>
                <a:cs typeface="Times New Roman"/>
              </a:rPr>
              <a:t>Step</a:t>
            </a:r>
            <a:r>
              <a:rPr sz="1700" spc="-25" dirty="0">
                <a:latin typeface="Times New Roman"/>
                <a:cs typeface="Times New Roman"/>
              </a:rPr>
              <a:t> </a:t>
            </a:r>
            <a:r>
              <a:rPr sz="1700" dirty="0">
                <a:latin typeface="Times New Roman"/>
                <a:cs typeface="Times New Roman"/>
              </a:rPr>
              <a:t>4;</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3:</a:t>
            </a:r>
            <a:r>
              <a:rPr sz="1700" b="1" spc="-20" dirty="0">
                <a:latin typeface="Times New Roman"/>
                <a:cs typeface="Times New Roman"/>
              </a:rPr>
              <a:t> </a:t>
            </a:r>
            <a:r>
              <a:rPr sz="1700" spc="-5" dirty="0">
                <a:latin typeface="Times New Roman"/>
                <a:cs typeface="Times New Roman"/>
              </a:rPr>
              <a:t>if</a:t>
            </a:r>
            <a:r>
              <a:rPr sz="1700" spc="-15" dirty="0">
                <a:latin typeface="Times New Roman"/>
                <a:cs typeface="Times New Roman"/>
              </a:rPr>
              <a:t> </a:t>
            </a:r>
            <a:r>
              <a:rPr sz="1700" dirty="0">
                <a:latin typeface="Times New Roman"/>
                <a:cs typeface="Times New Roman"/>
              </a:rPr>
              <a:t>head</a:t>
            </a:r>
            <a:r>
              <a:rPr sz="1700" spc="-30"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19"/>
              </a:spcBef>
            </a:pPr>
            <a:r>
              <a:rPr sz="1700" spc="-5" dirty="0">
                <a:latin typeface="Times New Roman"/>
                <a:cs typeface="Times New Roman"/>
              </a:rPr>
              <a:t>Crate</a:t>
            </a:r>
            <a:r>
              <a:rPr sz="1700" spc="-10" dirty="0">
                <a:latin typeface="Times New Roman"/>
                <a:cs typeface="Times New Roman"/>
              </a:rPr>
              <a:t> </a:t>
            </a:r>
            <a:r>
              <a:rPr sz="1700" dirty="0">
                <a:latin typeface="Times New Roman"/>
                <a:cs typeface="Times New Roman"/>
              </a:rPr>
              <a:t>two </a:t>
            </a:r>
            <a:r>
              <a:rPr sz="1700" spc="-5" dirty="0">
                <a:latin typeface="Times New Roman"/>
                <a:cs typeface="Times New Roman"/>
              </a:rPr>
              <a:t>pinter temp1</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spc="-5" dirty="0">
                <a:latin typeface="Times New Roman"/>
                <a:cs typeface="Times New Roman"/>
              </a:rPr>
              <a:t>temp2</a:t>
            </a:r>
            <a:r>
              <a:rPr sz="1700" spc="5" dirty="0">
                <a:latin typeface="Times New Roman"/>
                <a:cs typeface="Times New Roman"/>
              </a:rPr>
              <a:t> </a:t>
            </a:r>
            <a:r>
              <a:rPr sz="1700" dirty="0">
                <a:latin typeface="Times New Roman"/>
                <a:cs typeface="Times New Roman"/>
              </a:rPr>
              <a:t>and</a:t>
            </a:r>
            <a:r>
              <a:rPr sz="1700" spc="-5" dirty="0">
                <a:latin typeface="Times New Roman"/>
                <a:cs typeface="Times New Roman"/>
              </a:rPr>
              <a:t> </a:t>
            </a:r>
            <a:r>
              <a:rPr sz="1700" dirty="0">
                <a:latin typeface="Times New Roman"/>
                <a:cs typeface="Times New Roman"/>
              </a:rPr>
              <a:t>move</a:t>
            </a:r>
            <a:r>
              <a:rPr sz="1700" spc="-10" dirty="0">
                <a:latin typeface="Times New Roman"/>
                <a:cs typeface="Times New Roman"/>
              </a:rPr>
              <a:t> </a:t>
            </a:r>
            <a:r>
              <a:rPr sz="1700" spc="-5" dirty="0">
                <a:latin typeface="Times New Roman"/>
                <a:cs typeface="Times New Roman"/>
              </a:rPr>
              <a:t>to </a:t>
            </a:r>
            <a:r>
              <a:rPr sz="1700" dirty="0">
                <a:latin typeface="Times New Roman"/>
                <a:cs typeface="Times New Roman"/>
              </a:rPr>
              <a:t>last</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dirty="0">
                <a:latin typeface="Times New Roman"/>
                <a:cs typeface="Times New Roman"/>
              </a:rPr>
              <a:t>second</a:t>
            </a:r>
            <a:r>
              <a:rPr sz="1700" spc="-25" dirty="0">
                <a:latin typeface="Times New Roman"/>
                <a:cs typeface="Times New Roman"/>
              </a:rPr>
              <a:t> </a:t>
            </a:r>
            <a:r>
              <a:rPr sz="1700" dirty="0">
                <a:latin typeface="Times New Roman"/>
                <a:cs typeface="Times New Roman"/>
              </a:rPr>
              <a:t>last</a:t>
            </a:r>
            <a:r>
              <a:rPr sz="1700" spc="1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temp1</a:t>
            </a:r>
            <a:r>
              <a:rPr sz="1700" spc="-25"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marR="3461385">
              <a:lnSpc>
                <a:spcPct val="150000"/>
              </a:lnSpc>
              <a:spcBef>
                <a:spcPts val="5"/>
              </a:spcBef>
            </a:pPr>
            <a:r>
              <a:rPr sz="1700" spc="-5" dirty="0">
                <a:latin typeface="Times New Roman"/>
                <a:cs typeface="Times New Roman"/>
              </a:rPr>
              <a:t>while(temp1</a:t>
            </a:r>
            <a:r>
              <a:rPr sz="1700" spc="-1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temp2</a:t>
            </a:r>
            <a:r>
              <a:rPr sz="1700" dirty="0">
                <a:latin typeface="Times New Roman"/>
                <a:cs typeface="Times New Roman"/>
              </a:rPr>
              <a:t> =</a:t>
            </a:r>
            <a:r>
              <a:rPr sz="1700" spc="-10" dirty="0">
                <a:latin typeface="Times New Roman"/>
                <a:cs typeface="Times New Roman"/>
              </a:rPr>
              <a:t> </a:t>
            </a:r>
            <a:r>
              <a:rPr sz="1700" spc="-5" dirty="0">
                <a:latin typeface="Times New Roman"/>
                <a:cs typeface="Times New Roman"/>
              </a:rPr>
              <a:t>temp1;</a:t>
            </a:r>
            <a:endParaRPr sz="17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4397" y="359791"/>
            <a:ext cx="2225675" cy="2083435"/>
          </a:xfrm>
          <a:prstGeom prst="rect">
            <a:avLst/>
          </a:prstGeom>
        </p:spPr>
        <p:txBody>
          <a:bodyPr vert="horz" wrap="square" lIns="0" tIns="149860" rIns="0" bIns="0" rtlCol="0">
            <a:spAutoFit/>
          </a:bodyPr>
          <a:lstStyle/>
          <a:p>
            <a:pPr marL="12700">
              <a:lnSpc>
                <a:spcPct val="100000"/>
              </a:lnSpc>
              <a:spcBef>
                <a:spcPts val="1180"/>
              </a:spcBef>
            </a:pPr>
            <a:r>
              <a:rPr sz="1800" spc="-5" dirty="0">
                <a:latin typeface="Times New Roman"/>
                <a:cs typeface="Times New Roman"/>
              </a:rPr>
              <a:t>temp1</a:t>
            </a:r>
            <a:r>
              <a:rPr sz="1800" spc="-2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spc="-5" dirty="0">
                <a:latin typeface="Times New Roman"/>
                <a:cs typeface="Times New Roman"/>
              </a:rPr>
              <a:t>temp1</a:t>
            </a:r>
            <a:r>
              <a:rPr sz="1800" dirty="0">
                <a:latin typeface="Times New Roman"/>
                <a:cs typeface="Times New Roman"/>
              </a:rPr>
              <a:t> -&gt;</a:t>
            </a:r>
            <a:r>
              <a:rPr sz="1800" spc="-10" dirty="0">
                <a:latin typeface="Times New Roman"/>
                <a:cs typeface="Times New Roman"/>
              </a:rPr>
              <a:t> </a:t>
            </a:r>
            <a:r>
              <a:rPr sz="1800" dirty="0">
                <a:latin typeface="Times New Roman"/>
                <a:cs typeface="Times New Roman"/>
              </a:rPr>
              <a:t>next;</a:t>
            </a:r>
            <a:endParaRPr sz="1800">
              <a:latin typeface="Times New Roman"/>
              <a:cs typeface="Times New Roman"/>
            </a:endParaRPr>
          </a:p>
          <a:p>
            <a:pPr marL="12700">
              <a:lnSpc>
                <a:spcPct val="100000"/>
              </a:lnSpc>
              <a:spcBef>
                <a:spcPts val="1080"/>
              </a:spcBef>
            </a:pPr>
            <a:r>
              <a:rPr sz="1800" dirty="0">
                <a:latin typeface="Times New Roman"/>
                <a:cs typeface="Times New Roman"/>
              </a:rPr>
              <a:t>}</a:t>
            </a:r>
            <a:endParaRPr sz="1800">
              <a:latin typeface="Times New Roman"/>
              <a:cs typeface="Times New Roman"/>
            </a:endParaRPr>
          </a:p>
          <a:p>
            <a:pPr marL="12700" marR="5080">
              <a:lnSpc>
                <a:spcPts val="3240"/>
              </a:lnSpc>
              <a:spcBef>
                <a:spcPts val="285"/>
              </a:spcBef>
            </a:pPr>
            <a:r>
              <a:rPr sz="1800" spc="-5" dirty="0">
                <a:latin typeface="Times New Roman"/>
                <a:cs typeface="Times New Roman"/>
              </a:rPr>
              <a:t>temp2</a:t>
            </a:r>
            <a:r>
              <a:rPr sz="1800" spc="-20" dirty="0">
                <a:latin typeface="Times New Roman"/>
                <a:cs typeface="Times New Roman"/>
              </a:rPr>
              <a:t> </a:t>
            </a:r>
            <a:r>
              <a:rPr sz="1800" dirty="0">
                <a:latin typeface="Times New Roman"/>
                <a:cs typeface="Times New Roman"/>
              </a:rPr>
              <a:t>-&gt;</a:t>
            </a:r>
            <a:r>
              <a:rPr sz="1800" spc="-15" dirty="0">
                <a:latin typeface="Times New Roman"/>
                <a:cs typeface="Times New Roman"/>
              </a:rPr>
              <a:t> </a:t>
            </a:r>
            <a:r>
              <a:rPr sz="1800" dirty="0">
                <a:latin typeface="Times New Roman"/>
                <a:cs typeface="Times New Roman"/>
              </a:rPr>
              <a:t>next</a:t>
            </a:r>
            <a:r>
              <a:rPr sz="1800" spc="-15"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spc="-5" dirty="0">
                <a:latin typeface="Times New Roman"/>
                <a:cs typeface="Times New Roman"/>
              </a:rPr>
              <a:t>NULL; </a:t>
            </a:r>
            <a:r>
              <a:rPr sz="1800" spc="-434" dirty="0">
                <a:latin typeface="Times New Roman"/>
                <a:cs typeface="Times New Roman"/>
              </a:rPr>
              <a:t> </a:t>
            </a:r>
            <a:r>
              <a:rPr sz="1800" dirty="0">
                <a:latin typeface="Times New Roman"/>
                <a:cs typeface="Times New Roman"/>
              </a:rPr>
              <a:t>free(temp1);</a:t>
            </a:r>
            <a:endParaRPr sz="1800">
              <a:latin typeface="Times New Roman"/>
              <a:cs typeface="Times New Roman"/>
            </a:endParaRPr>
          </a:p>
          <a:p>
            <a:pPr marL="12700">
              <a:lnSpc>
                <a:spcPct val="100000"/>
              </a:lnSpc>
              <a:spcBef>
                <a:spcPts val="795"/>
              </a:spcBef>
            </a:pPr>
            <a:r>
              <a:rPr sz="1800" b="1" spc="-5" dirty="0">
                <a:latin typeface="Times New Roman"/>
                <a:cs typeface="Times New Roman"/>
              </a:rPr>
              <a:t>Step</a:t>
            </a:r>
            <a:r>
              <a:rPr sz="1800" b="1" spc="-25" dirty="0">
                <a:latin typeface="Times New Roman"/>
                <a:cs typeface="Times New Roman"/>
              </a:rPr>
              <a:t> </a:t>
            </a:r>
            <a:r>
              <a:rPr sz="1800" b="1" dirty="0">
                <a:latin typeface="Times New Roman"/>
                <a:cs typeface="Times New Roman"/>
              </a:rPr>
              <a:t>4:</a:t>
            </a:r>
            <a:r>
              <a:rPr sz="1800" b="1" spc="-30" dirty="0">
                <a:latin typeface="Times New Roman"/>
                <a:cs typeface="Times New Roman"/>
              </a:rPr>
              <a:t> </a:t>
            </a:r>
            <a:r>
              <a:rPr sz="1800" dirty="0">
                <a:latin typeface="Times New Roman"/>
                <a:cs typeface="Times New Roman"/>
              </a:rPr>
              <a:t>Exit</a:t>
            </a:r>
            <a:endParaRPr sz="180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0089" y="560578"/>
            <a:ext cx="51828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Deletion</a:t>
            </a:r>
            <a:r>
              <a:rPr sz="1800" b="1" spc="-10" dirty="0">
                <a:latin typeface="Times New Roman"/>
                <a:cs typeface="Times New Roman"/>
              </a:rPr>
              <a:t> </a:t>
            </a:r>
            <a:r>
              <a:rPr sz="1800" b="1" spc="-5" dirty="0">
                <a:latin typeface="Times New Roman"/>
                <a:cs typeface="Times New Roman"/>
              </a:rPr>
              <a:t>in singly</a:t>
            </a:r>
            <a:r>
              <a:rPr sz="1800" b="1" spc="10" dirty="0">
                <a:latin typeface="Times New Roman"/>
                <a:cs typeface="Times New Roman"/>
              </a:rPr>
              <a:t> </a:t>
            </a:r>
            <a:r>
              <a:rPr sz="1800" b="1" spc="-5" dirty="0">
                <a:latin typeface="Times New Roman"/>
                <a:cs typeface="Times New Roman"/>
              </a:rPr>
              <a:t>linked </a:t>
            </a:r>
            <a:r>
              <a:rPr sz="1800" b="1" dirty="0">
                <a:latin typeface="Times New Roman"/>
                <a:cs typeface="Times New Roman"/>
              </a:rPr>
              <a:t>list after</a:t>
            </a:r>
            <a:r>
              <a:rPr sz="1800" b="1" spc="-35" dirty="0">
                <a:latin typeface="Times New Roman"/>
                <a:cs typeface="Times New Roman"/>
              </a:rPr>
              <a:t> </a:t>
            </a:r>
            <a:r>
              <a:rPr sz="1800" b="1" spc="-5" dirty="0">
                <a:latin typeface="Times New Roman"/>
                <a:cs typeface="Times New Roman"/>
              </a:rPr>
              <a:t>the specified node</a:t>
            </a:r>
            <a:r>
              <a:rPr sz="1800" b="1" spc="5" dirty="0">
                <a:latin typeface="Times New Roman"/>
                <a:cs typeface="Times New Roman"/>
              </a:rPr>
              <a:t> </a:t>
            </a:r>
            <a:r>
              <a:rPr sz="1800" b="1" dirty="0">
                <a:latin typeface="Times New Roman"/>
                <a:cs typeface="Times New Roman"/>
              </a:rPr>
              <a:t>:</a:t>
            </a:r>
            <a:endParaRPr sz="1800">
              <a:latin typeface="Times New Roman"/>
              <a:cs typeface="Times New Roman"/>
            </a:endParaRPr>
          </a:p>
        </p:txBody>
      </p:sp>
      <p:sp>
        <p:nvSpPr>
          <p:cNvPr id="3" name="object 3"/>
          <p:cNvSpPr txBox="1"/>
          <p:nvPr/>
        </p:nvSpPr>
        <p:spPr>
          <a:xfrm>
            <a:off x="527812" y="836650"/>
            <a:ext cx="8100059" cy="3913504"/>
          </a:xfrm>
          <a:prstGeom prst="rect">
            <a:avLst/>
          </a:prstGeom>
        </p:spPr>
        <p:txBody>
          <a:bodyPr vert="horz" wrap="square" lIns="0" tIns="142240" rIns="0" bIns="0" rtlCol="0">
            <a:spAutoFit/>
          </a:bodyPr>
          <a:lstStyle/>
          <a:p>
            <a:pPr marL="63500" algn="just">
              <a:lnSpc>
                <a:spcPct val="100000"/>
              </a:lnSpc>
              <a:spcBef>
                <a:spcPts val="1120"/>
              </a:spcBef>
            </a:pPr>
            <a:r>
              <a:rPr sz="1700" b="1" spc="-5" dirty="0">
                <a:latin typeface="Times New Roman"/>
                <a:cs typeface="Times New Roman"/>
              </a:rPr>
              <a:t>Deletion</a:t>
            </a:r>
            <a:r>
              <a:rPr sz="1700" b="1" dirty="0">
                <a:latin typeface="Times New Roman"/>
                <a:cs typeface="Times New Roman"/>
              </a:rPr>
              <a:t> </a:t>
            </a:r>
            <a:r>
              <a:rPr sz="1700" b="1" spc="-10" dirty="0">
                <a:latin typeface="Times New Roman"/>
                <a:cs typeface="Times New Roman"/>
              </a:rPr>
              <a:t>from</a:t>
            </a:r>
            <a:r>
              <a:rPr sz="1700" b="1" spc="-30" dirty="0">
                <a:latin typeface="Times New Roman"/>
                <a:cs typeface="Times New Roman"/>
              </a:rPr>
              <a:t> </a:t>
            </a:r>
            <a:r>
              <a:rPr sz="1700" b="1" dirty="0">
                <a:latin typeface="Times New Roman"/>
                <a:cs typeface="Times New Roman"/>
              </a:rPr>
              <a:t>(n)</a:t>
            </a:r>
            <a:r>
              <a:rPr sz="1650" b="1" baseline="25252" dirty="0">
                <a:latin typeface="Times New Roman"/>
                <a:cs typeface="Times New Roman"/>
              </a:rPr>
              <a:t>th</a:t>
            </a:r>
            <a:r>
              <a:rPr sz="1650" b="1" spc="232" baseline="25252" dirty="0">
                <a:latin typeface="Times New Roman"/>
                <a:cs typeface="Times New Roman"/>
              </a:rPr>
              <a:t> </a:t>
            </a:r>
            <a:r>
              <a:rPr sz="1700" b="1" spc="-5" dirty="0">
                <a:latin typeface="Times New Roman"/>
                <a:cs typeface="Times New Roman"/>
              </a:rPr>
              <a:t>position:</a:t>
            </a:r>
            <a:r>
              <a:rPr sz="1700" b="1" spc="20" dirty="0">
                <a:latin typeface="Times New Roman"/>
                <a:cs typeface="Times New Roman"/>
              </a:rPr>
              <a:t> </a:t>
            </a:r>
            <a:r>
              <a:rPr sz="1700" dirty="0">
                <a:latin typeface="Times New Roman"/>
                <a:cs typeface="Times New Roman"/>
              </a:rPr>
              <a:t>Suppose</a:t>
            </a:r>
            <a:r>
              <a:rPr sz="1700" spc="-15" dirty="0">
                <a:latin typeface="Times New Roman"/>
                <a:cs typeface="Times New Roman"/>
              </a:rPr>
              <a:t> </a:t>
            </a:r>
            <a:r>
              <a:rPr sz="1700" dirty="0">
                <a:latin typeface="Times New Roman"/>
                <a:cs typeface="Times New Roman"/>
              </a:rPr>
              <a:t>we</a:t>
            </a:r>
            <a:r>
              <a:rPr sz="1700" spc="-15" dirty="0">
                <a:latin typeface="Times New Roman"/>
                <a:cs typeface="Times New Roman"/>
              </a:rPr>
              <a:t> </a:t>
            </a:r>
            <a:r>
              <a:rPr sz="1700" dirty="0">
                <a:latin typeface="Times New Roman"/>
                <a:cs typeface="Times New Roman"/>
              </a:rPr>
              <a:t>have</a:t>
            </a:r>
            <a:r>
              <a:rPr sz="1700" spc="-15"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8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B</a:t>
            </a:r>
            <a:r>
              <a:rPr sz="1700" spc="15" dirty="0">
                <a:latin typeface="Times New Roman"/>
                <a:cs typeface="Times New Roman"/>
              </a:rPr>
              <a:t> </a:t>
            </a:r>
            <a:r>
              <a:rPr sz="1700" spc="-5" dirty="0">
                <a:latin typeface="Times New Roman"/>
                <a:cs typeface="Times New Roman"/>
              </a:rPr>
              <a:t>and</a:t>
            </a:r>
            <a:r>
              <a:rPr sz="1700" spc="-15" dirty="0">
                <a:latin typeface="Times New Roman"/>
                <a:cs typeface="Times New Roman"/>
              </a:rPr>
              <a:t> </a:t>
            </a:r>
            <a:r>
              <a:rPr sz="1700" dirty="0">
                <a:latin typeface="Times New Roman"/>
                <a:cs typeface="Times New Roman"/>
              </a:rPr>
              <a:t>C</a:t>
            </a:r>
            <a:endParaRPr sz="1700">
              <a:latin typeface="Times New Roman"/>
              <a:cs typeface="Times New Roman"/>
            </a:endParaRPr>
          </a:p>
          <a:p>
            <a:pPr marL="63500" marR="43180" algn="just">
              <a:lnSpc>
                <a:spcPct val="150000"/>
              </a:lnSpc>
              <a:spcBef>
                <a:spcPts val="5"/>
              </a:spcBef>
            </a:pPr>
            <a:r>
              <a:rPr sz="1700" spc="-60" dirty="0">
                <a:latin typeface="Times New Roman"/>
                <a:cs typeface="Times New Roman"/>
              </a:rPr>
              <a:t>To </a:t>
            </a:r>
            <a:r>
              <a:rPr sz="1700" spc="-5" dirty="0">
                <a:latin typeface="Times New Roman"/>
                <a:cs typeface="Times New Roman"/>
              </a:rPr>
              <a:t>delete </a:t>
            </a:r>
            <a:r>
              <a:rPr sz="1700" dirty="0">
                <a:latin typeface="Times New Roman"/>
                <a:cs typeface="Times New Roman"/>
              </a:rPr>
              <a:t>the any node </a:t>
            </a:r>
            <a:r>
              <a:rPr sz="1700" spc="-5" dirty="0">
                <a:latin typeface="Times New Roman"/>
                <a:cs typeface="Times New Roman"/>
              </a:rPr>
              <a:t>from </a:t>
            </a:r>
            <a:r>
              <a:rPr sz="1700" dirty="0">
                <a:latin typeface="Times New Roman"/>
                <a:cs typeface="Times New Roman"/>
              </a:rPr>
              <a:t>the linked </a:t>
            </a:r>
            <a:r>
              <a:rPr sz="1700" spc="-5" dirty="0">
                <a:latin typeface="Times New Roman"/>
                <a:cs typeface="Times New Roman"/>
              </a:rPr>
              <a:t>list, first </a:t>
            </a:r>
            <a:r>
              <a:rPr sz="1700" dirty="0">
                <a:latin typeface="Times New Roman"/>
                <a:cs typeface="Times New Roman"/>
              </a:rPr>
              <a:t>of </a:t>
            </a:r>
            <a:r>
              <a:rPr sz="1700" spc="-5" dirty="0">
                <a:latin typeface="Times New Roman"/>
                <a:cs typeface="Times New Roman"/>
              </a:rPr>
              <a:t>all we have to find </a:t>
            </a:r>
            <a:r>
              <a:rPr sz="1700" dirty="0">
                <a:latin typeface="Times New Roman"/>
                <a:cs typeface="Times New Roman"/>
              </a:rPr>
              <a:t>the </a:t>
            </a:r>
            <a:r>
              <a:rPr sz="1700" spc="-10" dirty="0">
                <a:latin typeface="Times New Roman"/>
                <a:cs typeface="Times New Roman"/>
              </a:rPr>
              <a:t>target </a:t>
            </a:r>
            <a:r>
              <a:rPr sz="1700" spc="-5" dirty="0">
                <a:latin typeface="Times New Roman"/>
                <a:cs typeface="Times New Roman"/>
              </a:rPr>
              <a:t>node </a:t>
            </a:r>
            <a:r>
              <a:rPr sz="1700" dirty="0">
                <a:latin typeface="Times New Roman"/>
                <a:cs typeface="Times New Roman"/>
              </a:rPr>
              <a:t>by </a:t>
            </a:r>
            <a:r>
              <a:rPr sz="1700" spc="5" dirty="0">
                <a:latin typeface="Times New Roman"/>
                <a:cs typeface="Times New Roman"/>
              </a:rPr>
              <a:t> </a:t>
            </a:r>
            <a:r>
              <a:rPr sz="1700" spc="-5" dirty="0">
                <a:latin typeface="Times New Roman"/>
                <a:cs typeface="Times New Roman"/>
              </a:rPr>
              <a:t>using searching algorithm. Then we perform deletion operation at (n)</a:t>
            </a:r>
            <a:r>
              <a:rPr sz="1650" spc="-7" baseline="25252" dirty="0">
                <a:latin typeface="Times New Roman"/>
                <a:cs typeface="Times New Roman"/>
              </a:rPr>
              <a:t>th </a:t>
            </a:r>
            <a:r>
              <a:rPr sz="1700" spc="-5" dirty="0">
                <a:latin typeface="Times New Roman"/>
                <a:cs typeface="Times New Roman"/>
              </a:rPr>
              <a:t>node </a:t>
            </a:r>
            <a:r>
              <a:rPr sz="1700" dirty="0">
                <a:latin typeface="Times New Roman"/>
                <a:cs typeface="Times New Roman"/>
              </a:rPr>
              <a:t>Or </a:t>
            </a:r>
            <a:r>
              <a:rPr sz="1700" spc="-5" dirty="0">
                <a:latin typeface="Times New Roman"/>
                <a:cs typeface="Times New Roman"/>
              </a:rPr>
              <a:t>before </a:t>
            </a:r>
            <a:r>
              <a:rPr sz="1700" dirty="0">
                <a:latin typeface="Times New Roman"/>
                <a:cs typeface="Times New Roman"/>
              </a:rPr>
              <a:t>(n)</a:t>
            </a:r>
            <a:r>
              <a:rPr sz="1650" baseline="25252" dirty="0">
                <a:latin typeface="Times New Roman"/>
                <a:cs typeface="Times New Roman"/>
              </a:rPr>
              <a:t>th </a:t>
            </a:r>
            <a:r>
              <a:rPr sz="1650" spc="7" baseline="25252" dirty="0">
                <a:latin typeface="Times New Roman"/>
                <a:cs typeface="Times New Roman"/>
              </a:rPr>
              <a:t> </a:t>
            </a:r>
            <a:r>
              <a:rPr sz="1700" spc="-5" dirty="0">
                <a:latin typeface="Times New Roman"/>
                <a:cs typeface="Times New Roman"/>
              </a:rPr>
              <a:t>node</a:t>
            </a:r>
            <a:r>
              <a:rPr sz="1700" spc="-25" dirty="0">
                <a:latin typeface="Times New Roman"/>
                <a:cs typeface="Times New Roman"/>
              </a:rPr>
              <a:t> </a:t>
            </a:r>
            <a:r>
              <a:rPr sz="1700" dirty="0">
                <a:latin typeface="Times New Roman"/>
                <a:cs typeface="Times New Roman"/>
              </a:rPr>
              <a:t>or </a:t>
            </a:r>
            <a:r>
              <a:rPr sz="1700" spc="-5" dirty="0">
                <a:latin typeface="Times New Roman"/>
                <a:cs typeface="Times New Roman"/>
              </a:rPr>
              <a:t>after</a:t>
            </a:r>
            <a:r>
              <a:rPr sz="1700" spc="-25"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node.</a:t>
            </a:r>
            <a:endParaRPr sz="1700">
              <a:latin typeface="Times New Roman"/>
              <a:cs typeface="Times New Roman"/>
            </a:endParaRPr>
          </a:p>
          <a:p>
            <a:pPr>
              <a:lnSpc>
                <a:spcPct val="100000"/>
              </a:lnSpc>
            </a:pPr>
            <a:endParaRPr sz="1900">
              <a:latin typeface="Times New Roman"/>
              <a:cs typeface="Times New Roman"/>
            </a:endParaRPr>
          </a:p>
          <a:p>
            <a:pPr>
              <a:lnSpc>
                <a:spcPct val="100000"/>
              </a:lnSpc>
            </a:pPr>
            <a:endParaRPr sz="1650">
              <a:latin typeface="Times New Roman"/>
              <a:cs typeface="Times New Roman"/>
            </a:endParaRPr>
          </a:p>
          <a:p>
            <a:pPr marL="63500" algn="just">
              <a:lnSpc>
                <a:spcPct val="100000"/>
              </a:lnSpc>
            </a:pPr>
            <a:r>
              <a:rPr sz="1700" b="1" dirty="0">
                <a:latin typeface="Times New Roman"/>
                <a:cs typeface="Times New Roman"/>
              </a:rPr>
              <a:t>Case</a:t>
            </a:r>
            <a:r>
              <a:rPr sz="1700" b="1" spc="-20"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spc="-65" dirty="0">
                <a:latin typeface="Times New Roman"/>
                <a:cs typeface="Times New Roman"/>
              </a:rPr>
              <a:t>We</a:t>
            </a:r>
            <a:r>
              <a:rPr sz="1700" spc="-20"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spc="-5" dirty="0">
                <a:latin typeface="Times New Roman"/>
                <a:cs typeface="Times New Roman"/>
              </a:rPr>
              <a:t>deleting</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b="1" i="1" dirty="0">
                <a:latin typeface="Times New Roman"/>
                <a:cs typeface="Times New Roman"/>
              </a:rPr>
              <a:t>B </a:t>
            </a:r>
            <a:r>
              <a:rPr sz="1700" spc="-5" dirty="0">
                <a:latin typeface="Times New Roman"/>
                <a:cs typeface="Times New Roman"/>
              </a:rPr>
              <a:t>which</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b="1" i="1" spc="-25" dirty="0">
                <a:latin typeface="Times New Roman"/>
                <a:cs typeface="Times New Roman"/>
              </a:rPr>
              <a:t>Target</a:t>
            </a:r>
            <a:r>
              <a:rPr sz="1700" b="1" i="1" spc="-10" dirty="0">
                <a:latin typeface="Times New Roman"/>
                <a:cs typeface="Times New Roman"/>
              </a:rPr>
              <a:t> </a:t>
            </a:r>
            <a:r>
              <a:rPr sz="1700" b="1" i="1" dirty="0">
                <a:latin typeface="Times New Roman"/>
                <a:cs typeface="Times New Roman"/>
              </a:rPr>
              <a:t>Node</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at</a:t>
            </a:r>
            <a:r>
              <a:rPr sz="1700" spc="-15"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25" baseline="25252"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a:lnSpc>
                <a:spcPct val="100000"/>
              </a:lnSpc>
            </a:pPr>
            <a:endParaRPr sz="1900">
              <a:latin typeface="Times New Roman"/>
              <a:cs typeface="Times New Roman"/>
            </a:endParaRPr>
          </a:p>
          <a:p>
            <a:pPr>
              <a:lnSpc>
                <a:spcPct val="100000"/>
              </a:lnSpc>
            </a:pPr>
            <a:endParaRPr sz="1650">
              <a:latin typeface="Times New Roman"/>
              <a:cs typeface="Times New Roman"/>
            </a:endParaRPr>
          </a:p>
          <a:p>
            <a:pPr marL="63500" algn="just">
              <a:lnSpc>
                <a:spcPct val="100000"/>
              </a:lnSpc>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63500" marR="43815" algn="just">
              <a:lnSpc>
                <a:spcPts val="3060"/>
              </a:lnSpc>
              <a:spcBef>
                <a:spcPts val="100"/>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2:</a:t>
            </a:r>
            <a:r>
              <a:rPr sz="1700" b="1" spc="5" dirty="0">
                <a:latin typeface="Times New Roman"/>
                <a:cs typeface="Times New Roman"/>
              </a:rPr>
              <a:t> </a:t>
            </a:r>
            <a:r>
              <a:rPr sz="1700" spc="-5" dirty="0">
                <a:latin typeface="Times New Roman"/>
                <a:cs typeface="Times New Roman"/>
              </a:rPr>
              <a:t>Create</a:t>
            </a:r>
            <a:r>
              <a:rPr sz="1700" dirty="0">
                <a:latin typeface="Times New Roman"/>
                <a:cs typeface="Times New Roman"/>
              </a:rPr>
              <a:t> two</a:t>
            </a:r>
            <a:r>
              <a:rPr sz="1700" spc="425" dirty="0">
                <a:latin typeface="Times New Roman"/>
                <a:cs typeface="Times New Roman"/>
              </a:rPr>
              <a:t> </a:t>
            </a:r>
            <a:r>
              <a:rPr sz="1700" spc="-5" dirty="0">
                <a:latin typeface="Times New Roman"/>
                <a:cs typeface="Times New Roman"/>
              </a:rPr>
              <a:t>temporary</a:t>
            </a:r>
            <a:r>
              <a:rPr sz="1700" spc="415" dirty="0">
                <a:latin typeface="Times New Roman"/>
                <a:cs typeface="Times New Roman"/>
              </a:rPr>
              <a:t> </a:t>
            </a:r>
            <a:r>
              <a:rPr sz="1700" spc="-5" dirty="0">
                <a:latin typeface="Times New Roman"/>
                <a:cs typeface="Times New Roman"/>
              </a:rPr>
              <a:t>pointer</a:t>
            </a:r>
            <a:r>
              <a:rPr sz="1700" spc="415" dirty="0">
                <a:latin typeface="Times New Roman"/>
                <a:cs typeface="Times New Roman"/>
              </a:rPr>
              <a:t> </a:t>
            </a:r>
            <a:r>
              <a:rPr sz="1700" spc="-5" dirty="0">
                <a:latin typeface="Times New Roman"/>
                <a:cs typeface="Times New Roman"/>
              </a:rPr>
              <a:t>temp1</a:t>
            </a:r>
            <a:r>
              <a:rPr sz="1700" spc="415" dirty="0">
                <a:latin typeface="Times New Roman"/>
                <a:cs typeface="Times New Roman"/>
              </a:rPr>
              <a:t> </a:t>
            </a:r>
            <a:r>
              <a:rPr sz="1700" spc="-5" dirty="0">
                <a:latin typeface="Times New Roman"/>
                <a:cs typeface="Times New Roman"/>
              </a:rPr>
              <a:t>and</a:t>
            </a:r>
            <a:r>
              <a:rPr sz="1700" spc="415" dirty="0">
                <a:latin typeface="Times New Roman"/>
                <a:cs typeface="Times New Roman"/>
              </a:rPr>
              <a:t> </a:t>
            </a:r>
            <a:r>
              <a:rPr sz="1700" spc="-5" dirty="0">
                <a:latin typeface="Times New Roman"/>
                <a:cs typeface="Times New Roman"/>
              </a:rPr>
              <a:t>temp2</a:t>
            </a:r>
            <a:r>
              <a:rPr sz="1700" spc="415" dirty="0">
                <a:latin typeface="Times New Roman"/>
                <a:cs typeface="Times New Roman"/>
              </a:rPr>
              <a:t> </a:t>
            </a:r>
            <a:r>
              <a:rPr sz="1700" dirty="0">
                <a:latin typeface="Times New Roman"/>
                <a:cs typeface="Times New Roman"/>
              </a:rPr>
              <a:t>then</a:t>
            </a:r>
            <a:r>
              <a:rPr sz="1700" spc="425" dirty="0">
                <a:latin typeface="Times New Roman"/>
                <a:cs typeface="Times New Roman"/>
              </a:rPr>
              <a:t> </a:t>
            </a:r>
            <a:r>
              <a:rPr sz="1700" dirty="0">
                <a:latin typeface="Times New Roman"/>
                <a:cs typeface="Times New Roman"/>
              </a:rPr>
              <a:t>move</a:t>
            </a:r>
            <a:r>
              <a:rPr sz="1700" spc="425" dirty="0">
                <a:latin typeface="Times New Roman"/>
                <a:cs typeface="Times New Roman"/>
              </a:rPr>
              <a:t> </a:t>
            </a:r>
            <a:r>
              <a:rPr sz="1700" dirty="0">
                <a:latin typeface="Times New Roman"/>
                <a:cs typeface="Times New Roman"/>
              </a:rPr>
              <a:t>those</a:t>
            </a:r>
            <a:r>
              <a:rPr sz="1700" spc="425" dirty="0">
                <a:latin typeface="Times New Roman"/>
                <a:cs typeface="Times New Roman"/>
              </a:rPr>
              <a:t> </a:t>
            </a:r>
            <a:r>
              <a:rPr sz="1700" spc="-5" dirty="0">
                <a:latin typeface="Times New Roman"/>
                <a:cs typeface="Times New Roman"/>
              </a:rPr>
              <a:t>pointer</a:t>
            </a:r>
            <a:r>
              <a:rPr sz="1700" spc="415" dirty="0">
                <a:latin typeface="Times New Roman"/>
                <a:cs typeface="Times New Roman"/>
              </a:rPr>
              <a:t> </a:t>
            </a:r>
            <a:r>
              <a:rPr sz="1700" spc="-10" dirty="0">
                <a:latin typeface="Times New Roman"/>
                <a:cs typeface="Times New Roman"/>
              </a:rPr>
              <a:t>to </a:t>
            </a:r>
            <a:r>
              <a:rPr sz="1700" spc="-5"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02" baseline="25252"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a:t>
            </a:r>
            <a:r>
              <a:rPr sz="1700" spc="15"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8690" y="393166"/>
            <a:ext cx="3611879" cy="4302125"/>
          </a:xfrm>
          <a:prstGeom prst="rect">
            <a:avLst/>
          </a:prstGeom>
        </p:spPr>
        <p:txBody>
          <a:bodyPr vert="horz" wrap="square" lIns="0" tIns="12700" rIns="0" bIns="0" rtlCol="0">
            <a:spAutoFit/>
          </a:bodyPr>
          <a:lstStyle/>
          <a:p>
            <a:pPr marL="12700" marR="1801495">
              <a:lnSpc>
                <a:spcPct val="150100"/>
              </a:lnSpc>
              <a:spcBef>
                <a:spcPts val="100"/>
              </a:spcBef>
            </a:pPr>
            <a:r>
              <a:rPr sz="1700" spc="-5" dirty="0">
                <a:latin typeface="Times New Roman"/>
                <a:cs typeface="Times New Roman"/>
              </a:rPr>
              <a:t>temp1</a:t>
            </a:r>
            <a:r>
              <a:rPr sz="1700" spc="4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 </a:t>
            </a:r>
            <a:r>
              <a:rPr sz="1700" spc="5" dirty="0">
                <a:latin typeface="Times New Roman"/>
                <a:cs typeface="Times New Roman"/>
              </a:rPr>
              <a:t> </a:t>
            </a:r>
            <a:r>
              <a:rPr sz="1700" spc="-5" dirty="0">
                <a:latin typeface="Times New Roman"/>
                <a:cs typeface="Times New Roman"/>
              </a:rPr>
              <a:t>for(int</a:t>
            </a:r>
            <a:r>
              <a:rPr sz="1700" spc="-15" dirty="0">
                <a:latin typeface="Times New Roman"/>
                <a:cs typeface="Times New Roman"/>
              </a:rPr>
              <a:t> </a:t>
            </a:r>
            <a:r>
              <a:rPr sz="1700" spc="-5" dirty="0">
                <a:latin typeface="Times New Roman"/>
                <a:cs typeface="Times New Roman"/>
              </a:rPr>
              <a:t>i=1;</a:t>
            </a:r>
            <a:r>
              <a:rPr sz="1700" spc="-15" dirty="0">
                <a:latin typeface="Times New Roman"/>
                <a:cs typeface="Times New Roman"/>
              </a:rPr>
              <a:t> </a:t>
            </a:r>
            <a:r>
              <a:rPr sz="1700" spc="-5" dirty="0">
                <a:latin typeface="Times New Roman"/>
                <a:cs typeface="Times New Roman"/>
              </a:rPr>
              <a:t>i&lt;n;</a:t>
            </a:r>
            <a:r>
              <a:rPr sz="1700"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a:t>
            </a:r>
            <a:r>
              <a:rPr sz="1700" spc="-1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temp1</a:t>
            </a:r>
            <a:r>
              <a:rPr sz="1700" dirty="0">
                <a:latin typeface="Times New Roman"/>
                <a:cs typeface="Times New Roman"/>
              </a:rPr>
              <a:t> =</a:t>
            </a:r>
            <a:r>
              <a:rPr sz="1700" spc="-15" dirty="0">
                <a:latin typeface="Times New Roman"/>
                <a:cs typeface="Times New Roman"/>
              </a:rPr>
              <a:t> </a:t>
            </a:r>
            <a:r>
              <a:rPr sz="1700" spc="-5" dirty="0">
                <a:latin typeface="Times New Roman"/>
                <a:cs typeface="Times New Roman"/>
              </a:rPr>
              <a:t>temp1</a:t>
            </a:r>
            <a:r>
              <a:rPr sz="1700" spc="5"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spc="-5" dirty="0">
                <a:latin typeface="Times New Roman"/>
                <a:cs typeface="Times New Roman"/>
              </a:rPr>
              <a:t>next;</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 </a:t>
            </a:r>
            <a:r>
              <a:rPr sz="1700"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25" dirty="0">
                <a:latin typeface="Times New Roman"/>
                <a:cs typeface="Times New Roman"/>
              </a:rPr>
              <a:t> </a:t>
            </a:r>
            <a:r>
              <a:rPr sz="1700" dirty="0">
                <a:latin typeface="Times New Roman"/>
                <a:cs typeface="Times New Roman"/>
              </a:rPr>
              <a:t>= </a:t>
            </a:r>
            <a:r>
              <a:rPr sz="1700" spc="-5" dirty="0">
                <a:latin typeface="Times New Roman"/>
                <a:cs typeface="Times New Roman"/>
              </a:rPr>
              <a:t>temp1-&gt;next;</a:t>
            </a:r>
            <a:endParaRPr sz="1700">
              <a:latin typeface="Times New Roman"/>
              <a:cs typeface="Times New Roman"/>
            </a:endParaRPr>
          </a:p>
          <a:p>
            <a:pPr marL="12700" marR="5080">
              <a:lnSpc>
                <a:spcPct val="150000"/>
              </a:lnSpc>
              <a:spcBef>
                <a:spcPts val="5"/>
              </a:spcBef>
            </a:pPr>
            <a:r>
              <a:rPr sz="1700" b="1" dirty="0">
                <a:latin typeface="Times New Roman"/>
                <a:cs typeface="Times New Roman"/>
              </a:rPr>
              <a:t>Step 3: </a:t>
            </a:r>
            <a:r>
              <a:rPr sz="1700" dirty="0">
                <a:latin typeface="Times New Roman"/>
                <a:cs typeface="Times New Roman"/>
              </a:rPr>
              <a:t>Make </a:t>
            </a:r>
            <a:r>
              <a:rPr sz="1700" spc="-10" dirty="0">
                <a:latin typeface="Times New Roman"/>
                <a:cs typeface="Times New Roman"/>
              </a:rPr>
              <a:t>target </a:t>
            </a:r>
            <a:r>
              <a:rPr sz="1700" dirty="0">
                <a:latin typeface="Times New Roman"/>
                <a:cs typeface="Times New Roman"/>
              </a:rPr>
              <a:t>node </a:t>
            </a:r>
            <a:r>
              <a:rPr sz="1700" spc="-5" dirty="0">
                <a:latin typeface="Times New Roman"/>
                <a:cs typeface="Times New Roman"/>
              </a:rPr>
              <a:t>pointing to null </a:t>
            </a:r>
            <a:r>
              <a:rPr sz="1700" spc="-409" dirty="0">
                <a:latin typeface="Times New Roman"/>
                <a:cs typeface="Times New Roman"/>
              </a:rPr>
              <a:t> </a:t>
            </a:r>
            <a:r>
              <a:rPr sz="1700" spc="-5" dirty="0">
                <a:latin typeface="Times New Roman"/>
                <a:cs typeface="Times New Roman"/>
              </a:rPr>
              <a:t>temp1</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5" dirty="0">
                <a:latin typeface="Times New Roman"/>
                <a:cs typeface="Times New Roman"/>
              </a:rPr>
              <a:t> </a:t>
            </a:r>
            <a:r>
              <a:rPr sz="1700" dirty="0">
                <a:latin typeface="Times New Roman"/>
                <a:cs typeface="Times New Roman"/>
              </a:rPr>
              <a:t>free</a:t>
            </a:r>
            <a:r>
              <a:rPr sz="1700" spc="-4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3354" y="368274"/>
            <a:ext cx="8188325" cy="4301490"/>
          </a:xfrm>
          <a:prstGeom prst="rect">
            <a:avLst/>
          </a:prstGeom>
        </p:spPr>
        <p:txBody>
          <a:bodyPr vert="horz" wrap="square" lIns="0" tIns="142240" rIns="0" bIns="0" rtlCol="0">
            <a:spAutoFit/>
          </a:bodyPr>
          <a:lstStyle/>
          <a:p>
            <a:pPr marL="38100">
              <a:lnSpc>
                <a:spcPct val="100000"/>
              </a:lnSpc>
              <a:spcBef>
                <a:spcPts val="1120"/>
              </a:spcBef>
            </a:pPr>
            <a:r>
              <a:rPr sz="1700" b="1" dirty="0">
                <a:latin typeface="Times New Roman"/>
                <a:cs typeface="Times New Roman"/>
              </a:rPr>
              <a:t>Case</a:t>
            </a:r>
            <a:r>
              <a:rPr sz="1700" b="1" spc="-25" dirty="0">
                <a:latin typeface="Times New Roman"/>
                <a:cs typeface="Times New Roman"/>
              </a:rPr>
              <a:t> </a:t>
            </a:r>
            <a:r>
              <a:rPr sz="1700" b="1" dirty="0">
                <a:latin typeface="Times New Roman"/>
                <a:cs typeface="Times New Roman"/>
              </a:rPr>
              <a:t>2: </a:t>
            </a:r>
            <a:r>
              <a:rPr sz="1700" spc="-5" dirty="0">
                <a:latin typeface="Times New Roman"/>
                <a:cs typeface="Times New Roman"/>
              </a:rPr>
              <a:t>Deleting</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dirty="0">
                <a:latin typeface="Times New Roman"/>
                <a:cs typeface="Times New Roman"/>
              </a:rPr>
              <a:t>before</a:t>
            </a:r>
            <a:r>
              <a:rPr sz="1700" spc="-15" dirty="0">
                <a:latin typeface="Times New Roman"/>
                <a:cs typeface="Times New Roman"/>
              </a:rPr>
              <a:t> </a:t>
            </a:r>
            <a:r>
              <a:rPr sz="1700" spc="-10" dirty="0">
                <a:latin typeface="Times New Roman"/>
                <a:cs typeface="Times New Roman"/>
              </a:rPr>
              <a:t>target</a:t>
            </a:r>
            <a:r>
              <a:rPr sz="1700" spc="-15" dirty="0">
                <a:latin typeface="Times New Roman"/>
                <a:cs typeface="Times New Roman"/>
              </a:rPr>
              <a:t> </a:t>
            </a:r>
            <a:r>
              <a:rPr sz="1700" dirty="0">
                <a:latin typeface="Times New Roman"/>
                <a:cs typeface="Times New Roman"/>
              </a:rPr>
              <a:t>at (n-1)</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38100">
              <a:lnSpc>
                <a:spcPct val="100000"/>
              </a:lnSpc>
              <a:spcBef>
                <a:spcPts val="1020"/>
              </a:spcBef>
            </a:pPr>
            <a:r>
              <a:rPr sz="1700" b="1" spc="-5" dirty="0">
                <a:latin typeface="Times New Roman"/>
                <a:cs typeface="Times New Roman"/>
              </a:rPr>
              <a:t>Algorithm:</a:t>
            </a:r>
            <a:endParaRPr sz="1700">
              <a:latin typeface="Times New Roman"/>
              <a:cs typeface="Times New Roman"/>
            </a:endParaRPr>
          </a:p>
          <a:p>
            <a:pPr marL="381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38100" marR="30480">
              <a:lnSpc>
                <a:spcPct val="150000"/>
              </a:lnSpc>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2:</a:t>
            </a:r>
            <a:r>
              <a:rPr sz="1700" b="1" spc="-5" dirty="0">
                <a:latin typeface="Times New Roman"/>
                <a:cs typeface="Times New Roman"/>
              </a:rPr>
              <a:t> </a:t>
            </a:r>
            <a:r>
              <a:rPr sz="1700" dirty="0">
                <a:latin typeface="Times New Roman"/>
                <a:cs typeface="Times New Roman"/>
              </a:rPr>
              <a:t>Create</a:t>
            </a:r>
            <a:r>
              <a:rPr sz="1700" spc="-15" dirty="0">
                <a:latin typeface="Times New Roman"/>
                <a:cs typeface="Times New Roman"/>
              </a:rPr>
              <a:t> </a:t>
            </a:r>
            <a:r>
              <a:rPr sz="1700" dirty="0">
                <a:latin typeface="Times New Roman"/>
                <a:cs typeface="Times New Roman"/>
              </a:rPr>
              <a:t>two</a:t>
            </a:r>
            <a:r>
              <a:rPr sz="1700" spc="-5" dirty="0">
                <a:latin typeface="Times New Roman"/>
                <a:cs typeface="Times New Roman"/>
              </a:rPr>
              <a:t> temporary pointer temp1</a:t>
            </a:r>
            <a:r>
              <a:rPr sz="1700" spc="10" dirty="0">
                <a:latin typeface="Times New Roman"/>
                <a:cs typeface="Times New Roman"/>
              </a:rPr>
              <a:t> </a:t>
            </a:r>
            <a:r>
              <a:rPr sz="1700" dirty="0">
                <a:latin typeface="Times New Roman"/>
                <a:cs typeface="Times New Roman"/>
              </a:rPr>
              <a:t>and</a:t>
            </a:r>
            <a:r>
              <a:rPr sz="1700" spc="-5" dirty="0">
                <a:latin typeface="Times New Roman"/>
                <a:cs typeface="Times New Roman"/>
              </a:rPr>
              <a:t> temp2 </a:t>
            </a:r>
            <a:r>
              <a:rPr sz="1700" dirty="0">
                <a:latin typeface="Times New Roman"/>
                <a:cs typeface="Times New Roman"/>
              </a:rPr>
              <a:t>then</a:t>
            </a:r>
            <a:r>
              <a:rPr sz="1700" spc="-5" dirty="0">
                <a:latin typeface="Times New Roman"/>
                <a:cs typeface="Times New Roman"/>
              </a:rPr>
              <a:t> </a:t>
            </a:r>
            <a:r>
              <a:rPr sz="1700" dirty="0">
                <a:latin typeface="Times New Roman"/>
                <a:cs typeface="Times New Roman"/>
              </a:rPr>
              <a:t>move</a:t>
            </a:r>
            <a:r>
              <a:rPr sz="1700" spc="-10" dirty="0">
                <a:latin typeface="Times New Roman"/>
                <a:cs typeface="Times New Roman"/>
              </a:rPr>
              <a:t> </a:t>
            </a:r>
            <a:r>
              <a:rPr sz="1700" dirty="0">
                <a:latin typeface="Times New Roman"/>
                <a:cs typeface="Times New Roman"/>
              </a:rPr>
              <a:t>those</a:t>
            </a:r>
            <a:r>
              <a:rPr sz="1700" spc="5" dirty="0">
                <a:latin typeface="Times New Roman"/>
                <a:cs typeface="Times New Roman"/>
              </a:rPr>
              <a:t> </a:t>
            </a:r>
            <a:r>
              <a:rPr sz="1700" dirty="0">
                <a:latin typeface="Times New Roman"/>
                <a:cs typeface="Times New Roman"/>
              </a:rPr>
              <a:t>pointer</a:t>
            </a:r>
            <a:r>
              <a:rPr sz="1700" spc="-5" dirty="0">
                <a:latin typeface="Times New Roman"/>
                <a:cs typeface="Times New Roman"/>
              </a:rPr>
              <a:t> to</a:t>
            </a:r>
            <a:r>
              <a:rPr sz="1700" spc="1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25" baseline="25252" dirty="0">
                <a:latin typeface="Times New Roman"/>
                <a:cs typeface="Times New Roman"/>
              </a:rPr>
              <a:t> </a:t>
            </a:r>
            <a:r>
              <a:rPr sz="1700" spc="-5" dirty="0">
                <a:latin typeface="Times New Roman"/>
                <a:cs typeface="Times New Roman"/>
              </a:rPr>
              <a:t>and </a:t>
            </a:r>
            <a:r>
              <a:rPr sz="1700" spc="-409" dirty="0">
                <a:latin typeface="Times New Roman"/>
                <a:cs typeface="Times New Roman"/>
              </a:rPr>
              <a:t> </a:t>
            </a:r>
            <a:r>
              <a:rPr sz="1700" dirty="0">
                <a:latin typeface="Times New Roman"/>
                <a:cs typeface="Times New Roman"/>
              </a:rPr>
              <a:t>(n-2)</a:t>
            </a:r>
            <a:r>
              <a:rPr sz="1650" baseline="25252" dirty="0">
                <a:latin typeface="Times New Roman"/>
                <a:cs typeface="Times New Roman"/>
              </a:rPr>
              <a:t>th</a:t>
            </a:r>
            <a:r>
              <a:rPr sz="1650" spc="209" baseline="25252" dirty="0">
                <a:latin typeface="Times New Roman"/>
                <a:cs typeface="Times New Roman"/>
              </a:rPr>
              <a:t> </a:t>
            </a:r>
            <a:r>
              <a:rPr sz="1700" spc="-5" dirty="0">
                <a:latin typeface="Times New Roman"/>
                <a:cs typeface="Times New Roman"/>
              </a:rPr>
              <a:t>position</a:t>
            </a:r>
            <a:r>
              <a:rPr sz="1700" spc="5"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a:p>
            <a:pPr marL="38100">
              <a:lnSpc>
                <a:spcPct val="100000"/>
              </a:lnSpc>
              <a:spcBef>
                <a:spcPts val="1025"/>
              </a:spcBef>
            </a:pPr>
            <a:r>
              <a:rPr sz="1700" spc="-5" dirty="0">
                <a:latin typeface="Times New Roman"/>
                <a:cs typeface="Times New Roman"/>
              </a:rPr>
              <a:t>temp1</a:t>
            </a:r>
            <a:r>
              <a:rPr sz="1700" spc="-2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38100">
              <a:lnSpc>
                <a:spcPct val="100000"/>
              </a:lnSpc>
              <a:spcBef>
                <a:spcPts val="1020"/>
              </a:spcBef>
            </a:pPr>
            <a:r>
              <a:rPr sz="1700" spc="-5" dirty="0">
                <a:latin typeface="Times New Roman"/>
                <a:cs typeface="Times New Roman"/>
              </a:rPr>
              <a:t>for(int</a:t>
            </a:r>
            <a:r>
              <a:rPr sz="1700" spc="-15" dirty="0">
                <a:latin typeface="Times New Roman"/>
                <a:cs typeface="Times New Roman"/>
              </a:rPr>
              <a:t> </a:t>
            </a:r>
            <a:r>
              <a:rPr sz="1700" dirty="0">
                <a:latin typeface="Times New Roman"/>
                <a:cs typeface="Times New Roman"/>
              </a:rPr>
              <a:t>i=1;</a:t>
            </a:r>
            <a:r>
              <a:rPr sz="1700" spc="-10" dirty="0">
                <a:latin typeface="Times New Roman"/>
                <a:cs typeface="Times New Roman"/>
              </a:rPr>
              <a:t> </a:t>
            </a:r>
            <a:r>
              <a:rPr sz="1700" spc="-5" dirty="0">
                <a:latin typeface="Times New Roman"/>
                <a:cs typeface="Times New Roman"/>
              </a:rPr>
              <a:t>i&lt;n-1; i++)</a:t>
            </a:r>
            <a:endParaRPr sz="1700">
              <a:latin typeface="Times New Roman"/>
              <a:cs typeface="Times New Roman"/>
            </a:endParaRPr>
          </a:p>
          <a:p>
            <a:pPr marL="38100">
              <a:lnSpc>
                <a:spcPct val="100000"/>
              </a:lnSpc>
              <a:spcBef>
                <a:spcPts val="1020"/>
              </a:spcBef>
            </a:pPr>
            <a:r>
              <a:rPr sz="1700" dirty="0">
                <a:latin typeface="Times New Roman"/>
                <a:cs typeface="Times New Roman"/>
              </a:rPr>
              <a:t>{</a:t>
            </a:r>
            <a:endParaRPr sz="1700">
              <a:latin typeface="Times New Roman"/>
              <a:cs typeface="Times New Roman"/>
            </a:endParaRPr>
          </a:p>
          <a:p>
            <a:pPr marL="38100">
              <a:lnSpc>
                <a:spcPct val="100000"/>
              </a:lnSpc>
              <a:spcBef>
                <a:spcPts val="1019"/>
              </a:spcBef>
            </a:pPr>
            <a:r>
              <a:rPr sz="1700" spc="-5" dirty="0">
                <a:latin typeface="Times New Roman"/>
                <a:cs typeface="Times New Roman"/>
              </a:rPr>
              <a:t>temp2</a:t>
            </a:r>
            <a:r>
              <a:rPr sz="1700" spc="-1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38100">
              <a:lnSpc>
                <a:spcPct val="100000"/>
              </a:lnSpc>
              <a:spcBef>
                <a:spcPts val="1019"/>
              </a:spcBef>
            </a:pPr>
            <a:r>
              <a:rPr sz="1700" spc="-5" dirty="0">
                <a:latin typeface="Times New Roman"/>
                <a:cs typeface="Times New Roman"/>
              </a:rPr>
              <a:t>temp1</a:t>
            </a:r>
            <a:r>
              <a:rPr sz="1700" dirty="0">
                <a:latin typeface="Times New Roman"/>
                <a:cs typeface="Times New Roman"/>
              </a:rPr>
              <a:t> =</a:t>
            </a:r>
            <a:r>
              <a:rPr sz="1700" spc="-15" dirty="0">
                <a:latin typeface="Times New Roman"/>
                <a:cs typeface="Times New Roman"/>
              </a:rPr>
              <a:t> </a:t>
            </a:r>
            <a:r>
              <a:rPr sz="1700" spc="-5" dirty="0">
                <a:latin typeface="Times New Roman"/>
                <a:cs typeface="Times New Roman"/>
              </a:rPr>
              <a:t>temp1</a:t>
            </a:r>
            <a:r>
              <a:rPr sz="1700" spc="5"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spc="-5" dirty="0">
                <a:latin typeface="Times New Roman"/>
                <a:cs typeface="Times New Roman"/>
              </a:rPr>
              <a:t>next;</a:t>
            </a:r>
            <a:endParaRPr sz="1700">
              <a:latin typeface="Times New Roman"/>
              <a:cs typeface="Times New Roman"/>
            </a:endParaRPr>
          </a:p>
          <a:p>
            <a:pPr marL="38100">
              <a:lnSpc>
                <a:spcPct val="100000"/>
              </a:lnSpc>
              <a:spcBef>
                <a:spcPts val="1019"/>
              </a:spcBef>
            </a:pPr>
            <a:r>
              <a:rPr sz="1700" dirty="0">
                <a:latin typeface="Times New Roman"/>
                <a:cs typeface="Times New Roman"/>
              </a:rPr>
              <a:t>}</a:t>
            </a:r>
            <a:endParaRPr sz="17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7172" y="382498"/>
            <a:ext cx="8244205" cy="3913504"/>
          </a:xfrm>
          <a:prstGeom prst="rect">
            <a:avLst/>
          </a:prstGeom>
        </p:spPr>
        <p:txBody>
          <a:bodyPr vert="horz" wrap="square" lIns="0" tIns="142240" rIns="0" bIns="0" rtlCol="0">
            <a:spAutoFit/>
          </a:bodyPr>
          <a:lstStyle/>
          <a:p>
            <a:pPr marL="50800">
              <a:lnSpc>
                <a:spcPct val="100000"/>
              </a:lnSpc>
              <a:spcBef>
                <a:spcPts val="1120"/>
              </a:spcBef>
            </a:pPr>
            <a:r>
              <a:rPr sz="1700" spc="-5" dirty="0">
                <a:latin typeface="Times New Roman"/>
                <a:cs typeface="Times New Roman"/>
              </a:rPr>
              <a:t>temp2</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 </a:t>
            </a:r>
            <a:r>
              <a:rPr sz="1700" spc="-5" dirty="0">
                <a:latin typeface="Times New Roman"/>
                <a:cs typeface="Times New Roman"/>
              </a:rPr>
              <a:t>temp1-&gt;next;</a:t>
            </a:r>
            <a:endParaRPr sz="1700">
              <a:latin typeface="Times New Roman"/>
              <a:cs typeface="Times New Roman"/>
            </a:endParaRPr>
          </a:p>
          <a:p>
            <a:pPr marL="50800" marR="4543425">
              <a:lnSpc>
                <a:spcPct val="150000"/>
              </a:lnSpc>
              <a:spcBef>
                <a:spcPts val="5"/>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3:</a:t>
            </a:r>
            <a:r>
              <a:rPr sz="1700" b="1" spc="-10" dirty="0">
                <a:latin typeface="Times New Roman"/>
                <a:cs typeface="Times New Roman"/>
              </a:rPr>
              <a:t> </a:t>
            </a:r>
            <a:r>
              <a:rPr sz="1700" dirty="0">
                <a:latin typeface="Times New Roman"/>
                <a:cs typeface="Times New Roman"/>
              </a:rPr>
              <a:t>Make</a:t>
            </a:r>
            <a:r>
              <a:rPr sz="1700" spc="-1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187" baseline="25252"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spc="-5" dirty="0">
                <a:latin typeface="Times New Roman"/>
                <a:cs typeface="Times New Roman"/>
              </a:rPr>
              <a:t>pointing</a:t>
            </a:r>
            <a:r>
              <a:rPr sz="1700" spc="5" dirty="0">
                <a:latin typeface="Times New Roman"/>
                <a:cs typeface="Times New Roman"/>
              </a:rPr>
              <a:t> </a:t>
            </a:r>
            <a:r>
              <a:rPr sz="1700" spc="-5" dirty="0">
                <a:latin typeface="Times New Roman"/>
                <a:cs typeface="Times New Roman"/>
              </a:rPr>
              <a:t>to</a:t>
            </a:r>
            <a:r>
              <a:rPr sz="1700" dirty="0">
                <a:latin typeface="Times New Roman"/>
                <a:cs typeface="Times New Roman"/>
              </a:rPr>
              <a:t> </a:t>
            </a:r>
            <a:r>
              <a:rPr sz="1700" spc="-5"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temp1</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508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0" dirty="0">
                <a:latin typeface="Times New Roman"/>
                <a:cs typeface="Times New Roman"/>
              </a:rPr>
              <a:t> </a:t>
            </a:r>
            <a:r>
              <a:rPr sz="1700" dirty="0">
                <a:latin typeface="Times New Roman"/>
                <a:cs typeface="Times New Roman"/>
              </a:rPr>
              <a:t>free</a:t>
            </a:r>
            <a:r>
              <a:rPr sz="1700" spc="-4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508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a:p>
            <a:pPr>
              <a:lnSpc>
                <a:spcPct val="100000"/>
              </a:lnSpc>
            </a:pPr>
            <a:endParaRPr sz="1900">
              <a:latin typeface="Times New Roman"/>
              <a:cs typeface="Times New Roman"/>
            </a:endParaRPr>
          </a:p>
          <a:p>
            <a:pPr>
              <a:lnSpc>
                <a:spcPct val="100000"/>
              </a:lnSpc>
            </a:pPr>
            <a:endParaRPr sz="1650">
              <a:latin typeface="Times New Roman"/>
              <a:cs typeface="Times New Roman"/>
            </a:endParaRPr>
          </a:p>
          <a:p>
            <a:pPr marL="50800">
              <a:lnSpc>
                <a:spcPct val="100000"/>
              </a:lnSpc>
            </a:pPr>
            <a:r>
              <a:rPr sz="1700" b="1" dirty="0">
                <a:latin typeface="Times New Roman"/>
                <a:cs typeface="Times New Roman"/>
              </a:rPr>
              <a:t>Case</a:t>
            </a:r>
            <a:r>
              <a:rPr sz="1700" b="1" spc="-15" dirty="0">
                <a:latin typeface="Times New Roman"/>
                <a:cs typeface="Times New Roman"/>
              </a:rPr>
              <a:t> </a:t>
            </a:r>
            <a:r>
              <a:rPr sz="1700" b="1" dirty="0">
                <a:latin typeface="Times New Roman"/>
                <a:cs typeface="Times New Roman"/>
              </a:rPr>
              <a:t>3:</a:t>
            </a:r>
            <a:r>
              <a:rPr sz="1700" b="1" spc="-5" dirty="0">
                <a:latin typeface="Times New Roman"/>
                <a:cs typeface="Times New Roman"/>
              </a:rPr>
              <a:t> </a:t>
            </a:r>
            <a:r>
              <a:rPr sz="1700" spc="-5" dirty="0">
                <a:latin typeface="Times New Roman"/>
                <a:cs typeface="Times New Roman"/>
              </a:rPr>
              <a:t>Deleting the </a:t>
            </a:r>
            <a:r>
              <a:rPr sz="1700" dirty="0">
                <a:latin typeface="Times New Roman"/>
                <a:cs typeface="Times New Roman"/>
              </a:rPr>
              <a:t>node</a:t>
            </a:r>
            <a:r>
              <a:rPr sz="1700" spc="-5" dirty="0">
                <a:latin typeface="Times New Roman"/>
                <a:cs typeface="Times New Roman"/>
              </a:rPr>
              <a:t> after</a:t>
            </a:r>
            <a:r>
              <a:rPr sz="1700" spc="-10" dirty="0">
                <a:latin typeface="Times New Roman"/>
                <a:cs typeface="Times New Roman"/>
              </a:rPr>
              <a:t> target </a:t>
            </a:r>
            <a:r>
              <a:rPr sz="1700" dirty="0">
                <a:latin typeface="Times New Roman"/>
                <a:cs typeface="Times New Roman"/>
              </a:rPr>
              <a:t>at (n+1)</a:t>
            </a:r>
            <a:r>
              <a:rPr sz="1650" baseline="25252" dirty="0">
                <a:latin typeface="Times New Roman"/>
                <a:cs typeface="Times New Roman"/>
              </a:rPr>
              <a:t>th</a:t>
            </a:r>
            <a:r>
              <a:rPr sz="1650" spc="225" baseline="25252"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508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50800" marR="43180">
              <a:lnSpc>
                <a:spcPts val="3060"/>
              </a:lnSpc>
              <a:spcBef>
                <a:spcPts val="105"/>
              </a:spcBef>
            </a:pPr>
            <a:r>
              <a:rPr sz="1700" b="1" dirty="0">
                <a:latin typeface="Times New Roman"/>
                <a:cs typeface="Times New Roman"/>
              </a:rPr>
              <a:t>Step</a:t>
            </a:r>
            <a:r>
              <a:rPr sz="1700" b="1" spc="195" dirty="0">
                <a:latin typeface="Times New Roman"/>
                <a:cs typeface="Times New Roman"/>
              </a:rPr>
              <a:t> </a:t>
            </a:r>
            <a:r>
              <a:rPr sz="1700" b="1" dirty="0">
                <a:latin typeface="Times New Roman"/>
                <a:cs typeface="Times New Roman"/>
              </a:rPr>
              <a:t>2:</a:t>
            </a:r>
            <a:r>
              <a:rPr sz="1700" b="1" spc="200" dirty="0">
                <a:latin typeface="Times New Roman"/>
                <a:cs typeface="Times New Roman"/>
              </a:rPr>
              <a:t> </a:t>
            </a:r>
            <a:r>
              <a:rPr sz="1700" spc="-5" dirty="0">
                <a:latin typeface="Times New Roman"/>
                <a:cs typeface="Times New Roman"/>
              </a:rPr>
              <a:t>Create</a:t>
            </a:r>
            <a:r>
              <a:rPr sz="1700" spc="195" dirty="0">
                <a:latin typeface="Times New Roman"/>
                <a:cs typeface="Times New Roman"/>
              </a:rPr>
              <a:t> </a:t>
            </a:r>
            <a:r>
              <a:rPr sz="1700" dirty="0">
                <a:latin typeface="Times New Roman"/>
                <a:cs typeface="Times New Roman"/>
              </a:rPr>
              <a:t>two</a:t>
            </a:r>
            <a:r>
              <a:rPr sz="1700" spc="204" dirty="0">
                <a:latin typeface="Times New Roman"/>
                <a:cs typeface="Times New Roman"/>
              </a:rPr>
              <a:t> </a:t>
            </a:r>
            <a:r>
              <a:rPr sz="1700" spc="-5" dirty="0">
                <a:latin typeface="Times New Roman"/>
                <a:cs typeface="Times New Roman"/>
              </a:rPr>
              <a:t>temporary</a:t>
            </a:r>
            <a:r>
              <a:rPr sz="1700" spc="190" dirty="0">
                <a:latin typeface="Times New Roman"/>
                <a:cs typeface="Times New Roman"/>
              </a:rPr>
              <a:t> </a:t>
            </a:r>
            <a:r>
              <a:rPr sz="1700" spc="-5" dirty="0">
                <a:latin typeface="Times New Roman"/>
                <a:cs typeface="Times New Roman"/>
              </a:rPr>
              <a:t>pointer</a:t>
            </a:r>
            <a:r>
              <a:rPr sz="1700" spc="190" dirty="0">
                <a:latin typeface="Times New Roman"/>
                <a:cs typeface="Times New Roman"/>
              </a:rPr>
              <a:t> </a:t>
            </a:r>
            <a:r>
              <a:rPr sz="1700" spc="-5" dirty="0">
                <a:latin typeface="Times New Roman"/>
                <a:cs typeface="Times New Roman"/>
              </a:rPr>
              <a:t>temp1</a:t>
            </a:r>
            <a:r>
              <a:rPr sz="1700" spc="200" dirty="0">
                <a:latin typeface="Times New Roman"/>
                <a:cs typeface="Times New Roman"/>
              </a:rPr>
              <a:t> </a:t>
            </a:r>
            <a:r>
              <a:rPr sz="1700" spc="-5" dirty="0">
                <a:latin typeface="Times New Roman"/>
                <a:cs typeface="Times New Roman"/>
              </a:rPr>
              <a:t>and</a:t>
            </a:r>
            <a:r>
              <a:rPr sz="1700" spc="204" dirty="0">
                <a:latin typeface="Times New Roman"/>
                <a:cs typeface="Times New Roman"/>
              </a:rPr>
              <a:t> </a:t>
            </a:r>
            <a:r>
              <a:rPr sz="1700" spc="-5" dirty="0">
                <a:latin typeface="Times New Roman"/>
                <a:cs typeface="Times New Roman"/>
              </a:rPr>
              <a:t>temp2</a:t>
            </a:r>
            <a:r>
              <a:rPr sz="1700" spc="195" dirty="0">
                <a:latin typeface="Times New Roman"/>
                <a:cs typeface="Times New Roman"/>
              </a:rPr>
              <a:t> </a:t>
            </a:r>
            <a:r>
              <a:rPr sz="1700" dirty="0">
                <a:latin typeface="Times New Roman"/>
                <a:cs typeface="Times New Roman"/>
              </a:rPr>
              <a:t>then</a:t>
            </a:r>
            <a:r>
              <a:rPr sz="1700" spc="200" dirty="0">
                <a:latin typeface="Times New Roman"/>
                <a:cs typeface="Times New Roman"/>
              </a:rPr>
              <a:t> </a:t>
            </a:r>
            <a:r>
              <a:rPr sz="1700" spc="-5" dirty="0">
                <a:latin typeface="Times New Roman"/>
                <a:cs typeface="Times New Roman"/>
              </a:rPr>
              <a:t>move</a:t>
            </a:r>
            <a:r>
              <a:rPr sz="1700" spc="185" dirty="0">
                <a:latin typeface="Times New Roman"/>
                <a:cs typeface="Times New Roman"/>
              </a:rPr>
              <a:t> </a:t>
            </a:r>
            <a:r>
              <a:rPr sz="1700" dirty="0">
                <a:latin typeface="Times New Roman"/>
                <a:cs typeface="Times New Roman"/>
              </a:rPr>
              <a:t>those</a:t>
            </a:r>
            <a:r>
              <a:rPr sz="1700" spc="200" dirty="0">
                <a:latin typeface="Times New Roman"/>
                <a:cs typeface="Times New Roman"/>
              </a:rPr>
              <a:t> </a:t>
            </a:r>
            <a:r>
              <a:rPr sz="1700" spc="-5" dirty="0">
                <a:latin typeface="Times New Roman"/>
                <a:cs typeface="Times New Roman"/>
              </a:rPr>
              <a:t>pointer</a:t>
            </a:r>
            <a:r>
              <a:rPr sz="1700" spc="195" dirty="0">
                <a:latin typeface="Times New Roman"/>
                <a:cs typeface="Times New Roman"/>
              </a:rPr>
              <a:t> </a:t>
            </a:r>
            <a:r>
              <a:rPr sz="1700" spc="-5" dirty="0">
                <a:latin typeface="Times New Roman"/>
                <a:cs typeface="Times New Roman"/>
              </a:rPr>
              <a:t>to</a:t>
            </a:r>
            <a:r>
              <a:rPr sz="1700" spc="185"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 </a:t>
            </a:r>
            <a:r>
              <a:rPr sz="1650" spc="-390" baseline="25252" dirty="0">
                <a:latin typeface="Times New Roman"/>
                <a:cs typeface="Times New Roman"/>
              </a:rPr>
              <a:t> </a:t>
            </a:r>
            <a:r>
              <a:rPr sz="1700" spc="-5" dirty="0">
                <a:latin typeface="Times New Roman"/>
                <a:cs typeface="Times New Roman"/>
              </a:rPr>
              <a:t>and</a:t>
            </a:r>
            <a:r>
              <a:rPr sz="1700" spc="-10"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195" baseline="25252" dirty="0">
                <a:latin typeface="Times New Roman"/>
                <a:cs typeface="Times New Roman"/>
              </a:rPr>
              <a:t> </a:t>
            </a:r>
            <a:r>
              <a:rPr sz="1700" spc="-5" dirty="0">
                <a:latin typeface="Times New Roman"/>
                <a:cs typeface="Times New Roman"/>
              </a:rPr>
              <a:t>position</a:t>
            </a:r>
            <a:r>
              <a:rPr sz="1700" spc="15"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2983" y="613359"/>
            <a:ext cx="102298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Static</a:t>
            </a:r>
            <a:r>
              <a:rPr sz="1800" b="1" spc="-65" dirty="0">
                <a:solidFill>
                  <a:srgbClr val="4471C4"/>
                </a:solidFill>
                <a:latin typeface="Times New Roman"/>
                <a:cs typeface="Times New Roman"/>
              </a:rPr>
              <a:t> </a:t>
            </a:r>
            <a:r>
              <a:rPr sz="1800" b="1" dirty="0">
                <a:solidFill>
                  <a:srgbClr val="4471C4"/>
                </a:solidFill>
                <a:latin typeface="Times New Roman"/>
                <a:cs typeface="Times New Roman"/>
              </a:rPr>
              <a:t>List</a:t>
            </a:r>
            <a:endParaRPr sz="1800">
              <a:latin typeface="Times New Roman"/>
              <a:cs typeface="Times New Roman"/>
            </a:endParaRPr>
          </a:p>
        </p:txBody>
      </p:sp>
      <p:sp>
        <p:nvSpPr>
          <p:cNvPr id="3" name="object 3"/>
          <p:cNvSpPr txBox="1"/>
          <p:nvPr/>
        </p:nvSpPr>
        <p:spPr>
          <a:xfrm>
            <a:off x="652983" y="890371"/>
            <a:ext cx="8041005" cy="1969135"/>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MT"/>
              <a:buChar char="•"/>
              <a:tabLst>
                <a:tab pos="299720" algn="l"/>
              </a:tabLst>
            </a:pPr>
            <a:r>
              <a:rPr sz="1700" spc="-5" dirty="0">
                <a:latin typeface="Times New Roman"/>
                <a:cs typeface="Times New Roman"/>
              </a:rPr>
              <a:t>Static </a:t>
            </a:r>
            <a:r>
              <a:rPr sz="1700" dirty="0">
                <a:latin typeface="Times New Roman"/>
                <a:cs typeface="Times New Roman"/>
              </a:rPr>
              <a:t>list </a:t>
            </a:r>
            <a:r>
              <a:rPr sz="1700" spc="-5" dirty="0">
                <a:latin typeface="Times New Roman"/>
                <a:cs typeface="Times New Roman"/>
              </a:rPr>
              <a:t>is </a:t>
            </a:r>
            <a:r>
              <a:rPr sz="1700" dirty="0">
                <a:latin typeface="Times New Roman"/>
                <a:cs typeface="Times New Roman"/>
              </a:rPr>
              <a:t>a type of </a:t>
            </a:r>
            <a:r>
              <a:rPr sz="1700" spc="-5" dirty="0">
                <a:latin typeface="Times New Roman"/>
                <a:cs typeface="Times New Roman"/>
              </a:rPr>
              <a:t>list which contains fixed size </a:t>
            </a:r>
            <a:r>
              <a:rPr sz="1700" dirty="0">
                <a:latin typeface="Times New Roman"/>
                <a:cs typeface="Times New Roman"/>
              </a:rPr>
              <a:t>of </a:t>
            </a:r>
            <a:r>
              <a:rPr sz="1700" spc="-5" dirty="0">
                <a:latin typeface="Times New Roman"/>
                <a:cs typeface="Times New Roman"/>
              </a:rPr>
              <a:t>data elements. If we know </a:t>
            </a:r>
            <a:r>
              <a:rPr sz="1700" dirty="0">
                <a:latin typeface="Times New Roman"/>
                <a:cs typeface="Times New Roman"/>
              </a:rPr>
              <a:t>the </a:t>
            </a:r>
            <a:r>
              <a:rPr sz="1700" spc="5" dirty="0">
                <a:latin typeface="Times New Roman"/>
                <a:cs typeface="Times New Roman"/>
              </a:rPr>
              <a:t> </a:t>
            </a:r>
            <a:r>
              <a:rPr sz="1700" dirty="0">
                <a:latin typeface="Times New Roman"/>
                <a:cs typeface="Times New Roman"/>
              </a:rPr>
              <a:t>number</a:t>
            </a:r>
            <a:r>
              <a:rPr sz="1700" spc="75" dirty="0">
                <a:latin typeface="Times New Roman"/>
                <a:cs typeface="Times New Roman"/>
              </a:rPr>
              <a:t> </a:t>
            </a:r>
            <a:r>
              <a:rPr sz="1700" dirty="0">
                <a:latin typeface="Times New Roman"/>
                <a:cs typeface="Times New Roman"/>
              </a:rPr>
              <a:t>of</a:t>
            </a:r>
            <a:r>
              <a:rPr sz="1700" spc="80" dirty="0">
                <a:latin typeface="Times New Roman"/>
                <a:cs typeface="Times New Roman"/>
              </a:rPr>
              <a:t> </a:t>
            </a:r>
            <a:r>
              <a:rPr sz="1700" spc="-5" dirty="0">
                <a:latin typeface="Times New Roman"/>
                <a:cs typeface="Times New Roman"/>
              </a:rPr>
              <a:t>data</a:t>
            </a:r>
            <a:r>
              <a:rPr sz="1700" spc="75" dirty="0">
                <a:latin typeface="Times New Roman"/>
                <a:cs typeface="Times New Roman"/>
              </a:rPr>
              <a:t> </a:t>
            </a:r>
            <a:r>
              <a:rPr sz="1700" spc="-5" dirty="0">
                <a:latin typeface="Times New Roman"/>
                <a:cs typeface="Times New Roman"/>
              </a:rPr>
              <a:t>element</a:t>
            </a:r>
            <a:r>
              <a:rPr sz="1700" spc="90" dirty="0">
                <a:latin typeface="Times New Roman"/>
                <a:cs typeface="Times New Roman"/>
              </a:rPr>
              <a:t> </a:t>
            </a:r>
            <a:r>
              <a:rPr sz="1700" dirty="0">
                <a:latin typeface="Times New Roman"/>
                <a:cs typeface="Times New Roman"/>
              </a:rPr>
              <a:t>that</a:t>
            </a:r>
            <a:r>
              <a:rPr sz="1700" spc="85" dirty="0">
                <a:latin typeface="Times New Roman"/>
                <a:cs typeface="Times New Roman"/>
              </a:rPr>
              <a:t> </a:t>
            </a:r>
            <a:r>
              <a:rPr sz="1700" spc="-5" dirty="0">
                <a:latin typeface="Times New Roman"/>
                <a:cs typeface="Times New Roman"/>
              </a:rPr>
              <a:t>to</a:t>
            </a:r>
            <a:r>
              <a:rPr sz="1700" spc="80" dirty="0">
                <a:latin typeface="Times New Roman"/>
                <a:cs typeface="Times New Roman"/>
              </a:rPr>
              <a:t> </a:t>
            </a:r>
            <a:r>
              <a:rPr sz="1700" dirty="0">
                <a:latin typeface="Times New Roman"/>
                <a:cs typeface="Times New Roman"/>
              </a:rPr>
              <a:t>be</a:t>
            </a:r>
            <a:r>
              <a:rPr sz="1700" spc="80" dirty="0">
                <a:latin typeface="Times New Roman"/>
                <a:cs typeface="Times New Roman"/>
              </a:rPr>
              <a:t> </a:t>
            </a:r>
            <a:r>
              <a:rPr sz="1700" spc="-5" dirty="0">
                <a:latin typeface="Times New Roman"/>
                <a:cs typeface="Times New Roman"/>
              </a:rPr>
              <a:t>inserted</a:t>
            </a:r>
            <a:r>
              <a:rPr sz="1700" spc="90" dirty="0">
                <a:latin typeface="Times New Roman"/>
                <a:cs typeface="Times New Roman"/>
              </a:rPr>
              <a:t> </a:t>
            </a:r>
            <a:r>
              <a:rPr sz="1700" spc="-5" dirty="0">
                <a:latin typeface="Times New Roman"/>
                <a:cs typeface="Times New Roman"/>
              </a:rPr>
              <a:t>in</a:t>
            </a:r>
            <a:r>
              <a:rPr sz="1700" spc="75"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spc="-5" dirty="0">
                <a:latin typeface="Times New Roman"/>
                <a:cs typeface="Times New Roman"/>
              </a:rPr>
              <a:t>list,</a:t>
            </a:r>
            <a:r>
              <a:rPr sz="1700" spc="105" dirty="0">
                <a:latin typeface="Times New Roman"/>
                <a:cs typeface="Times New Roman"/>
              </a:rPr>
              <a:t> </a:t>
            </a:r>
            <a:r>
              <a:rPr sz="1700" spc="-5" dirty="0">
                <a:latin typeface="Times New Roman"/>
                <a:cs typeface="Times New Roman"/>
              </a:rPr>
              <a:t>in</a:t>
            </a:r>
            <a:r>
              <a:rPr sz="1700" spc="75" dirty="0">
                <a:latin typeface="Times New Roman"/>
                <a:cs typeface="Times New Roman"/>
              </a:rPr>
              <a:t> </a:t>
            </a:r>
            <a:r>
              <a:rPr sz="1700" dirty="0">
                <a:latin typeface="Times New Roman"/>
                <a:cs typeface="Times New Roman"/>
              </a:rPr>
              <a:t>that</a:t>
            </a:r>
            <a:r>
              <a:rPr sz="1700" spc="85" dirty="0">
                <a:latin typeface="Times New Roman"/>
                <a:cs typeface="Times New Roman"/>
              </a:rPr>
              <a:t> </a:t>
            </a:r>
            <a:r>
              <a:rPr sz="1700" spc="-5" dirty="0">
                <a:latin typeface="Times New Roman"/>
                <a:cs typeface="Times New Roman"/>
              </a:rPr>
              <a:t>case</a:t>
            </a:r>
            <a:r>
              <a:rPr sz="1700" spc="75" dirty="0">
                <a:latin typeface="Times New Roman"/>
                <a:cs typeface="Times New Roman"/>
              </a:rPr>
              <a:t> </a:t>
            </a:r>
            <a:r>
              <a:rPr sz="1700" spc="-5" dirty="0">
                <a:latin typeface="Times New Roman"/>
                <a:cs typeface="Times New Roman"/>
              </a:rPr>
              <a:t>static</a:t>
            </a:r>
            <a:r>
              <a:rPr sz="1700" spc="90" dirty="0">
                <a:latin typeface="Times New Roman"/>
                <a:cs typeface="Times New Roman"/>
              </a:rPr>
              <a:t> </a:t>
            </a:r>
            <a:r>
              <a:rPr sz="1700" spc="-5" dirty="0">
                <a:latin typeface="Times New Roman"/>
                <a:cs typeface="Times New Roman"/>
              </a:rPr>
              <a:t>list</a:t>
            </a:r>
            <a:r>
              <a:rPr sz="1700" spc="85" dirty="0">
                <a:latin typeface="Times New Roman"/>
                <a:cs typeface="Times New Roman"/>
              </a:rPr>
              <a:t> </a:t>
            </a:r>
            <a:r>
              <a:rPr sz="1700" spc="-5" dirty="0">
                <a:latin typeface="Times New Roman"/>
                <a:cs typeface="Times New Roman"/>
              </a:rPr>
              <a:t>is</a:t>
            </a:r>
            <a:r>
              <a:rPr sz="1700" spc="95" dirty="0">
                <a:latin typeface="Times New Roman"/>
                <a:cs typeface="Times New Roman"/>
              </a:rPr>
              <a:t> </a:t>
            </a:r>
            <a:r>
              <a:rPr sz="1700" dirty="0">
                <a:latin typeface="Times New Roman"/>
                <a:cs typeface="Times New Roman"/>
              </a:rPr>
              <a:t>used.</a:t>
            </a:r>
            <a:r>
              <a:rPr sz="1700" spc="70" dirty="0">
                <a:latin typeface="Times New Roman"/>
                <a:cs typeface="Times New Roman"/>
              </a:rPr>
              <a:t> </a:t>
            </a:r>
            <a:r>
              <a:rPr sz="1700" dirty="0">
                <a:latin typeface="Times New Roman"/>
                <a:cs typeface="Times New Roman"/>
              </a:rPr>
              <a:t>This </a:t>
            </a:r>
            <a:r>
              <a:rPr sz="1700" spc="-409" dirty="0">
                <a:latin typeface="Times New Roman"/>
                <a:cs typeface="Times New Roman"/>
              </a:rPr>
              <a:t> </a:t>
            </a:r>
            <a:r>
              <a:rPr sz="1700" spc="-5" dirty="0">
                <a:latin typeface="Times New Roman"/>
                <a:cs typeface="Times New Roman"/>
              </a:rPr>
              <a:t>is </a:t>
            </a:r>
            <a:r>
              <a:rPr sz="1700" dirty="0">
                <a:latin typeface="Times New Roman"/>
                <a:cs typeface="Times New Roman"/>
              </a:rPr>
              <a:t>also</a:t>
            </a:r>
            <a:r>
              <a:rPr sz="1700" spc="5" dirty="0">
                <a:latin typeface="Times New Roman"/>
                <a:cs typeface="Times New Roman"/>
              </a:rPr>
              <a:t> </a:t>
            </a:r>
            <a:r>
              <a:rPr sz="1700" spc="-5" dirty="0">
                <a:latin typeface="Times New Roman"/>
                <a:cs typeface="Times New Roman"/>
              </a:rPr>
              <a:t>called</a:t>
            </a:r>
            <a:r>
              <a:rPr sz="1700" spc="-10" dirty="0">
                <a:latin typeface="Times New Roman"/>
                <a:cs typeface="Times New Roman"/>
              </a:rPr>
              <a:t> </a:t>
            </a:r>
            <a:r>
              <a:rPr sz="1700" spc="-5" dirty="0">
                <a:latin typeface="Times New Roman"/>
                <a:cs typeface="Times New Roman"/>
              </a:rPr>
              <a:t>fixed</a:t>
            </a:r>
            <a:r>
              <a:rPr sz="1700" spc="-10" dirty="0">
                <a:latin typeface="Times New Roman"/>
                <a:cs typeface="Times New Roman"/>
              </a:rPr>
              <a:t> </a:t>
            </a:r>
            <a:r>
              <a:rPr sz="1700" spc="-5" dirty="0">
                <a:latin typeface="Times New Roman"/>
                <a:cs typeface="Times New Roman"/>
              </a:rPr>
              <a:t>sized</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marR="6588125" algn="just">
              <a:lnSpc>
                <a:spcPct val="150000"/>
              </a:lnSpc>
              <a:buFont typeface="Arial MT"/>
              <a:buChar char="•"/>
              <a:tabLst>
                <a:tab pos="299720" algn="l"/>
              </a:tabLst>
            </a:pPr>
            <a:r>
              <a:rPr sz="1700" dirty="0">
                <a:latin typeface="Times New Roman"/>
                <a:cs typeface="Times New Roman"/>
              </a:rPr>
              <a:t>For</a:t>
            </a:r>
            <a:r>
              <a:rPr sz="1700" spc="-70" dirty="0">
                <a:latin typeface="Times New Roman"/>
                <a:cs typeface="Times New Roman"/>
              </a:rPr>
              <a:t> </a:t>
            </a:r>
            <a:r>
              <a:rPr sz="1700" spc="-5" dirty="0">
                <a:latin typeface="Times New Roman"/>
                <a:cs typeface="Times New Roman"/>
              </a:rPr>
              <a:t>example: </a:t>
            </a:r>
            <a:r>
              <a:rPr sz="1700" spc="-409" dirty="0">
                <a:latin typeface="Times New Roman"/>
                <a:cs typeface="Times New Roman"/>
              </a:rPr>
              <a:t> </a:t>
            </a:r>
            <a:r>
              <a:rPr sz="1700" spc="-5" dirty="0">
                <a:latin typeface="Times New Roman"/>
                <a:cs typeface="Times New Roman"/>
              </a:rPr>
              <a:t>int</a:t>
            </a:r>
            <a:r>
              <a:rPr sz="1700" spc="-10" dirty="0">
                <a:latin typeface="Times New Roman"/>
                <a:cs typeface="Times New Roman"/>
              </a:rPr>
              <a:t> </a:t>
            </a:r>
            <a:r>
              <a:rPr sz="1700" spc="-5" dirty="0">
                <a:latin typeface="Times New Roman"/>
                <a:cs typeface="Times New Roman"/>
              </a:rPr>
              <a:t>array[5];</a:t>
            </a:r>
            <a:endParaRPr sz="1700">
              <a:latin typeface="Times New Roman"/>
              <a:cs typeface="Times New Roman"/>
            </a:endParaRPr>
          </a:p>
        </p:txBody>
      </p:sp>
      <p:pic>
        <p:nvPicPr>
          <p:cNvPr id="4" name="object 4"/>
          <p:cNvPicPr/>
          <p:nvPr/>
        </p:nvPicPr>
        <p:blipFill>
          <a:blip r:embed="rId2" cstate="print"/>
          <a:stretch>
            <a:fillRect/>
          </a:stretch>
        </p:blipFill>
        <p:spPr>
          <a:xfrm>
            <a:off x="5674645" y="2178113"/>
            <a:ext cx="1876710" cy="1342036"/>
          </a:xfrm>
          <a:prstGeom prst="rect">
            <a:avLst/>
          </a:prstGeom>
        </p:spPr>
      </p:pic>
      <p:sp>
        <p:nvSpPr>
          <p:cNvPr id="5" name="object 5"/>
          <p:cNvSpPr txBox="1"/>
          <p:nvPr/>
        </p:nvSpPr>
        <p:spPr>
          <a:xfrm>
            <a:off x="759358" y="4123435"/>
            <a:ext cx="7199630" cy="285750"/>
          </a:xfrm>
          <a:prstGeom prst="rect">
            <a:avLst/>
          </a:prstGeom>
        </p:spPr>
        <p:txBody>
          <a:bodyPr vert="horz" wrap="square" lIns="0" tIns="13335" rIns="0" bIns="0" rtlCol="0">
            <a:spAutoFit/>
          </a:bodyPr>
          <a:lstStyle/>
          <a:p>
            <a:pPr marL="299085" indent="-287020">
              <a:lnSpc>
                <a:spcPct val="100000"/>
              </a:lnSpc>
              <a:spcBef>
                <a:spcPts val="105"/>
              </a:spcBef>
              <a:buFont typeface="Arial MT"/>
              <a:buChar char="•"/>
              <a:tabLst>
                <a:tab pos="299085" algn="l"/>
                <a:tab pos="299720" algn="l"/>
              </a:tabLst>
            </a:pPr>
            <a:r>
              <a:rPr sz="1700" spc="-65" dirty="0">
                <a:latin typeface="Times New Roman"/>
                <a:cs typeface="Times New Roman"/>
              </a:rPr>
              <a:t>We</a:t>
            </a:r>
            <a:r>
              <a:rPr sz="1700" spc="-15"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perform</a:t>
            </a:r>
            <a:r>
              <a:rPr sz="1700" spc="-10" dirty="0">
                <a:latin typeface="Times New Roman"/>
                <a:cs typeface="Times New Roman"/>
              </a:rPr>
              <a:t> </a:t>
            </a:r>
            <a:r>
              <a:rPr sz="1700" spc="-5" dirty="0">
                <a:latin typeface="Times New Roman"/>
                <a:cs typeface="Times New Roman"/>
              </a:rPr>
              <a:t>insert,</a:t>
            </a:r>
            <a:r>
              <a:rPr sz="1700" spc="10" dirty="0">
                <a:latin typeface="Times New Roman"/>
                <a:cs typeface="Times New Roman"/>
              </a:rPr>
              <a:t> </a:t>
            </a:r>
            <a:r>
              <a:rPr sz="1700" spc="-5" dirty="0">
                <a:latin typeface="Times New Roman"/>
                <a:cs typeface="Times New Roman"/>
              </a:rPr>
              <a:t>delete,</a:t>
            </a:r>
            <a:r>
              <a:rPr sz="1700" dirty="0">
                <a:latin typeface="Times New Roman"/>
                <a:cs typeface="Times New Roman"/>
              </a:rPr>
              <a:t> </a:t>
            </a:r>
            <a:r>
              <a:rPr sz="1700" spc="-20" dirty="0">
                <a:latin typeface="Times New Roman"/>
                <a:cs typeface="Times New Roman"/>
              </a:rPr>
              <a:t>modify,</a:t>
            </a:r>
            <a:r>
              <a:rPr sz="1700" spc="5" dirty="0">
                <a:latin typeface="Times New Roman"/>
                <a:cs typeface="Times New Roman"/>
              </a:rPr>
              <a:t> </a:t>
            </a:r>
            <a:r>
              <a:rPr sz="1700" dirty="0">
                <a:latin typeface="Times New Roman"/>
                <a:cs typeface="Times New Roman"/>
              </a:rPr>
              <a:t>read</a:t>
            </a:r>
            <a:r>
              <a:rPr sz="1700" spc="-15" dirty="0">
                <a:latin typeface="Times New Roman"/>
                <a:cs typeface="Times New Roman"/>
              </a:rPr>
              <a:t> </a:t>
            </a:r>
            <a:r>
              <a:rPr sz="1700" spc="-5" dirty="0">
                <a:latin typeface="Times New Roman"/>
                <a:cs typeface="Times New Roman"/>
              </a:rPr>
              <a:t>operation</a:t>
            </a:r>
            <a:r>
              <a:rPr sz="1700" spc="-15" dirty="0">
                <a:latin typeface="Times New Roman"/>
                <a:cs typeface="Times New Roman"/>
              </a:rPr>
              <a:t> </a:t>
            </a:r>
            <a:r>
              <a:rPr sz="1700" spc="-5" dirty="0">
                <a:latin typeface="Times New Roman"/>
                <a:cs typeface="Times New Roman"/>
              </a:rPr>
              <a:t>at</a:t>
            </a:r>
            <a:r>
              <a:rPr sz="1700" spc="5" dirty="0">
                <a:latin typeface="Times New Roman"/>
                <a:cs typeface="Times New Roman"/>
              </a:rPr>
              <a:t> </a:t>
            </a:r>
            <a:r>
              <a:rPr sz="1700" dirty="0">
                <a:latin typeface="Times New Roman"/>
                <a:cs typeface="Times New Roman"/>
              </a:rPr>
              <a:t>any</a:t>
            </a:r>
            <a:r>
              <a:rPr sz="1700" spc="-5" dirty="0">
                <a:latin typeface="Times New Roman"/>
                <a:cs typeface="Times New Roman"/>
              </a:rPr>
              <a:t> position</a:t>
            </a:r>
            <a:r>
              <a:rPr sz="1700" spc="1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spc="-5" dirty="0">
                <a:latin typeface="Times New Roman"/>
                <a:cs typeface="Times New Roman"/>
              </a:rPr>
              <a:t>list.</a:t>
            </a:r>
            <a:endParaRPr sz="170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4319" y="297662"/>
            <a:ext cx="3775710" cy="4302125"/>
          </a:xfrm>
          <a:prstGeom prst="rect">
            <a:avLst/>
          </a:prstGeom>
        </p:spPr>
        <p:txBody>
          <a:bodyPr vert="horz" wrap="square" lIns="0" tIns="142240" rIns="0" bIns="0" rtlCol="0">
            <a:spAutoFit/>
          </a:bodyPr>
          <a:lstStyle/>
          <a:p>
            <a:pPr marL="12700">
              <a:lnSpc>
                <a:spcPct val="100000"/>
              </a:lnSpc>
              <a:spcBef>
                <a:spcPts val="1120"/>
              </a:spcBef>
            </a:pPr>
            <a:r>
              <a:rPr sz="1700" spc="-5" dirty="0">
                <a:latin typeface="Times New Roman"/>
                <a:cs typeface="Times New Roman"/>
              </a:rPr>
              <a:t>temp1</a:t>
            </a:r>
            <a:r>
              <a:rPr sz="1700" spc="-2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a:lnSpc>
                <a:spcPct val="100000"/>
              </a:lnSpc>
              <a:spcBef>
                <a:spcPts val="1019"/>
              </a:spcBef>
            </a:pPr>
            <a:r>
              <a:rPr sz="1700" spc="-5" dirty="0">
                <a:latin typeface="Times New Roman"/>
                <a:cs typeface="Times New Roman"/>
              </a:rPr>
              <a:t>for(int</a:t>
            </a:r>
            <a:r>
              <a:rPr sz="1700" spc="-15" dirty="0">
                <a:latin typeface="Times New Roman"/>
                <a:cs typeface="Times New Roman"/>
              </a:rPr>
              <a:t> </a:t>
            </a:r>
            <a:r>
              <a:rPr sz="1700" spc="-5" dirty="0">
                <a:latin typeface="Times New Roman"/>
                <a:cs typeface="Times New Roman"/>
              </a:rPr>
              <a:t>i=1;</a:t>
            </a:r>
            <a:r>
              <a:rPr sz="1700" spc="-15" dirty="0">
                <a:latin typeface="Times New Roman"/>
                <a:cs typeface="Times New Roman"/>
              </a:rPr>
              <a:t> </a:t>
            </a:r>
            <a:r>
              <a:rPr sz="1700" dirty="0">
                <a:latin typeface="Times New Roman"/>
                <a:cs typeface="Times New Roman"/>
              </a:rPr>
              <a:t>i&lt;n+1; </a:t>
            </a:r>
            <a:r>
              <a:rPr sz="1700" spc="-5" dirty="0">
                <a:latin typeface="Times New Roman"/>
                <a:cs typeface="Times New Roman"/>
              </a:rPr>
              <a:t>i++)</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a:t>
            </a:r>
            <a:r>
              <a:rPr sz="1700" spc="-1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25"/>
              </a:spcBef>
            </a:pPr>
            <a:r>
              <a:rPr sz="1700" spc="-5" dirty="0">
                <a:latin typeface="Times New Roman"/>
                <a:cs typeface="Times New Roman"/>
              </a:rPr>
              <a:t>temp1</a:t>
            </a:r>
            <a:r>
              <a:rPr sz="1700" dirty="0">
                <a:latin typeface="Times New Roman"/>
                <a:cs typeface="Times New Roman"/>
              </a:rPr>
              <a:t> =</a:t>
            </a:r>
            <a:r>
              <a:rPr sz="1700" spc="-15" dirty="0">
                <a:latin typeface="Times New Roman"/>
                <a:cs typeface="Times New Roman"/>
              </a:rPr>
              <a:t> </a:t>
            </a:r>
            <a:r>
              <a:rPr sz="1700" spc="-5" dirty="0">
                <a:latin typeface="Times New Roman"/>
                <a:cs typeface="Times New Roman"/>
              </a:rPr>
              <a:t>temp1</a:t>
            </a:r>
            <a:r>
              <a:rPr sz="1700" spc="5"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spc="-5" dirty="0">
                <a:latin typeface="Times New Roman"/>
                <a:cs typeface="Times New Roman"/>
              </a:rPr>
              <a:t>next;</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a:t>
            </a:r>
            <a:r>
              <a:rPr sz="1700" dirty="0">
                <a:latin typeface="Times New Roman"/>
                <a:cs typeface="Times New Roman"/>
              </a:rPr>
              <a:t> -&gt;</a:t>
            </a:r>
            <a:r>
              <a:rPr sz="1700" spc="-1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a:t>
            </a:r>
            <a:r>
              <a:rPr sz="1700" spc="-5" dirty="0">
                <a:latin typeface="Times New Roman"/>
                <a:cs typeface="Times New Roman"/>
              </a:rPr>
              <a:t> temp1-&gt;next;</a:t>
            </a:r>
            <a:endParaRPr sz="1700">
              <a:latin typeface="Times New Roman"/>
              <a:cs typeface="Times New Roman"/>
            </a:endParaRPr>
          </a:p>
          <a:p>
            <a:pPr marL="12700" marR="5080">
              <a:lnSpc>
                <a:spcPct val="150000"/>
              </a:lnSpc>
            </a:pPr>
            <a:r>
              <a:rPr sz="1700" b="1" dirty="0">
                <a:latin typeface="Times New Roman"/>
                <a:cs typeface="Times New Roman"/>
              </a:rPr>
              <a:t>Step 3: </a:t>
            </a:r>
            <a:r>
              <a:rPr sz="1700" dirty="0">
                <a:latin typeface="Times New Roman"/>
                <a:cs typeface="Times New Roman"/>
              </a:rPr>
              <a:t>Make </a:t>
            </a:r>
            <a:r>
              <a:rPr sz="1700" spc="-5" dirty="0">
                <a:latin typeface="Times New Roman"/>
                <a:cs typeface="Times New Roman"/>
              </a:rPr>
              <a:t>(n+1)th </a:t>
            </a:r>
            <a:r>
              <a:rPr sz="1700" dirty="0">
                <a:latin typeface="Times New Roman"/>
                <a:cs typeface="Times New Roman"/>
              </a:rPr>
              <a:t>node </a:t>
            </a:r>
            <a:r>
              <a:rPr sz="1700" spc="-5" dirty="0">
                <a:latin typeface="Times New Roman"/>
                <a:cs typeface="Times New Roman"/>
              </a:rPr>
              <a:t>pointing to null </a:t>
            </a:r>
            <a:r>
              <a:rPr sz="1700" spc="-409" dirty="0">
                <a:latin typeface="Times New Roman"/>
                <a:cs typeface="Times New Roman"/>
              </a:rPr>
              <a:t> </a:t>
            </a:r>
            <a:r>
              <a:rPr sz="1700" spc="-5" dirty="0">
                <a:latin typeface="Times New Roman"/>
                <a:cs typeface="Times New Roman"/>
              </a:rPr>
              <a:t>temp1</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5" dirty="0">
                <a:latin typeface="Times New Roman"/>
                <a:cs typeface="Times New Roman"/>
              </a:rPr>
              <a:t> </a:t>
            </a:r>
            <a:r>
              <a:rPr sz="1700" dirty="0">
                <a:latin typeface="Times New Roman"/>
                <a:cs typeface="Times New Roman"/>
              </a:rPr>
              <a:t>free</a:t>
            </a:r>
            <a:r>
              <a:rPr sz="1700" spc="-4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25"/>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401" y="340589"/>
            <a:ext cx="7541895" cy="2357755"/>
          </a:xfrm>
          <a:prstGeom prst="rect">
            <a:avLst/>
          </a:prstGeom>
        </p:spPr>
        <p:txBody>
          <a:bodyPr vert="horz" wrap="square" lIns="0" tIns="142240" rIns="0" bIns="0" rtlCol="0">
            <a:spAutoFit/>
          </a:bodyPr>
          <a:lstStyle/>
          <a:p>
            <a:pPr marL="12700" algn="just">
              <a:lnSpc>
                <a:spcPct val="100000"/>
              </a:lnSpc>
              <a:spcBef>
                <a:spcPts val="1120"/>
              </a:spcBef>
            </a:pPr>
            <a:r>
              <a:rPr sz="1700" b="1" spc="-5" dirty="0">
                <a:latin typeface="Times New Roman"/>
                <a:cs typeface="Times New Roman"/>
              </a:rPr>
              <a:t>Searching</a:t>
            </a:r>
            <a:r>
              <a:rPr sz="1700" b="1" spc="-15" dirty="0">
                <a:latin typeface="Times New Roman"/>
                <a:cs typeface="Times New Roman"/>
              </a:rPr>
              <a:t> </a:t>
            </a:r>
            <a:r>
              <a:rPr sz="1700" b="1" spc="-5" dirty="0">
                <a:latin typeface="Times New Roman"/>
                <a:cs typeface="Times New Roman"/>
              </a:rPr>
              <a:t>in</a:t>
            </a:r>
            <a:r>
              <a:rPr sz="1700" b="1" dirty="0">
                <a:latin typeface="Times New Roman"/>
                <a:cs typeface="Times New Roman"/>
              </a:rPr>
              <a:t> </a:t>
            </a:r>
            <a:r>
              <a:rPr sz="1700" b="1" spc="-5" dirty="0">
                <a:latin typeface="Times New Roman"/>
                <a:cs typeface="Times New Roman"/>
              </a:rPr>
              <a:t>singly</a:t>
            </a:r>
            <a:r>
              <a:rPr sz="1700" b="1" spc="15" dirty="0">
                <a:latin typeface="Times New Roman"/>
                <a:cs typeface="Times New Roman"/>
              </a:rPr>
              <a:t> </a:t>
            </a:r>
            <a:r>
              <a:rPr sz="1700" b="1" spc="-5" dirty="0">
                <a:latin typeface="Times New Roman"/>
                <a:cs typeface="Times New Roman"/>
              </a:rPr>
              <a:t>linked</a:t>
            </a:r>
            <a:r>
              <a:rPr sz="1700" b="1" spc="20" dirty="0">
                <a:latin typeface="Times New Roman"/>
                <a:cs typeface="Times New Roman"/>
              </a:rPr>
              <a:t> </a:t>
            </a:r>
            <a:r>
              <a:rPr sz="1700" b="1" spc="-5" dirty="0">
                <a:latin typeface="Times New Roman"/>
                <a:cs typeface="Times New Roman"/>
              </a:rPr>
              <a:t>list</a:t>
            </a:r>
            <a:endParaRPr sz="1700">
              <a:latin typeface="Times New Roman"/>
              <a:cs typeface="Times New Roman"/>
            </a:endParaRPr>
          </a:p>
          <a:p>
            <a:pPr marL="299085" marR="5080" indent="-287020" algn="just">
              <a:lnSpc>
                <a:spcPct val="150000"/>
              </a:lnSpc>
              <a:buFont typeface="Arial MT"/>
              <a:buChar char="•"/>
              <a:tabLst>
                <a:tab pos="299720" algn="l"/>
              </a:tabLst>
            </a:pPr>
            <a:r>
              <a:rPr sz="1700" spc="-5" dirty="0">
                <a:latin typeface="Times New Roman"/>
                <a:cs typeface="Times New Roman"/>
              </a:rPr>
              <a:t>Searching is performed in order to find </a:t>
            </a:r>
            <a:r>
              <a:rPr sz="1700" dirty="0">
                <a:latin typeface="Times New Roman"/>
                <a:cs typeface="Times New Roman"/>
              </a:rPr>
              <a:t>the </a:t>
            </a:r>
            <a:r>
              <a:rPr sz="1700" spc="-5" dirty="0">
                <a:latin typeface="Times New Roman"/>
                <a:cs typeface="Times New Roman"/>
              </a:rPr>
              <a:t>location </a:t>
            </a:r>
            <a:r>
              <a:rPr sz="1700" dirty="0">
                <a:latin typeface="Times New Roman"/>
                <a:cs typeface="Times New Roman"/>
              </a:rPr>
              <a:t>of a </a:t>
            </a:r>
            <a:r>
              <a:rPr sz="1700" spc="-5" dirty="0">
                <a:latin typeface="Times New Roman"/>
                <a:cs typeface="Times New Roman"/>
              </a:rPr>
              <a:t>particular element in the </a:t>
            </a:r>
            <a:r>
              <a:rPr sz="1700" dirty="0">
                <a:latin typeface="Times New Roman"/>
                <a:cs typeface="Times New Roman"/>
              </a:rPr>
              <a:t> </a:t>
            </a:r>
            <a:r>
              <a:rPr sz="1700" spc="-5" dirty="0">
                <a:latin typeface="Times New Roman"/>
                <a:cs typeface="Times New Roman"/>
              </a:rPr>
              <a:t>list. Searching any </a:t>
            </a:r>
            <a:r>
              <a:rPr sz="1700" dirty="0">
                <a:latin typeface="Times New Roman"/>
                <a:cs typeface="Times New Roman"/>
              </a:rPr>
              <a:t>element </a:t>
            </a:r>
            <a:r>
              <a:rPr sz="1700" spc="-5" dirty="0">
                <a:latin typeface="Times New Roman"/>
                <a:cs typeface="Times New Roman"/>
              </a:rPr>
              <a:t>in the </a:t>
            </a:r>
            <a:r>
              <a:rPr sz="1700" spc="-10" dirty="0">
                <a:latin typeface="Times New Roman"/>
                <a:cs typeface="Times New Roman"/>
              </a:rPr>
              <a:t>list </a:t>
            </a:r>
            <a:r>
              <a:rPr sz="1700" dirty="0">
                <a:latin typeface="Times New Roman"/>
                <a:cs typeface="Times New Roman"/>
              </a:rPr>
              <a:t>needs </a:t>
            </a:r>
            <a:r>
              <a:rPr sz="1700" spc="-5" dirty="0">
                <a:latin typeface="Times New Roman"/>
                <a:cs typeface="Times New Roman"/>
              </a:rPr>
              <a:t>traversing </a:t>
            </a:r>
            <a:r>
              <a:rPr sz="1700" dirty="0">
                <a:latin typeface="Times New Roman"/>
                <a:cs typeface="Times New Roman"/>
              </a:rPr>
              <a:t>through </a:t>
            </a:r>
            <a:r>
              <a:rPr sz="1700" spc="-5" dirty="0">
                <a:latin typeface="Times New Roman"/>
                <a:cs typeface="Times New Roman"/>
              </a:rPr>
              <a:t>the list and make the </a:t>
            </a:r>
            <a:r>
              <a:rPr sz="1700" spc="-409" dirty="0">
                <a:latin typeface="Times New Roman"/>
                <a:cs typeface="Times New Roman"/>
              </a:rPr>
              <a:t> </a:t>
            </a:r>
            <a:r>
              <a:rPr sz="1700" spc="-5" dirty="0">
                <a:latin typeface="Times New Roman"/>
                <a:cs typeface="Times New Roman"/>
              </a:rPr>
              <a:t>comparison</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every</a:t>
            </a:r>
            <a:r>
              <a:rPr sz="1700" spc="-20" dirty="0">
                <a:latin typeface="Times New Roman"/>
                <a:cs typeface="Times New Roman"/>
              </a:rPr>
              <a:t> </a:t>
            </a:r>
            <a:r>
              <a:rPr sz="1700" spc="-5" dirty="0">
                <a:latin typeface="Times New Roman"/>
                <a:cs typeface="Times New Roman"/>
              </a:rPr>
              <a:t>element</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r>
              <a:rPr sz="1700" spc="10"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specified</a:t>
            </a:r>
            <a:r>
              <a:rPr sz="1700" dirty="0">
                <a:latin typeface="Times New Roman"/>
                <a:cs typeface="Times New Roman"/>
              </a:rPr>
              <a:t> </a:t>
            </a:r>
            <a:r>
              <a:rPr sz="1700" spc="-5" dirty="0">
                <a:latin typeface="Times New Roman"/>
                <a:cs typeface="Times New Roman"/>
              </a:rPr>
              <a:t>element.</a:t>
            </a:r>
            <a:endParaRPr sz="1700">
              <a:latin typeface="Times New Roman"/>
              <a:cs typeface="Times New Roman"/>
            </a:endParaRPr>
          </a:p>
          <a:p>
            <a:pPr marL="299085" marR="5080" indent="-287020" algn="just">
              <a:lnSpc>
                <a:spcPts val="3060"/>
              </a:lnSpc>
              <a:spcBef>
                <a:spcPts val="100"/>
              </a:spcBef>
              <a:buFont typeface="Arial MT"/>
              <a:buChar char="•"/>
              <a:tabLst>
                <a:tab pos="299720" algn="l"/>
              </a:tabLst>
            </a:pPr>
            <a:r>
              <a:rPr sz="1700" spc="-5" dirty="0">
                <a:latin typeface="Times New Roman"/>
                <a:cs typeface="Times New Roman"/>
              </a:rPr>
              <a:t>If </a:t>
            </a:r>
            <a:r>
              <a:rPr sz="1700" dirty="0">
                <a:latin typeface="Times New Roman"/>
                <a:cs typeface="Times New Roman"/>
              </a:rPr>
              <a:t>the </a:t>
            </a:r>
            <a:r>
              <a:rPr sz="1700" spc="-5" dirty="0">
                <a:latin typeface="Times New Roman"/>
                <a:cs typeface="Times New Roman"/>
              </a:rPr>
              <a:t>element is matched with any </a:t>
            </a:r>
            <a:r>
              <a:rPr sz="1700" dirty="0">
                <a:latin typeface="Times New Roman"/>
                <a:cs typeface="Times New Roman"/>
              </a:rPr>
              <a:t>of the </a:t>
            </a:r>
            <a:r>
              <a:rPr sz="1700" spc="-5" dirty="0">
                <a:latin typeface="Times New Roman"/>
                <a:cs typeface="Times New Roman"/>
              </a:rPr>
              <a:t>list element </a:t>
            </a:r>
            <a:r>
              <a:rPr sz="1700" dirty="0">
                <a:latin typeface="Times New Roman"/>
                <a:cs typeface="Times New Roman"/>
              </a:rPr>
              <a:t>then the </a:t>
            </a:r>
            <a:r>
              <a:rPr sz="1700" spc="-5" dirty="0">
                <a:latin typeface="Times New Roman"/>
                <a:cs typeface="Times New Roman"/>
              </a:rPr>
              <a:t>location </a:t>
            </a:r>
            <a:r>
              <a:rPr sz="1700" dirty="0">
                <a:latin typeface="Times New Roman"/>
                <a:cs typeface="Times New Roman"/>
              </a:rPr>
              <a:t>of </a:t>
            </a:r>
            <a:r>
              <a:rPr sz="1700" spc="-5" dirty="0">
                <a:latin typeface="Times New Roman"/>
                <a:cs typeface="Times New Roman"/>
              </a:rPr>
              <a:t>the </a:t>
            </a:r>
            <a:r>
              <a:rPr sz="1700" dirty="0">
                <a:latin typeface="Times New Roman"/>
                <a:cs typeface="Times New Roman"/>
              </a:rPr>
              <a:t> </a:t>
            </a:r>
            <a:r>
              <a:rPr sz="1700" spc="-5" dirty="0">
                <a:latin typeface="Times New Roman"/>
                <a:cs typeface="Times New Roman"/>
              </a:rPr>
              <a:t>element</a:t>
            </a:r>
            <a:r>
              <a:rPr sz="1700" spc="-10"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spc="-5" dirty="0">
                <a:latin typeface="Times New Roman"/>
                <a:cs typeface="Times New Roman"/>
              </a:rPr>
              <a:t>returned</a:t>
            </a:r>
            <a:r>
              <a:rPr sz="1700" spc="-2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function.</a:t>
            </a:r>
            <a:endParaRPr sz="170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6297" y="471271"/>
            <a:ext cx="7430770" cy="2746375"/>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spc="-5" dirty="0">
                <a:latin typeface="Times New Roman"/>
                <a:cs typeface="Times New Roman"/>
              </a:rPr>
              <a:t>Initialize</a:t>
            </a:r>
            <a:r>
              <a:rPr sz="1700" spc="2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Current</a:t>
            </a:r>
            <a:r>
              <a:rPr sz="1700" spc="-15" dirty="0">
                <a:latin typeface="Times New Roman"/>
                <a:cs typeface="Times New Roman"/>
              </a:rPr>
              <a:t> </a:t>
            </a:r>
            <a:r>
              <a:rPr sz="1700" spc="-5" dirty="0">
                <a:latin typeface="Times New Roman"/>
                <a:cs typeface="Times New Roman"/>
              </a:rPr>
              <a:t>pointer with</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beginning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2:</a:t>
            </a:r>
            <a:r>
              <a:rPr sz="1700" b="1" spc="-10" dirty="0">
                <a:latin typeface="Times New Roman"/>
                <a:cs typeface="Times New Roman"/>
              </a:rPr>
              <a:t> </a:t>
            </a:r>
            <a:r>
              <a:rPr sz="1700" dirty="0">
                <a:latin typeface="Times New Roman"/>
                <a:cs typeface="Times New Roman"/>
              </a:rPr>
              <a:t>Compare</a:t>
            </a:r>
            <a:r>
              <a:rPr sz="1700" spc="-2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KEY</a:t>
            </a:r>
            <a:r>
              <a:rPr sz="1700" spc="-85" dirty="0">
                <a:latin typeface="Times New Roman"/>
                <a:cs typeface="Times New Roman"/>
              </a:rPr>
              <a:t> </a:t>
            </a:r>
            <a:r>
              <a:rPr sz="1700" spc="-5" dirty="0">
                <a:latin typeface="Times New Roman"/>
                <a:cs typeface="Times New Roman"/>
              </a:rPr>
              <a:t>value</a:t>
            </a:r>
            <a:r>
              <a:rPr sz="1700" spc="-20" dirty="0">
                <a:latin typeface="Times New Roman"/>
                <a:cs typeface="Times New Roman"/>
              </a:rPr>
              <a:t> </a:t>
            </a:r>
            <a:r>
              <a:rPr sz="1700" spc="-5" dirty="0">
                <a:latin typeface="Times New Roman"/>
                <a:cs typeface="Times New Roman"/>
              </a:rPr>
              <a:t>with</a:t>
            </a:r>
            <a:r>
              <a:rPr sz="1700" dirty="0">
                <a:latin typeface="Times New Roman"/>
                <a:cs typeface="Times New Roman"/>
              </a:rPr>
              <a:t> the</a:t>
            </a:r>
            <a:r>
              <a:rPr sz="1700" spc="-10" dirty="0">
                <a:latin typeface="Times New Roman"/>
                <a:cs typeface="Times New Roman"/>
              </a:rPr>
              <a:t> </a:t>
            </a:r>
            <a:r>
              <a:rPr sz="1700" dirty="0">
                <a:latin typeface="Times New Roman"/>
                <a:cs typeface="Times New Roman"/>
              </a:rPr>
              <a:t>Current</a:t>
            </a:r>
            <a:r>
              <a:rPr sz="1700" spc="-20"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dirty="0">
                <a:latin typeface="Times New Roman"/>
                <a:cs typeface="Times New Roman"/>
              </a:rPr>
              <a:t>value;</a:t>
            </a:r>
            <a:endParaRPr sz="1700">
              <a:latin typeface="Times New Roman"/>
              <a:cs typeface="Times New Roman"/>
            </a:endParaRPr>
          </a:p>
          <a:p>
            <a:pPr marL="2755900" marR="2226310">
              <a:lnSpc>
                <a:spcPct val="150000"/>
              </a:lnSpc>
            </a:pPr>
            <a:r>
              <a:rPr sz="1700" spc="-5" dirty="0">
                <a:latin typeface="Times New Roman"/>
                <a:cs typeface="Times New Roman"/>
              </a:rPr>
              <a:t>if</a:t>
            </a:r>
            <a:r>
              <a:rPr sz="1700" spc="-10" dirty="0">
                <a:latin typeface="Times New Roman"/>
                <a:cs typeface="Times New Roman"/>
              </a:rPr>
              <a:t> </a:t>
            </a:r>
            <a:r>
              <a:rPr sz="1700" dirty="0">
                <a:latin typeface="Times New Roman"/>
                <a:cs typeface="Times New Roman"/>
              </a:rPr>
              <a:t>they</a:t>
            </a:r>
            <a:r>
              <a:rPr sz="1700" spc="-20" dirty="0">
                <a:latin typeface="Times New Roman"/>
                <a:cs typeface="Times New Roman"/>
              </a:rPr>
              <a:t> </a:t>
            </a:r>
            <a:r>
              <a:rPr sz="1700" spc="-5" dirty="0">
                <a:latin typeface="Times New Roman"/>
                <a:cs typeface="Times New Roman"/>
              </a:rPr>
              <a:t>match</a:t>
            </a:r>
            <a:r>
              <a:rPr sz="1700" spc="-20" dirty="0">
                <a:latin typeface="Times New Roman"/>
                <a:cs typeface="Times New Roman"/>
              </a:rPr>
              <a:t> </a:t>
            </a:r>
            <a:r>
              <a:rPr sz="1700" dirty="0">
                <a:latin typeface="Times New Roman"/>
                <a:cs typeface="Times New Roman"/>
              </a:rPr>
              <a:t>then</a:t>
            </a:r>
            <a:r>
              <a:rPr sz="1700" spc="-15" dirty="0">
                <a:latin typeface="Times New Roman"/>
                <a:cs typeface="Times New Roman"/>
              </a:rPr>
              <a:t> </a:t>
            </a:r>
            <a:r>
              <a:rPr sz="1700" spc="-5" dirty="0">
                <a:latin typeface="Times New Roman"/>
                <a:cs typeface="Times New Roman"/>
              </a:rPr>
              <a:t>quit</a:t>
            </a:r>
            <a:r>
              <a:rPr sz="1700" dirty="0">
                <a:latin typeface="Times New Roman"/>
                <a:cs typeface="Times New Roman"/>
              </a:rPr>
              <a:t> there </a:t>
            </a:r>
            <a:r>
              <a:rPr sz="1700" spc="-409" dirty="0">
                <a:latin typeface="Times New Roman"/>
                <a:cs typeface="Times New Roman"/>
              </a:rPr>
              <a:t> </a:t>
            </a:r>
            <a:r>
              <a:rPr sz="1700" spc="-5" dirty="0">
                <a:latin typeface="Times New Roman"/>
                <a:cs typeface="Times New Roman"/>
              </a:rPr>
              <a:t>else</a:t>
            </a:r>
            <a:r>
              <a:rPr sz="1700" spc="-15" dirty="0">
                <a:latin typeface="Times New Roman"/>
                <a:cs typeface="Times New Roman"/>
              </a:rPr>
              <a:t> </a:t>
            </a:r>
            <a:r>
              <a:rPr sz="1700" dirty="0">
                <a:latin typeface="Times New Roman"/>
                <a:cs typeface="Times New Roman"/>
              </a:rPr>
              <a:t>go</a:t>
            </a:r>
            <a:r>
              <a:rPr sz="1700" spc="-15"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step-3.</a:t>
            </a:r>
            <a:endParaRPr sz="1700">
              <a:latin typeface="Times New Roman"/>
              <a:cs typeface="Times New Roman"/>
            </a:endParaRPr>
          </a:p>
          <a:p>
            <a:pPr marL="12700" marR="5080">
              <a:lnSpc>
                <a:spcPct val="150000"/>
              </a:lnSpc>
              <a:spcBef>
                <a:spcPts val="5"/>
              </a:spcBef>
            </a:pPr>
            <a:r>
              <a:rPr sz="1700" b="1" dirty="0">
                <a:latin typeface="Times New Roman"/>
                <a:cs typeface="Times New Roman"/>
              </a:rPr>
              <a:t>Step 3: </a:t>
            </a:r>
            <a:r>
              <a:rPr sz="1700" dirty="0">
                <a:latin typeface="Times New Roman"/>
                <a:cs typeface="Times New Roman"/>
              </a:rPr>
              <a:t>Move the Current </a:t>
            </a:r>
            <a:r>
              <a:rPr sz="1700" spc="-5" dirty="0">
                <a:latin typeface="Times New Roman"/>
                <a:cs typeface="Times New Roman"/>
              </a:rPr>
              <a:t>pointer to point to </a:t>
            </a:r>
            <a:r>
              <a:rPr sz="1700" dirty="0">
                <a:latin typeface="Times New Roman"/>
                <a:cs typeface="Times New Roman"/>
              </a:rPr>
              <a:t>the next node </a:t>
            </a:r>
            <a:r>
              <a:rPr sz="1700" spc="-5" dirty="0">
                <a:latin typeface="Times New Roman"/>
                <a:cs typeface="Times New Roman"/>
              </a:rPr>
              <a:t>in </a:t>
            </a:r>
            <a:r>
              <a:rPr sz="1700" dirty="0">
                <a:latin typeface="Times New Roman"/>
                <a:cs typeface="Times New Roman"/>
              </a:rPr>
              <a:t>the </a:t>
            </a:r>
            <a:r>
              <a:rPr sz="1700" spc="-5" dirty="0">
                <a:latin typeface="Times New Roman"/>
                <a:cs typeface="Times New Roman"/>
              </a:rPr>
              <a:t>list </a:t>
            </a:r>
            <a:r>
              <a:rPr sz="1700" dirty="0">
                <a:latin typeface="Times New Roman"/>
                <a:cs typeface="Times New Roman"/>
              </a:rPr>
              <a:t>and go </a:t>
            </a:r>
            <a:r>
              <a:rPr sz="1700" spc="-5" dirty="0">
                <a:latin typeface="Times New Roman"/>
                <a:cs typeface="Times New Roman"/>
              </a:rPr>
              <a:t>to </a:t>
            </a:r>
            <a:r>
              <a:rPr sz="1700" dirty="0">
                <a:latin typeface="Times New Roman"/>
                <a:cs typeface="Times New Roman"/>
              </a:rPr>
              <a:t>step-2, </a:t>
            </a:r>
            <a:r>
              <a:rPr sz="1700" spc="-409" dirty="0">
                <a:latin typeface="Times New Roman"/>
                <a:cs typeface="Times New Roman"/>
              </a:rPr>
              <a:t> </a:t>
            </a:r>
            <a:r>
              <a:rPr sz="1700" spc="-5" dirty="0">
                <a:latin typeface="Times New Roman"/>
                <a:cs typeface="Times New Roman"/>
              </a:rPr>
              <a:t>till</a:t>
            </a:r>
            <a:r>
              <a:rPr sz="1700" spc="2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is</a:t>
            </a:r>
            <a:r>
              <a:rPr sz="1700" spc="10" dirty="0">
                <a:latin typeface="Times New Roman"/>
                <a:cs typeface="Times New Roman"/>
              </a:rPr>
              <a:t> </a:t>
            </a:r>
            <a:r>
              <a:rPr sz="1700" dirty="0">
                <a:latin typeface="Times New Roman"/>
                <a:cs typeface="Times New Roman"/>
              </a:rPr>
              <a:t>not</a:t>
            </a:r>
            <a:r>
              <a:rPr sz="1700" spc="-15" dirty="0">
                <a:latin typeface="Times New Roman"/>
                <a:cs typeface="Times New Roman"/>
              </a:rPr>
              <a:t> </a:t>
            </a:r>
            <a:r>
              <a:rPr sz="1700" dirty="0">
                <a:latin typeface="Times New Roman"/>
                <a:cs typeface="Times New Roman"/>
              </a:rPr>
              <a:t>over</a:t>
            </a:r>
            <a:r>
              <a:rPr sz="1700" spc="-10" dirty="0">
                <a:latin typeface="Times New Roman"/>
                <a:cs typeface="Times New Roman"/>
              </a:rPr>
              <a:t> </a:t>
            </a:r>
            <a:r>
              <a:rPr sz="1700" dirty="0">
                <a:latin typeface="Times New Roman"/>
                <a:cs typeface="Times New Roman"/>
              </a:rPr>
              <a:t>or</a:t>
            </a:r>
            <a:r>
              <a:rPr sz="1700" spc="-10" dirty="0">
                <a:latin typeface="Times New Roman"/>
                <a:cs typeface="Times New Roman"/>
              </a:rPr>
              <a:t> </a:t>
            </a:r>
            <a:r>
              <a:rPr sz="1700" spc="-5" dirty="0">
                <a:latin typeface="Times New Roman"/>
                <a:cs typeface="Times New Roman"/>
              </a:rPr>
              <a:t>else</a:t>
            </a:r>
            <a:r>
              <a:rPr sz="1700" spc="-10" dirty="0">
                <a:latin typeface="Times New Roman"/>
                <a:cs typeface="Times New Roman"/>
              </a:rPr>
              <a:t> </a:t>
            </a:r>
            <a:r>
              <a:rPr sz="1700" spc="-5" dirty="0">
                <a:latin typeface="Times New Roman"/>
                <a:cs typeface="Times New Roman"/>
              </a:rPr>
              <a:t>quit.</a:t>
            </a:r>
            <a:endParaRPr sz="170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9610" y="484378"/>
            <a:ext cx="5320665" cy="4370070"/>
          </a:xfrm>
          <a:prstGeom prst="rect">
            <a:avLst/>
          </a:prstGeom>
        </p:spPr>
        <p:txBody>
          <a:bodyPr vert="horz" wrap="square" lIns="0" tIns="12700" rIns="0" bIns="0" rtlCol="0">
            <a:spAutoFit/>
          </a:bodyPr>
          <a:lstStyle/>
          <a:p>
            <a:pPr marL="12700" marR="2411095">
              <a:lnSpc>
                <a:spcPct val="100000"/>
              </a:lnSpc>
              <a:spcBef>
                <a:spcPts val="100"/>
              </a:spcBef>
            </a:pPr>
            <a:r>
              <a:rPr sz="1500" dirty="0">
                <a:latin typeface="Times New Roman"/>
                <a:cs typeface="Times New Roman"/>
              </a:rPr>
              <a:t>/</a:t>
            </a:r>
            <a:r>
              <a:rPr sz="1500" spc="5" dirty="0">
                <a:latin typeface="Times New Roman"/>
                <a:cs typeface="Times New Roman"/>
              </a:rPr>
              <a:t>*</a:t>
            </a:r>
            <a:r>
              <a:rPr sz="1500" spc="-5" dirty="0">
                <a:latin typeface="Times New Roman"/>
                <a:cs typeface="Times New Roman"/>
              </a:rPr>
              <a:t>S</a:t>
            </a:r>
            <a:r>
              <a:rPr sz="1500" spc="-10" dirty="0">
                <a:latin typeface="Times New Roman"/>
                <a:cs typeface="Times New Roman"/>
              </a:rPr>
              <a:t>ea</a:t>
            </a:r>
            <a:r>
              <a:rPr sz="1500" dirty="0">
                <a:latin typeface="Times New Roman"/>
                <a:cs typeface="Times New Roman"/>
              </a:rPr>
              <a:t>rch</a:t>
            </a:r>
            <a:r>
              <a:rPr sz="1500" spc="-100" dirty="0">
                <a:latin typeface="Times New Roman"/>
                <a:cs typeface="Times New Roman"/>
              </a:rPr>
              <a:t> </a:t>
            </a:r>
            <a:r>
              <a:rPr sz="1500" spc="-5" dirty="0">
                <a:latin typeface="Times New Roman"/>
                <a:cs typeface="Times New Roman"/>
              </a:rPr>
              <a:t>An</a:t>
            </a:r>
            <a:r>
              <a:rPr sz="1500" dirty="0">
                <a:latin typeface="Times New Roman"/>
                <a:cs typeface="Times New Roman"/>
              </a:rPr>
              <a:t> </a:t>
            </a:r>
            <a:r>
              <a:rPr sz="1500" spc="-5" dirty="0">
                <a:latin typeface="Times New Roman"/>
                <a:cs typeface="Times New Roman"/>
              </a:rPr>
              <a:t>E</a:t>
            </a:r>
            <a:r>
              <a:rPr sz="1500" dirty="0">
                <a:latin typeface="Times New Roman"/>
                <a:cs typeface="Times New Roman"/>
              </a:rPr>
              <a:t>le</a:t>
            </a:r>
            <a:r>
              <a:rPr sz="1500" spc="-20" dirty="0">
                <a:latin typeface="Times New Roman"/>
                <a:cs typeface="Times New Roman"/>
              </a:rPr>
              <a:t>m</a:t>
            </a:r>
            <a:r>
              <a:rPr sz="1500" spc="-10" dirty="0">
                <a:latin typeface="Times New Roman"/>
                <a:cs typeface="Times New Roman"/>
              </a:rPr>
              <a:t>e</a:t>
            </a:r>
            <a:r>
              <a:rPr sz="1500" dirty="0">
                <a:latin typeface="Times New Roman"/>
                <a:cs typeface="Times New Roman"/>
              </a:rPr>
              <a:t>nt in</a:t>
            </a:r>
            <a:r>
              <a:rPr sz="1500" spc="-10" dirty="0">
                <a:latin typeface="Times New Roman"/>
                <a:cs typeface="Times New Roman"/>
              </a:rPr>
              <a:t> </a:t>
            </a:r>
            <a:r>
              <a:rPr sz="1500" spc="-5" dirty="0">
                <a:latin typeface="Times New Roman"/>
                <a:cs typeface="Times New Roman"/>
              </a:rPr>
              <a:t>L</a:t>
            </a:r>
            <a:r>
              <a:rPr sz="1500" dirty="0">
                <a:latin typeface="Times New Roman"/>
                <a:cs typeface="Times New Roman"/>
              </a:rPr>
              <a:t>i</a:t>
            </a:r>
            <a:r>
              <a:rPr sz="1500" spc="5" dirty="0">
                <a:latin typeface="Times New Roman"/>
                <a:cs typeface="Times New Roman"/>
              </a:rPr>
              <a:t>n</a:t>
            </a:r>
            <a:r>
              <a:rPr sz="1500" dirty="0">
                <a:latin typeface="Times New Roman"/>
                <a:cs typeface="Times New Roman"/>
              </a:rPr>
              <a:t>k</a:t>
            </a:r>
            <a:r>
              <a:rPr sz="1500" spc="-10" dirty="0">
                <a:latin typeface="Times New Roman"/>
                <a:cs typeface="Times New Roman"/>
              </a:rPr>
              <a:t>e</a:t>
            </a:r>
            <a:r>
              <a:rPr sz="1500" dirty="0">
                <a:latin typeface="Times New Roman"/>
                <a:cs typeface="Times New Roman"/>
              </a:rPr>
              <a:t>d</a:t>
            </a:r>
            <a:r>
              <a:rPr sz="1500" spc="-15" dirty="0">
                <a:latin typeface="Times New Roman"/>
                <a:cs typeface="Times New Roman"/>
              </a:rPr>
              <a:t> </a:t>
            </a:r>
            <a:r>
              <a:rPr sz="1500" spc="-5" dirty="0">
                <a:latin typeface="Times New Roman"/>
                <a:cs typeface="Times New Roman"/>
              </a:rPr>
              <a:t>Li</a:t>
            </a:r>
            <a:r>
              <a:rPr sz="1500" dirty="0">
                <a:latin typeface="Times New Roman"/>
                <a:cs typeface="Times New Roman"/>
              </a:rPr>
              <a:t>st</a:t>
            </a:r>
            <a:r>
              <a:rPr sz="1500" spc="5" dirty="0">
                <a:latin typeface="Times New Roman"/>
                <a:cs typeface="Times New Roman"/>
              </a:rPr>
              <a:t>*</a:t>
            </a:r>
            <a:r>
              <a:rPr sz="1500" dirty="0">
                <a:latin typeface="Times New Roman"/>
                <a:cs typeface="Times New Roman"/>
              </a:rPr>
              <a:t>/  </a:t>
            </a:r>
            <a:r>
              <a:rPr sz="1500" spc="-5" dirty="0">
                <a:latin typeface="Times New Roman"/>
                <a:cs typeface="Times New Roman"/>
              </a:rPr>
              <a:t>#include&lt;stdio.h&gt;</a:t>
            </a:r>
            <a:endParaRPr sz="1500">
              <a:latin typeface="Times New Roman"/>
              <a:cs typeface="Times New Roman"/>
            </a:endParaRPr>
          </a:p>
          <a:p>
            <a:pPr marL="12700" marR="3769360">
              <a:lnSpc>
                <a:spcPct val="100000"/>
              </a:lnSpc>
            </a:pPr>
            <a:r>
              <a:rPr sz="1500" spc="-5" dirty="0">
                <a:latin typeface="Times New Roman"/>
                <a:cs typeface="Times New Roman"/>
              </a:rPr>
              <a:t>#include&lt;conio.h&gt; </a:t>
            </a:r>
            <a:r>
              <a:rPr sz="1500" dirty="0">
                <a:latin typeface="Times New Roman"/>
                <a:cs typeface="Times New Roman"/>
              </a:rPr>
              <a:t> #i</a:t>
            </a:r>
            <a:r>
              <a:rPr sz="1500" spc="5" dirty="0">
                <a:latin typeface="Times New Roman"/>
                <a:cs typeface="Times New Roman"/>
              </a:rPr>
              <a:t>n</a:t>
            </a:r>
            <a:r>
              <a:rPr sz="1500" spc="-10" dirty="0">
                <a:latin typeface="Times New Roman"/>
                <a:cs typeface="Times New Roman"/>
              </a:rPr>
              <a:t>c</a:t>
            </a:r>
            <a:r>
              <a:rPr sz="1500" dirty="0">
                <a:latin typeface="Times New Roman"/>
                <a:cs typeface="Times New Roman"/>
              </a:rPr>
              <a:t>l</a:t>
            </a:r>
            <a:r>
              <a:rPr sz="1500" spc="5" dirty="0">
                <a:latin typeface="Times New Roman"/>
                <a:cs typeface="Times New Roman"/>
              </a:rPr>
              <a:t>u</a:t>
            </a:r>
            <a:r>
              <a:rPr sz="1500" dirty="0">
                <a:latin typeface="Times New Roman"/>
                <a:cs typeface="Times New Roman"/>
              </a:rPr>
              <a:t>d</a:t>
            </a:r>
            <a:r>
              <a:rPr sz="1500" spc="-10" dirty="0">
                <a:latin typeface="Times New Roman"/>
                <a:cs typeface="Times New Roman"/>
              </a:rPr>
              <a:t>e&lt;</a:t>
            </a:r>
            <a:r>
              <a:rPr sz="1500" spc="-15" dirty="0">
                <a:latin typeface="Times New Roman"/>
                <a:cs typeface="Times New Roman"/>
              </a:rPr>
              <a:t>m</a:t>
            </a:r>
            <a:r>
              <a:rPr sz="1500" spc="-10" dirty="0">
                <a:latin typeface="Times New Roman"/>
                <a:cs typeface="Times New Roman"/>
              </a:rPr>
              <a:t>a</a:t>
            </a:r>
            <a:r>
              <a:rPr sz="1500" dirty="0">
                <a:latin typeface="Times New Roman"/>
                <a:cs typeface="Times New Roman"/>
              </a:rPr>
              <a:t>llo</a:t>
            </a:r>
            <a:r>
              <a:rPr sz="1500" spc="-10" dirty="0">
                <a:latin typeface="Times New Roman"/>
                <a:cs typeface="Times New Roman"/>
              </a:rPr>
              <a:t>c</a:t>
            </a:r>
            <a:r>
              <a:rPr sz="1500" dirty="0">
                <a:latin typeface="Times New Roman"/>
                <a:cs typeface="Times New Roman"/>
              </a:rPr>
              <a:t>.h&gt;  struct</a:t>
            </a:r>
            <a:r>
              <a:rPr sz="1500" spc="-35" dirty="0">
                <a:latin typeface="Times New Roman"/>
                <a:cs typeface="Times New Roman"/>
              </a:rPr>
              <a:t> </a:t>
            </a:r>
            <a:r>
              <a:rPr sz="1500" dirty="0">
                <a:latin typeface="Times New Roman"/>
                <a:cs typeface="Times New Roman"/>
              </a:rPr>
              <a:t>node</a:t>
            </a:r>
            <a:endParaRPr sz="1500">
              <a:latin typeface="Times New Roman"/>
              <a:cs typeface="Times New Roman"/>
            </a:endParaRPr>
          </a:p>
          <a:p>
            <a:pPr marL="12700">
              <a:lnSpc>
                <a:spcPct val="100000"/>
              </a:lnSpc>
            </a:pPr>
            <a:r>
              <a:rPr sz="1500" dirty="0">
                <a:latin typeface="Times New Roman"/>
                <a:cs typeface="Times New Roman"/>
              </a:rPr>
              <a:t>{</a:t>
            </a:r>
            <a:r>
              <a:rPr sz="1500" spc="340" dirty="0">
                <a:latin typeface="Times New Roman"/>
                <a:cs typeface="Times New Roman"/>
              </a:rPr>
              <a:t> </a:t>
            </a:r>
            <a:r>
              <a:rPr sz="1500" dirty="0">
                <a:latin typeface="Times New Roman"/>
                <a:cs typeface="Times New Roman"/>
              </a:rPr>
              <a:t>int</a:t>
            </a:r>
            <a:r>
              <a:rPr sz="1500" spc="-45" dirty="0">
                <a:latin typeface="Times New Roman"/>
                <a:cs typeface="Times New Roman"/>
              </a:rPr>
              <a:t> </a:t>
            </a:r>
            <a:r>
              <a:rPr sz="1500" spc="-5" dirty="0">
                <a:latin typeface="Times New Roman"/>
                <a:cs typeface="Times New Roman"/>
              </a:rPr>
              <a:t>data;</a:t>
            </a:r>
            <a:endParaRPr sz="1500">
              <a:latin typeface="Times New Roman"/>
              <a:cs typeface="Times New Roman"/>
            </a:endParaRPr>
          </a:p>
          <a:p>
            <a:pPr marL="155575">
              <a:lnSpc>
                <a:spcPct val="100000"/>
              </a:lnSpc>
            </a:pPr>
            <a:r>
              <a:rPr sz="1500" dirty="0">
                <a:latin typeface="Times New Roman"/>
                <a:cs typeface="Times New Roman"/>
              </a:rPr>
              <a:t>struct</a:t>
            </a:r>
            <a:r>
              <a:rPr sz="1500" spc="-50" dirty="0">
                <a:latin typeface="Times New Roman"/>
                <a:cs typeface="Times New Roman"/>
              </a:rPr>
              <a:t> </a:t>
            </a:r>
            <a:r>
              <a:rPr sz="1500" dirty="0">
                <a:latin typeface="Times New Roman"/>
                <a:cs typeface="Times New Roman"/>
              </a:rPr>
              <a:t>node</a:t>
            </a:r>
            <a:r>
              <a:rPr sz="1500" spc="-40" dirty="0">
                <a:latin typeface="Times New Roman"/>
                <a:cs typeface="Times New Roman"/>
              </a:rPr>
              <a:t> </a:t>
            </a:r>
            <a:r>
              <a:rPr sz="1500" dirty="0">
                <a:latin typeface="Times New Roman"/>
                <a:cs typeface="Times New Roman"/>
              </a:rPr>
              <a:t>*next;</a:t>
            </a:r>
            <a:endParaRPr sz="1500">
              <a:latin typeface="Times New Roman"/>
              <a:cs typeface="Times New Roman"/>
            </a:endParaRPr>
          </a:p>
          <a:p>
            <a:pPr marL="12700" marR="4135120">
              <a:lnSpc>
                <a:spcPct val="100000"/>
              </a:lnSpc>
            </a:pPr>
            <a:r>
              <a:rPr sz="1500" dirty="0">
                <a:latin typeface="Times New Roman"/>
                <a:cs typeface="Times New Roman"/>
              </a:rPr>
              <a:t>}</a:t>
            </a:r>
            <a:r>
              <a:rPr sz="1500" spc="375" dirty="0">
                <a:latin typeface="Times New Roman"/>
                <a:cs typeface="Times New Roman"/>
              </a:rPr>
              <a:t> </a:t>
            </a:r>
            <a:r>
              <a:rPr sz="1500" dirty="0">
                <a:latin typeface="Times New Roman"/>
                <a:cs typeface="Times New Roman"/>
              </a:rPr>
              <a:t>first, *nw; </a:t>
            </a:r>
            <a:r>
              <a:rPr sz="1500" spc="5" dirty="0">
                <a:latin typeface="Times New Roman"/>
                <a:cs typeface="Times New Roman"/>
              </a:rPr>
              <a:t> </a:t>
            </a:r>
            <a:r>
              <a:rPr sz="1500" dirty="0">
                <a:latin typeface="Times New Roman"/>
                <a:cs typeface="Times New Roman"/>
              </a:rPr>
              <a:t>int search(int); </a:t>
            </a:r>
            <a:r>
              <a:rPr sz="1500" spc="-360" dirty="0">
                <a:latin typeface="Times New Roman"/>
                <a:cs typeface="Times New Roman"/>
              </a:rPr>
              <a:t> </a:t>
            </a:r>
            <a:r>
              <a:rPr sz="1500" dirty="0">
                <a:latin typeface="Times New Roman"/>
                <a:cs typeface="Times New Roman"/>
              </a:rPr>
              <a:t>void</a:t>
            </a:r>
            <a:r>
              <a:rPr sz="1500" spc="-40" dirty="0">
                <a:latin typeface="Times New Roman"/>
                <a:cs typeface="Times New Roman"/>
              </a:rPr>
              <a:t> </a:t>
            </a:r>
            <a:r>
              <a:rPr sz="1500" spc="-5" dirty="0">
                <a:latin typeface="Times New Roman"/>
                <a:cs typeface="Times New Roman"/>
              </a:rPr>
              <a:t>main(){</a:t>
            </a:r>
            <a:endParaRPr sz="1500">
              <a:latin typeface="Times New Roman"/>
              <a:cs typeface="Times New Roman"/>
            </a:endParaRPr>
          </a:p>
          <a:p>
            <a:pPr marL="927100" marR="2954020">
              <a:lnSpc>
                <a:spcPct val="100000"/>
              </a:lnSpc>
              <a:spcBef>
                <a:spcPts val="5"/>
              </a:spcBef>
            </a:pPr>
            <a:r>
              <a:rPr sz="1500" dirty="0">
                <a:latin typeface="Times New Roman"/>
                <a:cs typeface="Times New Roman"/>
              </a:rPr>
              <a:t>int</a:t>
            </a:r>
            <a:r>
              <a:rPr sz="1500" spc="-45" dirty="0">
                <a:latin typeface="Times New Roman"/>
                <a:cs typeface="Times New Roman"/>
              </a:rPr>
              <a:t> </a:t>
            </a:r>
            <a:r>
              <a:rPr sz="1500" dirty="0">
                <a:latin typeface="Times New Roman"/>
                <a:cs typeface="Times New Roman"/>
              </a:rPr>
              <a:t>no,</a:t>
            </a:r>
            <a:r>
              <a:rPr sz="1500" spc="-25" dirty="0">
                <a:latin typeface="Times New Roman"/>
                <a:cs typeface="Times New Roman"/>
              </a:rPr>
              <a:t> </a:t>
            </a:r>
            <a:r>
              <a:rPr sz="1500" dirty="0">
                <a:latin typeface="Times New Roman"/>
                <a:cs typeface="Times New Roman"/>
              </a:rPr>
              <a:t>i,</a:t>
            </a:r>
            <a:r>
              <a:rPr sz="1500" spc="-25" dirty="0">
                <a:latin typeface="Times New Roman"/>
                <a:cs typeface="Times New Roman"/>
              </a:rPr>
              <a:t> </a:t>
            </a:r>
            <a:r>
              <a:rPr sz="1500" spc="-5" dirty="0">
                <a:latin typeface="Times New Roman"/>
                <a:cs typeface="Times New Roman"/>
              </a:rPr>
              <a:t>item,</a:t>
            </a:r>
            <a:r>
              <a:rPr sz="1500" spc="-30" dirty="0">
                <a:latin typeface="Times New Roman"/>
                <a:cs typeface="Times New Roman"/>
              </a:rPr>
              <a:t> </a:t>
            </a:r>
            <a:r>
              <a:rPr sz="1500" spc="-5" dirty="0">
                <a:latin typeface="Times New Roman"/>
                <a:cs typeface="Times New Roman"/>
              </a:rPr>
              <a:t>pos; </a:t>
            </a:r>
            <a:r>
              <a:rPr sz="1500" spc="-360" dirty="0">
                <a:latin typeface="Times New Roman"/>
                <a:cs typeface="Times New Roman"/>
              </a:rPr>
              <a:t> </a:t>
            </a:r>
            <a:r>
              <a:rPr sz="1500" spc="-5" dirty="0">
                <a:latin typeface="Times New Roman"/>
                <a:cs typeface="Times New Roman"/>
              </a:rPr>
              <a:t>clrscr(); </a:t>
            </a:r>
            <a:r>
              <a:rPr sz="1500" dirty="0">
                <a:latin typeface="Times New Roman"/>
                <a:cs typeface="Times New Roman"/>
              </a:rPr>
              <a:t> </a:t>
            </a:r>
            <a:r>
              <a:rPr sz="1500" spc="-5" dirty="0">
                <a:latin typeface="Times New Roman"/>
                <a:cs typeface="Times New Roman"/>
              </a:rPr>
              <a:t>first.next=NULL; </a:t>
            </a:r>
            <a:r>
              <a:rPr sz="1500" dirty="0">
                <a:latin typeface="Times New Roman"/>
                <a:cs typeface="Times New Roman"/>
              </a:rPr>
              <a:t> </a:t>
            </a:r>
            <a:r>
              <a:rPr sz="1500" spc="-5" dirty="0">
                <a:latin typeface="Times New Roman"/>
                <a:cs typeface="Times New Roman"/>
              </a:rPr>
              <a:t>nw=&amp;first;</a:t>
            </a:r>
            <a:endParaRPr sz="1500">
              <a:latin typeface="Times New Roman"/>
              <a:cs typeface="Times New Roman"/>
            </a:endParaRPr>
          </a:p>
          <a:p>
            <a:pPr marL="927100" marR="5080">
              <a:lnSpc>
                <a:spcPct val="100000"/>
              </a:lnSpc>
            </a:pPr>
            <a:r>
              <a:rPr sz="1500" dirty="0">
                <a:latin typeface="Times New Roman"/>
                <a:cs typeface="Times New Roman"/>
              </a:rPr>
              <a:t>printf("Enter</a:t>
            </a:r>
            <a:r>
              <a:rPr sz="1500" spc="-70" dirty="0">
                <a:latin typeface="Times New Roman"/>
                <a:cs typeface="Times New Roman"/>
              </a:rPr>
              <a:t> </a:t>
            </a:r>
            <a:r>
              <a:rPr sz="1500" spc="-5" dirty="0">
                <a:latin typeface="Times New Roman"/>
                <a:cs typeface="Times New Roman"/>
              </a:rPr>
              <a:t>The</a:t>
            </a:r>
            <a:r>
              <a:rPr sz="1500" spc="-10" dirty="0">
                <a:latin typeface="Times New Roman"/>
                <a:cs typeface="Times New Roman"/>
              </a:rPr>
              <a:t> No</a:t>
            </a:r>
            <a:r>
              <a:rPr sz="1500" dirty="0">
                <a:latin typeface="Times New Roman"/>
                <a:cs typeface="Times New Roman"/>
              </a:rPr>
              <a:t> of</a:t>
            </a:r>
            <a:r>
              <a:rPr sz="1500" spc="-10" dirty="0">
                <a:latin typeface="Times New Roman"/>
                <a:cs typeface="Times New Roman"/>
              </a:rPr>
              <a:t> </a:t>
            </a:r>
            <a:r>
              <a:rPr sz="1500" spc="-5" dirty="0">
                <a:latin typeface="Times New Roman"/>
                <a:cs typeface="Times New Roman"/>
              </a:rPr>
              <a:t>nodes,</a:t>
            </a:r>
            <a:r>
              <a:rPr sz="1500" dirty="0">
                <a:latin typeface="Times New Roman"/>
                <a:cs typeface="Times New Roman"/>
              </a:rPr>
              <a:t> </a:t>
            </a:r>
            <a:r>
              <a:rPr sz="1500" spc="-5" dirty="0">
                <a:latin typeface="Times New Roman"/>
                <a:cs typeface="Times New Roman"/>
              </a:rPr>
              <a:t>you</a:t>
            </a:r>
            <a:r>
              <a:rPr sz="1500" spc="-15" dirty="0">
                <a:latin typeface="Times New Roman"/>
                <a:cs typeface="Times New Roman"/>
              </a:rPr>
              <a:t> </a:t>
            </a:r>
            <a:r>
              <a:rPr sz="1500" spc="-5" dirty="0">
                <a:latin typeface="Times New Roman"/>
                <a:cs typeface="Times New Roman"/>
              </a:rPr>
              <a:t>want</a:t>
            </a:r>
            <a:r>
              <a:rPr sz="1500" dirty="0">
                <a:latin typeface="Times New Roman"/>
                <a:cs typeface="Times New Roman"/>
              </a:rPr>
              <a:t> in</a:t>
            </a:r>
            <a:r>
              <a:rPr sz="1500" spc="-10" dirty="0">
                <a:latin typeface="Times New Roman"/>
                <a:cs typeface="Times New Roman"/>
              </a:rPr>
              <a:t> </a:t>
            </a:r>
            <a:r>
              <a:rPr sz="1500" spc="-5" dirty="0">
                <a:latin typeface="Times New Roman"/>
                <a:cs typeface="Times New Roman"/>
              </a:rPr>
              <a:t>linked</a:t>
            </a:r>
            <a:r>
              <a:rPr sz="1500" spc="-25" dirty="0">
                <a:latin typeface="Times New Roman"/>
                <a:cs typeface="Times New Roman"/>
              </a:rPr>
              <a:t> </a:t>
            </a:r>
            <a:r>
              <a:rPr sz="1500" dirty="0">
                <a:latin typeface="Times New Roman"/>
                <a:cs typeface="Times New Roman"/>
              </a:rPr>
              <a:t>list:</a:t>
            </a:r>
            <a:r>
              <a:rPr sz="1500" spc="-25" dirty="0">
                <a:latin typeface="Times New Roman"/>
                <a:cs typeface="Times New Roman"/>
              </a:rPr>
              <a:t> </a:t>
            </a:r>
            <a:r>
              <a:rPr sz="1500" spc="-5" dirty="0">
                <a:latin typeface="Times New Roman"/>
                <a:cs typeface="Times New Roman"/>
              </a:rPr>
              <a:t>"); </a:t>
            </a:r>
            <a:r>
              <a:rPr sz="1500" spc="-360" dirty="0">
                <a:latin typeface="Times New Roman"/>
                <a:cs typeface="Times New Roman"/>
              </a:rPr>
              <a:t> </a:t>
            </a:r>
            <a:r>
              <a:rPr sz="1500" spc="-5" dirty="0">
                <a:latin typeface="Times New Roman"/>
                <a:cs typeface="Times New Roman"/>
              </a:rPr>
              <a:t>scanf("%d",&amp;no);</a:t>
            </a:r>
            <a:endParaRPr sz="1500">
              <a:latin typeface="Times New Roman"/>
              <a:cs typeface="Times New Roman"/>
            </a:endParaRPr>
          </a:p>
          <a:p>
            <a:pPr marL="927100" marR="3008630">
              <a:lnSpc>
                <a:spcPct val="100000"/>
              </a:lnSpc>
            </a:pPr>
            <a:r>
              <a:rPr sz="1500" spc="-5" dirty="0">
                <a:latin typeface="Times New Roman"/>
                <a:cs typeface="Times New Roman"/>
              </a:rPr>
              <a:t>printf("\n"); </a:t>
            </a:r>
            <a:r>
              <a:rPr sz="1500" dirty="0">
                <a:latin typeface="Times New Roman"/>
                <a:cs typeface="Times New Roman"/>
              </a:rPr>
              <a:t> f</a:t>
            </a:r>
            <a:r>
              <a:rPr sz="1500" spc="5" dirty="0">
                <a:latin typeface="Times New Roman"/>
                <a:cs typeface="Times New Roman"/>
              </a:rPr>
              <a:t>o</a:t>
            </a:r>
            <a:r>
              <a:rPr sz="1500" dirty="0">
                <a:latin typeface="Times New Roman"/>
                <a:cs typeface="Times New Roman"/>
              </a:rPr>
              <a:t>r</a:t>
            </a:r>
            <a:r>
              <a:rPr sz="1500" spc="10" dirty="0">
                <a:latin typeface="Times New Roman"/>
                <a:cs typeface="Times New Roman"/>
              </a:rPr>
              <a:t>(</a:t>
            </a:r>
            <a:r>
              <a:rPr sz="1500" dirty="0">
                <a:latin typeface="Times New Roman"/>
                <a:cs typeface="Times New Roman"/>
              </a:rPr>
              <a:t>i</a:t>
            </a:r>
            <a:r>
              <a:rPr sz="1500" spc="-10" dirty="0">
                <a:latin typeface="Times New Roman"/>
                <a:cs typeface="Times New Roman"/>
              </a:rPr>
              <a:t>=</a:t>
            </a:r>
            <a:r>
              <a:rPr sz="1500" dirty="0">
                <a:latin typeface="Times New Roman"/>
                <a:cs typeface="Times New Roman"/>
              </a:rPr>
              <a:t>0;i&lt;</a:t>
            </a:r>
            <a:r>
              <a:rPr sz="1500" spc="-30" dirty="0">
                <a:latin typeface="Times New Roman"/>
                <a:cs typeface="Times New Roman"/>
              </a:rPr>
              <a:t> </a:t>
            </a:r>
            <a:r>
              <a:rPr sz="1500" dirty="0">
                <a:latin typeface="Times New Roman"/>
                <a:cs typeface="Times New Roman"/>
              </a:rPr>
              <a:t>no;</a:t>
            </a:r>
            <a:r>
              <a:rPr sz="1500" spc="5" dirty="0">
                <a:latin typeface="Times New Roman"/>
                <a:cs typeface="Times New Roman"/>
              </a:rPr>
              <a:t>i</a:t>
            </a:r>
            <a:r>
              <a:rPr sz="1500" spc="-10" dirty="0">
                <a:latin typeface="Times New Roman"/>
                <a:cs typeface="Times New Roman"/>
              </a:rPr>
              <a:t>++)</a:t>
            </a:r>
            <a:endParaRPr sz="1500">
              <a:latin typeface="Times New Roman"/>
              <a:cs typeface="Times New Roman"/>
            </a:endParaRPr>
          </a:p>
          <a:p>
            <a:pPr marL="12700">
              <a:lnSpc>
                <a:spcPct val="100000"/>
              </a:lnSpc>
            </a:pPr>
            <a:r>
              <a:rPr sz="1500" dirty="0">
                <a:latin typeface="Times New Roman"/>
                <a:cs typeface="Times New Roman"/>
              </a:rPr>
              <a:t>{</a:t>
            </a:r>
            <a:endParaRPr sz="150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8942" y="570103"/>
            <a:ext cx="4987290" cy="4370070"/>
          </a:xfrm>
          <a:prstGeom prst="rect">
            <a:avLst/>
          </a:prstGeom>
        </p:spPr>
        <p:txBody>
          <a:bodyPr vert="horz" wrap="square" lIns="0" tIns="12700" rIns="0" bIns="0" rtlCol="0">
            <a:spAutoFit/>
          </a:bodyPr>
          <a:lstStyle/>
          <a:p>
            <a:pPr marL="12700">
              <a:lnSpc>
                <a:spcPct val="100000"/>
              </a:lnSpc>
              <a:spcBef>
                <a:spcPts val="100"/>
              </a:spcBef>
            </a:pPr>
            <a:r>
              <a:rPr sz="1500" spc="-5" dirty="0">
                <a:latin typeface="Times New Roman"/>
                <a:cs typeface="Times New Roman"/>
              </a:rPr>
              <a:t>nw-&gt;next=(struct</a:t>
            </a:r>
            <a:r>
              <a:rPr sz="1500" spc="-15" dirty="0">
                <a:latin typeface="Times New Roman"/>
                <a:cs typeface="Times New Roman"/>
              </a:rPr>
              <a:t> </a:t>
            </a:r>
            <a:r>
              <a:rPr sz="1500" dirty="0">
                <a:latin typeface="Times New Roman"/>
                <a:cs typeface="Times New Roman"/>
              </a:rPr>
              <a:t>node</a:t>
            </a:r>
            <a:r>
              <a:rPr sz="1500" spc="-15" dirty="0">
                <a:latin typeface="Times New Roman"/>
                <a:cs typeface="Times New Roman"/>
              </a:rPr>
              <a:t> </a:t>
            </a:r>
            <a:r>
              <a:rPr sz="1500" spc="-5" dirty="0">
                <a:latin typeface="Times New Roman"/>
                <a:cs typeface="Times New Roman"/>
              </a:rPr>
              <a:t>*)malloc(sizeof(struct</a:t>
            </a:r>
            <a:r>
              <a:rPr sz="1500" spc="-25" dirty="0">
                <a:latin typeface="Times New Roman"/>
                <a:cs typeface="Times New Roman"/>
              </a:rPr>
              <a:t> </a:t>
            </a:r>
            <a:r>
              <a:rPr sz="1500" spc="-5" dirty="0">
                <a:latin typeface="Times New Roman"/>
                <a:cs typeface="Times New Roman"/>
              </a:rPr>
              <a:t>node));</a:t>
            </a:r>
            <a:endParaRPr sz="1500">
              <a:latin typeface="Times New Roman"/>
              <a:cs typeface="Times New Roman"/>
            </a:endParaRPr>
          </a:p>
          <a:p>
            <a:pPr marL="1841500">
              <a:lnSpc>
                <a:spcPct val="100000"/>
              </a:lnSpc>
            </a:pPr>
            <a:r>
              <a:rPr sz="1500" dirty="0">
                <a:latin typeface="Times New Roman"/>
                <a:cs typeface="Times New Roman"/>
              </a:rPr>
              <a:t>printf("Enter</a:t>
            </a:r>
            <a:r>
              <a:rPr sz="1500" spc="-50" dirty="0">
                <a:latin typeface="Times New Roman"/>
                <a:cs typeface="Times New Roman"/>
              </a:rPr>
              <a:t> </a:t>
            </a:r>
            <a:r>
              <a:rPr sz="1500" spc="-10" dirty="0">
                <a:latin typeface="Times New Roman"/>
                <a:cs typeface="Times New Roman"/>
              </a:rPr>
              <a:t>element</a:t>
            </a:r>
            <a:r>
              <a:rPr sz="1500" spc="-5" dirty="0">
                <a:latin typeface="Times New Roman"/>
                <a:cs typeface="Times New Roman"/>
              </a:rPr>
              <a:t> </a:t>
            </a:r>
            <a:r>
              <a:rPr sz="1500" dirty="0">
                <a:latin typeface="Times New Roman"/>
                <a:cs typeface="Times New Roman"/>
              </a:rPr>
              <a:t>in</a:t>
            </a:r>
            <a:r>
              <a:rPr sz="1500" spc="-20" dirty="0">
                <a:latin typeface="Times New Roman"/>
                <a:cs typeface="Times New Roman"/>
              </a:rPr>
              <a:t> </a:t>
            </a:r>
            <a:r>
              <a:rPr sz="1500" dirty="0">
                <a:latin typeface="Times New Roman"/>
                <a:cs typeface="Times New Roman"/>
              </a:rPr>
              <a:t>node</a:t>
            </a:r>
            <a:r>
              <a:rPr sz="1500" spc="-30" dirty="0">
                <a:latin typeface="Times New Roman"/>
                <a:cs typeface="Times New Roman"/>
              </a:rPr>
              <a:t> </a:t>
            </a:r>
            <a:r>
              <a:rPr sz="1500" dirty="0">
                <a:latin typeface="Times New Roman"/>
                <a:cs typeface="Times New Roman"/>
              </a:rPr>
              <a:t>%d:</a:t>
            </a:r>
            <a:r>
              <a:rPr sz="1500" spc="-25" dirty="0">
                <a:latin typeface="Times New Roman"/>
                <a:cs typeface="Times New Roman"/>
              </a:rPr>
              <a:t> </a:t>
            </a:r>
            <a:r>
              <a:rPr sz="1500" spc="-5" dirty="0">
                <a:latin typeface="Times New Roman"/>
                <a:cs typeface="Times New Roman"/>
              </a:rPr>
              <a:t>",i+1);</a:t>
            </a:r>
            <a:endParaRPr sz="1500">
              <a:latin typeface="Times New Roman"/>
              <a:cs typeface="Times New Roman"/>
            </a:endParaRPr>
          </a:p>
          <a:p>
            <a:pPr marL="1841500">
              <a:lnSpc>
                <a:spcPct val="100000"/>
              </a:lnSpc>
            </a:pPr>
            <a:r>
              <a:rPr sz="1500" spc="-5" dirty="0">
                <a:latin typeface="Times New Roman"/>
                <a:cs typeface="Times New Roman"/>
              </a:rPr>
              <a:t>scanf("%d",&amp;nw-&gt;data);</a:t>
            </a:r>
            <a:endParaRPr sz="1500">
              <a:latin typeface="Times New Roman"/>
              <a:cs typeface="Times New Roman"/>
            </a:endParaRPr>
          </a:p>
          <a:p>
            <a:pPr marL="1841500">
              <a:lnSpc>
                <a:spcPct val="100000"/>
              </a:lnSpc>
            </a:pPr>
            <a:r>
              <a:rPr sz="1500" spc="-5" dirty="0">
                <a:latin typeface="Times New Roman"/>
                <a:cs typeface="Times New Roman"/>
              </a:rPr>
              <a:t>nw=nw-&gt;next;</a:t>
            </a:r>
            <a:endParaRPr sz="1500">
              <a:latin typeface="Times New Roman"/>
              <a:cs typeface="Times New Roman"/>
            </a:endParaRPr>
          </a:p>
          <a:p>
            <a:pPr marL="926465">
              <a:lnSpc>
                <a:spcPct val="100000"/>
              </a:lnSpc>
            </a:pPr>
            <a:r>
              <a:rPr sz="1500" dirty="0">
                <a:latin typeface="Times New Roman"/>
                <a:cs typeface="Times New Roman"/>
              </a:rPr>
              <a:t>}</a:t>
            </a:r>
            <a:endParaRPr sz="1500">
              <a:latin typeface="Times New Roman"/>
              <a:cs typeface="Times New Roman"/>
            </a:endParaRPr>
          </a:p>
          <a:p>
            <a:pPr marL="926465" marR="2099310">
              <a:lnSpc>
                <a:spcPct val="100000"/>
              </a:lnSpc>
            </a:pPr>
            <a:r>
              <a:rPr sz="1500" spc="-5" dirty="0">
                <a:latin typeface="Times New Roman"/>
                <a:cs typeface="Times New Roman"/>
              </a:rPr>
              <a:t>nw-&gt;next=NULL; </a:t>
            </a:r>
            <a:r>
              <a:rPr sz="1500" dirty="0">
                <a:latin typeface="Times New Roman"/>
                <a:cs typeface="Times New Roman"/>
              </a:rPr>
              <a:t> </a:t>
            </a:r>
            <a:r>
              <a:rPr sz="1500" spc="-5" dirty="0">
                <a:latin typeface="Times New Roman"/>
                <a:cs typeface="Times New Roman"/>
              </a:rPr>
              <a:t>printf("Linked</a:t>
            </a:r>
            <a:r>
              <a:rPr sz="1500" spc="-40" dirty="0">
                <a:latin typeface="Times New Roman"/>
                <a:cs typeface="Times New Roman"/>
              </a:rPr>
              <a:t> </a:t>
            </a:r>
            <a:r>
              <a:rPr sz="1500" spc="-5" dirty="0">
                <a:latin typeface="Times New Roman"/>
                <a:cs typeface="Times New Roman"/>
              </a:rPr>
              <a:t>list</a:t>
            </a:r>
            <a:r>
              <a:rPr sz="1500" spc="-35" dirty="0">
                <a:latin typeface="Times New Roman"/>
                <a:cs typeface="Times New Roman"/>
              </a:rPr>
              <a:t> </a:t>
            </a:r>
            <a:r>
              <a:rPr sz="1500" dirty="0">
                <a:latin typeface="Times New Roman"/>
                <a:cs typeface="Times New Roman"/>
              </a:rPr>
              <a:t>is:\n"); </a:t>
            </a:r>
            <a:r>
              <a:rPr sz="1500" spc="-360" dirty="0">
                <a:latin typeface="Times New Roman"/>
                <a:cs typeface="Times New Roman"/>
              </a:rPr>
              <a:t> </a:t>
            </a:r>
            <a:r>
              <a:rPr sz="1500" spc="-5" dirty="0">
                <a:latin typeface="Times New Roman"/>
                <a:cs typeface="Times New Roman"/>
              </a:rPr>
              <a:t>nw=&amp;first;</a:t>
            </a:r>
            <a:endParaRPr sz="1500">
              <a:latin typeface="Times New Roman"/>
              <a:cs typeface="Times New Roman"/>
            </a:endParaRPr>
          </a:p>
          <a:p>
            <a:pPr marL="926465">
              <a:lnSpc>
                <a:spcPct val="100000"/>
              </a:lnSpc>
              <a:spcBef>
                <a:spcPts val="5"/>
              </a:spcBef>
            </a:pPr>
            <a:r>
              <a:rPr sz="1500" spc="-5" dirty="0">
                <a:latin typeface="Times New Roman"/>
                <a:cs typeface="Times New Roman"/>
              </a:rPr>
              <a:t>while(nw-&gt;next!=NULL)</a:t>
            </a:r>
            <a:endParaRPr sz="1500">
              <a:latin typeface="Times New Roman"/>
              <a:cs typeface="Times New Roman"/>
            </a:endParaRPr>
          </a:p>
          <a:p>
            <a:pPr marL="926465">
              <a:lnSpc>
                <a:spcPct val="100000"/>
              </a:lnSpc>
            </a:pPr>
            <a:r>
              <a:rPr sz="1500" dirty="0">
                <a:latin typeface="Times New Roman"/>
                <a:cs typeface="Times New Roman"/>
              </a:rPr>
              <a:t>{</a:t>
            </a:r>
            <a:endParaRPr sz="1500">
              <a:latin typeface="Times New Roman"/>
              <a:cs typeface="Times New Roman"/>
            </a:endParaRPr>
          </a:p>
          <a:p>
            <a:pPr marL="926465">
              <a:lnSpc>
                <a:spcPct val="100000"/>
              </a:lnSpc>
            </a:pPr>
            <a:r>
              <a:rPr sz="1500" spc="-5" dirty="0">
                <a:latin typeface="Times New Roman"/>
                <a:cs typeface="Times New Roman"/>
              </a:rPr>
              <a:t>printf("%d\t",nw-&gt;data);</a:t>
            </a:r>
            <a:endParaRPr sz="1500">
              <a:latin typeface="Times New Roman"/>
              <a:cs typeface="Times New Roman"/>
            </a:endParaRPr>
          </a:p>
          <a:p>
            <a:pPr marL="1841500">
              <a:lnSpc>
                <a:spcPct val="100000"/>
              </a:lnSpc>
            </a:pPr>
            <a:r>
              <a:rPr sz="1500" spc="-5" dirty="0">
                <a:latin typeface="Times New Roman"/>
                <a:cs typeface="Times New Roman"/>
              </a:rPr>
              <a:t>nw=nw-&gt;next;</a:t>
            </a:r>
            <a:endParaRPr sz="1500">
              <a:latin typeface="Times New Roman"/>
              <a:cs typeface="Times New Roman"/>
            </a:endParaRPr>
          </a:p>
          <a:p>
            <a:pPr marL="926465">
              <a:lnSpc>
                <a:spcPct val="100000"/>
              </a:lnSpc>
            </a:pPr>
            <a:r>
              <a:rPr sz="1500" dirty="0">
                <a:latin typeface="Times New Roman"/>
                <a:cs typeface="Times New Roman"/>
              </a:rPr>
              <a:t>}</a:t>
            </a:r>
            <a:endParaRPr sz="1500">
              <a:latin typeface="Times New Roman"/>
              <a:cs typeface="Times New Roman"/>
            </a:endParaRPr>
          </a:p>
          <a:p>
            <a:pPr marL="926465">
              <a:lnSpc>
                <a:spcPct val="100000"/>
              </a:lnSpc>
            </a:pPr>
            <a:r>
              <a:rPr sz="1500" spc="-5" dirty="0">
                <a:latin typeface="Times New Roman"/>
                <a:cs typeface="Times New Roman"/>
              </a:rPr>
              <a:t>printf("\n");</a:t>
            </a:r>
            <a:endParaRPr sz="1500">
              <a:latin typeface="Times New Roman"/>
              <a:cs typeface="Times New Roman"/>
            </a:endParaRPr>
          </a:p>
          <a:p>
            <a:pPr marL="926465" marR="1217930">
              <a:lnSpc>
                <a:spcPct val="100000"/>
              </a:lnSpc>
            </a:pPr>
            <a:r>
              <a:rPr sz="1500" dirty="0">
                <a:latin typeface="Times New Roman"/>
                <a:cs typeface="Times New Roman"/>
              </a:rPr>
              <a:t>printf("Enter</a:t>
            </a:r>
            <a:r>
              <a:rPr sz="1500" spc="-50" dirty="0">
                <a:latin typeface="Times New Roman"/>
                <a:cs typeface="Times New Roman"/>
              </a:rPr>
              <a:t> </a:t>
            </a:r>
            <a:r>
              <a:rPr sz="1500" spc="-5" dirty="0">
                <a:latin typeface="Times New Roman"/>
                <a:cs typeface="Times New Roman"/>
              </a:rPr>
              <a:t>item</a:t>
            </a:r>
            <a:r>
              <a:rPr sz="1500" spc="-25" dirty="0">
                <a:latin typeface="Times New Roman"/>
                <a:cs typeface="Times New Roman"/>
              </a:rPr>
              <a:t> </a:t>
            </a:r>
            <a:r>
              <a:rPr sz="1500" dirty="0">
                <a:latin typeface="Times New Roman"/>
                <a:cs typeface="Times New Roman"/>
              </a:rPr>
              <a:t>to</a:t>
            </a:r>
            <a:r>
              <a:rPr sz="1500" spc="-25" dirty="0">
                <a:latin typeface="Times New Roman"/>
                <a:cs typeface="Times New Roman"/>
              </a:rPr>
              <a:t> </a:t>
            </a:r>
            <a:r>
              <a:rPr sz="1500" dirty="0">
                <a:latin typeface="Times New Roman"/>
                <a:cs typeface="Times New Roman"/>
              </a:rPr>
              <a:t>be</a:t>
            </a:r>
            <a:r>
              <a:rPr sz="1500" spc="-20" dirty="0">
                <a:latin typeface="Times New Roman"/>
                <a:cs typeface="Times New Roman"/>
              </a:rPr>
              <a:t> </a:t>
            </a:r>
            <a:r>
              <a:rPr sz="1500" spc="-5" dirty="0">
                <a:latin typeface="Times New Roman"/>
                <a:cs typeface="Times New Roman"/>
              </a:rPr>
              <a:t>searched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 </a:t>
            </a:r>
            <a:r>
              <a:rPr sz="1500" spc="-360" dirty="0">
                <a:latin typeface="Times New Roman"/>
                <a:cs typeface="Times New Roman"/>
              </a:rPr>
              <a:t> </a:t>
            </a:r>
            <a:r>
              <a:rPr sz="1500" spc="-5" dirty="0">
                <a:latin typeface="Times New Roman"/>
                <a:cs typeface="Times New Roman"/>
              </a:rPr>
              <a:t>scanf("%d",&amp;item); </a:t>
            </a:r>
            <a:r>
              <a:rPr sz="1500" dirty="0">
                <a:latin typeface="Times New Roman"/>
                <a:cs typeface="Times New Roman"/>
              </a:rPr>
              <a:t> </a:t>
            </a:r>
            <a:r>
              <a:rPr sz="1500" spc="-5" dirty="0">
                <a:latin typeface="Times New Roman"/>
                <a:cs typeface="Times New Roman"/>
              </a:rPr>
              <a:t>pos=search(item);</a:t>
            </a:r>
            <a:endParaRPr sz="1500">
              <a:latin typeface="Times New Roman"/>
              <a:cs typeface="Times New Roman"/>
            </a:endParaRPr>
          </a:p>
          <a:p>
            <a:pPr marL="926465">
              <a:lnSpc>
                <a:spcPct val="100000"/>
              </a:lnSpc>
              <a:spcBef>
                <a:spcPts val="5"/>
              </a:spcBef>
            </a:pPr>
            <a:r>
              <a:rPr sz="1500" dirty="0">
                <a:latin typeface="Times New Roman"/>
                <a:cs typeface="Times New Roman"/>
              </a:rPr>
              <a:t>if(pos&lt;=no)</a:t>
            </a:r>
            <a:endParaRPr sz="1500">
              <a:latin typeface="Times New Roman"/>
              <a:cs typeface="Times New Roman"/>
            </a:endParaRPr>
          </a:p>
          <a:p>
            <a:pPr marL="1841500">
              <a:lnSpc>
                <a:spcPct val="100000"/>
              </a:lnSpc>
            </a:pPr>
            <a:r>
              <a:rPr sz="1500" spc="-15" dirty="0">
                <a:latin typeface="Times New Roman"/>
                <a:cs typeface="Times New Roman"/>
              </a:rPr>
              <a:t>printf("Your</a:t>
            </a:r>
            <a:r>
              <a:rPr sz="1500" spc="-35" dirty="0">
                <a:latin typeface="Times New Roman"/>
                <a:cs typeface="Times New Roman"/>
              </a:rPr>
              <a:t> </a:t>
            </a:r>
            <a:r>
              <a:rPr sz="1500" spc="-5" dirty="0">
                <a:latin typeface="Times New Roman"/>
                <a:cs typeface="Times New Roman"/>
              </a:rPr>
              <a:t>item</a:t>
            </a:r>
            <a:r>
              <a:rPr sz="1500" spc="-10" dirty="0">
                <a:latin typeface="Times New Roman"/>
                <a:cs typeface="Times New Roman"/>
              </a:rPr>
              <a:t> </a:t>
            </a:r>
            <a:r>
              <a:rPr sz="1500" spc="-5" dirty="0">
                <a:latin typeface="Times New Roman"/>
                <a:cs typeface="Times New Roman"/>
              </a:rPr>
              <a:t>is</a:t>
            </a:r>
            <a:r>
              <a:rPr sz="1500" spc="-10" dirty="0">
                <a:latin typeface="Times New Roman"/>
                <a:cs typeface="Times New Roman"/>
              </a:rPr>
              <a:t> </a:t>
            </a:r>
            <a:r>
              <a:rPr sz="1500" spc="-5" dirty="0">
                <a:latin typeface="Times New Roman"/>
                <a:cs typeface="Times New Roman"/>
              </a:rPr>
              <a:t>at</a:t>
            </a:r>
            <a:r>
              <a:rPr sz="1500" spc="5" dirty="0">
                <a:latin typeface="Times New Roman"/>
                <a:cs typeface="Times New Roman"/>
              </a:rPr>
              <a:t> </a:t>
            </a:r>
            <a:r>
              <a:rPr sz="1500" spc="-5" dirty="0">
                <a:latin typeface="Times New Roman"/>
                <a:cs typeface="Times New Roman"/>
              </a:rPr>
              <a:t>node=%d",pos);</a:t>
            </a:r>
            <a:endParaRPr sz="150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9993" y="693546"/>
            <a:ext cx="3608704" cy="4137025"/>
          </a:xfrm>
          <a:prstGeom prst="rect">
            <a:avLst/>
          </a:prstGeom>
        </p:spPr>
        <p:txBody>
          <a:bodyPr vert="horz" wrap="square" lIns="0" tIns="12700" rIns="0" bIns="0" rtlCol="0">
            <a:spAutoFit/>
          </a:bodyPr>
          <a:lstStyle/>
          <a:p>
            <a:pPr marL="12700">
              <a:lnSpc>
                <a:spcPct val="100000"/>
              </a:lnSpc>
              <a:spcBef>
                <a:spcPts val="100"/>
              </a:spcBef>
            </a:pPr>
            <a:r>
              <a:rPr sz="1500" spc="-5" dirty="0">
                <a:latin typeface="Times New Roman"/>
                <a:cs typeface="Times New Roman"/>
              </a:rPr>
              <a:t>else</a:t>
            </a:r>
            <a:endParaRPr sz="1500">
              <a:latin typeface="Times New Roman"/>
              <a:cs typeface="Times New Roman"/>
            </a:endParaRPr>
          </a:p>
          <a:p>
            <a:pPr marL="59690">
              <a:lnSpc>
                <a:spcPct val="100000"/>
              </a:lnSpc>
            </a:pPr>
            <a:r>
              <a:rPr sz="1500" dirty="0">
                <a:latin typeface="Times New Roman"/>
                <a:cs typeface="Times New Roman"/>
              </a:rPr>
              <a:t>printf("Sorry!</a:t>
            </a:r>
            <a:r>
              <a:rPr sz="1500" spc="-45" dirty="0">
                <a:latin typeface="Times New Roman"/>
                <a:cs typeface="Times New Roman"/>
              </a:rPr>
              <a:t> </a:t>
            </a:r>
            <a:r>
              <a:rPr sz="1500" spc="-5" dirty="0">
                <a:latin typeface="Times New Roman"/>
                <a:cs typeface="Times New Roman"/>
              </a:rPr>
              <a:t>your</a:t>
            </a:r>
            <a:r>
              <a:rPr sz="1500" spc="-20" dirty="0">
                <a:latin typeface="Times New Roman"/>
                <a:cs typeface="Times New Roman"/>
              </a:rPr>
              <a:t> </a:t>
            </a:r>
            <a:r>
              <a:rPr sz="1500" spc="-5" dirty="0">
                <a:latin typeface="Times New Roman"/>
                <a:cs typeface="Times New Roman"/>
              </a:rPr>
              <a:t>item</a:t>
            </a:r>
            <a:r>
              <a:rPr sz="1500" spc="-15" dirty="0">
                <a:latin typeface="Times New Roman"/>
                <a:cs typeface="Times New Roman"/>
              </a:rPr>
              <a:t> </a:t>
            </a:r>
            <a:r>
              <a:rPr sz="1500" dirty="0">
                <a:latin typeface="Times New Roman"/>
                <a:cs typeface="Times New Roman"/>
              </a:rPr>
              <a:t>is</a:t>
            </a:r>
            <a:r>
              <a:rPr sz="1500" spc="-10" dirty="0">
                <a:latin typeface="Times New Roman"/>
                <a:cs typeface="Times New Roman"/>
              </a:rPr>
              <a:t> </a:t>
            </a:r>
            <a:r>
              <a:rPr sz="1500" dirty="0">
                <a:latin typeface="Times New Roman"/>
                <a:cs typeface="Times New Roman"/>
              </a:rPr>
              <a:t>not</a:t>
            </a:r>
            <a:r>
              <a:rPr sz="1500" spc="-20" dirty="0">
                <a:latin typeface="Times New Roman"/>
                <a:cs typeface="Times New Roman"/>
              </a:rPr>
              <a:t> </a:t>
            </a:r>
            <a:r>
              <a:rPr sz="1500" dirty="0">
                <a:latin typeface="Times New Roman"/>
                <a:cs typeface="Times New Roman"/>
              </a:rPr>
              <a:t>in</a:t>
            </a:r>
            <a:r>
              <a:rPr sz="1500" spc="-15" dirty="0">
                <a:latin typeface="Times New Roman"/>
                <a:cs typeface="Times New Roman"/>
              </a:rPr>
              <a:t> </a:t>
            </a:r>
            <a:r>
              <a:rPr sz="1500" spc="-5" dirty="0">
                <a:latin typeface="Times New Roman"/>
                <a:cs typeface="Times New Roman"/>
              </a:rPr>
              <a:t>linked</a:t>
            </a:r>
            <a:r>
              <a:rPr sz="1500" spc="-25" dirty="0">
                <a:latin typeface="Times New Roman"/>
                <a:cs typeface="Times New Roman"/>
              </a:rPr>
              <a:t> </a:t>
            </a:r>
            <a:r>
              <a:rPr sz="1500" dirty="0">
                <a:latin typeface="Times New Roman"/>
                <a:cs typeface="Times New Roman"/>
              </a:rPr>
              <a:t>list.");</a:t>
            </a:r>
            <a:endParaRPr sz="1500">
              <a:latin typeface="Times New Roman"/>
              <a:cs typeface="Times New Roman"/>
            </a:endParaRPr>
          </a:p>
          <a:p>
            <a:pPr marL="59690">
              <a:lnSpc>
                <a:spcPct val="100000"/>
              </a:lnSpc>
            </a:pPr>
            <a:r>
              <a:rPr sz="1500" spc="-5" dirty="0">
                <a:latin typeface="Times New Roman"/>
                <a:cs typeface="Times New Roman"/>
              </a:rPr>
              <a:t>getch();</a:t>
            </a:r>
            <a:endParaRPr sz="1500">
              <a:latin typeface="Times New Roman"/>
              <a:cs typeface="Times New Roman"/>
            </a:endParaRPr>
          </a:p>
          <a:p>
            <a:pPr marL="59690">
              <a:lnSpc>
                <a:spcPct val="100000"/>
              </a:lnSpc>
            </a:pPr>
            <a:r>
              <a:rPr sz="1500" dirty="0">
                <a:latin typeface="Times New Roman"/>
                <a:cs typeface="Times New Roman"/>
              </a:rPr>
              <a:t>}</a:t>
            </a:r>
            <a:endParaRPr sz="1500">
              <a:latin typeface="Times New Roman"/>
              <a:cs typeface="Times New Roman"/>
            </a:endParaRPr>
          </a:p>
          <a:p>
            <a:pPr marL="59690">
              <a:lnSpc>
                <a:spcPct val="100000"/>
              </a:lnSpc>
            </a:pPr>
            <a:r>
              <a:rPr sz="1500" dirty="0">
                <a:latin typeface="Times New Roman"/>
                <a:cs typeface="Times New Roman"/>
              </a:rPr>
              <a:t>int</a:t>
            </a:r>
            <a:r>
              <a:rPr sz="1500" spc="-30" dirty="0">
                <a:latin typeface="Times New Roman"/>
                <a:cs typeface="Times New Roman"/>
              </a:rPr>
              <a:t> </a:t>
            </a:r>
            <a:r>
              <a:rPr sz="1500" spc="-5" dirty="0">
                <a:latin typeface="Times New Roman"/>
                <a:cs typeface="Times New Roman"/>
              </a:rPr>
              <a:t>search(int</a:t>
            </a:r>
            <a:r>
              <a:rPr sz="1500" spc="-40" dirty="0">
                <a:latin typeface="Times New Roman"/>
                <a:cs typeface="Times New Roman"/>
              </a:rPr>
              <a:t> </a:t>
            </a:r>
            <a:r>
              <a:rPr sz="1500" spc="-5" dirty="0">
                <a:latin typeface="Times New Roman"/>
                <a:cs typeface="Times New Roman"/>
              </a:rPr>
              <a:t>item)</a:t>
            </a:r>
            <a:endParaRPr sz="1500">
              <a:latin typeface="Times New Roman"/>
              <a:cs typeface="Times New Roman"/>
            </a:endParaRPr>
          </a:p>
          <a:p>
            <a:pPr marL="59690">
              <a:lnSpc>
                <a:spcPct val="100000"/>
              </a:lnSpc>
            </a:pPr>
            <a:r>
              <a:rPr sz="1500" dirty="0">
                <a:latin typeface="Times New Roman"/>
                <a:cs typeface="Times New Roman"/>
              </a:rPr>
              <a:t>{</a:t>
            </a:r>
            <a:endParaRPr sz="1500">
              <a:latin typeface="Times New Roman"/>
              <a:cs typeface="Times New Roman"/>
            </a:endParaRPr>
          </a:p>
          <a:p>
            <a:pPr marL="59690">
              <a:lnSpc>
                <a:spcPct val="100000"/>
              </a:lnSpc>
            </a:pPr>
            <a:r>
              <a:rPr sz="1500" dirty="0">
                <a:latin typeface="Times New Roman"/>
                <a:cs typeface="Times New Roman"/>
              </a:rPr>
              <a:t>int</a:t>
            </a:r>
            <a:r>
              <a:rPr sz="1500" spc="-40" dirty="0">
                <a:latin typeface="Times New Roman"/>
                <a:cs typeface="Times New Roman"/>
              </a:rPr>
              <a:t> </a:t>
            </a:r>
            <a:r>
              <a:rPr sz="1500" spc="-5" dirty="0">
                <a:latin typeface="Times New Roman"/>
                <a:cs typeface="Times New Roman"/>
              </a:rPr>
              <a:t>count=1;</a:t>
            </a:r>
            <a:endParaRPr sz="1500">
              <a:latin typeface="Times New Roman"/>
              <a:cs typeface="Times New Roman"/>
            </a:endParaRPr>
          </a:p>
          <a:p>
            <a:pPr marL="59690">
              <a:lnSpc>
                <a:spcPct val="100000"/>
              </a:lnSpc>
              <a:spcBef>
                <a:spcPts val="5"/>
              </a:spcBef>
            </a:pPr>
            <a:r>
              <a:rPr sz="1500" dirty="0">
                <a:latin typeface="Times New Roman"/>
                <a:cs typeface="Times New Roman"/>
              </a:rPr>
              <a:t>nw=&amp;first;</a:t>
            </a:r>
            <a:endParaRPr sz="1500">
              <a:latin typeface="Times New Roman"/>
              <a:cs typeface="Times New Roman"/>
            </a:endParaRPr>
          </a:p>
          <a:p>
            <a:pPr marL="59690">
              <a:lnSpc>
                <a:spcPct val="100000"/>
              </a:lnSpc>
            </a:pPr>
            <a:r>
              <a:rPr sz="1500" spc="-5" dirty="0">
                <a:latin typeface="Times New Roman"/>
                <a:cs typeface="Times New Roman"/>
              </a:rPr>
              <a:t>while(nw-&gt;next!=NULL)</a:t>
            </a:r>
            <a:endParaRPr sz="1500">
              <a:latin typeface="Times New Roman"/>
              <a:cs typeface="Times New Roman"/>
            </a:endParaRPr>
          </a:p>
          <a:p>
            <a:pPr marL="12700">
              <a:lnSpc>
                <a:spcPct val="100000"/>
              </a:lnSpc>
            </a:pPr>
            <a:r>
              <a:rPr sz="1500" dirty="0">
                <a:latin typeface="Times New Roman"/>
                <a:cs typeface="Times New Roman"/>
              </a:rPr>
              <a:t>{</a:t>
            </a:r>
            <a:endParaRPr sz="1500">
              <a:latin typeface="Times New Roman"/>
              <a:cs typeface="Times New Roman"/>
            </a:endParaRPr>
          </a:p>
          <a:p>
            <a:pPr marL="59690">
              <a:lnSpc>
                <a:spcPct val="100000"/>
              </a:lnSpc>
            </a:pPr>
            <a:r>
              <a:rPr sz="1500" spc="-5" dirty="0">
                <a:latin typeface="Times New Roman"/>
                <a:cs typeface="Times New Roman"/>
              </a:rPr>
              <a:t>if(nw-&gt;data==item)</a:t>
            </a:r>
            <a:endParaRPr sz="1500">
              <a:latin typeface="Times New Roman"/>
              <a:cs typeface="Times New Roman"/>
            </a:endParaRPr>
          </a:p>
          <a:p>
            <a:pPr marL="59690" marR="2849880">
              <a:lnSpc>
                <a:spcPct val="100000"/>
              </a:lnSpc>
            </a:pPr>
            <a:r>
              <a:rPr sz="1500" spc="-5" dirty="0">
                <a:latin typeface="Times New Roman"/>
                <a:cs typeface="Times New Roman"/>
              </a:rPr>
              <a:t>break; </a:t>
            </a:r>
            <a:r>
              <a:rPr sz="1500" dirty="0">
                <a:latin typeface="Times New Roman"/>
                <a:cs typeface="Times New Roman"/>
              </a:rPr>
              <a:t> </a:t>
            </a:r>
            <a:r>
              <a:rPr sz="1500" spc="-5" dirty="0">
                <a:latin typeface="Times New Roman"/>
                <a:cs typeface="Times New Roman"/>
              </a:rPr>
              <a:t>else </a:t>
            </a:r>
            <a:r>
              <a:rPr sz="1500" dirty="0">
                <a:latin typeface="Times New Roman"/>
                <a:cs typeface="Times New Roman"/>
              </a:rPr>
              <a:t> </a:t>
            </a:r>
            <a:r>
              <a:rPr sz="1500" spc="-10" dirty="0">
                <a:latin typeface="Times New Roman"/>
                <a:cs typeface="Times New Roman"/>
              </a:rPr>
              <a:t>c</a:t>
            </a:r>
            <a:r>
              <a:rPr sz="1500" dirty="0">
                <a:latin typeface="Times New Roman"/>
                <a:cs typeface="Times New Roman"/>
              </a:rPr>
              <a:t>ount+</a:t>
            </a:r>
            <a:r>
              <a:rPr sz="1500" spc="-10" dirty="0">
                <a:latin typeface="Times New Roman"/>
                <a:cs typeface="Times New Roman"/>
              </a:rPr>
              <a:t>+</a:t>
            </a:r>
            <a:r>
              <a:rPr sz="1500" dirty="0">
                <a:latin typeface="Times New Roman"/>
                <a:cs typeface="Times New Roman"/>
              </a:rPr>
              <a:t>;</a:t>
            </a:r>
            <a:endParaRPr sz="1500">
              <a:latin typeface="Times New Roman"/>
              <a:cs typeface="Times New Roman"/>
            </a:endParaRPr>
          </a:p>
          <a:p>
            <a:pPr marL="59690">
              <a:lnSpc>
                <a:spcPct val="100000"/>
              </a:lnSpc>
            </a:pPr>
            <a:r>
              <a:rPr sz="1500" spc="-5" dirty="0">
                <a:latin typeface="Times New Roman"/>
                <a:cs typeface="Times New Roman"/>
              </a:rPr>
              <a:t>nw=nw-&gt;next;</a:t>
            </a:r>
            <a:endParaRPr sz="1500">
              <a:latin typeface="Times New Roman"/>
              <a:cs typeface="Times New Roman"/>
            </a:endParaRPr>
          </a:p>
          <a:p>
            <a:pPr marL="927100">
              <a:lnSpc>
                <a:spcPct val="100000"/>
              </a:lnSpc>
            </a:pPr>
            <a:r>
              <a:rPr sz="1500" dirty="0">
                <a:latin typeface="Times New Roman"/>
                <a:cs typeface="Times New Roman"/>
              </a:rPr>
              <a:t>}</a:t>
            </a:r>
            <a:endParaRPr sz="1500">
              <a:latin typeface="Times New Roman"/>
              <a:cs typeface="Times New Roman"/>
            </a:endParaRPr>
          </a:p>
          <a:p>
            <a:pPr marL="927100">
              <a:lnSpc>
                <a:spcPts val="1780"/>
              </a:lnSpc>
              <a:spcBef>
                <a:spcPts val="5"/>
              </a:spcBef>
            </a:pPr>
            <a:r>
              <a:rPr sz="1500" dirty="0">
                <a:latin typeface="Times New Roman"/>
                <a:cs typeface="Times New Roman"/>
              </a:rPr>
              <a:t>return</a:t>
            </a:r>
            <a:r>
              <a:rPr sz="1500" spc="-55" dirty="0">
                <a:latin typeface="Times New Roman"/>
                <a:cs typeface="Times New Roman"/>
              </a:rPr>
              <a:t> </a:t>
            </a:r>
            <a:r>
              <a:rPr sz="1500" spc="-5" dirty="0">
                <a:latin typeface="Times New Roman"/>
                <a:cs typeface="Times New Roman"/>
              </a:rPr>
              <a:t>count;</a:t>
            </a:r>
            <a:endParaRPr sz="1500">
              <a:latin typeface="Times New Roman"/>
              <a:cs typeface="Times New Roman"/>
            </a:endParaRPr>
          </a:p>
          <a:p>
            <a:pPr marL="59690">
              <a:lnSpc>
                <a:spcPts val="1780"/>
              </a:lnSpc>
            </a:pPr>
            <a:r>
              <a:rPr sz="1500" dirty="0">
                <a:latin typeface="Times New Roman"/>
                <a:cs typeface="Times New Roman"/>
              </a:rPr>
              <a:t>}</a:t>
            </a:r>
            <a:endParaRPr sz="150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23189" rIns="0" bIns="0" rtlCol="0">
            <a:spAutoFit/>
          </a:bodyPr>
          <a:lstStyle/>
          <a:p>
            <a:pPr marL="301625" indent="-287020">
              <a:lnSpc>
                <a:spcPct val="100000"/>
              </a:lnSpc>
              <a:spcBef>
                <a:spcPts val="969"/>
              </a:spcBef>
              <a:buSzPct val="105882"/>
              <a:buFont typeface="Arial MT"/>
              <a:buChar char="•"/>
              <a:tabLst>
                <a:tab pos="301625" algn="l"/>
                <a:tab pos="302260" algn="l"/>
              </a:tabLst>
            </a:pPr>
            <a:r>
              <a:rPr spc="-5" dirty="0"/>
              <a:t>Doubly-linked</a:t>
            </a:r>
            <a:r>
              <a:rPr spc="-15" dirty="0"/>
              <a:t> </a:t>
            </a:r>
            <a:r>
              <a:rPr spc="-5" dirty="0"/>
              <a:t>list</a:t>
            </a:r>
            <a:r>
              <a:rPr spc="30" dirty="0"/>
              <a:t> </a:t>
            </a:r>
            <a:r>
              <a:rPr spc="-5" dirty="0"/>
              <a:t>contains</a:t>
            </a:r>
            <a:r>
              <a:rPr dirty="0"/>
              <a:t> two</a:t>
            </a:r>
            <a:r>
              <a:rPr spc="5" dirty="0"/>
              <a:t> </a:t>
            </a:r>
            <a:r>
              <a:rPr spc="-5" dirty="0"/>
              <a:t>pointers,</a:t>
            </a:r>
            <a:r>
              <a:rPr spc="10" dirty="0"/>
              <a:t> </a:t>
            </a:r>
            <a:r>
              <a:rPr dirty="0"/>
              <a:t>next</a:t>
            </a:r>
            <a:r>
              <a:rPr spc="-5" dirty="0"/>
              <a:t> and</a:t>
            </a:r>
            <a:r>
              <a:rPr spc="5" dirty="0"/>
              <a:t> </a:t>
            </a:r>
            <a:r>
              <a:rPr spc="-5" dirty="0"/>
              <a:t>previous</a:t>
            </a:r>
            <a:r>
              <a:rPr spc="5" dirty="0"/>
              <a:t> </a:t>
            </a:r>
            <a:r>
              <a:rPr dirty="0"/>
              <a:t>for</a:t>
            </a:r>
            <a:r>
              <a:rPr spc="-10" dirty="0"/>
              <a:t> </a:t>
            </a:r>
            <a:r>
              <a:rPr spc="-5" dirty="0"/>
              <a:t>each</a:t>
            </a:r>
            <a:r>
              <a:rPr spc="-10" dirty="0"/>
              <a:t> </a:t>
            </a:r>
            <a:r>
              <a:rPr dirty="0"/>
              <a:t>node</a:t>
            </a:r>
            <a:r>
              <a:rPr spc="-10" dirty="0"/>
              <a:t> </a:t>
            </a:r>
            <a:r>
              <a:rPr spc="-5" dirty="0"/>
              <a:t>in</a:t>
            </a:r>
            <a:r>
              <a:rPr spc="15" dirty="0"/>
              <a:t> </a:t>
            </a:r>
            <a:r>
              <a:rPr dirty="0"/>
              <a:t>the</a:t>
            </a:r>
            <a:r>
              <a:rPr spc="5" dirty="0"/>
              <a:t> </a:t>
            </a:r>
            <a:r>
              <a:rPr spc="-5" dirty="0"/>
              <a:t>list.</a:t>
            </a:r>
          </a:p>
          <a:p>
            <a:pPr marL="301625" indent="-287020">
              <a:lnSpc>
                <a:spcPct val="100000"/>
              </a:lnSpc>
              <a:spcBef>
                <a:spcPts val="1019"/>
              </a:spcBef>
              <a:buSzPct val="105882"/>
              <a:buFont typeface="Arial MT"/>
              <a:buChar char="•"/>
              <a:tabLst>
                <a:tab pos="301625" algn="l"/>
                <a:tab pos="302260" algn="l"/>
              </a:tabLst>
            </a:pPr>
            <a:r>
              <a:rPr dirty="0"/>
              <a:t>The</a:t>
            </a:r>
            <a:r>
              <a:rPr spc="20" dirty="0"/>
              <a:t> </a:t>
            </a:r>
            <a:r>
              <a:rPr spc="-5" dirty="0"/>
              <a:t>first</a:t>
            </a:r>
            <a:r>
              <a:rPr spc="35" dirty="0"/>
              <a:t> </a:t>
            </a:r>
            <a:r>
              <a:rPr spc="-5" dirty="0"/>
              <a:t>pointer</a:t>
            </a:r>
            <a:r>
              <a:rPr spc="25" dirty="0"/>
              <a:t> </a:t>
            </a:r>
            <a:r>
              <a:rPr spc="-5" dirty="0"/>
              <a:t>points</a:t>
            </a:r>
            <a:r>
              <a:rPr spc="35" dirty="0"/>
              <a:t> </a:t>
            </a:r>
            <a:r>
              <a:rPr spc="-5" dirty="0"/>
              <a:t>to</a:t>
            </a:r>
            <a:r>
              <a:rPr spc="35" dirty="0"/>
              <a:t> </a:t>
            </a:r>
            <a:r>
              <a:rPr spc="-5" dirty="0"/>
              <a:t>the</a:t>
            </a:r>
            <a:r>
              <a:rPr spc="30" dirty="0"/>
              <a:t> </a:t>
            </a:r>
            <a:r>
              <a:rPr dirty="0"/>
              <a:t>next</a:t>
            </a:r>
            <a:r>
              <a:rPr spc="25" dirty="0"/>
              <a:t> </a:t>
            </a:r>
            <a:r>
              <a:rPr dirty="0"/>
              <a:t>element</a:t>
            </a:r>
            <a:r>
              <a:rPr spc="25" dirty="0"/>
              <a:t> </a:t>
            </a:r>
            <a:r>
              <a:rPr spc="-5" dirty="0"/>
              <a:t>and</a:t>
            </a:r>
            <a:r>
              <a:rPr spc="40" dirty="0"/>
              <a:t> </a:t>
            </a:r>
            <a:r>
              <a:rPr spc="-5" dirty="0"/>
              <a:t>the</a:t>
            </a:r>
            <a:r>
              <a:rPr spc="25" dirty="0"/>
              <a:t> </a:t>
            </a:r>
            <a:r>
              <a:rPr dirty="0"/>
              <a:t>second</a:t>
            </a:r>
            <a:r>
              <a:rPr spc="20" dirty="0"/>
              <a:t> </a:t>
            </a:r>
            <a:r>
              <a:rPr spc="-5" dirty="0"/>
              <a:t>pointer</a:t>
            </a:r>
            <a:r>
              <a:rPr spc="30" dirty="0"/>
              <a:t> </a:t>
            </a:r>
            <a:r>
              <a:rPr spc="-5" dirty="0"/>
              <a:t>points</a:t>
            </a:r>
            <a:r>
              <a:rPr spc="30" dirty="0"/>
              <a:t> </a:t>
            </a:r>
            <a:r>
              <a:rPr spc="-5" dirty="0"/>
              <a:t>to</a:t>
            </a:r>
            <a:r>
              <a:rPr spc="50" dirty="0"/>
              <a:t> </a:t>
            </a:r>
            <a:r>
              <a:rPr spc="-5" dirty="0"/>
              <a:t>the</a:t>
            </a:r>
            <a:r>
              <a:rPr spc="40" dirty="0"/>
              <a:t> </a:t>
            </a:r>
            <a:r>
              <a:rPr spc="-5" dirty="0"/>
              <a:t>previous</a:t>
            </a:r>
          </a:p>
          <a:p>
            <a:pPr marL="301625">
              <a:lnSpc>
                <a:spcPct val="100000"/>
              </a:lnSpc>
              <a:spcBef>
                <a:spcPts val="1019"/>
              </a:spcBef>
            </a:pPr>
            <a:r>
              <a:rPr spc="-5" dirty="0"/>
              <a:t>element.</a:t>
            </a:r>
          </a:p>
          <a:p>
            <a:pPr marL="301625" marR="5715" indent="-287020">
              <a:lnSpc>
                <a:spcPts val="3060"/>
              </a:lnSpc>
              <a:spcBef>
                <a:spcPts val="275"/>
              </a:spcBef>
              <a:buSzPct val="105882"/>
              <a:buFont typeface="Arial MT"/>
              <a:buChar char="•"/>
              <a:tabLst>
                <a:tab pos="301625" algn="l"/>
                <a:tab pos="302260" algn="l"/>
              </a:tabLst>
            </a:pPr>
            <a:r>
              <a:rPr dirty="0"/>
              <a:t>The</a:t>
            </a:r>
            <a:r>
              <a:rPr spc="90" dirty="0"/>
              <a:t> </a:t>
            </a:r>
            <a:r>
              <a:rPr spc="-5" dirty="0"/>
              <a:t>previous</a:t>
            </a:r>
            <a:r>
              <a:rPr spc="95" dirty="0"/>
              <a:t> </a:t>
            </a:r>
            <a:r>
              <a:rPr spc="-5" dirty="0"/>
              <a:t>pointer</a:t>
            </a:r>
            <a:r>
              <a:rPr spc="100" dirty="0"/>
              <a:t> </a:t>
            </a:r>
            <a:r>
              <a:rPr dirty="0"/>
              <a:t>for</a:t>
            </a:r>
            <a:r>
              <a:rPr spc="85" dirty="0"/>
              <a:t> </a:t>
            </a:r>
            <a:r>
              <a:rPr dirty="0"/>
              <a:t>the</a:t>
            </a:r>
            <a:r>
              <a:rPr spc="95" dirty="0"/>
              <a:t> </a:t>
            </a:r>
            <a:r>
              <a:rPr spc="-5" dirty="0"/>
              <a:t>first</a:t>
            </a:r>
            <a:r>
              <a:rPr spc="90" dirty="0"/>
              <a:t> </a:t>
            </a:r>
            <a:r>
              <a:rPr dirty="0"/>
              <a:t>node</a:t>
            </a:r>
            <a:r>
              <a:rPr spc="95" dirty="0"/>
              <a:t> </a:t>
            </a:r>
            <a:r>
              <a:rPr spc="-5" dirty="0"/>
              <a:t>points</a:t>
            </a:r>
            <a:r>
              <a:rPr spc="100" dirty="0"/>
              <a:t> </a:t>
            </a:r>
            <a:r>
              <a:rPr spc="-5" dirty="0"/>
              <a:t>to</a:t>
            </a:r>
            <a:r>
              <a:rPr spc="90" dirty="0"/>
              <a:t> </a:t>
            </a:r>
            <a:r>
              <a:rPr spc="-5" dirty="0"/>
              <a:t>NULL</a:t>
            </a:r>
            <a:r>
              <a:rPr spc="30" dirty="0"/>
              <a:t> </a:t>
            </a:r>
            <a:r>
              <a:rPr spc="-5" dirty="0"/>
              <a:t>and</a:t>
            </a:r>
            <a:r>
              <a:rPr spc="95" dirty="0"/>
              <a:t> </a:t>
            </a:r>
            <a:r>
              <a:rPr dirty="0"/>
              <a:t>the</a:t>
            </a:r>
            <a:r>
              <a:rPr spc="95" dirty="0"/>
              <a:t> </a:t>
            </a:r>
            <a:r>
              <a:rPr spc="-5" dirty="0"/>
              <a:t>next</a:t>
            </a:r>
            <a:r>
              <a:rPr spc="100" dirty="0"/>
              <a:t> </a:t>
            </a:r>
            <a:r>
              <a:rPr spc="-5" dirty="0"/>
              <a:t>pointer</a:t>
            </a:r>
            <a:r>
              <a:rPr spc="90" dirty="0"/>
              <a:t> </a:t>
            </a:r>
            <a:r>
              <a:rPr dirty="0"/>
              <a:t>for</a:t>
            </a:r>
            <a:r>
              <a:rPr spc="90" dirty="0"/>
              <a:t> </a:t>
            </a:r>
            <a:r>
              <a:rPr dirty="0"/>
              <a:t>the</a:t>
            </a:r>
            <a:r>
              <a:rPr spc="90" dirty="0"/>
              <a:t> </a:t>
            </a:r>
            <a:r>
              <a:rPr spc="-5" dirty="0"/>
              <a:t>last </a:t>
            </a:r>
            <a:r>
              <a:rPr spc="-409" dirty="0"/>
              <a:t> </a:t>
            </a:r>
            <a:r>
              <a:rPr dirty="0"/>
              <a:t>node</a:t>
            </a:r>
            <a:r>
              <a:rPr spc="-25" dirty="0"/>
              <a:t> </a:t>
            </a:r>
            <a:r>
              <a:rPr spc="-5" dirty="0"/>
              <a:t>points</a:t>
            </a:r>
            <a:r>
              <a:rPr spc="15" dirty="0"/>
              <a:t> </a:t>
            </a:r>
            <a:r>
              <a:rPr spc="-5" dirty="0"/>
              <a:t>to</a:t>
            </a:r>
            <a:r>
              <a:rPr spc="5" dirty="0"/>
              <a:t> </a:t>
            </a:r>
            <a:r>
              <a:rPr dirty="0"/>
              <a:t>NULL.</a:t>
            </a:r>
          </a:p>
          <a:p>
            <a:pPr marL="301625" marR="5715" indent="-287020">
              <a:lnSpc>
                <a:spcPts val="3060"/>
              </a:lnSpc>
              <a:buSzPct val="105882"/>
              <a:buFont typeface="Arial MT"/>
              <a:buChar char="•"/>
              <a:tabLst>
                <a:tab pos="301625" algn="l"/>
                <a:tab pos="302260" algn="l"/>
              </a:tabLst>
            </a:pPr>
            <a:r>
              <a:rPr spc="-5" dirty="0"/>
              <a:t>Doubly-linked</a:t>
            </a:r>
            <a:r>
              <a:rPr dirty="0"/>
              <a:t> </a:t>
            </a:r>
            <a:r>
              <a:rPr spc="-5" dirty="0"/>
              <a:t>list</a:t>
            </a:r>
            <a:r>
              <a:rPr dirty="0"/>
              <a:t> </a:t>
            </a:r>
            <a:r>
              <a:rPr spc="-5" dirty="0"/>
              <a:t>is</a:t>
            </a:r>
            <a:r>
              <a:rPr dirty="0"/>
              <a:t> </a:t>
            </a:r>
            <a:r>
              <a:rPr spc="-5" dirty="0"/>
              <a:t>also</a:t>
            </a:r>
            <a:r>
              <a:rPr dirty="0"/>
              <a:t> </a:t>
            </a:r>
            <a:r>
              <a:rPr spc="-5" dirty="0"/>
              <a:t>known</a:t>
            </a:r>
            <a:r>
              <a:rPr dirty="0"/>
              <a:t> </a:t>
            </a:r>
            <a:r>
              <a:rPr spc="-5" dirty="0"/>
              <a:t>as</a:t>
            </a:r>
            <a:r>
              <a:rPr dirty="0"/>
              <a:t> a</a:t>
            </a:r>
            <a:r>
              <a:rPr spc="5" dirty="0"/>
              <a:t> </a:t>
            </a:r>
            <a:r>
              <a:rPr spc="-5" dirty="0"/>
              <a:t>two-way</a:t>
            </a:r>
            <a:r>
              <a:rPr dirty="0"/>
              <a:t> </a:t>
            </a:r>
            <a:r>
              <a:rPr spc="-5" dirty="0"/>
              <a:t>list</a:t>
            </a:r>
            <a:r>
              <a:rPr dirty="0"/>
              <a:t> </a:t>
            </a:r>
            <a:r>
              <a:rPr spc="-5" dirty="0"/>
              <a:t>as</a:t>
            </a:r>
            <a:r>
              <a:rPr dirty="0"/>
              <a:t> </a:t>
            </a:r>
            <a:r>
              <a:rPr spc="-5" dirty="0"/>
              <a:t>both</a:t>
            </a:r>
            <a:r>
              <a:rPr dirty="0"/>
              <a:t> </a:t>
            </a:r>
            <a:r>
              <a:rPr spc="-5" dirty="0"/>
              <a:t>forward</a:t>
            </a:r>
            <a:r>
              <a:rPr dirty="0"/>
              <a:t> </a:t>
            </a:r>
            <a:r>
              <a:rPr spc="-5" dirty="0"/>
              <a:t>and</a:t>
            </a:r>
            <a:r>
              <a:rPr dirty="0"/>
              <a:t> </a:t>
            </a:r>
            <a:r>
              <a:rPr spc="-5" dirty="0"/>
              <a:t>backward </a:t>
            </a:r>
            <a:r>
              <a:rPr spc="-409" dirty="0"/>
              <a:t> </a:t>
            </a:r>
            <a:r>
              <a:rPr spc="-5" dirty="0"/>
              <a:t>traversal</a:t>
            </a:r>
            <a:r>
              <a:rPr spc="-20" dirty="0"/>
              <a:t> </a:t>
            </a:r>
            <a:r>
              <a:rPr spc="-5" dirty="0"/>
              <a:t>is</a:t>
            </a:r>
            <a:r>
              <a:rPr dirty="0"/>
              <a:t> </a:t>
            </a:r>
            <a:r>
              <a:rPr spc="-5" dirty="0"/>
              <a:t>possible.</a:t>
            </a:r>
          </a:p>
          <a:p>
            <a:pPr marL="301625" marR="6985" indent="-287020">
              <a:lnSpc>
                <a:spcPts val="3060"/>
              </a:lnSpc>
              <a:buSzPct val="105882"/>
              <a:buFont typeface="Arial MT"/>
              <a:buChar char="•"/>
              <a:tabLst>
                <a:tab pos="301625" algn="l"/>
                <a:tab pos="302260" algn="l"/>
              </a:tabLst>
            </a:pPr>
            <a:r>
              <a:rPr spc="-5" dirty="0"/>
              <a:t>Therefore,</a:t>
            </a:r>
            <a:r>
              <a:rPr dirty="0"/>
              <a:t> </a:t>
            </a:r>
            <a:r>
              <a:rPr spc="-5" dirty="0"/>
              <a:t>in</a:t>
            </a:r>
            <a:r>
              <a:rPr spc="5" dirty="0"/>
              <a:t> </a:t>
            </a:r>
            <a:r>
              <a:rPr dirty="0"/>
              <a:t>a</a:t>
            </a:r>
            <a:r>
              <a:rPr spc="10" dirty="0"/>
              <a:t> </a:t>
            </a:r>
            <a:r>
              <a:rPr spc="-5" dirty="0"/>
              <a:t>doubly</a:t>
            </a:r>
            <a:r>
              <a:rPr spc="5" dirty="0"/>
              <a:t> </a:t>
            </a:r>
            <a:r>
              <a:rPr dirty="0"/>
              <a:t>linked</a:t>
            </a:r>
            <a:r>
              <a:rPr spc="10" dirty="0"/>
              <a:t> </a:t>
            </a:r>
            <a:r>
              <a:rPr dirty="0"/>
              <a:t>list,</a:t>
            </a:r>
            <a:r>
              <a:rPr spc="10" dirty="0"/>
              <a:t> </a:t>
            </a:r>
            <a:r>
              <a:rPr dirty="0"/>
              <a:t>a</a:t>
            </a:r>
            <a:r>
              <a:rPr spc="-10" dirty="0"/>
              <a:t> </a:t>
            </a:r>
            <a:r>
              <a:rPr dirty="0"/>
              <a:t>node</a:t>
            </a:r>
            <a:r>
              <a:rPr spc="-5" dirty="0"/>
              <a:t> consists</a:t>
            </a:r>
            <a:r>
              <a:rPr dirty="0"/>
              <a:t> of</a:t>
            </a:r>
            <a:r>
              <a:rPr spc="5" dirty="0"/>
              <a:t> </a:t>
            </a:r>
            <a:r>
              <a:rPr dirty="0"/>
              <a:t>three</a:t>
            </a:r>
            <a:r>
              <a:rPr spc="-10" dirty="0"/>
              <a:t> </a:t>
            </a:r>
            <a:r>
              <a:rPr spc="-5" dirty="0"/>
              <a:t>parts:</a:t>
            </a:r>
            <a:r>
              <a:rPr spc="5" dirty="0"/>
              <a:t> </a:t>
            </a:r>
            <a:r>
              <a:rPr dirty="0"/>
              <a:t>node</a:t>
            </a:r>
            <a:r>
              <a:rPr spc="-10" dirty="0"/>
              <a:t> </a:t>
            </a:r>
            <a:r>
              <a:rPr spc="-5" dirty="0"/>
              <a:t>data,</a:t>
            </a:r>
            <a:r>
              <a:rPr spc="10" dirty="0"/>
              <a:t> </a:t>
            </a:r>
            <a:r>
              <a:rPr spc="-5" dirty="0"/>
              <a:t>pointer</a:t>
            </a:r>
            <a:r>
              <a:rPr spc="10" dirty="0"/>
              <a:t> </a:t>
            </a:r>
            <a:r>
              <a:rPr spc="-5" dirty="0"/>
              <a:t>to</a:t>
            </a:r>
            <a:r>
              <a:rPr spc="5" dirty="0"/>
              <a:t> </a:t>
            </a:r>
            <a:r>
              <a:rPr dirty="0"/>
              <a:t>the </a:t>
            </a:r>
            <a:r>
              <a:rPr spc="-409" dirty="0"/>
              <a:t> </a:t>
            </a:r>
            <a:r>
              <a:rPr dirty="0"/>
              <a:t>next</a:t>
            </a:r>
            <a:r>
              <a:rPr spc="-10" dirty="0"/>
              <a:t> </a:t>
            </a:r>
            <a:r>
              <a:rPr dirty="0"/>
              <a:t>node </a:t>
            </a:r>
            <a:r>
              <a:rPr spc="-5" dirty="0"/>
              <a:t>in</a:t>
            </a:r>
            <a:r>
              <a:rPr dirty="0"/>
              <a:t> sequence</a:t>
            </a:r>
            <a:r>
              <a:rPr spc="-15" dirty="0"/>
              <a:t> </a:t>
            </a:r>
            <a:r>
              <a:rPr dirty="0"/>
              <a:t>(next</a:t>
            </a:r>
            <a:r>
              <a:rPr spc="-10" dirty="0"/>
              <a:t> </a:t>
            </a:r>
            <a:r>
              <a:rPr spc="-5" dirty="0"/>
              <a:t>pointer)</a:t>
            </a:r>
            <a:r>
              <a:rPr spc="-10" dirty="0"/>
              <a:t> </a:t>
            </a:r>
            <a:r>
              <a:rPr dirty="0"/>
              <a:t>,</a:t>
            </a:r>
            <a:r>
              <a:rPr spc="5" dirty="0"/>
              <a:t> </a:t>
            </a:r>
            <a:r>
              <a:rPr spc="-5" dirty="0"/>
              <a:t>pointer</a:t>
            </a:r>
            <a:r>
              <a:rPr dirty="0"/>
              <a:t> </a:t>
            </a:r>
            <a:r>
              <a:rPr spc="-5" dirty="0"/>
              <a:t>to</a:t>
            </a:r>
            <a:r>
              <a:rPr spc="10" dirty="0"/>
              <a:t> </a:t>
            </a:r>
            <a:r>
              <a:rPr dirty="0"/>
              <a:t>the</a:t>
            </a:r>
            <a:r>
              <a:rPr spc="-5" dirty="0"/>
              <a:t> previous</a:t>
            </a:r>
            <a:r>
              <a:rPr spc="5" dirty="0"/>
              <a:t> </a:t>
            </a:r>
            <a:r>
              <a:rPr dirty="0"/>
              <a:t>node</a:t>
            </a:r>
            <a:r>
              <a:rPr spc="-5" dirty="0"/>
              <a:t> (previous pointer).</a:t>
            </a:r>
          </a:p>
        </p:txBody>
      </p:sp>
      <p:sp>
        <p:nvSpPr>
          <p:cNvPr id="3" name="object 3"/>
          <p:cNvSpPr txBox="1">
            <a:spLocks noGrp="1"/>
          </p:cNvSpPr>
          <p:nvPr>
            <p:ph type="title"/>
          </p:nvPr>
        </p:nvSpPr>
        <p:spPr>
          <a:xfrm>
            <a:off x="843178" y="514934"/>
            <a:ext cx="3373754"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6FC0"/>
                </a:solidFill>
                <a:latin typeface="Times New Roman"/>
                <a:cs typeface="Times New Roman"/>
              </a:rPr>
              <a:t>Double/</a:t>
            </a:r>
            <a:r>
              <a:rPr sz="1800" b="1" spc="-20" dirty="0">
                <a:solidFill>
                  <a:srgbClr val="006FC0"/>
                </a:solidFill>
                <a:latin typeface="Times New Roman"/>
                <a:cs typeface="Times New Roman"/>
              </a:rPr>
              <a:t> </a:t>
            </a:r>
            <a:r>
              <a:rPr sz="1800" b="1" spc="-5" dirty="0">
                <a:solidFill>
                  <a:srgbClr val="006FC0"/>
                </a:solidFill>
                <a:latin typeface="Times New Roman"/>
                <a:cs typeface="Times New Roman"/>
              </a:rPr>
              <a:t>Doubly Linked</a:t>
            </a:r>
            <a:r>
              <a:rPr sz="1800" b="1" spc="-15" dirty="0">
                <a:solidFill>
                  <a:srgbClr val="006FC0"/>
                </a:solidFill>
                <a:latin typeface="Times New Roman"/>
                <a:cs typeface="Times New Roman"/>
              </a:rPr>
              <a:t> </a:t>
            </a:r>
            <a:r>
              <a:rPr sz="1800" b="1" dirty="0">
                <a:solidFill>
                  <a:srgbClr val="006FC0"/>
                </a:solidFill>
                <a:latin typeface="Times New Roman"/>
                <a:cs typeface="Times New Roman"/>
              </a:rPr>
              <a:t>List(DLL)</a:t>
            </a:r>
            <a:endParaRPr sz="180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04188" y="655319"/>
            <a:ext cx="2584704" cy="1387243"/>
          </a:xfrm>
          <a:prstGeom prst="rect">
            <a:avLst/>
          </a:prstGeom>
        </p:spPr>
      </p:pic>
      <p:pic>
        <p:nvPicPr>
          <p:cNvPr id="3" name="object 3"/>
          <p:cNvPicPr/>
          <p:nvPr/>
        </p:nvPicPr>
        <p:blipFill>
          <a:blip r:embed="rId3" cstate="print"/>
          <a:stretch>
            <a:fillRect/>
          </a:stretch>
        </p:blipFill>
        <p:spPr>
          <a:xfrm>
            <a:off x="758533" y="3291676"/>
            <a:ext cx="5152474" cy="544215"/>
          </a:xfrm>
          <a:prstGeom prst="rect">
            <a:avLst/>
          </a:prstGeom>
        </p:spPr>
      </p:pic>
      <p:sp>
        <p:nvSpPr>
          <p:cNvPr id="4" name="object 4"/>
          <p:cNvSpPr txBox="1"/>
          <p:nvPr/>
        </p:nvSpPr>
        <p:spPr>
          <a:xfrm>
            <a:off x="3698240" y="4327652"/>
            <a:ext cx="164274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Fig:</a:t>
            </a:r>
            <a:r>
              <a:rPr sz="1400" spc="-40" dirty="0">
                <a:latin typeface="Times New Roman"/>
                <a:cs typeface="Times New Roman"/>
              </a:rPr>
              <a:t> </a:t>
            </a:r>
            <a:r>
              <a:rPr sz="1400" dirty="0">
                <a:latin typeface="Times New Roman"/>
                <a:cs typeface="Times New Roman"/>
              </a:rPr>
              <a:t>Doubly</a:t>
            </a:r>
            <a:r>
              <a:rPr sz="1400" spc="-45" dirty="0">
                <a:latin typeface="Times New Roman"/>
                <a:cs typeface="Times New Roman"/>
              </a:rPr>
              <a:t> </a:t>
            </a:r>
            <a:r>
              <a:rPr sz="1400" dirty="0">
                <a:latin typeface="Times New Roman"/>
                <a:cs typeface="Times New Roman"/>
              </a:rPr>
              <a:t>linked</a:t>
            </a:r>
            <a:r>
              <a:rPr sz="1400" spc="-25" dirty="0">
                <a:latin typeface="Times New Roman"/>
                <a:cs typeface="Times New Roman"/>
              </a:rPr>
              <a:t> </a:t>
            </a:r>
            <a:r>
              <a:rPr sz="1400" spc="-5" dirty="0">
                <a:latin typeface="Times New Roman"/>
                <a:cs typeface="Times New Roman"/>
              </a:rPr>
              <a:t>list</a:t>
            </a:r>
            <a:endParaRPr sz="140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2983" y="404215"/>
            <a:ext cx="8011795" cy="3912870"/>
          </a:xfrm>
          <a:prstGeom prst="rect">
            <a:avLst/>
          </a:prstGeom>
        </p:spPr>
        <p:txBody>
          <a:bodyPr vert="horz" wrap="square" lIns="0" tIns="12700" rIns="0" bIns="0" rtlCol="0">
            <a:spAutoFit/>
          </a:bodyPr>
          <a:lstStyle/>
          <a:p>
            <a:pPr marL="12700" marR="5468620">
              <a:lnSpc>
                <a:spcPct val="150000"/>
              </a:lnSpc>
              <a:spcBef>
                <a:spcPts val="100"/>
              </a:spcBef>
            </a:pPr>
            <a:r>
              <a:rPr sz="1700" dirty="0">
                <a:latin typeface="Times New Roman"/>
                <a:cs typeface="Times New Roman"/>
              </a:rPr>
              <a:t>The</a:t>
            </a:r>
            <a:r>
              <a:rPr sz="1700" spc="-30" dirty="0">
                <a:latin typeface="Times New Roman"/>
                <a:cs typeface="Times New Roman"/>
              </a:rPr>
              <a:t> </a:t>
            </a:r>
            <a:r>
              <a:rPr sz="1700" spc="-5" dirty="0">
                <a:latin typeface="Times New Roman"/>
                <a:cs typeface="Times New Roman"/>
              </a:rPr>
              <a:t>data</a:t>
            </a:r>
            <a:r>
              <a:rPr sz="1700" spc="-15" dirty="0">
                <a:latin typeface="Times New Roman"/>
                <a:cs typeface="Times New Roman"/>
              </a:rPr>
              <a:t> </a:t>
            </a:r>
            <a:r>
              <a:rPr sz="1700" dirty="0">
                <a:latin typeface="Times New Roman"/>
                <a:cs typeface="Times New Roman"/>
              </a:rPr>
              <a:t>structure</a:t>
            </a:r>
            <a:r>
              <a:rPr sz="1700" spc="-35" dirty="0">
                <a:latin typeface="Times New Roman"/>
                <a:cs typeface="Times New Roman"/>
              </a:rPr>
              <a:t> </a:t>
            </a:r>
            <a:r>
              <a:rPr sz="1700" dirty="0">
                <a:latin typeface="Times New Roman"/>
                <a:cs typeface="Times New Roman"/>
              </a:rPr>
              <a:t>for</a:t>
            </a:r>
            <a:r>
              <a:rPr sz="1700" spc="-25" dirty="0">
                <a:latin typeface="Times New Roman"/>
                <a:cs typeface="Times New Roman"/>
              </a:rPr>
              <a:t> </a:t>
            </a:r>
            <a:r>
              <a:rPr sz="1700" dirty="0">
                <a:latin typeface="Times New Roman"/>
                <a:cs typeface="Times New Roman"/>
              </a:rPr>
              <a:t>DLL</a:t>
            </a:r>
            <a:r>
              <a:rPr sz="1700" spc="-95" dirty="0">
                <a:latin typeface="Times New Roman"/>
                <a:cs typeface="Times New Roman"/>
              </a:rPr>
              <a:t> </a:t>
            </a:r>
            <a:r>
              <a:rPr sz="1700" spc="-10" dirty="0">
                <a:latin typeface="Times New Roman"/>
                <a:cs typeface="Times New Roman"/>
              </a:rPr>
              <a:t>is </a:t>
            </a:r>
            <a:r>
              <a:rPr sz="1700" spc="-409" dirty="0">
                <a:latin typeface="Times New Roman"/>
                <a:cs typeface="Times New Roman"/>
              </a:rPr>
              <a:t> </a:t>
            </a:r>
            <a:r>
              <a:rPr sz="1700" spc="-5" dirty="0">
                <a:latin typeface="Times New Roman"/>
                <a:cs typeface="Times New Roman"/>
              </a:rPr>
              <a:t>Struct</a:t>
            </a:r>
            <a:r>
              <a:rPr sz="1700" spc="-1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marR="5981065">
              <a:lnSpc>
                <a:spcPct val="150000"/>
              </a:lnSpc>
            </a:pPr>
            <a:r>
              <a:rPr sz="1700" spc="-5" dirty="0">
                <a:latin typeface="Times New Roman"/>
                <a:cs typeface="Times New Roman"/>
              </a:rPr>
              <a:t>Struct</a:t>
            </a:r>
            <a:r>
              <a:rPr sz="1700" spc="-15" dirty="0">
                <a:latin typeface="Times New Roman"/>
                <a:cs typeface="Times New Roman"/>
              </a:rPr>
              <a:t> </a:t>
            </a:r>
            <a:r>
              <a:rPr sz="1700" dirty="0">
                <a:latin typeface="Times New Roman"/>
                <a:cs typeface="Times New Roman"/>
              </a:rPr>
              <a:t>node</a:t>
            </a:r>
            <a:r>
              <a:rPr sz="1700" spc="-20" dirty="0">
                <a:latin typeface="Times New Roman"/>
                <a:cs typeface="Times New Roman"/>
              </a:rPr>
              <a:t> </a:t>
            </a:r>
            <a:r>
              <a:rPr sz="1700" dirty="0">
                <a:latin typeface="Times New Roman"/>
                <a:cs typeface="Times New Roman"/>
              </a:rPr>
              <a:t>*</a:t>
            </a:r>
            <a:r>
              <a:rPr sz="1700" spc="-5" dirty="0">
                <a:latin typeface="Times New Roman"/>
                <a:cs typeface="Times New Roman"/>
              </a:rPr>
              <a:t> previous; </a:t>
            </a:r>
            <a:r>
              <a:rPr sz="1700" spc="-409" dirty="0">
                <a:latin typeface="Times New Roman"/>
                <a:cs typeface="Times New Roman"/>
              </a:rPr>
              <a:t> </a:t>
            </a:r>
            <a:r>
              <a:rPr sz="1700" dirty="0">
                <a:latin typeface="Times New Roman"/>
                <a:cs typeface="Times New Roman"/>
              </a:rPr>
              <a:t>Int</a:t>
            </a:r>
            <a:r>
              <a:rPr sz="1700" spc="-10" dirty="0">
                <a:latin typeface="Times New Roman"/>
                <a:cs typeface="Times New Roman"/>
              </a:rPr>
              <a:t> </a:t>
            </a:r>
            <a:r>
              <a:rPr sz="1700" spc="-5" dirty="0">
                <a:latin typeface="Times New Roman"/>
                <a:cs typeface="Times New Roman"/>
              </a:rPr>
              <a:t>info;</a:t>
            </a:r>
            <a:endParaRPr sz="1700">
              <a:latin typeface="Times New Roman"/>
              <a:cs typeface="Times New Roman"/>
            </a:endParaRPr>
          </a:p>
          <a:p>
            <a:pPr marL="12700">
              <a:lnSpc>
                <a:spcPct val="100000"/>
              </a:lnSpc>
              <a:spcBef>
                <a:spcPts val="1025"/>
              </a:spcBef>
            </a:pPr>
            <a:r>
              <a:rPr sz="1700" spc="-5" dirty="0">
                <a:latin typeface="Times New Roman"/>
                <a:cs typeface="Times New Roman"/>
              </a:rPr>
              <a:t>Struct</a:t>
            </a:r>
            <a:r>
              <a:rPr sz="1700" spc="-15"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dirty="0">
                <a:latin typeface="Times New Roman"/>
                <a:cs typeface="Times New Roman"/>
              </a:rPr>
              <a:t>*</a:t>
            </a:r>
            <a:r>
              <a:rPr sz="1700" spc="-5" dirty="0">
                <a:latin typeface="Times New Roman"/>
                <a:cs typeface="Times New Roman"/>
              </a:rPr>
              <a:t> next;</a:t>
            </a:r>
            <a:endParaRPr sz="1700">
              <a:latin typeface="Times New Roman"/>
              <a:cs typeface="Times New Roman"/>
            </a:endParaRPr>
          </a:p>
          <a:p>
            <a:pPr marL="12700">
              <a:lnSpc>
                <a:spcPct val="100000"/>
              </a:lnSpc>
              <a:spcBef>
                <a:spcPts val="1020"/>
              </a:spcBef>
            </a:pPr>
            <a:r>
              <a:rPr sz="1700" dirty="0">
                <a:latin typeface="Times New Roman"/>
                <a:cs typeface="Times New Roman"/>
              </a:rPr>
              <a: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Here,</a:t>
            </a:r>
            <a:r>
              <a:rPr sz="1700" spc="420" dirty="0">
                <a:latin typeface="Times New Roman"/>
                <a:cs typeface="Times New Roman"/>
              </a:rPr>
              <a:t> </a:t>
            </a:r>
            <a:r>
              <a:rPr sz="1700" spc="-5" dirty="0">
                <a:latin typeface="Times New Roman"/>
                <a:cs typeface="Times New Roman"/>
              </a:rPr>
              <a:t>struct</a:t>
            </a:r>
            <a:r>
              <a:rPr sz="1700" spc="425" dirty="0">
                <a:latin typeface="Times New Roman"/>
                <a:cs typeface="Times New Roman"/>
              </a:rPr>
              <a:t> </a:t>
            </a:r>
            <a:r>
              <a:rPr sz="1700" spc="-5" dirty="0">
                <a:latin typeface="Times New Roman"/>
                <a:cs typeface="Times New Roman"/>
              </a:rPr>
              <a:t>node</a:t>
            </a:r>
            <a:r>
              <a:rPr sz="1700" spc="415" dirty="0">
                <a:latin typeface="Times New Roman"/>
                <a:cs typeface="Times New Roman"/>
              </a:rPr>
              <a:t> </a:t>
            </a:r>
            <a:r>
              <a:rPr sz="1700" dirty="0">
                <a:latin typeface="Times New Roman"/>
                <a:cs typeface="Times New Roman"/>
              </a:rPr>
              <a:t>*</a:t>
            </a:r>
            <a:r>
              <a:rPr sz="1700" spc="415" dirty="0">
                <a:latin typeface="Times New Roman"/>
                <a:cs typeface="Times New Roman"/>
              </a:rPr>
              <a:t> </a:t>
            </a:r>
            <a:r>
              <a:rPr sz="1700" dirty="0">
                <a:latin typeface="Times New Roman"/>
                <a:cs typeface="Times New Roman"/>
              </a:rPr>
              <a:t>previous</a:t>
            </a:r>
            <a:r>
              <a:rPr sz="1700" spc="409" dirty="0">
                <a:latin typeface="Times New Roman"/>
                <a:cs typeface="Times New Roman"/>
              </a:rPr>
              <a:t> </a:t>
            </a:r>
            <a:r>
              <a:rPr sz="1700" spc="-5" dirty="0">
                <a:latin typeface="Times New Roman"/>
                <a:cs typeface="Times New Roman"/>
              </a:rPr>
              <a:t>is</a:t>
            </a:r>
            <a:r>
              <a:rPr sz="1700" spc="415" dirty="0">
                <a:latin typeface="Times New Roman"/>
                <a:cs typeface="Times New Roman"/>
              </a:rPr>
              <a:t> </a:t>
            </a:r>
            <a:r>
              <a:rPr sz="1700" spc="-5" dirty="0">
                <a:latin typeface="Times New Roman"/>
                <a:cs typeface="Times New Roman"/>
              </a:rPr>
              <a:t>pointer</a:t>
            </a:r>
            <a:r>
              <a:rPr sz="1700" spc="425" dirty="0">
                <a:latin typeface="Times New Roman"/>
                <a:cs typeface="Times New Roman"/>
              </a:rPr>
              <a:t> </a:t>
            </a:r>
            <a:r>
              <a:rPr sz="1700" spc="-5" dirty="0">
                <a:latin typeface="Times New Roman"/>
                <a:cs typeface="Times New Roman"/>
              </a:rPr>
              <a:t>to</a:t>
            </a:r>
            <a:r>
              <a:rPr sz="1700" spc="430" dirty="0">
                <a:latin typeface="Times New Roman"/>
                <a:cs typeface="Times New Roman"/>
              </a:rPr>
              <a:t> </a:t>
            </a:r>
            <a:r>
              <a:rPr sz="1700" spc="-5" dirty="0">
                <a:latin typeface="Times New Roman"/>
                <a:cs typeface="Times New Roman"/>
              </a:rPr>
              <a:t>structure</a:t>
            </a:r>
            <a:r>
              <a:rPr sz="1700" spc="405" dirty="0">
                <a:latin typeface="Times New Roman"/>
                <a:cs typeface="Times New Roman"/>
              </a:rPr>
              <a:t> </a:t>
            </a:r>
            <a:r>
              <a:rPr sz="1700" dirty="0">
                <a:latin typeface="Times New Roman"/>
                <a:cs typeface="Times New Roman"/>
              </a:rPr>
              <a:t>which</a:t>
            </a:r>
            <a:r>
              <a:rPr sz="1700" spc="409" dirty="0">
                <a:latin typeface="Times New Roman"/>
                <a:cs typeface="Times New Roman"/>
              </a:rPr>
              <a:t> </a:t>
            </a:r>
            <a:r>
              <a:rPr sz="1700" spc="-5" dirty="0">
                <a:latin typeface="Times New Roman"/>
                <a:cs typeface="Times New Roman"/>
              </a:rPr>
              <a:t>will</a:t>
            </a:r>
            <a:r>
              <a:rPr sz="1700" spc="425" dirty="0">
                <a:latin typeface="Times New Roman"/>
                <a:cs typeface="Times New Roman"/>
              </a:rPr>
              <a:t> </a:t>
            </a:r>
            <a:r>
              <a:rPr sz="1700" spc="-5" dirty="0">
                <a:latin typeface="Times New Roman"/>
                <a:cs typeface="Times New Roman"/>
              </a:rPr>
              <a:t>contain</a:t>
            </a:r>
            <a:r>
              <a:rPr sz="1700" spc="430" dirty="0">
                <a:latin typeface="Times New Roman"/>
                <a:cs typeface="Times New Roman"/>
              </a:rPr>
              <a:t> </a:t>
            </a:r>
            <a:r>
              <a:rPr sz="1700" spc="-5" dirty="0">
                <a:latin typeface="Times New Roman"/>
                <a:cs typeface="Times New Roman"/>
              </a:rPr>
              <a:t>the</a:t>
            </a:r>
            <a:r>
              <a:rPr sz="1700" spc="420" dirty="0">
                <a:latin typeface="Times New Roman"/>
                <a:cs typeface="Times New Roman"/>
              </a:rPr>
              <a:t> </a:t>
            </a:r>
            <a:r>
              <a:rPr sz="1700" spc="-5" dirty="0">
                <a:latin typeface="Times New Roman"/>
                <a:cs typeface="Times New Roman"/>
              </a:rPr>
              <a:t>address</a:t>
            </a:r>
            <a:r>
              <a:rPr sz="1700" spc="420" dirty="0">
                <a:latin typeface="Times New Roman"/>
                <a:cs typeface="Times New Roman"/>
              </a:rPr>
              <a:t> </a:t>
            </a:r>
            <a:r>
              <a:rPr sz="1700" spc="-5" dirty="0">
                <a:latin typeface="Times New Roman"/>
                <a:cs typeface="Times New Roman"/>
              </a:rPr>
              <a:t>of</a:t>
            </a:r>
            <a:endParaRPr sz="1700">
              <a:latin typeface="Times New Roman"/>
              <a:cs typeface="Times New Roman"/>
            </a:endParaRPr>
          </a:p>
          <a:p>
            <a:pPr marL="12700" marR="5080">
              <a:lnSpc>
                <a:spcPct val="150000"/>
              </a:lnSpc>
            </a:pPr>
            <a:r>
              <a:rPr sz="1700" spc="-5" dirty="0">
                <a:latin typeface="Times New Roman"/>
                <a:cs typeface="Times New Roman"/>
              </a:rPr>
              <a:t>previous</a:t>
            </a:r>
            <a:r>
              <a:rPr sz="1700" spc="165" dirty="0">
                <a:latin typeface="Times New Roman"/>
                <a:cs typeface="Times New Roman"/>
              </a:rPr>
              <a:t> </a:t>
            </a:r>
            <a:r>
              <a:rPr sz="1700" spc="-5" dirty="0">
                <a:latin typeface="Times New Roman"/>
                <a:cs typeface="Times New Roman"/>
              </a:rPr>
              <a:t>node</a:t>
            </a:r>
            <a:r>
              <a:rPr sz="1700" spc="155" dirty="0">
                <a:latin typeface="Times New Roman"/>
                <a:cs typeface="Times New Roman"/>
              </a:rPr>
              <a:t> </a:t>
            </a:r>
            <a:r>
              <a:rPr sz="1700" dirty="0">
                <a:latin typeface="Times New Roman"/>
                <a:cs typeface="Times New Roman"/>
              </a:rPr>
              <a:t>&amp;</a:t>
            </a:r>
            <a:r>
              <a:rPr sz="1700" spc="150" dirty="0">
                <a:latin typeface="Times New Roman"/>
                <a:cs typeface="Times New Roman"/>
              </a:rPr>
              <a:t> </a:t>
            </a:r>
            <a:r>
              <a:rPr sz="1700" spc="-5" dirty="0">
                <a:latin typeface="Times New Roman"/>
                <a:cs typeface="Times New Roman"/>
              </a:rPr>
              <a:t>struct</a:t>
            </a:r>
            <a:r>
              <a:rPr sz="1700" spc="160" dirty="0">
                <a:latin typeface="Times New Roman"/>
                <a:cs typeface="Times New Roman"/>
              </a:rPr>
              <a:t> </a:t>
            </a:r>
            <a:r>
              <a:rPr sz="1700" dirty="0">
                <a:latin typeface="Times New Roman"/>
                <a:cs typeface="Times New Roman"/>
              </a:rPr>
              <a:t>node</a:t>
            </a:r>
            <a:r>
              <a:rPr sz="1700" spc="155" dirty="0">
                <a:latin typeface="Times New Roman"/>
                <a:cs typeface="Times New Roman"/>
              </a:rPr>
              <a:t> </a:t>
            </a:r>
            <a:r>
              <a:rPr sz="1700" dirty="0">
                <a:latin typeface="Times New Roman"/>
                <a:cs typeface="Times New Roman"/>
              </a:rPr>
              <a:t>*</a:t>
            </a:r>
            <a:r>
              <a:rPr sz="1700" spc="155" dirty="0">
                <a:latin typeface="Times New Roman"/>
                <a:cs typeface="Times New Roman"/>
              </a:rPr>
              <a:t> </a:t>
            </a:r>
            <a:r>
              <a:rPr sz="1700" spc="-5" dirty="0">
                <a:latin typeface="Times New Roman"/>
                <a:cs typeface="Times New Roman"/>
              </a:rPr>
              <a:t>next</a:t>
            </a:r>
            <a:r>
              <a:rPr sz="1700" spc="165" dirty="0">
                <a:latin typeface="Times New Roman"/>
                <a:cs typeface="Times New Roman"/>
              </a:rPr>
              <a:t> </a:t>
            </a:r>
            <a:r>
              <a:rPr sz="1700" spc="-5" dirty="0">
                <a:latin typeface="Times New Roman"/>
                <a:cs typeface="Times New Roman"/>
              </a:rPr>
              <a:t>will</a:t>
            </a:r>
            <a:r>
              <a:rPr sz="1700" spc="160" dirty="0">
                <a:latin typeface="Times New Roman"/>
                <a:cs typeface="Times New Roman"/>
              </a:rPr>
              <a:t> </a:t>
            </a:r>
            <a:r>
              <a:rPr sz="1700" spc="-5" dirty="0">
                <a:latin typeface="Times New Roman"/>
                <a:cs typeface="Times New Roman"/>
              </a:rPr>
              <a:t>contain</a:t>
            </a:r>
            <a:r>
              <a:rPr sz="1700" spc="165" dirty="0">
                <a:latin typeface="Times New Roman"/>
                <a:cs typeface="Times New Roman"/>
              </a:rPr>
              <a:t> </a:t>
            </a:r>
            <a:r>
              <a:rPr sz="1700" dirty="0">
                <a:latin typeface="Times New Roman"/>
                <a:cs typeface="Times New Roman"/>
              </a:rPr>
              <a:t>the</a:t>
            </a:r>
            <a:r>
              <a:rPr sz="1700" spc="160" dirty="0">
                <a:latin typeface="Times New Roman"/>
                <a:cs typeface="Times New Roman"/>
              </a:rPr>
              <a:t> </a:t>
            </a:r>
            <a:r>
              <a:rPr sz="1700" spc="-5" dirty="0">
                <a:latin typeface="Times New Roman"/>
                <a:cs typeface="Times New Roman"/>
              </a:rPr>
              <a:t>address</a:t>
            </a:r>
            <a:r>
              <a:rPr sz="1700" spc="155" dirty="0">
                <a:latin typeface="Times New Roman"/>
                <a:cs typeface="Times New Roman"/>
              </a:rPr>
              <a:t> </a:t>
            </a:r>
            <a:r>
              <a:rPr sz="1700" dirty="0">
                <a:latin typeface="Times New Roman"/>
                <a:cs typeface="Times New Roman"/>
              </a:rPr>
              <a:t>of</a:t>
            </a:r>
            <a:r>
              <a:rPr sz="1700" spc="150" dirty="0">
                <a:latin typeface="Times New Roman"/>
                <a:cs typeface="Times New Roman"/>
              </a:rPr>
              <a:t> </a:t>
            </a:r>
            <a:r>
              <a:rPr sz="1700" dirty="0">
                <a:latin typeface="Times New Roman"/>
                <a:cs typeface="Times New Roman"/>
              </a:rPr>
              <a:t>next</a:t>
            </a:r>
            <a:r>
              <a:rPr sz="1700" spc="155" dirty="0">
                <a:latin typeface="Times New Roman"/>
                <a:cs typeface="Times New Roman"/>
              </a:rPr>
              <a:t> </a:t>
            </a:r>
            <a:r>
              <a:rPr sz="1700" dirty="0">
                <a:latin typeface="Times New Roman"/>
                <a:cs typeface="Times New Roman"/>
              </a:rPr>
              <a:t>node</a:t>
            </a:r>
            <a:r>
              <a:rPr sz="1700" spc="155" dirty="0">
                <a:latin typeface="Times New Roman"/>
                <a:cs typeface="Times New Roman"/>
              </a:rPr>
              <a:t> </a:t>
            </a:r>
            <a:r>
              <a:rPr sz="1700" spc="-5" dirty="0">
                <a:latin typeface="Times New Roman"/>
                <a:cs typeface="Times New Roman"/>
              </a:rPr>
              <a:t>in</a:t>
            </a:r>
            <a:r>
              <a:rPr sz="1700" spc="165" dirty="0">
                <a:latin typeface="Times New Roman"/>
                <a:cs typeface="Times New Roman"/>
              </a:rPr>
              <a:t> </a:t>
            </a:r>
            <a:r>
              <a:rPr sz="1700" spc="-5" dirty="0">
                <a:latin typeface="Times New Roman"/>
                <a:cs typeface="Times New Roman"/>
              </a:rPr>
              <a:t>list.</a:t>
            </a:r>
            <a:r>
              <a:rPr sz="1700" spc="175" dirty="0">
                <a:latin typeface="Times New Roman"/>
                <a:cs typeface="Times New Roman"/>
              </a:rPr>
              <a:t> </a:t>
            </a:r>
            <a:r>
              <a:rPr sz="1700" dirty="0">
                <a:latin typeface="Times New Roman"/>
                <a:cs typeface="Times New Roman"/>
              </a:rPr>
              <a:t>Thus</a:t>
            </a:r>
            <a:r>
              <a:rPr sz="1700" spc="140" dirty="0">
                <a:latin typeface="Times New Roman"/>
                <a:cs typeface="Times New Roman"/>
              </a:rPr>
              <a:t> </a:t>
            </a:r>
            <a:r>
              <a:rPr sz="1700" spc="5" dirty="0">
                <a:latin typeface="Times New Roman"/>
                <a:cs typeface="Times New Roman"/>
              </a:rPr>
              <a:t>we </a:t>
            </a:r>
            <a:r>
              <a:rPr sz="1700" spc="-409" dirty="0">
                <a:latin typeface="Times New Roman"/>
                <a:cs typeface="Times New Roman"/>
              </a:rPr>
              <a:t> </a:t>
            </a:r>
            <a:r>
              <a:rPr sz="1700" spc="-5" dirty="0">
                <a:latin typeface="Times New Roman"/>
                <a:cs typeface="Times New Roman"/>
              </a:rPr>
              <a:t>can</a:t>
            </a:r>
            <a:r>
              <a:rPr sz="1700" spc="-25" dirty="0">
                <a:latin typeface="Times New Roman"/>
                <a:cs typeface="Times New Roman"/>
              </a:rPr>
              <a:t> </a:t>
            </a:r>
            <a:r>
              <a:rPr sz="1700" dirty="0">
                <a:latin typeface="Times New Roman"/>
                <a:cs typeface="Times New Roman"/>
              </a:rPr>
              <a:t>travel</a:t>
            </a:r>
            <a:r>
              <a:rPr sz="1700" spc="-5" dirty="0">
                <a:latin typeface="Times New Roman"/>
                <a:cs typeface="Times New Roman"/>
              </a:rPr>
              <a:t> in both</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direction.</a:t>
            </a:r>
            <a:endParaRPr sz="170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5888" y="370284"/>
            <a:ext cx="2710815" cy="4301490"/>
          </a:xfrm>
          <a:prstGeom prst="rect">
            <a:avLst/>
          </a:prstGeom>
        </p:spPr>
        <p:txBody>
          <a:bodyPr vert="horz" wrap="square" lIns="0" tIns="141605" rIns="0" bIns="0" rtlCol="0">
            <a:spAutoFit/>
          </a:bodyPr>
          <a:lstStyle/>
          <a:p>
            <a:pPr marL="12700">
              <a:lnSpc>
                <a:spcPct val="100000"/>
              </a:lnSpc>
              <a:spcBef>
                <a:spcPts val="1115"/>
              </a:spcBef>
            </a:pPr>
            <a:r>
              <a:rPr sz="1700" b="1" dirty="0">
                <a:latin typeface="Times New Roman"/>
                <a:cs typeface="Times New Roman"/>
              </a:rPr>
              <a:t>Operations:</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spc="-5" dirty="0">
                <a:latin typeface="Times New Roman"/>
                <a:cs typeface="Times New Roman"/>
              </a:rPr>
              <a:t>Insertion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0" dirty="0">
                <a:latin typeface="Times New Roman"/>
                <a:cs typeface="Times New Roman"/>
              </a:rPr>
              <a:t> </a:t>
            </a:r>
            <a:r>
              <a:rPr sz="1700" spc="-5" dirty="0">
                <a:latin typeface="Times New Roman"/>
                <a:cs typeface="Times New Roman"/>
              </a:rPr>
              <a:t>beginning</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30" dirty="0">
                <a:latin typeface="Times New Roman"/>
                <a:cs typeface="Times New Roman"/>
              </a:rPr>
              <a:t> </a:t>
            </a:r>
            <a:r>
              <a:rPr sz="1700" spc="-5" dirty="0">
                <a:latin typeface="Times New Roman"/>
                <a:cs typeface="Times New Roman"/>
              </a:rPr>
              <a:t>specific</a:t>
            </a:r>
            <a:r>
              <a:rPr sz="1700" spc="-2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5" dirty="0">
                <a:latin typeface="Times New Roman"/>
                <a:cs typeface="Times New Roman"/>
              </a:rPr>
              <a:t> </a:t>
            </a:r>
            <a:r>
              <a:rPr sz="1700" spc="-5" dirty="0">
                <a:latin typeface="Times New Roman"/>
                <a:cs typeface="Times New Roman"/>
              </a:rPr>
              <a:t>last</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5" dirty="0">
                <a:latin typeface="Times New Roman"/>
                <a:cs typeface="Times New Roman"/>
              </a:rPr>
              <a:t>Deletion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0" dirty="0">
                <a:latin typeface="Times New Roman"/>
                <a:cs typeface="Times New Roman"/>
              </a:rPr>
              <a:t> </a:t>
            </a:r>
            <a:r>
              <a:rPr sz="1700" spc="-5" dirty="0">
                <a:latin typeface="Times New Roman"/>
                <a:cs typeface="Times New Roman"/>
              </a:rPr>
              <a:t>first</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30" dirty="0">
                <a:latin typeface="Times New Roman"/>
                <a:cs typeface="Times New Roman"/>
              </a:rPr>
              <a:t> </a:t>
            </a:r>
            <a:r>
              <a:rPr sz="1700" spc="-5" dirty="0">
                <a:latin typeface="Times New Roman"/>
                <a:cs typeface="Times New Roman"/>
              </a:rPr>
              <a:t>specific</a:t>
            </a:r>
            <a:r>
              <a:rPr sz="1700" spc="-3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5" dirty="0">
                <a:latin typeface="Times New Roman"/>
                <a:cs typeface="Times New Roman"/>
              </a:rPr>
              <a:t> </a:t>
            </a:r>
            <a:r>
              <a:rPr sz="1700" dirty="0">
                <a:latin typeface="Times New Roman"/>
                <a:cs typeface="Times New Roman"/>
              </a:rPr>
              <a:t>last</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Searching</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10" dirty="0">
                <a:latin typeface="Times New Roman"/>
                <a:cs typeface="Times New Roman"/>
              </a:rPr>
              <a:t>Traversing</a:t>
            </a:r>
            <a:endParaRPr sz="17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1647" y="506933"/>
            <a:ext cx="134048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Dynamic</a:t>
            </a:r>
            <a:r>
              <a:rPr sz="1800" b="1" spc="-60" dirty="0">
                <a:solidFill>
                  <a:srgbClr val="4471C4"/>
                </a:solidFill>
                <a:latin typeface="Times New Roman"/>
                <a:cs typeface="Times New Roman"/>
              </a:rPr>
              <a:t> </a:t>
            </a:r>
            <a:r>
              <a:rPr sz="1800" b="1" dirty="0">
                <a:solidFill>
                  <a:srgbClr val="4471C4"/>
                </a:solidFill>
                <a:latin typeface="Times New Roman"/>
                <a:cs typeface="Times New Roman"/>
              </a:rPr>
              <a:t>List</a:t>
            </a:r>
            <a:endParaRPr sz="1800">
              <a:latin typeface="Times New Roman"/>
              <a:cs typeface="Times New Roman"/>
            </a:endParaRPr>
          </a:p>
        </p:txBody>
      </p:sp>
      <p:sp>
        <p:nvSpPr>
          <p:cNvPr id="3" name="object 3"/>
          <p:cNvSpPr txBox="1"/>
          <p:nvPr/>
        </p:nvSpPr>
        <p:spPr>
          <a:xfrm>
            <a:off x="631647" y="784072"/>
            <a:ext cx="7872095" cy="2746375"/>
          </a:xfrm>
          <a:prstGeom prst="rect">
            <a:avLst/>
          </a:prstGeom>
        </p:spPr>
        <p:txBody>
          <a:bodyPr vert="horz" wrap="square" lIns="0" tIns="12700" rIns="0" bIns="0" rtlCol="0">
            <a:spAutoFit/>
          </a:bodyPr>
          <a:lstStyle/>
          <a:p>
            <a:pPr marL="299085" marR="6985" indent="-287020" algn="just">
              <a:lnSpc>
                <a:spcPct val="150000"/>
              </a:lnSpc>
              <a:spcBef>
                <a:spcPts val="100"/>
              </a:spcBef>
              <a:buFont typeface="Arial MT"/>
              <a:buChar char="•"/>
              <a:tabLst>
                <a:tab pos="299720" algn="l"/>
              </a:tabLst>
            </a:pPr>
            <a:r>
              <a:rPr sz="1700" spc="-5" dirty="0">
                <a:latin typeface="Times New Roman"/>
                <a:cs typeface="Times New Roman"/>
              </a:rPr>
              <a:t>Dynamic</a:t>
            </a:r>
            <a:r>
              <a:rPr sz="1700" dirty="0">
                <a:latin typeface="Times New Roman"/>
                <a:cs typeface="Times New Roman"/>
              </a:rPr>
              <a:t> </a:t>
            </a:r>
            <a:r>
              <a:rPr sz="1700" spc="-5" dirty="0">
                <a:latin typeface="Times New Roman"/>
                <a:cs typeface="Times New Roman"/>
              </a:rPr>
              <a:t>list</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a:t>
            </a:r>
            <a:r>
              <a:rPr sz="1700" spc="5" dirty="0">
                <a:latin typeface="Times New Roman"/>
                <a:cs typeface="Times New Roman"/>
              </a:rPr>
              <a:t> </a:t>
            </a:r>
            <a:r>
              <a:rPr sz="1700" dirty="0">
                <a:latin typeface="Times New Roman"/>
                <a:cs typeface="Times New Roman"/>
              </a:rPr>
              <a:t>type</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spc="-5" dirty="0">
                <a:latin typeface="Times New Roman"/>
                <a:cs typeface="Times New Roman"/>
              </a:rPr>
              <a:t>list</a:t>
            </a:r>
            <a:r>
              <a:rPr sz="1700"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which</a:t>
            </a:r>
            <a:r>
              <a:rPr sz="1700" dirty="0">
                <a:latin typeface="Times New Roman"/>
                <a:cs typeface="Times New Roman"/>
              </a:rPr>
              <a:t> </a:t>
            </a:r>
            <a:r>
              <a:rPr sz="1700" spc="-5" dirty="0">
                <a:latin typeface="Times New Roman"/>
                <a:cs typeface="Times New Roman"/>
              </a:rPr>
              <a:t>size</a:t>
            </a:r>
            <a:r>
              <a:rPr sz="1700" dirty="0">
                <a:latin typeface="Times New Roman"/>
                <a:cs typeface="Times New Roman"/>
              </a:rPr>
              <a:t> of</a:t>
            </a:r>
            <a:r>
              <a:rPr sz="1700" spc="5" dirty="0">
                <a:latin typeface="Times New Roman"/>
                <a:cs typeface="Times New Roman"/>
              </a:rPr>
              <a:t> </a:t>
            </a:r>
            <a:r>
              <a:rPr sz="1700" spc="-10" dirty="0">
                <a:latin typeface="Times New Roman"/>
                <a:cs typeface="Times New Roman"/>
              </a:rPr>
              <a:t>list</a:t>
            </a:r>
            <a:r>
              <a:rPr sz="1700" spc="-5" dirty="0">
                <a:latin typeface="Times New Roman"/>
                <a:cs typeface="Times New Roman"/>
              </a:rPr>
              <a:t> is</a:t>
            </a:r>
            <a:r>
              <a:rPr sz="1700" dirty="0">
                <a:latin typeface="Times New Roman"/>
                <a:cs typeface="Times New Roman"/>
              </a:rPr>
              <a:t> </a:t>
            </a:r>
            <a:r>
              <a:rPr sz="1700" spc="-5" dirty="0">
                <a:latin typeface="Times New Roman"/>
                <a:cs typeface="Times New Roman"/>
              </a:rPr>
              <a:t>variable.</a:t>
            </a:r>
            <a:r>
              <a:rPr sz="1700" spc="415" dirty="0">
                <a:latin typeface="Times New Roman"/>
                <a:cs typeface="Times New Roman"/>
              </a:rPr>
              <a:t> </a:t>
            </a:r>
            <a:r>
              <a:rPr sz="1700" spc="-5" dirty="0">
                <a:latin typeface="Times New Roman"/>
                <a:cs typeface="Times New Roman"/>
              </a:rPr>
              <a:t>When</a:t>
            </a:r>
            <a:r>
              <a:rPr sz="1700" spc="415" dirty="0">
                <a:latin typeface="Times New Roman"/>
                <a:cs typeface="Times New Roman"/>
              </a:rPr>
              <a:t> </a:t>
            </a:r>
            <a:r>
              <a:rPr sz="1700" dirty="0">
                <a:latin typeface="Times New Roman"/>
                <a:cs typeface="Times New Roman"/>
              </a:rPr>
              <a:t>number</a:t>
            </a:r>
            <a:r>
              <a:rPr sz="1700" spc="425" dirty="0">
                <a:latin typeface="Times New Roman"/>
                <a:cs typeface="Times New Roman"/>
              </a:rPr>
              <a:t> </a:t>
            </a:r>
            <a:r>
              <a:rPr sz="1700" spc="-15" dirty="0">
                <a:latin typeface="Times New Roman"/>
                <a:cs typeface="Times New Roman"/>
              </a:rPr>
              <a:t>of </a:t>
            </a:r>
            <a:r>
              <a:rPr sz="1700" spc="-409" dirty="0">
                <a:latin typeface="Times New Roman"/>
                <a:cs typeface="Times New Roman"/>
              </a:rPr>
              <a:t> </a:t>
            </a:r>
            <a:r>
              <a:rPr sz="1700" dirty="0">
                <a:latin typeface="Times New Roman"/>
                <a:cs typeface="Times New Roman"/>
              </a:rPr>
              <a:t>elements</a:t>
            </a:r>
            <a:r>
              <a:rPr sz="1700" spc="-10" dirty="0">
                <a:latin typeface="Times New Roman"/>
                <a:cs typeface="Times New Roman"/>
              </a:rPr>
              <a:t> </a:t>
            </a:r>
            <a:r>
              <a:rPr sz="1700" spc="-5" dirty="0">
                <a:latin typeface="Times New Roman"/>
                <a:cs typeface="Times New Roman"/>
              </a:rPr>
              <a:t>is</a:t>
            </a:r>
            <a:r>
              <a:rPr sz="1700" dirty="0">
                <a:latin typeface="Times New Roman"/>
                <a:cs typeface="Times New Roman"/>
              </a:rPr>
              <a:t> not</a:t>
            </a:r>
            <a:r>
              <a:rPr sz="1700" spc="-10" dirty="0">
                <a:latin typeface="Times New Roman"/>
                <a:cs typeface="Times New Roman"/>
              </a:rPr>
              <a:t> </a:t>
            </a:r>
            <a:r>
              <a:rPr sz="1700" spc="-5" dirty="0">
                <a:latin typeface="Times New Roman"/>
                <a:cs typeface="Times New Roman"/>
              </a:rPr>
              <a:t>defined </a:t>
            </a:r>
            <a:r>
              <a:rPr sz="1700" dirty="0">
                <a:latin typeface="Times New Roman"/>
                <a:cs typeface="Times New Roman"/>
              </a:rPr>
              <a:t>during </a:t>
            </a:r>
            <a:r>
              <a:rPr sz="1700" spc="-5" dirty="0">
                <a:latin typeface="Times New Roman"/>
                <a:cs typeface="Times New Roman"/>
              </a:rPr>
              <a:t>creating</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r>
              <a:rPr sz="1700" spc="20" dirty="0">
                <a:latin typeface="Times New Roman"/>
                <a:cs typeface="Times New Roman"/>
              </a:rPr>
              <a:t> </a:t>
            </a:r>
            <a:r>
              <a:rPr sz="1700" spc="-5" dirty="0">
                <a:latin typeface="Times New Roman"/>
                <a:cs typeface="Times New Roman"/>
              </a:rPr>
              <a:t>in</a:t>
            </a:r>
            <a:r>
              <a:rPr sz="1700" spc="15" dirty="0">
                <a:latin typeface="Times New Roman"/>
                <a:cs typeface="Times New Roman"/>
              </a:rPr>
              <a:t> </a:t>
            </a:r>
            <a:r>
              <a:rPr sz="1700" dirty="0">
                <a:latin typeface="Times New Roman"/>
                <a:cs typeface="Times New Roman"/>
              </a:rPr>
              <a:t>that case</a:t>
            </a:r>
            <a:r>
              <a:rPr sz="1700" spc="-20" dirty="0">
                <a:latin typeface="Times New Roman"/>
                <a:cs typeface="Times New Roman"/>
              </a:rPr>
              <a:t> </a:t>
            </a:r>
            <a:r>
              <a:rPr sz="1700" spc="-5" dirty="0">
                <a:latin typeface="Times New Roman"/>
                <a:cs typeface="Times New Roman"/>
              </a:rPr>
              <a:t>dynamic list</a:t>
            </a:r>
            <a:r>
              <a:rPr sz="1700" spc="1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used.</a:t>
            </a:r>
          </a:p>
          <a:p>
            <a:pPr marL="299085" marR="5080" indent="-287020" algn="just">
              <a:lnSpc>
                <a:spcPct val="150000"/>
              </a:lnSpc>
              <a:buFont typeface="Arial MT"/>
              <a:buChar char="•"/>
              <a:tabLst>
                <a:tab pos="299720" algn="l"/>
              </a:tabLst>
            </a:pPr>
            <a:r>
              <a:rPr sz="1700" spc="-5" dirty="0">
                <a:latin typeface="Times New Roman"/>
                <a:cs typeface="Times New Roman"/>
              </a:rPr>
              <a:t>In </a:t>
            </a:r>
            <a:r>
              <a:rPr sz="1700" dirty="0">
                <a:latin typeface="Times New Roman"/>
                <a:cs typeface="Times New Roman"/>
              </a:rPr>
              <a:t>the </a:t>
            </a:r>
            <a:r>
              <a:rPr sz="1700" spc="-5" dirty="0">
                <a:latin typeface="Times New Roman"/>
                <a:cs typeface="Times New Roman"/>
              </a:rPr>
              <a:t>dynamic </a:t>
            </a:r>
            <a:r>
              <a:rPr sz="1700" spc="-10" dirty="0">
                <a:latin typeface="Times New Roman"/>
                <a:cs typeface="Times New Roman"/>
              </a:rPr>
              <a:t>list </a:t>
            </a:r>
            <a:r>
              <a:rPr sz="1700" dirty="0">
                <a:latin typeface="Times New Roman"/>
                <a:cs typeface="Times New Roman"/>
              </a:rPr>
              <a:t>we </a:t>
            </a:r>
            <a:r>
              <a:rPr sz="1700" spc="-5" dirty="0">
                <a:latin typeface="Times New Roman"/>
                <a:cs typeface="Times New Roman"/>
              </a:rPr>
              <a:t>can store any number </a:t>
            </a:r>
            <a:r>
              <a:rPr sz="1700" dirty="0">
                <a:latin typeface="Times New Roman"/>
                <a:cs typeface="Times New Roman"/>
              </a:rPr>
              <a:t>of </a:t>
            </a:r>
            <a:r>
              <a:rPr sz="1700" spc="-5" dirty="0">
                <a:latin typeface="Times New Roman"/>
                <a:cs typeface="Times New Roman"/>
              </a:rPr>
              <a:t>elements </a:t>
            </a:r>
            <a:r>
              <a:rPr sz="1700" dirty="0">
                <a:latin typeface="Times New Roman"/>
                <a:cs typeface="Times New Roman"/>
              </a:rPr>
              <a:t>of </a:t>
            </a:r>
            <a:r>
              <a:rPr sz="1700" spc="-5" dirty="0">
                <a:latin typeface="Times New Roman"/>
                <a:cs typeface="Times New Roman"/>
              </a:rPr>
              <a:t>same data </a:t>
            </a:r>
            <a:r>
              <a:rPr sz="1700" dirty="0">
                <a:latin typeface="Times New Roman"/>
                <a:cs typeface="Times New Roman"/>
              </a:rPr>
              <a:t>type </a:t>
            </a:r>
            <a:r>
              <a:rPr sz="1700" spc="-5" dirty="0">
                <a:latin typeface="Times New Roman"/>
                <a:cs typeface="Times New Roman"/>
              </a:rPr>
              <a:t>at any </a:t>
            </a:r>
            <a:r>
              <a:rPr sz="1700" dirty="0">
                <a:latin typeface="Times New Roman"/>
                <a:cs typeface="Times New Roman"/>
              </a:rPr>
              <a:t> position of the </a:t>
            </a:r>
            <a:r>
              <a:rPr sz="1700" spc="-5" dirty="0">
                <a:latin typeface="Times New Roman"/>
                <a:cs typeface="Times New Roman"/>
              </a:rPr>
              <a:t>list. Actually </a:t>
            </a:r>
            <a:r>
              <a:rPr sz="1700" dirty="0">
                <a:latin typeface="Times New Roman"/>
                <a:cs typeface="Times New Roman"/>
              </a:rPr>
              <a:t>list is </a:t>
            </a:r>
            <a:r>
              <a:rPr sz="1700" spc="-5" dirty="0">
                <a:latin typeface="Times New Roman"/>
                <a:cs typeface="Times New Roman"/>
              </a:rPr>
              <a:t>an array which holds collection </a:t>
            </a:r>
            <a:r>
              <a:rPr sz="1700" dirty="0">
                <a:latin typeface="Times New Roman"/>
                <a:cs typeface="Times New Roman"/>
              </a:rPr>
              <a:t>of </a:t>
            </a:r>
            <a:r>
              <a:rPr sz="1700" spc="-5" dirty="0">
                <a:latin typeface="Times New Roman"/>
                <a:cs typeface="Times New Roman"/>
              </a:rPr>
              <a:t>elements with </a:t>
            </a:r>
            <a:r>
              <a:rPr sz="1700" dirty="0">
                <a:latin typeface="Times New Roman"/>
                <a:cs typeface="Times New Roman"/>
              </a:rPr>
              <a:t> homogenous</a:t>
            </a:r>
            <a:r>
              <a:rPr sz="1700" spc="-40" dirty="0">
                <a:latin typeface="Times New Roman"/>
                <a:cs typeface="Times New Roman"/>
              </a:rPr>
              <a:t> </a:t>
            </a:r>
            <a:r>
              <a:rPr sz="1700" spc="-5" dirty="0">
                <a:latin typeface="Times New Roman"/>
                <a:cs typeface="Times New Roman"/>
              </a:rPr>
              <a:t>data type.</a:t>
            </a:r>
            <a:endParaRPr sz="1700" dirty="0">
              <a:latin typeface="Times New Roman"/>
              <a:cs typeface="Times New Roman"/>
            </a:endParaRPr>
          </a:p>
          <a:p>
            <a:pPr marL="299085" marR="5715" indent="-287020" algn="just">
              <a:lnSpc>
                <a:spcPct val="150000"/>
              </a:lnSpc>
              <a:spcBef>
                <a:spcPts val="5"/>
              </a:spcBef>
              <a:buFont typeface="Arial MT"/>
              <a:buChar char="•"/>
              <a:tabLst>
                <a:tab pos="299720" algn="l"/>
              </a:tabLst>
            </a:pPr>
            <a:r>
              <a:rPr sz="1700" spc="-70" dirty="0">
                <a:latin typeface="Times New Roman"/>
                <a:cs typeface="Times New Roman"/>
              </a:rPr>
              <a:t>We </a:t>
            </a:r>
            <a:r>
              <a:rPr sz="1700" spc="-5" dirty="0">
                <a:latin typeface="Times New Roman"/>
                <a:cs typeface="Times New Roman"/>
              </a:rPr>
              <a:t>can insert, delete, </a:t>
            </a:r>
            <a:r>
              <a:rPr sz="1700" spc="-20" dirty="0">
                <a:latin typeface="Times New Roman"/>
                <a:cs typeface="Times New Roman"/>
              </a:rPr>
              <a:t>modify, </a:t>
            </a:r>
            <a:r>
              <a:rPr sz="1700" spc="-10" dirty="0">
                <a:latin typeface="Times New Roman"/>
                <a:cs typeface="Times New Roman"/>
              </a:rPr>
              <a:t>read </a:t>
            </a:r>
            <a:r>
              <a:rPr sz="1700" spc="-5" dirty="0">
                <a:latin typeface="Times New Roman"/>
                <a:cs typeface="Times New Roman"/>
              </a:rPr>
              <a:t>elements at </a:t>
            </a:r>
            <a:r>
              <a:rPr sz="1700" dirty="0">
                <a:latin typeface="Times New Roman"/>
                <a:cs typeface="Times New Roman"/>
              </a:rPr>
              <a:t>any </a:t>
            </a:r>
            <a:r>
              <a:rPr sz="1700" spc="-5" dirty="0">
                <a:latin typeface="Times New Roman"/>
                <a:cs typeface="Times New Roman"/>
              </a:rPr>
              <a:t>position to </a:t>
            </a:r>
            <a:r>
              <a:rPr sz="1700" dirty="0">
                <a:latin typeface="Times New Roman"/>
                <a:cs typeface="Times New Roman"/>
              </a:rPr>
              <a:t>the </a:t>
            </a:r>
            <a:r>
              <a:rPr sz="1700" spc="-5" dirty="0">
                <a:latin typeface="Times New Roman"/>
                <a:cs typeface="Times New Roman"/>
              </a:rPr>
              <a:t>list. </a:t>
            </a:r>
            <a:r>
              <a:rPr sz="1700" dirty="0">
                <a:latin typeface="Times New Roman"/>
                <a:cs typeface="Times New Roman"/>
              </a:rPr>
              <a:t>And </a:t>
            </a:r>
            <a:r>
              <a:rPr sz="1700" spc="-5" dirty="0">
                <a:latin typeface="Times New Roman"/>
                <a:cs typeface="Times New Roman"/>
              </a:rPr>
              <a:t>array gives </a:t>
            </a:r>
            <a:r>
              <a:rPr sz="1700" dirty="0">
                <a:latin typeface="Times New Roman"/>
                <a:cs typeface="Times New Roman"/>
              </a:rPr>
              <a:t> all</a:t>
            </a:r>
            <a:r>
              <a:rPr sz="1700" spc="-10" dirty="0">
                <a:latin typeface="Times New Roman"/>
                <a:cs typeface="Times New Roman"/>
              </a:rPr>
              <a:t> </a:t>
            </a:r>
            <a:r>
              <a:rPr sz="1700" spc="-5" dirty="0">
                <a:latin typeface="Times New Roman"/>
                <a:cs typeface="Times New Roman"/>
              </a:rPr>
              <a:t>this</a:t>
            </a:r>
            <a:r>
              <a:rPr sz="1700" spc="15" dirty="0">
                <a:latin typeface="Times New Roman"/>
                <a:cs typeface="Times New Roman"/>
              </a:rPr>
              <a:t> </a:t>
            </a:r>
            <a:r>
              <a:rPr sz="1700" spc="-5" dirty="0">
                <a:latin typeface="Times New Roman"/>
                <a:cs typeface="Times New Roman"/>
              </a:rPr>
              <a:t>operation</a:t>
            </a:r>
            <a:r>
              <a:rPr sz="1700" spc="-2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endParaRPr sz="1700" dirty="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5272" y="265233"/>
            <a:ext cx="6111240" cy="3913504"/>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spc="-5" dirty="0">
                <a:latin typeface="Times New Roman"/>
                <a:cs typeface="Times New Roman"/>
              </a:rPr>
              <a:t>insert</a:t>
            </a:r>
            <a:r>
              <a:rPr sz="1700" b="1" spc="-15" dirty="0">
                <a:latin typeface="Times New Roman"/>
                <a:cs typeface="Times New Roman"/>
              </a:rPr>
              <a:t> </a:t>
            </a:r>
            <a:r>
              <a:rPr sz="1700" b="1" dirty="0">
                <a:latin typeface="Times New Roman"/>
                <a:cs typeface="Times New Roman"/>
              </a:rPr>
              <a:t>a</a:t>
            </a:r>
            <a:r>
              <a:rPr sz="1700" b="1" spc="-5"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15"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beginning</a:t>
            </a:r>
            <a:r>
              <a:rPr sz="1700" b="1" spc="20" dirty="0">
                <a:latin typeface="Times New Roman"/>
                <a:cs typeface="Times New Roman"/>
              </a:rPr>
              <a:t> </a:t>
            </a:r>
            <a:r>
              <a:rPr sz="1700" b="1" dirty="0">
                <a:latin typeface="Times New Roman"/>
                <a:cs typeface="Times New Roman"/>
              </a:rPr>
              <a:t>of</a:t>
            </a:r>
            <a:r>
              <a:rPr sz="1700" b="1" spc="-15"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 </a:t>
            </a:r>
            <a:r>
              <a:rPr sz="1700" b="1" spc="-5" dirty="0">
                <a:latin typeface="Times New Roman"/>
                <a:cs typeface="Times New Roman"/>
              </a:rPr>
              <a:t>linked</a:t>
            </a:r>
            <a:r>
              <a:rPr sz="1700" b="1" spc="30" dirty="0">
                <a:latin typeface="Times New Roman"/>
                <a:cs typeface="Times New Roman"/>
              </a:rPr>
              <a:t> </a:t>
            </a:r>
            <a:r>
              <a:rPr sz="1700" b="1" spc="-5" dirty="0">
                <a:latin typeface="Times New Roman"/>
                <a:cs typeface="Times New Roman"/>
              </a:rPr>
              <a:t>list</a:t>
            </a:r>
            <a:r>
              <a:rPr sz="1700" spc="-5" dirty="0">
                <a:latin typeface="Times New Roman"/>
                <a:cs typeface="Times New Roman"/>
              </a:rPr>
              <a:t>:</a:t>
            </a:r>
            <a:endParaRPr sz="1700" dirty="0">
              <a:latin typeface="Times New Roman"/>
              <a:cs typeface="Times New Roman"/>
            </a:endParaRPr>
          </a:p>
          <a:p>
            <a:pPr marL="12700" marR="1756410">
              <a:lnSpc>
                <a:spcPct val="150000"/>
              </a:lnSpc>
              <a:buAutoNum type="arabicPeriod"/>
              <a:tabLst>
                <a:tab pos="217804" algn="l"/>
              </a:tabLst>
            </a:pPr>
            <a:r>
              <a:rPr sz="1700" spc="-5" dirty="0">
                <a:latin typeface="Times New Roman"/>
                <a:cs typeface="Times New Roman"/>
              </a:rPr>
              <a:t>Allocate memory </a:t>
            </a:r>
            <a:r>
              <a:rPr sz="1700" dirty="0">
                <a:latin typeface="Times New Roman"/>
                <a:cs typeface="Times New Roman"/>
              </a:rPr>
              <a:t>for the new node as, </a:t>
            </a:r>
            <a:r>
              <a:rPr sz="1700" spc="5" dirty="0">
                <a:latin typeface="Times New Roman"/>
                <a:cs typeface="Times New Roman"/>
              </a:rPr>
              <a:t> </a:t>
            </a:r>
            <a:r>
              <a:rPr sz="1700" spc="-10" dirty="0">
                <a:latin typeface="Times New Roman"/>
                <a:cs typeface="Times New Roman"/>
              </a:rPr>
              <a:t>newnode=(NodeType*)malloc(sizeof(NodeType))</a:t>
            </a:r>
            <a:endParaRPr sz="1700" dirty="0">
              <a:latin typeface="Times New Roman"/>
              <a:cs typeface="Times New Roman"/>
            </a:endParaRPr>
          </a:p>
          <a:p>
            <a:pPr marL="12700" marR="2415540">
              <a:lnSpc>
                <a:spcPct val="150000"/>
              </a:lnSpc>
              <a:spcBef>
                <a:spcPts val="5"/>
              </a:spcBef>
              <a:buAutoNum type="arabicPeriod"/>
              <a:tabLst>
                <a:tab pos="217170" algn="l"/>
              </a:tabLst>
            </a:pPr>
            <a:r>
              <a:rPr sz="1700" dirty="0">
                <a:latin typeface="Times New Roman"/>
                <a:cs typeface="Times New Roman"/>
              </a:rPr>
              <a:t>Assign value </a:t>
            </a:r>
            <a:r>
              <a:rPr sz="1700" spc="-10" dirty="0">
                <a:latin typeface="Times New Roman"/>
                <a:cs typeface="Times New Roman"/>
              </a:rPr>
              <a:t>to </a:t>
            </a:r>
            <a:r>
              <a:rPr sz="1700" dirty="0">
                <a:latin typeface="Times New Roman"/>
                <a:cs typeface="Times New Roman"/>
              </a:rPr>
              <a:t>info </a:t>
            </a:r>
            <a:r>
              <a:rPr sz="1700" spc="-5" dirty="0">
                <a:latin typeface="Times New Roman"/>
                <a:cs typeface="Times New Roman"/>
              </a:rPr>
              <a:t>field </a:t>
            </a:r>
            <a:r>
              <a:rPr sz="1700" dirty="0">
                <a:latin typeface="Times New Roman"/>
                <a:cs typeface="Times New Roman"/>
              </a:rPr>
              <a:t>of a new node </a:t>
            </a:r>
            <a:r>
              <a:rPr sz="1700" spc="-409" dirty="0">
                <a:latin typeface="Times New Roman"/>
                <a:cs typeface="Times New Roman"/>
              </a:rPr>
              <a:t> </a:t>
            </a:r>
            <a:r>
              <a:rPr sz="1700" dirty="0">
                <a:latin typeface="Times New Roman"/>
                <a:cs typeface="Times New Roman"/>
              </a:rPr>
              <a:t>set</a:t>
            </a:r>
            <a:r>
              <a:rPr sz="1700" spc="-5" dirty="0">
                <a:latin typeface="Times New Roman"/>
                <a:cs typeface="Times New Roman"/>
              </a:rPr>
              <a:t> newnode-&gt;info=item</a:t>
            </a:r>
            <a:endParaRPr sz="1700" dirty="0">
              <a:latin typeface="Times New Roman"/>
              <a:cs typeface="Times New Roman"/>
            </a:endParaRPr>
          </a:p>
          <a:p>
            <a:pPr marL="228600" indent="-216535">
              <a:lnSpc>
                <a:spcPct val="100000"/>
              </a:lnSpc>
              <a:spcBef>
                <a:spcPts val="1020"/>
              </a:spcBef>
              <a:buAutoNum type="arabicPeriod"/>
              <a:tabLst>
                <a:tab pos="229235" algn="l"/>
              </a:tabLst>
            </a:pPr>
            <a:r>
              <a:rPr sz="1700" dirty="0">
                <a:latin typeface="Times New Roman"/>
                <a:cs typeface="Times New Roman"/>
              </a:rPr>
              <a:t>set </a:t>
            </a:r>
            <a:r>
              <a:rPr sz="1700" spc="-5" dirty="0">
                <a:latin typeface="Times New Roman"/>
                <a:cs typeface="Times New Roman"/>
              </a:rPr>
              <a:t>newnode-&gt;prev=newnode-&gt;next=NULL</a:t>
            </a:r>
            <a:endParaRPr sz="1700" dirty="0">
              <a:latin typeface="Times New Roman"/>
              <a:cs typeface="Times New Roman"/>
            </a:endParaRPr>
          </a:p>
          <a:p>
            <a:pPr marL="228600" indent="-216535">
              <a:lnSpc>
                <a:spcPct val="100000"/>
              </a:lnSpc>
              <a:spcBef>
                <a:spcPts val="1019"/>
              </a:spcBef>
              <a:buAutoNum type="arabicPeriod"/>
              <a:tabLst>
                <a:tab pos="229235" algn="l"/>
              </a:tabLst>
            </a:pPr>
            <a:r>
              <a:rPr sz="1700" dirty="0">
                <a:latin typeface="Times New Roman"/>
                <a:cs typeface="Times New Roman"/>
              </a:rPr>
              <a:t>set</a:t>
            </a:r>
            <a:r>
              <a:rPr sz="1700" spc="-90" dirty="0">
                <a:latin typeface="Times New Roman"/>
                <a:cs typeface="Times New Roman"/>
              </a:rPr>
              <a:t> </a:t>
            </a:r>
            <a:r>
              <a:rPr sz="1700" dirty="0">
                <a:latin typeface="Times New Roman"/>
                <a:cs typeface="Times New Roman"/>
              </a:rPr>
              <a:t>newnode-&gt;next=head</a:t>
            </a:r>
          </a:p>
          <a:p>
            <a:pPr marL="12700">
              <a:lnSpc>
                <a:spcPct val="100000"/>
              </a:lnSpc>
              <a:spcBef>
                <a:spcPts val="1019"/>
              </a:spcBef>
            </a:pPr>
            <a:r>
              <a:rPr sz="1700" dirty="0">
                <a:latin typeface="Times New Roman"/>
                <a:cs typeface="Times New Roman"/>
              </a:rPr>
              <a:t>4.</a:t>
            </a:r>
            <a:r>
              <a:rPr sz="1700" spc="-10" dirty="0">
                <a:latin typeface="Times New Roman"/>
                <a:cs typeface="Times New Roman"/>
              </a:rPr>
              <a:t> </a:t>
            </a:r>
            <a:r>
              <a:rPr sz="1700" dirty="0">
                <a:latin typeface="Times New Roman"/>
                <a:cs typeface="Times New Roman"/>
              </a:rPr>
              <a:t>set</a:t>
            </a:r>
            <a:r>
              <a:rPr sz="1700" spc="-15" dirty="0">
                <a:latin typeface="Times New Roman"/>
                <a:cs typeface="Times New Roman"/>
              </a:rPr>
              <a:t> </a:t>
            </a:r>
            <a:r>
              <a:rPr sz="1700" spc="-5" dirty="0">
                <a:latin typeface="Times New Roman"/>
                <a:cs typeface="Times New Roman"/>
              </a:rPr>
              <a:t>head-&gt;prev=newnode</a:t>
            </a:r>
            <a:endParaRPr sz="1700" dirty="0">
              <a:latin typeface="Times New Roman"/>
              <a:cs typeface="Times New Roman"/>
            </a:endParaRPr>
          </a:p>
          <a:p>
            <a:pPr marL="228600" indent="-216535">
              <a:lnSpc>
                <a:spcPct val="100000"/>
              </a:lnSpc>
              <a:spcBef>
                <a:spcPts val="1019"/>
              </a:spcBef>
              <a:buAutoNum type="arabicPeriod" startAt="6"/>
              <a:tabLst>
                <a:tab pos="229235" algn="l"/>
              </a:tabLst>
            </a:pPr>
            <a:r>
              <a:rPr sz="1700" dirty="0">
                <a:latin typeface="Times New Roman"/>
                <a:cs typeface="Times New Roman"/>
              </a:rPr>
              <a:t>set</a:t>
            </a:r>
            <a:r>
              <a:rPr sz="1700" spc="-45" dirty="0">
                <a:latin typeface="Times New Roman"/>
                <a:cs typeface="Times New Roman"/>
              </a:rPr>
              <a:t> </a:t>
            </a:r>
            <a:r>
              <a:rPr sz="1700" dirty="0">
                <a:latin typeface="Times New Roman"/>
                <a:cs typeface="Times New Roman"/>
              </a:rPr>
              <a:t>head=newnode</a:t>
            </a:r>
          </a:p>
          <a:p>
            <a:pPr marL="228600" indent="-216535">
              <a:lnSpc>
                <a:spcPct val="100000"/>
              </a:lnSpc>
              <a:spcBef>
                <a:spcPts val="1019"/>
              </a:spcBef>
              <a:buAutoNum type="arabicPeriod" startAt="6"/>
              <a:tabLst>
                <a:tab pos="229235" algn="l"/>
              </a:tabLst>
            </a:pPr>
            <a:r>
              <a:rPr sz="1700" dirty="0">
                <a:latin typeface="Times New Roman"/>
                <a:cs typeface="Times New Roman"/>
              </a:rPr>
              <a:t>End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D58361F-DEA0-DABC-EC10-E8BEF16B223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71FF178-ACEF-3A19-2226-44C568CA3E09}"/>
              </a:ext>
            </a:extLst>
          </p:cNvPr>
          <p:cNvSpPr txBox="1"/>
          <p:nvPr/>
        </p:nvSpPr>
        <p:spPr>
          <a:xfrm>
            <a:off x="525272" y="265233"/>
            <a:ext cx="7399528" cy="405880"/>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spc="-5" dirty="0">
                <a:latin typeface="Times New Roman"/>
                <a:cs typeface="Times New Roman"/>
              </a:rPr>
              <a:t>insert</a:t>
            </a:r>
            <a:r>
              <a:rPr sz="1700" b="1" spc="-15" dirty="0">
                <a:latin typeface="Times New Roman"/>
                <a:cs typeface="Times New Roman"/>
              </a:rPr>
              <a:t> </a:t>
            </a:r>
            <a:r>
              <a:rPr sz="1700" b="1" dirty="0">
                <a:latin typeface="Times New Roman"/>
                <a:cs typeface="Times New Roman"/>
              </a:rPr>
              <a:t>a</a:t>
            </a:r>
            <a:r>
              <a:rPr sz="1700" b="1" spc="-5"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15" dirty="0">
                <a:latin typeface="Times New Roman"/>
                <a:cs typeface="Times New Roman"/>
              </a:rPr>
              <a:t> </a:t>
            </a:r>
            <a:r>
              <a:rPr lang="en-US" sz="1700" b="1" spc="-15" dirty="0">
                <a:latin typeface="Times New Roman"/>
                <a:cs typeface="Times New Roman"/>
              </a:rPr>
              <a:t>the specified position</a:t>
            </a:r>
            <a:r>
              <a:rPr sz="1700" b="1" spc="20" dirty="0">
                <a:latin typeface="Times New Roman"/>
                <a:cs typeface="Times New Roman"/>
              </a:rPr>
              <a:t> </a:t>
            </a:r>
            <a:r>
              <a:rPr sz="1700" b="1" dirty="0">
                <a:latin typeface="Times New Roman"/>
                <a:cs typeface="Times New Roman"/>
              </a:rPr>
              <a:t>of</a:t>
            </a:r>
            <a:r>
              <a:rPr sz="1700" b="1" spc="-15"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 </a:t>
            </a:r>
            <a:r>
              <a:rPr sz="1700" b="1" spc="-5" dirty="0">
                <a:latin typeface="Times New Roman"/>
                <a:cs typeface="Times New Roman"/>
              </a:rPr>
              <a:t>linked</a:t>
            </a:r>
            <a:r>
              <a:rPr sz="1700" b="1" spc="30" dirty="0">
                <a:latin typeface="Times New Roman"/>
                <a:cs typeface="Times New Roman"/>
              </a:rPr>
              <a:t> </a:t>
            </a:r>
            <a:r>
              <a:rPr sz="1700" b="1" spc="-5" dirty="0">
                <a:latin typeface="Times New Roman"/>
                <a:cs typeface="Times New Roman"/>
              </a:rPr>
              <a:t>list</a:t>
            </a:r>
            <a:r>
              <a:rPr sz="1700" spc="-5" dirty="0">
                <a:latin typeface="Times New Roman"/>
                <a:cs typeface="Times New Roman"/>
              </a:rPr>
              <a:t>:</a:t>
            </a:r>
            <a:endParaRPr sz="1700" dirty="0">
              <a:latin typeface="Times New Roman"/>
              <a:cs typeface="Times New Roman"/>
            </a:endParaRPr>
          </a:p>
        </p:txBody>
      </p:sp>
      <p:pic>
        <p:nvPicPr>
          <p:cNvPr id="4" name="Picture 3">
            <a:extLst>
              <a:ext uri="{FF2B5EF4-FFF2-40B4-BE49-F238E27FC236}">
                <a16:creationId xmlns:a16="http://schemas.microsoft.com/office/drawing/2014/main" id="{DE7EF65D-AEA5-F072-DC3C-348BC1047018}"/>
              </a:ext>
            </a:extLst>
          </p:cNvPr>
          <p:cNvPicPr>
            <a:picLocks noChangeAspect="1"/>
          </p:cNvPicPr>
          <p:nvPr/>
        </p:nvPicPr>
        <p:blipFill>
          <a:blip r:embed="rId2"/>
          <a:stretch>
            <a:fillRect/>
          </a:stretch>
        </p:blipFill>
        <p:spPr>
          <a:xfrm>
            <a:off x="483515" y="1139066"/>
            <a:ext cx="8176969" cy="2865368"/>
          </a:xfrm>
          <a:prstGeom prst="rect">
            <a:avLst/>
          </a:prstGeom>
        </p:spPr>
      </p:pic>
    </p:spTree>
    <p:extLst>
      <p:ext uri="{BB962C8B-B14F-4D97-AF65-F5344CB8AC3E}">
        <p14:creationId xmlns:p14="http://schemas.microsoft.com/office/powerpoint/2010/main" val="1879815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5797" y="220147"/>
            <a:ext cx="5533390" cy="1969770"/>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spc="-5" dirty="0">
                <a:latin typeface="Times New Roman"/>
                <a:cs typeface="Times New Roman"/>
              </a:rPr>
              <a:t>insert</a:t>
            </a:r>
            <a:r>
              <a:rPr sz="1700" b="1" spc="-10"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10"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end</a:t>
            </a:r>
            <a:r>
              <a:rPr sz="1700" b="1" spc="5" dirty="0">
                <a:latin typeface="Times New Roman"/>
                <a:cs typeface="Times New Roman"/>
              </a:rPr>
              <a:t> </a:t>
            </a:r>
            <a:r>
              <a:rPr sz="1700" b="1" dirty="0">
                <a:latin typeface="Times New Roman"/>
                <a:cs typeface="Times New Roman"/>
              </a:rPr>
              <a:t>of</a:t>
            </a:r>
            <a:r>
              <a:rPr sz="1700" b="1" spc="-15"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a:t>
            </a:r>
            <a:r>
              <a:rPr sz="1700" b="1" spc="5" dirty="0">
                <a:latin typeface="Times New Roman"/>
                <a:cs typeface="Times New Roman"/>
              </a:rPr>
              <a:t> </a:t>
            </a:r>
            <a:r>
              <a:rPr sz="1700" b="1" spc="-5" dirty="0">
                <a:latin typeface="Times New Roman"/>
                <a:cs typeface="Times New Roman"/>
              </a:rPr>
              <a:t>linked</a:t>
            </a:r>
            <a:r>
              <a:rPr sz="1700" b="1" spc="25" dirty="0">
                <a:latin typeface="Times New Roman"/>
                <a:cs typeface="Times New Roman"/>
              </a:rPr>
              <a:t> </a:t>
            </a:r>
            <a:r>
              <a:rPr sz="1700" b="1" spc="-5" dirty="0">
                <a:latin typeface="Times New Roman"/>
                <a:cs typeface="Times New Roman"/>
              </a:rPr>
              <a:t>list</a:t>
            </a:r>
            <a:r>
              <a:rPr sz="1700" spc="-5" dirty="0">
                <a:latin typeface="Times New Roman"/>
                <a:cs typeface="Times New Roman"/>
              </a:rPr>
              <a:t>:</a:t>
            </a:r>
            <a:endParaRPr sz="1700">
              <a:latin typeface="Times New Roman"/>
              <a:cs typeface="Times New Roman"/>
            </a:endParaRPr>
          </a:p>
          <a:p>
            <a:pPr marL="12700" marR="1179195">
              <a:lnSpc>
                <a:spcPct val="150000"/>
              </a:lnSpc>
              <a:buAutoNum type="arabicPeriod"/>
              <a:tabLst>
                <a:tab pos="217170" algn="l"/>
              </a:tabLst>
            </a:pPr>
            <a:r>
              <a:rPr sz="1700" spc="-5" dirty="0">
                <a:latin typeface="Times New Roman"/>
                <a:cs typeface="Times New Roman"/>
              </a:rPr>
              <a:t>Allocate memory </a:t>
            </a:r>
            <a:r>
              <a:rPr sz="1700" dirty="0">
                <a:latin typeface="Times New Roman"/>
                <a:cs typeface="Times New Roman"/>
              </a:rPr>
              <a:t>for the new node as, </a:t>
            </a:r>
            <a:r>
              <a:rPr sz="1700" spc="5" dirty="0">
                <a:latin typeface="Times New Roman"/>
                <a:cs typeface="Times New Roman"/>
              </a:rPr>
              <a:t> </a:t>
            </a:r>
            <a:r>
              <a:rPr sz="1700" spc="-10" dirty="0">
                <a:latin typeface="Times New Roman"/>
                <a:cs typeface="Times New Roman"/>
              </a:rPr>
              <a:t>newnode=(NodeType*)malloc(sizeof(NodeType))</a:t>
            </a:r>
            <a:endParaRPr sz="1700">
              <a:latin typeface="Times New Roman"/>
              <a:cs typeface="Times New Roman"/>
            </a:endParaRPr>
          </a:p>
          <a:p>
            <a:pPr marL="12700" marR="1845945">
              <a:lnSpc>
                <a:spcPct val="150000"/>
              </a:lnSpc>
              <a:buAutoNum type="arabicPeriod"/>
              <a:tabLst>
                <a:tab pos="217170" algn="l"/>
              </a:tabLst>
            </a:pPr>
            <a:r>
              <a:rPr sz="1700" spc="-5" dirty="0">
                <a:latin typeface="Times New Roman"/>
                <a:cs typeface="Times New Roman"/>
              </a:rPr>
              <a:t>Assign</a:t>
            </a:r>
            <a:r>
              <a:rPr sz="1700" spc="-15" dirty="0">
                <a:latin typeface="Times New Roman"/>
                <a:cs typeface="Times New Roman"/>
              </a:rPr>
              <a:t> </a:t>
            </a:r>
            <a:r>
              <a:rPr sz="1700" spc="-5" dirty="0">
                <a:latin typeface="Times New Roman"/>
                <a:cs typeface="Times New Roman"/>
              </a:rPr>
              <a:t>value</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info</a:t>
            </a:r>
            <a:r>
              <a:rPr sz="1700" spc="-10" dirty="0">
                <a:latin typeface="Times New Roman"/>
                <a:cs typeface="Times New Roman"/>
              </a:rPr>
              <a:t> </a:t>
            </a:r>
            <a:r>
              <a:rPr sz="1700" spc="-5" dirty="0">
                <a:latin typeface="Times New Roman"/>
                <a:cs typeface="Times New Roman"/>
              </a:rPr>
              <a:t>field</a:t>
            </a:r>
            <a:r>
              <a:rPr sz="1700" dirty="0">
                <a:latin typeface="Times New Roman"/>
                <a:cs typeface="Times New Roman"/>
              </a:rPr>
              <a:t> of</a:t>
            </a:r>
            <a:r>
              <a:rPr sz="1700" spc="-1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new</a:t>
            </a:r>
            <a:r>
              <a:rPr sz="1700" spc="-15" dirty="0">
                <a:latin typeface="Times New Roman"/>
                <a:cs typeface="Times New Roman"/>
              </a:rPr>
              <a:t> </a:t>
            </a:r>
            <a:r>
              <a:rPr sz="1700" dirty="0">
                <a:latin typeface="Times New Roman"/>
                <a:cs typeface="Times New Roman"/>
              </a:rPr>
              <a:t>node </a:t>
            </a:r>
            <a:r>
              <a:rPr sz="1700" spc="-409" dirty="0">
                <a:latin typeface="Times New Roman"/>
                <a:cs typeface="Times New Roman"/>
              </a:rPr>
              <a:t> </a:t>
            </a:r>
            <a:r>
              <a:rPr sz="1700" dirty="0">
                <a:latin typeface="Times New Roman"/>
                <a:cs typeface="Times New Roman"/>
              </a:rPr>
              <a:t>set</a:t>
            </a:r>
            <a:r>
              <a:rPr sz="1700" spc="-10" dirty="0">
                <a:latin typeface="Times New Roman"/>
                <a:cs typeface="Times New Roman"/>
              </a:rPr>
              <a:t> </a:t>
            </a:r>
            <a:r>
              <a:rPr sz="1700" spc="-5" dirty="0">
                <a:latin typeface="Times New Roman"/>
                <a:cs typeface="Times New Roman"/>
              </a:rPr>
              <a:t>newnode-&gt;info=item</a:t>
            </a:r>
            <a:endParaRPr sz="1700">
              <a:latin typeface="Times New Roman"/>
              <a:cs typeface="Times New Roman"/>
            </a:endParaRPr>
          </a:p>
        </p:txBody>
      </p:sp>
      <p:sp>
        <p:nvSpPr>
          <p:cNvPr id="3" name="object 3"/>
          <p:cNvSpPr txBox="1"/>
          <p:nvPr/>
        </p:nvSpPr>
        <p:spPr>
          <a:xfrm>
            <a:off x="615797" y="2164054"/>
            <a:ext cx="2580005" cy="2358390"/>
          </a:xfrm>
          <a:prstGeom prst="rect">
            <a:avLst/>
          </a:prstGeom>
        </p:spPr>
        <p:txBody>
          <a:bodyPr vert="horz" wrap="square" lIns="0" tIns="142240" rIns="0" bIns="0" rtlCol="0">
            <a:spAutoFit/>
          </a:bodyPr>
          <a:lstStyle/>
          <a:p>
            <a:pPr marL="228600" indent="-216535">
              <a:lnSpc>
                <a:spcPct val="100000"/>
              </a:lnSpc>
              <a:spcBef>
                <a:spcPts val="1120"/>
              </a:spcBef>
              <a:buAutoNum type="arabicPeriod" startAt="3"/>
              <a:tabLst>
                <a:tab pos="229235" algn="l"/>
              </a:tabLst>
            </a:pPr>
            <a:r>
              <a:rPr sz="1700" dirty="0">
                <a:latin typeface="Times New Roman"/>
                <a:cs typeface="Times New Roman"/>
              </a:rPr>
              <a:t>set</a:t>
            </a:r>
            <a:r>
              <a:rPr sz="1700" spc="-85" dirty="0">
                <a:latin typeface="Times New Roman"/>
                <a:cs typeface="Times New Roman"/>
              </a:rPr>
              <a:t> </a:t>
            </a:r>
            <a:r>
              <a:rPr sz="1700" dirty="0">
                <a:latin typeface="Times New Roman"/>
                <a:cs typeface="Times New Roman"/>
              </a:rPr>
              <a:t>newnode-&gt;next=NULL</a:t>
            </a:r>
            <a:endParaRPr sz="1700">
              <a:latin typeface="Times New Roman"/>
              <a:cs typeface="Times New Roman"/>
            </a:endParaRPr>
          </a:p>
          <a:p>
            <a:pPr marL="228600" indent="-216535">
              <a:lnSpc>
                <a:spcPct val="100000"/>
              </a:lnSpc>
              <a:spcBef>
                <a:spcPts val="1025"/>
              </a:spcBef>
              <a:buAutoNum type="arabicPeriod" startAt="3"/>
              <a:tabLst>
                <a:tab pos="229235" algn="l"/>
              </a:tabLst>
            </a:pPr>
            <a:r>
              <a:rPr sz="1700" spc="-5" dirty="0">
                <a:latin typeface="Times New Roman"/>
                <a:cs typeface="Times New Roman"/>
              </a:rPr>
              <a:t>if</a:t>
            </a:r>
            <a:r>
              <a:rPr sz="1700" spc="-35" dirty="0">
                <a:latin typeface="Times New Roman"/>
                <a:cs typeface="Times New Roman"/>
              </a:rPr>
              <a:t> </a:t>
            </a:r>
            <a:r>
              <a:rPr sz="1700" dirty="0">
                <a:latin typeface="Times New Roman"/>
                <a:cs typeface="Times New Roman"/>
              </a:rPr>
              <a:t>head==NULL</a:t>
            </a:r>
            <a:endParaRPr sz="1700">
              <a:latin typeface="Times New Roman"/>
              <a:cs typeface="Times New Roman"/>
            </a:endParaRPr>
          </a:p>
          <a:p>
            <a:pPr marL="12700">
              <a:lnSpc>
                <a:spcPct val="100000"/>
              </a:lnSpc>
              <a:spcBef>
                <a:spcPts val="1019"/>
              </a:spcBef>
            </a:pPr>
            <a:r>
              <a:rPr sz="1700" dirty="0">
                <a:latin typeface="Times New Roman"/>
                <a:cs typeface="Times New Roman"/>
              </a:rPr>
              <a:t>set</a:t>
            </a:r>
            <a:r>
              <a:rPr sz="1700" spc="-15" dirty="0">
                <a:latin typeface="Times New Roman"/>
                <a:cs typeface="Times New Roman"/>
              </a:rPr>
              <a:t> </a:t>
            </a:r>
            <a:r>
              <a:rPr sz="1700" spc="-5" dirty="0">
                <a:latin typeface="Times New Roman"/>
                <a:cs typeface="Times New Roman"/>
              </a:rPr>
              <a:t>newnode-&gt;prev=NULL;</a:t>
            </a:r>
            <a:endParaRPr sz="1700">
              <a:latin typeface="Times New Roman"/>
              <a:cs typeface="Times New Roman"/>
            </a:endParaRPr>
          </a:p>
          <a:p>
            <a:pPr marL="12700">
              <a:lnSpc>
                <a:spcPct val="100000"/>
              </a:lnSpc>
              <a:spcBef>
                <a:spcPts val="1019"/>
              </a:spcBef>
            </a:pPr>
            <a:r>
              <a:rPr sz="1700" spc="-5" dirty="0">
                <a:latin typeface="Times New Roman"/>
                <a:cs typeface="Times New Roman"/>
              </a:rPr>
              <a:t>set</a:t>
            </a:r>
            <a:r>
              <a:rPr sz="1700" spc="-40" dirty="0">
                <a:latin typeface="Times New Roman"/>
                <a:cs typeface="Times New Roman"/>
              </a:rPr>
              <a:t> </a:t>
            </a:r>
            <a:r>
              <a:rPr sz="1700" dirty="0">
                <a:latin typeface="Times New Roman"/>
                <a:cs typeface="Times New Roman"/>
              </a:rPr>
              <a:t>head=newnode;</a:t>
            </a:r>
            <a:endParaRPr sz="1700">
              <a:latin typeface="Times New Roman"/>
              <a:cs typeface="Times New Roman"/>
            </a:endParaRPr>
          </a:p>
          <a:p>
            <a:pPr marL="12700" marR="977265">
              <a:lnSpc>
                <a:spcPct val="150000"/>
              </a:lnSpc>
              <a:buAutoNum type="arabicPeriod" startAt="5"/>
              <a:tabLst>
                <a:tab pos="229235" algn="l"/>
              </a:tabLst>
            </a:pPr>
            <a:r>
              <a:rPr sz="1700" spc="-5" dirty="0">
                <a:latin typeface="Times New Roman"/>
                <a:cs typeface="Times New Roman"/>
              </a:rPr>
              <a:t>if</a:t>
            </a:r>
            <a:r>
              <a:rPr sz="1700" spc="-70" dirty="0">
                <a:latin typeface="Times New Roman"/>
                <a:cs typeface="Times New Roman"/>
              </a:rPr>
              <a:t> </a:t>
            </a:r>
            <a:r>
              <a:rPr sz="1700" dirty="0">
                <a:latin typeface="Times New Roman"/>
                <a:cs typeface="Times New Roman"/>
              </a:rPr>
              <a:t>head!=NULL </a:t>
            </a:r>
            <a:r>
              <a:rPr sz="1700" spc="-409" dirty="0">
                <a:latin typeface="Times New Roman"/>
                <a:cs typeface="Times New Roman"/>
              </a:rPr>
              <a:t> </a:t>
            </a:r>
            <a:r>
              <a:rPr sz="1700" dirty="0">
                <a:latin typeface="Times New Roman"/>
                <a:cs typeface="Times New Roman"/>
              </a:rPr>
              <a:t>set</a:t>
            </a:r>
            <a:r>
              <a:rPr sz="1700" spc="-20" dirty="0">
                <a:latin typeface="Times New Roman"/>
                <a:cs typeface="Times New Roman"/>
              </a:rPr>
              <a:t> </a:t>
            </a:r>
            <a:r>
              <a:rPr sz="1700" dirty="0">
                <a:latin typeface="Times New Roman"/>
                <a:cs typeface="Times New Roman"/>
              </a:rPr>
              <a:t>temp=head</a:t>
            </a:r>
            <a:endParaRPr sz="1700">
              <a:latin typeface="Times New Roman"/>
              <a:cs typeface="Times New Roman"/>
            </a:endParaRPr>
          </a:p>
        </p:txBody>
      </p:sp>
      <p:sp>
        <p:nvSpPr>
          <p:cNvPr id="4" name="object 4"/>
          <p:cNvSpPr txBox="1"/>
          <p:nvPr/>
        </p:nvSpPr>
        <p:spPr>
          <a:xfrm>
            <a:off x="5778753" y="2326995"/>
            <a:ext cx="2418080" cy="2358390"/>
          </a:xfrm>
          <a:prstGeom prst="rect">
            <a:avLst/>
          </a:prstGeom>
        </p:spPr>
        <p:txBody>
          <a:bodyPr vert="horz" wrap="square" lIns="0" tIns="12700" rIns="0" bIns="0" rtlCol="0">
            <a:spAutoFit/>
          </a:bodyPr>
          <a:lstStyle/>
          <a:p>
            <a:pPr marL="12700" marR="5080">
              <a:lnSpc>
                <a:spcPct val="150100"/>
              </a:lnSpc>
              <a:spcBef>
                <a:spcPts val="100"/>
              </a:spcBef>
            </a:pPr>
            <a:r>
              <a:rPr sz="1700" spc="-5" dirty="0">
                <a:latin typeface="Times New Roman"/>
                <a:cs typeface="Times New Roman"/>
              </a:rPr>
              <a:t>while(temp-&gt;next!=NULL) </a:t>
            </a:r>
            <a:r>
              <a:rPr sz="1700" spc="-409" dirty="0">
                <a:latin typeface="Times New Roman"/>
                <a:cs typeface="Times New Roman"/>
              </a:rPr>
              <a:t> </a:t>
            </a:r>
            <a:r>
              <a:rPr sz="1700" spc="-5" dirty="0">
                <a:latin typeface="Times New Roman"/>
                <a:cs typeface="Times New Roman"/>
              </a:rPr>
              <a:t>temp=temp-&gt;next;</a:t>
            </a:r>
            <a:endParaRPr sz="1700">
              <a:latin typeface="Times New Roman"/>
              <a:cs typeface="Times New Roman"/>
            </a:endParaRPr>
          </a:p>
          <a:p>
            <a:pPr marL="12700">
              <a:lnSpc>
                <a:spcPct val="100000"/>
              </a:lnSpc>
              <a:spcBef>
                <a:spcPts val="1020"/>
              </a:spcBef>
            </a:pPr>
            <a:r>
              <a:rPr sz="1700" dirty="0">
                <a:latin typeface="Times New Roman"/>
                <a:cs typeface="Times New Roman"/>
              </a:rPr>
              <a:t>end</a:t>
            </a:r>
            <a:r>
              <a:rPr sz="1700" spc="-45" dirty="0">
                <a:latin typeface="Times New Roman"/>
                <a:cs typeface="Times New Roman"/>
              </a:rPr>
              <a:t> </a:t>
            </a:r>
            <a:r>
              <a:rPr sz="1700" spc="-5" dirty="0">
                <a:latin typeface="Times New Roman"/>
                <a:cs typeface="Times New Roman"/>
              </a:rPr>
              <a:t>while</a:t>
            </a:r>
            <a:endParaRPr sz="1700">
              <a:latin typeface="Times New Roman"/>
              <a:cs typeface="Times New Roman"/>
            </a:endParaRPr>
          </a:p>
          <a:p>
            <a:pPr marL="12700" marR="142240">
              <a:lnSpc>
                <a:spcPts val="3060"/>
              </a:lnSpc>
              <a:spcBef>
                <a:spcPts val="270"/>
              </a:spcBef>
            </a:pPr>
            <a:r>
              <a:rPr sz="1700" dirty="0">
                <a:latin typeface="Times New Roman"/>
                <a:cs typeface="Times New Roman"/>
              </a:rPr>
              <a:t>set</a:t>
            </a:r>
            <a:r>
              <a:rPr sz="1700" spc="-95" dirty="0">
                <a:latin typeface="Times New Roman"/>
                <a:cs typeface="Times New Roman"/>
              </a:rPr>
              <a:t> </a:t>
            </a:r>
            <a:r>
              <a:rPr sz="1700" dirty="0">
                <a:latin typeface="Times New Roman"/>
                <a:cs typeface="Times New Roman"/>
              </a:rPr>
              <a:t>temp-&gt;next=newnode; </a:t>
            </a:r>
            <a:r>
              <a:rPr sz="1700" spc="-409" dirty="0">
                <a:latin typeface="Times New Roman"/>
                <a:cs typeface="Times New Roman"/>
              </a:rPr>
              <a:t> </a:t>
            </a:r>
            <a:r>
              <a:rPr sz="1700" dirty="0">
                <a:latin typeface="Times New Roman"/>
                <a:cs typeface="Times New Roman"/>
              </a:rPr>
              <a:t>set</a:t>
            </a:r>
            <a:r>
              <a:rPr sz="1700" spc="-20" dirty="0">
                <a:latin typeface="Times New Roman"/>
                <a:cs typeface="Times New Roman"/>
              </a:rPr>
              <a:t> </a:t>
            </a:r>
            <a:r>
              <a:rPr sz="1700" spc="-5" dirty="0">
                <a:latin typeface="Times New Roman"/>
                <a:cs typeface="Times New Roman"/>
              </a:rPr>
              <a:t>newnode-&gt;prev=temp</a:t>
            </a:r>
            <a:endParaRPr sz="1700">
              <a:latin typeface="Times New Roman"/>
              <a:cs typeface="Times New Roman"/>
            </a:endParaRPr>
          </a:p>
          <a:p>
            <a:pPr marL="12700">
              <a:lnSpc>
                <a:spcPct val="100000"/>
              </a:lnSpc>
              <a:spcBef>
                <a:spcPts val="750"/>
              </a:spcBef>
            </a:pPr>
            <a:r>
              <a:rPr sz="1700" dirty="0">
                <a:latin typeface="Times New Roman"/>
                <a:cs typeface="Times New Roman"/>
              </a:rPr>
              <a:t>6.</a:t>
            </a:r>
            <a:r>
              <a:rPr sz="1700" spc="-45" dirty="0">
                <a:latin typeface="Times New Roman"/>
                <a:cs typeface="Times New Roman"/>
              </a:rPr>
              <a:t> </a:t>
            </a:r>
            <a:r>
              <a:rPr sz="1700" dirty="0">
                <a:latin typeface="Times New Roman"/>
                <a:cs typeface="Times New Roman"/>
              </a:rPr>
              <a:t>End</a:t>
            </a:r>
            <a:endParaRPr sz="170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0836" y="275900"/>
            <a:ext cx="6051550" cy="3524885"/>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5"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dirty="0">
                <a:latin typeface="Times New Roman"/>
                <a:cs typeface="Times New Roman"/>
              </a:rPr>
              <a:t>delete</a:t>
            </a:r>
            <a:r>
              <a:rPr sz="1700" b="1" spc="-25" dirty="0">
                <a:latin typeface="Times New Roman"/>
                <a:cs typeface="Times New Roman"/>
              </a:rPr>
              <a:t> </a:t>
            </a:r>
            <a:r>
              <a:rPr sz="1700" b="1" dirty="0">
                <a:latin typeface="Times New Roman"/>
                <a:cs typeface="Times New Roman"/>
              </a:rPr>
              <a:t>a node</a:t>
            </a:r>
            <a:r>
              <a:rPr sz="1700" b="1" spc="-15" dirty="0">
                <a:latin typeface="Times New Roman"/>
                <a:cs typeface="Times New Roman"/>
              </a:rPr>
              <a:t> </a:t>
            </a:r>
            <a:r>
              <a:rPr sz="1700" b="1" spc="-10" dirty="0">
                <a:latin typeface="Times New Roman"/>
                <a:cs typeface="Times New Roman"/>
              </a:rPr>
              <a:t>from</a:t>
            </a:r>
            <a:r>
              <a:rPr sz="1700" b="1" spc="-40" dirty="0">
                <a:latin typeface="Times New Roman"/>
                <a:cs typeface="Times New Roman"/>
              </a:rPr>
              <a:t> </a:t>
            </a:r>
            <a:r>
              <a:rPr sz="1700" b="1" dirty="0">
                <a:latin typeface="Times New Roman"/>
                <a:cs typeface="Times New Roman"/>
              </a:rPr>
              <a:t>beginning</a:t>
            </a:r>
            <a:r>
              <a:rPr sz="1700" b="1" spc="15" dirty="0">
                <a:latin typeface="Times New Roman"/>
                <a:cs typeface="Times New Roman"/>
              </a:rPr>
              <a:t> </a:t>
            </a:r>
            <a:r>
              <a:rPr sz="1700" b="1" dirty="0">
                <a:latin typeface="Times New Roman"/>
                <a:cs typeface="Times New Roman"/>
              </a:rPr>
              <a:t>of</a:t>
            </a:r>
            <a:r>
              <a:rPr sz="1700" b="1" spc="-20"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a:t>
            </a:r>
            <a:r>
              <a:rPr sz="1700" b="1" spc="-5" dirty="0">
                <a:latin typeface="Times New Roman"/>
                <a:cs typeface="Times New Roman"/>
              </a:rPr>
              <a:t> 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endParaRPr sz="1700">
              <a:latin typeface="Times New Roman"/>
              <a:cs typeface="Times New Roman"/>
            </a:endParaRPr>
          </a:p>
          <a:p>
            <a:pPr marL="12700" marR="3776345">
              <a:lnSpc>
                <a:spcPct val="150000"/>
              </a:lnSpc>
              <a:buAutoNum type="arabicPeriod"/>
              <a:tabLst>
                <a:tab pos="229235" algn="l"/>
              </a:tabLst>
            </a:pPr>
            <a:r>
              <a:rPr sz="1700" spc="-5" dirty="0">
                <a:latin typeface="Times New Roman"/>
                <a:cs typeface="Times New Roman"/>
              </a:rPr>
              <a:t>i</a:t>
            </a:r>
            <a:r>
              <a:rPr sz="1700" dirty="0">
                <a:latin typeface="Times New Roman"/>
                <a:cs typeface="Times New Roman"/>
              </a:rPr>
              <a:t>f head==N</a:t>
            </a:r>
            <a:r>
              <a:rPr sz="1700" spc="5" dirty="0">
                <a:latin typeface="Times New Roman"/>
                <a:cs typeface="Times New Roman"/>
              </a:rPr>
              <a:t>U</a:t>
            </a:r>
            <a:r>
              <a:rPr sz="1700" spc="-10" dirty="0">
                <a:latin typeface="Times New Roman"/>
                <a:cs typeface="Times New Roman"/>
              </a:rPr>
              <a:t>L</a:t>
            </a:r>
            <a:r>
              <a:rPr sz="1700" dirty="0">
                <a:latin typeface="Times New Roman"/>
                <a:cs typeface="Times New Roman"/>
              </a:rPr>
              <a:t>L</a:t>
            </a:r>
            <a:r>
              <a:rPr sz="1700" spc="-100" dirty="0">
                <a:latin typeface="Times New Roman"/>
                <a:cs typeface="Times New Roman"/>
              </a:rPr>
              <a:t> </a:t>
            </a:r>
            <a:r>
              <a:rPr sz="1700" spc="-5" dirty="0">
                <a:latin typeface="Times New Roman"/>
                <a:cs typeface="Times New Roman"/>
              </a:rPr>
              <a:t>t</a:t>
            </a:r>
            <a:r>
              <a:rPr sz="1700" dirty="0">
                <a:latin typeface="Times New Roman"/>
                <a:cs typeface="Times New Roman"/>
              </a:rPr>
              <a:t>hen  </a:t>
            </a:r>
            <a:r>
              <a:rPr sz="1700" spc="-5" dirty="0">
                <a:latin typeface="Times New Roman"/>
                <a:cs typeface="Times New Roman"/>
              </a:rPr>
              <a:t>print</a:t>
            </a:r>
            <a:r>
              <a:rPr sz="1700" spc="-10" dirty="0">
                <a:latin typeface="Times New Roman"/>
                <a:cs typeface="Times New Roman"/>
              </a:rPr>
              <a:t> </a:t>
            </a:r>
            <a:r>
              <a:rPr sz="1700" spc="-5" dirty="0">
                <a:latin typeface="Times New Roman"/>
                <a:cs typeface="Times New Roman"/>
              </a:rPr>
              <a:t>“empty</a:t>
            </a:r>
            <a:r>
              <a:rPr sz="1700" spc="-15"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spc="-5" dirty="0">
                <a:latin typeface="Times New Roman"/>
                <a:cs typeface="Times New Roman"/>
              </a:rPr>
              <a:t>exit</a:t>
            </a:r>
            <a:endParaRPr sz="1700">
              <a:latin typeface="Times New Roman"/>
              <a:cs typeface="Times New Roman"/>
            </a:endParaRPr>
          </a:p>
          <a:p>
            <a:pPr marL="229235" indent="-217170">
              <a:lnSpc>
                <a:spcPct val="100000"/>
              </a:lnSpc>
              <a:spcBef>
                <a:spcPts val="1019"/>
              </a:spcBef>
              <a:buAutoNum type="arabicPeriod"/>
              <a:tabLst>
                <a:tab pos="229870" algn="l"/>
              </a:tabLst>
            </a:pPr>
            <a:r>
              <a:rPr sz="1700" spc="-5" dirty="0">
                <a:latin typeface="Times New Roman"/>
                <a:cs typeface="Times New Roman"/>
              </a:rPr>
              <a:t>else</a:t>
            </a:r>
            <a:endParaRPr sz="1700">
              <a:latin typeface="Times New Roman"/>
              <a:cs typeface="Times New Roman"/>
            </a:endParaRPr>
          </a:p>
          <a:p>
            <a:pPr marL="12700">
              <a:lnSpc>
                <a:spcPct val="100000"/>
              </a:lnSpc>
              <a:spcBef>
                <a:spcPts val="1025"/>
              </a:spcBef>
            </a:pPr>
            <a:r>
              <a:rPr sz="1700" dirty="0">
                <a:latin typeface="Times New Roman"/>
                <a:cs typeface="Times New Roman"/>
              </a:rPr>
              <a:t>set</a:t>
            </a:r>
            <a:r>
              <a:rPr sz="1700" spc="-45" dirty="0">
                <a:latin typeface="Times New Roman"/>
                <a:cs typeface="Times New Roman"/>
              </a:rPr>
              <a:t> </a:t>
            </a:r>
            <a:r>
              <a:rPr sz="1700" dirty="0">
                <a:latin typeface="Times New Roman"/>
                <a:cs typeface="Times New Roman"/>
              </a:rPr>
              <a:t>hold=head</a:t>
            </a:r>
            <a:endParaRPr sz="1700">
              <a:latin typeface="Times New Roman"/>
              <a:cs typeface="Times New Roman"/>
            </a:endParaRPr>
          </a:p>
          <a:p>
            <a:pPr marL="12700" marR="3992879">
              <a:lnSpc>
                <a:spcPct val="150000"/>
              </a:lnSpc>
            </a:pPr>
            <a:r>
              <a:rPr sz="1700" dirty="0">
                <a:latin typeface="Times New Roman"/>
                <a:cs typeface="Times New Roman"/>
              </a:rPr>
              <a:t>set</a:t>
            </a:r>
            <a:r>
              <a:rPr sz="1700" spc="25" dirty="0">
                <a:latin typeface="Times New Roman"/>
                <a:cs typeface="Times New Roman"/>
              </a:rPr>
              <a:t> </a:t>
            </a:r>
            <a:r>
              <a:rPr sz="1700" dirty="0">
                <a:latin typeface="Times New Roman"/>
                <a:cs typeface="Times New Roman"/>
              </a:rPr>
              <a:t>head=head-&gt;next </a:t>
            </a:r>
            <a:r>
              <a:rPr sz="1700" spc="5" dirty="0">
                <a:latin typeface="Times New Roman"/>
                <a:cs typeface="Times New Roman"/>
              </a:rPr>
              <a:t> </a:t>
            </a:r>
            <a:r>
              <a:rPr sz="1700" dirty="0">
                <a:latin typeface="Times New Roman"/>
                <a:cs typeface="Times New Roman"/>
              </a:rPr>
              <a:t>set</a:t>
            </a:r>
            <a:r>
              <a:rPr sz="1700" spc="-95" dirty="0">
                <a:latin typeface="Times New Roman"/>
                <a:cs typeface="Times New Roman"/>
              </a:rPr>
              <a:t> </a:t>
            </a:r>
            <a:r>
              <a:rPr sz="1700" dirty="0">
                <a:latin typeface="Times New Roman"/>
                <a:cs typeface="Times New Roman"/>
              </a:rPr>
              <a:t>head-&gt;prev=NULL; </a:t>
            </a:r>
            <a:r>
              <a:rPr sz="1700" spc="-409" dirty="0">
                <a:latin typeface="Times New Roman"/>
                <a:cs typeface="Times New Roman"/>
              </a:rPr>
              <a:t> </a:t>
            </a:r>
            <a:r>
              <a:rPr sz="1700" spc="-5" dirty="0">
                <a:latin typeface="Times New Roman"/>
                <a:cs typeface="Times New Roman"/>
              </a:rPr>
              <a:t>free(hold)</a:t>
            </a:r>
            <a:endParaRPr sz="1700">
              <a:latin typeface="Times New Roman"/>
              <a:cs typeface="Times New Roman"/>
            </a:endParaRPr>
          </a:p>
          <a:p>
            <a:pPr marL="228600" indent="-216535">
              <a:lnSpc>
                <a:spcPct val="100000"/>
              </a:lnSpc>
              <a:spcBef>
                <a:spcPts val="1020"/>
              </a:spcBef>
              <a:buAutoNum type="arabicPeriod" startAt="3"/>
              <a:tabLst>
                <a:tab pos="229235" algn="l"/>
              </a:tabLst>
            </a:pPr>
            <a:r>
              <a:rPr sz="1700" dirty="0">
                <a:latin typeface="Times New Roman"/>
                <a:cs typeface="Times New Roman"/>
              </a:rPr>
              <a:t>End</a:t>
            </a:r>
            <a:endParaRPr sz="170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191109"/>
            <a:ext cx="5473700" cy="1969770"/>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0" dirty="0">
                <a:latin typeface="Times New Roman"/>
                <a:cs typeface="Times New Roman"/>
              </a:rPr>
              <a:t> </a:t>
            </a:r>
            <a:r>
              <a:rPr sz="1700" b="1" dirty="0">
                <a:latin typeface="Times New Roman"/>
                <a:cs typeface="Times New Roman"/>
              </a:rPr>
              <a:t>delete</a:t>
            </a:r>
            <a:r>
              <a:rPr sz="1700" b="1" spc="-30" dirty="0">
                <a:latin typeface="Times New Roman"/>
                <a:cs typeface="Times New Roman"/>
              </a:rPr>
              <a:t> </a:t>
            </a:r>
            <a:r>
              <a:rPr sz="1700" b="1" dirty="0">
                <a:latin typeface="Times New Roman"/>
                <a:cs typeface="Times New Roman"/>
              </a:rPr>
              <a:t>a</a:t>
            </a:r>
            <a:r>
              <a:rPr sz="1700" b="1" spc="5"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from</a:t>
            </a:r>
            <a:r>
              <a:rPr sz="1700" b="1" spc="-35" dirty="0">
                <a:latin typeface="Times New Roman"/>
                <a:cs typeface="Times New Roman"/>
              </a:rPr>
              <a:t> </a:t>
            </a:r>
            <a:r>
              <a:rPr sz="1700" b="1" dirty="0">
                <a:latin typeface="Times New Roman"/>
                <a:cs typeface="Times New Roman"/>
              </a:rPr>
              <a:t>end of</a:t>
            </a:r>
            <a:r>
              <a:rPr sz="1700" b="1" spc="-15"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sz="1700" b="1" dirty="0">
                <a:latin typeface="Times New Roman"/>
                <a:cs typeface="Times New Roman"/>
              </a:rPr>
              <a:t>doubly </a:t>
            </a:r>
            <a:r>
              <a:rPr sz="1700" b="1" spc="-5" dirty="0">
                <a:latin typeface="Times New Roman"/>
                <a:cs typeface="Times New Roman"/>
              </a:rPr>
              <a:t>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p>
          <a:p>
            <a:pPr marL="12700" marR="3198495">
              <a:lnSpc>
                <a:spcPct val="150000"/>
              </a:lnSpc>
              <a:spcBef>
                <a:spcPts val="5"/>
              </a:spcBef>
              <a:buAutoNum type="arabicPeriod"/>
              <a:tabLst>
                <a:tab pos="229235" algn="l"/>
              </a:tabLst>
            </a:pPr>
            <a:r>
              <a:rPr sz="1700" spc="-5" dirty="0">
                <a:latin typeface="Times New Roman"/>
                <a:cs typeface="Times New Roman"/>
              </a:rPr>
              <a:t>i</a:t>
            </a:r>
            <a:r>
              <a:rPr sz="1700" dirty="0">
                <a:latin typeface="Times New Roman"/>
                <a:cs typeface="Times New Roman"/>
              </a:rPr>
              <a:t>f head==N</a:t>
            </a:r>
            <a:r>
              <a:rPr sz="1700" spc="5" dirty="0">
                <a:latin typeface="Times New Roman"/>
                <a:cs typeface="Times New Roman"/>
              </a:rPr>
              <a:t>U</a:t>
            </a:r>
            <a:r>
              <a:rPr sz="1700" spc="-10" dirty="0">
                <a:latin typeface="Times New Roman"/>
                <a:cs typeface="Times New Roman"/>
              </a:rPr>
              <a:t>L</a:t>
            </a:r>
            <a:r>
              <a:rPr sz="1700" dirty="0">
                <a:latin typeface="Times New Roman"/>
                <a:cs typeface="Times New Roman"/>
              </a:rPr>
              <a:t>L</a:t>
            </a:r>
            <a:r>
              <a:rPr sz="1700" spc="-100" dirty="0">
                <a:latin typeface="Times New Roman"/>
                <a:cs typeface="Times New Roman"/>
              </a:rPr>
              <a:t> </a:t>
            </a:r>
            <a:r>
              <a:rPr sz="1700" spc="-5" dirty="0">
                <a:latin typeface="Times New Roman"/>
                <a:cs typeface="Times New Roman"/>
              </a:rPr>
              <a:t>t</a:t>
            </a:r>
            <a:r>
              <a:rPr sz="1700" dirty="0">
                <a:latin typeface="Times New Roman"/>
                <a:cs typeface="Times New Roman"/>
              </a:rPr>
              <a:t>hen  </a:t>
            </a:r>
            <a:r>
              <a:rPr sz="1700" spc="-5" dirty="0">
                <a:latin typeface="Times New Roman"/>
                <a:cs typeface="Times New Roman"/>
              </a:rPr>
              <a:t>print</a:t>
            </a:r>
            <a:r>
              <a:rPr sz="1700" spc="-10" dirty="0">
                <a:latin typeface="Times New Roman"/>
                <a:cs typeface="Times New Roman"/>
              </a:rPr>
              <a:t> </a:t>
            </a:r>
            <a:r>
              <a:rPr sz="1700" spc="-5" dirty="0">
                <a:latin typeface="Times New Roman"/>
                <a:cs typeface="Times New Roman"/>
              </a:rPr>
              <a:t>“empty</a:t>
            </a:r>
            <a:r>
              <a:rPr sz="1700" spc="-15"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spc="-5" dirty="0">
                <a:latin typeface="Times New Roman"/>
                <a:cs typeface="Times New Roman"/>
              </a:rPr>
              <a:t>exit</a:t>
            </a:r>
            <a:endParaRPr sz="1700" dirty="0">
              <a:latin typeface="Times New Roman"/>
              <a:cs typeface="Times New Roman"/>
            </a:endParaRPr>
          </a:p>
          <a:p>
            <a:pPr marL="12700" marR="2356485">
              <a:lnSpc>
                <a:spcPts val="3060"/>
              </a:lnSpc>
              <a:spcBef>
                <a:spcPts val="100"/>
              </a:spcBef>
              <a:buAutoNum type="arabicPeriod"/>
              <a:tabLst>
                <a:tab pos="229235" algn="l"/>
              </a:tabLst>
            </a:pPr>
            <a:r>
              <a:rPr sz="1700" spc="-5" dirty="0">
                <a:latin typeface="Times New Roman"/>
                <a:cs typeface="Times New Roman"/>
              </a:rPr>
              <a:t>else</a:t>
            </a:r>
            <a:r>
              <a:rPr sz="1700" spc="-50" dirty="0">
                <a:latin typeface="Times New Roman"/>
                <a:cs typeface="Times New Roman"/>
              </a:rPr>
              <a:t> </a:t>
            </a:r>
            <a:r>
              <a:rPr sz="1700" dirty="0">
                <a:latin typeface="Times New Roman"/>
                <a:cs typeface="Times New Roman"/>
              </a:rPr>
              <a:t>if(head-&gt;next==NULL)</a:t>
            </a:r>
            <a:r>
              <a:rPr sz="1700" spc="-75" dirty="0">
                <a:latin typeface="Times New Roman"/>
                <a:cs typeface="Times New Roman"/>
              </a:rPr>
              <a:t> </a:t>
            </a:r>
            <a:r>
              <a:rPr sz="1700" dirty="0">
                <a:latin typeface="Times New Roman"/>
                <a:cs typeface="Times New Roman"/>
              </a:rPr>
              <a:t>then </a:t>
            </a:r>
            <a:r>
              <a:rPr sz="1700" spc="-409" dirty="0">
                <a:latin typeface="Times New Roman"/>
                <a:cs typeface="Times New Roman"/>
              </a:rPr>
              <a:t> </a:t>
            </a:r>
            <a:r>
              <a:rPr sz="1700" dirty="0">
                <a:latin typeface="Times New Roman"/>
                <a:cs typeface="Times New Roman"/>
              </a:rPr>
              <a:t>set</a:t>
            </a:r>
            <a:r>
              <a:rPr sz="1700" spc="-10" dirty="0">
                <a:latin typeface="Times New Roman"/>
                <a:cs typeface="Times New Roman"/>
              </a:rPr>
              <a:t> </a:t>
            </a:r>
            <a:r>
              <a:rPr sz="1700" dirty="0">
                <a:latin typeface="Times New Roman"/>
                <a:cs typeface="Times New Roman"/>
              </a:rPr>
              <a:t>hold=head</a:t>
            </a:r>
          </a:p>
        </p:txBody>
      </p:sp>
      <p:sp>
        <p:nvSpPr>
          <p:cNvPr id="3" name="object 3"/>
          <p:cNvSpPr txBox="1"/>
          <p:nvPr/>
        </p:nvSpPr>
        <p:spPr>
          <a:xfrm>
            <a:off x="599948" y="2135711"/>
            <a:ext cx="3037205" cy="2746375"/>
          </a:xfrm>
          <a:prstGeom prst="rect">
            <a:avLst/>
          </a:prstGeom>
        </p:spPr>
        <p:txBody>
          <a:bodyPr vert="horz" wrap="square" lIns="0" tIns="141605" rIns="0" bIns="0" rtlCol="0">
            <a:spAutoFit/>
          </a:bodyPr>
          <a:lstStyle/>
          <a:p>
            <a:pPr marL="12700">
              <a:lnSpc>
                <a:spcPct val="100000"/>
              </a:lnSpc>
              <a:spcBef>
                <a:spcPts val="1115"/>
              </a:spcBef>
            </a:pPr>
            <a:r>
              <a:rPr sz="1700" dirty="0">
                <a:latin typeface="Times New Roman"/>
                <a:cs typeface="Times New Roman"/>
              </a:rPr>
              <a:t>set</a:t>
            </a:r>
            <a:r>
              <a:rPr sz="1700" spc="-40" dirty="0">
                <a:latin typeface="Times New Roman"/>
                <a:cs typeface="Times New Roman"/>
              </a:rPr>
              <a:t> </a:t>
            </a:r>
            <a:r>
              <a:rPr sz="1700" dirty="0">
                <a:latin typeface="Times New Roman"/>
                <a:cs typeface="Times New Roman"/>
              </a:rPr>
              <a:t>head=NULL</a:t>
            </a:r>
            <a:endParaRPr sz="1700">
              <a:latin typeface="Times New Roman"/>
              <a:cs typeface="Times New Roman"/>
            </a:endParaRPr>
          </a:p>
          <a:p>
            <a:pPr marL="12700">
              <a:lnSpc>
                <a:spcPct val="100000"/>
              </a:lnSpc>
              <a:spcBef>
                <a:spcPts val="1019"/>
              </a:spcBef>
            </a:pPr>
            <a:r>
              <a:rPr sz="1700" spc="-5" dirty="0">
                <a:latin typeface="Times New Roman"/>
                <a:cs typeface="Times New Roman"/>
              </a:rPr>
              <a:t>free(hold)</a:t>
            </a:r>
            <a:endParaRPr sz="1700">
              <a:latin typeface="Times New Roman"/>
              <a:cs typeface="Times New Roman"/>
            </a:endParaRPr>
          </a:p>
          <a:p>
            <a:pPr marL="12700">
              <a:lnSpc>
                <a:spcPct val="100000"/>
              </a:lnSpc>
              <a:spcBef>
                <a:spcPts val="1019"/>
              </a:spcBef>
            </a:pPr>
            <a:r>
              <a:rPr sz="1700" dirty="0">
                <a:latin typeface="Times New Roman"/>
                <a:cs typeface="Times New Roman"/>
              </a:rPr>
              <a:t>3.</a:t>
            </a:r>
            <a:r>
              <a:rPr sz="1700" spc="-40" dirty="0">
                <a:latin typeface="Times New Roman"/>
                <a:cs typeface="Times New Roman"/>
              </a:rPr>
              <a:t> </a:t>
            </a:r>
            <a:r>
              <a:rPr sz="1700" spc="-5" dirty="0">
                <a:latin typeface="Times New Roman"/>
                <a:cs typeface="Times New Roman"/>
              </a:rPr>
              <a:t>else</a:t>
            </a:r>
            <a:endParaRPr sz="1700">
              <a:latin typeface="Times New Roman"/>
              <a:cs typeface="Times New Roman"/>
            </a:endParaRPr>
          </a:p>
          <a:p>
            <a:pPr marL="12700">
              <a:lnSpc>
                <a:spcPct val="100000"/>
              </a:lnSpc>
              <a:spcBef>
                <a:spcPts val="1019"/>
              </a:spcBef>
            </a:pPr>
            <a:r>
              <a:rPr sz="1700" dirty="0">
                <a:latin typeface="Times New Roman"/>
                <a:cs typeface="Times New Roman"/>
              </a:rPr>
              <a:t>set</a:t>
            </a:r>
            <a:r>
              <a:rPr sz="1700" spc="-45" dirty="0">
                <a:latin typeface="Times New Roman"/>
                <a:cs typeface="Times New Roman"/>
              </a:rPr>
              <a:t> </a:t>
            </a:r>
            <a:r>
              <a:rPr sz="1700" dirty="0">
                <a:latin typeface="Times New Roman"/>
                <a:cs typeface="Times New Roman"/>
              </a:rPr>
              <a:t>temp=head;</a:t>
            </a:r>
            <a:endParaRPr sz="1700">
              <a:latin typeface="Times New Roman"/>
              <a:cs typeface="Times New Roman"/>
            </a:endParaRPr>
          </a:p>
          <a:p>
            <a:pPr marL="12700">
              <a:lnSpc>
                <a:spcPct val="100000"/>
              </a:lnSpc>
              <a:spcBef>
                <a:spcPts val="1019"/>
              </a:spcBef>
            </a:pPr>
            <a:r>
              <a:rPr sz="1700" spc="-5" dirty="0">
                <a:latin typeface="Times New Roman"/>
                <a:cs typeface="Times New Roman"/>
              </a:rPr>
              <a:t>while(temp-&gt;next-&gt;next</a:t>
            </a:r>
            <a:r>
              <a:rPr sz="1700" spc="-1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marR="1465580">
              <a:lnSpc>
                <a:spcPct val="150000"/>
              </a:lnSpc>
              <a:spcBef>
                <a:spcPts val="5"/>
              </a:spcBef>
            </a:pPr>
            <a:r>
              <a:rPr sz="1700" spc="-5" dirty="0">
                <a:latin typeface="Times New Roman"/>
                <a:cs typeface="Times New Roman"/>
              </a:rPr>
              <a:t>t</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p=</a:t>
            </a:r>
            <a:r>
              <a:rPr sz="1700" spc="-10" dirty="0">
                <a:latin typeface="Times New Roman"/>
                <a:cs typeface="Times New Roman"/>
              </a:rPr>
              <a:t>t</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p</a:t>
            </a:r>
            <a:r>
              <a:rPr sz="1700" spc="-5" dirty="0">
                <a:latin typeface="Times New Roman"/>
                <a:cs typeface="Times New Roman"/>
              </a:rPr>
              <a:t>-</a:t>
            </a:r>
            <a:r>
              <a:rPr sz="1700" dirty="0">
                <a:latin typeface="Times New Roman"/>
                <a:cs typeface="Times New Roman"/>
              </a:rPr>
              <a:t>&gt;next  end</a:t>
            </a:r>
            <a:r>
              <a:rPr sz="1700" spc="-20" dirty="0">
                <a:latin typeface="Times New Roman"/>
                <a:cs typeface="Times New Roman"/>
              </a:rPr>
              <a:t> </a:t>
            </a:r>
            <a:r>
              <a:rPr sz="1700" spc="-5" dirty="0">
                <a:latin typeface="Times New Roman"/>
                <a:cs typeface="Times New Roman"/>
              </a:rPr>
              <a:t>while</a:t>
            </a:r>
            <a:endParaRPr sz="1700">
              <a:latin typeface="Times New Roman"/>
              <a:cs typeface="Times New Roman"/>
            </a:endParaRPr>
          </a:p>
        </p:txBody>
      </p:sp>
      <p:sp>
        <p:nvSpPr>
          <p:cNvPr id="4" name="object 4"/>
          <p:cNvSpPr txBox="1"/>
          <p:nvPr/>
        </p:nvSpPr>
        <p:spPr>
          <a:xfrm>
            <a:off x="5108828" y="2121464"/>
            <a:ext cx="2016760" cy="1581150"/>
          </a:xfrm>
          <a:prstGeom prst="rect">
            <a:avLst/>
          </a:prstGeom>
        </p:spPr>
        <p:txBody>
          <a:bodyPr vert="horz" wrap="square" lIns="0" tIns="13335" rIns="0" bIns="0" rtlCol="0">
            <a:spAutoFit/>
          </a:bodyPr>
          <a:lstStyle/>
          <a:p>
            <a:pPr marL="12700" marR="5080">
              <a:lnSpc>
                <a:spcPct val="150000"/>
              </a:lnSpc>
              <a:spcBef>
                <a:spcPts val="105"/>
              </a:spcBef>
            </a:pPr>
            <a:r>
              <a:rPr sz="1700" spc="-5" dirty="0">
                <a:latin typeface="Times New Roman"/>
                <a:cs typeface="Times New Roman"/>
              </a:rPr>
              <a:t>set hold=temp-&gt;next </a:t>
            </a:r>
            <a:r>
              <a:rPr sz="1700" dirty="0">
                <a:latin typeface="Times New Roman"/>
                <a:cs typeface="Times New Roman"/>
              </a:rPr>
              <a:t> set</a:t>
            </a:r>
            <a:r>
              <a:rPr sz="1700" spc="-90" dirty="0">
                <a:latin typeface="Times New Roman"/>
                <a:cs typeface="Times New Roman"/>
              </a:rPr>
              <a:t> </a:t>
            </a:r>
            <a:r>
              <a:rPr sz="1700" dirty="0">
                <a:latin typeface="Times New Roman"/>
                <a:cs typeface="Times New Roman"/>
              </a:rPr>
              <a:t>temp-&gt;next=NULL </a:t>
            </a:r>
            <a:r>
              <a:rPr sz="1700" spc="-409" dirty="0">
                <a:latin typeface="Times New Roman"/>
                <a:cs typeface="Times New Roman"/>
              </a:rPr>
              <a:t> </a:t>
            </a:r>
            <a:r>
              <a:rPr sz="1700" spc="-5" dirty="0">
                <a:latin typeface="Times New Roman"/>
                <a:cs typeface="Times New Roman"/>
              </a:rPr>
              <a:t>free(hold)</a:t>
            </a:r>
            <a:endParaRPr sz="1700">
              <a:latin typeface="Times New Roman"/>
              <a:cs typeface="Times New Roman"/>
            </a:endParaRPr>
          </a:p>
          <a:p>
            <a:pPr marL="12700">
              <a:lnSpc>
                <a:spcPct val="100000"/>
              </a:lnSpc>
              <a:spcBef>
                <a:spcPts val="1020"/>
              </a:spcBef>
            </a:pPr>
            <a:r>
              <a:rPr sz="1700" dirty="0">
                <a:latin typeface="Times New Roman"/>
                <a:cs typeface="Times New Roman"/>
              </a:rPr>
              <a:t>4.</a:t>
            </a:r>
            <a:r>
              <a:rPr sz="1700" spc="-40" dirty="0">
                <a:latin typeface="Times New Roman"/>
                <a:cs typeface="Times New Roman"/>
              </a:rPr>
              <a:t> </a:t>
            </a:r>
            <a:r>
              <a:rPr sz="1700" dirty="0">
                <a:latin typeface="Times New Roman"/>
                <a:cs typeface="Times New Roman"/>
              </a:rPr>
              <a:t>End</a:t>
            </a:r>
            <a:endParaRPr sz="170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BF33021-8E02-A6B9-55BF-52E53DDB9BA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BF47036-2DEB-AAE2-FF4F-220ACDECEFAF}"/>
              </a:ext>
            </a:extLst>
          </p:cNvPr>
          <p:cNvSpPr txBox="1"/>
          <p:nvPr/>
        </p:nvSpPr>
        <p:spPr>
          <a:xfrm>
            <a:off x="599948" y="191109"/>
            <a:ext cx="7172452" cy="405239"/>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0" dirty="0">
                <a:latin typeface="Times New Roman"/>
                <a:cs typeface="Times New Roman"/>
              </a:rPr>
              <a:t> </a:t>
            </a:r>
            <a:r>
              <a:rPr sz="1700" b="1" dirty="0">
                <a:latin typeface="Times New Roman"/>
                <a:cs typeface="Times New Roman"/>
              </a:rPr>
              <a:t>delete</a:t>
            </a:r>
            <a:r>
              <a:rPr sz="1700" b="1" spc="-30"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lang="en-US" sz="1700" b="1" spc="-15" dirty="0">
                <a:latin typeface="Times New Roman"/>
                <a:cs typeface="Times New Roman"/>
              </a:rPr>
              <a:t>specified node in a </a:t>
            </a:r>
            <a:r>
              <a:rPr sz="1700" b="1" dirty="0">
                <a:latin typeface="Times New Roman"/>
                <a:cs typeface="Times New Roman"/>
              </a:rPr>
              <a:t>doubly </a:t>
            </a:r>
            <a:r>
              <a:rPr sz="1700" b="1" spc="-5" dirty="0">
                <a:latin typeface="Times New Roman"/>
                <a:cs typeface="Times New Roman"/>
              </a:rPr>
              <a:t>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p>
        </p:txBody>
      </p:sp>
      <p:pic>
        <p:nvPicPr>
          <p:cNvPr id="6" name="Picture 5">
            <a:extLst>
              <a:ext uri="{FF2B5EF4-FFF2-40B4-BE49-F238E27FC236}">
                <a16:creationId xmlns:a16="http://schemas.microsoft.com/office/drawing/2014/main" id="{6ACB2C50-A244-69F7-EA99-DBEB0DD3061D}"/>
              </a:ext>
            </a:extLst>
          </p:cNvPr>
          <p:cNvPicPr>
            <a:picLocks noChangeAspect="1"/>
          </p:cNvPicPr>
          <p:nvPr/>
        </p:nvPicPr>
        <p:blipFill>
          <a:blip r:embed="rId2"/>
          <a:stretch>
            <a:fillRect/>
          </a:stretch>
        </p:blipFill>
        <p:spPr>
          <a:xfrm>
            <a:off x="453033" y="1283858"/>
            <a:ext cx="8237934" cy="2575783"/>
          </a:xfrm>
          <a:prstGeom prst="rect">
            <a:avLst/>
          </a:prstGeom>
        </p:spPr>
      </p:pic>
    </p:spTree>
    <p:extLst>
      <p:ext uri="{BB962C8B-B14F-4D97-AF65-F5344CB8AC3E}">
        <p14:creationId xmlns:p14="http://schemas.microsoft.com/office/powerpoint/2010/main" val="21260614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0538D32-20BD-4966-7667-C2DD9937EFA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BCD9278-13A2-09EF-095D-3B287CCCBB8F}"/>
              </a:ext>
            </a:extLst>
          </p:cNvPr>
          <p:cNvSpPr txBox="1"/>
          <p:nvPr/>
        </p:nvSpPr>
        <p:spPr>
          <a:xfrm>
            <a:off x="599948" y="191109"/>
            <a:ext cx="7172452" cy="405239"/>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0" dirty="0">
                <a:latin typeface="Times New Roman"/>
                <a:cs typeface="Times New Roman"/>
              </a:rPr>
              <a:t> </a:t>
            </a:r>
            <a:r>
              <a:rPr sz="1700" b="1" dirty="0">
                <a:latin typeface="Times New Roman"/>
                <a:cs typeface="Times New Roman"/>
              </a:rPr>
              <a:t>delete</a:t>
            </a:r>
            <a:r>
              <a:rPr sz="1700" b="1" spc="-30"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lang="en-US" sz="1700" b="1" spc="-15" dirty="0">
                <a:latin typeface="Times New Roman"/>
                <a:cs typeface="Times New Roman"/>
              </a:rPr>
              <a:t>specified node in a </a:t>
            </a:r>
            <a:r>
              <a:rPr sz="1700" b="1" dirty="0">
                <a:latin typeface="Times New Roman"/>
                <a:cs typeface="Times New Roman"/>
              </a:rPr>
              <a:t>doubly </a:t>
            </a:r>
            <a:r>
              <a:rPr sz="1700" b="1" spc="-5" dirty="0">
                <a:latin typeface="Times New Roman"/>
                <a:cs typeface="Times New Roman"/>
              </a:rPr>
              <a:t>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p>
        </p:txBody>
      </p:sp>
      <p:sp>
        <p:nvSpPr>
          <p:cNvPr id="4" name="TextBox 3">
            <a:extLst>
              <a:ext uri="{FF2B5EF4-FFF2-40B4-BE49-F238E27FC236}">
                <a16:creationId xmlns:a16="http://schemas.microsoft.com/office/drawing/2014/main" id="{3C75A6F3-E6FB-7F24-5988-88EB32FEEDBD}"/>
              </a:ext>
            </a:extLst>
          </p:cNvPr>
          <p:cNvSpPr txBox="1"/>
          <p:nvPr/>
        </p:nvSpPr>
        <p:spPr>
          <a:xfrm>
            <a:off x="595184" y="1123950"/>
            <a:ext cx="7405815" cy="1400383"/>
          </a:xfrm>
          <a:prstGeom prst="rect">
            <a:avLst/>
          </a:prstGeom>
          <a:noFill/>
        </p:spPr>
        <p:txBody>
          <a:bodyPr wrap="square">
            <a:spAutoFit/>
          </a:bodyPr>
          <a:lstStyle/>
          <a:p>
            <a:pPr algn="l"/>
            <a:r>
              <a:rPr lang="en-US" sz="1700" b="0" i="0" dirty="0">
                <a:effectLst/>
                <a:latin typeface="Times New Roman" panose="02020603050405020304" pitchFamily="18" charset="0"/>
                <a:cs typeface="Times New Roman" panose="02020603050405020304" pitchFamily="18" charset="0"/>
              </a:rPr>
              <a:t>In a doubly linked list traversal operation, we visit every node at least once to display all the data elements or perform operations.</a:t>
            </a:r>
          </a:p>
          <a:p>
            <a:pPr algn="l"/>
            <a:r>
              <a:rPr lang="en-US" sz="1700" b="0" i="0" dirty="0">
                <a:effectLst/>
                <a:latin typeface="Times New Roman" panose="02020603050405020304" pitchFamily="18" charset="0"/>
                <a:cs typeface="Times New Roman" panose="02020603050405020304" pitchFamily="18" charset="0"/>
              </a:rPr>
              <a:t>You can traverse this linked list in two different directions, they are:</a:t>
            </a:r>
          </a:p>
          <a:p>
            <a:pPr algn="l">
              <a:buFont typeface="Arial" panose="020B0604020202020204" pitchFamily="34" charset="0"/>
              <a:buChar char="•"/>
            </a:pPr>
            <a:r>
              <a:rPr lang="en-US" sz="1700" b="0" i="0" dirty="0">
                <a:solidFill>
                  <a:srgbClr val="0070C0"/>
                </a:solidFill>
                <a:effectLst/>
                <a:latin typeface="Times New Roman" panose="02020603050405020304" pitchFamily="18" charset="0"/>
                <a:cs typeface="Times New Roman" panose="02020603050405020304" pitchFamily="18" charset="0"/>
              </a:rPr>
              <a:t>Normal traversal, i.e., from head node to tail node</a:t>
            </a:r>
          </a:p>
          <a:p>
            <a:pPr algn="l">
              <a:buFont typeface="Arial" panose="020B0604020202020204" pitchFamily="34" charset="0"/>
              <a:buChar char="•"/>
            </a:pPr>
            <a:r>
              <a:rPr lang="en-US" sz="1700" b="0" i="0" dirty="0">
                <a:solidFill>
                  <a:srgbClr val="0070C0"/>
                </a:solidFill>
                <a:effectLst/>
                <a:latin typeface="Times New Roman" panose="02020603050405020304" pitchFamily="18" charset="0"/>
                <a:cs typeface="Times New Roman" panose="02020603050405020304" pitchFamily="18" charset="0"/>
              </a:rPr>
              <a:t>Reverse traversal, i.e., from tail node to head node</a:t>
            </a:r>
          </a:p>
        </p:txBody>
      </p:sp>
    </p:spTree>
    <p:extLst>
      <p:ext uri="{BB962C8B-B14F-4D97-AF65-F5344CB8AC3E}">
        <p14:creationId xmlns:p14="http://schemas.microsoft.com/office/powerpoint/2010/main" val="28888940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546" y="1155954"/>
            <a:ext cx="7738109" cy="2494915"/>
          </a:xfrm>
          <a:prstGeom prst="rect">
            <a:avLst/>
          </a:prstGeom>
        </p:spPr>
        <p:txBody>
          <a:bodyPr vert="horz" wrap="square" lIns="0" tIns="12700" rIns="0" bIns="0" rtlCol="0">
            <a:spAutoFit/>
          </a:bodyPr>
          <a:lstStyle/>
          <a:p>
            <a:pPr marL="355600" marR="5080" indent="-343535">
              <a:lnSpc>
                <a:spcPct val="150000"/>
              </a:lnSpc>
              <a:spcBef>
                <a:spcPts val="100"/>
              </a:spcBef>
              <a:buFont typeface="Arial MT"/>
              <a:buChar char="•"/>
              <a:tabLst>
                <a:tab pos="355600" algn="l"/>
                <a:tab pos="356235" algn="l"/>
              </a:tabLst>
            </a:pPr>
            <a:r>
              <a:rPr sz="1800" spc="-5" dirty="0">
                <a:latin typeface="Times New Roman"/>
                <a:cs typeface="Times New Roman"/>
              </a:rPr>
              <a:t>A</a:t>
            </a:r>
            <a:r>
              <a:rPr sz="1800" spc="-60" dirty="0">
                <a:latin typeface="Times New Roman"/>
                <a:cs typeface="Times New Roman"/>
              </a:rPr>
              <a:t> </a:t>
            </a:r>
            <a:r>
              <a:rPr sz="1800" spc="-5" dirty="0">
                <a:latin typeface="Times New Roman"/>
                <a:cs typeface="Times New Roman"/>
              </a:rPr>
              <a:t>circular</a:t>
            </a:r>
            <a:r>
              <a:rPr sz="1800" spc="35" dirty="0">
                <a:latin typeface="Times New Roman"/>
                <a:cs typeface="Times New Roman"/>
              </a:rPr>
              <a:t> </a:t>
            </a:r>
            <a:r>
              <a:rPr sz="1800" spc="-5" dirty="0">
                <a:latin typeface="Times New Roman"/>
                <a:cs typeface="Times New Roman"/>
              </a:rPr>
              <a:t>linked</a:t>
            </a:r>
            <a:r>
              <a:rPr sz="1800" spc="35" dirty="0">
                <a:latin typeface="Times New Roman"/>
                <a:cs typeface="Times New Roman"/>
              </a:rPr>
              <a:t> </a:t>
            </a:r>
            <a:r>
              <a:rPr sz="1800" dirty="0">
                <a:latin typeface="Times New Roman"/>
                <a:cs typeface="Times New Roman"/>
              </a:rPr>
              <a:t>list</a:t>
            </a:r>
            <a:r>
              <a:rPr sz="1800" spc="20" dirty="0">
                <a:latin typeface="Times New Roman"/>
                <a:cs typeface="Times New Roman"/>
              </a:rPr>
              <a:t> </a:t>
            </a:r>
            <a:r>
              <a:rPr sz="1800" spc="-5" dirty="0">
                <a:latin typeface="Times New Roman"/>
                <a:cs typeface="Times New Roman"/>
              </a:rPr>
              <a:t>is</a:t>
            </a:r>
            <a:r>
              <a:rPr sz="1800" spc="35" dirty="0">
                <a:latin typeface="Times New Roman"/>
                <a:cs typeface="Times New Roman"/>
              </a:rPr>
              <a:t> </a:t>
            </a:r>
            <a:r>
              <a:rPr sz="1800" dirty="0">
                <a:latin typeface="Times New Roman"/>
                <a:cs typeface="Times New Roman"/>
              </a:rPr>
              <a:t>such</a:t>
            </a:r>
            <a:r>
              <a:rPr sz="1800" spc="35" dirty="0">
                <a:latin typeface="Times New Roman"/>
                <a:cs typeface="Times New Roman"/>
              </a:rPr>
              <a:t> </a:t>
            </a:r>
            <a:r>
              <a:rPr sz="1800" dirty="0">
                <a:latin typeface="Times New Roman"/>
                <a:cs typeface="Times New Roman"/>
              </a:rPr>
              <a:t>a</a:t>
            </a:r>
            <a:r>
              <a:rPr sz="1800" spc="35" dirty="0">
                <a:latin typeface="Times New Roman"/>
                <a:cs typeface="Times New Roman"/>
              </a:rPr>
              <a:t> </a:t>
            </a:r>
            <a:r>
              <a:rPr sz="1800" spc="-5" dirty="0">
                <a:latin typeface="Times New Roman"/>
                <a:cs typeface="Times New Roman"/>
              </a:rPr>
              <a:t>linked</a:t>
            </a:r>
            <a:r>
              <a:rPr sz="1800" spc="50" dirty="0">
                <a:latin typeface="Times New Roman"/>
                <a:cs typeface="Times New Roman"/>
              </a:rPr>
              <a:t> </a:t>
            </a:r>
            <a:r>
              <a:rPr sz="1800" spc="-5" dirty="0">
                <a:latin typeface="Times New Roman"/>
                <a:cs typeface="Times New Roman"/>
              </a:rPr>
              <a:t>list</a:t>
            </a:r>
            <a:r>
              <a:rPr sz="1800" spc="35" dirty="0">
                <a:latin typeface="Times New Roman"/>
                <a:cs typeface="Times New Roman"/>
              </a:rPr>
              <a:t> </a:t>
            </a:r>
            <a:r>
              <a:rPr sz="1800" dirty="0">
                <a:latin typeface="Times New Roman"/>
                <a:cs typeface="Times New Roman"/>
              </a:rPr>
              <a:t>in</a:t>
            </a:r>
            <a:r>
              <a:rPr sz="1800" spc="30" dirty="0">
                <a:latin typeface="Times New Roman"/>
                <a:cs typeface="Times New Roman"/>
              </a:rPr>
              <a:t> </a:t>
            </a:r>
            <a:r>
              <a:rPr sz="1800" dirty="0">
                <a:latin typeface="Times New Roman"/>
                <a:cs typeface="Times New Roman"/>
              </a:rPr>
              <a:t>which</a:t>
            </a:r>
            <a:r>
              <a:rPr sz="1800" spc="40" dirty="0">
                <a:latin typeface="Times New Roman"/>
                <a:cs typeface="Times New Roman"/>
              </a:rPr>
              <a:t> </a:t>
            </a:r>
            <a:r>
              <a:rPr sz="1800" dirty="0">
                <a:latin typeface="Times New Roman"/>
                <a:cs typeface="Times New Roman"/>
              </a:rPr>
              <a:t>the</a:t>
            </a:r>
            <a:r>
              <a:rPr sz="1800" spc="25" dirty="0">
                <a:latin typeface="Times New Roman"/>
                <a:cs typeface="Times New Roman"/>
              </a:rPr>
              <a:t> </a:t>
            </a:r>
            <a:r>
              <a:rPr sz="1800" dirty="0">
                <a:latin typeface="Times New Roman"/>
                <a:cs typeface="Times New Roman"/>
              </a:rPr>
              <a:t>last</a:t>
            </a:r>
            <a:r>
              <a:rPr sz="1800" spc="35" dirty="0">
                <a:latin typeface="Times New Roman"/>
                <a:cs typeface="Times New Roman"/>
              </a:rPr>
              <a:t> </a:t>
            </a:r>
            <a:r>
              <a:rPr sz="1800" dirty="0">
                <a:latin typeface="Times New Roman"/>
                <a:cs typeface="Times New Roman"/>
              </a:rPr>
              <a:t>node</a:t>
            </a:r>
            <a:r>
              <a:rPr sz="1800" spc="35" dirty="0">
                <a:latin typeface="Times New Roman"/>
                <a:cs typeface="Times New Roman"/>
              </a:rPr>
              <a:t> </a:t>
            </a:r>
            <a:r>
              <a:rPr sz="1800" dirty="0">
                <a:latin typeface="Times New Roman"/>
                <a:cs typeface="Times New Roman"/>
              </a:rPr>
              <a:t>of</a:t>
            </a:r>
            <a:r>
              <a:rPr sz="1800" spc="30" dirty="0">
                <a:latin typeface="Times New Roman"/>
                <a:cs typeface="Times New Roman"/>
              </a:rPr>
              <a:t> </a:t>
            </a:r>
            <a:r>
              <a:rPr sz="1800" dirty="0">
                <a:latin typeface="Times New Roman"/>
                <a:cs typeface="Times New Roman"/>
              </a:rPr>
              <a:t>the</a:t>
            </a:r>
            <a:r>
              <a:rPr sz="1800" spc="40" dirty="0">
                <a:latin typeface="Times New Roman"/>
                <a:cs typeface="Times New Roman"/>
              </a:rPr>
              <a:t> </a:t>
            </a:r>
            <a:r>
              <a:rPr sz="1800" dirty="0">
                <a:latin typeface="Times New Roman"/>
                <a:cs typeface="Times New Roman"/>
              </a:rPr>
              <a:t>linked</a:t>
            </a:r>
            <a:r>
              <a:rPr sz="1800" spc="35" dirty="0">
                <a:latin typeface="Times New Roman"/>
                <a:cs typeface="Times New Roman"/>
              </a:rPr>
              <a:t> </a:t>
            </a:r>
            <a:r>
              <a:rPr sz="1800" spc="-10" dirty="0">
                <a:latin typeface="Times New Roman"/>
                <a:cs typeface="Times New Roman"/>
              </a:rPr>
              <a:t>list </a:t>
            </a:r>
            <a:r>
              <a:rPr sz="1800" spc="-434" dirty="0">
                <a:latin typeface="Times New Roman"/>
                <a:cs typeface="Times New Roman"/>
              </a:rPr>
              <a:t> </a:t>
            </a:r>
            <a:r>
              <a:rPr sz="1800" dirty="0">
                <a:latin typeface="Times New Roman"/>
                <a:cs typeface="Times New Roman"/>
              </a:rPr>
              <a:t>points</a:t>
            </a:r>
            <a:r>
              <a:rPr sz="1800" spc="-15"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the </a:t>
            </a:r>
            <a:r>
              <a:rPr sz="1800" spc="-5" dirty="0">
                <a:latin typeface="Times New Roman"/>
                <a:cs typeface="Times New Roman"/>
              </a:rPr>
              <a:t>first node.</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It</a:t>
            </a:r>
            <a:r>
              <a:rPr sz="1800" spc="-10" dirty="0">
                <a:latin typeface="Times New Roman"/>
                <a:cs typeface="Times New Roman"/>
              </a:rPr>
              <a:t> </a:t>
            </a:r>
            <a:r>
              <a:rPr sz="1800" spc="-5" dirty="0">
                <a:latin typeface="Times New Roman"/>
                <a:cs typeface="Times New Roman"/>
              </a:rPr>
              <a:t>is more </a:t>
            </a:r>
            <a:r>
              <a:rPr sz="1800" dirty="0">
                <a:latin typeface="Times New Roman"/>
                <a:cs typeface="Times New Roman"/>
              </a:rPr>
              <a:t>complicated</a:t>
            </a:r>
            <a:r>
              <a:rPr sz="1800" spc="-10" dirty="0">
                <a:latin typeface="Times New Roman"/>
                <a:cs typeface="Times New Roman"/>
              </a:rPr>
              <a:t> </a:t>
            </a:r>
            <a:r>
              <a:rPr sz="1800" dirty="0">
                <a:latin typeface="Times New Roman"/>
                <a:cs typeface="Times New Roman"/>
              </a:rPr>
              <a:t>than</a:t>
            </a:r>
            <a:r>
              <a:rPr sz="1800" spc="-10"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singly linked</a:t>
            </a:r>
            <a:r>
              <a:rPr sz="1800" spc="-10" dirty="0">
                <a:latin typeface="Times New Roman"/>
                <a:cs typeface="Times New Roman"/>
              </a:rPr>
              <a:t> </a:t>
            </a:r>
            <a:r>
              <a:rPr sz="1800" dirty="0">
                <a:latin typeface="Times New Roman"/>
                <a:cs typeface="Times New Roman"/>
              </a:rPr>
              <a:t>list</a:t>
            </a:r>
            <a:r>
              <a:rPr sz="1800" spc="-10"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does</a:t>
            </a:r>
            <a:r>
              <a:rPr sz="1800" spc="5" dirty="0">
                <a:latin typeface="Times New Roman"/>
                <a:cs typeface="Times New Roman"/>
              </a:rPr>
              <a:t> </a:t>
            </a:r>
            <a:r>
              <a:rPr sz="1800" dirty="0">
                <a:latin typeface="Times New Roman"/>
                <a:cs typeface="Times New Roman"/>
              </a:rPr>
              <a:t>not</a:t>
            </a:r>
            <a:r>
              <a:rPr sz="1800" spc="-10" dirty="0">
                <a:latin typeface="Times New Roman"/>
                <a:cs typeface="Times New Roman"/>
              </a:rPr>
              <a:t> </a:t>
            </a:r>
            <a:r>
              <a:rPr sz="1800" dirty="0">
                <a:latin typeface="Times New Roman"/>
                <a:cs typeface="Times New Roman"/>
              </a:rPr>
              <a:t>have any</a:t>
            </a:r>
            <a:r>
              <a:rPr sz="1800" spc="-10" dirty="0">
                <a:latin typeface="Times New Roman"/>
                <a:cs typeface="Times New Roman"/>
              </a:rPr>
              <a:t> </a:t>
            </a:r>
            <a:r>
              <a:rPr sz="1800" dirty="0">
                <a:latin typeface="Times New Roman"/>
                <a:cs typeface="Times New Roman"/>
              </a:rPr>
              <a:t>end.</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circular</a:t>
            </a:r>
            <a:r>
              <a:rPr sz="1800" spc="-15" dirty="0">
                <a:latin typeface="Times New Roman"/>
                <a:cs typeface="Times New Roman"/>
              </a:rPr>
              <a:t> </a:t>
            </a:r>
            <a:r>
              <a:rPr sz="1800" dirty="0">
                <a:latin typeface="Times New Roman"/>
                <a:cs typeface="Times New Roman"/>
              </a:rPr>
              <a:t>linked</a:t>
            </a:r>
            <a:r>
              <a:rPr sz="1800" spc="-5" dirty="0">
                <a:latin typeface="Times New Roman"/>
                <a:cs typeface="Times New Roman"/>
              </a:rPr>
              <a:t> </a:t>
            </a:r>
            <a:r>
              <a:rPr sz="1800" dirty="0">
                <a:latin typeface="Times New Roman"/>
                <a:cs typeface="Times New Roman"/>
              </a:rPr>
              <a:t>lists</a:t>
            </a:r>
            <a:r>
              <a:rPr sz="1800" spc="-10" dirty="0">
                <a:latin typeface="Times New Roman"/>
                <a:cs typeface="Times New Roman"/>
              </a:rPr>
              <a:t> </a:t>
            </a:r>
            <a:r>
              <a:rPr sz="1800" dirty="0">
                <a:latin typeface="Times New Roman"/>
                <a:cs typeface="Times New Roman"/>
              </a:rPr>
              <a:t>each</a:t>
            </a:r>
            <a:r>
              <a:rPr sz="1800" spc="-10"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has</a:t>
            </a:r>
            <a:r>
              <a:rPr sz="1800" spc="-10"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spc="-10" dirty="0">
                <a:latin typeface="Times New Roman"/>
                <a:cs typeface="Times New Roman"/>
              </a:rPr>
              <a:t>successor,</a:t>
            </a:r>
            <a:r>
              <a:rPr sz="1800" spc="-5" dirty="0">
                <a:latin typeface="Times New Roman"/>
                <a:cs typeface="Times New Roman"/>
              </a:rPr>
              <a:t> </a:t>
            </a:r>
            <a:r>
              <a:rPr sz="1800" dirty="0">
                <a:latin typeface="Times New Roman"/>
                <a:cs typeface="Times New Roman"/>
              </a:rPr>
              <a:t>such</a:t>
            </a:r>
            <a:r>
              <a:rPr sz="1800" spc="5" dirty="0">
                <a:latin typeface="Times New Roman"/>
                <a:cs typeface="Times New Roman"/>
              </a:rPr>
              <a:t> </a:t>
            </a:r>
            <a:r>
              <a:rPr sz="1800" dirty="0">
                <a:latin typeface="Times New Roman"/>
                <a:cs typeface="Times New Roman"/>
              </a:rPr>
              <a:t>that</a:t>
            </a:r>
            <a:r>
              <a:rPr sz="1800" spc="-15" dirty="0">
                <a:latin typeface="Times New Roman"/>
                <a:cs typeface="Times New Roman"/>
              </a:rPr>
              <a:t> </a:t>
            </a:r>
            <a:r>
              <a:rPr sz="1800" dirty="0">
                <a:latin typeface="Times New Roman"/>
                <a:cs typeface="Times New Roman"/>
              </a:rPr>
              <a:t>it</a:t>
            </a:r>
            <a:r>
              <a:rPr sz="1800" spc="-10" dirty="0">
                <a:latin typeface="Times New Roman"/>
                <a:cs typeface="Times New Roman"/>
              </a:rPr>
              <a:t> </a:t>
            </a:r>
            <a:r>
              <a:rPr sz="1800" spc="-5" dirty="0">
                <a:latin typeface="Times New Roman"/>
                <a:cs typeface="Times New Roman"/>
              </a:rPr>
              <a:t>forms</a:t>
            </a:r>
            <a:r>
              <a:rPr sz="1800" spc="1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loop.</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There</a:t>
            </a:r>
            <a:r>
              <a:rPr sz="1800" spc="-20" dirty="0">
                <a:latin typeface="Times New Roman"/>
                <a:cs typeface="Times New Roman"/>
              </a:rPr>
              <a:t> </a:t>
            </a:r>
            <a:r>
              <a:rPr sz="1800" spc="-5" dirty="0">
                <a:latin typeface="Times New Roman"/>
                <a:cs typeface="Times New Roman"/>
              </a:rPr>
              <a:t>is </a:t>
            </a:r>
            <a:r>
              <a:rPr sz="1800" dirty="0">
                <a:latin typeface="Times New Roman"/>
                <a:cs typeface="Times New Roman"/>
              </a:rPr>
              <a:t>no</a:t>
            </a:r>
            <a:r>
              <a:rPr sz="1800" spc="-15" dirty="0">
                <a:latin typeface="Times New Roman"/>
                <a:cs typeface="Times New Roman"/>
              </a:rPr>
              <a:t> </a:t>
            </a:r>
            <a:r>
              <a:rPr sz="1800" dirty="0">
                <a:latin typeface="Times New Roman"/>
                <a:cs typeface="Times New Roman"/>
              </a:rPr>
              <a:t>null</a:t>
            </a:r>
            <a:r>
              <a:rPr sz="1800" spc="-5" dirty="0">
                <a:latin typeface="Times New Roman"/>
                <a:cs typeface="Times New Roman"/>
              </a:rPr>
              <a:t> </a:t>
            </a:r>
            <a:r>
              <a:rPr sz="1800" dirty="0">
                <a:latin typeface="Times New Roman"/>
                <a:cs typeface="Times New Roman"/>
              </a:rPr>
              <a:t>value</a:t>
            </a:r>
            <a:r>
              <a:rPr sz="1800" spc="-5" dirty="0">
                <a:latin typeface="Times New Roman"/>
                <a:cs typeface="Times New Roman"/>
              </a:rPr>
              <a:t> </a:t>
            </a:r>
            <a:r>
              <a:rPr sz="1800" dirty="0">
                <a:latin typeface="Times New Roman"/>
                <a:cs typeface="Times New Roman"/>
              </a:rPr>
              <a:t>present</a:t>
            </a:r>
            <a:r>
              <a:rPr sz="1800" spc="-5"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next part</a:t>
            </a:r>
            <a:r>
              <a:rPr sz="1800" spc="-20" dirty="0">
                <a:latin typeface="Times New Roman"/>
                <a:cs typeface="Times New Roman"/>
              </a:rPr>
              <a:t> </a:t>
            </a:r>
            <a:r>
              <a:rPr sz="1800" dirty="0">
                <a:latin typeface="Times New Roman"/>
                <a:cs typeface="Times New Roman"/>
              </a:rPr>
              <a:t>of any</a:t>
            </a:r>
            <a:r>
              <a:rPr sz="1800" spc="-10" dirty="0">
                <a:latin typeface="Times New Roman"/>
                <a:cs typeface="Times New Roman"/>
              </a:rPr>
              <a:t> </a:t>
            </a:r>
            <a:r>
              <a:rPr sz="1800" dirty="0">
                <a:latin typeface="Times New Roman"/>
                <a:cs typeface="Times New Roman"/>
              </a:rPr>
              <a:t>of the</a:t>
            </a:r>
            <a:r>
              <a:rPr sz="1800" spc="-15" dirty="0">
                <a:latin typeface="Times New Roman"/>
                <a:cs typeface="Times New Roman"/>
              </a:rPr>
              <a:t> </a:t>
            </a:r>
            <a:r>
              <a:rPr sz="1800" dirty="0">
                <a:latin typeface="Times New Roman"/>
                <a:cs typeface="Times New Roman"/>
              </a:rPr>
              <a:t>nodes.</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The</a:t>
            </a:r>
            <a:r>
              <a:rPr sz="1800" spc="-5" dirty="0">
                <a:latin typeface="Times New Roman"/>
                <a:cs typeface="Times New Roman"/>
              </a:rPr>
              <a:t> first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is</a:t>
            </a:r>
            <a:r>
              <a:rPr sz="1800" dirty="0">
                <a:latin typeface="Times New Roman"/>
                <a:cs typeface="Times New Roman"/>
              </a:rPr>
              <a:t> referred</a:t>
            </a:r>
            <a:r>
              <a:rPr sz="1800" spc="-15" dirty="0">
                <a:latin typeface="Times New Roman"/>
                <a:cs typeface="Times New Roman"/>
              </a:rPr>
              <a:t> </a:t>
            </a:r>
            <a:r>
              <a:rPr sz="1800" spc="-5" dirty="0">
                <a:latin typeface="Times New Roman"/>
                <a:cs typeface="Times New Roman"/>
              </a:rPr>
              <a:t>as</a:t>
            </a:r>
            <a:r>
              <a:rPr sz="1800" dirty="0">
                <a:latin typeface="Times New Roman"/>
                <a:cs typeface="Times New Roman"/>
              </a:rPr>
              <a:t> first,</a:t>
            </a:r>
            <a:r>
              <a:rPr sz="1800" spc="-10" dirty="0">
                <a:latin typeface="Times New Roman"/>
                <a:cs typeface="Times New Roman"/>
              </a:rPr>
              <a:t> </a:t>
            </a:r>
            <a:r>
              <a:rPr sz="1800" dirty="0">
                <a:latin typeface="Times New Roman"/>
                <a:cs typeface="Times New Roman"/>
              </a:rPr>
              <a:t>while</a:t>
            </a:r>
            <a:r>
              <a:rPr sz="1800" spc="-5" dirty="0">
                <a:latin typeface="Times New Roman"/>
                <a:cs typeface="Times New Roman"/>
              </a:rPr>
              <a:t> </a:t>
            </a:r>
            <a:r>
              <a:rPr sz="1800" dirty="0">
                <a:latin typeface="Times New Roman"/>
                <a:cs typeface="Times New Roman"/>
              </a:rPr>
              <a:t>the last</a:t>
            </a:r>
            <a:r>
              <a:rPr sz="1800" spc="-10" dirty="0">
                <a:latin typeface="Times New Roman"/>
                <a:cs typeface="Times New Roman"/>
              </a:rPr>
              <a:t> </a:t>
            </a:r>
            <a:r>
              <a:rPr sz="1800" dirty="0">
                <a:latin typeface="Times New Roman"/>
                <a:cs typeface="Times New Roman"/>
              </a:rPr>
              <a:t>node</a:t>
            </a:r>
            <a:r>
              <a:rPr sz="1800" spc="-5" dirty="0">
                <a:latin typeface="Times New Roman"/>
                <a:cs typeface="Times New Roman"/>
              </a:rPr>
              <a:t> is </a:t>
            </a:r>
            <a:r>
              <a:rPr sz="1800" dirty="0">
                <a:latin typeface="Times New Roman"/>
                <a:cs typeface="Times New Roman"/>
              </a:rPr>
              <a:t>referred</a:t>
            </a:r>
            <a:r>
              <a:rPr sz="1800" spc="-10" dirty="0">
                <a:latin typeface="Times New Roman"/>
                <a:cs typeface="Times New Roman"/>
              </a:rPr>
              <a:t> </a:t>
            </a:r>
            <a:r>
              <a:rPr sz="1800" dirty="0">
                <a:latin typeface="Times New Roman"/>
                <a:cs typeface="Times New Roman"/>
              </a:rPr>
              <a:t>as last.</a:t>
            </a:r>
            <a:endParaRPr sz="1800">
              <a:latin typeface="Times New Roman"/>
              <a:cs typeface="Times New Roman"/>
            </a:endParaRPr>
          </a:p>
        </p:txBody>
      </p:sp>
      <p:sp>
        <p:nvSpPr>
          <p:cNvPr id="3" name="object 3"/>
          <p:cNvSpPr txBox="1">
            <a:spLocks noGrp="1"/>
          </p:cNvSpPr>
          <p:nvPr>
            <p:ph type="title"/>
          </p:nvPr>
        </p:nvSpPr>
        <p:spPr>
          <a:xfrm>
            <a:off x="914501" y="466471"/>
            <a:ext cx="204914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Circular</a:t>
            </a:r>
            <a:r>
              <a:rPr sz="1800" b="1" spc="-60" dirty="0">
                <a:solidFill>
                  <a:srgbClr val="4471C4"/>
                </a:solidFill>
                <a:latin typeface="Times New Roman"/>
                <a:cs typeface="Times New Roman"/>
              </a:rPr>
              <a:t> </a:t>
            </a:r>
            <a:r>
              <a:rPr sz="1800" b="1" spc="-5" dirty="0">
                <a:solidFill>
                  <a:srgbClr val="4471C4"/>
                </a:solidFill>
                <a:latin typeface="Times New Roman"/>
                <a:cs typeface="Times New Roman"/>
              </a:rPr>
              <a:t>Linked</a:t>
            </a:r>
            <a:r>
              <a:rPr sz="1800" b="1" spc="-30" dirty="0">
                <a:solidFill>
                  <a:srgbClr val="4471C4"/>
                </a:solidFill>
                <a:latin typeface="Times New Roman"/>
                <a:cs typeface="Times New Roman"/>
              </a:rPr>
              <a:t> </a:t>
            </a:r>
            <a:r>
              <a:rPr sz="1800" b="1" spc="-5" dirty="0">
                <a:solidFill>
                  <a:srgbClr val="4471C4"/>
                </a:solidFill>
                <a:latin typeface="Times New Roman"/>
                <a:cs typeface="Times New Roman"/>
              </a:rPr>
              <a:t>List</a:t>
            </a:r>
            <a:endParaRPr sz="180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7947" y="1641348"/>
            <a:ext cx="5904861" cy="2142743"/>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98677" y="370284"/>
            <a:ext cx="2710815" cy="4301490"/>
          </a:xfrm>
          <a:prstGeom prst="rect">
            <a:avLst/>
          </a:prstGeom>
        </p:spPr>
        <p:txBody>
          <a:bodyPr vert="horz" wrap="square" lIns="0" tIns="141605" rIns="0" bIns="0" rtlCol="0">
            <a:spAutoFit/>
          </a:bodyPr>
          <a:lstStyle/>
          <a:p>
            <a:pPr marL="12700">
              <a:lnSpc>
                <a:spcPct val="100000"/>
              </a:lnSpc>
              <a:spcBef>
                <a:spcPts val="1115"/>
              </a:spcBef>
            </a:pPr>
            <a:r>
              <a:rPr sz="1700" b="1" dirty="0">
                <a:latin typeface="Times New Roman"/>
                <a:cs typeface="Times New Roman"/>
              </a:rPr>
              <a:t>Operations:</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spc="-5" dirty="0">
                <a:latin typeface="Times New Roman"/>
                <a:cs typeface="Times New Roman"/>
              </a:rPr>
              <a:t>Insertion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0" dirty="0">
                <a:latin typeface="Times New Roman"/>
                <a:cs typeface="Times New Roman"/>
              </a:rPr>
              <a:t> </a:t>
            </a:r>
            <a:r>
              <a:rPr sz="1700" spc="-5" dirty="0">
                <a:latin typeface="Times New Roman"/>
                <a:cs typeface="Times New Roman"/>
              </a:rPr>
              <a:t>beginning</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30" dirty="0">
                <a:latin typeface="Times New Roman"/>
                <a:cs typeface="Times New Roman"/>
              </a:rPr>
              <a:t> </a:t>
            </a:r>
            <a:r>
              <a:rPr sz="1700" spc="-5" dirty="0">
                <a:latin typeface="Times New Roman"/>
                <a:cs typeface="Times New Roman"/>
              </a:rPr>
              <a:t>specific</a:t>
            </a:r>
            <a:r>
              <a:rPr sz="1700" spc="-2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5" dirty="0">
                <a:latin typeface="Times New Roman"/>
                <a:cs typeface="Times New Roman"/>
              </a:rPr>
              <a:t> </a:t>
            </a:r>
            <a:r>
              <a:rPr sz="1700" spc="-5" dirty="0">
                <a:latin typeface="Times New Roman"/>
                <a:cs typeface="Times New Roman"/>
              </a:rPr>
              <a:t>last</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5" dirty="0">
                <a:latin typeface="Times New Roman"/>
                <a:cs typeface="Times New Roman"/>
              </a:rPr>
              <a:t>Deletion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0" dirty="0">
                <a:latin typeface="Times New Roman"/>
                <a:cs typeface="Times New Roman"/>
              </a:rPr>
              <a:t> </a:t>
            </a:r>
            <a:r>
              <a:rPr sz="1700" spc="-5" dirty="0">
                <a:latin typeface="Times New Roman"/>
                <a:cs typeface="Times New Roman"/>
              </a:rPr>
              <a:t>first</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30" dirty="0">
                <a:latin typeface="Times New Roman"/>
                <a:cs typeface="Times New Roman"/>
              </a:rPr>
              <a:t> </a:t>
            </a:r>
            <a:r>
              <a:rPr sz="1700" spc="-5" dirty="0">
                <a:latin typeface="Times New Roman"/>
                <a:cs typeface="Times New Roman"/>
              </a:rPr>
              <a:t>specific</a:t>
            </a:r>
            <a:r>
              <a:rPr sz="1700" spc="-3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5" dirty="0">
                <a:latin typeface="Times New Roman"/>
                <a:cs typeface="Times New Roman"/>
              </a:rPr>
              <a:t> </a:t>
            </a:r>
            <a:r>
              <a:rPr sz="1700" dirty="0">
                <a:latin typeface="Times New Roman"/>
                <a:cs typeface="Times New Roman"/>
              </a:rPr>
              <a:t>last</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Searching</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10" dirty="0">
                <a:latin typeface="Times New Roman"/>
                <a:cs typeface="Times New Roman"/>
              </a:rPr>
              <a:t>Traversing</a:t>
            </a:r>
            <a:endParaRPr sz="17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0616" y="361924"/>
            <a:ext cx="5770880" cy="3524250"/>
          </a:xfrm>
          <a:prstGeom prst="rect">
            <a:avLst/>
          </a:prstGeom>
        </p:spPr>
        <p:txBody>
          <a:bodyPr vert="horz" wrap="square" lIns="0" tIns="142240" rIns="0" bIns="0" rtlCol="0">
            <a:spAutoFit/>
          </a:bodyPr>
          <a:lstStyle/>
          <a:p>
            <a:pPr marL="299085" indent="-287020">
              <a:lnSpc>
                <a:spcPct val="100000"/>
              </a:lnSpc>
              <a:spcBef>
                <a:spcPts val="1120"/>
              </a:spcBef>
              <a:buFont typeface="Arial MT"/>
              <a:buChar char="•"/>
              <a:tabLst>
                <a:tab pos="299085" algn="l"/>
                <a:tab pos="299720" algn="l"/>
              </a:tabLst>
            </a:pPr>
            <a:r>
              <a:rPr sz="1700" dirty="0">
                <a:latin typeface="Times New Roman"/>
                <a:cs typeface="Times New Roman"/>
              </a:rPr>
              <a:t>There</a:t>
            </a:r>
            <a:r>
              <a:rPr sz="1700" spc="-15" dirty="0">
                <a:latin typeface="Times New Roman"/>
                <a:cs typeface="Times New Roman"/>
              </a:rPr>
              <a:t> </a:t>
            </a:r>
            <a:r>
              <a:rPr sz="1700" dirty="0">
                <a:latin typeface="Times New Roman"/>
                <a:cs typeface="Times New Roman"/>
              </a:rPr>
              <a:t>are</a:t>
            </a:r>
            <a:r>
              <a:rPr sz="1700" spc="-20" dirty="0">
                <a:latin typeface="Times New Roman"/>
                <a:cs typeface="Times New Roman"/>
              </a:rPr>
              <a:t> </a:t>
            </a:r>
            <a:r>
              <a:rPr sz="1700" spc="-5" dirty="0">
                <a:latin typeface="Times New Roman"/>
                <a:cs typeface="Times New Roman"/>
              </a:rPr>
              <a:t>some list</a:t>
            </a:r>
            <a:r>
              <a:rPr sz="1700" spc="25" dirty="0">
                <a:latin typeface="Times New Roman"/>
                <a:cs typeface="Times New Roman"/>
              </a:rPr>
              <a:t> </a:t>
            </a:r>
            <a:r>
              <a:rPr sz="1700" dirty="0">
                <a:latin typeface="Times New Roman"/>
                <a:cs typeface="Times New Roman"/>
              </a:rPr>
              <a:t>of </a:t>
            </a:r>
            <a:r>
              <a:rPr sz="1700" spc="-5" dirty="0">
                <a:latin typeface="Times New Roman"/>
                <a:cs typeface="Times New Roman"/>
              </a:rPr>
              <a:t>operations </a:t>
            </a:r>
            <a:r>
              <a:rPr sz="1700" dirty="0">
                <a:latin typeface="Times New Roman"/>
                <a:cs typeface="Times New Roman"/>
              </a:rPr>
              <a:t>perform</a:t>
            </a:r>
            <a:r>
              <a:rPr sz="1700" spc="-2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using</a:t>
            </a:r>
            <a:r>
              <a:rPr sz="1700" spc="10" dirty="0">
                <a:latin typeface="Times New Roman"/>
                <a:cs typeface="Times New Roman"/>
              </a:rPr>
              <a:t> </a:t>
            </a:r>
            <a:r>
              <a:rPr sz="1700" spc="-5" dirty="0">
                <a:latin typeface="Times New Roman"/>
                <a:cs typeface="Times New Roman"/>
              </a:rPr>
              <a:t>array</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dirty="0">
                <a:latin typeface="Times New Roman"/>
                <a:cs typeface="Times New Roman"/>
              </a:rPr>
              <a:t>Create</a:t>
            </a:r>
            <a:r>
              <a:rPr sz="1700" spc="-6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spc="-5" dirty="0">
                <a:latin typeface="Times New Roman"/>
                <a:cs typeface="Times New Roman"/>
              </a:rPr>
              <a:t>Insert</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spc="-5" dirty="0">
                <a:latin typeface="Times New Roman"/>
                <a:cs typeface="Times New Roman"/>
              </a:rPr>
              <a:t>Delete</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spc="-5" dirty="0">
                <a:latin typeface="Times New Roman"/>
                <a:cs typeface="Times New Roman"/>
              </a:rPr>
              <a:t>Retrieve</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spc="-5" dirty="0">
                <a:latin typeface="Times New Roman"/>
                <a:cs typeface="Times New Roman"/>
              </a:rPr>
              <a:t>Modify</a:t>
            </a:r>
            <a:endParaRPr sz="1700">
              <a:latin typeface="Times New Roman"/>
              <a:cs typeface="Times New Roman"/>
            </a:endParaRPr>
          </a:p>
          <a:p>
            <a:pPr marL="756285" lvl="1" indent="-287020">
              <a:lnSpc>
                <a:spcPct val="100000"/>
              </a:lnSpc>
              <a:spcBef>
                <a:spcPts val="1025"/>
              </a:spcBef>
              <a:buFont typeface="Arial MT"/>
              <a:buChar char="•"/>
              <a:tabLst>
                <a:tab pos="756285" algn="l"/>
                <a:tab pos="756920" algn="l"/>
              </a:tabLst>
            </a:pPr>
            <a:r>
              <a:rPr sz="1700" spc="-5" dirty="0">
                <a:latin typeface="Times New Roman"/>
                <a:cs typeface="Times New Roman"/>
              </a:rPr>
              <a:t>isEmpty</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spc="-5" dirty="0">
                <a:latin typeface="Times New Roman"/>
                <a:cs typeface="Times New Roman"/>
              </a:rPr>
              <a:t>isFull</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dirty="0">
                <a:latin typeface="Times New Roman"/>
                <a:cs typeface="Times New Roman"/>
              </a:rPr>
              <a:t>Size</a:t>
            </a:r>
            <a:endParaRPr sz="170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6615" y="1177624"/>
            <a:ext cx="7821930" cy="2907665"/>
          </a:xfrm>
          <a:prstGeom prst="rect">
            <a:avLst/>
          </a:prstGeom>
        </p:spPr>
        <p:txBody>
          <a:bodyPr vert="horz" wrap="square" lIns="0" tIns="13335" rIns="0" bIns="0" rtlCol="0">
            <a:spAutoFit/>
          </a:bodyPr>
          <a:lstStyle/>
          <a:p>
            <a:pPr marL="354965" marR="5080" indent="-342900" algn="just">
              <a:lnSpc>
                <a:spcPct val="150100"/>
              </a:lnSpc>
              <a:spcBef>
                <a:spcPts val="105"/>
              </a:spcBef>
              <a:buFont typeface="Arial MT"/>
              <a:buChar char="•"/>
              <a:tabLst>
                <a:tab pos="355600" algn="l"/>
              </a:tabLst>
            </a:pPr>
            <a:r>
              <a:rPr sz="1800" dirty="0">
                <a:latin typeface="Times New Roman"/>
                <a:cs typeface="Times New Roman"/>
              </a:rPr>
              <a:t>Circular</a:t>
            </a:r>
            <a:r>
              <a:rPr sz="1800" spc="5" dirty="0">
                <a:latin typeface="Times New Roman"/>
                <a:cs typeface="Times New Roman"/>
              </a:rPr>
              <a:t> </a:t>
            </a:r>
            <a:r>
              <a:rPr sz="1800" spc="-5" dirty="0">
                <a:latin typeface="Times New Roman"/>
                <a:cs typeface="Times New Roman"/>
              </a:rPr>
              <a:t>Doubly</a:t>
            </a:r>
            <a:r>
              <a:rPr sz="1800" dirty="0">
                <a:latin typeface="Times New Roman"/>
                <a:cs typeface="Times New Roman"/>
              </a:rPr>
              <a:t> </a:t>
            </a:r>
            <a:r>
              <a:rPr sz="1800" spc="-5" dirty="0">
                <a:latin typeface="Times New Roman"/>
                <a:cs typeface="Times New Roman"/>
              </a:rPr>
              <a:t>Linked</a:t>
            </a:r>
            <a:r>
              <a:rPr sz="1800" dirty="0">
                <a:latin typeface="Times New Roman"/>
                <a:cs typeface="Times New Roman"/>
              </a:rPr>
              <a:t> List</a:t>
            </a:r>
            <a:r>
              <a:rPr sz="1800" spc="5" dirty="0">
                <a:latin typeface="Times New Roman"/>
                <a:cs typeface="Times New Roman"/>
              </a:rPr>
              <a:t> </a:t>
            </a:r>
            <a:r>
              <a:rPr sz="1800" dirty="0">
                <a:latin typeface="Times New Roman"/>
                <a:cs typeface="Times New Roman"/>
              </a:rPr>
              <a:t>has</a:t>
            </a:r>
            <a:r>
              <a:rPr sz="1800" spc="5" dirty="0">
                <a:latin typeface="Times New Roman"/>
                <a:cs typeface="Times New Roman"/>
              </a:rPr>
              <a:t> </a:t>
            </a:r>
            <a:r>
              <a:rPr sz="1800" dirty="0">
                <a:latin typeface="Times New Roman"/>
                <a:cs typeface="Times New Roman"/>
              </a:rPr>
              <a:t>properties</a:t>
            </a:r>
            <a:r>
              <a:rPr sz="1800" spc="5" dirty="0">
                <a:latin typeface="Times New Roman"/>
                <a:cs typeface="Times New Roman"/>
              </a:rPr>
              <a:t> </a:t>
            </a:r>
            <a:r>
              <a:rPr sz="1800" spc="-5" dirty="0">
                <a:latin typeface="Times New Roman"/>
                <a:cs typeface="Times New Roman"/>
              </a:rPr>
              <a:t>of</a:t>
            </a:r>
            <a:r>
              <a:rPr sz="1800" dirty="0">
                <a:latin typeface="Times New Roman"/>
                <a:cs typeface="Times New Roman"/>
              </a:rPr>
              <a:t> both</a:t>
            </a:r>
            <a:r>
              <a:rPr sz="1800" spc="5" dirty="0">
                <a:latin typeface="Times New Roman"/>
                <a:cs typeface="Times New Roman"/>
              </a:rPr>
              <a:t> </a:t>
            </a:r>
            <a:r>
              <a:rPr sz="1800" spc="-5" dirty="0">
                <a:latin typeface="Times New Roman"/>
                <a:cs typeface="Times New Roman"/>
              </a:rPr>
              <a:t>doubly</a:t>
            </a:r>
            <a:r>
              <a:rPr sz="1800" dirty="0">
                <a:latin typeface="Times New Roman"/>
                <a:cs typeface="Times New Roman"/>
              </a:rPr>
              <a:t> </a:t>
            </a:r>
            <a:r>
              <a:rPr sz="1800" spc="-5" dirty="0">
                <a:latin typeface="Times New Roman"/>
                <a:cs typeface="Times New Roman"/>
              </a:rPr>
              <a:t>linked</a:t>
            </a:r>
            <a:r>
              <a:rPr sz="1800" spc="440" dirty="0">
                <a:latin typeface="Times New Roman"/>
                <a:cs typeface="Times New Roman"/>
              </a:rPr>
              <a:t> </a:t>
            </a:r>
            <a:r>
              <a:rPr sz="1800" dirty="0">
                <a:latin typeface="Times New Roman"/>
                <a:cs typeface="Times New Roman"/>
              </a:rPr>
              <a:t>list</a:t>
            </a:r>
            <a:r>
              <a:rPr sz="1800" spc="450" dirty="0">
                <a:latin typeface="Times New Roman"/>
                <a:cs typeface="Times New Roman"/>
              </a:rPr>
              <a:t> </a:t>
            </a:r>
            <a:r>
              <a:rPr sz="1800" dirty="0">
                <a:latin typeface="Times New Roman"/>
                <a:cs typeface="Times New Roman"/>
              </a:rPr>
              <a:t>and </a:t>
            </a:r>
            <a:r>
              <a:rPr sz="1800" spc="5" dirty="0">
                <a:latin typeface="Times New Roman"/>
                <a:cs typeface="Times New Roman"/>
              </a:rPr>
              <a:t> </a:t>
            </a:r>
            <a:r>
              <a:rPr sz="1800" spc="-5" dirty="0">
                <a:latin typeface="Times New Roman"/>
                <a:cs typeface="Times New Roman"/>
              </a:rPr>
              <a:t>circular linked list, </a:t>
            </a:r>
            <a:r>
              <a:rPr sz="1800" dirty="0">
                <a:latin typeface="Times New Roman"/>
                <a:cs typeface="Times New Roman"/>
              </a:rPr>
              <a:t>contains </a:t>
            </a:r>
            <a:r>
              <a:rPr sz="1800" spc="-5" dirty="0">
                <a:latin typeface="Times New Roman"/>
                <a:cs typeface="Times New Roman"/>
              </a:rPr>
              <a:t>two </a:t>
            </a:r>
            <a:r>
              <a:rPr sz="1800" dirty="0">
                <a:latin typeface="Times New Roman"/>
                <a:cs typeface="Times New Roman"/>
              </a:rPr>
              <a:t>pointers, </a:t>
            </a:r>
            <a:r>
              <a:rPr sz="1800" spc="-5" dirty="0">
                <a:latin typeface="Times New Roman"/>
                <a:cs typeface="Times New Roman"/>
              </a:rPr>
              <a:t>next and </a:t>
            </a:r>
            <a:r>
              <a:rPr sz="1800" dirty="0">
                <a:latin typeface="Times New Roman"/>
                <a:cs typeface="Times New Roman"/>
              </a:rPr>
              <a:t>previous for </a:t>
            </a:r>
            <a:r>
              <a:rPr sz="1800" spc="-5" dirty="0">
                <a:latin typeface="Times New Roman"/>
                <a:cs typeface="Times New Roman"/>
              </a:rPr>
              <a:t>each </a:t>
            </a:r>
            <a:r>
              <a:rPr sz="1800" dirty="0">
                <a:latin typeface="Times New Roman"/>
                <a:cs typeface="Times New Roman"/>
              </a:rPr>
              <a:t>node in the </a:t>
            </a:r>
            <a:r>
              <a:rPr sz="1800" spc="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355600" indent="-342900" algn="just">
              <a:lnSpc>
                <a:spcPct val="100000"/>
              </a:lnSpc>
              <a:spcBef>
                <a:spcPts val="1080"/>
              </a:spcBef>
              <a:buFont typeface="Arial MT"/>
              <a:buChar char="•"/>
              <a:tabLst>
                <a:tab pos="355600" algn="l"/>
              </a:tabLst>
            </a:pPr>
            <a:r>
              <a:rPr sz="1800" dirty="0">
                <a:latin typeface="Times New Roman"/>
                <a:cs typeface="Times New Roman"/>
              </a:rPr>
              <a:t>Circular</a:t>
            </a:r>
            <a:r>
              <a:rPr sz="1800" spc="-15" dirty="0">
                <a:latin typeface="Times New Roman"/>
                <a:cs typeface="Times New Roman"/>
              </a:rPr>
              <a:t> </a:t>
            </a:r>
            <a:r>
              <a:rPr sz="1800" dirty="0">
                <a:latin typeface="Times New Roman"/>
                <a:cs typeface="Times New Roman"/>
              </a:rPr>
              <a:t>doubly</a:t>
            </a:r>
            <a:r>
              <a:rPr sz="1800" spc="-10" dirty="0">
                <a:latin typeface="Times New Roman"/>
                <a:cs typeface="Times New Roman"/>
              </a:rPr>
              <a:t> </a:t>
            </a:r>
            <a:r>
              <a:rPr sz="1800" dirty="0">
                <a:latin typeface="Times New Roman"/>
                <a:cs typeface="Times New Roman"/>
              </a:rPr>
              <a:t>linked</a:t>
            </a:r>
            <a:r>
              <a:rPr sz="1800" spc="-5" dirty="0">
                <a:latin typeface="Times New Roman"/>
                <a:cs typeface="Times New Roman"/>
              </a:rPr>
              <a:t> </a:t>
            </a:r>
            <a:r>
              <a:rPr sz="1800" dirty="0">
                <a:latin typeface="Times New Roman"/>
                <a:cs typeface="Times New Roman"/>
              </a:rPr>
              <a:t>list</a:t>
            </a:r>
            <a:r>
              <a:rPr sz="1800" spc="-5" dirty="0">
                <a:latin typeface="Times New Roman"/>
                <a:cs typeface="Times New Roman"/>
              </a:rPr>
              <a:t> </a:t>
            </a:r>
            <a:r>
              <a:rPr sz="1800" dirty="0">
                <a:latin typeface="Times New Roman"/>
                <a:cs typeface="Times New Roman"/>
              </a:rPr>
              <a:t>doesn't</a:t>
            </a:r>
            <a:r>
              <a:rPr sz="1800" spc="-20" dirty="0">
                <a:latin typeface="Times New Roman"/>
                <a:cs typeface="Times New Roman"/>
              </a:rPr>
              <a:t> </a:t>
            </a:r>
            <a:r>
              <a:rPr sz="1800" dirty="0">
                <a:latin typeface="Times New Roman"/>
                <a:cs typeface="Times New Roman"/>
              </a:rPr>
              <a:t>contain</a:t>
            </a:r>
            <a:r>
              <a:rPr sz="1800" spc="-15" dirty="0">
                <a:latin typeface="Times New Roman"/>
                <a:cs typeface="Times New Roman"/>
              </a:rPr>
              <a:t> </a:t>
            </a:r>
            <a:r>
              <a:rPr sz="1800" spc="-5" dirty="0">
                <a:latin typeface="Times New Roman"/>
                <a:cs typeface="Times New Roman"/>
              </a:rPr>
              <a:t>NULL</a:t>
            </a:r>
            <a:r>
              <a:rPr sz="1800" spc="-60"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any</a:t>
            </a:r>
            <a:r>
              <a:rPr sz="1800" spc="-5" dirty="0">
                <a:latin typeface="Times New Roman"/>
                <a:cs typeface="Times New Roman"/>
              </a:rPr>
              <a:t> of</a:t>
            </a:r>
            <a:r>
              <a:rPr sz="1800" dirty="0">
                <a:latin typeface="Times New Roman"/>
                <a:cs typeface="Times New Roman"/>
              </a:rPr>
              <a:t> the</a:t>
            </a:r>
            <a:r>
              <a:rPr sz="1800" spc="-5" dirty="0">
                <a:latin typeface="Times New Roman"/>
                <a:cs typeface="Times New Roman"/>
              </a:rPr>
              <a:t> node.</a:t>
            </a:r>
            <a:endParaRPr sz="1800">
              <a:latin typeface="Times New Roman"/>
              <a:cs typeface="Times New Roman"/>
            </a:endParaRPr>
          </a:p>
          <a:p>
            <a:pPr marL="355600" indent="-342900" algn="just">
              <a:lnSpc>
                <a:spcPct val="100000"/>
              </a:lnSpc>
              <a:spcBef>
                <a:spcPts val="1080"/>
              </a:spcBef>
              <a:buFont typeface="Arial MT"/>
              <a:buChar char="•"/>
              <a:tabLst>
                <a:tab pos="355600" algn="l"/>
              </a:tabLst>
            </a:pPr>
            <a:r>
              <a:rPr sz="1800" dirty="0">
                <a:latin typeface="Times New Roman"/>
                <a:cs typeface="Times New Roman"/>
              </a:rPr>
              <a:t>The last</a:t>
            </a:r>
            <a:r>
              <a:rPr sz="1800" spc="-5" dirty="0">
                <a:latin typeface="Times New Roman"/>
                <a:cs typeface="Times New Roman"/>
              </a:rPr>
              <a:t> </a:t>
            </a:r>
            <a:r>
              <a:rPr sz="1800" dirty="0">
                <a:latin typeface="Times New Roman"/>
                <a:cs typeface="Times New Roman"/>
              </a:rPr>
              <a:t>node</a:t>
            </a:r>
            <a:r>
              <a:rPr sz="1800" spc="-5"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the list</a:t>
            </a:r>
            <a:r>
              <a:rPr sz="1800" spc="-5" dirty="0">
                <a:latin typeface="Times New Roman"/>
                <a:cs typeface="Times New Roman"/>
              </a:rPr>
              <a:t> </a:t>
            </a:r>
            <a:r>
              <a:rPr sz="1800" dirty="0">
                <a:latin typeface="Times New Roman"/>
                <a:cs typeface="Times New Roman"/>
              </a:rPr>
              <a:t>contains</a:t>
            </a:r>
            <a:r>
              <a:rPr sz="1800" spc="-2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spc="-5" dirty="0">
                <a:latin typeface="Times New Roman"/>
                <a:cs typeface="Times New Roman"/>
              </a:rPr>
              <a:t>address</a:t>
            </a:r>
            <a:r>
              <a:rPr sz="1800" dirty="0">
                <a:latin typeface="Times New Roman"/>
                <a:cs typeface="Times New Roman"/>
              </a:rPr>
              <a:t> of</a:t>
            </a:r>
            <a:r>
              <a:rPr sz="1800" spc="-5" dirty="0">
                <a:latin typeface="Times New Roman"/>
                <a:cs typeface="Times New Roman"/>
              </a:rPr>
              <a:t> </a:t>
            </a:r>
            <a:r>
              <a:rPr sz="1800" dirty="0">
                <a:latin typeface="Times New Roman"/>
                <a:cs typeface="Times New Roman"/>
              </a:rPr>
              <a:t>the </a:t>
            </a:r>
            <a:r>
              <a:rPr sz="1800" spc="-5" dirty="0">
                <a:latin typeface="Times New Roman"/>
                <a:cs typeface="Times New Roman"/>
              </a:rPr>
              <a:t>first </a:t>
            </a:r>
            <a:r>
              <a:rPr sz="1800" dirty="0">
                <a:latin typeface="Times New Roman"/>
                <a:cs typeface="Times New Roman"/>
              </a:rPr>
              <a:t>node</a:t>
            </a:r>
            <a:r>
              <a:rPr sz="1800" spc="10" dirty="0">
                <a:latin typeface="Times New Roman"/>
                <a:cs typeface="Times New Roman"/>
              </a:rPr>
              <a:t> </a:t>
            </a:r>
            <a:r>
              <a:rPr sz="1800" dirty="0">
                <a:latin typeface="Times New Roman"/>
                <a:cs typeface="Times New Roman"/>
              </a:rPr>
              <a:t>of</a:t>
            </a:r>
            <a:r>
              <a:rPr sz="1800" spc="-15" dirty="0">
                <a:latin typeface="Times New Roman"/>
                <a:cs typeface="Times New Roman"/>
              </a:rPr>
              <a:t> </a:t>
            </a:r>
            <a:r>
              <a:rPr sz="1800" dirty="0">
                <a:latin typeface="Times New Roman"/>
                <a:cs typeface="Times New Roman"/>
              </a:rPr>
              <a:t>the list.</a:t>
            </a:r>
            <a:endParaRPr sz="1800">
              <a:latin typeface="Times New Roman"/>
              <a:cs typeface="Times New Roman"/>
            </a:endParaRPr>
          </a:p>
          <a:p>
            <a:pPr marL="354965" marR="7620" indent="-342900" algn="just">
              <a:lnSpc>
                <a:spcPts val="3240"/>
              </a:lnSpc>
              <a:spcBef>
                <a:spcPts val="100"/>
              </a:spcBef>
              <a:buFont typeface="Arial MT"/>
              <a:buChar char="•"/>
              <a:tabLst>
                <a:tab pos="355600" algn="l"/>
              </a:tabLst>
            </a:pPr>
            <a:r>
              <a:rPr sz="1800" dirty="0">
                <a:latin typeface="Times New Roman"/>
                <a:cs typeface="Times New Roman"/>
              </a:rPr>
              <a:t>The </a:t>
            </a:r>
            <a:r>
              <a:rPr sz="1800" spc="-5" dirty="0">
                <a:latin typeface="Times New Roman"/>
                <a:cs typeface="Times New Roman"/>
              </a:rPr>
              <a:t>first node </a:t>
            </a:r>
            <a:r>
              <a:rPr sz="1800" dirty="0">
                <a:latin typeface="Times New Roman"/>
                <a:cs typeface="Times New Roman"/>
              </a:rPr>
              <a:t>of the </a:t>
            </a:r>
            <a:r>
              <a:rPr sz="1800" spc="-5" dirty="0">
                <a:latin typeface="Times New Roman"/>
                <a:cs typeface="Times New Roman"/>
              </a:rPr>
              <a:t>list </a:t>
            </a:r>
            <a:r>
              <a:rPr sz="1800" dirty="0">
                <a:latin typeface="Times New Roman"/>
                <a:cs typeface="Times New Roman"/>
              </a:rPr>
              <a:t>also contain </a:t>
            </a:r>
            <a:r>
              <a:rPr sz="1800" spc="-5" dirty="0">
                <a:latin typeface="Times New Roman"/>
                <a:cs typeface="Times New Roman"/>
              </a:rPr>
              <a:t>address </a:t>
            </a:r>
            <a:r>
              <a:rPr sz="1800" dirty="0">
                <a:latin typeface="Times New Roman"/>
                <a:cs typeface="Times New Roman"/>
              </a:rPr>
              <a:t>of the </a:t>
            </a:r>
            <a:r>
              <a:rPr sz="1800" spc="-5" dirty="0">
                <a:latin typeface="Times New Roman"/>
                <a:cs typeface="Times New Roman"/>
              </a:rPr>
              <a:t>last </a:t>
            </a:r>
            <a:r>
              <a:rPr sz="1800" dirty="0">
                <a:latin typeface="Times New Roman"/>
                <a:cs typeface="Times New Roman"/>
              </a:rPr>
              <a:t>node in </a:t>
            </a:r>
            <a:r>
              <a:rPr sz="1800" spc="-5" dirty="0">
                <a:latin typeface="Times New Roman"/>
                <a:cs typeface="Times New Roman"/>
              </a:rPr>
              <a:t>its previous </a:t>
            </a:r>
            <a:r>
              <a:rPr sz="1800" dirty="0">
                <a:latin typeface="Times New Roman"/>
                <a:cs typeface="Times New Roman"/>
              </a:rPr>
              <a:t> </a:t>
            </a:r>
            <a:r>
              <a:rPr sz="1800" spc="-15" dirty="0">
                <a:latin typeface="Times New Roman"/>
                <a:cs typeface="Times New Roman"/>
              </a:rPr>
              <a:t>pointer.</a:t>
            </a:r>
            <a:endParaRPr sz="1800">
              <a:latin typeface="Times New Roman"/>
              <a:cs typeface="Times New Roman"/>
            </a:endParaRPr>
          </a:p>
        </p:txBody>
      </p:sp>
      <p:sp>
        <p:nvSpPr>
          <p:cNvPr id="3" name="object 3"/>
          <p:cNvSpPr txBox="1">
            <a:spLocks noGrp="1"/>
          </p:cNvSpPr>
          <p:nvPr>
            <p:ph type="title"/>
          </p:nvPr>
        </p:nvSpPr>
        <p:spPr>
          <a:xfrm>
            <a:off x="918768" y="404621"/>
            <a:ext cx="280479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Double</a:t>
            </a:r>
            <a:r>
              <a:rPr sz="1800" b="1" spc="-10" dirty="0">
                <a:solidFill>
                  <a:srgbClr val="4471C4"/>
                </a:solidFill>
                <a:latin typeface="Times New Roman"/>
                <a:cs typeface="Times New Roman"/>
              </a:rPr>
              <a:t> </a:t>
            </a:r>
            <a:r>
              <a:rPr sz="1800" b="1" spc="-5" dirty="0">
                <a:solidFill>
                  <a:srgbClr val="4471C4"/>
                </a:solidFill>
                <a:latin typeface="Times New Roman"/>
                <a:cs typeface="Times New Roman"/>
              </a:rPr>
              <a:t>Circular</a:t>
            </a:r>
            <a:r>
              <a:rPr sz="1800" b="1" spc="-45" dirty="0">
                <a:solidFill>
                  <a:srgbClr val="4471C4"/>
                </a:solidFill>
                <a:latin typeface="Times New Roman"/>
                <a:cs typeface="Times New Roman"/>
              </a:rPr>
              <a:t> </a:t>
            </a:r>
            <a:r>
              <a:rPr sz="1800" b="1" spc="-5" dirty="0">
                <a:solidFill>
                  <a:srgbClr val="4471C4"/>
                </a:solidFill>
                <a:latin typeface="Times New Roman"/>
                <a:cs typeface="Times New Roman"/>
              </a:rPr>
              <a:t>Linked</a:t>
            </a:r>
            <a:r>
              <a:rPr sz="1800" b="1" spc="-10" dirty="0">
                <a:solidFill>
                  <a:srgbClr val="4471C4"/>
                </a:solidFill>
                <a:latin typeface="Times New Roman"/>
                <a:cs typeface="Times New Roman"/>
              </a:rPr>
              <a:t> </a:t>
            </a:r>
            <a:r>
              <a:rPr sz="1800" b="1" spc="-5" dirty="0">
                <a:solidFill>
                  <a:srgbClr val="4471C4"/>
                </a:solidFill>
                <a:latin typeface="Times New Roman"/>
                <a:cs typeface="Times New Roman"/>
              </a:rPr>
              <a:t>List</a:t>
            </a:r>
            <a:endParaRPr sz="180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5928" y="1278918"/>
            <a:ext cx="6772275" cy="790407"/>
          </a:xfrm>
          <a:prstGeom prst="rect">
            <a:avLst/>
          </a:prstGeom>
        </p:spPr>
      </p:pic>
      <p:sp>
        <p:nvSpPr>
          <p:cNvPr id="3" name="object 3"/>
          <p:cNvSpPr txBox="1"/>
          <p:nvPr/>
        </p:nvSpPr>
        <p:spPr>
          <a:xfrm>
            <a:off x="429564" y="2428493"/>
            <a:ext cx="4159250" cy="2495550"/>
          </a:xfrm>
          <a:prstGeom prst="rect">
            <a:avLst/>
          </a:prstGeom>
        </p:spPr>
        <p:txBody>
          <a:bodyPr vert="horz" wrap="square" lIns="0" tIns="12700" rIns="0" bIns="0" rtlCol="0">
            <a:spAutoFit/>
          </a:bodyPr>
          <a:lstStyle/>
          <a:p>
            <a:pPr marL="12700" marR="2030730">
              <a:lnSpc>
                <a:spcPct val="150100"/>
              </a:lnSpc>
              <a:spcBef>
                <a:spcPts val="100"/>
              </a:spcBef>
            </a:pPr>
            <a:r>
              <a:rPr sz="1800" dirty="0">
                <a:latin typeface="Times New Roman"/>
                <a:cs typeface="Times New Roman"/>
              </a:rPr>
              <a:t>//</a:t>
            </a:r>
            <a:r>
              <a:rPr sz="1800" spc="-25" dirty="0">
                <a:latin typeface="Times New Roman"/>
                <a:cs typeface="Times New Roman"/>
              </a:rPr>
              <a:t> </a:t>
            </a:r>
            <a:r>
              <a:rPr sz="1800" dirty="0">
                <a:latin typeface="Times New Roman"/>
                <a:cs typeface="Times New Roman"/>
              </a:rPr>
              <a:t>Structure</a:t>
            </a:r>
            <a:r>
              <a:rPr sz="1800" spc="-40" dirty="0">
                <a:latin typeface="Times New Roman"/>
                <a:cs typeface="Times New Roman"/>
              </a:rPr>
              <a:t> </a:t>
            </a:r>
            <a:r>
              <a:rPr sz="1800" dirty="0">
                <a:latin typeface="Times New Roman"/>
                <a:cs typeface="Times New Roman"/>
              </a:rPr>
              <a:t>of</a:t>
            </a:r>
            <a:r>
              <a:rPr sz="1800" spc="-20"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dirty="0">
                <a:latin typeface="Times New Roman"/>
                <a:cs typeface="Times New Roman"/>
              </a:rPr>
              <a:t>node </a:t>
            </a:r>
            <a:r>
              <a:rPr sz="1800" spc="-434" dirty="0">
                <a:latin typeface="Times New Roman"/>
                <a:cs typeface="Times New Roman"/>
              </a:rPr>
              <a:t> </a:t>
            </a:r>
            <a:r>
              <a:rPr sz="1800" dirty="0">
                <a:latin typeface="Times New Roman"/>
                <a:cs typeface="Times New Roman"/>
              </a:rPr>
              <a:t>struct</a:t>
            </a:r>
            <a:r>
              <a:rPr sz="1800" spc="-10" dirty="0">
                <a:latin typeface="Times New Roman"/>
                <a:cs typeface="Times New Roman"/>
              </a:rPr>
              <a:t> </a:t>
            </a:r>
            <a:r>
              <a:rPr sz="1800" dirty="0">
                <a:latin typeface="Times New Roman"/>
                <a:cs typeface="Times New Roman"/>
              </a:rPr>
              <a:t>node</a:t>
            </a:r>
            <a:r>
              <a:rPr sz="1800" spc="-5"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2700">
              <a:lnSpc>
                <a:spcPct val="100000"/>
              </a:lnSpc>
              <a:spcBef>
                <a:spcPts val="1080"/>
              </a:spcBef>
            </a:pPr>
            <a:r>
              <a:rPr sz="1800" dirty="0">
                <a:latin typeface="Times New Roman"/>
                <a:cs typeface="Times New Roman"/>
              </a:rPr>
              <a:t>int</a:t>
            </a:r>
            <a:r>
              <a:rPr sz="1800" spc="-45" dirty="0">
                <a:latin typeface="Times New Roman"/>
                <a:cs typeface="Times New Roman"/>
              </a:rPr>
              <a:t> </a:t>
            </a:r>
            <a:r>
              <a:rPr sz="1800" dirty="0">
                <a:latin typeface="Times New Roman"/>
                <a:cs typeface="Times New Roman"/>
              </a:rPr>
              <a:t>data;</a:t>
            </a:r>
            <a:endParaRPr sz="1800">
              <a:latin typeface="Times New Roman"/>
              <a:cs typeface="Times New Roman"/>
            </a:endParaRPr>
          </a:p>
          <a:p>
            <a:pPr marL="12700">
              <a:lnSpc>
                <a:spcPct val="100000"/>
              </a:lnSpc>
              <a:spcBef>
                <a:spcPts val="1080"/>
              </a:spcBef>
            </a:pPr>
            <a:r>
              <a:rPr sz="1800" dirty="0">
                <a:latin typeface="Times New Roman"/>
                <a:cs typeface="Times New Roman"/>
              </a:rPr>
              <a:t>struct</a:t>
            </a:r>
            <a:r>
              <a:rPr sz="1800" spc="-5" dirty="0">
                <a:latin typeface="Times New Roman"/>
                <a:cs typeface="Times New Roman"/>
              </a:rPr>
              <a:t> node *next; </a:t>
            </a: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Pointer</a:t>
            </a:r>
            <a:r>
              <a:rPr sz="1800" spc="-15" dirty="0">
                <a:latin typeface="Times New Roman"/>
                <a:cs typeface="Times New Roman"/>
              </a:rPr>
              <a:t> </a:t>
            </a:r>
            <a:r>
              <a:rPr sz="1800" dirty="0">
                <a:latin typeface="Times New Roman"/>
                <a:cs typeface="Times New Roman"/>
              </a:rPr>
              <a:t>to</a:t>
            </a:r>
            <a:r>
              <a:rPr sz="1800" spc="-5" dirty="0">
                <a:latin typeface="Times New Roman"/>
                <a:cs typeface="Times New Roman"/>
              </a:rPr>
              <a:t> next</a:t>
            </a:r>
            <a:r>
              <a:rPr sz="1800" spc="-10" dirty="0">
                <a:latin typeface="Times New Roman"/>
                <a:cs typeface="Times New Roman"/>
              </a:rPr>
              <a:t> </a:t>
            </a:r>
            <a:r>
              <a:rPr sz="1800" dirty="0">
                <a:latin typeface="Times New Roman"/>
                <a:cs typeface="Times New Roman"/>
              </a:rPr>
              <a:t>node</a:t>
            </a:r>
            <a:endParaRPr sz="1800">
              <a:latin typeface="Times New Roman"/>
              <a:cs typeface="Times New Roman"/>
            </a:endParaRPr>
          </a:p>
          <a:p>
            <a:pPr marL="12700">
              <a:lnSpc>
                <a:spcPct val="100000"/>
              </a:lnSpc>
              <a:spcBef>
                <a:spcPts val="1080"/>
              </a:spcBef>
            </a:pPr>
            <a:r>
              <a:rPr sz="1800" spc="-5" dirty="0">
                <a:latin typeface="Times New Roman"/>
                <a:cs typeface="Times New Roman"/>
              </a:rPr>
              <a:t>struct</a:t>
            </a:r>
            <a:r>
              <a:rPr sz="1800" dirty="0">
                <a:latin typeface="Times New Roman"/>
                <a:cs typeface="Times New Roman"/>
              </a:rPr>
              <a:t> </a:t>
            </a:r>
            <a:r>
              <a:rPr sz="1800" spc="-5" dirty="0">
                <a:latin typeface="Times New Roman"/>
                <a:cs typeface="Times New Roman"/>
              </a:rPr>
              <a:t>node</a:t>
            </a:r>
            <a:r>
              <a:rPr sz="1800" dirty="0">
                <a:latin typeface="Times New Roman"/>
                <a:cs typeface="Times New Roman"/>
              </a:rPr>
              <a:t> </a:t>
            </a:r>
            <a:r>
              <a:rPr sz="1800" spc="-5" dirty="0">
                <a:latin typeface="Times New Roman"/>
                <a:cs typeface="Times New Roman"/>
              </a:rPr>
              <a:t>*prev;</a:t>
            </a:r>
            <a:r>
              <a:rPr sz="1800" dirty="0">
                <a:latin typeface="Times New Roman"/>
                <a:cs typeface="Times New Roman"/>
              </a:rPr>
              <a:t> // </a:t>
            </a:r>
            <a:r>
              <a:rPr sz="1800" spc="-5" dirty="0">
                <a:latin typeface="Times New Roman"/>
                <a:cs typeface="Times New Roman"/>
              </a:rPr>
              <a:t>Pointer</a:t>
            </a:r>
            <a:r>
              <a:rPr sz="1800" spc="5" dirty="0">
                <a:latin typeface="Times New Roman"/>
                <a:cs typeface="Times New Roman"/>
              </a:rPr>
              <a:t> </a:t>
            </a:r>
            <a:r>
              <a:rPr sz="1800" dirty="0">
                <a:latin typeface="Times New Roman"/>
                <a:cs typeface="Times New Roman"/>
              </a:rPr>
              <a:t>to previous</a:t>
            </a:r>
            <a:r>
              <a:rPr sz="1800" spc="-15" dirty="0">
                <a:latin typeface="Times New Roman"/>
                <a:cs typeface="Times New Roman"/>
              </a:rPr>
              <a:t> </a:t>
            </a:r>
            <a:r>
              <a:rPr sz="1800" dirty="0">
                <a:latin typeface="Times New Roman"/>
                <a:cs typeface="Times New Roman"/>
              </a:rPr>
              <a:t>node</a:t>
            </a:r>
            <a:endParaRPr sz="1800">
              <a:latin typeface="Times New Roman"/>
              <a:cs typeface="Times New Roman"/>
            </a:endParaRPr>
          </a:p>
          <a:p>
            <a:pPr marL="68580">
              <a:lnSpc>
                <a:spcPct val="100000"/>
              </a:lnSpc>
              <a:spcBef>
                <a:spcPts val="1080"/>
              </a:spcBef>
            </a:pPr>
            <a:r>
              <a:rPr sz="1800" dirty="0">
                <a:latin typeface="Times New Roman"/>
                <a:cs typeface="Times New Roman"/>
              </a:rPr>
              <a:t>};</a:t>
            </a:r>
            <a:endParaRPr sz="1800">
              <a:latin typeface="Times New Roman"/>
              <a:cs typeface="Times New Roman"/>
            </a:endParaRPr>
          </a:p>
        </p:txBody>
      </p:sp>
      <p:sp>
        <p:nvSpPr>
          <p:cNvPr id="4" name="object 4"/>
          <p:cNvSpPr txBox="1"/>
          <p:nvPr/>
        </p:nvSpPr>
        <p:spPr>
          <a:xfrm>
            <a:off x="5225541" y="2726817"/>
            <a:ext cx="111887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Ope</a:t>
            </a:r>
            <a:r>
              <a:rPr sz="1800" b="1" dirty="0">
                <a:latin typeface="Times New Roman"/>
                <a:cs typeface="Times New Roman"/>
              </a:rPr>
              <a:t>r</a:t>
            </a:r>
            <a:r>
              <a:rPr sz="1800" b="1" spc="-5" dirty="0">
                <a:latin typeface="Times New Roman"/>
                <a:cs typeface="Times New Roman"/>
              </a:rPr>
              <a:t>ations</a:t>
            </a:r>
            <a:endParaRPr sz="1800">
              <a:latin typeface="Times New Roman"/>
              <a:cs typeface="Times New Roman"/>
            </a:endParaRPr>
          </a:p>
        </p:txBody>
      </p:sp>
      <p:sp>
        <p:nvSpPr>
          <p:cNvPr id="5" name="object 5"/>
          <p:cNvSpPr txBox="1"/>
          <p:nvPr/>
        </p:nvSpPr>
        <p:spPr>
          <a:xfrm>
            <a:off x="5225541" y="3001517"/>
            <a:ext cx="2322830" cy="1671955"/>
          </a:xfrm>
          <a:prstGeom prst="rect">
            <a:avLst/>
          </a:prstGeom>
        </p:spPr>
        <p:txBody>
          <a:bodyPr vert="horz" wrap="square" lIns="0" tIns="149860" rIns="0" bIns="0" rtlCol="0">
            <a:spAutoFit/>
          </a:bodyPr>
          <a:lstStyle/>
          <a:p>
            <a:pPr marL="299085" indent="-287020">
              <a:lnSpc>
                <a:spcPct val="100000"/>
              </a:lnSpc>
              <a:spcBef>
                <a:spcPts val="1180"/>
              </a:spcBef>
              <a:buFont typeface="Arial MT"/>
              <a:buChar char="•"/>
              <a:tabLst>
                <a:tab pos="299085" algn="l"/>
                <a:tab pos="299720" algn="l"/>
              </a:tabLst>
            </a:pPr>
            <a:r>
              <a:rPr sz="1800" dirty="0">
                <a:latin typeface="Times New Roman"/>
                <a:cs typeface="Times New Roman"/>
              </a:rPr>
              <a:t>Insertion</a:t>
            </a:r>
            <a:r>
              <a:rPr sz="1800" spc="-40" dirty="0">
                <a:latin typeface="Times New Roman"/>
                <a:cs typeface="Times New Roman"/>
              </a:rPr>
              <a:t> </a:t>
            </a:r>
            <a:r>
              <a:rPr sz="1800" dirty="0">
                <a:latin typeface="Times New Roman"/>
                <a:cs typeface="Times New Roman"/>
              </a:rPr>
              <a:t>at</a:t>
            </a:r>
            <a:r>
              <a:rPr sz="1800" spc="-40" dirty="0">
                <a:latin typeface="Times New Roman"/>
                <a:cs typeface="Times New Roman"/>
              </a:rPr>
              <a:t> </a:t>
            </a:r>
            <a:r>
              <a:rPr sz="1800" dirty="0">
                <a:latin typeface="Times New Roman"/>
                <a:cs typeface="Times New Roman"/>
              </a:rPr>
              <a:t>beginning</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Insertion</a:t>
            </a:r>
            <a:r>
              <a:rPr sz="1800" spc="-30" dirty="0">
                <a:latin typeface="Times New Roman"/>
                <a:cs typeface="Times New Roman"/>
              </a:rPr>
              <a:t> </a:t>
            </a:r>
            <a:r>
              <a:rPr sz="1800" dirty="0">
                <a:latin typeface="Times New Roman"/>
                <a:cs typeface="Times New Roman"/>
              </a:rPr>
              <a:t>at</a:t>
            </a:r>
            <a:r>
              <a:rPr sz="1800" spc="-25" dirty="0">
                <a:latin typeface="Times New Roman"/>
                <a:cs typeface="Times New Roman"/>
              </a:rPr>
              <a:t> </a:t>
            </a:r>
            <a:r>
              <a:rPr sz="1800" dirty="0">
                <a:latin typeface="Times New Roman"/>
                <a:cs typeface="Times New Roman"/>
              </a:rPr>
              <a:t>end</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Deletion</a:t>
            </a:r>
            <a:r>
              <a:rPr sz="1800" spc="-50" dirty="0">
                <a:latin typeface="Times New Roman"/>
                <a:cs typeface="Times New Roman"/>
              </a:rPr>
              <a:t> </a:t>
            </a:r>
            <a:r>
              <a:rPr sz="1800" dirty="0">
                <a:latin typeface="Times New Roman"/>
                <a:cs typeface="Times New Roman"/>
              </a:rPr>
              <a:t>at</a:t>
            </a:r>
            <a:r>
              <a:rPr sz="1800" spc="-25" dirty="0">
                <a:latin typeface="Times New Roman"/>
                <a:cs typeface="Times New Roman"/>
              </a:rPr>
              <a:t> </a:t>
            </a:r>
            <a:r>
              <a:rPr sz="1800" dirty="0">
                <a:latin typeface="Times New Roman"/>
                <a:cs typeface="Times New Roman"/>
              </a:rPr>
              <a:t>beginning</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Deletion</a:t>
            </a:r>
            <a:r>
              <a:rPr sz="1800" spc="-40" dirty="0">
                <a:latin typeface="Times New Roman"/>
                <a:cs typeface="Times New Roman"/>
              </a:rPr>
              <a:t> </a:t>
            </a:r>
            <a:r>
              <a:rPr sz="1800" dirty="0">
                <a:latin typeface="Times New Roman"/>
                <a:cs typeface="Times New Roman"/>
              </a:rPr>
              <a:t>at</a:t>
            </a:r>
            <a:r>
              <a:rPr sz="1800" spc="-25" dirty="0">
                <a:latin typeface="Times New Roman"/>
                <a:cs typeface="Times New Roman"/>
              </a:rPr>
              <a:t> </a:t>
            </a:r>
            <a:r>
              <a:rPr sz="1800" dirty="0">
                <a:latin typeface="Times New Roman"/>
                <a:cs typeface="Times New Roman"/>
              </a:rPr>
              <a:t>end</a:t>
            </a:r>
            <a:endParaRPr sz="180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3857" y="86004"/>
            <a:ext cx="8479155" cy="4929505"/>
          </a:xfrm>
          <a:prstGeom prst="rect">
            <a:avLst/>
          </a:prstGeom>
        </p:spPr>
        <p:txBody>
          <a:bodyPr vert="horz" wrap="square" lIns="0" tIns="137160" rIns="0" bIns="0" rtlCol="0">
            <a:spAutoFit/>
          </a:bodyPr>
          <a:lstStyle/>
          <a:p>
            <a:pPr marL="12700">
              <a:lnSpc>
                <a:spcPct val="100000"/>
              </a:lnSpc>
              <a:spcBef>
                <a:spcPts val="1080"/>
              </a:spcBef>
            </a:pPr>
            <a:r>
              <a:rPr sz="1650" dirty="0">
                <a:latin typeface="Times New Roman"/>
                <a:cs typeface="Times New Roman"/>
              </a:rPr>
              <a:t>Following</a:t>
            </a:r>
            <a:r>
              <a:rPr sz="1650" spc="-15" dirty="0">
                <a:latin typeface="Times New Roman"/>
                <a:cs typeface="Times New Roman"/>
              </a:rPr>
              <a:t> </a:t>
            </a:r>
            <a:r>
              <a:rPr sz="1650" dirty="0">
                <a:latin typeface="Times New Roman"/>
                <a:cs typeface="Times New Roman"/>
              </a:rPr>
              <a:t>are</a:t>
            </a:r>
            <a:r>
              <a:rPr sz="1650" spc="5" dirty="0">
                <a:latin typeface="Times New Roman"/>
                <a:cs typeface="Times New Roman"/>
              </a:rPr>
              <a:t> </a:t>
            </a:r>
            <a:r>
              <a:rPr sz="1650" dirty="0">
                <a:latin typeface="Times New Roman"/>
                <a:cs typeface="Times New Roman"/>
              </a:rPr>
              <a:t>advantages</a:t>
            </a:r>
            <a:r>
              <a:rPr sz="1650" spc="10" dirty="0">
                <a:latin typeface="Times New Roman"/>
                <a:cs typeface="Times New Roman"/>
              </a:rPr>
              <a:t> </a:t>
            </a:r>
            <a:r>
              <a:rPr sz="1650" dirty="0">
                <a:latin typeface="Times New Roman"/>
                <a:cs typeface="Times New Roman"/>
              </a:rPr>
              <a:t>and</a:t>
            </a:r>
            <a:r>
              <a:rPr sz="1650" spc="-5" dirty="0">
                <a:latin typeface="Times New Roman"/>
                <a:cs typeface="Times New Roman"/>
              </a:rPr>
              <a:t> </a:t>
            </a:r>
            <a:r>
              <a:rPr sz="1650" dirty="0">
                <a:latin typeface="Times New Roman"/>
                <a:cs typeface="Times New Roman"/>
              </a:rPr>
              <a:t>disadvantages</a:t>
            </a:r>
            <a:r>
              <a:rPr sz="1650" spc="10" dirty="0">
                <a:latin typeface="Times New Roman"/>
                <a:cs typeface="Times New Roman"/>
              </a:rPr>
              <a:t> </a:t>
            </a:r>
            <a:r>
              <a:rPr sz="1650" dirty="0">
                <a:latin typeface="Times New Roman"/>
                <a:cs typeface="Times New Roman"/>
              </a:rPr>
              <a:t>of </a:t>
            </a:r>
            <a:r>
              <a:rPr sz="1650" spc="-5" dirty="0">
                <a:latin typeface="Times New Roman"/>
                <a:cs typeface="Times New Roman"/>
              </a:rPr>
              <a:t>circular</a:t>
            </a:r>
            <a:r>
              <a:rPr sz="1650" spc="20" dirty="0">
                <a:latin typeface="Times New Roman"/>
                <a:cs typeface="Times New Roman"/>
              </a:rPr>
              <a:t> </a:t>
            </a:r>
            <a:r>
              <a:rPr sz="1650" dirty="0">
                <a:latin typeface="Times New Roman"/>
                <a:cs typeface="Times New Roman"/>
              </a:rPr>
              <a:t>doubly</a:t>
            </a:r>
            <a:r>
              <a:rPr sz="1650" spc="-10" dirty="0">
                <a:latin typeface="Times New Roman"/>
                <a:cs typeface="Times New Roman"/>
              </a:rPr>
              <a:t> </a:t>
            </a:r>
            <a:r>
              <a:rPr sz="1650" dirty="0">
                <a:latin typeface="Times New Roman"/>
                <a:cs typeface="Times New Roman"/>
              </a:rPr>
              <a:t>linked</a:t>
            </a:r>
            <a:r>
              <a:rPr sz="1650" spc="5" dirty="0">
                <a:latin typeface="Times New Roman"/>
                <a:cs typeface="Times New Roman"/>
              </a:rPr>
              <a:t> </a:t>
            </a:r>
            <a:r>
              <a:rPr sz="1650" spc="-5" dirty="0">
                <a:latin typeface="Times New Roman"/>
                <a:cs typeface="Times New Roman"/>
              </a:rPr>
              <a:t>list:</a:t>
            </a:r>
            <a:endParaRPr sz="1650">
              <a:latin typeface="Times New Roman"/>
              <a:cs typeface="Times New Roman"/>
            </a:endParaRPr>
          </a:p>
          <a:p>
            <a:pPr marL="12700">
              <a:lnSpc>
                <a:spcPct val="100000"/>
              </a:lnSpc>
              <a:spcBef>
                <a:spcPts val="985"/>
              </a:spcBef>
            </a:pPr>
            <a:r>
              <a:rPr sz="1650" b="1" dirty="0">
                <a:latin typeface="Times New Roman"/>
                <a:cs typeface="Times New Roman"/>
              </a:rPr>
              <a:t>Advantages</a:t>
            </a:r>
            <a:endParaRPr sz="1650">
              <a:latin typeface="Times New Roman"/>
              <a:cs typeface="Times New Roman"/>
            </a:endParaRPr>
          </a:p>
          <a:p>
            <a:pPr marL="299085" indent="-287020">
              <a:lnSpc>
                <a:spcPct val="100000"/>
              </a:lnSpc>
              <a:spcBef>
                <a:spcPts val="994"/>
              </a:spcBef>
              <a:buFont typeface="Arial MT"/>
              <a:buChar char="•"/>
              <a:tabLst>
                <a:tab pos="299085" algn="l"/>
                <a:tab pos="299720" algn="l"/>
              </a:tabLst>
            </a:pPr>
            <a:r>
              <a:rPr sz="1650" spc="-5" dirty="0">
                <a:latin typeface="Times New Roman"/>
                <a:cs typeface="Times New Roman"/>
              </a:rPr>
              <a:t>List</a:t>
            </a:r>
            <a:r>
              <a:rPr sz="1650" spc="5" dirty="0">
                <a:latin typeface="Times New Roman"/>
                <a:cs typeface="Times New Roman"/>
              </a:rPr>
              <a:t> </a:t>
            </a:r>
            <a:r>
              <a:rPr sz="1650" spc="-5" dirty="0">
                <a:latin typeface="Times New Roman"/>
                <a:cs typeface="Times New Roman"/>
              </a:rPr>
              <a:t>can</a:t>
            </a:r>
            <a:r>
              <a:rPr sz="1650" spc="10" dirty="0">
                <a:latin typeface="Times New Roman"/>
                <a:cs typeface="Times New Roman"/>
              </a:rPr>
              <a:t> </a:t>
            </a:r>
            <a:r>
              <a:rPr sz="1650" dirty="0">
                <a:latin typeface="Times New Roman"/>
                <a:cs typeface="Times New Roman"/>
              </a:rPr>
              <a:t>be</a:t>
            </a:r>
            <a:r>
              <a:rPr sz="1650" spc="5" dirty="0">
                <a:latin typeface="Times New Roman"/>
                <a:cs typeface="Times New Roman"/>
              </a:rPr>
              <a:t> </a:t>
            </a:r>
            <a:r>
              <a:rPr sz="1650" dirty="0">
                <a:latin typeface="Times New Roman"/>
                <a:cs typeface="Times New Roman"/>
              </a:rPr>
              <a:t>traversed</a:t>
            </a:r>
            <a:r>
              <a:rPr sz="1650" spc="-5" dirty="0">
                <a:latin typeface="Times New Roman"/>
                <a:cs typeface="Times New Roman"/>
              </a:rPr>
              <a:t> from</a:t>
            </a:r>
            <a:r>
              <a:rPr sz="1650" spc="10" dirty="0">
                <a:latin typeface="Times New Roman"/>
                <a:cs typeface="Times New Roman"/>
              </a:rPr>
              <a:t> </a:t>
            </a:r>
            <a:r>
              <a:rPr sz="1650" dirty="0">
                <a:latin typeface="Times New Roman"/>
                <a:cs typeface="Times New Roman"/>
              </a:rPr>
              <a:t>both</a:t>
            </a:r>
            <a:r>
              <a:rPr sz="1650" spc="-5" dirty="0">
                <a:latin typeface="Times New Roman"/>
                <a:cs typeface="Times New Roman"/>
              </a:rPr>
              <a:t> </a:t>
            </a:r>
            <a:r>
              <a:rPr sz="1650" dirty="0">
                <a:latin typeface="Times New Roman"/>
                <a:cs typeface="Times New Roman"/>
              </a:rPr>
              <a:t>the</a:t>
            </a:r>
            <a:r>
              <a:rPr sz="1650" spc="15" dirty="0">
                <a:latin typeface="Times New Roman"/>
                <a:cs typeface="Times New Roman"/>
              </a:rPr>
              <a:t> </a:t>
            </a:r>
            <a:r>
              <a:rPr sz="1650" dirty="0">
                <a:latin typeface="Times New Roman"/>
                <a:cs typeface="Times New Roman"/>
              </a:rPr>
              <a:t>directions</a:t>
            </a:r>
            <a:r>
              <a:rPr sz="1650" spc="10" dirty="0">
                <a:latin typeface="Times New Roman"/>
                <a:cs typeface="Times New Roman"/>
              </a:rPr>
              <a:t> </a:t>
            </a:r>
            <a:r>
              <a:rPr sz="1650" dirty="0">
                <a:latin typeface="Times New Roman"/>
                <a:cs typeface="Times New Roman"/>
              </a:rPr>
              <a:t>i.e.</a:t>
            </a:r>
            <a:r>
              <a:rPr sz="1650" spc="5" dirty="0">
                <a:latin typeface="Times New Roman"/>
                <a:cs typeface="Times New Roman"/>
              </a:rPr>
              <a:t> </a:t>
            </a:r>
            <a:r>
              <a:rPr sz="1650" spc="-5" dirty="0">
                <a:latin typeface="Times New Roman"/>
                <a:cs typeface="Times New Roman"/>
              </a:rPr>
              <a:t>from</a:t>
            </a:r>
            <a:r>
              <a:rPr sz="1650" spc="5" dirty="0">
                <a:latin typeface="Times New Roman"/>
                <a:cs typeface="Times New Roman"/>
              </a:rPr>
              <a:t> </a:t>
            </a:r>
            <a:r>
              <a:rPr sz="1650" dirty="0">
                <a:latin typeface="Times New Roman"/>
                <a:cs typeface="Times New Roman"/>
              </a:rPr>
              <a:t>head</a:t>
            </a:r>
            <a:r>
              <a:rPr sz="1650" spc="10" dirty="0">
                <a:latin typeface="Times New Roman"/>
                <a:cs typeface="Times New Roman"/>
              </a:rPr>
              <a:t> </a:t>
            </a:r>
            <a:r>
              <a:rPr sz="1650" spc="-5" dirty="0">
                <a:latin typeface="Times New Roman"/>
                <a:cs typeface="Times New Roman"/>
              </a:rPr>
              <a:t>to</a:t>
            </a:r>
            <a:r>
              <a:rPr sz="1650" dirty="0">
                <a:latin typeface="Times New Roman"/>
                <a:cs typeface="Times New Roman"/>
              </a:rPr>
              <a:t> </a:t>
            </a:r>
            <a:r>
              <a:rPr sz="1650" spc="-5" dirty="0">
                <a:latin typeface="Times New Roman"/>
                <a:cs typeface="Times New Roman"/>
              </a:rPr>
              <a:t>tail</a:t>
            </a:r>
            <a:r>
              <a:rPr sz="1650" spc="25" dirty="0">
                <a:latin typeface="Times New Roman"/>
                <a:cs typeface="Times New Roman"/>
              </a:rPr>
              <a:t> </a:t>
            </a:r>
            <a:r>
              <a:rPr sz="1650" dirty="0">
                <a:latin typeface="Times New Roman"/>
                <a:cs typeface="Times New Roman"/>
              </a:rPr>
              <a:t>or </a:t>
            </a:r>
            <a:r>
              <a:rPr sz="1650" spc="-5" dirty="0">
                <a:latin typeface="Times New Roman"/>
                <a:cs typeface="Times New Roman"/>
              </a:rPr>
              <a:t>from</a:t>
            </a:r>
            <a:r>
              <a:rPr sz="1650" spc="10" dirty="0">
                <a:latin typeface="Times New Roman"/>
                <a:cs typeface="Times New Roman"/>
              </a:rPr>
              <a:t> </a:t>
            </a:r>
            <a:r>
              <a:rPr sz="1650" spc="-5" dirty="0">
                <a:latin typeface="Times New Roman"/>
                <a:cs typeface="Times New Roman"/>
              </a:rPr>
              <a:t>tail</a:t>
            </a:r>
            <a:r>
              <a:rPr sz="1650" spc="15" dirty="0">
                <a:latin typeface="Times New Roman"/>
                <a:cs typeface="Times New Roman"/>
              </a:rPr>
              <a:t> </a:t>
            </a:r>
            <a:r>
              <a:rPr sz="1650" spc="-5" dirty="0">
                <a:latin typeface="Times New Roman"/>
                <a:cs typeface="Times New Roman"/>
              </a:rPr>
              <a:t>to</a:t>
            </a:r>
            <a:r>
              <a:rPr sz="1650" spc="10" dirty="0">
                <a:latin typeface="Times New Roman"/>
                <a:cs typeface="Times New Roman"/>
              </a:rPr>
              <a:t> </a:t>
            </a:r>
            <a:r>
              <a:rPr sz="1650" dirty="0">
                <a:latin typeface="Times New Roman"/>
                <a:cs typeface="Times New Roman"/>
              </a:rPr>
              <a:t>head.</a:t>
            </a:r>
            <a:endParaRPr sz="1650">
              <a:latin typeface="Times New Roman"/>
              <a:cs typeface="Times New Roman"/>
            </a:endParaRPr>
          </a:p>
          <a:p>
            <a:pPr marL="299085" indent="-287020">
              <a:lnSpc>
                <a:spcPct val="100000"/>
              </a:lnSpc>
              <a:spcBef>
                <a:spcPts val="990"/>
              </a:spcBef>
              <a:buFont typeface="Arial MT"/>
              <a:buChar char="•"/>
              <a:tabLst>
                <a:tab pos="299085" algn="l"/>
                <a:tab pos="299720" algn="l"/>
              </a:tabLst>
            </a:pPr>
            <a:r>
              <a:rPr sz="1650" dirty="0">
                <a:latin typeface="Times New Roman"/>
                <a:cs typeface="Times New Roman"/>
              </a:rPr>
              <a:t>Jumping</a:t>
            </a:r>
            <a:r>
              <a:rPr sz="1650" spc="-10" dirty="0">
                <a:latin typeface="Times New Roman"/>
                <a:cs typeface="Times New Roman"/>
              </a:rPr>
              <a:t> </a:t>
            </a:r>
            <a:r>
              <a:rPr sz="1650" spc="-5" dirty="0">
                <a:latin typeface="Times New Roman"/>
                <a:cs typeface="Times New Roman"/>
              </a:rPr>
              <a:t>from</a:t>
            </a:r>
            <a:r>
              <a:rPr sz="1650" spc="5" dirty="0">
                <a:latin typeface="Times New Roman"/>
                <a:cs typeface="Times New Roman"/>
              </a:rPr>
              <a:t> </a:t>
            </a:r>
            <a:r>
              <a:rPr sz="1650" dirty="0">
                <a:latin typeface="Times New Roman"/>
                <a:cs typeface="Times New Roman"/>
              </a:rPr>
              <a:t>head</a:t>
            </a:r>
            <a:r>
              <a:rPr sz="1650" spc="5" dirty="0">
                <a:latin typeface="Times New Roman"/>
                <a:cs typeface="Times New Roman"/>
              </a:rPr>
              <a:t> </a:t>
            </a:r>
            <a:r>
              <a:rPr sz="1650" spc="-5" dirty="0">
                <a:latin typeface="Times New Roman"/>
                <a:cs typeface="Times New Roman"/>
              </a:rPr>
              <a:t>to</a:t>
            </a:r>
            <a:r>
              <a:rPr sz="1650" spc="10" dirty="0">
                <a:latin typeface="Times New Roman"/>
                <a:cs typeface="Times New Roman"/>
              </a:rPr>
              <a:t> </a:t>
            </a:r>
            <a:r>
              <a:rPr sz="1650" dirty="0">
                <a:latin typeface="Times New Roman"/>
                <a:cs typeface="Times New Roman"/>
              </a:rPr>
              <a:t>tail</a:t>
            </a:r>
            <a:r>
              <a:rPr sz="1650" spc="10" dirty="0">
                <a:latin typeface="Times New Roman"/>
                <a:cs typeface="Times New Roman"/>
              </a:rPr>
              <a:t> </a:t>
            </a:r>
            <a:r>
              <a:rPr sz="1650" dirty="0">
                <a:latin typeface="Times New Roman"/>
                <a:cs typeface="Times New Roman"/>
              </a:rPr>
              <a:t>or </a:t>
            </a:r>
            <a:r>
              <a:rPr sz="1650" spc="-5" dirty="0">
                <a:latin typeface="Times New Roman"/>
                <a:cs typeface="Times New Roman"/>
              </a:rPr>
              <a:t>from</a:t>
            </a:r>
            <a:r>
              <a:rPr sz="1650" dirty="0">
                <a:latin typeface="Times New Roman"/>
                <a:cs typeface="Times New Roman"/>
              </a:rPr>
              <a:t> </a:t>
            </a:r>
            <a:r>
              <a:rPr sz="1650" spc="-5" dirty="0">
                <a:latin typeface="Times New Roman"/>
                <a:cs typeface="Times New Roman"/>
              </a:rPr>
              <a:t>tail</a:t>
            </a:r>
            <a:r>
              <a:rPr sz="1650" spc="25" dirty="0">
                <a:latin typeface="Times New Roman"/>
                <a:cs typeface="Times New Roman"/>
              </a:rPr>
              <a:t> </a:t>
            </a:r>
            <a:r>
              <a:rPr sz="1650" spc="-5" dirty="0">
                <a:latin typeface="Times New Roman"/>
                <a:cs typeface="Times New Roman"/>
              </a:rPr>
              <a:t>to</a:t>
            </a:r>
            <a:r>
              <a:rPr sz="1650" spc="5" dirty="0">
                <a:latin typeface="Times New Roman"/>
                <a:cs typeface="Times New Roman"/>
              </a:rPr>
              <a:t> </a:t>
            </a:r>
            <a:r>
              <a:rPr sz="1650" dirty="0">
                <a:latin typeface="Times New Roman"/>
                <a:cs typeface="Times New Roman"/>
              </a:rPr>
              <a:t>head </a:t>
            </a:r>
            <a:r>
              <a:rPr sz="1650" spc="-5" dirty="0">
                <a:latin typeface="Times New Roman"/>
                <a:cs typeface="Times New Roman"/>
              </a:rPr>
              <a:t>is</a:t>
            </a:r>
            <a:r>
              <a:rPr sz="1650" dirty="0">
                <a:latin typeface="Times New Roman"/>
                <a:cs typeface="Times New Roman"/>
              </a:rPr>
              <a:t> done</a:t>
            </a:r>
            <a:r>
              <a:rPr sz="1650" spc="-5" dirty="0">
                <a:latin typeface="Times New Roman"/>
                <a:cs typeface="Times New Roman"/>
              </a:rPr>
              <a:t> in</a:t>
            </a:r>
            <a:r>
              <a:rPr sz="1650" spc="5" dirty="0">
                <a:latin typeface="Times New Roman"/>
                <a:cs typeface="Times New Roman"/>
              </a:rPr>
              <a:t> </a:t>
            </a:r>
            <a:r>
              <a:rPr sz="1650" dirty="0">
                <a:latin typeface="Times New Roman"/>
                <a:cs typeface="Times New Roman"/>
              </a:rPr>
              <a:t>constant</a:t>
            </a:r>
            <a:r>
              <a:rPr sz="1650" spc="5" dirty="0">
                <a:latin typeface="Times New Roman"/>
                <a:cs typeface="Times New Roman"/>
              </a:rPr>
              <a:t> </a:t>
            </a:r>
            <a:r>
              <a:rPr sz="1650" spc="-5" dirty="0">
                <a:latin typeface="Times New Roman"/>
                <a:cs typeface="Times New Roman"/>
              </a:rPr>
              <a:t>time</a:t>
            </a:r>
            <a:r>
              <a:rPr sz="1650" spc="30" dirty="0">
                <a:latin typeface="Times New Roman"/>
                <a:cs typeface="Times New Roman"/>
              </a:rPr>
              <a:t> </a:t>
            </a:r>
            <a:r>
              <a:rPr sz="1650" dirty="0">
                <a:latin typeface="Times New Roman"/>
                <a:cs typeface="Times New Roman"/>
              </a:rPr>
              <a:t>O(1).</a:t>
            </a:r>
            <a:endParaRPr sz="1650">
              <a:latin typeface="Times New Roman"/>
              <a:cs typeface="Times New Roman"/>
            </a:endParaRPr>
          </a:p>
          <a:p>
            <a:pPr marL="299085" marR="6985" indent="-287020">
              <a:lnSpc>
                <a:spcPct val="149700"/>
              </a:lnSpc>
              <a:spcBef>
                <a:spcPts val="10"/>
              </a:spcBef>
              <a:buFont typeface="Arial MT"/>
              <a:buChar char="•"/>
              <a:tabLst>
                <a:tab pos="299085" algn="l"/>
                <a:tab pos="299720" algn="l"/>
                <a:tab pos="1123315" algn="l"/>
                <a:tab pos="1890395" algn="l"/>
                <a:tab pos="2621915" algn="l"/>
                <a:tab pos="3167380" algn="l"/>
                <a:tab pos="3561079" algn="l"/>
                <a:tab pos="4083685" algn="l"/>
                <a:tab pos="4464685" algn="l"/>
                <a:tab pos="5920105" algn="l"/>
                <a:tab pos="6231255" algn="l"/>
                <a:tab pos="7160895" algn="l"/>
                <a:tab pos="7647305" algn="l"/>
              </a:tabLst>
            </a:pPr>
            <a:r>
              <a:rPr sz="1650" dirty="0">
                <a:latin typeface="Times New Roman"/>
                <a:cs typeface="Times New Roman"/>
              </a:rPr>
              <a:t>Cir</a:t>
            </a:r>
            <a:r>
              <a:rPr sz="1650" spc="-10" dirty="0">
                <a:latin typeface="Times New Roman"/>
                <a:cs typeface="Times New Roman"/>
              </a:rPr>
              <a:t>c</a:t>
            </a:r>
            <a:r>
              <a:rPr sz="1650" dirty="0">
                <a:latin typeface="Times New Roman"/>
                <a:cs typeface="Times New Roman"/>
              </a:rPr>
              <a:t>ul</a:t>
            </a:r>
            <a:r>
              <a:rPr sz="1650" spc="-10" dirty="0">
                <a:latin typeface="Times New Roman"/>
                <a:cs typeface="Times New Roman"/>
              </a:rPr>
              <a:t>a</a:t>
            </a:r>
            <a:r>
              <a:rPr sz="1650" dirty="0">
                <a:latin typeface="Times New Roman"/>
                <a:cs typeface="Times New Roman"/>
              </a:rPr>
              <a:t>r	Doubly	L</a:t>
            </a:r>
            <a:r>
              <a:rPr sz="1650" spc="-10" dirty="0">
                <a:latin typeface="Times New Roman"/>
                <a:cs typeface="Times New Roman"/>
              </a:rPr>
              <a:t>i</a:t>
            </a:r>
            <a:r>
              <a:rPr sz="1650" dirty="0">
                <a:latin typeface="Times New Roman"/>
                <a:cs typeface="Times New Roman"/>
              </a:rPr>
              <a:t>nked	L</a:t>
            </a:r>
            <a:r>
              <a:rPr sz="1650" spc="-10" dirty="0">
                <a:latin typeface="Times New Roman"/>
                <a:cs typeface="Times New Roman"/>
              </a:rPr>
              <a:t>i</a:t>
            </a:r>
            <a:r>
              <a:rPr sz="1650" dirty="0">
                <a:latin typeface="Times New Roman"/>
                <a:cs typeface="Times New Roman"/>
              </a:rPr>
              <a:t>sts	are	used	</a:t>
            </a:r>
            <a:r>
              <a:rPr sz="1650" spc="-15" dirty="0">
                <a:latin typeface="Times New Roman"/>
                <a:cs typeface="Times New Roman"/>
              </a:rPr>
              <a:t>f</a:t>
            </a:r>
            <a:r>
              <a:rPr sz="1650" dirty="0">
                <a:latin typeface="Times New Roman"/>
                <a:cs typeface="Times New Roman"/>
              </a:rPr>
              <a:t>or	i</a:t>
            </a:r>
            <a:r>
              <a:rPr sz="1650" spc="-25" dirty="0">
                <a:latin typeface="Times New Roman"/>
                <a:cs typeface="Times New Roman"/>
              </a:rPr>
              <a:t>m</a:t>
            </a:r>
            <a:r>
              <a:rPr sz="1650" dirty="0">
                <a:latin typeface="Times New Roman"/>
                <a:cs typeface="Times New Roman"/>
              </a:rPr>
              <a:t>plemen</a:t>
            </a:r>
            <a:r>
              <a:rPr sz="1650" spc="-10" dirty="0">
                <a:latin typeface="Times New Roman"/>
                <a:cs typeface="Times New Roman"/>
              </a:rPr>
              <a:t>t</a:t>
            </a:r>
            <a:r>
              <a:rPr sz="1650" spc="5" dirty="0">
                <a:latin typeface="Times New Roman"/>
                <a:cs typeface="Times New Roman"/>
              </a:rPr>
              <a:t>at</a:t>
            </a:r>
            <a:r>
              <a:rPr sz="1650" dirty="0">
                <a:latin typeface="Times New Roman"/>
                <a:cs typeface="Times New Roman"/>
              </a:rPr>
              <a:t>ion	of	adv</a:t>
            </a:r>
            <a:r>
              <a:rPr sz="1650" spc="-10" dirty="0">
                <a:latin typeface="Times New Roman"/>
                <a:cs typeface="Times New Roman"/>
              </a:rPr>
              <a:t>a</a:t>
            </a:r>
            <a:r>
              <a:rPr sz="1650" dirty="0">
                <a:latin typeface="Times New Roman"/>
                <a:cs typeface="Times New Roman"/>
              </a:rPr>
              <a:t>nc</a:t>
            </a:r>
            <a:r>
              <a:rPr sz="1650" spc="-10" dirty="0">
                <a:latin typeface="Times New Roman"/>
                <a:cs typeface="Times New Roman"/>
              </a:rPr>
              <a:t>e</a:t>
            </a:r>
            <a:r>
              <a:rPr sz="1650" dirty="0">
                <a:latin typeface="Times New Roman"/>
                <a:cs typeface="Times New Roman"/>
              </a:rPr>
              <a:t>d	da</a:t>
            </a:r>
            <a:r>
              <a:rPr sz="1650" spc="-10" dirty="0">
                <a:latin typeface="Times New Roman"/>
                <a:cs typeface="Times New Roman"/>
              </a:rPr>
              <a:t>t</a:t>
            </a:r>
            <a:r>
              <a:rPr sz="1650" dirty="0">
                <a:latin typeface="Times New Roman"/>
                <a:cs typeface="Times New Roman"/>
              </a:rPr>
              <a:t>a	struc</a:t>
            </a:r>
            <a:r>
              <a:rPr sz="1650" spc="-10" dirty="0">
                <a:latin typeface="Times New Roman"/>
                <a:cs typeface="Times New Roman"/>
              </a:rPr>
              <a:t>t</a:t>
            </a:r>
            <a:r>
              <a:rPr sz="1650" dirty="0">
                <a:latin typeface="Times New Roman"/>
                <a:cs typeface="Times New Roman"/>
              </a:rPr>
              <a:t>ures  </a:t>
            </a:r>
            <a:r>
              <a:rPr sz="1650" spc="-5" dirty="0">
                <a:latin typeface="Times New Roman"/>
                <a:cs typeface="Times New Roman"/>
              </a:rPr>
              <a:t>like</a:t>
            </a:r>
            <a:r>
              <a:rPr sz="1650" spc="10" dirty="0">
                <a:latin typeface="Times New Roman"/>
                <a:cs typeface="Times New Roman"/>
              </a:rPr>
              <a:t> </a:t>
            </a:r>
            <a:r>
              <a:rPr sz="1650" u="sng" dirty="0">
                <a:uFill>
                  <a:solidFill>
                    <a:srgbClr val="000000"/>
                  </a:solidFill>
                </a:uFill>
                <a:latin typeface="Times New Roman"/>
                <a:cs typeface="Times New Roman"/>
                <a:hlinkClick r:id="rId2"/>
              </a:rPr>
              <a:t>Fibonacci Heap</a:t>
            </a:r>
            <a:r>
              <a:rPr sz="1650" dirty="0">
                <a:latin typeface="Times New Roman"/>
                <a:cs typeface="Times New Roman"/>
              </a:rPr>
              <a:t>.</a:t>
            </a:r>
            <a:endParaRPr sz="1650">
              <a:latin typeface="Times New Roman"/>
              <a:cs typeface="Times New Roman"/>
            </a:endParaRPr>
          </a:p>
          <a:p>
            <a:pPr marL="12700">
              <a:lnSpc>
                <a:spcPct val="100000"/>
              </a:lnSpc>
              <a:spcBef>
                <a:spcPts val="1000"/>
              </a:spcBef>
            </a:pPr>
            <a:r>
              <a:rPr sz="1650" b="1" dirty="0">
                <a:latin typeface="Times New Roman"/>
                <a:cs typeface="Times New Roman"/>
              </a:rPr>
              <a:t>Disadvantages</a:t>
            </a:r>
            <a:endParaRPr sz="1650">
              <a:latin typeface="Times New Roman"/>
              <a:cs typeface="Times New Roman"/>
            </a:endParaRPr>
          </a:p>
          <a:p>
            <a:pPr marL="299085" indent="-287020">
              <a:lnSpc>
                <a:spcPct val="100000"/>
              </a:lnSpc>
              <a:spcBef>
                <a:spcPts val="980"/>
              </a:spcBef>
              <a:buFont typeface="Arial MT"/>
              <a:buChar char="•"/>
              <a:tabLst>
                <a:tab pos="299085" algn="l"/>
                <a:tab pos="299720" algn="l"/>
              </a:tabLst>
            </a:pPr>
            <a:r>
              <a:rPr sz="1650" dirty="0">
                <a:latin typeface="Times New Roman"/>
                <a:cs typeface="Times New Roman"/>
              </a:rPr>
              <a:t>It takes</a:t>
            </a:r>
            <a:r>
              <a:rPr sz="1650" spc="-5" dirty="0">
                <a:latin typeface="Times New Roman"/>
                <a:cs typeface="Times New Roman"/>
              </a:rPr>
              <a:t> </a:t>
            </a:r>
            <a:r>
              <a:rPr sz="1650" dirty="0">
                <a:latin typeface="Times New Roman"/>
                <a:cs typeface="Times New Roman"/>
              </a:rPr>
              <a:t>slightly extra</a:t>
            </a:r>
            <a:r>
              <a:rPr sz="1650" spc="15" dirty="0">
                <a:latin typeface="Times New Roman"/>
                <a:cs typeface="Times New Roman"/>
              </a:rPr>
              <a:t> </a:t>
            </a:r>
            <a:r>
              <a:rPr sz="1650" spc="-5" dirty="0">
                <a:latin typeface="Times New Roman"/>
                <a:cs typeface="Times New Roman"/>
              </a:rPr>
              <a:t>memory</a:t>
            </a:r>
            <a:r>
              <a:rPr sz="1650" spc="40" dirty="0">
                <a:latin typeface="Times New Roman"/>
                <a:cs typeface="Times New Roman"/>
              </a:rPr>
              <a:t> </a:t>
            </a:r>
            <a:r>
              <a:rPr sz="1650" spc="-5" dirty="0">
                <a:latin typeface="Times New Roman"/>
                <a:cs typeface="Times New Roman"/>
              </a:rPr>
              <a:t>in each</a:t>
            </a:r>
            <a:r>
              <a:rPr sz="1650" spc="15" dirty="0">
                <a:latin typeface="Times New Roman"/>
                <a:cs typeface="Times New Roman"/>
              </a:rPr>
              <a:t> </a:t>
            </a:r>
            <a:r>
              <a:rPr sz="1650" dirty="0">
                <a:latin typeface="Times New Roman"/>
                <a:cs typeface="Times New Roman"/>
              </a:rPr>
              <a:t>node</a:t>
            </a:r>
            <a:r>
              <a:rPr sz="1650" spc="-10" dirty="0">
                <a:latin typeface="Times New Roman"/>
                <a:cs typeface="Times New Roman"/>
              </a:rPr>
              <a:t> </a:t>
            </a:r>
            <a:r>
              <a:rPr sz="1650" spc="-5" dirty="0">
                <a:latin typeface="Times New Roman"/>
                <a:cs typeface="Times New Roman"/>
              </a:rPr>
              <a:t>to</a:t>
            </a:r>
            <a:r>
              <a:rPr sz="1650" dirty="0">
                <a:latin typeface="Times New Roman"/>
                <a:cs typeface="Times New Roman"/>
              </a:rPr>
              <a:t> accommodate</a:t>
            </a:r>
            <a:r>
              <a:rPr sz="1650" spc="45" dirty="0">
                <a:latin typeface="Times New Roman"/>
                <a:cs typeface="Times New Roman"/>
              </a:rPr>
              <a:t> </a:t>
            </a:r>
            <a:r>
              <a:rPr sz="1650" dirty="0">
                <a:latin typeface="Times New Roman"/>
                <a:cs typeface="Times New Roman"/>
              </a:rPr>
              <a:t>previous</a:t>
            </a:r>
            <a:r>
              <a:rPr sz="1650" spc="-15" dirty="0">
                <a:latin typeface="Times New Roman"/>
                <a:cs typeface="Times New Roman"/>
              </a:rPr>
              <a:t> pointer.</a:t>
            </a:r>
            <a:endParaRPr sz="1650">
              <a:latin typeface="Times New Roman"/>
              <a:cs typeface="Times New Roman"/>
            </a:endParaRPr>
          </a:p>
          <a:p>
            <a:pPr marL="299085" indent="-287020">
              <a:lnSpc>
                <a:spcPct val="100000"/>
              </a:lnSpc>
              <a:spcBef>
                <a:spcPts val="1000"/>
              </a:spcBef>
              <a:buFont typeface="Arial MT"/>
              <a:buChar char="•"/>
              <a:tabLst>
                <a:tab pos="299085" algn="l"/>
                <a:tab pos="299720" algn="l"/>
              </a:tabLst>
            </a:pPr>
            <a:r>
              <a:rPr sz="1650" spc="-5" dirty="0">
                <a:latin typeface="Times New Roman"/>
                <a:cs typeface="Times New Roman"/>
              </a:rPr>
              <a:t>Lots</a:t>
            </a:r>
            <a:r>
              <a:rPr sz="1650" spc="120" dirty="0">
                <a:latin typeface="Times New Roman"/>
                <a:cs typeface="Times New Roman"/>
              </a:rPr>
              <a:t> </a:t>
            </a:r>
            <a:r>
              <a:rPr sz="1650" dirty="0">
                <a:latin typeface="Times New Roman"/>
                <a:cs typeface="Times New Roman"/>
              </a:rPr>
              <a:t>of</a:t>
            </a:r>
            <a:r>
              <a:rPr sz="1650" spc="105" dirty="0">
                <a:latin typeface="Times New Roman"/>
                <a:cs typeface="Times New Roman"/>
              </a:rPr>
              <a:t> </a:t>
            </a:r>
            <a:r>
              <a:rPr sz="1650" spc="-5" dirty="0">
                <a:latin typeface="Times New Roman"/>
                <a:cs typeface="Times New Roman"/>
              </a:rPr>
              <a:t>pointers</a:t>
            </a:r>
            <a:r>
              <a:rPr sz="1650" spc="125" dirty="0">
                <a:latin typeface="Times New Roman"/>
                <a:cs typeface="Times New Roman"/>
              </a:rPr>
              <a:t> </a:t>
            </a:r>
            <a:r>
              <a:rPr sz="1650" spc="-5" dirty="0">
                <a:latin typeface="Times New Roman"/>
                <a:cs typeface="Times New Roman"/>
              </a:rPr>
              <a:t>involved</a:t>
            </a:r>
            <a:r>
              <a:rPr sz="1650" spc="105" dirty="0">
                <a:latin typeface="Times New Roman"/>
                <a:cs typeface="Times New Roman"/>
              </a:rPr>
              <a:t> </a:t>
            </a:r>
            <a:r>
              <a:rPr sz="1650" dirty="0">
                <a:latin typeface="Times New Roman"/>
                <a:cs typeface="Times New Roman"/>
              </a:rPr>
              <a:t>while</a:t>
            </a:r>
            <a:r>
              <a:rPr sz="1650" spc="114" dirty="0">
                <a:latin typeface="Times New Roman"/>
                <a:cs typeface="Times New Roman"/>
              </a:rPr>
              <a:t> </a:t>
            </a:r>
            <a:r>
              <a:rPr sz="1650" dirty="0">
                <a:latin typeface="Times New Roman"/>
                <a:cs typeface="Times New Roman"/>
              </a:rPr>
              <a:t>implementing</a:t>
            </a:r>
            <a:r>
              <a:rPr sz="1650" spc="125" dirty="0">
                <a:latin typeface="Times New Roman"/>
                <a:cs typeface="Times New Roman"/>
              </a:rPr>
              <a:t> </a:t>
            </a:r>
            <a:r>
              <a:rPr sz="1650" dirty="0">
                <a:latin typeface="Times New Roman"/>
                <a:cs typeface="Times New Roman"/>
              </a:rPr>
              <a:t>or</a:t>
            </a:r>
            <a:r>
              <a:rPr sz="1650" spc="114" dirty="0">
                <a:latin typeface="Times New Roman"/>
                <a:cs typeface="Times New Roman"/>
              </a:rPr>
              <a:t> </a:t>
            </a:r>
            <a:r>
              <a:rPr sz="1650" spc="-5" dirty="0">
                <a:latin typeface="Times New Roman"/>
                <a:cs typeface="Times New Roman"/>
              </a:rPr>
              <a:t>doing</a:t>
            </a:r>
            <a:r>
              <a:rPr sz="1650" spc="105" dirty="0">
                <a:latin typeface="Times New Roman"/>
                <a:cs typeface="Times New Roman"/>
              </a:rPr>
              <a:t> </a:t>
            </a:r>
            <a:r>
              <a:rPr sz="1650" dirty="0">
                <a:latin typeface="Times New Roman"/>
                <a:cs typeface="Times New Roman"/>
              </a:rPr>
              <a:t>operations</a:t>
            </a:r>
            <a:r>
              <a:rPr sz="1650" spc="125" dirty="0">
                <a:latin typeface="Times New Roman"/>
                <a:cs typeface="Times New Roman"/>
              </a:rPr>
              <a:t> </a:t>
            </a:r>
            <a:r>
              <a:rPr sz="1650" spc="-5" dirty="0">
                <a:latin typeface="Times New Roman"/>
                <a:cs typeface="Times New Roman"/>
              </a:rPr>
              <a:t>on</a:t>
            </a:r>
            <a:r>
              <a:rPr sz="1650" spc="105" dirty="0">
                <a:latin typeface="Times New Roman"/>
                <a:cs typeface="Times New Roman"/>
              </a:rPr>
              <a:t> </a:t>
            </a:r>
            <a:r>
              <a:rPr sz="1650" dirty="0">
                <a:latin typeface="Times New Roman"/>
                <a:cs typeface="Times New Roman"/>
              </a:rPr>
              <a:t>a</a:t>
            </a:r>
            <a:r>
              <a:rPr sz="1650" spc="114" dirty="0">
                <a:latin typeface="Times New Roman"/>
                <a:cs typeface="Times New Roman"/>
              </a:rPr>
              <a:t> </a:t>
            </a:r>
            <a:r>
              <a:rPr sz="1650" spc="-5" dirty="0">
                <a:latin typeface="Times New Roman"/>
                <a:cs typeface="Times New Roman"/>
              </a:rPr>
              <a:t>list.</a:t>
            </a:r>
            <a:r>
              <a:rPr sz="1650" spc="114" dirty="0">
                <a:latin typeface="Times New Roman"/>
                <a:cs typeface="Times New Roman"/>
              </a:rPr>
              <a:t> </a:t>
            </a:r>
            <a:r>
              <a:rPr sz="1650" spc="-5" dirty="0">
                <a:latin typeface="Times New Roman"/>
                <a:cs typeface="Times New Roman"/>
              </a:rPr>
              <a:t>So,</a:t>
            </a:r>
            <a:r>
              <a:rPr sz="1650" spc="110" dirty="0">
                <a:latin typeface="Times New Roman"/>
                <a:cs typeface="Times New Roman"/>
              </a:rPr>
              <a:t> </a:t>
            </a:r>
            <a:r>
              <a:rPr sz="1650" dirty="0">
                <a:latin typeface="Times New Roman"/>
                <a:cs typeface="Times New Roman"/>
              </a:rPr>
              <a:t>pointers</a:t>
            </a:r>
            <a:r>
              <a:rPr sz="1650" spc="95" dirty="0">
                <a:latin typeface="Times New Roman"/>
                <a:cs typeface="Times New Roman"/>
              </a:rPr>
              <a:t> </a:t>
            </a:r>
            <a:r>
              <a:rPr sz="1650" dirty="0">
                <a:latin typeface="Times New Roman"/>
                <a:cs typeface="Times New Roman"/>
              </a:rPr>
              <a:t>should</a:t>
            </a:r>
            <a:endParaRPr sz="1650">
              <a:latin typeface="Times New Roman"/>
              <a:cs typeface="Times New Roman"/>
            </a:endParaRPr>
          </a:p>
          <a:p>
            <a:pPr marL="299085">
              <a:lnSpc>
                <a:spcPct val="100000"/>
              </a:lnSpc>
              <a:spcBef>
                <a:spcPts val="985"/>
              </a:spcBef>
            </a:pPr>
            <a:r>
              <a:rPr sz="1650" dirty="0">
                <a:latin typeface="Times New Roman"/>
                <a:cs typeface="Times New Roman"/>
              </a:rPr>
              <a:t>be handled</a:t>
            </a:r>
            <a:r>
              <a:rPr sz="1650" spc="-10" dirty="0">
                <a:latin typeface="Times New Roman"/>
                <a:cs typeface="Times New Roman"/>
              </a:rPr>
              <a:t> </a:t>
            </a:r>
            <a:r>
              <a:rPr sz="1650" spc="-5" dirty="0">
                <a:latin typeface="Times New Roman"/>
                <a:cs typeface="Times New Roman"/>
              </a:rPr>
              <a:t>carefully</a:t>
            </a:r>
            <a:r>
              <a:rPr sz="1650" spc="30" dirty="0">
                <a:latin typeface="Times New Roman"/>
                <a:cs typeface="Times New Roman"/>
              </a:rPr>
              <a:t> </a:t>
            </a:r>
            <a:r>
              <a:rPr sz="1650" dirty="0">
                <a:latin typeface="Times New Roman"/>
                <a:cs typeface="Times New Roman"/>
              </a:rPr>
              <a:t>otherwise data</a:t>
            </a:r>
            <a:r>
              <a:rPr sz="1650" spc="15" dirty="0">
                <a:latin typeface="Times New Roman"/>
                <a:cs typeface="Times New Roman"/>
              </a:rPr>
              <a:t> </a:t>
            </a:r>
            <a:r>
              <a:rPr sz="1650" dirty="0">
                <a:latin typeface="Times New Roman"/>
                <a:cs typeface="Times New Roman"/>
              </a:rPr>
              <a:t>of</a:t>
            </a:r>
            <a:r>
              <a:rPr sz="1650" spc="-5" dirty="0">
                <a:latin typeface="Times New Roman"/>
                <a:cs typeface="Times New Roman"/>
              </a:rPr>
              <a:t> </a:t>
            </a:r>
            <a:r>
              <a:rPr sz="1650" dirty="0">
                <a:latin typeface="Times New Roman"/>
                <a:cs typeface="Times New Roman"/>
              </a:rPr>
              <a:t>the </a:t>
            </a:r>
            <a:r>
              <a:rPr sz="1650" spc="-5" dirty="0">
                <a:latin typeface="Times New Roman"/>
                <a:cs typeface="Times New Roman"/>
              </a:rPr>
              <a:t>list</a:t>
            </a:r>
            <a:r>
              <a:rPr sz="1650" spc="5" dirty="0">
                <a:latin typeface="Times New Roman"/>
                <a:cs typeface="Times New Roman"/>
              </a:rPr>
              <a:t> </a:t>
            </a:r>
            <a:r>
              <a:rPr sz="1650" spc="-5" dirty="0">
                <a:latin typeface="Times New Roman"/>
                <a:cs typeface="Times New Roman"/>
              </a:rPr>
              <a:t>may</a:t>
            </a:r>
            <a:r>
              <a:rPr sz="1650" spc="15" dirty="0">
                <a:latin typeface="Times New Roman"/>
                <a:cs typeface="Times New Roman"/>
              </a:rPr>
              <a:t> </a:t>
            </a:r>
            <a:r>
              <a:rPr sz="1650" dirty="0">
                <a:latin typeface="Times New Roman"/>
                <a:cs typeface="Times New Roman"/>
              </a:rPr>
              <a:t>get</a:t>
            </a:r>
            <a:r>
              <a:rPr sz="1650" spc="5" dirty="0">
                <a:latin typeface="Times New Roman"/>
                <a:cs typeface="Times New Roman"/>
              </a:rPr>
              <a:t> </a:t>
            </a:r>
            <a:r>
              <a:rPr sz="1650" dirty="0">
                <a:latin typeface="Times New Roman"/>
                <a:cs typeface="Times New Roman"/>
              </a:rPr>
              <a:t>lost.</a:t>
            </a:r>
            <a:endParaRPr sz="1650">
              <a:latin typeface="Times New Roman"/>
              <a:cs typeface="Times New Roman"/>
            </a:endParaRPr>
          </a:p>
          <a:p>
            <a:pPr marL="12700">
              <a:lnSpc>
                <a:spcPct val="100000"/>
              </a:lnSpc>
              <a:spcBef>
                <a:spcPts val="994"/>
              </a:spcBef>
            </a:pPr>
            <a:r>
              <a:rPr sz="1650" b="1" dirty="0">
                <a:latin typeface="Times New Roman"/>
                <a:cs typeface="Times New Roman"/>
              </a:rPr>
              <a:t>Applications</a:t>
            </a:r>
            <a:r>
              <a:rPr sz="1650" b="1" spc="-35" dirty="0">
                <a:latin typeface="Times New Roman"/>
                <a:cs typeface="Times New Roman"/>
              </a:rPr>
              <a:t> </a:t>
            </a:r>
            <a:r>
              <a:rPr sz="1650" b="1" dirty="0">
                <a:latin typeface="Times New Roman"/>
                <a:cs typeface="Times New Roman"/>
              </a:rPr>
              <a:t>of</a:t>
            </a:r>
            <a:r>
              <a:rPr sz="1650" b="1" spc="-5" dirty="0">
                <a:latin typeface="Times New Roman"/>
                <a:cs typeface="Times New Roman"/>
              </a:rPr>
              <a:t> Circular</a:t>
            </a:r>
            <a:r>
              <a:rPr sz="1650" b="1" spc="-40" dirty="0">
                <a:latin typeface="Times New Roman"/>
                <a:cs typeface="Times New Roman"/>
              </a:rPr>
              <a:t> </a:t>
            </a:r>
            <a:r>
              <a:rPr sz="1650" b="1" dirty="0">
                <a:latin typeface="Times New Roman"/>
                <a:cs typeface="Times New Roman"/>
              </a:rPr>
              <a:t>doubly</a:t>
            </a:r>
            <a:r>
              <a:rPr sz="1650" b="1" spc="-40" dirty="0">
                <a:latin typeface="Times New Roman"/>
                <a:cs typeface="Times New Roman"/>
              </a:rPr>
              <a:t> </a:t>
            </a:r>
            <a:r>
              <a:rPr sz="1650" b="1" spc="-5" dirty="0">
                <a:latin typeface="Times New Roman"/>
                <a:cs typeface="Times New Roman"/>
              </a:rPr>
              <a:t>linked</a:t>
            </a:r>
            <a:r>
              <a:rPr sz="1650" b="1" spc="5" dirty="0">
                <a:latin typeface="Times New Roman"/>
                <a:cs typeface="Times New Roman"/>
              </a:rPr>
              <a:t> </a:t>
            </a:r>
            <a:r>
              <a:rPr sz="1650" b="1" spc="-5" dirty="0">
                <a:latin typeface="Times New Roman"/>
                <a:cs typeface="Times New Roman"/>
              </a:rPr>
              <a:t>list</a:t>
            </a:r>
            <a:endParaRPr sz="1650">
              <a:latin typeface="Times New Roman"/>
              <a:cs typeface="Times New Roman"/>
            </a:endParaRPr>
          </a:p>
          <a:p>
            <a:pPr marL="299085" indent="-287020">
              <a:lnSpc>
                <a:spcPct val="100000"/>
              </a:lnSpc>
              <a:spcBef>
                <a:spcPts val="985"/>
              </a:spcBef>
              <a:buFont typeface="Arial MT"/>
              <a:buChar char="•"/>
              <a:tabLst>
                <a:tab pos="299085" algn="l"/>
                <a:tab pos="299720" algn="l"/>
              </a:tabLst>
            </a:pPr>
            <a:r>
              <a:rPr sz="1650" dirty="0">
                <a:latin typeface="Times New Roman"/>
                <a:cs typeface="Times New Roman"/>
              </a:rPr>
              <a:t>Managing</a:t>
            </a:r>
            <a:r>
              <a:rPr sz="1650" spc="-15" dirty="0">
                <a:latin typeface="Times New Roman"/>
                <a:cs typeface="Times New Roman"/>
              </a:rPr>
              <a:t> </a:t>
            </a:r>
            <a:r>
              <a:rPr sz="1650" dirty="0">
                <a:latin typeface="Times New Roman"/>
                <a:cs typeface="Times New Roman"/>
              </a:rPr>
              <a:t>songs</a:t>
            </a:r>
            <a:r>
              <a:rPr sz="1650" spc="-35" dirty="0">
                <a:latin typeface="Times New Roman"/>
                <a:cs typeface="Times New Roman"/>
              </a:rPr>
              <a:t> </a:t>
            </a:r>
            <a:r>
              <a:rPr sz="1650" spc="-5" dirty="0">
                <a:latin typeface="Times New Roman"/>
                <a:cs typeface="Times New Roman"/>
              </a:rPr>
              <a:t>playlist</a:t>
            </a:r>
            <a:r>
              <a:rPr sz="1650" spc="30" dirty="0">
                <a:latin typeface="Times New Roman"/>
                <a:cs typeface="Times New Roman"/>
              </a:rPr>
              <a:t> </a:t>
            </a:r>
            <a:r>
              <a:rPr sz="1650" dirty="0">
                <a:latin typeface="Times New Roman"/>
                <a:cs typeface="Times New Roman"/>
              </a:rPr>
              <a:t>in </a:t>
            </a:r>
            <a:r>
              <a:rPr sz="1650" spc="-5" dirty="0">
                <a:latin typeface="Times New Roman"/>
                <a:cs typeface="Times New Roman"/>
              </a:rPr>
              <a:t>media</a:t>
            </a:r>
            <a:r>
              <a:rPr sz="1650" spc="20" dirty="0">
                <a:latin typeface="Times New Roman"/>
                <a:cs typeface="Times New Roman"/>
              </a:rPr>
              <a:t> </a:t>
            </a:r>
            <a:r>
              <a:rPr sz="1650" spc="-5" dirty="0">
                <a:latin typeface="Times New Roman"/>
                <a:cs typeface="Times New Roman"/>
              </a:rPr>
              <a:t>player</a:t>
            </a:r>
            <a:r>
              <a:rPr sz="1650" spc="25" dirty="0">
                <a:latin typeface="Times New Roman"/>
                <a:cs typeface="Times New Roman"/>
              </a:rPr>
              <a:t> </a:t>
            </a:r>
            <a:r>
              <a:rPr sz="1650" dirty="0">
                <a:latin typeface="Times New Roman"/>
                <a:cs typeface="Times New Roman"/>
              </a:rPr>
              <a:t>applications.</a:t>
            </a:r>
            <a:endParaRPr sz="1650">
              <a:latin typeface="Times New Roman"/>
              <a:cs typeface="Times New Roman"/>
            </a:endParaRPr>
          </a:p>
          <a:p>
            <a:pPr marL="299085" indent="-287020">
              <a:lnSpc>
                <a:spcPct val="100000"/>
              </a:lnSpc>
              <a:spcBef>
                <a:spcPts val="1000"/>
              </a:spcBef>
              <a:buFont typeface="Arial MT"/>
              <a:buChar char="•"/>
              <a:tabLst>
                <a:tab pos="299085" algn="l"/>
                <a:tab pos="299720" algn="l"/>
              </a:tabLst>
            </a:pPr>
            <a:r>
              <a:rPr sz="1650" dirty="0">
                <a:latin typeface="Times New Roman"/>
                <a:cs typeface="Times New Roman"/>
              </a:rPr>
              <a:t>Managing</a:t>
            </a:r>
            <a:r>
              <a:rPr sz="1650" spc="-10" dirty="0">
                <a:latin typeface="Times New Roman"/>
                <a:cs typeface="Times New Roman"/>
              </a:rPr>
              <a:t> </a:t>
            </a:r>
            <a:r>
              <a:rPr sz="1650" dirty="0">
                <a:latin typeface="Times New Roman"/>
                <a:cs typeface="Times New Roman"/>
              </a:rPr>
              <a:t>shopping</a:t>
            </a:r>
            <a:r>
              <a:rPr sz="1650" spc="-30" dirty="0">
                <a:latin typeface="Times New Roman"/>
                <a:cs typeface="Times New Roman"/>
              </a:rPr>
              <a:t> </a:t>
            </a:r>
            <a:r>
              <a:rPr sz="1650" spc="-5" dirty="0">
                <a:latin typeface="Times New Roman"/>
                <a:cs typeface="Times New Roman"/>
              </a:rPr>
              <a:t>cart</a:t>
            </a:r>
            <a:r>
              <a:rPr sz="1650" spc="10" dirty="0">
                <a:latin typeface="Times New Roman"/>
                <a:cs typeface="Times New Roman"/>
              </a:rPr>
              <a:t> </a:t>
            </a:r>
            <a:r>
              <a:rPr sz="1650" spc="-5" dirty="0">
                <a:latin typeface="Times New Roman"/>
                <a:cs typeface="Times New Roman"/>
              </a:rPr>
              <a:t>in</a:t>
            </a:r>
            <a:r>
              <a:rPr sz="1650" spc="5" dirty="0">
                <a:latin typeface="Times New Roman"/>
                <a:cs typeface="Times New Roman"/>
              </a:rPr>
              <a:t> </a:t>
            </a:r>
            <a:r>
              <a:rPr sz="1650" dirty="0">
                <a:latin typeface="Times New Roman"/>
                <a:cs typeface="Times New Roman"/>
              </a:rPr>
              <a:t>online shopping.</a:t>
            </a:r>
            <a:endParaRPr sz="165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8542" y="350901"/>
            <a:ext cx="351599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Linked</a:t>
            </a:r>
            <a:r>
              <a:rPr sz="1800" b="1" spc="-15" dirty="0">
                <a:solidFill>
                  <a:srgbClr val="4471C4"/>
                </a:solidFill>
                <a:latin typeface="Times New Roman"/>
                <a:cs typeface="Times New Roman"/>
              </a:rPr>
              <a:t> </a:t>
            </a:r>
            <a:r>
              <a:rPr sz="1800" b="1" dirty="0">
                <a:solidFill>
                  <a:srgbClr val="4471C4"/>
                </a:solidFill>
                <a:latin typeface="Times New Roman"/>
                <a:cs typeface="Times New Roman"/>
              </a:rPr>
              <a:t>list</a:t>
            </a:r>
            <a:r>
              <a:rPr sz="1800" b="1" spc="-25" dirty="0">
                <a:solidFill>
                  <a:srgbClr val="4471C4"/>
                </a:solidFill>
                <a:latin typeface="Times New Roman"/>
                <a:cs typeface="Times New Roman"/>
              </a:rPr>
              <a:t> </a:t>
            </a:r>
            <a:r>
              <a:rPr sz="1800" b="1" dirty="0">
                <a:solidFill>
                  <a:srgbClr val="4471C4"/>
                </a:solidFill>
                <a:latin typeface="Times New Roman"/>
                <a:cs typeface="Times New Roman"/>
              </a:rPr>
              <a:t>implementation</a:t>
            </a:r>
            <a:r>
              <a:rPr sz="1800" b="1" spc="-30" dirty="0">
                <a:solidFill>
                  <a:srgbClr val="4471C4"/>
                </a:solidFill>
                <a:latin typeface="Times New Roman"/>
                <a:cs typeface="Times New Roman"/>
              </a:rPr>
              <a:t> </a:t>
            </a:r>
            <a:r>
              <a:rPr sz="1800" b="1" dirty="0">
                <a:solidFill>
                  <a:srgbClr val="4471C4"/>
                </a:solidFill>
                <a:latin typeface="Times New Roman"/>
                <a:cs typeface="Times New Roman"/>
              </a:rPr>
              <a:t>of</a:t>
            </a:r>
            <a:r>
              <a:rPr sz="1800" b="1" spc="-15" dirty="0">
                <a:solidFill>
                  <a:srgbClr val="4471C4"/>
                </a:solidFill>
                <a:latin typeface="Times New Roman"/>
                <a:cs typeface="Times New Roman"/>
              </a:rPr>
              <a:t> </a:t>
            </a:r>
            <a:r>
              <a:rPr sz="1800" b="1" spc="-5" dirty="0">
                <a:solidFill>
                  <a:srgbClr val="4471C4"/>
                </a:solidFill>
                <a:latin typeface="Times New Roman"/>
                <a:cs typeface="Times New Roman"/>
              </a:rPr>
              <a:t>Stack</a:t>
            </a:r>
            <a:endParaRPr sz="1800">
              <a:latin typeface="Times New Roman"/>
              <a:cs typeface="Times New Roman"/>
            </a:endParaRPr>
          </a:p>
        </p:txBody>
      </p:sp>
      <p:sp>
        <p:nvSpPr>
          <p:cNvPr id="3" name="object 3"/>
          <p:cNvSpPr txBox="1"/>
          <p:nvPr/>
        </p:nvSpPr>
        <p:spPr>
          <a:xfrm>
            <a:off x="546608" y="819124"/>
            <a:ext cx="8096884" cy="3135630"/>
          </a:xfrm>
          <a:prstGeom prst="rect">
            <a:avLst/>
          </a:prstGeom>
        </p:spPr>
        <p:txBody>
          <a:bodyPr vert="horz" wrap="square" lIns="0" tIns="12700" rIns="0" bIns="0" rtlCol="0">
            <a:spAutoFit/>
          </a:bodyPr>
          <a:lstStyle/>
          <a:p>
            <a:pPr marL="299085" marR="5080" indent="-287020">
              <a:lnSpc>
                <a:spcPct val="150000"/>
              </a:lnSpc>
              <a:spcBef>
                <a:spcPts val="100"/>
              </a:spcBef>
              <a:buFont typeface="Arial MT"/>
              <a:buChar char="•"/>
              <a:tabLst>
                <a:tab pos="299085" algn="l"/>
                <a:tab pos="299720" algn="l"/>
              </a:tabLst>
            </a:pPr>
            <a:r>
              <a:rPr sz="1700" dirty="0">
                <a:latin typeface="Times New Roman"/>
                <a:cs typeface="Times New Roman"/>
              </a:rPr>
              <a:t>The</a:t>
            </a:r>
            <a:r>
              <a:rPr sz="1700" spc="15" dirty="0">
                <a:latin typeface="Times New Roman"/>
                <a:cs typeface="Times New Roman"/>
              </a:rPr>
              <a:t> </a:t>
            </a:r>
            <a:r>
              <a:rPr sz="1700" spc="-5" dirty="0">
                <a:latin typeface="Times New Roman"/>
                <a:cs typeface="Times New Roman"/>
              </a:rPr>
              <a:t>major</a:t>
            </a:r>
            <a:r>
              <a:rPr sz="1700" spc="5" dirty="0">
                <a:latin typeface="Times New Roman"/>
                <a:cs typeface="Times New Roman"/>
              </a:rPr>
              <a:t> </a:t>
            </a:r>
            <a:r>
              <a:rPr sz="1700" spc="-5" dirty="0">
                <a:latin typeface="Times New Roman"/>
                <a:cs typeface="Times New Roman"/>
              </a:rPr>
              <a:t>problem</a:t>
            </a:r>
            <a:r>
              <a:rPr sz="1700" spc="10"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stack</a:t>
            </a:r>
            <a:r>
              <a:rPr sz="1700" spc="15" dirty="0">
                <a:latin typeface="Times New Roman"/>
                <a:cs typeface="Times New Roman"/>
              </a:rPr>
              <a:t> </a:t>
            </a:r>
            <a:r>
              <a:rPr sz="1700" spc="-5" dirty="0">
                <a:latin typeface="Times New Roman"/>
                <a:cs typeface="Times New Roman"/>
              </a:rPr>
              <a:t>implemented</a:t>
            </a:r>
            <a:r>
              <a:rPr sz="1700" spc="10" dirty="0">
                <a:latin typeface="Times New Roman"/>
                <a:cs typeface="Times New Roman"/>
              </a:rPr>
              <a:t> </a:t>
            </a:r>
            <a:r>
              <a:rPr sz="1700" spc="-5" dirty="0">
                <a:latin typeface="Times New Roman"/>
                <a:cs typeface="Times New Roman"/>
              </a:rPr>
              <a:t>using</a:t>
            </a:r>
            <a:r>
              <a:rPr sz="1700" spc="15" dirty="0">
                <a:latin typeface="Times New Roman"/>
                <a:cs typeface="Times New Roman"/>
              </a:rPr>
              <a:t> </a:t>
            </a:r>
            <a:r>
              <a:rPr sz="1700" spc="-5" dirty="0">
                <a:latin typeface="Times New Roman"/>
                <a:cs typeface="Times New Roman"/>
              </a:rPr>
              <a:t>an</a:t>
            </a:r>
            <a:r>
              <a:rPr sz="1700" dirty="0">
                <a:latin typeface="Times New Roman"/>
                <a:cs typeface="Times New Roman"/>
              </a:rPr>
              <a:t> </a:t>
            </a:r>
            <a:r>
              <a:rPr sz="1700" spc="-5" dirty="0">
                <a:latin typeface="Times New Roman"/>
                <a:cs typeface="Times New Roman"/>
              </a:rPr>
              <a:t>array</a:t>
            </a:r>
            <a:r>
              <a:rPr sz="1700" spc="10"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spc="-5" dirty="0">
                <a:latin typeface="Times New Roman"/>
                <a:cs typeface="Times New Roman"/>
              </a:rPr>
              <a:t>it</a:t>
            </a:r>
            <a:r>
              <a:rPr sz="1700" spc="5" dirty="0">
                <a:latin typeface="Times New Roman"/>
                <a:cs typeface="Times New Roman"/>
              </a:rPr>
              <a:t> </a:t>
            </a:r>
            <a:r>
              <a:rPr sz="1700" dirty="0">
                <a:latin typeface="Times New Roman"/>
                <a:cs typeface="Times New Roman"/>
              </a:rPr>
              <a:t>works</a:t>
            </a:r>
            <a:r>
              <a:rPr sz="1700" spc="5" dirty="0">
                <a:latin typeface="Times New Roman"/>
                <a:cs typeface="Times New Roman"/>
              </a:rPr>
              <a:t> </a:t>
            </a:r>
            <a:r>
              <a:rPr sz="1700" dirty="0">
                <a:latin typeface="Times New Roman"/>
                <a:cs typeface="Times New Roman"/>
              </a:rPr>
              <a:t>only</a:t>
            </a:r>
            <a:r>
              <a:rPr sz="1700" spc="10" dirty="0">
                <a:latin typeface="Times New Roman"/>
                <a:cs typeface="Times New Roman"/>
              </a:rPr>
              <a:t> </a:t>
            </a:r>
            <a:r>
              <a:rPr sz="1700" dirty="0">
                <a:latin typeface="Times New Roman"/>
                <a:cs typeface="Times New Roman"/>
              </a:rPr>
              <a:t>for</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fixed </a:t>
            </a:r>
            <a:r>
              <a:rPr sz="1700" spc="-409" dirty="0">
                <a:latin typeface="Times New Roman"/>
                <a:cs typeface="Times New Roman"/>
              </a:rPr>
              <a:t> </a:t>
            </a:r>
            <a:r>
              <a:rPr sz="1700" dirty="0">
                <a:latin typeface="Times New Roman"/>
                <a:cs typeface="Times New Roman"/>
              </a:rPr>
              <a:t>number</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data values.</a:t>
            </a:r>
            <a:r>
              <a:rPr sz="1700" spc="-15" dirty="0">
                <a:latin typeface="Times New Roman"/>
                <a:cs typeface="Times New Roman"/>
              </a:rPr>
              <a:t> </a:t>
            </a:r>
            <a:r>
              <a:rPr sz="1700" i="1" dirty="0">
                <a:latin typeface="Times New Roman"/>
                <a:cs typeface="Times New Roman"/>
              </a:rPr>
              <a:t>i.e.</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static</a:t>
            </a:r>
            <a:r>
              <a:rPr sz="1700" spc="5" dirty="0">
                <a:latin typeface="Times New Roman"/>
                <a:cs typeface="Times New Roman"/>
              </a:rPr>
              <a:t> </a:t>
            </a:r>
            <a:r>
              <a:rPr sz="1700" spc="-5" dirty="0">
                <a:latin typeface="Times New Roman"/>
                <a:cs typeface="Times New Roman"/>
              </a:rPr>
              <a:t>memory</a:t>
            </a:r>
            <a:r>
              <a:rPr sz="1700" spc="-10" dirty="0">
                <a:latin typeface="Times New Roman"/>
                <a:cs typeface="Times New Roman"/>
              </a:rPr>
              <a:t> </a:t>
            </a:r>
            <a:r>
              <a:rPr sz="1700" spc="-5" dirty="0">
                <a:latin typeface="Times New Roman"/>
                <a:cs typeface="Times New Roman"/>
              </a:rPr>
              <a:t>allocation.</a:t>
            </a:r>
            <a:endParaRPr sz="1700">
              <a:latin typeface="Times New Roman"/>
              <a:cs typeface="Times New Roman"/>
            </a:endParaRPr>
          </a:p>
          <a:p>
            <a:pPr marL="299085" marR="5080" indent="-287020">
              <a:lnSpc>
                <a:spcPct val="150000"/>
              </a:lnSpc>
              <a:buFont typeface="Arial MT"/>
              <a:buChar char="•"/>
              <a:tabLst>
                <a:tab pos="299085" algn="l"/>
                <a:tab pos="299720" algn="l"/>
              </a:tabLst>
            </a:pPr>
            <a:r>
              <a:rPr sz="1700" spc="-5" dirty="0">
                <a:latin typeface="Times New Roman"/>
                <a:cs typeface="Times New Roman"/>
              </a:rPr>
              <a:t>Stack</a:t>
            </a:r>
            <a:r>
              <a:rPr sz="1700" spc="190" dirty="0">
                <a:latin typeface="Times New Roman"/>
                <a:cs typeface="Times New Roman"/>
              </a:rPr>
              <a:t> </a:t>
            </a:r>
            <a:r>
              <a:rPr sz="1700" spc="-5" dirty="0">
                <a:latin typeface="Times New Roman"/>
                <a:cs typeface="Times New Roman"/>
              </a:rPr>
              <a:t>implemented</a:t>
            </a:r>
            <a:r>
              <a:rPr sz="1700" spc="195" dirty="0">
                <a:latin typeface="Times New Roman"/>
                <a:cs typeface="Times New Roman"/>
              </a:rPr>
              <a:t> </a:t>
            </a:r>
            <a:r>
              <a:rPr sz="1700" spc="-5" dirty="0">
                <a:latin typeface="Times New Roman"/>
                <a:cs typeface="Times New Roman"/>
              </a:rPr>
              <a:t>using</a:t>
            </a:r>
            <a:r>
              <a:rPr sz="1700" spc="185" dirty="0">
                <a:latin typeface="Times New Roman"/>
                <a:cs typeface="Times New Roman"/>
              </a:rPr>
              <a:t> </a:t>
            </a:r>
            <a:r>
              <a:rPr sz="1700" dirty="0">
                <a:latin typeface="Times New Roman"/>
                <a:cs typeface="Times New Roman"/>
              </a:rPr>
              <a:t>an</a:t>
            </a:r>
            <a:r>
              <a:rPr sz="1700" spc="185" dirty="0">
                <a:latin typeface="Times New Roman"/>
                <a:cs typeface="Times New Roman"/>
              </a:rPr>
              <a:t> </a:t>
            </a:r>
            <a:r>
              <a:rPr sz="1700" spc="-5" dirty="0">
                <a:latin typeface="Times New Roman"/>
                <a:cs typeface="Times New Roman"/>
              </a:rPr>
              <a:t>array</a:t>
            </a:r>
            <a:r>
              <a:rPr sz="1700" spc="180" dirty="0">
                <a:latin typeface="Times New Roman"/>
                <a:cs typeface="Times New Roman"/>
              </a:rPr>
              <a:t> </a:t>
            </a:r>
            <a:r>
              <a:rPr sz="1700" spc="-5" dirty="0">
                <a:latin typeface="Times New Roman"/>
                <a:cs typeface="Times New Roman"/>
              </a:rPr>
              <a:t>is</a:t>
            </a:r>
            <a:r>
              <a:rPr sz="1700" spc="190" dirty="0">
                <a:latin typeface="Times New Roman"/>
                <a:cs typeface="Times New Roman"/>
              </a:rPr>
              <a:t> </a:t>
            </a:r>
            <a:r>
              <a:rPr sz="1700" dirty="0">
                <a:latin typeface="Times New Roman"/>
                <a:cs typeface="Times New Roman"/>
              </a:rPr>
              <a:t>not</a:t>
            </a:r>
            <a:r>
              <a:rPr sz="1700" spc="185" dirty="0">
                <a:latin typeface="Times New Roman"/>
                <a:cs typeface="Times New Roman"/>
              </a:rPr>
              <a:t> </a:t>
            </a:r>
            <a:r>
              <a:rPr sz="1700" spc="-5" dirty="0">
                <a:latin typeface="Times New Roman"/>
                <a:cs typeface="Times New Roman"/>
              </a:rPr>
              <a:t>suitable,</a:t>
            </a:r>
            <a:r>
              <a:rPr sz="1700" spc="204" dirty="0">
                <a:latin typeface="Times New Roman"/>
                <a:cs typeface="Times New Roman"/>
              </a:rPr>
              <a:t> </a:t>
            </a:r>
            <a:r>
              <a:rPr sz="1700" spc="-5" dirty="0">
                <a:latin typeface="Times New Roman"/>
                <a:cs typeface="Times New Roman"/>
              </a:rPr>
              <a:t>when</a:t>
            </a:r>
            <a:r>
              <a:rPr sz="1700" spc="185" dirty="0">
                <a:latin typeface="Times New Roman"/>
                <a:cs typeface="Times New Roman"/>
              </a:rPr>
              <a:t> </a:t>
            </a:r>
            <a:r>
              <a:rPr sz="1700" dirty="0">
                <a:latin typeface="Times New Roman"/>
                <a:cs typeface="Times New Roman"/>
              </a:rPr>
              <a:t>we</a:t>
            </a:r>
            <a:r>
              <a:rPr sz="1700" spc="180" dirty="0">
                <a:latin typeface="Times New Roman"/>
                <a:cs typeface="Times New Roman"/>
              </a:rPr>
              <a:t> </a:t>
            </a:r>
            <a:r>
              <a:rPr sz="1700" spc="-5" dirty="0">
                <a:latin typeface="Times New Roman"/>
                <a:cs typeface="Times New Roman"/>
              </a:rPr>
              <a:t>don't</a:t>
            </a:r>
            <a:r>
              <a:rPr sz="1700" spc="190" dirty="0">
                <a:latin typeface="Times New Roman"/>
                <a:cs typeface="Times New Roman"/>
              </a:rPr>
              <a:t> </a:t>
            </a:r>
            <a:r>
              <a:rPr sz="1700" dirty="0">
                <a:latin typeface="Times New Roman"/>
                <a:cs typeface="Times New Roman"/>
              </a:rPr>
              <a:t>know</a:t>
            </a:r>
            <a:r>
              <a:rPr sz="1700" spc="190" dirty="0">
                <a:latin typeface="Times New Roman"/>
                <a:cs typeface="Times New Roman"/>
              </a:rPr>
              <a:t> </a:t>
            </a:r>
            <a:r>
              <a:rPr sz="1700" dirty="0">
                <a:latin typeface="Times New Roman"/>
                <a:cs typeface="Times New Roman"/>
              </a:rPr>
              <a:t>the</a:t>
            </a:r>
            <a:r>
              <a:rPr sz="1700" spc="195" dirty="0">
                <a:latin typeface="Times New Roman"/>
                <a:cs typeface="Times New Roman"/>
              </a:rPr>
              <a:t> </a:t>
            </a:r>
            <a:r>
              <a:rPr sz="1700" spc="-5" dirty="0">
                <a:latin typeface="Times New Roman"/>
                <a:cs typeface="Times New Roman"/>
              </a:rPr>
              <a:t>size</a:t>
            </a:r>
            <a:r>
              <a:rPr sz="1700" spc="175" dirty="0">
                <a:latin typeface="Times New Roman"/>
                <a:cs typeface="Times New Roman"/>
              </a:rPr>
              <a:t> </a:t>
            </a:r>
            <a:r>
              <a:rPr sz="1700" dirty="0">
                <a:latin typeface="Times New Roman"/>
                <a:cs typeface="Times New Roman"/>
              </a:rPr>
              <a:t>of</a:t>
            </a:r>
            <a:r>
              <a:rPr sz="1700" spc="180" dirty="0">
                <a:latin typeface="Times New Roman"/>
                <a:cs typeface="Times New Roman"/>
              </a:rPr>
              <a:t> </a:t>
            </a:r>
            <a:r>
              <a:rPr sz="1700" spc="-5" dirty="0">
                <a:latin typeface="Times New Roman"/>
                <a:cs typeface="Times New Roman"/>
              </a:rPr>
              <a:t>data </a:t>
            </a:r>
            <a:r>
              <a:rPr sz="1700" spc="-409" dirty="0">
                <a:latin typeface="Times New Roman"/>
                <a:cs typeface="Times New Roman"/>
              </a:rPr>
              <a:t> </a:t>
            </a:r>
            <a:r>
              <a:rPr sz="1700" spc="-5" dirty="0">
                <a:latin typeface="Times New Roman"/>
                <a:cs typeface="Times New Roman"/>
              </a:rPr>
              <a:t>which</a:t>
            </a:r>
            <a:r>
              <a:rPr sz="1700" spc="-20" dirty="0">
                <a:latin typeface="Times New Roman"/>
                <a:cs typeface="Times New Roman"/>
              </a:rPr>
              <a:t> </a:t>
            </a:r>
            <a:r>
              <a:rPr sz="1700" dirty="0">
                <a:latin typeface="Times New Roman"/>
                <a:cs typeface="Times New Roman"/>
              </a:rPr>
              <a:t>we</a:t>
            </a:r>
            <a:r>
              <a:rPr sz="1700" spc="-20" dirty="0">
                <a:latin typeface="Times New Roman"/>
                <a:cs typeface="Times New Roman"/>
              </a:rPr>
              <a:t> </a:t>
            </a:r>
            <a:r>
              <a:rPr sz="1700" dirty="0">
                <a:latin typeface="Times New Roman"/>
                <a:cs typeface="Times New Roman"/>
              </a:rPr>
              <a:t>are</a:t>
            </a:r>
            <a:r>
              <a:rPr sz="1700" spc="-10" dirty="0">
                <a:latin typeface="Times New Roman"/>
                <a:cs typeface="Times New Roman"/>
              </a:rPr>
              <a:t> </a:t>
            </a:r>
            <a:r>
              <a:rPr sz="1700" spc="-5" dirty="0">
                <a:latin typeface="Times New Roman"/>
                <a:cs typeface="Times New Roman"/>
              </a:rPr>
              <a:t>going</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use.</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A</a:t>
            </a:r>
            <a:r>
              <a:rPr sz="1700" spc="-25" dirty="0">
                <a:latin typeface="Times New Roman"/>
                <a:cs typeface="Times New Roman"/>
              </a:rPr>
              <a:t> </a:t>
            </a:r>
            <a:r>
              <a:rPr sz="1700" spc="-5" dirty="0">
                <a:latin typeface="Times New Roman"/>
                <a:cs typeface="Times New Roman"/>
              </a:rPr>
              <a:t>stack</a:t>
            </a:r>
            <a:r>
              <a:rPr sz="1700" spc="75" dirty="0">
                <a:latin typeface="Times New Roman"/>
                <a:cs typeface="Times New Roman"/>
              </a:rPr>
              <a:t> </a:t>
            </a:r>
            <a:r>
              <a:rPr sz="1700" spc="-5" dirty="0">
                <a:latin typeface="Times New Roman"/>
                <a:cs typeface="Times New Roman"/>
              </a:rPr>
              <a:t>data</a:t>
            </a:r>
            <a:r>
              <a:rPr sz="1700" spc="70" dirty="0">
                <a:latin typeface="Times New Roman"/>
                <a:cs typeface="Times New Roman"/>
              </a:rPr>
              <a:t> </a:t>
            </a:r>
            <a:r>
              <a:rPr sz="1700" spc="-5" dirty="0">
                <a:latin typeface="Times New Roman"/>
                <a:cs typeface="Times New Roman"/>
              </a:rPr>
              <a:t>structure</a:t>
            </a:r>
            <a:r>
              <a:rPr sz="1700" spc="70" dirty="0">
                <a:latin typeface="Times New Roman"/>
                <a:cs typeface="Times New Roman"/>
              </a:rPr>
              <a:t> </a:t>
            </a:r>
            <a:r>
              <a:rPr sz="1700" spc="-5" dirty="0">
                <a:latin typeface="Times New Roman"/>
                <a:cs typeface="Times New Roman"/>
              </a:rPr>
              <a:t>can</a:t>
            </a:r>
            <a:r>
              <a:rPr sz="1700" spc="55" dirty="0">
                <a:latin typeface="Times New Roman"/>
                <a:cs typeface="Times New Roman"/>
              </a:rPr>
              <a:t> </a:t>
            </a:r>
            <a:r>
              <a:rPr sz="1700" dirty="0">
                <a:latin typeface="Times New Roman"/>
                <a:cs typeface="Times New Roman"/>
              </a:rPr>
              <a:t>be</a:t>
            </a:r>
            <a:r>
              <a:rPr sz="1700" spc="55" dirty="0">
                <a:latin typeface="Times New Roman"/>
                <a:cs typeface="Times New Roman"/>
              </a:rPr>
              <a:t> </a:t>
            </a:r>
            <a:r>
              <a:rPr sz="1700" spc="-5" dirty="0">
                <a:latin typeface="Times New Roman"/>
                <a:cs typeface="Times New Roman"/>
              </a:rPr>
              <a:t>implemented</a:t>
            </a:r>
            <a:r>
              <a:rPr sz="1700" spc="65" dirty="0">
                <a:latin typeface="Times New Roman"/>
                <a:cs typeface="Times New Roman"/>
              </a:rPr>
              <a:t> </a:t>
            </a:r>
            <a:r>
              <a:rPr sz="1700" dirty="0">
                <a:latin typeface="Times New Roman"/>
                <a:cs typeface="Times New Roman"/>
              </a:rPr>
              <a:t>by</a:t>
            </a:r>
            <a:r>
              <a:rPr sz="1700" spc="55" dirty="0">
                <a:latin typeface="Times New Roman"/>
                <a:cs typeface="Times New Roman"/>
              </a:rPr>
              <a:t> </a:t>
            </a:r>
            <a:r>
              <a:rPr sz="1700" spc="-5" dirty="0">
                <a:latin typeface="Times New Roman"/>
                <a:cs typeface="Times New Roman"/>
              </a:rPr>
              <a:t>using</a:t>
            </a:r>
            <a:r>
              <a:rPr sz="1700" spc="60" dirty="0">
                <a:latin typeface="Times New Roman"/>
                <a:cs typeface="Times New Roman"/>
              </a:rPr>
              <a:t> </a:t>
            </a:r>
            <a:r>
              <a:rPr sz="1700" dirty="0">
                <a:latin typeface="Times New Roman"/>
                <a:cs typeface="Times New Roman"/>
              </a:rPr>
              <a:t>a</a:t>
            </a:r>
            <a:r>
              <a:rPr sz="1700" spc="75" dirty="0">
                <a:latin typeface="Times New Roman"/>
                <a:cs typeface="Times New Roman"/>
              </a:rPr>
              <a:t> </a:t>
            </a:r>
            <a:r>
              <a:rPr sz="1700" spc="-5" dirty="0">
                <a:latin typeface="Times New Roman"/>
                <a:cs typeface="Times New Roman"/>
              </a:rPr>
              <a:t>linked</a:t>
            </a:r>
            <a:r>
              <a:rPr sz="1700" spc="65" dirty="0">
                <a:latin typeface="Times New Roman"/>
                <a:cs typeface="Times New Roman"/>
              </a:rPr>
              <a:t> </a:t>
            </a:r>
            <a:r>
              <a:rPr sz="1700" spc="-5" dirty="0">
                <a:latin typeface="Times New Roman"/>
                <a:cs typeface="Times New Roman"/>
              </a:rPr>
              <a:t>list</a:t>
            </a:r>
            <a:r>
              <a:rPr sz="1700" spc="60" dirty="0">
                <a:latin typeface="Times New Roman"/>
                <a:cs typeface="Times New Roman"/>
              </a:rPr>
              <a:t> </a:t>
            </a:r>
            <a:r>
              <a:rPr sz="1700" dirty="0">
                <a:latin typeface="Times New Roman"/>
                <a:cs typeface="Times New Roman"/>
              </a:rPr>
              <a:t>data</a:t>
            </a:r>
            <a:r>
              <a:rPr sz="1700" spc="55" dirty="0">
                <a:latin typeface="Times New Roman"/>
                <a:cs typeface="Times New Roman"/>
              </a:rPr>
              <a:t> </a:t>
            </a:r>
            <a:r>
              <a:rPr sz="1700" spc="-5" dirty="0">
                <a:latin typeface="Times New Roman"/>
                <a:cs typeface="Times New Roman"/>
              </a:rPr>
              <a:t>structure.</a:t>
            </a:r>
            <a:r>
              <a:rPr sz="1700" spc="65" dirty="0">
                <a:latin typeface="Times New Roman"/>
                <a:cs typeface="Times New Roman"/>
              </a:rPr>
              <a:t> </a:t>
            </a:r>
            <a:r>
              <a:rPr sz="1700" spc="-5" dirty="0">
                <a:latin typeface="Times New Roman"/>
                <a:cs typeface="Times New Roman"/>
              </a:rPr>
              <a:t>The</a:t>
            </a:r>
            <a:r>
              <a:rPr sz="1700" spc="70" dirty="0">
                <a:latin typeface="Times New Roman"/>
                <a:cs typeface="Times New Roman"/>
              </a:rPr>
              <a:t> </a:t>
            </a:r>
            <a:r>
              <a:rPr sz="1700" spc="-5" dirty="0">
                <a:latin typeface="Times New Roman"/>
                <a:cs typeface="Times New Roman"/>
              </a:rPr>
              <a:t>stack</a:t>
            </a:r>
            <a:endParaRPr sz="1700">
              <a:latin typeface="Times New Roman"/>
              <a:cs typeface="Times New Roman"/>
            </a:endParaRPr>
          </a:p>
          <a:p>
            <a:pPr marL="299085">
              <a:lnSpc>
                <a:spcPct val="100000"/>
              </a:lnSpc>
              <a:spcBef>
                <a:spcPts val="1025"/>
              </a:spcBef>
            </a:pPr>
            <a:r>
              <a:rPr sz="1700" spc="-5" dirty="0">
                <a:latin typeface="Times New Roman"/>
                <a:cs typeface="Times New Roman"/>
              </a:rPr>
              <a:t>implemented</a:t>
            </a:r>
            <a:r>
              <a:rPr sz="1700" spc="10" dirty="0">
                <a:latin typeface="Times New Roman"/>
                <a:cs typeface="Times New Roman"/>
              </a:rPr>
              <a:t> </a:t>
            </a:r>
            <a:r>
              <a:rPr sz="1700" spc="-5" dirty="0">
                <a:latin typeface="Times New Roman"/>
                <a:cs typeface="Times New Roman"/>
              </a:rPr>
              <a:t>using</a:t>
            </a:r>
            <a:r>
              <a:rPr sz="1700" spc="1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spc="25"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work</a:t>
            </a:r>
            <a:r>
              <a:rPr sz="1700" spc="-10" dirty="0">
                <a:latin typeface="Times New Roman"/>
                <a:cs typeface="Times New Roman"/>
              </a:rPr>
              <a:t> </a:t>
            </a:r>
            <a:r>
              <a:rPr sz="1700" dirty="0">
                <a:latin typeface="Times New Roman"/>
                <a:cs typeface="Times New Roman"/>
              </a:rPr>
              <a:t>for</a:t>
            </a:r>
            <a:r>
              <a:rPr sz="1700" spc="-10" dirty="0">
                <a:latin typeface="Times New Roman"/>
                <a:cs typeface="Times New Roman"/>
              </a:rPr>
              <a:t> </a:t>
            </a:r>
            <a:r>
              <a:rPr sz="1700" spc="-5" dirty="0">
                <a:latin typeface="Times New Roman"/>
                <a:cs typeface="Times New Roman"/>
              </a:rPr>
              <a:t>an</a:t>
            </a:r>
            <a:r>
              <a:rPr sz="1700" dirty="0">
                <a:latin typeface="Times New Roman"/>
                <a:cs typeface="Times New Roman"/>
              </a:rPr>
              <a:t> </a:t>
            </a:r>
            <a:r>
              <a:rPr sz="1700" spc="-5" dirty="0">
                <a:latin typeface="Times New Roman"/>
                <a:cs typeface="Times New Roman"/>
              </a:rPr>
              <a:t>unlimited</a:t>
            </a:r>
            <a:r>
              <a:rPr sz="1700" spc="20" dirty="0">
                <a:latin typeface="Times New Roman"/>
                <a:cs typeface="Times New Roman"/>
              </a:rPr>
              <a:t> </a:t>
            </a:r>
            <a:r>
              <a:rPr sz="1700" dirty="0">
                <a:latin typeface="Times New Roman"/>
                <a:cs typeface="Times New Roman"/>
              </a:rPr>
              <a:t>number</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values.</a:t>
            </a:r>
            <a:endParaRPr sz="1700">
              <a:latin typeface="Times New Roman"/>
              <a:cs typeface="Times New Roman"/>
            </a:endParaRPr>
          </a:p>
          <a:p>
            <a:pPr marL="299085" indent="-287020">
              <a:lnSpc>
                <a:spcPct val="100000"/>
              </a:lnSpc>
              <a:spcBef>
                <a:spcPts val="1020"/>
              </a:spcBef>
              <a:buFont typeface="Arial MT"/>
              <a:buChar char="•"/>
              <a:tabLst>
                <a:tab pos="299085" algn="l"/>
                <a:tab pos="299720" algn="l"/>
              </a:tabLst>
            </a:pPr>
            <a:r>
              <a:rPr sz="1700" spc="-5" dirty="0">
                <a:latin typeface="Times New Roman"/>
                <a:cs typeface="Times New Roman"/>
              </a:rPr>
              <a:t>Implementation</a:t>
            </a:r>
            <a:r>
              <a:rPr sz="1700" spc="500" dirty="0">
                <a:latin typeface="Times New Roman"/>
                <a:cs typeface="Times New Roman"/>
              </a:rPr>
              <a:t> </a:t>
            </a:r>
            <a:r>
              <a:rPr sz="1700" dirty="0">
                <a:latin typeface="Times New Roman"/>
                <a:cs typeface="Times New Roman"/>
              </a:rPr>
              <a:t>issues</a:t>
            </a:r>
            <a:r>
              <a:rPr sz="1700" spc="500" dirty="0">
                <a:latin typeface="Times New Roman"/>
                <a:cs typeface="Times New Roman"/>
              </a:rPr>
              <a:t> </a:t>
            </a:r>
            <a:r>
              <a:rPr sz="1700" dirty="0">
                <a:latin typeface="Times New Roman"/>
                <a:cs typeface="Times New Roman"/>
              </a:rPr>
              <a:t>of</a:t>
            </a:r>
            <a:r>
              <a:rPr sz="1700" spc="490" dirty="0">
                <a:latin typeface="Times New Roman"/>
                <a:cs typeface="Times New Roman"/>
              </a:rPr>
              <a:t> </a:t>
            </a:r>
            <a:r>
              <a:rPr sz="1700" dirty="0">
                <a:latin typeface="Times New Roman"/>
                <a:cs typeface="Times New Roman"/>
              </a:rPr>
              <a:t>the</a:t>
            </a:r>
            <a:r>
              <a:rPr sz="1700" spc="495" dirty="0">
                <a:latin typeface="Times New Roman"/>
                <a:cs typeface="Times New Roman"/>
              </a:rPr>
              <a:t> </a:t>
            </a:r>
            <a:r>
              <a:rPr sz="1700" spc="-5" dirty="0">
                <a:latin typeface="Times New Roman"/>
                <a:cs typeface="Times New Roman"/>
              </a:rPr>
              <a:t>stack</a:t>
            </a:r>
            <a:r>
              <a:rPr sz="1700" spc="500" dirty="0">
                <a:latin typeface="Times New Roman"/>
                <a:cs typeface="Times New Roman"/>
              </a:rPr>
              <a:t> </a:t>
            </a:r>
            <a:r>
              <a:rPr sz="1700" spc="-5" dirty="0">
                <a:latin typeface="Times New Roman"/>
                <a:cs typeface="Times New Roman"/>
              </a:rPr>
              <a:t>(Last</a:t>
            </a:r>
            <a:r>
              <a:rPr sz="1700" spc="495" dirty="0">
                <a:latin typeface="Times New Roman"/>
                <a:cs typeface="Times New Roman"/>
              </a:rPr>
              <a:t> </a:t>
            </a:r>
            <a:r>
              <a:rPr sz="1700" spc="-10" dirty="0">
                <a:latin typeface="Times New Roman"/>
                <a:cs typeface="Times New Roman"/>
              </a:rPr>
              <a:t>In</a:t>
            </a:r>
            <a:r>
              <a:rPr sz="1700" spc="495" dirty="0">
                <a:latin typeface="Times New Roman"/>
                <a:cs typeface="Times New Roman"/>
              </a:rPr>
              <a:t> </a:t>
            </a:r>
            <a:r>
              <a:rPr sz="1700" spc="-5" dirty="0">
                <a:latin typeface="Times New Roman"/>
                <a:cs typeface="Times New Roman"/>
              </a:rPr>
              <a:t>First</a:t>
            </a:r>
            <a:r>
              <a:rPr sz="1700" spc="500" dirty="0">
                <a:latin typeface="Times New Roman"/>
                <a:cs typeface="Times New Roman"/>
              </a:rPr>
              <a:t> </a:t>
            </a:r>
            <a:r>
              <a:rPr sz="1700" dirty="0">
                <a:latin typeface="Times New Roman"/>
                <a:cs typeface="Times New Roman"/>
              </a:rPr>
              <a:t>Out</a:t>
            </a:r>
            <a:r>
              <a:rPr sz="1700" spc="500" dirty="0">
                <a:latin typeface="Times New Roman"/>
                <a:cs typeface="Times New Roman"/>
              </a:rPr>
              <a:t> </a:t>
            </a:r>
            <a:r>
              <a:rPr sz="1700" dirty="0">
                <a:latin typeface="Times New Roman"/>
                <a:cs typeface="Times New Roman"/>
              </a:rPr>
              <a:t>-</a:t>
            </a:r>
            <a:r>
              <a:rPr sz="1700" spc="484" dirty="0">
                <a:latin typeface="Times New Roman"/>
                <a:cs typeface="Times New Roman"/>
              </a:rPr>
              <a:t> </a:t>
            </a:r>
            <a:r>
              <a:rPr sz="1700" spc="-5" dirty="0">
                <a:latin typeface="Times New Roman"/>
                <a:cs typeface="Times New Roman"/>
              </a:rPr>
              <a:t>LIFO)</a:t>
            </a:r>
            <a:r>
              <a:rPr sz="1700" spc="470" dirty="0">
                <a:latin typeface="Times New Roman"/>
                <a:cs typeface="Times New Roman"/>
              </a:rPr>
              <a:t> </a:t>
            </a:r>
            <a:r>
              <a:rPr sz="1700" spc="-5" dirty="0">
                <a:latin typeface="Times New Roman"/>
                <a:cs typeface="Times New Roman"/>
              </a:rPr>
              <a:t>using</a:t>
            </a:r>
            <a:r>
              <a:rPr sz="1700" spc="505" dirty="0">
                <a:latin typeface="Times New Roman"/>
                <a:cs typeface="Times New Roman"/>
              </a:rPr>
              <a:t> </a:t>
            </a:r>
            <a:r>
              <a:rPr sz="1700" dirty="0">
                <a:latin typeface="Times New Roman"/>
                <a:cs typeface="Times New Roman"/>
              </a:rPr>
              <a:t>linked</a:t>
            </a:r>
            <a:r>
              <a:rPr sz="1700" spc="500" dirty="0">
                <a:latin typeface="Times New Roman"/>
                <a:cs typeface="Times New Roman"/>
              </a:rPr>
              <a:t> </a:t>
            </a:r>
            <a:r>
              <a:rPr sz="1700" spc="-5" dirty="0">
                <a:latin typeface="Times New Roman"/>
                <a:cs typeface="Times New Roman"/>
              </a:rPr>
              <a:t>list</a:t>
            </a:r>
            <a:r>
              <a:rPr sz="1700" spc="500" dirty="0">
                <a:latin typeface="Times New Roman"/>
                <a:cs typeface="Times New Roman"/>
              </a:rPr>
              <a:t> </a:t>
            </a:r>
            <a:r>
              <a:rPr sz="1700" spc="-10" dirty="0">
                <a:latin typeface="Times New Roman"/>
                <a:cs typeface="Times New Roman"/>
              </a:rPr>
              <a:t>is</a:t>
            </a:r>
            <a:endParaRPr sz="1700">
              <a:latin typeface="Times New Roman"/>
              <a:cs typeface="Times New Roman"/>
            </a:endParaRPr>
          </a:p>
          <a:p>
            <a:pPr marL="299085">
              <a:lnSpc>
                <a:spcPct val="100000"/>
              </a:lnSpc>
              <a:spcBef>
                <a:spcPts val="1015"/>
              </a:spcBef>
            </a:pPr>
            <a:r>
              <a:rPr sz="1700" spc="-5" dirty="0">
                <a:latin typeface="Times New Roman"/>
                <a:cs typeface="Times New Roman"/>
              </a:rPr>
              <a:t>illustrated</a:t>
            </a:r>
            <a:r>
              <a:rPr sz="1700" spc="15"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following</a:t>
            </a:r>
            <a:r>
              <a:rPr sz="1700" spc="-10" dirty="0">
                <a:latin typeface="Times New Roman"/>
                <a:cs typeface="Times New Roman"/>
              </a:rPr>
              <a:t> </a:t>
            </a:r>
            <a:r>
              <a:rPr sz="1700" spc="-5" dirty="0">
                <a:latin typeface="Times New Roman"/>
                <a:cs typeface="Times New Roman"/>
              </a:rPr>
              <a:t>figures.</a:t>
            </a:r>
            <a:endParaRPr sz="170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7791" y="1313652"/>
            <a:ext cx="3214717" cy="3112258"/>
          </a:xfrm>
          <a:prstGeom prst="rect">
            <a:avLst/>
          </a:prstGeom>
        </p:spPr>
      </p:pic>
      <p:pic>
        <p:nvPicPr>
          <p:cNvPr id="3" name="object 3"/>
          <p:cNvPicPr/>
          <p:nvPr/>
        </p:nvPicPr>
        <p:blipFill>
          <a:blip r:embed="rId3" cstate="print"/>
          <a:stretch>
            <a:fillRect/>
          </a:stretch>
        </p:blipFill>
        <p:spPr>
          <a:xfrm>
            <a:off x="4939720" y="1914947"/>
            <a:ext cx="4049203" cy="2515511"/>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5193" y="105943"/>
            <a:ext cx="4871085" cy="4930140"/>
          </a:xfrm>
          <a:prstGeom prst="rect">
            <a:avLst/>
          </a:prstGeom>
        </p:spPr>
        <p:txBody>
          <a:bodyPr vert="horz" wrap="square" lIns="0" tIns="12065" rIns="0" bIns="0" rtlCol="0">
            <a:spAutoFit/>
          </a:bodyPr>
          <a:lstStyle/>
          <a:p>
            <a:pPr marL="12700" marR="3364229">
              <a:lnSpc>
                <a:spcPct val="149800"/>
              </a:lnSpc>
              <a:spcBef>
                <a:spcPts val="95"/>
              </a:spcBef>
            </a:pPr>
            <a:r>
              <a:rPr sz="1650" b="1" dirty="0">
                <a:latin typeface="Times New Roman"/>
                <a:cs typeface="Times New Roman"/>
              </a:rPr>
              <a:t>Push</a:t>
            </a:r>
            <a:r>
              <a:rPr sz="1650" b="1" spc="-95" dirty="0">
                <a:latin typeface="Times New Roman"/>
                <a:cs typeface="Times New Roman"/>
              </a:rPr>
              <a:t> </a:t>
            </a:r>
            <a:r>
              <a:rPr sz="1650" b="1" dirty="0">
                <a:latin typeface="Times New Roman"/>
                <a:cs typeface="Times New Roman"/>
              </a:rPr>
              <a:t>Operation- </a:t>
            </a:r>
            <a:r>
              <a:rPr sz="1650" b="1" spc="-395" dirty="0">
                <a:latin typeface="Times New Roman"/>
                <a:cs typeface="Times New Roman"/>
              </a:rPr>
              <a:t> </a:t>
            </a:r>
            <a:r>
              <a:rPr sz="1650" b="1" dirty="0">
                <a:latin typeface="Times New Roman"/>
                <a:cs typeface="Times New Roman"/>
              </a:rPr>
              <a:t>Algorithm:</a:t>
            </a:r>
            <a:endParaRPr sz="1650">
              <a:latin typeface="Times New Roman"/>
              <a:cs typeface="Times New Roman"/>
            </a:endParaRPr>
          </a:p>
          <a:p>
            <a:pPr marL="12700">
              <a:lnSpc>
                <a:spcPct val="100000"/>
              </a:lnSpc>
              <a:spcBef>
                <a:spcPts val="1000"/>
              </a:spcBef>
            </a:pPr>
            <a:r>
              <a:rPr sz="1650" b="1" dirty="0">
                <a:latin typeface="Times New Roman"/>
                <a:cs typeface="Times New Roman"/>
              </a:rPr>
              <a:t>Step</a:t>
            </a:r>
            <a:r>
              <a:rPr sz="1650" b="1" spc="-40" dirty="0">
                <a:latin typeface="Times New Roman"/>
                <a:cs typeface="Times New Roman"/>
              </a:rPr>
              <a:t> </a:t>
            </a:r>
            <a:r>
              <a:rPr sz="1650" b="1" dirty="0">
                <a:latin typeface="Times New Roman"/>
                <a:cs typeface="Times New Roman"/>
              </a:rPr>
              <a:t>1:</a:t>
            </a:r>
            <a:r>
              <a:rPr sz="1650" b="1" spc="-25" dirty="0">
                <a:latin typeface="Times New Roman"/>
                <a:cs typeface="Times New Roman"/>
              </a:rPr>
              <a:t> </a:t>
            </a:r>
            <a:r>
              <a:rPr sz="1650" dirty="0">
                <a:latin typeface="Times New Roman"/>
                <a:cs typeface="Times New Roman"/>
              </a:rPr>
              <a:t>Start</a:t>
            </a:r>
            <a:endParaRPr sz="1650">
              <a:latin typeface="Times New Roman"/>
              <a:cs typeface="Times New Roman"/>
            </a:endParaRPr>
          </a:p>
          <a:p>
            <a:pPr marL="12700">
              <a:lnSpc>
                <a:spcPct val="100000"/>
              </a:lnSpc>
              <a:spcBef>
                <a:spcPts val="980"/>
              </a:spcBef>
            </a:pPr>
            <a:r>
              <a:rPr sz="1650" b="1" dirty="0">
                <a:latin typeface="Times New Roman"/>
                <a:cs typeface="Times New Roman"/>
              </a:rPr>
              <a:t>Step</a:t>
            </a:r>
            <a:r>
              <a:rPr sz="1650" b="1" spc="-20" dirty="0">
                <a:latin typeface="Times New Roman"/>
                <a:cs typeface="Times New Roman"/>
              </a:rPr>
              <a:t> </a:t>
            </a:r>
            <a:r>
              <a:rPr sz="1650" b="1" dirty="0">
                <a:latin typeface="Times New Roman"/>
                <a:cs typeface="Times New Roman"/>
              </a:rPr>
              <a:t>2:</a:t>
            </a:r>
            <a:r>
              <a:rPr sz="1650" b="1" spc="-10" dirty="0">
                <a:latin typeface="Times New Roman"/>
                <a:cs typeface="Times New Roman"/>
              </a:rPr>
              <a:t> </a:t>
            </a:r>
            <a:r>
              <a:rPr sz="1650" dirty="0">
                <a:latin typeface="Times New Roman"/>
                <a:cs typeface="Times New Roman"/>
              </a:rPr>
              <a:t>Create</a:t>
            </a:r>
            <a:r>
              <a:rPr sz="1650" spc="-10" dirty="0">
                <a:latin typeface="Times New Roman"/>
                <a:cs typeface="Times New Roman"/>
              </a:rPr>
              <a:t> </a:t>
            </a:r>
            <a:r>
              <a:rPr sz="1650" dirty="0">
                <a:latin typeface="Times New Roman"/>
                <a:cs typeface="Times New Roman"/>
              </a:rPr>
              <a:t>a </a:t>
            </a:r>
            <a:r>
              <a:rPr sz="1650" b="1" i="1" dirty="0">
                <a:latin typeface="Times New Roman"/>
                <a:cs typeface="Times New Roman"/>
              </a:rPr>
              <a:t>newNode</a:t>
            </a:r>
            <a:r>
              <a:rPr sz="1650" b="1" i="1" spc="-25" dirty="0">
                <a:latin typeface="Times New Roman"/>
                <a:cs typeface="Times New Roman"/>
              </a:rPr>
              <a:t> </a:t>
            </a:r>
            <a:r>
              <a:rPr sz="1650" dirty="0">
                <a:latin typeface="Times New Roman"/>
                <a:cs typeface="Times New Roman"/>
              </a:rPr>
              <a:t>with</a:t>
            </a:r>
            <a:r>
              <a:rPr sz="1650" spc="-15" dirty="0">
                <a:latin typeface="Times New Roman"/>
                <a:cs typeface="Times New Roman"/>
              </a:rPr>
              <a:t> </a:t>
            </a:r>
            <a:r>
              <a:rPr sz="1650" dirty="0">
                <a:latin typeface="Times New Roman"/>
                <a:cs typeface="Times New Roman"/>
              </a:rPr>
              <a:t>given</a:t>
            </a:r>
            <a:r>
              <a:rPr sz="1650" spc="5" dirty="0">
                <a:latin typeface="Times New Roman"/>
                <a:cs typeface="Times New Roman"/>
              </a:rPr>
              <a:t> </a:t>
            </a:r>
            <a:r>
              <a:rPr sz="1650" dirty="0">
                <a:latin typeface="Times New Roman"/>
                <a:cs typeface="Times New Roman"/>
              </a:rPr>
              <a:t>value.</a:t>
            </a:r>
            <a:endParaRPr sz="1650">
              <a:latin typeface="Times New Roman"/>
              <a:cs typeface="Times New Roman"/>
            </a:endParaRPr>
          </a:p>
          <a:p>
            <a:pPr marL="12700" marR="5080">
              <a:lnSpc>
                <a:spcPct val="149700"/>
              </a:lnSpc>
              <a:spcBef>
                <a:spcPts val="15"/>
              </a:spcBef>
            </a:pPr>
            <a:r>
              <a:rPr sz="1650" dirty="0">
                <a:latin typeface="Times New Roman"/>
                <a:cs typeface="Times New Roman"/>
              </a:rPr>
              <a:t>NewNode</a:t>
            </a:r>
            <a:r>
              <a:rPr sz="1650" spc="-20" dirty="0">
                <a:latin typeface="Times New Roman"/>
                <a:cs typeface="Times New Roman"/>
              </a:rPr>
              <a:t> </a:t>
            </a:r>
            <a:r>
              <a:rPr sz="1650" dirty="0">
                <a:latin typeface="Times New Roman"/>
                <a:cs typeface="Times New Roman"/>
              </a:rPr>
              <a:t>=</a:t>
            </a:r>
            <a:r>
              <a:rPr sz="1650" spc="-5" dirty="0">
                <a:latin typeface="Times New Roman"/>
                <a:cs typeface="Times New Roman"/>
              </a:rPr>
              <a:t> </a:t>
            </a:r>
            <a:r>
              <a:rPr sz="1650" dirty="0">
                <a:latin typeface="Times New Roman"/>
                <a:cs typeface="Times New Roman"/>
              </a:rPr>
              <a:t>(struct</a:t>
            </a:r>
            <a:r>
              <a:rPr sz="1650" spc="5" dirty="0">
                <a:latin typeface="Times New Roman"/>
                <a:cs typeface="Times New Roman"/>
              </a:rPr>
              <a:t> </a:t>
            </a:r>
            <a:r>
              <a:rPr sz="1650" dirty="0">
                <a:latin typeface="Times New Roman"/>
                <a:cs typeface="Times New Roman"/>
              </a:rPr>
              <a:t>node *)</a:t>
            </a:r>
            <a:r>
              <a:rPr sz="1650" spc="5" dirty="0">
                <a:latin typeface="Times New Roman"/>
                <a:cs typeface="Times New Roman"/>
              </a:rPr>
              <a:t> </a:t>
            </a:r>
            <a:r>
              <a:rPr sz="1650" spc="-5" dirty="0">
                <a:latin typeface="Times New Roman"/>
                <a:cs typeface="Times New Roman"/>
              </a:rPr>
              <a:t>malloc(sizeof(struct</a:t>
            </a:r>
            <a:r>
              <a:rPr sz="1650" spc="40" dirty="0">
                <a:latin typeface="Times New Roman"/>
                <a:cs typeface="Times New Roman"/>
              </a:rPr>
              <a:t> </a:t>
            </a:r>
            <a:r>
              <a:rPr sz="1650" dirty="0">
                <a:latin typeface="Times New Roman"/>
                <a:cs typeface="Times New Roman"/>
              </a:rPr>
              <a:t>node</a:t>
            </a:r>
            <a:r>
              <a:rPr sz="1650" spc="-5" dirty="0">
                <a:latin typeface="Times New Roman"/>
                <a:cs typeface="Times New Roman"/>
              </a:rPr>
              <a:t> </a:t>
            </a:r>
            <a:r>
              <a:rPr sz="1650" dirty="0">
                <a:latin typeface="Times New Roman"/>
                <a:cs typeface="Times New Roman"/>
              </a:rPr>
              <a:t>*)); </a:t>
            </a:r>
            <a:r>
              <a:rPr sz="1650" spc="-395" dirty="0">
                <a:latin typeface="Times New Roman"/>
                <a:cs typeface="Times New Roman"/>
              </a:rPr>
              <a:t> </a:t>
            </a:r>
            <a:r>
              <a:rPr sz="1650" dirty="0">
                <a:latin typeface="Times New Roman"/>
                <a:cs typeface="Times New Roman"/>
              </a:rPr>
              <a:t>NewNode</a:t>
            </a:r>
            <a:r>
              <a:rPr sz="1650" spc="-30" dirty="0">
                <a:latin typeface="Times New Roman"/>
                <a:cs typeface="Times New Roman"/>
              </a:rPr>
              <a:t> </a:t>
            </a:r>
            <a:r>
              <a:rPr sz="1650" dirty="0">
                <a:latin typeface="Times New Roman"/>
                <a:cs typeface="Times New Roman"/>
              </a:rPr>
              <a:t>-&gt;</a:t>
            </a:r>
            <a:r>
              <a:rPr sz="1650" spc="-15" dirty="0">
                <a:latin typeface="Times New Roman"/>
                <a:cs typeface="Times New Roman"/>
              </a:rPr>
              <a:t> </a:t>
            </a:r>
            <a:r>
              <a:rPr sz="1650" dirty="0">
                <a:latin typeface="Times New Roman"/>
                <a:cs typeface="Times New Roman"/>
              </a:rPr>
              <a:t>data</a:t>
            </a:r>
            <a:r>
              <a:rPr sz="1650" spc="15" dirty="0">
                <a:latin typeface="Times New Roman"/>
                <a:cs typeface="Times New Roman"/>
              </a:rPr>
              <a:t> </a:t>
            </a:r>
            <a:r>
              <a:rPr sz="1650" dirty="0">
                <a:latin typeface="Times New Roman"/>
                <a:cs typeface="Times New Roman"/>
              </a:rPr>
              <a:t>=</a:t>
            </a:r>
            <a:r>
              <a:rPr sz="1650" spc="-15" dirty="0">
                <a:latin typeface="Times New Roman"/>
                <a:cs typeface="Times New Roman"/>
              </a:rPr>
              <a:t> </a:t>
            </a:r>
            <a:r>
              <a:rPr sz="1650" spc="-5" dirty="0">
                <a:latin typeface="Times New Roman"/>
                <a:cs typeface="Times New Roman"/>
              </a:rPr>
              <a:t>item;</a:t>
            </a:r>
            <a:endParaRPr sz="1650">
              <a:latin typeface="Times New Roman"/>
              <a:cs typeface="Times New Roman"/>
            </a:endParaRPr>
          </a:p>
          <a:p>
            <a:pPr marL="12700">
              <a:lnSpc>
                <a:spcPct val="100000"/>
              </a:lnSpc>
              <a:spcBef>
                <a:spcPts val="1000"/>
              </a:spcBef>
            </a:pPr>
            <a:r>
              <a:rPr sz="1650" b="1" dirty="0">
                <a:latin typeface="Times New Roman"/>
                <a:cs typeface="Times New Roman"/>
              </a:rPr>
              <a:t>Step</a:t>
            </a:r>
            <a:r>
              <a:rPr sz="1650" b="1" spc="-20" dirty="0">
                <a:latin typeface="Times New Roman"/>
                <a:cs typeface="Times New Roman"/>
              </a:rPr>
              <a:t> </a:t>
            </a:r>
            <a:r>
              <a:rPr sz="1650" b="1" dirty="0">
                <a:latin typeface="Times New Roman"/>
                <a:cs typeface="Times New Roman"/>
              </a:rPr>
              <a:t>3:</a:t>
            </a:r>
            <a:r>
              <a:rPr sz="1650" b="1" spc="-5" dirty="0">
                <a:latin typeface="Times New Roman"/>
                <a:cs typeface="Times New Roman"/>
              </a:rPr>
              <a:t> </a:t>
            </a:r>
            <a:r>
              <a:rPr sz="1650" dirty="0">
                <a:latin typeface="Times New Roman"/>
                <a:cs typeface="Times New Roman"/>
              </a:rPr>
              <a:t>Check</a:t>
            </a:r>
            <a:r>
              <a:rPr sz="1650" spc="-15" dirty="0">
                <a:latin typeface="Times New Roman"/>
                <a:cs typeface="Times New Roman"/>
              </a:rPr>
              <a:t> </a:t>
            </a:r>
            <a:r>
              <a:rPr sz="1650" dirty="0">
                <a:latin typeface="Times New Roman"/>
                <a:cs typeface="Times New Roman"/>
              </a:rPr>
              <a:t>whether</a:t>
            </a:r>
            <a:r>
              <a:rPr sz="1650" spc="-5" dirty="0">
                <a:latin typeface="Times New Roman"/>
                <a:cs typeface="Times New Roman"/>
              </a:rPr>
              <a:t> </a:t>
            </a:r>
            <a:r>
              <a:rPr sz="1650" dirty="0">
                <a:latin typeface="Times New Roman"/>
                <a:cs typeface="Times New Roman"/>
              </a:rPr>
              <a:t>stack is</a:t>
            </a:r>
            <a:r>
              <a:rPr sz="1650" spc="-5" dirty="0">
                <a:latin typeface="Times New Roman"/>
                <a:cs typeface="Times New Roman"/>
              </a:rPr>
              <a:t> </a:t>
            </a:r>
            <a:r>
              <a:rPr sz="1650" b="1" dirty="0">
                <a:latin typeface="Times New Roman"/>
                <a:cs typeface="Times New Roman"/>
              </a:rPr>
              <a:t>Empty</a:t>
            </a:r>
            <a:r>
              <a:rPr sz="1650" b="1" spc="-25" dirty="0">
                <a:latin typeface="Times New Roman"/>
                <a:cs typeface="Times New Roman"/>
              </a:rPr>
              <a:t> </a:t>
            </a:r>
            <a:r>
              <a:rPr sz="1650" dirty="0">
                <a:latin typeface="Times New Roman"/>
                <a:cs typeface="Times New Roman"/>
              </a:rPr>
              <a:t>(</a:t>
            </a:r>
            <a:r>
              <a:rPr sz="1650" b="1" i="1" dirty="0">
                <a:latin typeface="Times New Roman"/>
                <a:cs typeface="Times New Roman"/>
              </a:rPr>
              <a:t>top ==</a:t>
            </a:r>
            <a:r>
              <a:rPr sz="1650" b="1" i="1" spc="-30" dirty="0">
                <a:latin typeface="Times New Roman"/>
                <a:cs typeface="Times New Roman"/>
              </a:rPr>
              <a:t> </a:t>
            </a:r>
            <a:r>
              <a:rPr sz="1650" b="1" i="1" dirty="0">
                <a:latin typeface="Times New Roman"/>
                <a:cs typeface="Times New Roman"/>
              </a:rPr>
              <a:t>NULL</a:t>
            </a:r>
            <a:r>
              <a:rPr sz="1650" dirty="0">
                <a:latin typeface="Times New Roman"/>
                <a:cs typeface="Times New Roman"/>
              </a:rPr>
              <a:t>)</a:t>
            </a:r>
            <a:endParaRPr sz="1650">
              <a:latin typeface="Times New Roman"/>
              <a:cs typeface="Times New Roman"/>
            </a:endParaRPr>
          </a:p>
          <a:p>
            <a:pPr marL="12700" marR="2602865">
              <a:lnSpc>
                <a:spcPts val="2980"/>
              </a:lnSpc>
              <a:spcBef>
                <a:spcPts val="250"/>
              </a:spcBef>
            </a:pPr>
            <a:r>
              <a:rPr sz="1650" dirty="0">
                <a:latin typeface="Times New Roman"/>
                <a:cs typeface="Times New Roman"/>
              </a:rPr>
              <a:t>If it is </a:t>
            </a:r>
            <a:r>
              <a:rPr sz="1650" b="1" i="1" dirty="0">
                <a:latin typeface="Times New Roman"/>
                <a:cs typeface="Times New Roman"/>
              </a:rPr>
              <a:t>Empty</a:t>
            </a:r>
            <a:r>
              <a:rPr sz="1650" dirty="0">
                <a:latin typeface="Times New Roman"/>
                <a:cs typeface="Times New Roman"/>
              </a:rPr>
              <a:t>, then </a:t>
            </a:r>
            <a:r>
              <a:rPr sz="1650" spc="5" dirty="0">
                <a:latin typeface="Times New Roman"/>
                <a:cs typeface="Times New Roman"/>
              </a:rPr>
              <a:t> </a:t>
            </a:r>
            <a:r>
              <a:rPr sz="1650" dirty="0">
                <a:latin typeface="Times New Roman"/>
                <a:cs typeface="Times New Roman"/>
              </a:rPr>
              <a:t>newNode</a:t>
            </a:r>
            <a:r>
              <a:rPr sz="1650" spc="-45" dirty="0">
                <a:latin typeface="Times New Roman"/>
                <a:cs typeface="Times New Roman"/>
              </a:rPr>
              <a:t> </a:t>
            </a:r>
            <a:r>
              <a:rPr sz="1650" dirty="0">
                <a:latin typeface="Times New Roman"/>
                <a:cs typeface="Times New Roman"/>
              </a:rPr>
              <a:t>-&gt;next</a:t>
            </a:r>
            <a:r>
              <a:rPr sz="1650" spc="-30" dirty="0">
                <a:latin typeface="Times New Roman"/>
                <a:cs typeface="Times New Roman"/>
              </a:rPr>
              <a:t> </a:t>
            </a:r>
            <a:r>
              <a:rPr sz="1650" dirty="0">
                <a:latin typeface="Times New Roman"/>
                <a:cs typeface="Times New Roman"/>
              </a:rPr>
              <a:t>=</a:t>
            </a:r>
            <a:r>
              <a:rPr sz="1650" spc="-15" dirty="0">
                <a:latin typeface="Times New Roman"/>
                <a:cs typeface="Times New Roman"/>
              </a:rPr>
              <a:t> </a:t>
            </a:r>
            <a:r>
              <a:rPr sz="1650" dirty="0">
                <a:latin typeface="Times New Roman"/>
                <a:cs typeface="Times New Roman"/>
              </a:rPr>
              <a:t>NULL;</a:t>
            </a:r>
            <a:endParaRPr sz="1650">
              <a:latin typeface="Times New Roman"/>
              <a:cs typeface="Times New Roman"/>
            </a:endParaRPr>
          </a:p>
          <a:p>
            <a:pPr marL="12700">
              <a:lnSpc>
                <a:spcPct val="100000"/>
              </a:lnSpc>
              <a:spcBef>
                <a:spcPts val="715"/>
              </a:spcBef>
            </a:pPr>
            <a:r>
              <a:rPr sz="1650" b="1" dirty="0">
                <a:latin typeface="Times New Roman"/>
                <a:cs typeface="Times New Roman"/>
              </a:rPr>
              <a:t>Step</a:t>
            </a:r>
            <a:r>
              <a:rPr sz="1650" b="1" spc="-25" dirty="0">
                <a:latin typeface="Times New Roman"/>
                <a:cs typeface="Times New Roman"/>
              </a:rPr>
              <a:t> </a:t>
            </a:r>
            <a:r>
              <a:rPr sz="1650" b="1" dirty="0">
                <a:latin typeface="Times New Roman"/>
                <a:cs typeface="Times New Roman"/>
              </a:rPr>
              <a:t>4:</a:t>
            </a:r>
            <a:r>
              <a:rPr sz="1650" b="1" spc="-5" dirty="0">
                <a:latin typeface="Times New Roman"/>
                <a:cs typeface="Times New Roman"/>
              </a:rPr>
              <a:t> </a:t>
            </a:r>
            <a:r>
              <a:rPr sz="1650" dirty="0">
                <a:latin typeface="Times New Roman"/>
                <a:cs typeface="Times New Roman"/>
              </a:rPr>
              <a:t>If</a:t>
            </a:r>
            <a:r>
              <a:rPr sz="1650" spc="-15" dirty="0">
                <a:latin typeface="Times New Roman"/>
                <a:cs typeface="Times New Roman"/>
              </a:rPr>
              <a:t> </a:t>
            </a:r>
            <a:r>
              <a:rPr sz="1650" spc="-5" dirty="0">
                <a:latin typeface="Times New Roman"/>
                <a:cs typeface="Times New Roman"/>
              </a:rPr>
              <a:t>it</a:t>
            </a:r>
            <a:r>
              <a:rPr sz="1650" dirty="0">
                <a:latin typeface="Times New Roman"/>
                <a:cs typeface="Times New Roman"/>
              </a:rPr>
              <a:t> is </a:t>
            </a:r>
            <a:r>
              <a:rPr sz="1650" b="1" i="1" dirty="0">
                <a:latin typeface="Times New Roman"/>
                <a:cs typeface="Times New Roman"/>
              </a:rPr>
              <a:t>Not</a:t>
            </a:r>
            <a:r>
              <a:rPr sz="1650" b="1" i="1" spc="-15" dirty="0">
                <a:latin typeface="Times New Roman"/>
                <a:cs typeface="Times New Roman"/>
              </a:rPr>
              <a:t> Empty,</a:t>
            </a:r>
            <a:r>
              <a:rPr sz="1650" b="1" i="1" dirty="0">
                <a:latin typeface="Times New Roman"/>
                <a:cs typeface="Times New Roman"/>
              </a:rPr>
              <a:t> </a:t>
            </a:r>
            <a:r>
              <a:rPr sz="1650" dirty="0">
                <a:latin typeface="Times New Roman"/>
                <a:cs typeface="Times New Roman"/>
              </a:rPr>
              <a:t>then</a:t>
            </a:r>
            <a:endParaRPr sz="1650">
              <a:latin typeface="Times New Roman"/>
              <a:cs typeface="Times New Roman"/>
            </a:endParaRPr>
          </a:p>
          <a:p>
            <a:pPr marL="12700">
              <a:lnSpc>
                <a:spcPct val="100000"/>
              </a:lnSpc>
              <a:spcBef>
                <a:spcPts val="1000"/>
              </a:spcBef>
            </a:pPr>
            <a:r>
              <a:rPr sz="1650" dirty="0">
                <a:latin typeface="Times New Roman"/>
                <a:cs typeface="Times New Roman"/>
              </a:rPr>
              <a:t>newNode</a:t>
            </a:r>
            <a:r>
              <a:rPr sz="1650" spc="-45" dirty="0">
                <a:latin typeface="Times New Roman"/>
                <a:cs typeface="Times New Roman"/>
              </a:rPr>
              <a:t> </a:t>
            </a:r>
            <a:r>
              <a:rPr sz="1650" dirty="0">
                <a:latin typeface="Times New Roman"/>
                <a:cs typeface="Times New Roman"/>
              </a:rPr>
              <a:t>-&gt;</a:t>
            </a:r>
            <a:r>
              <a:rPr sz="1650" spc="-10" dirty="0">
                <a:latin typeface="Times New Roman"/>
                <a:cs typeface="Times New Roman"/>
              </a:rPr>
              <a:t> </a:t>
            </a:r>
            <a:r>
              <a:rPr sz="1650" dirty="0">
                <a:latin typeface="Times New Roman"/>
                <a:cs typeface="Times New Roman"/>
              </a:rPr>
              <a:t>next</a:t>
            </a:r>
            <a:r>
              <a:rPr sz="1650" spc="-10" dirty="0">
                <a:latin typeface="Times New Roman"/>
                <a:cs typeface="Times New Roman"/>
              </a:rPr>
              <a:t> </a:t>
            </a:r>
            <a:r>
              <a:rPr sz="1650" dirty="0">
                <a:latin typeface="Times New Roman"/>
                <a:cs typeface="Times New Roman"/>
              </a:rPr>
              <a:t>=</a:t>
            </a:r>
            <a:r>
              <a:rPr sz="1650" spc="-25" dirty="0">
                <a:latin typeface="Times New Roman"/>
                <a:cs typeface="Times New Roman"/>
              </a:rPr>
              <a:t> </a:t>
            </a:r>
            <a:r>
              <a:rPr sz="1650" dirty="0">
                <a:latin typeface="Times New Roman"/>
                <a:cs typeface="Times New Roman"/>
              </a:rPr>
              <a:t>top;</a:t>
            </a:r>
            <a:endParaRPr sz="1650">
              <a:latin typeface="Times New Roman"/>
              <a:cs typeface="Times New Roman"/>
            </a:endParaRPr>
          </a:p>
          <a:p>
            <a:pPr marL="12700">
              <a:lnSpc>
                <a:spcPct val="100000"/>
              </a:lnSpc>
              <a:spcBef>
                <a:spcPts val="980"/>
              </a:spcBef>
            </a:pPr>
            <a:r>
              <a:rPr sz="1650" b="1" dirty="0">
                <a:latin typeface="Times New Roman"/>
                <a:cs typeface="Times New Roman"/>
              </a:rPr>
              <a:t>Step</a:t>
            </a:r>
            <a:r>
              <a:rPr sz="1650" b="1" spc="-20" dirty="0">
                <a:latin typeface="Times New Roman"/>
                <a:cs typeface="Times New Roman"/>
              </a:rPr>
              <a:t> </a:t>
            </a:r>
            <a:r>
              <a:rPr sz="1650" b="1" dirty="0">
                <a:latin typeface="Times New Roman"/>
                <a:cs typeface="Times New Roman"/>
              </a:rPr>
              <a:t>5:</a:t>
            </a:r>
            <a:r>
              <a:rPr sz="1650" b="1" spc="-10" dirty="0">
                <a:latin typeface="Times New Roman"/>
                <a:cs typeface="Times New Roman"/>
              </a:rPr>
              <a:t> </a:t>
            </a:r>
            <a:r>
              <a:rPr sz="1650" spc="-20" dirty="0">
                <a:latin typeface="Times New Roman"/>
                <a:cs typeface="Times New Roman"/>
              </a:rPr>
              <a:t>Finally,</a:t>
            </a:r>
            <a:r>
              <a:rPr sz="1650" spc="15" dirty="0">
                <a:latin typeface="Times New Roman"/>
                <a:cs typeface="Times New Roman"/>
              </a:rPr>
              <a:t> </a:t>
            </a:r>
            <a:r>
              <a:rPr sz="1650" dirty="0">
                <a:latin typeface="Times New Roman"/>
                <a:cs typeface="Times New Roman"/>
              </a:rPr>
              <a:t>top</a:t>
            </a:r>
            <a:r>
              <a:rPr sz="1650" spc="-5" dirty="0">
                <a:latin typeface="Times New Roman"/>
                <a:cs typeface="Times New Roman"/>
              </a:rPr>
              <a:t> </a:t>
            </a:r>
            <a:r>
              <a:rPr sz="1650" dirty="0">
                <a:latin typeface="Times New Roman"/>
                <a:cs typeface="Times New Roman"/>
              </a:rPr>
              <a:t>=</a:t>
            </a:r>
            <a:r>
              <a:rPr sz="1650" spc="-20" dirty="0">
                <a:latin typeface="Times New Roman"/>
                <a:cs typeface="Times New Roman"/>
              </a:rPr>
              <a:t> </a:t>
            </a:r>
            <a:r>
              <a:rPr sz="1650" dirty="0">
                <a:latin typeface="Times New Roman"/>
                <a:cs typeface="Times New Roman"/>
              </a:rPr>
              <a:t>newNode;</a:t>
            </a:r>
            <a:endParaRPr sz="1650">
              <a:latin typeface="Times New Roman"/>
              <a:cs typeface="Times New Roman"/>
            </a:endParaRPr>
          </a:p>
          <a:p>
            <a:pPr marL="12700">
              <a:lnSpc>
                <a:spcPct val="100000"/>
              </a:lnSpc>
              <a:spcBef>
                <a:spcPts val="1000"/>
              </a:spcBef>
            </a:pPr>
            <a:r>
              <a:rPr sz="1650" b="1" dirty="0">
                <a:latin typeface="Times New Roman"/>
                <a:cs typeface="Times New Roman"/>
              </a:rPr>
              <a:t>Step</a:t>
            </a:r>
            <a:r>
              <a:rPr sz="1650" b="1" spc="-40" dirty="0">
                <a:latin typeface="Times New Roman"/>
                <a:cs typeface="Times New Roman"/>
              </a:rPr>
              <a:t> </a:t>
            </a:r>
            <a:r>
              <a:rPr sz="1650" b="1" dirty="0">
                <a:latin typeface="Times New Roman"/>
                <a:cs typeface="Times New Roman"/>
              </a:rPr>
              <a:t>6:</a:t>
            </a:r>
            <a:r>
              <a:rPr sz="1650" b="1" spc="-20" dirty="0">
                <a:latin typeface="Times New Roman"/>
                <a:cs typeface="Times New Roman"/>
              </a:rPr>
              <a:t> </a:t>
            </a:r>
            <a:r>
              <a:rPr sz="1650" spc="-5" dirty="0">
                <a:latin typeface="Times New Roman"/>
                <a:cs typeface="Times New Roman"/>
              </a:rPr>
              <a:t>Exit</a:t>
            </a:r>
            <a:endParaRPr sz="165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0900" y="174069"/>
            <a:ext cx="6809105" cy="4690110"/>
          </a:xfrm>
          <a:prstGeom prst="rect">
            <a:avLst/>
          </a:prstGeom>
        </p:spPr>
        <p:txBody>
          <a:bodyPr vert="horz" wrap="square" lIns="0" tIns="141605" rIns="0" bIns="0" rtlCol="0">
            <a:spAutoFit/>
          </a:bodyPr>
          <a:lstStyle/>
          <a:p>
            <a:pPr marL="12700">
              <a:lnSpc>
                <a:spcPct val="100000"/>
              </a:lnSpc>
              <a:spcBef>
                <a:spcPts val="1115"/>
              </a:spcBef>
            </a:pPr>
            <a:r>
              <a:rPr sz="1700" b="1" dirty="0">
                <a:latin typeface="Times New Roman"/>
                <a:cs typeface="Times New Roman"/>
              </a:rPr>
              <a:t>Pop</a:t>
            </a:r>
            <a:r>
              <a:rPr sz="1700" b="1" spc="-25" dirty="0">
                <a:latin typeface="Times New Roman"/>
                <a:cs typeface="Times New Roman"/>
              </a:rPr>
              <a:t> </a:t>
            </a:r>
            <a:r>
              <a:rPr sz="1700" b="1" spc="-5" dirty="0">
                <a:latin typeface="Times New Roman"/>
                <a:cs typeface="Times New Roman"/>
              </a:rPr>
              <a:t>Operation-</a:t>
            </a:r>
            <a:endParaRPr sz="1700" dirty="0">
              <a:latin typeface="Times New Roman"/>
              <a:cs typeface="Times New Roman"/>
            </a:endParaRPr>
          </a:p>
          <a:p>
            <a:pPr marL="12700">
              <a:lnSpc>
                <a:spcPct val="100000"/>
              </a:lnSpc>
              <a:spcBef>
                <a:spcPts val="1019"/>
              </a:spcBef>
            </a:pPr>
            <a:r>
              <a:rPr sz="1700" b="1" spc="-5" dirty="0">
                <a:latin typeface="Times New Roman"/>
                <a:cs typeface="Times New Roman"/>
              </a:rPr>
              <a:t>Algorithm:</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2:</a:t>
            </a:r>
            <a:r>
              <a:rPr sz="1700" b="1" spc="-10" dirty="0">
                <a:latin typeface="Times New Roman"/>
                <a:cs typeface="Times New Roman"/>
              </a:rPr>
              <a:t> </a:t>
            </a:r>
            <a:r>
              <a:rPr sz="1700" dirty="0">
                <a:latin typeface="Times New Roman"/>
                <a:cs typeface="Times New Roman"/>
              </a:rPr>
              <a:t>Check</a:t>
            </a:r>
            <a:r>
              <a:rPr sz="1700" spc="-15" dirty="0">
                <a:latin typeface="Times New Roman"/>
                <a:cs typeface="Times New Roman"/>
              </a:rPr>
              <a:t> </a:t>
            </a:r>
            <a:r>
              <a:rPr sz="1700" dirty="0">
                <a:latin typeface="Times New Roman"/>
                <a:cs typeface="Times New Roman"/>
              </a:rPr>
              <a:t>whether</a:t>
            </a:r>
            <a:r>
              <a:rPr sz="1700" spc="-25" dirty="0">
                <a:latin typeface="Times New Roman"/>
                <a:cs typeface="Times New Roman"/>
              </a:rPr>
              <a:t> </a:t>
            </a:r>
            <a:r>
              <a:rPr lang="en-US" sz="1700" spc="-25" dirty="0">
                <a:latin typeface="Times New Roman"/>
                <a:cs typeface="Times New Roman"/>
              </a:rPr>
              <a:t>the </a:t>
            </a:r>
            <a:r>
              <a:rPr sz="1700" spc="-5" dirty="0">
                <a:latin typeface="Times New Roman"/>
                <a:cs typeface="Times New Roman"/>
              </a:rPr>
              <a:t>stack</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b="1" i="1" dirty="0">
                <a:latin typeface="Times New Roman"/>
                <a:cs typeface="Times New Roman"/>
              </a:rPr>
              <a:t>Empty </a:t>
            </a:r>
            <a:r>
              <a:rPr sz="1700" b="1" i="1" spc="-5" dirty="0">
                <a:latin typeface="Times New Roman"/>
                <a:cs typeface="Times New Roman"/>
              </a:rPr>
              <a:t>(top</a:t>
            </a:r>
            <a:r>
              <a:rPr sz="1700" b="1" i="1" spc="-10" dirty="0">
                <a:latin typeface="Times New Roman"/>
                <a:cs typeface="Times New Roman"/>
              </a:rPr>
              <a:t> </a:t>
            </a:r>
            <a:r>
              <a:rPr sz="1700" b="1" i="1" dirty="0">
                <a:latin typeface="Times New Roman"/>
                <a:cs typeface="Times New Roman"/>
              </a:rPr>
              <a:t>==</a:t>
            </a:r>
            <a:r>
              <a:rPr sz="1700" b="1" i="1" spc="-25" dirty="0">
                <a:latin typeface="Times New Roman"/>
                <a:cs typeface="Times New Roman"/>
              </a:rPr>
              <a:t> </a:t>
            </a:r>
            <a:r>
              <a:rPr sz="1700" b="1" i="1" dirty="0">
                <a:latin typeface="Times New Roman"/>
                <a:cs typeface="Times New Roman"/>
              </a:rPr>
              <a:t>NULL);</a:t>
            </a:r>
            <a:endParaRPr sz="1700" dirty="0">
              <a:latin typeface="Times New Roman"/>
              <a:cs typeface="Times New Roman"/>
            </a:endParaRPr>
          </a:p>
          <a:p>
            <a:pPr marL="12700">
              <a:lnSpc>
                <a:spcPct val="100000"/>
              </a:lnSpc>
              <a:spcBef>
                <a:spcPts val="1025"/>
              </a:spcBef>
            </a:pPr>
            <a:r>
              <a:rPr sz="1700" dirty="0">
                <a:latin typeface="Times New Roman"/>
                <a:cs typeface="Times New Roman"/>
              </a:rPr>
              <a:t>If</a:t>
            </a:r>
            <a:r>
              <a:rPr sz="1700" spc="-15" dirty="0">
                <a:latin typeface="Times New Roman"/>
                <a:cs typeface="Times New Roman"/>
              </a:rPr>
              <a:t> </a:t>
            </a:r>
            <a:r>
              <a:rPr sz="1700" spc="-5" dirty="0">
                <a:latin typeface="Times New Roman"/>
                <a:cs typeface="Times New Roman"/>
              </a:rPr>
              <a:t>it</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b="1" i="1" spc="-5" dirty="0">
                <a:latin typeface="Times New Roman"/>
                <a:cs typeface="Times New Roman"/>
              </a:rPr>
              <a:t>Empty</a:t>
            </a:r>
            <a:r>
              <a:rPr sz="1700" spc="-5" dirty="0">
                <a:latin typeface="Times New Roman"/>
                <a:cs typeface="Times New Roman"/>
              </a:rPr>
              <a:t>,</a:t>
            </a:r>
            <a:r>
              <a:rPr sz="1700" dirty="0">
                <a:latin typeface="Times New Roman"/>
                <a:cs typeface="Times New Roman"/>
              </a:rPr>
              <a:t> then</a:t>
            </a:r>
            <a:r>
              <a:rPr sz="1700" spc="-5" dirty="0">
                <a:latin typeface="Times New Roman"/>
                <a:cs typeface="Times New Roman"/>
              </a:rPr>
              <a:t> display</a:t>
            </a:r>
            <a:r>
              <a:rPr sz="1700" spc="10" dirty="0">
                <a:latin typeface="Times New Roman"/>
                <a:cs typeface="Times New Roman"/>
              </a:rPr>
              <a:t> </a:t>
            </a:r>
            <a:r>
              <a:rPr sz="1700" b="1" i="1" dirty="0">
                <a:latin typeface="Times New Roman"/>
                <a:cs typeface="Times New Roman"/>
              </a:rPr>
              <a:t>"Stack</a:t>
            </a:r>
            <a:r>
              <a:rPr sz="1700" b="1" i="1" spc="-10" dirty="0">
                <a:latin typeface="Times New Roman"/>
                <a:cs typeface="Times New Roman"/>
              </a:rPr>
              <a:t> </a:t>
            </a:r>
            <a:r>
              <a:rPr sz="1700" b="1" i="1" spc="-5" dirty="0">
                <a:latin typeface="Times New Roman"/>
                <a:cs typeface="Times New Roman"/>
              </a:rPr>
              <a:t>is</a:t>
            </a:r>
            <a:r>
              <a:rPr sz="1700" b="1" i="1" spc="15" dirty="0">
                <a:latin typeface="Times New Roman"/>
                <a:cs typeface="Times New Roman"/>
              </a:rPr>
              <a:t> </a:t>
            </a:r>
            <a:r>
              <a:rPr sz="1700" b="1" i="1" spc="-10" dirty="0">
                <a:latin typeface="Times New Roman"/>
                <a:cs typeface="Times New Roman"/>
              </a:rPr>
              <a:t>Empty</a:t>
            </a:r>
            <a:r>
              <a:rPr lang="en-US" sz="1700" b="1" i="1" spc="-10" dirty="0">
                <a:latin typeface="Times New Roman"/>
                <a:cs typeface="Times New Roman"/>
              </a:rPr>
              <a:t>.</a:t>
            </a:r>
            <a:r>
              <a:rPr sz="1700" b="1" i="1" spc="50"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dirty="0">
                <a:latin typeface="Times New Roman"/>
                <a:cs typeface="Times New Roman"/>
              </a:rPr>
              <a:t>go</a:t>
            </a:r>
            <a:r>
              <a:rPr sz="1700" spc="-5" dirty="0">
                <a:latin typeface="Times New Roman"/>
                <a:cs typeface="Times New Roman"/>
              </a:rPr>
              <a:t> to</a:t>
            </a:r>
            <a:r>
              <a:rPr sz="1700" spc="10" dirty="0">
                <a:latin typeface="Times New Roman"/>
                <a:cs typeface="Times New Roman"/>
              </a:rPr>
              <a:t> </a:t>
            </a:r>
            <a:r>
              <a:rPr sz="1700" spc="-5" dirty="0">
                <a:latin typeface="Times New Roman"/>
                <a:cs typeface="Times New Roman"/>
              </a:rPr>
              <a:t>step</a:t>
            </a:r>
            <a:r>
              <a:rPr sz="1700" spc="5" dirty="0">
                <a:latin typeface="Times New Roman"/>
                <a:cs typeface="Times New Roman"/>
              </a:rPr>
              <a:t> </a:t>
            </a:r>
            <a:r>
              <a:rPr sz="1700" dirty="0">
                <a:latin typeface="Times New Roman"/>
                <a:cs typeface="Times New Roman"/>
              </a:rPr>
              <a:t>5.</a:t>
            </a:r>
          </a:p>
          <a:p>
            <a:pPr marL="12700" marR="5080">
              <a:lnSpc>
                <a:spcPct val="150000"/>
              </a:lnSpc>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3:</a:t>
            </a:r>
            <a:r>
              <a:rPr sz="1700" b="1" spc="-5" dirty="0">
                <a:latin typeface="Times New Roman"/>
                <a:cs typeface="Times New Roman"/>
              </a:rPr>
              <a:t> </a:t>
            </a:r>
            <a:r>
              <a:rPr sz="1700" dirty="0">
                <a:latin typeface="Times New Roman"/>
                <a:cs typeface="Times New Roman"/>
              </a:rPr>
              <a:t>If</a:t>
            </a:r>
            <a:r>
              <a:rPr sz="1700" spc="-10" dirty="0">
                <a:latin typeface="Times New Roman"/>
                <a:cs typeface="Times New Roman"/>
              </a:rPr>
              <a:t> </a:t>
            </a:r>
            <a:r>
              <a:rPr sz="1700" spc="-5" dirty="0">
                <a:latin typeface="Times New Roman"/>
                <a:cs typeface="Times New Roman"/>
              </a:rPr>
              <a:t>it</a:t>
            </a:r>
            <a:r>
              <a:rPr sz="1700" spc="1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b="1" i="1" dirty="0">
                <a:latin typeface="Times New Roman"/>
                <a:cs typeface="Times New Roman"/>
              </a:rPr>
              <a:t>Not</a:t>
            </a:r>
            <a:r>
              <a:rPr sz="1700" b="1" i="1" spc="-10" dirty="0">
                <a:latin typeface="Times New Roman"/>
                <a:cs typeface="Times New Roman"/>
              </a:rPr>
              <a:t> </a:t>
            </a:r>
            <a:r>
              <a:rPr sz="1700" b="1" i="1" spc="-15" dirty="0">
                <a:latin typeface="Times New Roman"/>
                <a:cs typeface="Times New Roman"/>
              </a:rPr>
              <a:t>Empty,</a:t>
            </a:r>
            <a:r>
              <a:rPr sz="1700" b="1" i="1" spc="10" dirty="0">
                <a:latin typeface="Times New Roman"/>
                <a:cs typeface="Times New Roman"/>
              </a:rPr>
              <a:t> </a:t>
            </a:r>
            <a:r>
              <a:rPr sz="1700" dirty="0">
                <a:latin typeface="Times New Roman"/>
                <a:cs typeface="Times New Roman"/>
              </a:rPr>
              <a:t>then</a:t>
            </a:r>
            <a:r>
              <a:rPr sz="1700" spc="-5" dirty="0">
                <a:latin typeface="Times New Roman"/>
                <a:cs typeface="Times New Roman"/>
              </a:rPr>
              <a:t> define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spc="-5" dirty="0">
                <a:latin typeface="Times New Roman"/>
                <a:cs typeface="Times New Roman"/>
              </a:rPr>
              <a:t>pointer</a:t>
            </a:r>
            <a:r>
              <a:rPr sz="1700" spc="10" dirty="0">
                <a:latin typeface="Times New Roman"/>
                <a:cs typeface="Times New Roman"/>
              </a:rPr>
              <a:t> </a:t>
            </a:r>
            <a:r>
              <a:rPr sz="1700" b="1" i="1" dirty="0">
                <a:latin typeface="Times New Roman"/>
                <a:cs typeface="Times New Roman"/>
              </a:rPr>
              <a:t>'temp'</a:t>
            </a:r>
            <a:r>
              <a:rPr sz="1700" b="1" i="1" spc="10" dirty="0">
                <a:latin typeface="Times New Roman"/>
                <a:cs typeface="Times New Roman"/>
              </a:rPr>
              <a:t> </a:t>
            </a:r>
            <a:r>
              <a:rPr sz="1700" dirty="0">
                <a:latin typeface="Times New Roman"/>
                <a:cs typeface="Times New Roman"/>
              </a:rPr>
              <a:t>and</a:t>
            </a:r>
            <a:r>
              <a:rPr sz="1700" spc="-20" dirty="0">
                <a:latin typeface="Times New Roman"/>
                <a:cs typeface="Times New Roman"/>
              </a:rPr>
              <a:t> </a:t>
            </a:r>
            <a:r>
              <a:rPr sz="1700" dirty="0">
                <a:latin typeface="Times New Roman"/>
                <a:cs typeface="Times New Roman"/>
              </a:rPr>
              <a:t>set </a:t>
            </a:r>
            <a:r>
              <a:rPr sz="1700" spc="-5" dirty="0">
                <a:latin typeface="Times New Roman"/>
                <a:cs typeface="Times New Roman"/>
              </a:rPr>
              <a:t>it</a:t>
            </a:r>
            <a:r>
              <a:rPr sz="1700" spc="5"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b="1" i="1" spc="-5" dirty="0">
                <a:latin typeface="Times New Roman"/>
                <a:cs typeface="Times New Roman"/>
              </a:rPr>
              <a:t>'top'</a:t>
            </a:r>
            <a:r>
              <a:rPr sz="1700" spc="-5" dirty="0">
                <a:latin typeface="Times New Roman"/>
                <a:cs typeface="Times New Roman"/>
              </a:rPr>
              <a:t>.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10" dirty="0">
                <a:latin typeface="Times New Roman"/>
                <a:cs typeface="Times New Roman"/>
              </a:rPr>
              <a:t> </a:t>
            </a:r>
            <a:r>
              <a:rPr sz="1700" dirty="0">
                <a:latin typeface="Times New Roman"/>
                <a:cs typeface="Times New Roman"/>
              </a:rPr>
              <a:t>top;</a:t>
            </a:r>
          </a:p>
          <a:p>
            <a:pPr marL="12700" marR="5066665">
              <a:lnSpc>
                <a:spcPct val="150000"/>
              </a:lnSpc>
            </a:pPr>
            <a:r>
              <a:rPr sz="1700" dirty="0">
                <a:latin typeface="Times New Roman"/>
                <a:cs typeface="Times New Roman"/>
              </a:rPr>
              <a:t>top = top </a:t>
            </a:r>
            <a:r>
              <a:rPr sz="1700" spc="-5" dirty="0">
                <a:latin typeface="Times New Roman"/>
                <a:cs typeface="Times New Roman"/>
              </a:rPr>
              <a:t>-&gt; next; </a:t>
            </a:r>
            <a:r>
              <a:rPr sz="1700"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r>
              <a:rPr sz="1700" spc="-2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Null</a:t>
            </a:r>
          </a:p>
          <a:p>
            <a:pPr marL="127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4:</a:t>
            </a:r>
            <a:r>
              <a:rPr sz="1700" b="1" spc="-15" dirty="0">
                <a:latin typeface="Times New Roman"/>
                <a:cs typeface="Times New Roman"/>
              </a:rPr>
              <a:t> </a:t>
            </a:r>
            <a:r>
              <a:rPr sz="1700" spc="-20" dirty="0">
                <a:latin typeface="Times New Roman"/>
                <a:cs typeface="Times New Roman"/>
              </a:rPr>
              <a:t>Finally,</a:t>
            </a:r>
            <a:r>
              <a:rPr sz="1700" spc="5" dirty="0">
                <a:latin typeface="Times New Roman"/>
                <a:cs typeface="Times New Roman"/>
              </a:rPr>
              <a:t> </a:t>
            </a:r>
            <a:r>
              <a:rPr sz="1700" spc="-5" dirty="0">
                <a:latin typeface="Times New Roman"/>
                <a:cs typeface="Times New Roman"/>
              </a:rPr>
              <a:t>delete</a:t>
            </a:r>
            <a:r>
              <a:rPr sz="1700" spc="-15" dirty="0">
                <a:latin typeface="Times New Roman"/>
                <a:cs typeface="Times New Roman"/>
              </a:rPr>
              <a:t> </a:t>
            </a:r>
            <a:r>
              <a:rPr sz="1700" spc="-5" dirty="0">
                <a:latin typeface="Times New Roman"/>
                <a:cs typeface="Times New Roman"/>
              </a:rPr>
              <a:t>temp</a:t>
            </a:r>
            <a:endParaRPr sz="1700" dirty="0">
              <a:latin typeface="Times New Roman"/>
              <a:cs typeface="Times New Roman"/>
            </a:endParaRPr>
          </a:p>
          <a:p>
            <a:pPr marL="12700">
              <a:lnSpc>
                <a:spcPct val="100000"/>
              </a:lnSpc>
              <a:spcBef>
                <a:spcPts val="1025"/>
              </a:spcBef>
            </a:pPr>
            <a:r>
              <a:rPr sz="1700" spc="-5" dirty="0">
                <a:latin typeface="Times New Roman"/>
                <a:cs typeface="Times New Roman"/>
              </a:rPr>
              <a:t>free(temp)</a:t>
            </a:r>
            <a:endParaRPr sz="1700" dirty="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494" y="0"/>
            <a:ext cx="8495030" cy="5148580"/>
          </a:xfrm>
          <a:prstGeom prst="rect">
            <a:avLst/>
          </a:prstGeom>
        </p:spPr>
        <p:txBody>
          <a:bodyPr vert="horz" wrap="square" lIns="0" tIns="135255" rIns="0" bIns="0" rtlCol="0">
            <a:spAutoFit/>
          </a:bodyPr>
          <a:lstStyle/>
          <a:p>
            <a:pPr marL="12700">
              <a:lnSpc>
                <a:spcPct val="100000"/>
              </a:lnSpc>
              <a:spcBef>
                <a:spcPts val="1065"/>
              </a:spcBef>
            </a:pPr>
            <a:r>
              <a:rPr sz="1600" b="1" spc="-5" dirty="0">
                <a:latin typeface="Times New Roman"/>
                <a:cs typeface="Times New Roman"/>
              </a:rPr>
              <a:t>Display Operation:</a:t>
            </a:r>
            <a:endParaRPr sz="1600">
              <a:latin typeface="Times New Roman"/>
              <a:cs typeface="Times New Roman"/>
            </a:endParaRPr>
          </a:p>
          <a:p>
            <a:pPr marL="12700" marR="7435850">
              <a:lnSpc>
                <a:spcPct val="150000"/>
              </a:lnSpc>
            </a:pPr>
            <a:r>
              <a:rPr sz="1600" b="1" spc="-5" dirty="0">
                <a:latin typeface="Times New Roman"/>
                <a:cs typeface="Times New Roman"/>
              </a:rPr>
              <a:t>Algorithm </a:t>
            </a:r>
            <a:r>
              <a:rPr sz="1600" b="1" dirty="0">
                <a:latin typeface="Times New Roman"/>
                <a:cs typeface="Times New Roman"/>
              </a:rPr>
              <a:t> </a:t>
            </a:r>
            <a:r>
              <a:rPr sz="1600" b="1" spc="-5" dirty="0">
                <a:latin typeface="Times New Roman"/>
                <a:cs typeface="Times New Roman"/>
              </a:rPr>
              <a:t>Step</a:t>
            </a:r>
            <a:r>
              <a:rPr sz="1600" b="1" spc="-30" dirty="0">
                <a:latin typeface="Times New Roman"/>
                <a:cs typeface="Times New Roman"/>
              </a:rPr>
              <a:t> </a:t>
            </a:r>
            <a:r>
              <a:rPr sz="1600" b="1" dirty="0">
                <a:latin typeface="Times New Roman"/>
                <a:cs typeface="Times New Roman"/>
              </a:rPr>
              <a:t>1:</a:t>
            </a:r>
            <a:r>
              <a:rPr sz="1600" b="1" spc="-35" dirty="0">
                <a:latin typeface="Times New Roman"/>
                <a:cs typeface="Times New Roman"/>
              </a:rPr>
              <a:t> </a:t>
            </a:r>
            <a:r>
              <a:rPr sz="1600" spc="-5" dirty="0">
                <a:latin typeface="Times New Roman"/>
                <a:cs typeface="Times New Roman"/>
              </a:rPr>
              <a:t>Start</a:t>
            </a:r>
            <a:endParaRPr sz="1600">
              <a:latin typeface="Times New Roman"/>
              <a:cs typeface="Times New Roman"/>
            </a:endParaRPr>
          </a:p>
          <a:p>
            <a:pPr marL="12700">
              <a:lnSpc>
                <a:spcPct val="100000"/>
              </a:lnSpc>
              <a:spcBef>
                <a:spcPts val="960"/>
              </a:spcBef>
            </a:pPr>
            <a:r>
              <a:rPr sz="1600" b="1" spc="-5" dirty="0">
                <a:latin typeface="Times New Roman"/>
                <a:cs typeface="Times New Roman"/>
              </a:rPr>
              <a:t>Step</a:t>
            </a:r>
            <a:r>
              <a:rPr sz="1600" b="1" spc="45" dirty="0">
                <a:latin typeface="Times New Roman"/>
                <a:cs typeface="Times New Roman"/>
              </a:rPr>
              <a:t> </a:t>
            </a:r>
            <a:r>
              <a:rPr sz="1600" b="1" spc="-5" dirty="0">
                <a:latin typeface="Times New Roman"/>
                <a:cs typeface="Times New Roman"/>
              </a:rPr>
              <a:t>2:</a:t>
            </a:r>
            <a:r>
              <a:rPr sz="1600" b="1" spc="40" dirty="0">
                <a:latin typeface="Times New Roman"/>
                <a:cs typeface="Times New Roman"/>
              </a:rPr>
              <a:t> </a:t>
            </a:r>
            <a:r>
              <a:rPr sz="1600" spc="-5" dirty="0">
                <a:latin typeface="Times New Roman"/>
                <a:cs typeface="Times New Roman"/>
              </a:rPr>
              <a:t>Check</a:t>
            </a:r>
            <a:r>
              <a:rPr sz="1600" spc="50" dirty="0">
                <a:latin typeface="Times New Roman"/>
                <a:cs typeface="Times New Roman"/>
              </a:rPr>
              <a:t> </a:t>
            </a:r>
            <a:r>
              <a:rPr sz="1600" spc="-5" dirty="0">
                <a:latin typeface="Times New Roman"/>
                <a:cs typeface="Times New Roman"/>
              </a:rPr>
              <a:t>whether</a:t>
            </a:r>
            <a:r>
              <a:rPr sz="1600" spc="55" dirty="0">
                <a:latin typeface="Times New Roman"/>
                <a:cs typeface="Times New Roman"/>
              </a:rPr>
              <a:t> </a:t>
            </a:r>
            <a:r>
              <a:rPr sz="1600" dirty="0">
                <a:latin typeface="Times New Roman"/>
                <a:cs typeface="Times New Roman"/>
              </a:rPr>
              <a:t>stack</a:t>
            </a:r>
            <a:r>
              <a:rPr sz="1600" spc="50" dirty="0">
                <a:latin typeface="Times New Roman"/>
                <a:cs typeface="Times New Roman"/>
              </a:rPr>
              <a:t> </a:t>
            </a:r>
            <a:r>
              <a:rPr sz="1600" spc="-5" dirty="0">
                <a:latin typeface="Times New Roman"/>
                <a:cs typeface="Times New Roman"/>
              </a:rPr>
              <a:t>is</a:t>
            </a:r>
            <a:r>
              <a:rPr sz="1600" spc="50" dirty="0">
                <a:latin typeface="Times New Roman"/>
                <a:cs typeface="Times New Roman"/>
              </a:rPr>
              <a:t> </a:t>
            </a:r>
            <a:r>
              <a:rPr sz="1600" dirty="0">
                <a:latin typeface="Times New Roman"/>
                <a:cs typeface="Times New Roman"/>
              </a:rPr>
              <a:t>Empty</a:t>
            </a:r>
            <a:r>
              <a:rPr sz="1600" spc="55" dirty="0">
                <a:latin typeface="Times New Roman"/>
                <a:cs typeface="Times New Roman"/>
              </a:rPr>
              <a:t> </a:t>
            </a:r>
            <a:r>
              <a:rPr sz="1600" spc="-5" dirty="0">
                <a:latin typeface="Times New Roman"/>
                <a:cs typeface="Times New Roman"/>
              </a:rPr>
              <a:t>(top</a:t>
            </a:r>
            <a:r>
              <a:rPr sz="1600" spc="55" dirty="0">
                <a:latin typeface="Times New Roman"/>
                <a:cs typeface="Times New Roman"/>
              </a:rPr>
              <a:t> </a:t>
            </a:r>
            <a:r>
              <a:rPr sz="1600" spc="-5" dirty="0">
                <a:latin typeface="Times New Roman"/>
                <a:cs typeface="Times New Roman"/>
              </a:rPr>
              <a:t>==</a:t>
            </a:r>
            <a:r>
              <a:rPr sz="1600" spc="45" dirty="0">
                <a:latin typeface="Times New Roman"/>
                <a:cs typeface="Times New Roman"/>
              </a:rPr>
              <a:t> </a:t>
            </a:r>
            <a:r>
              <a:rPr sz="1600" spc="-5" dirty="0">
                <a:latin typeface="Times New Roman"/>
                <a:cs typeface="Times New Roman"/>
              </a:rPr>
              <a:t>NULL)</a:t>
            </a:r>
            <a:r>
              <a:rPr sz="1600" spc="50" dirty="0">
                <a:latin typeface="Times New Roman"/>
                <a:cs typeface="Times New Roman"/>
              </a:rPr>
              <a:t> </a:t>
            </a:r>
            <a:r>
              <a:rPr sz="1600" spc="-5" dirty="0">
                <a:latin typeface="Times New Roman"/>
                <a:cs typeface="Times New Roman"/>
              </a:rPr>
              <a:t>,If</a:t>
            </a:r>
            <a:r>
              <a:rPr sz="1600" spc="55" dirty="0">
                <a:latin typeface="Times New Roman"/>
                <a:cs typeface="Times New Roman"/>
              </a:rPr>
              <a:t> </a:t>
            </a:r>
            <a:r>
              <a:rPr sz="1600" dirty="0">
                <a:latin typeface="Times New Roman"/>
                <a:cs typeface="Times New Roman"/>
              </a:rPr>
              <a:t>it</a:t>
            </a:r>
            <a:r>
              <a:rPr sz="1600" spc="50" dirty="0">
                <a:latin typeface="Times New Roman"/>
                <a:cs typeface="Times New Roman"/>
              </a:rPr>
              <a:t> </a:t>
            </a:r>
            <a:r>
              <a:rPr sz="1600" spc="-5" dirty="0">
                <a:latin typeface="Times New Roman"/>
                <a:cs typeface="Times New Roman"/>
              </a:rPr>
              <a:t>is</a:t>
            </a:r>
            <a:r>
              <a:rPr sz="1600" spc="50" dirty="0">
                <a:latin typeface="Times New Roman"/>
                <a:cs typeface="Times New Roman"/>
              </a:rPr>
              <a:t> </a:t>
            </a:r>
            <a:r>
              <a:rPr sz="1600" b="1" i="1" dirty="0">
                <a:latin typeface="Times New Roman"/>
                <a:cs typeface="Times New Roman"/>
              </a:rPr>
              <a:t>Empty</a:t>
            </a:r>
            <a:r>
              <a:rPr sz="1600" dirty="0">
                <a:latin typeface="Times New Roman"/>
                <a:cs typeface="Times New Roman"/>
              </a:rPr>
              <a:t>,</a:t>
            </a:r>
            <a:r>
              <a:rPr sz="1600" spc="45" dirty="0">
                <a:latin typeface="Times New Roman"/>
                <a:cs typeface="Times New Roman"/>
              </a:rPr>
              <a:t> </a:t>
            </a:r>
            <a:r>
              <a:rPr sz="1600" dirty="0">
                <a:latin typeface="Times New Roman"/>
                <a:cs typeface="Times New Roman"/>
              </a:rPr>
              <a:t>then</a:t>
            </a:r>
            <a:r>
              <a:rPr sz="1600" spc="60" dirty="0">
                <a:latin typeface="Times New Roman"/>
                <a:cs typeface="Times New Roman"/>
              </a:rPr>
              <a:t> </a:t>
            </a:r>
            <a:r>
              <a:rPr sz="1600" spc="-5" dirty="0">
                <a:latin typeface="Times New Roman"/>
                <a:cs typeface="Times New Roman"/>
              </a:rPr>
              <a:t>display</a:t>
            </a:r>
            <a:r>
              <a:rPr sz="1600" spc="40" dirty="0">
                <a:latin typeface="Times New Roman"/>
                <a:cs typeface="Times New Roman"/>
              </a:rPr>
              <a:t> </a:t>
            </a:r>
            <a:r>
              <a:rPr sz="1600" b="1" i="1" dirty="0">
                <a:latin typeface="Times New Roman"/>
                <a:cs typeface="Times New Roman"/>
              </a:rPr>
              <a:t>'Stack</a:t>
            </a:r>
            <a:r>
              <a:rPr sz="1600" b="1" i="1" spc="55" dirty="0">
                <a:latin typeface="Times New Roman"/>
                <a:cs typeface="Times New Roman"/>
              </a:rPr>
              <a:t> </a:t>
            </a:r>
            <a:r>
              <a:rPr sz="1600" b="1" i="1" spc="-5" dirty="0">
                <a:latin typeface="Times New Roman"/>
                <a:cs typeface="Times New Roman"/>
              </a:rPr>
              <a:t>is</a:t>
            </a:r>
            <a:r>
              <a:rPr sz="1600" b="1" i="1" spc="60" dirty="0">
                <a:latin typeface="Times New Roman"/>
                <a:cs typeface="Times New Roman"/>
              </a:rPr>
              <a:t> </a:t>
            </a:r>
            <a:r>
              <a:rPr sz="1600" b="1" i="1" spc="-5" dirty="0">
                <a:latin typeface="Times New Roman"/>
                <a:cs typeface="Times New Roman"/>
              </a:rPr>
              <a:t>Empty!!!'</a:t>
            </a:r>
            <a:endParaRPr sz="1600">
              <a:latin typeface="Times New Roman"/>
              <a:cs typeface="Times New Roman"/>
            </a:endParaRPr>
          </a:p>
          <a:p>
            <a:pPr marL="12700">
              <a:lnSpc>
                <a:spcPct val="100000"/>
              </a:lnSpc>
              <a:spcBef>
                <a:spcPts val="965"/>
              </a:spcBef>
            </a:pPr>
            <a:r>
              <a:rPr sz="1600" spc="-5" dirty="0">
                <a:latin typeface="Times New Roman"/>
                <a:cs typeface="Times New Roman"/>
              </a:rPr>
              <a:t>and</a:t>
            </a:r>
            <a:r>
              <a:rPr sz="1600" spc="-15" dirty="0">
                <a:latin typeface="Times New Roman"/>
                <a:cs typeface="Times New Roman"/>
              </a:rPr>
              <a:t> </a:t>
            </a:r>
            <a:r>
              <a:rPr sz="1600" dirty="0">
                <a:latin typeface="Times New Roman"/>
                <a:cs typeface="Times New Roman"/>
              </a:rPr>
              <a:t>go</a:t>
            </a:r>
            <a:r>
              <a:rPr sz="1600" spc="-10" dirty="0">
                <a:latin typeface="Times New Roman"/>
                <a:cs typeface="Times New Roman"/>
              </a:rPr>
              <a:t> </a:t>
            </a:r>
            <a:r>
              <a:rPr sz="1600" spc="-5" dirty="0">
                <a:latin typeface="Times New Roman"/>
                <a:cs typeface="Times New Roman"/>
              </a:rPr>
              <a:t>to</a:t>
            </a:r>
            <a:r>
              <a:rPr sz="1600" spc="-15" dirty="0">
                <a:latin typeface="Times New Roman"/>
                <a:cs typeface="Times New Roman"/>
              </a:rPr>
              <a:t> </a:t>
            </a:r>
            <a:r>
              <a:rPr sz="1600" spc="-5" dirty="0">
                <a:latin typeface="Times New Roman"/>
                <a:cs typeface="Times New Roman"/>
              </a:rPr>
              <a:t>step</a:t>
            </a:r>
            <a:r>
              <a:rPr sz="1600" dirty="0">
                <a:latin typeface="Times New Roman"/>
                <a:cs typeface="Times New Roman"/>
              </a:rPr>
              <a:t> </a:t>
            </a:r>
            <a:r>
              <a:rPr sz="1600" spc="-5" dirty="0">
                <a:latin typeface="Times New Roman"/>
                <a:cs typeface="Times New Roman"/>
              </a:rPr>
              <a:t>5</a:t>
            </a:r>
            <a:endParaRPr sz="1600">
              <a:latin typeface="Times New Roman"/>
              <a:cs typeface="Times New Roman"/>
            </a:endParaRPr>
          </a:p>
          <a:p>
            <a:pPr marL="12700">
              <a:lnSpc>
                <a:spcPct val="100000"/>
              </a:lnSpc>
              <a:spcBef>
                <a:spcPts val="960"/>
              </a:spcBef>
            </a:pPr>
            <a:r>
              <a:rPr sz="1600" b="1" spc="-5" dirty="0">
                <a:latin typeface="Times New Roman"/>
                <a:cs typeface="Times New Roman"/>
              </a:rPr>
              <a:t>Step</a:t>
            </a:r>
            <a:r>
              <a:rPr sz="1600" b="1" spc="10" dirty="0">
                <a:latin typeface="Times New Roman"/>
                <a:cs typeface="Times New Roman"/>
              </a:rPr>
              <a:t> </a:t>
            </a:r>
            <a:r>
              <a:rPr sz="1600" b="1" dirty="0">
                <a:latin typeface="Times New Roman"/>
                <a:cs typeface="Times New Roman"/>
              </a:rPr>
              <a:t>3:</a:t>
            </a:r>
            <a:r>
              <a:rPr sz="1600" b="1" spc="5" dirty="0">
                <a:latin typeface="Times New Roman"/>
                <a:cs typeface="Times New Roman"/>
              </a:rPr>
              <a:t> </a:t>
            </a:r>
            <a:r>
              <a:rPr sz="1600" spc="-5" dirty="0">
                <a:latin typeface="Times New Roman"/>
                <a:cs typeface="Times New Roman"/>
              </a:rPr>
              <a:t>If</a:t>
            </a:r>
            <a:r>
              <a:rPr sz="1600" spc="25" dirty="0">
                <a:latin typeface="Times New Roman"/>
                <a:cs typeface="Times New Roman"/>
              </a:rPr>
              <a:t> </a:t>
            </a:r>
            <a:r>
              <a:rPr sz="1600" spc="-5" dirty="0">
                <a:latin typeface="Times New Roman"/>
                <a:cs typeface="Times New Roman"/>
              </a:rPr>
              <a:t>it</a:t>
            </a:r>
            <a:r>
              <a:rPr sz="1600" spc="10"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b="1" i="1" spc="-5" dirty="0">
                <a:latin typeface="Times New Roman"/>
                <a:cs typeface="Times New Roman"/>
              </a:rPr>
              <a:t>Not</a:t>
            </a:r>
            <a:r>
              <a:rPr sz="1600" b="1" i="1" spc="15" dirty="0">
                <a:latin typeface="Times New Roman"/>
                <a:cs typeface="Times New Roman"/>
              </a:rPr>
              <a:t> </a:t>
            </a:r>
            <a:r>
              <a:rPr sz="1600" b="1" i="1" spc="-15" dirty="0">
                <a:latin typeface="Times New Roman"/>
                <a:cs typeface="Times New Roman"/>
              </a:rPr>
              <a:t>Empty,</a:t>
            </a:r>
            <a:r>
              <a:rPr sz="1600" b="1" i="1" spc="25" dirty="0">
                <a:latin typeface="Times New Roman"/>
                <a:cs typeface="Times New Roman"/>
              </a:rPr>
              <a:t> </a:t>
            </a:r>
            <a:r>
              <a:rPr sz="1600" spc="-5" dirty="0">
                <a:latin typeface="Times New Roman"/>
                <a:cs typeface="Times New Roman"/>
              </a:rPr>
              <a:t>then</a:t>
            </a:r>
            <a:r>
              <a:rPr sz="1600" spc="10" dirty="0">
                <a:latin typeface="Times New Roman"/>
                <a:cs typeface="Times New Roman"/>
              </a:rPr>
              <a:t> </a:t>
            </a:r>
            <a:r>
              <a:rPr sz="1600" spc="-5" dirty="0">
                <a:latin typeface="Times New Roman"/>
                <a:cs typeface="Times New Roman"/>
              </a:rPr>
              <a:t>define</a:t>
            </a:r>
            <a:r>
              <a:rPr sz="1600" spc="15" dirty="0">
                <a:latin typeface="Times New Roman"/>
                <a:cs typeface="Times New Roman"/>
              </a:rPr>
              <a:t> </a:t>
            </a:r>
            <a:r>
              <a:rPr sz="1600" spc="-5" dirty="0">
                <a:latin typeface="Times New Roman"/>
                <a:cs typeface="Times New Roman"/>
              </a:rPr>
              <a:t>a</a:t>
            </a:r>
            <a:r>
              <a:rPr sz="1600" spc="10" dirty="0">
                <a:latin typeface="Times New Roman"/>
                <a:cs typeface="Times New Roman"/>
              </a:rPr>
              <a:t> </a:t>
            </a:r>
            <a:r>
              <a:rPr sz="1600" spc="-5" dirty="0">
                <a:latin typeface="Times New Roman"/>
                <a:cs typeface="Times New Roman"/>
              </a:rPr>
              <a:t>Node</a:t>
            </a:r>
            <a:r>
              <a:rPr sz="1600" spc="5" dirty="0">
                <a:latin typeface="Times New Roman"/>
                <a:cs typeface="Times New Roman"/>
              </a:rPr>
              <a:t> </a:t>
            </a:r>
            <a:r>
              <a:rPr sz="1600" spc="-5" dirty="0">
                <a:latin typeface="Times New Roman"/>
                <a:cs typeface="Times New Roman"/>
              </a:rPr>
              <a:t>pointer</a:t>
            </a:r>
            <a:r>
              <a:rPr sz="1600" spc="15" dirty="0">
                <a:latin typeface="Times New Roman"/>
                <a:cs typeface="Times New Roman"/>
              </a:rPr>
              <a:t> </a:t>
            </a:r>
            <a:r>
              <a:rPr sz="1600" b="1" i="1" spc="-5" dirty="0">
                <a:latin typeface="Times New Roman"/>
                <a:cs typeface="Times New Roman"/>
              </a:rPr>
              <a:t>'temp'</a:t>
            </a:r>
            <a:r>
              <a:rPr sz="1600" b="1" i="1" spc="45"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initialize</a:t>
            </a:r>
            <a:r>
              <a:rPr sz="1600" spc="50" dirty="0">
                <a:latin typeface="Times New Roman"/>
                <a:cs typeface="Times New Roman"/>
              </a:rPr>
              <a:t> </a:t>
            </a:r>
            <a:r>
              <a:rPr sz="1600" spc="-5" dirty="0">
                <a:latin typeface="Times New Roman"/>
                <a:cs typeface="Times New Roman"/>
              </a:rPr>
              <a:t>with</a:t>
            </a:r>
            <a:r>
              <a:rPr sz="1600" spc="25" dirty="0">
                <a:latin typeface="Times New Roman"/>
                <a:cs typeface="Times New Roman"/>
              </a:rPr>
              <a:t> </a:t>
            </a:r>
            <a:r>
              <a:rPr sz="1600" b="1" i="1" spc="-5" dirty="0">
                <a:latin typeface="Times New Roman"/>
                <a:cs typeface="Times New Roman"/>
              </a:rPr>
              <a:t>top</a:t>
            </a:r>
            <a:r>
              <a:rPr sz="1600" spc="-5" dirty="0">
                <a:latin typeface="Times New Roman"/>
                <a:cs typeface="Times New Roman"/>
              </a:rPr>
              <a:t>.</a:t>
            </a:r>
            <a:endParaRPr sz="1600">
              <a:latin typeface="Times New Roman"/>
              <a:cs typeface="Times New Roman"/>
            </a:endParaRPr>
          </a:p>
          <a:p>
            <a:pPr marL="12700">
              <a:lnSpc>
                <a:spcPct val="100000"/>
              </a:lnSpc>
              <a:spcBef>
                <a:spcPts val="960"/>
              </a:spcBef>
            </a:pPr>
            <a:r>
              <a:rPr sz="1600" spc="-10" dirty="0">
                <a:latin typeface="Times New Roman"/>
                <a:cs typeface="Times New Roman"/>
              </a:rPr>
              <a:t>temp</a:t>
            </a:r>
            <a:r>
              <a:rPr sz="1600" spc="15" dirty="0">
                <a:latin typeface="Times New Roman"/>
                <a:cs typeface="Times New Roman"/>
              </a:rPr>
              <a:t> </a:t>
            </a:r>
            <a:r>
              <a:rPr sz="1600" spc="-5" dirty="0">
                <a:latin typeface="Times New Roman"/>
                <a:cs typeface="Times New Roman"/>
              </a:rPr>
              <a:t>=</a:t>
            </a:r>
            <a:r>
              <a:rPr sz="1600" spc="-30" dirty="0">
                <a:latin typeface="Times New Roman"/>
                <a:cs typeface="Times New Roman"/>
              </a:rPr>
              <a:t> </a:t>
            </a:r>
            <a:r>
              <a:rPr sz="1600" spc="-5" dirty="0">
                <a:latin typeface="Times New Roman"/>
                <a:cs typeface="Times New Roman"/>
              </a:rPr>
              <a:t>top</a:t>
            </a:r>
            <a:endParaRPr sz="1600">
              <a:latin typeface="Times New Roman"/>
              <a:cs typeface="Times New Roman"/>
            </a:endParaRPr>
          </a:p>
          <a:p>
            <a:pPr marL="12700" marR="5080">
              <a:lnSpc>
                <a:spcPct val="150000"/>
              </a:lnSpc>
            </a:pPr>
            <a:r>
              <a:rPr sz="1600" b="1" spc="-5" dirty="0">
                <a:latin typeface="Times New Roman"/>
                <a:cs typeface="Times New Roman"/>
              </a:rPr>
              <a:t>Step</a:t>
            </a:r>
            <a:r>
              <a:rPr sz="1600" b="1" spc="100" dirty="0">
                <a:latin typeface="Times New Roman"/>
                <a:cs typeface="Times New Roman"/>
              </a:rPr>
              <a:t> </a:t>
            </a:r>
            <a:r>
              <a:rPr sz="1600" b="1" dirty="0">
                <a:latin typeface="Times New Roman"/>
                <a:cs typeface="Times New Roman"/>
              </a:rPr>
              <a:t>4:</a:t>
            </a:r>
            <a:r>
              <a:rPr sz="1600" b="1" spc="105" dirty="0">
                <a:latin typeface="Times New Roman"/>
                <a:cs typeface="Times New Roman"/>
              </a:rPr>
              <a:t> </a:t>
            </a:r>
            <a:r>
              <a:rPr sz="1600" dirty="0">
                <a:latin typeface="Times New Roman"/>
                <a:cs typeface="Times New Roman"/>
              </a:rPr>
              <a:t>Display</a:t>
            </a:r>
            <a:r>
              <a:rPr sz="1600" spc="105" dirty="0">
                <a:latin typeface="Times New Roman"/>
                <a:cs typeface="Times New Roman"/>
              </a:rPr>
              <a:t> </a:t>
            </a:r>
            <a:r>
              <a:rPr sz="1600" spc="-5" dirty="0">
                <a:latin typeface="Times New Roman"/>
                <a:cs typeface="Times New Roman"/>
              </a:rPr>
              <a:t>data</a:t>
            </a:r>
            <a:r>
              <a:rPr sz="1600" spc="105" dirty="0">
                <a:latin typeface="Times New Roman"/>
                <a:cs typeface="Times New Roman"/>
              </a:rPr>
              <a:t> </a:t>
            </a:r>
            <a:r>
              <a:rPr sz="1600" dirty="0">
                <a:latin typeface="Times New Roman"/>
                <a:cs typeface="Times New Roman"/>
              </a:rPr>
              <a:t>of</a:t>
            </a:r>
            <a:r>
              <a:rPr sz="1600" spc="105" dirty="0">
                <a:latin typeface="Times New Roman"/>
                <a:cs typeface="Times New Roman"/>
              </a:rPr>
              <a:t> </a:t>
            </a:r>
            <a:r>
              <a:rPr sz="1600" dirty="0">
                <a:latin typeface="Times New Roman"/>
                <a:cs typeface="Times New Roman"/>
              </a:rPr>
              <a:t>top</a:t>
            </a:r>
            <a:r>
              <a:rPr sz="1600" spc="100" dirty="0">
                <a:latin typeface="Times New Roman"/>
                <a:cs typeface="Times New Roman"/>
              </a:rPr>
              <a:t> </a:t>
            </a:r>
            <a:r>
              <a:rPr sz="1600" dirty="0">
                <a:latin typeface="Times New Roman"/>
                <a:cs typeface="Times New Roman"/>
              </a:rPr>
              <a:t>node</a:t>
            </a:r>
            <a:r>
              <a:rPr sz="1600" spc="95" dirty="0">
                <a:latin typeface="Times New Roman"/>
                <a:cs typeface="Times New Roman"/>
              </a:rPr>
              <a:t> </a:t>
            </a:r>
            <a:r>
              <a:rPr sz="1600" dirty="0">
                <a:latin typeface="Times New Roman"/>
                <a:cs typeface="Times New Roman"/>
              </a:rPr>
              <a:t>and</a:t>
            </a:r>
            <a:r>
              <a:rPr sz="1600" spc="114" dirty="0">
                <a:latin typeface="Times New Roman"/>
                <a:cs typeface="Times New Roman"/>
              </a:rPr>
              <a:t> </a:t>
            </a:r>
            <a:r>
              <a:rPr sz="1600" spc="-10" dirty="0">
                <a:latin typeface="Times New Roman"/>
                <a:cs typeface="Times New Roman"/>
              </a:rPr>
              <a:t>move</a:t>
            </a:r>
            <a:r>
              <a:rPr sz="1600" spc="110" dirty="0">
                <a:latin typeface="Times New Roman"/>
                <a:cs typeface="Times New Roman"/>
              </a:rPr>
              <a:t> </a:t>
            </a:r>
            <a:r>
              <a:rPr sz="1600" dirty="0">
                <a:latin typeface="Times New Roman"/>
                <a:cs typeface="Times New Roman"/>
              </a:rPr>
              <a:t>it</a:t>
            </a:r>
            <a:r>
              <a:rPr sz="1600" spc="105" dirty="0">
                <a:latin typeface="Times New Roman"/>
                <a:cs typeface="Times New Roman"/>
              </a:rPr>
              <a:t> </a:t>
            </a:r>
            <a:r>
              <a:rPr sz="1600" spc="-5" dirty="0">
                <a:latin typeface="Times New Roman"/>
                <a:cs typeface="Times New Roman"/>
              </a:rPr>
              <a:t>to</a:t>
            </a:r>
            <a:r>
              <a:rPr sz="1600" spc="95" dirty="0">
                <a:latin typeface="Times New Roman"/>
                <a:cs typeface="Times New Roman"/>
              </a:rPr>
              <a:t> </a:t>
            </a:r>
            <a:r>
              <a:rPr sz="1600" dirty="0">
                <a:latin typeface="Times New Roman"/>
                <a:cs typeface="Times New Roman"/>
              </a:rPr>
              <a:t>the</a:t>
            </a:r>
            <a:r>
              <a:rPr sz="1600" spc="110" dirty="0">
                <a:latin typeface="Times New Roman"/>
                <a:cs typeface="Times New Roman"/>
              </a:rPr>
              <a:t> </a:t>
            </a:r>
            <a:r>
              <a:rPr sz="1600" dirty="0">
                <a:latin typeface="Times New Roman"/>
                <a:cs typeface="Times New Roman"/>
              </a:rPr>
              <a:t>next</a:t>
            </a:r>
            <a:r>
              <a:rPr sz="1600" spc="100" dirty="0">
                <a:latin typeface="Times New Roman"/>
                <a:cs typeface="Times New Roman"/>
              </a:rPr>
              <a:t> </a:t>
            </a:r>
            <a:r>
              <a:rPr sz="1600" dirty="0">
                <a:latin typeface="Times New Roman"/>
                <a:cs typeface="Times New Roman"/>
              </a:rPr>
              <a:t>node.</a:t>
            </a:r>
            <a:r>
              <a:rPr sz="1600" spc="90" dirty="0">
                <a:latin typeface="Times New Roman"/>
                <a:cs typeface="Times New Roman"/>
              </a:rPr>
              <a:t> </a:t>
            </a:r>
            <a:r>
              <a:rPr sz="1600" spc="-5" dirty="0">
                <a:latin typeface="Times New Roman"/>
                <a:cs typeface="Times New Roman"/>
              </a:rPr>
              <a:t>Repeat</a:t>
            </a:r>
            <a:r>
              <a:rPr sz="1600" spc="110" dirty="0">
                <a:latin typeface="Times New Roman"/>
                <a:cs typeface="Times New Roman"/>
              </a:rPr>
              <a:t> </a:t>
            </a:r>
            <a:r>
              <a:rPr sz="1600" dirty="0">
                <a:latin typeface="Times New Roman"/>
                <a:cs typeface="Times New Roman"/>
              </a:rPr>
              <a:t>the</a:t>
            </a:r>
            <a:r>
              <a:rPr sz="1600" spc="95" dirty="0">
                <a:latin typeface="Times New Roman"/>
                <a:cs typeface="Times New Roman"/>
              </a:rPr>
              <a:t> </a:t>
            </a:r>
            <a:r>
              <a:rPr sz="1600" spc="-5" dirty="0">
                <a:latin typeface="Times New Roman"/>
                <a:cs typeface="Times New Roman"/>
              </a:rPr>
              <a:t>same</a:t>
            </a:r>
            <a:r>
              <a:rPr sz="1600" spc="105" dirty="0">
                <a:latin typeface="Times New Roman"/>
                <a:cs typeface="Times New Roman"/>
              </a:rPr>
              <a:t> </a:t>
            </a:r>
            <a:r>
              <a:rPr sz="1600" dirty="0">
                <a:latin typeface="Times New Roman"/>
                <a:cs typeface="Times New Roman"/>
              </a:rPr>
              <a:t>until</a:t>
            </a:r>
            <a:r>
              <a:rPr sz="1600" spc="110" dirty="0">
                <a:latin typeface="Times New Roman"/>
                <a:cs typeface="Times New Roman"/>
              </a:rPr>
              <a:t> </a:t>
            </a:r>
            <a:r>
              <a:rPr sz="1600" b="1" i="1" dirty="0">
                <a:latin typeface="Times New Roman"/>
                <a:cs typeface="Times New Roman"/>
              </a:rPr>
              <a:t>temp</a:t>
            </a:r>
            <a:r>
              <a:rPr sz="1600" b="1" i="1" spc="105" dirty="0">
                <a:latin typeface="Times New Roman"/>
                <a:cs typeface="Times New Roman"/>
              </a:rPr>
              <a:t> </a:t>
            </a:r>
            <a:r>
              <a:rPr sz="1600" spc="-5" dirty="0">
                <a:latin typeface="Times New Roman"/>
                <a:cs typeface="Times New Roman"/>
              </a:rPr>
              <a:t>reaches</a:t>
            </a:r>
            <a:r>
              <a:rPr sz="1600" spc="120" dirty="0">
                <a:latin typeface="Times New Roman"/>
                <a:cs typeface="Times New Roman"/>
              </a:rPr>
              <a:t> </a:t>
            </a:r>
            <a:r>
              <a:rPr sz="1600" spc="-5" dirty="0">
                <a:latin typeface="Times New Roman"/>
                <a:cs typeface="Times New Roman"/>
              </a:rPr>
              <a:t>to </a:t>
            </a:r>
            <a:r>
              <a:rPr sz="1600" spc="-38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first</a:t>
            </a:r>
            <a:r>
              <a:rPr sz="1600" spc="20" dirty="0">
                <a:latin typeface="Times New Roman"/>
                <a:cs typeface="Times New Roman"/>
              </a:rPr>
              <a:t> </a:t>
            </a:r>
            <a:r>
              <a:rPr sz="1600" dirty="0">
                <a:latin typeface="Times New Roman"/>
                <a:cs typeface="Times New Roman"/>
              </a:rPr>
              <a:t>node</a:t>
            </a:r>
            <a:r>
              <a:rPr sz="1600" spc="-5" dirty="0">
                <a:latin typeface="Times New Roman"/>
                <a:cs typeface="Times New Roman"/>
              </a:rPr>
              <a:t> in</a:t>
            </a:r>
            <a:r>
              <a:rPr sz="1600"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dirty="0">
                <a:latin typeface="Times New Roman"/>
                <a:cs typeface="Times New Roman"/>
              </a:rPr>
              <a:t>stack.</a:t>
            </a:r>
            <a:endParaRPr sz="1600">
              <a:latin typeface="Times New Roman"/>
              <a:cs typeface="Times New Roman"/>
            </a:endParaRPr>
          </a:p>
          <a:p>
            <a:pPr marL="12700">
              <a:lnSpc>
                <a:spcPct val="100000"/>
              </a:lnSpc>
              <a:spcBef>
                <a:spcPts val="960"/>
              </a:spcBef>
            </a:pPr>
            <a:r>
              <a:rPr sz="1600" spc="-5" dirty="0">
                <a:latin typeface="Times New Roman"/>
                <a:cs typeface="Times New Roman"/>
              </a:rPr>
              <a:t>while </a:t>
            </a:r>
            <a:r>
              <a:rPr sz="1600" spc="-10" dirty="0">
                <a:latin typeface="Times New Roman"/>
                <a:cs typeface="Times New Roman"/>
              </a:rPr>
              <a:t>(temp</a:t>
            </a:r>
            <a:r>
              <a:rPr sz="1600" spc="55" dirty="0">
                <a:latin typeface="Times New Roman"/>
                <a:cs typeface="Times New Roman"/>
              </a:rPr>
              <a:t> </a:t>
            </a:r>
            <a:r>
              <a:rPr sz="1600" spc="-5" dirty="0">
                <a:latin typeface="Times New Roman"/>
                <a:cs typeface="Times New Roman"/>
              </a:rPr>
              <a:t>-&gt;</a:t>
            </a:r>
            <a:r>
              <a:rPr sz="1600" dirty="0">
                <a:latin typeface="Times New Roman"/>
                <a:cs typeface="Times New Roman"/>
              </a:rPr>
              <a:t> </a:t>
            </a:r>
            <a:r>
              <a:rPr sz="1600" spc="-5" dirty="0">
                <a:latin typeface="Times New Roman"/>
                <a:cs typeface="Times New Roman"/>
              </a:rPr>
              <a:t>next</a:t>
            </a:r>
            <a:r>
              <a:rPr sz="1600" dirty="0">
                <a:latin typeface="Times New Roman"/>
                <a:cs typeface="Times New Roman"/>
              </a:rPr>
              <a:t> </a:t>
            </a:r>
            <a:r>
              <a:rPr sz="1600" spc="-5" dirty="0">
                <a:latin typeface="Times New Roman"/>
                <a:cs typeface="Times New Roman"/>
              </a:rPr>
              <a:t>!=</a:t>
            </a:r>
            <a:r>
              <a:rPr sz="1600" dirty="0">
                <a:latin typeface="Times New Roman"/>
                <a:cs typeface="Times New Roman"/>
              </a:rPr>
              <a:t> </a:t>
            </a:r>
            <a:r>
              <a:rPr sz="1600" spc="-5" dirty="0">
                <a:latin typeface="Times New Roman"/>
                <a:cs typeface="Times New Roman"/>
              </a:rPr>
              <a:t>NULL){</a:t>
            </a:r>
            <a:endParaRPr sz="1600">
              <a:latin typeface="Times New Roman"/>
              <a:cs typeface="Times New Roman"/>
            </a:endParaRPr>
          </a:p>
          <a:p>
            <a:pPr marL="12700" marR="6601459" algn="just">
              <a:lnSpc>
                <a:spcPct val="150000"/>
              </a:lnSpc>
              <a:spcBef>
                <a:spcPts val="5"/>
              </a:spcBef>
            </a:pPr>
            <a:r>
              <a:rPr sz="1600" spc="-5" dirty="0">
                <a:latin typeface="Times New Roman"/>
                <a:cs typeface="Times New Roman"/>
              </a:rPr>
              <a:t>Display(temp -&gt; data); </a:t>
            </a:r>
            <a:r>
              <a:rPr sz="1600" spc="-385" dirty="0">
                <a:latin typeface="Times New Roman"/>
                <a:cs typeface="Times New Roman"/>
              </a:rPr>
              <a:t> </a:t>
            </a:r>
            <a:r>
              <a:rPr sz="1600" spc="-15" dirty="0">
                <a:latin typeface="Times New Roman"/>
                <a:cs typeface="Times New Roman"/>
              </a:rPr>
              <a:t>temp </a:t>
            </a:r>
            <a:r>
              <a:rPr sz="1600" spc="-5" dirty="0">
                <a:latin typeface="Times New Roman"/>
                <a:cs typeface="Times New Roman"/>
              </a:rPr>
              <a:t>= </a:t>
            </a:r>
            <a:r>
              <a:rPr sz="1600" spc="-15" dirty="0">
                <a:latin typeface="Times New Roman"/>
                <a:cs typeface="Times New Roman"/>
              </a:rPr>
              <a:t>temp </a:t>
            </a:r>
            <a:r>
              <a:rPr sz="1600" spc="-5" dirty="0">
                <a:latin typeface="Times New Roman"/>
                <a:cs typeface="Times New Roman"/>
              </a:rPr>
              <a:t>-&gt; next; } </a:t>
            </a:r>
            <a:r>
              <a:rPr sz="1600" spc="-385" dirty="0">
                <a:latin typeface="Times New Roman"/>
                <a:cs typeface="Times New Roman"/>
              </a:rPr>
              <a:t> </a:t>
            </a:r>
            <a:r>
              <a:rPr sz="1600" spc="-5" dirty="0">
                <a:latin typeface="Times New Roman"/>
                <a:cs typeface="Times New Roman"/>
              </a:rPr>
              <a:t>Display(temp -&gt; data); </a:t>
            </a:r>
            <a:r>
              <a:rPr sz="1600" spc="-385" dirty="0">
                <a:latin typeface="Times New Roman"/>
                <a:cs typeface="Times New Roman"/>
              </a:rPr>
              <a:t> </a:t>
            </a:r>
            <a:r>
              <a:rPr sz="1600" b="1" spc="-5" dirty="0">
                <a:latin typeface="Times New Roman"/>
                <a:cs typeface="Times New Roman"/>
              </a:rPr>
              <a:t>Step</a:t>
            </a:r>
            <a:r>
              <a:rPr sz="1600" b="1" dirty="0">
                <a:latin typeface="Times New Roman"/>
                <a:cs typeface="Times New Roman"/>
              </a:rPr>
              <a:t> 5:</a:t>
            </a:r>
            <a:r>
              <a:rPr sz="1600" b="1" spc="-5" dirty="0">
                <a:latin typeface="Times New Roman"/>
                <a:cs typeface="Times New Roman"/>
              </a:rPr>
              <a:t> </a:t>
            </a:r>
            <a:r>
              <a:rPr sz="1600" spc="-5" dirty="0">
                <a:latin typeface="Times New Roman"/>
                <a:cs typeface="Times New Roman"/>
              </a:rPr>
              <a:t>Exit</a:t>
            </a:r>
            <a:endParaRPr sz="160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2315" y="1148943"/>
            <a:ext cx="7926705" cy="3524250"/>
          </a:xfrm>
          <a:prstGeom prst="rect">
            <a:avLst/>
          </a:prstGeom>
        </p:spPr>
        <p:txBody>
          <a:bodyPr vert="horz" wrap="square" lIns="0" tIns="142240" rIns="0" bIns="0" rtlCol="0">
            <a:spAutoFit/>
          </a:bodyPr>
          <a:lstStyle/>
          <a:p>
            <a:pPr marL="469900" indent="-457200">
              <a:lnSpc>
                <a:spcPct val="100000"/>
              </a:lnSpc>
              <a:spcBef>
                <a:spcPts val="1120"/>
              </a:spcBef>
              <a:buFont typeface="Arial MT"/>
              <a:buChar char="•"/>
              <a:tabLst>
                <a:tab pos="469265" algn="l"/>
                <a:tab pos="469900" algn="l"/>
              </a:tabLst>
            </a:pPr>
            <a:r>
              <a:rPr sz="1700" dirty="0">
                <a:latin typeface="Times New Roman"/>
                <a:cs typeface="Times New Roman"/>
              </a:rPr>
              <a:t>Queue</a:t>
            </a:r>
            <a:r>
              <a:rPr sz="1700" spc="-35" dirty="0">
                <a:latin typeface="Times New Roman"/>
                <a:cs typeface="Times New Roman"/>
              </a:rPr>
              <a:t> </a:t>
            </a:r>
            <a:r>
              <a:rPr sz="1700" spc="-5" dirty="0">
                <a:latin typeface="Times New Roman"/>
                <a:cs typeface="Times New Roman"/>
              </a:rPr>
              <a:t>is</a:t>
            </a:r>
            <a:r>
              <a:rPr sz="1700" dirty="0">
                <a:latin typeface="Times New Roman"/>
                <a:cs typeface="Times New Roman"/>
              </a:rPr>
              <a:t> a</a:t>
            </a:r>
            <a:r>
              <a:rPr sz="1700" spc="-10" dirty="0">
                <a:latin typeface="Times New Roman"/>
                <a:cs typeface="Times New Roman"/>
              </a:rPr>
              <a:t> </a:t>
            </a:r>
            <a:r>
              <a:rPr sz="1700" spc="-5" dirty="0">
                <a:latin typeface="Times New Roman"/>
                <a:cs typeface="Times New Roman"/>
              </a:rPr>
              <a:t>first</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5" dirty="0">
                <a:latin typeface="Times New Roman"/>
                <a:cs typeface="Times New Roman"/>
              </a:rPr>
              <a:t>first</a:t>
            </a:r>
            <a:r>
              <a:rPr sz="1700" dirty="0">
                <a:latin typeface="Times New Roman"/>
                <a:cs typeface="Times New Roman"/>
              </a:rPr>
              <a:t> out [FIFO]</a:t>
            </a:r>
            <a:r>
              <a:rPr sz="1700" spc="-15" dirty="0">
                <a:latin typeface="Times New Roman"/>
                <a:cs typeface="Times New Roman"/>
              </a:rPr>
              <a:t> </a:t>
            </a:r>
            <a:r>
              <a:rPr sz="1700" spc="-5" dirty="0">
                <a:latin typeface="Times New Roman"/>
                <a:cs typeface="Times New Roman"/>
              </a:rPr>
              <a:t>data structure.</a:t>
            </a:r>
            <a:endParaRPr sz="1700">
              <a:latin typeface="Times New Roman"/>
              <a:cs typeface="Times New Roman"/>
            </a:endParaRPr>
          </a:p>
          <a:p>
            <a:pPr marL="469900" indent="-457200">
              <a:lnSpc>
                <a:spcPct val="100000"/>
              </a:lnSpc>
              <a:spcBef>
                <a:spcPts val="1020"/>
              </a:spcBef>
              <a:buFont typeface="Arial MT"/>
              <a:buChar char="•"/>
              <a:tabLst>
                <a:tab pos="469265" algn="l"/>
                <a:tab pos="469900" algn="l"/>
              </a:tabLst>
            </a:pPr>
            <a:r>
              <a:rPr sz="1700" dirty="0">
                <a:latin typeface="Times New Roman"/>
                <a:cs typeface="Times New Roman"/>
              </a:rPr>
              <a:t>The</a:t>
            </a:r>
            <a:r>
              <a:rPr sz="1700" spc="220" dirty="0">
                <a:latin typeface="Times New Roman"/>
                <a:cs typeface="Times New Roman"/>
              </a:rPr>
              <a:t> </a:t>
            </a:r>
            <a:r>
              <a:rPr sz="1700" spc="-5" dirty="0">
                <a:latin typeface="Times New Roman"/>
                <a:cs typeface="Times New Roman"/>
              </a:rPr>
              <a:t>major</a:t>
            </a:r>
            <a:r>
              <a:rPr sz="1700" spc="210" dirty="0">
                <a:latin typeface="Times New Roman"/>
                <a:cs typeface="Times New Roman"/>
              </a:rPr>
              <a:t> </a:t>
            </a:r>
            <a:r>
              <a:rPr sz="1700" spc="-5" dirty="0">
                <a:latin typeface="Times New Roman"/>
                <a:cs typeface="Times New Roman"/>
              </a:rPr>
              <a:t>problem</a:t>
            </a:r>
            <a:r>
              <a:rPr sz="1700" spc="220" dirty="0">
                <a:latin typeface="Times New Roman"/>
                <a:cs typeface="Times New Roman"/>
              </a:rPr>
              <a:t> </a:t>
            </a:r>
            <a:r>
              <a:rPr sz="1700" spc="-5" dirty="0">
                <a:latin typeface="Times New Roman"/>
                <a:cs typeface="Times New Roman"/>
              </a:rPr>
              <a:t>with</a:t>
            </a:r>
            <a:r>
              <a:rPr sz="1700" spc="229" dirty="0">
                <a:latin typeface="Times New Roman"/>
                <a:cs typeface="Times New Roman"/>
              </a:rPr>
              <a:t> </a:t>
            </a:r>
            <a:r>
              <a:rPr sz="1700" spc="-5" dirty="0">
                <a:latin typeface="Times New Roman"/>
                <a:cs typeface="Times New Roman"/>
              </a:rPr>
              <a:t>the</a:t>
            </a:r>
            <a:r>
              <a:rPr sz="1700" spc="215" dirty="0">
                <a:latin typeface="Times New Roman"/>
                <a:cs typeface="Times New Roman"/>
              </a:rPr>
              <a:t> </a:t>
            </a:r>
            <a:r>
              <a:rPr sz="1700" spc="-5" dirty="0">
                <a:latin typeface="Times New Roman"/>
                <a:cs typeface="Times New Roman"/>
              </a:rPr>
              <a:t>queue</a:t>
            </a:r>
            <a:r>
              <a:rPr sz="1700" spc="225" dirty="0">
                <a:latin typeface="Times New Roman"/>
                <a:cs typeface="Times New Roman"/>
              </a:rPr>
              <a:t> </a:t>
            </a:r>
            <a:r>
              <a:rPr sz="1700" spc="-5" dirty="0">
                <a:latin typeface="Times New Roman"/>
                <a:cs typeface="Times New Roman"/>
              </a:rPr>
              <a:t>implemented</a:t>
            </a:r>
            <a:r>
              <a:rPr sz="1700" spc="215" dirty="0">
                <a:latin typeface="Times New Roman"/>
                <a:cs typeface="Times New Roman"/>
              </a:rPr>
              <a:t> </a:t>
            </a:r>
            <a:r>
              <a:rPr sz="1700" spc="-5" dirty="0">
                <a:latin typeface="Times New Roman"/>
                <a:cs typeface="Times New Roman"/>
              </a:rPr>
              <a:t>using</a:t>
            </a:r>
            <a:r>
              <a:rPr sz="1700" spc="229" dirty="0">
                <a:latin typeface="Times New Roman"/>
                <a:cs typeface="Times New Roman"/>
              </a:rPr>
              <a:t> </a:t>
            </a:r>
            <a:r>
              <a:rPr sz="1700" spc="-5" dirty="0">
                <a:latin typeface="Times New Roman"/>
                <a:cs typeface="Times New Roman"/>
              </a:rPr>
              <a:t>an</a:t>
            </a:r>
            <a:r>
              <a:rPr sz="1700" spc="200" dirty="0">
                <a:latin typeface="Times New Roman"/>
                <a:cs typeface="Times New Roman"/>
              </a:rPr>
              <a:t> </a:t>
            </a:r>
            <a:r>
              <a:rPr sz="1700" spc="-5" dirty="0">
                <a:latin typeface="Times New Roman"/>
                <a:cs typeface="Times New Roman"/>
              </a:rPr>
              <a:t>array</a:t>
            </a:r>
            <a:r>
              <a:rPr sz="1700" spc="210" dirty="0">
                <a:latin typeface="Times New Roman"/>
                <a:cs typeface="Times New Roman"/>
              </a:rPr>
              <a:t> </a:t>
            </a:r>
            <a:r>
              <a:rPr sz="1700" spc="-5" dirty="0">
                <a:latin typeface="Times New Roman"/>
                <a:cs typeface="Times New Roman"/>
              </a:rPr>
              <a:t>is,</a:t>
            </a:r>
            <a:r>
              <a:rPr sz="1700" spc="215" dirty="0">
                <a:latin typeface="Times New Roman"/>
                <a:cs typeface="Times New Roman"/>
              </a:rPr>
              <a:t> </a:t>
            </a:r>
            <a:r>
              <a:rPr sz="1700" spc="-5" dirty="0">
                <a:latin typeface="Times New Roman"/>
                <a:cs typeface="Times New Roman"/>
              </a:rPr>
              <a:t>it</a:t>
            </a:r>
            <a:r>
              <a:rPr sz="1700" spc="220" dirty="0">
                <a:latin typeface="Times New Roman"/>
                <a:cs typeface="Times New Roman"/>
              </a:rPr>
              <a:t> </a:t>
            </a:r>
            <a:r>
              <a:rPr sz="1700" dirty="0">
                <a:latin typeface="Times New Roman"/>
                <a:cs typeface="Times New Roman"/>
              </a:rPr>
              <a:t>will</a:t>
            </a:r>
            <a:r>
              <a:rPr sz="1700" spc="220" dirty="0">
                <a:latin typeface="Times New Roman"/>
                <a:cs typeface="Times New Roman"/>
              </a:rPr>
              <a:t> </a:t>
            </a:r>
            <a:r>
              <a:rPr sz="1700" dirty="0">
                <a:latin typeface="Times New Roman"/>
                <a:cs typeface="Times New Roman"/>
              </a:rPr>
              <a:t>work</a:t>
            </a:r>
            <a:r>
              <a:rPr sz="1700" spc="210" dirty="0">
                <a:latin typeface="Times New Roman"/>
                <a:cs typeface="Times New Roman"/>
              </a:rPr>
              <a:t> </a:t>
            </a:r>
            <a:r>
              <a:rPr sz="1700" spc="-15" dirty="0">
                <a:latin typeface="Times New Roman"/>
                <a:cs typeface="Times New Roman"/>
              </a:rPr>
              <a:t>for</a:t>
            </a:r>
            <a:endParaRPr sz="1700">
              <a:latin typeface="Times New Roman"/>
              <a:cs typeface="Times New Roman"/>
            </a:endParaRPr>
          </a:p>
          <a:p>
            <a:pPr marL="469265" algn="just">
              <a:lnSpc>
                <a:spcPct val="100000"/>
              </a:lnSpc>
              <a:spcBef>
                <a:spcPts val="1020"/>
              </a:spcBef>
            </a:pPr>
            <a:r>
              <a:rPr sz="1700" dirty="0">
                <a:latin typeface="Times New Roman"/>
                <a:cs typeface="Times New Roman"/>
              </a:rPr>
              <a:t>an</a:t>
            </a:r>
            <a:r>
              <a:rPr sz="1700" spc="-10" dirty="0">
                <a:latin typeface="Times New Roman"/>
                <a:cs typeface="Times New Roman"/>
              </a:rPr>
              <a:t> </a:t>
            </a:r>
            <a:r>
              <a:rPr sz="1700" dirty="0">
                <a:latin typeface="Times New Roman"/>
                <a:cs typeface="Times New Roman"/>
              </a:rPr>
              <a:t>only</a:t>
            </a:r>
            <a:r>
              <a:rPr sz="1700" spc="-15" dirty="0">
                <a:latin typeface="Times New Roman"/>
                <a:cs typeface="Times New Roman"/>
              </a:rPr>
              <a:t> </a:t>
            </a:r>
            <a:r>
              <a:rPr sz="1700" spc="-5" dirty="0">
                <a:latin typeface="Times New Roman"/>
                <a:cs typeface="Times New Roman"/>
              </a:rPr>
              <a:t>fixed</a:t>
            </a:r>
            <a:r>
              <a:rPr sz="1700" spc="-15" dirty="0">
                <a:latin typeface="Times New Roman"/>
                <a:cs typeface="Times New Roman"/>
              </a:rPr>
              <a:t> </a:t>
            </a:r>
            <a:r>
              <a:rPr sz="1700" dirty="0">
                <a:latin typeface="Times New Roman"/>
                <a:cs typeface="Times New Roman"/>
              </a:rPr>
              <a:t>number</a:t>
            </a:r>
            <a:r>
              <a:rPr sz="1700" spc="-1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data</a:t>
            </a:r>
            <a:r>
              <a:rPr sz="1700" spc="-20" dirty="0">
                <a:latin typeface="Times New Roman"/>
                <a:cs typeface="Times New Roman"/>
              </a:rPr>
              <a:t> </a:t>
            </a:r>
            <a:r>
              <a:rPr sz="1700" spc="-5" dirty="0">
                <a:latin typeface="Times New Roman"/>
                <a:cs typeface="Times New Roman"/>
              </a:rPr>
              <a:t>values.</a:t>
            </a:r>
            <a:endParaRPr sz="1700">
              <a:latin typeface="Times New Roman"/>
              <a:cs typeface="Times New Roman"/>
            </a:endParaRPr>
          </a:p>
          <a:p>
            <a:pPr marL="469265" marR="5080" indent="-457200" algn="just">
              <a:lnSpc>
                <a:spcPct val="150000"/>
              </a:lnSpc>
              <a:buFont typeface="Arial MT"/>
              <a:buChar char="•"/>
              <a:tabLst>
                <a:tab pos="469900" algn="l"/>
              </a:tabLst>
            </a:pPr>
            <a:r>
              <a:rPr sz="1700" spc="-5" dirty="0">
                <a:latin typeface="Times New Roman"/>
                <a:cs typeface="Times New Roman"/>
              </a:rPr>
              <a:t>Queue</a:t>
            </a:r>
            <a:r>
              <a:rPr sz="1700" spc="114" dirty="0">
                <a:latin typeface="Times New Roman"/>
                <a:cs typeface="Times New Roman"/>
              </a:rPr>
              <a:t> </a:t>
            </a:r>
            <a:r>
              <a:rPr sz="1700" spc="-5" dirty="0">
                <a:latin typeface="Times New Roman"/>
                <a:cs typeface="Times New Roman"/>
              </a:rPr>
              <a:t>using</a:t>
            </a:r>
            <a:r>
              <a:rPr sz="1700" spc="130" dirty="0">
                <a:latin typeface="Times New Roman"/>
                <a:cs typeface="Times New Roman"/>
              </a:rPr>
              <a:t> </a:t>
            </a:r>
            <a:r>
              <a:rPr sz="1700" spc="-10" dirty="0">
                <a:latin typeface="Times New Roman"/>
                <a:cs typeface="Times New Roman"/>
              </a:rPr>
              <a:t>an</a:t>
            </a:r>
            <a:r>
              <a:rPr sz="1700" spc="120" dirty="0">
                <a:latin typeface="Times New Roman"/>
                <a:cs typeface="Times New Roman"/>
              </a:rPr>
              <a:t> </a:t>
            </a:r>
            <a:r>
              <a:rPr sz="1700" spc="-5" dirty="0">
                <a:latin typeface="Times New Roman"/>
                <a:cs typeface="Times New Roman"/>
              </a:rPr>
              <a:t>array</a:t>
            </a:r>
            <a:r>
              <a:rPr sz="1700" spc="130" dirty="0">
                <a:latin typeface="Times New Roman"/>
                <a:cs typeface="Times New Roman"/>
              </a:rPr>
              <a:t> </a:t>
            </a:r>
            <a:r>
              <a:rPr sz="1700" spc="-5" dirty="0">
                <a:latin typeface="Times New Roman"/>
                <a:cs typeface="Times New Roman"/>
              </a:rPr>
              <a:t>is</a:t>
            </a:r>
            <a:r>
              <a:rPr sz="1700" spc="125" dirty="0">
                <a:latin typeface="Times New Roman"/>
                <a:cs typeface="Times New Roman"/>
              </a:rPr>
              <a:t> </a:t>
            </a:r>
            <a:r>
              <a:rPr sz="1700" dirty="0">
                <a:latin typeface="Times New Roman"/>
                <a:cs typeface="Times New Roman"/>
              </a:rPr>
              <a:t>not</a:t>
            </a:r>
            <a:r>
              <a:rPr sz="1700" spc="120" dirty="0">
                <a:latin typeface="Times New Roman"/>
                <a:cs typeface="Times New Roman"/>
              </a:rPr>
              <a:t> </a:t>
            </a:r>
            <a:r>
              <a:rPr sz="1700" spc="-5" dirty="0">
                <a:latin typeface="Times New Roman"/>
                <a:cs typeface="Times New Roman"/>
              </a:rPr>
              <a:t>suitable</a:t>
            </a:r>
            <a:r>
              <a:rPr sz="1700" spc="120" dirty="0">
                <a:latin typeface="Times New Roman"/>
                <a:cs typeface="Times New Roman"/>
              </a:rPr>
              <a:t> </a:t>
            </a:r>
            <a:r>
              <a:rPr sz="1700" spc="-5" dirty="0">
                <a:latin typeface="Times New Roman"/>
                <a:cs typeface="Times New Roman"/>
              </a:rPr>
              <a:t>when</a:t>
            </a:r>
            <a:r>
              <a:rPr sz="1700" spc="120" dirty="0">
                <a:latin typeface="Times New Roman"/>
                <a:cs typeface="Times New Roman"/>
              </a:rPr>
              <a:t> </a:t>
            </a:r>
            <a:r>
              <a:rPr sz="1700" spc="-5" dirty="0">
                <a:latin typeface="Times New Roman"/>
                <a:cs typeface="Times New Roman"/>
              </a:rPr>
              <a:t>we</a:t>
            </a:r>
            <a:r>
              <a:rPr sz="1700" spc="130" dirty="0">
                <a:latin typeface="Times New Roman"/>
                <a:cs typeface="Times New Roman"/>
              </a:rPr>
              <a:t> </a:t>
            </a:r>
            <a:r>
              <a:rPr sz="1700" spc="-10" dirty="0">
                <a:latin typeface="Times New Roman"/>
                <a:cs typeface="Times New Roman"/>
              </a:rPr>
              <a:t>don’t</a:t>
            </a:r>
            <a:r>
              <a:rPr sz="1700" spc="125" dirty="0">
                <a:latin typeface="Times New Roman"/>
                <a:cs typeface="Times New Roman"/>
              </a:rPr>
              <a:t> </a:t>
            </a:r>
            <a:r>
              <a:rPr sz="1700" dirty="0">
                <a:latin typeface="Times New Roman"/>
                <a:cs typeface="Times New Roman"/>
              </a:rPr>
              <a:t>know</a:t>
            </a:r>
            <a:r>
              <a:rPr sz="1700" spc="125" dirty="0">
                <a:latin typeface="Times New Roman"/>
                <a:cs typeface="Times New Roman"/>
              </a:rPr>
              <a:t> </a:t>
            </a:r>
            <a:r>
              <a:rPr sz="1700" dirty="0">
                <a:latin typeface="Times New Roman"/>
                <a:cs typeface="Times New Roman"/>
              </a:rPr>
              <a:t>the</a:t>
            </a:r>
            <a:r>
              <a:rPr sz="1700" spc="130" dirty="0">
                <a:latin typeface="Times New Roman"/>
                <a:cs typeface="Times New Roman"/>
              </a:rPr>
              <a:t> </a:t>
            </a:r>
            <a:r>
              <a:rPr sz="1700" spc="-5" dirty="0">
                <a:latin typeface="Times New Roman"/>
                <a:cs typeface="Times New Roman"/>
              </a:rPr>
              <a:t>size</a:t>
            </a:r>
            <a:r>
              <a:rPr sz="1700" spc="130" dirty="0">
                <a:latin typeface="Times New Roman"/>
                <a:cs typeface="Times New Roman"/>
              </a:rPr>
              <a:t> </a:t>
            </a:r>
            <a:r>
              <a:rPr sz="1700" dirty="0">
                <a:latin typeface="Times New Roman"/>
                <a:cs typeface="Times New Roman"/>
              </a:rPr>
              <a:t>of</a:t>
            </a:r>
            <a:r>
              <a:rPr sz="1700" spc="95" dirty="0">
                <a:latin typeface="Times New Roman"/>
                <a:cs typeface="Times New Roman"/>
              </a:rPr>
              <a:t> </a:t>
            </a:r>
            <a:r>
              <a:rPr sz="1700" spc="-5" dirty="0">
                <a:latin typeface="Times New Roman"/>
                <a:cs typeface="Times New Roman"/>
              </a:rPr>
              <a:t>data</a:t>
            </a:r>
            <a:r>
              <a:rPr sz="1700" spc="120" dirty="0">
                <a:latin typeface="Times New Roman"/>
                <a:cs typeface="Times New Roman"/>
              </a:rPr>
              <a:t> </a:t>
            </a:r>
            <a:r>
              <a:rPr sz="1700" spc="-5" dirty="0">
                <a:latin typeface="Times New Roman"/>
                <a:cs typeface="Times New Roman"/>
              </a:rPr>
              <a:t>which</a:t>
            </a:r>
            <a:r>
              <a:rPr sz="1700" spc="105" dirty="0">
                <a:latin typeface="Times New Roman"/>
                <a:cs typeface="Times New Roman"/>
              </a:rPr>
              <a:t> </a:t>
            </a:r>
            <a:r>
              <a:rPr sz="1700" spc="5" dirty="0">
                <a:latin typeface="Times New Roman"/>
                <a:cs typeface="Times New Roman"/>
              </a:rPr>
              <a:t>we </a:t>
            </a:r>
            <a:r>
              <a:rPr sz="1700" spc="-409" dirty="0">
                <a:latin typeface="Times New Roman"/>
                <a:cs typeface="Times New Roman"/>
              </a:rPr>
              <a:t> </a:t>
            </a:r>
            <a:r>
              <a:rPr sz="1700" dirty="0">
                <a:latin typeface="Times New Roman"/>
                <a:cs typeface="Times New Roman"/>
              </a:rPr>
              <a:t>are </a:t>
            </a:r>
            <a:r>
              <a:rPr sz="1700" spc="-5" dirty="0">
                <a:latin typeface="Times New Roman"/>
                <a:cs typeface="Times New Roman"/>
              </a:rPr>
              <a:t>going to </a:t>
            </a:r>
            <a:r>
              <a:rPr sz="1700" dirty="0">
                <a:latin typeface="Times New Roman"/>
                <a:cs typeface="Times New Roman"/>
              </a:rPr>
              <a:t>use. A </a:t>
            </a:r>
            <a:r>
              <a:rPr sz="1700" spc="-5" dirty="0">
                <a:latin typeface="Times New Roman"/>
                <a:cs typeface="Times New Roman"/>
              </a:rPr>
              <a:t>queue data structure can </a:t>
            </a:r>
            <a:r>
              <a:rPr sz="1700" spc="-10" dirty="0">
                <a:latin typeface="Times New Roman"/>
                <a:cs typeface="Times New Roman"/>
              </a:rPr>
              <a:t>be </a:t>
            </a:r>
            <a:r>
              <a:rPr sz="1700" dirty="0">
                <a:latin typeface="Times New Roman"/>
                <a:cs typeface="Times New Roman"/>
              </a:rPr>
              <a:t>implemented </a:t>
            </a:r>
            <a:r>
              <a:rPr sz="1700" spc="-5" dirty="0">
                <a:latin typeface="Times New Roman"/>
                <a:cs typeface="Times New Roman"/>
              </a:rPr>
              <a:t>using </a:t>
            </a:r>
            <a:r>
              <a:rPr sz="1700" dirty="0">
                <a:latin typeface="Times New Roman"/>
                <a:cs typeface="Times New Roman"/>
              </a:rPr>
              <a:t>a linked </a:t>
            </a:r>
            <a:r>
              <a:rPr sz="1700" spc="-5" dirty="0">
                <a:latin typeface="Times New Roman"/>
                <a:cs typeface="Times New Roman"/>
              </a:rPr>
              <a:t>list data </a:t>
            </a:r>
            <a:r>
              <a:rPr sz="1700" dirty="0">
                <a:latin typeface="Times New Roman"/>
                <a:cs typeface="Times New Roman"/>
              </a:rPr>
              <a:t> </a:t>
            </a:r>
            <a:r>
              <a:rPr sz="1700" spc="-5" dirty="0">
                <a:latin typeface="Times New Roman"/>
                <a:cs typeface="Times New Roman"/>
              </a:rPr>
              <a:t>structure.</a:t>
            </a:r>
            <a:endParaRPr sz="1700">
              <a:latin typeface="Times New Roman"/>
              <a:cs typeface="Times New Roman"/>
            </a:endParaRPr>
          </a:p>
          <a:p>
            <a:pPr marL="469265" marR="5715" indent="-457200" algn="just">
              <a:lnSpc>
                <a:spcPct val="150100"/>
              </a:lnSpc>
              <a:buFont typeface="Arial MT"/>
              <a:buChar char="•"/>
              <a:tabLst>
                <a:tab pos="469900" algn="l"/>
              </a:tabLst>
            </a:pP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queue</a:t>
            </a:r>
            <a:r>
              <a:rPr sz="1700" dirty="0">
                <a:latin typeface="Times New Roman"/>
                <a:cs typeface="Times New Roman"/>
              </a:rPr>
              <a:t> </a:t>
            </a:r>
            <a:r>
              <a:rPr sz="1700" spc="-5" dirty="0">
                <a:latin typeface="Times New Roman"/>
                <a:cs typeface="Times New Roman"/>
              </a:rPr>
              <a:t>which</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implemented</a:t>
            </a:r>
            <a:r>
              <a:rPr sz="1700" dirty="0">
                <a:latin typeface="Times New Roman"/>
                <a:cs typeface="Times New Roman"/>
              </a:rPr>
              <a:t> </a:t>
            </a:r>
            <a:r>
              <a:rPr sz="1700" spc="-5" dirty="0">
                <a:latin typeface="Times New Roman"/>
                <a:cs typeface="Times New Roman"/>
              </a:rPr>
              <a:t>using</a:t>
            </a:r>
            <a:r>
              <a:rPr sz="1700" dirty="0">
                <a:latin typeface="Times New Roman"/>
                <a:cs typeface="Times New Roman"/>
              </a:rPr>
              <a:t> a</a:t>
            </a:r>
            <a:r>
              <a:rPr sz="1700" spc="5" dirty="0">
                <a:latin typeface="Times New Roman"/>
                <a:cs typeface="Times New Roman"/>
              </a:rPr>
              <a:t> </a:t>
            </a:r>
            <a:r>
              <a:rPr sz="1700" dirty="0">
                <a:latin typeface="Times New Roman"/>
                <a:cs typeface="Times New Roman"/>
              </a:rPr>
              <a:t>linked</a:t>
            </a:r>
            <a:r>
              <a:rPr sz="1700" spc="5" dirty="0">
                <a:latin typeface="Times New Roman"/>
                <a:cs typeface="Times New Roman"/>
              </a:rPr>
              <a:t> </a:t>
            </a:r>
            <a:r>
              <a:rPr sz="1700" spc="-5" dirty="0">
                <a:latin typeface="Times New Roman"/>
                <a:cs typeface="Times New Roman"/>
              </a:rPr>
              <a:t>list</a:t>
            </a:r>
            <a:r>
              <a:rPr sz="1700" dirty="0">
                <a:latin typeface="Times New Roman"/>
                <a:cs typeface="Times New Roman"/>
              </a:rPr>
              <a:t> </a:t>
            </a:r>
            <a:r>
              <a:rPr sz="1700" spc="-5" dirty="0">
                <a:latin typeface="Times New Roman"/>
                <a:cs typeface="Times New Roman"/>
              </a:rPr>
              <a:t>can</a:t>
            </a:r>
            <a:r>
              <a:rPr sz="1700" dirty="0">
                <a:latin typeface="Times New Roman"/>
                <a:cs typeface="Times New Roman"/>
              </a:rPr>
              <a:t> </a:t>
            </a:r>
            <a:r>
              <a:rPr sz="1700" spc="-5" dirty="0">
                <a:latin typeface="Times New Roman"/>
                <a:cs typeface="Times New Roman"/>
              </a:rPr>
              <a:t>work</a:t>
            </a:r>
            <a:r>
              <a:rPr sz="1700" dirty="0">
                <a:latin typeface="Times New Roman"/>
                <a:cs typeface="Times New Roman"/>
              </a:rPr>
              <a:t> </a:t>
            </a:r>
            <a:r>
              <a:rPr sz="1700" spc="-10" dirty="0">
                <a:latin typeface="Times New Roman"/>
                <a:cs typeface="Times New Roman"/>
              </a:rPr>
              <a:t>for</a:t>
            </a:r>
            <a:r>
              <a:rPr sz="1700" spc="405" dirty="0">
                <a:latin typeface="Times New Roman"/>
                <a:cs typeface="Times New Roman"/>
              </a:rPr>
              <a:t> </a:t>
            </a:r>
            <a:r>
              <a:rPr sz="1700" dirty="0">
                <a:latin typeface="Times New Roman"/>
                <a:cs typeface="Times New Roman"/>
              </a:rPr>
              <a:t>an</a:t>
            </a:r>
            <a:r>
              <a:rPr sz="1700" spc="425" dirty="0">
                <a:latin typeface="Times New Roman"/>
                <a:cs typeface="Times New Roman"/>
              </a:rPr>
              <a:t> </a:t>
            </a:r>
            <a:r>
              <a:rPr sz="1700" spc="-5" dirty="0">
                <a:latin typeface="Times New Roman"/>
                <a:cs typeface="Times New Roman"/>
              </a:rPr>
              <a:t>unlimited </a:t>
            </a:r>
            <a:r>
              <a:rPr sz="1700" spc="-409" dirty="0">
                <a:latin typeface="Times New Roman"/>
                <a:cs typeface="Times New Roman"/>
              </a:rPr>
              <a:t> </a:t>
            </a:r>
            <a:r>
              <a:rPr sz="1700" dirty="0">
                <a:latin typeface="Times New Roman"/>
                <a:cs typeface="Times New Roman"/>
              </a:rPr>
              <a:t>number</a:t>
            </a:r>
            <a:r>
              <a:rPr sz="1700" spc="85" dirty="0">
                <a:latin typeface="Times New Roman"/>
                <a:cs typeface="Times New Roman"/>
              </a:rPr>
              <a:t> </a:t>
            </a:r>
            <a:r>
              <a:rPr sz="1700" dirty="0">
                <a:latin typeface="Times New Roman"/>
                <a:cs typeface="Times New Roman"/>
              </a:rPr>
              <a:t>of</a:t>
            </a:r>
            <a:r>
              <a:rPr sz="1700" spc="95" dirty="0">
                <a:latin typeface="Times New Roman"/>
                <a:cs typeface="Times New Roman"/>
              </a:rPr>
              <a:t> </a:t>
            </a:r>
            <a:r>
              <a:rPr sz="1700" spc="-5" dirty="0">
                <a:latin typeface="Times New Roman"/>
                <a:cs typeface="Times New Roman"/>
              </a:rPr>
              <a:t>values.</a:t>
            </a:r>
            <a:r>
              <a:rPr sz="1700" spc="100" dirty="0">
                <a:latin typeface="Times New Roman"/>
                <a:cs typeface="Times New Roman"/>
              </a:rPr>
              <a:t> </a:t>
            </a:r>
            <a:r>
              <a:rPr sz="1700" dirty="0">
                <a:latin typeface="Times New Roman"/>
                <a:cs typeface="Times New Roman"/>
              </a:rPr>
              <a:t>That</a:t>
            </a:r>
            <a:r>
              <a:rPr sz="1700" spc="100" dirty="0">
                <a:latin typeface="Times New Roman"/>
                <a:cs typeface="Times New Roman"/>
              </a:rPr>
              <a:t> </a:t>
            </a:r>
            <a:r>
              <a:rPr sz="1700" spc="-5" dirty="0">
                <a:latin typeface="Times New Roman"/>
                <a:cs typeface="Times New Roman"/>
              </a:rPr>
              <a:t>means,</a:t>
            </a:r>
            <a:r>
              <a:rPr sz="1700" spc="110" dirty="0">
                <a:latin typeface="Times New Roman"/>
                <a:cs typeface="Times New Roman"/>
              </a:rPr>
              <a:t> </a:t>
            </a:r>
            <a:r>
              <a:rPr sz="1700" spc="-5" dirty="0">
                <a:latin typeface="Times New Roman"/>
                <a:cs typeface="Times New Roman"/>
              </a:rPr>
              <a:t>queue</a:t>
            </a:r>
            <a:r>
              <a:rPr sz="1700" spc="90" dirty="0">
                <a:latin typeface="Times New Roman"/>
                <a:cs typeface="Times New Roman"/>
              </a:rPr>
              <a:t> </a:t>
            </a:r>
            <a:r>
              <a:rPr sz="1700" spc="-5" dirty="0">
                <a:latin typeface="Times New Roman"/>
                <a:cs typeface="Times New Roman"/>
              </a:rPr>
              <a:t>using</a:t>
            </a:r>
            <a:r>
              <a:rPr sz="1700" spc="105" dirty="0">
                <a:latin typeface="Times New Roman"/>
                <a:cs typeface="Times New Roman"/>
              </a:rPr>
              <a:t> </a:t>
            </a:r>
            <a:r>
              <a:rPr sz="1700" dirty="0">
                <a:latin typeface="Times New Roman"/>
                <a:cs typeface="Times New Roman"/>
              </a:rPr>
              <a:t>linked</a:t>
            </a:r>
            <a:r>
              <a:rPr sz="1700" spc="80" dirty="0">
                <a:latin typeface="Times New Roman"/>
                <a:cs typeface="Times New Roman"/>
              </a:rPr>
              <a:t> </a:t>
            </a:r>
            <a:r>
              <a:rPr sz="1700" spc="-5" dirty="0">
                <a:latin typeface="Times New Roman"/>
                <a:cs typeface="Times New Roman"/>
              </a:rPr>
              <a:t>list</a:t>
            </a:r>
            <a:r>
              <a:rPr sz="1700" spc="100" dirty="0">
                <a:latin typeface="Times New Roman"/>
                <a:cs typeface="Times New Roman"/>
              </a:rPr>
              <a:t> </a:t>
            </a:r>
            <a:r>
              <a:rPr sz="1700" spc="-5" dirty="0">
                <a:latin typeface="Times New Roman"/>
                <a:cs typeface="Times New Roman"/>
              </a:rPr>
              <a:t>can</a:t>
            </a:r>
            <a:r>
              <a:rPr sz="1700" spc="90" dirty="0">
                <a:latin typeface="Times New Roman"/>
                <a:cs typeface="Times New Roman"/>
              </a:rPr>
              <a:t> </a:t>
            </a:r>
            <a:r>
              <a:rPr sz="1700" spc="-5" dirty="0">
                <a:latin typeface="Times New Roman"/>
                <a:cs typeface="Times New Roman"/>
              </a:rPr>
              <a:t>work</a:t>
            </a:r>
            <a:r>
              <a:rPr sz="1700" spc="90" dirty="0">
                <a:latin typeface="Times New Roman"/>
                <a:cs typeface="Times New Roman"/>
              </a:rPr>
              <a:t> </a:t>
            </a:r>
            <a:r>
              <a:rPr sz="1700" dirty="0">
                <a:latin typeface="Times New Roman"/>
                <a:cs typeface="Times New Roman"/>
              </a:rPr>
              <a:t>for</a:t>
            </a:r>
            <a:r>
              <a:rPr sz="1700" spc="70" dirty="0">
                <a:latin typeface="Times New Roman"/>
                <a:cs typeface="Times New Roman"/>
              </a:rPr>
              <a:t> </a:t>
            </a:r>
            <a:r>
              <a:rPr sz="1700" dirty="0">
                <a:latin typeface="Times New Roman"/>
                <a:cs typeface="Times New Roman"/>
              </a:rPr>
              <a:t>the</a:t>
            </a:r>
            <a:r>
              <a:rPr sz="1700" spc="105" dirty="0">
                <a:latin typeface="Times New Roman"/>
                <a:cs typeface="Times New Roman"/>
              </a:rPr>
              <a:t> </a:t>
            </a:r>
            <a:r>
              <a:rPr sz="1700" spc="-5" dirty="0">
                <a:latin typeface="Times New Roman"/>
                <a:cs typeface="Times New Roman"/>
              </a:rPr>
              <a:t>variable</a:t>
            </a:r>
            <a:r>
              <a:rPr sz="1700" spc="100" dirty="0">
                <a:latin typeface="Times New Roman"/>
                <a:cs typeface="Times New Roman"/>
              </a:rPr>
              <a:t> </a:t>
            </a:r>
            <a:r>
              <a:rPr sz="1700" spc="-5" dirty="0">
                <a:latin typeface="Times New Roman"/>
                <a:cs typeface="Times New Roman"/>
              </a:rPr>
              <a:t>size </a:t>
            </a:r>
            <a:r>
              <a:rPr sz="1700" spc="-409"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data </a:t>
            </a:r>
            <a:r>
              <a:rPr sz="1700" dirty="0">
                <a:latin typeface="Times New Roman"/>
                <a:cs typeface="Times New Roman"/>
              </a:rPr>
              <a:t>(</a:t>
            </a:r>
            <a:r>
              <a:rPr sz="1700" i="1" dirty="0">
                <a:latin typeface="Times New Roman"/>
                <a:cs typeface="Times New Roman"/>
              </a:rPr>
              <a:t>No need</a:t>
            </a:r>
            <a:r>
              <a:rPr sz="1700" i="1" spc="-20" dirty="0">
                <a:latin typeface="Times New Roman"/>
                <a:cs typeface="Times New Roman"/>
              </a:rPr>
              <a:t> </a:t>
            </a:r>
            <a:r>
              <a:rPr sz="1700" i="1" spc="-5" dirty="0">
                <a:latin typeface="Times New Roman"/>
                <a:cs typeface="Times New Roman"/>
              </a:rPr>
              <a:t>to</a:t>
            </a:r>
            <a:r>
              <a:rPr sz="1700" i="1" spc="5" dirty="0">
                <a:latin typeface="Times New Roman"/>
                <a:cs typeface="Times New Roman"/>
              </a:rPr>
              <a:t> </a:t>
            </a:r>
            <a:r>
              <a:rPr sz="1700" i="1" spc="-10" dirty="0">
                <a:latin typeface="Times New Roman"/>
                <a:cs typeface="Times New Roman"/>
              </a:rPr>
              <a:t>fix</a:t>
            </a:r>
            <a:r>
              <a:rPr sz="1700" i="1" spc="10" dirty="0">
                <a:latin typeface="Times New Roman"/>
                <a:cs typeface="Times New Roman"/>
              </a:rPr>
              <a:t> </a:t>
            </a:r>
            <a:r>
              <a:rPr sz="1700" i="1" dirty="0">
                <a:latin typeface="Times New Roman"/>
                <a:cs typeface="Times New Roman"/>
              </a:rPr>
              <a:t>the</a:t>
            </a:r>
            <a:r>
              <a:rPr sz="1700" i="1" spc="-5" dirty="0">
                <a:latin typeface="Times New Roman"/>
                <a:cs typeface="Times New Roman"/>
              </a:rPr>
              <a:t> size</a:t>
            </a:r>
            <a:r>
              <a:rPr sz="1700" i="1" dirty="0">
                <a:latin typeface="Times New Roman"/>
                <a:cs typeface="Times New Roman"/>
              </a:rPr>
              <a:t> at</a:t>
            </a:r>
            <a:r>
              <a:rPr sz="1700" i="1" spc="5" dirty="0">
                <a:latin typeface="Times New Roman"/>
                <a:cs typeface="Times New Roman"/>
              </a:rPr>
              <a:t> </a:t>
            </a:r>
            <a:r>
              <a:rPr sz="1700" i="1" dirty="0">
                <a:latin typeface="Times New Roman"/>
                <a:cs typeface="Times New Roman"/>
              </a:rPr>
              <a:t>the</a:t>
            </a:r>
            <a:r>
              <a:rPr sz="1700" i="1" spc="-10" dirty="0">
                <a:latin typeface="Times New Roman"/>
                <a:cs typeface="Times New Roman"/>
              </a:rPr>
              <a:t> </a:t>
            </a:r>
            <a:r>
              <a:rPr sz="1700" i="1" spc="-5" dirty="0">
                <a:latin typeface="Times New Roman"/>
                <a:cs typeface="Times New Roman"/>
              </a:rPr>
              <a:t>beginning</a:t>
            </a:r>
            <a:r>
              <a:rPr sz="1700" i="1" dirty="0">
                <a:latin typeface="Times New Roman"/>
                <a:cs typeface="Times New Roman"/>
              </a:rPr>
              <a:t> of the</a:t>
            </a:r>
            <a:r>
              <a:rPr sz="1700" i="1" spc="5" dirty="0">
                <a:latin typeface="Times New Roman"/>
                <a:cs typeface="Times New Roman"/>
              </a:rPr>
              <a:t> </a:t>
            </a:r>
            <a:r>
              <a:rPr sz="1700" i="1" spc="-5" dirty="0">
                <a:latin typeface="Times New Roman"/>
                <a:cs typeface="Times New Roman"/>
              </a:rPr>
              <a:t>implementation</a:t>
            </a:r>
            <a:r>
              <a:rPr sz="1700" spc="-5" dirty="0">
                <a:latin typeface="Times New Roman"/>
                <a:cs typeface="Times New Roman"/>
              </a:rPr>
              <a:t>).</a:t>
            </a:r>
            <a:endParaRPr sz="1700">
              <a:latin typeface="Times New Roman"/>
              <a:cs typeface="Times New Roman"/>
            </a:endParaRPr>
          </a:p>
        </p:txBody>
      </p:sp>
      <p:sp>
        <p:nvSpPr>
          <p:cNvPr id="3" name="object 3"/>
          <p:cNvSpPr txBox="1">
            <a:spLocks noGrp="1"/>
          </p:cNvSpPr>
          <p:nvPr>
            <p:ph type="title"/>
          </p:nvPr>
        </p:nvSpPr>
        <p:spPr>
          <a:xfrm>
            <a:off x="918768" y="595121"/>
            <a:ext cx="336042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Linked</a:t>
            </a:r>
            <a:r>
              <a:rPr sz="1800" b="1" spc="-10" dirty="0">
                <a:solidFill>
                  <a:srgbClr val="4471C4"/>
                </a:solidFill>
                <a:latin typeface="Times New Roman"/>
                <a:cs typeface="Times New Roman"/>
              </a:rPr>
              <a:t> </a:t>
            </a:r>
            <a:r>
              <a:rPr sz="1800" b="1" dirty="0">
                <a:solidFill>
                  <a:srgbClr val="4471C4"/>
                </a:solidFill>
                <a:latin typeface="Times New Roman"/>
                <a:cs typeface="Times New Roman"/>
              </a:rPr>
              <a:t>list</a:t>
            </a:r>
            <a:r>
              <a:rPr sz="1800" b="1" spc="-25" dirty="0">
                <a:solidFill>
                  <a:srgbClr val="4471C4"/>
                </a:solidFill>
                <a:latin typeface="Times New Roman"/>
                <a:cs typeface="Times New Roman"/>
              </a:rPr>
              <a:t> </a:t>
            </a:r>
            <a:r>
              <a:rPr sz="1800" b="1" dirty="0">
                <a:solidFill>
                  <a:srgbClr val="4471C4"/>
                </a:solidFill>
                <a:latin typeface="Times New Roman"/>
                <a:cs typeface="Times New Roman"/>
              </a:rPr>
              <a:t>implementatio</a:t>
            </a:r>
            <a:r>
              <a:rPr sz="1800" b="1" dirty="0">
                <a:solidFill>
                  <a:srgbClr val="006FC0"/>
                </a:solidFill>
                <a:latin typeface="Times New Roman"/>
                <a:cs typeface="Times New Roman"/>
              </a:rPr>
              <a:t>n</a:t>
            </a:r>
            <a:r>
              <a:rPr sz="1800" b="1" spc="-25" dirty="0">
                <a:solidFill>
                  <a:srgbClr val="006FC0"/>
                </a:solidFill>
                <a:latin typeface="Times New Roman"/>
                <a:cs typeface="Times New Roman"/>
              </a:rPr>
              <a:t> </a:t>
            </a:r>
            <a:r>
              <a:rPr sz="1800" b="1" spc="-5" dirty="0">
                <a:solidFill>
                  <a:srgbClr val="006FC0"/>
                </a:solidFill>
                <a:latin typeface="Times New Roman"/>
                <a:cs typeface="Times New Roman"/>
              </a:rPr>
              <a:t>Queue</a:t>
            </a:r>
            <a:endParaRPr sz="180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24112" y="251131"/>
            <a:ext cx="4141935" cy="45844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55643" y="930042"/>
            <a:ext cx="3235494" cy="531818"/>
          </a:xfrm>
          <a:prstGeom prst="rect">
            <a:avLst/>
          </a:prstGeom>
        </p:spPr>
      </p:pic>
      <p:sp>
        <p:nvSpPr>
          <p:cNvPr id="3" name="object 3"/>
          <p:cNvSpPr txBox="1"/>
          <p:nvPr/>
        </p:nvSpPr>
        <p:spPr>
          <a:xfrm>
            <a:off x="482904" y="461518"/>
            <a:ext cx="3329940" cy="1062990"/>
          </a:xfrm>
          <a:prstGeom prst="rect">
            <a:avLst/>
          </a:prstGeom>
        </p:spPr>
        <p:txBody>
          <a:bodyPr vert="horz" wrap="square" lIns="0" tIns="13335" rIns="0" bIns="0" rtlCol="0">
            <a:spAutoFit/>
          </a:bodyPr>
          <a:lstStyle/>
          <a:p>
            <a:pPr marL="12700" marR="5080">
              <a:lnSpc>
                <a:spcPct val="100000"/>
              </a:lnSpc>
              <a:spcBef>
                <a:spcPts val="105"/>
              </a:spcBef>
            </a:pPr>
            <a:r>
              <a:rPr sz="1700" b="1" spc="-5" dirty="0">
                <a:latin typeface="Times New Roman"/>
                <a:cs typeface="Times New Roman"/>
              </a:rPr>
              <a:t>Create List: </a:t>
            </a:r>
            <a:r>
              <a:rPr sz="1700" spc="-65" dirty="0">
                <a:latin typeface="Times New Roman"/>
                <a:cs typeface="Times New Roman"/>
              </a:rPr>
              <a:t>We </a:t>
            </a:r>
            <a:r>
              <a:rPr sz="1700" dirty="0">
                <a:latin typeface="Times New Roman"/>
                <a:cs typeface="Times New Roman"/>
              </a:rPr>
              <a:t>can </a:t>
            </a:r>
            <a:r>
              <a:rPr sz="1700" spc="-5" dirty="0">
                <a:latin typeface="Times New Roman"/>
                <a:cs typeface="Times New Roman"/>
              </a:rPr>
              <a:t>create </a:t>
            </a:r>
            <a:r>
              <a:rPr sz="1700" dirty="0">
                <a:latin typeface="Times New Roman"/>
                <a:cs typeface="Times New Roman"/>
              </a:rPr>
              <a:t>a </a:t>
            </a:r>
            <a:r>
              <a:rPr sz="1700" spc="-5" dirty="0">
                <a:latin typeface="Times New Roman"/>
                <a:cs typeface="Times New Roman"/>
              </a:rPr>
              <a:t>dynamic </a:t>
            </a:r>
            <a:r>
              <a:rPr sz="1700" spc="-409" dirty="0">
                <a:latin typeface="Times New Roman"/>
                <a:cs typeface="Times New Roman"/>
              </a:rPr>
              <a:t> </a:t>
            </a:r>
            <a:r>
              <a:rPr sz="1700" spc="-5" dirty="0">
                <a:latin typeface="Times New Roman"/>
                <a:cs typeface="Times New Roman"/>
              </a:rPr>
              <a:t>empty</a:t>
            </a:r>
            <a:r>
              <a:rPr sz="1700"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dirty="0">
                <a:latin typeface="Times New Roman"/>
                <a:cs typeface="Times New Roman"/>
              </a:rPr>
              <a:t>n</a:t>
            </a:r>
            <a:r>
              <a:rPr sz="1700" spc="5" dirty="0">
                <a:latin typeface="Times New Roman"/>
                <a:cs typeface="Times New Roman"/>
              </a:rPr>
              <a:t> </a:t>
            </a:r>
            <a:r>
              <a:rPr sz="1700" spc="-5" dirty="0">
                <a:latin typeface="Times New Roman"/>
                <a:cs typeface="Times New Roman"/>
              </a:rPr>
              <a:t>size</a:t>
            </a:r>
            <a:endParaRPr sz="1700">
              <a:latin typeface="Times New Roman"/>
              <a:cs typeface="Times New Roman"/>
            </a:endParaRPr>
          </a:p>
          <a:p>
            <a:pPr>
              <a:lnSpc>
                <a:spcPct val="100000"/>
              </a:lnSpc>
              <a:spcBef>
                <a:spcPts val="25"/>
              </a:spcBef>
            </a:pPr>
            <a:endParaRPr sz="1750">
              <a:latin typeface="Times New Roman"/>
              <a:cs typeface="Times New Roman"/>
            </a:endParaRPr>
          </a:p>
          <a:p>
            <a:pPr marL="12700">
              <a:lnSpc>
                <a:spcPct val="100000"/>
              </a:lnSpc>
              <a:spcBef>
                <a:spcPts val="5"/>
              </a:spcBef>
            </a:pPr>
            <a:r>
              <a:rPr sz="1700" spc="-5" dirty="0">
                <a:latin typeface="Times New Roman"/>
                <a:cs typeface="Times New Roman"/>
              </a:rPr>
              <a:t>int</a:t>
            </a:r>
            <a:r>
              <a:rPr sz="1700" spc="-35" dirty="0">
                <a:latin typeface="Times New Roman"/>
                <a:cs typeface="Times New Roman"/>
              </a:rPr>
              <a:t> </a:t>
            </a:r>
            <a:r>
              <a:rPr sz="1700" spc="-5" dirty="0">
                <a:latin typeface="Times New Roman"/>
                <a:cs typeface="Times New Roman"/>
              </a:rPr>
              <a:t>list[n];</a:t>
            </a:r>
            <a:endParaRPr sz="1700">
              <a:latin typeface="Times New Roman"/>
              <a:cs typeface="Times New Roman"/>
            </a:endParaRPr>
          </a:p>
        </p:txBody>
      </p:sp>
      <p:sp>
        <p:nvSpPr>
          <p:cNvPr id="4" name="object 4"/>
          <p:cNvSpPr txBox="1"/>
          <p:nvPr/>
        </p:nvSpPr>
        <p:spPr>
          <a:xfrm>
            <a:off x="482904" y="2262632"/>
            <a:ext cx="4124325" cy="2405380"/>
          </a:xfrm>
          <a:prstGeom prst="rect">
            <a:avLst/>
          </a:prstGeom>
        </p:spPr>
        <p:txBody>
          <a:bodyPr vert="horz" wrap="square" lIns="0" tIns="12700" rIns="0" bIns="0" rtlCol="0">
            <a:spAutoFit/>
          </a:bodyPr>
          <a:lstStyle/>
          <a:p>
            <a:pPr marL="12700">
              <a:lnSpc>
                <a:spcPct val="100000"/>
              </a:lnSpc>
              <a:spcBef>
                <a:spcPts val="100"/>
              </a:spcBef>
            </a:pPr>
            <a:r>
              <a:rPr sz="1700" b="1" dirty="0">
                <a:latin typeface="Times New Roman"/>
                <a:cs typeface="Times New Roman"/>
              </a:rPr>
              <a:t>Insert:</a:t>
            </a:r>
            <a:r>
              <a:rPr sz="1700" b="1" spc="-20" dirty="0">
                <a:latin typeface="Times New Roman"/>
                <a:cs typeface="Times New Roman"/>
              </a:rPr>
              <a:t> </a:t>
            </a:r>
            <a:r>
              <a:rPr sz="1700" spc="-65" dirty="0">
                <a:latin typeface="Times New Roman"/>
                <a:cs typeface="Times New Roman"/>
              </a:rPr>
              <a:t>We</a:t>
            </a:r>
            <a:r>
              <a:rPr sz="1700" spc="-20" dirty="0">
                <a:latin typeface="Times New Roman"/>
                <a:cs typeface="Times New Roman"/>
              </a:rPr>
              <a:t> </a:t>
            </a:r>
            <a:r>
              <a:rPr sz="1700" dirty="0">
                <a:latin typeface="Times New Roman"/>
                <a:cs typeface="Times New Roman"/>
              </a:rPr>
              <a:t>can</a:t>
            </a:r>
            <a:r>
              <a:rPr sz="1700" spc="-20" dirty="0">
                <a:latin typeface="Times New Roman"/>
                <a:cs typeface="Times New Roman"/>
              </a:rPr>
              <a:t> </a:t>
            </a:r>
            <a:r>
              <a:rPr sz="1700" spc="-5" dirty="0">
                <a:latin typeface="Times New Roman"/>
                <a:cs typeface="Times New Roman"/>
              </a:rPr>
              <a:t>insert elements</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r>
              <a:rPr sz="1700" spc="5" dirty="0">
                <a:latin typeface="Times New Roman"/>
                <a:cs typeface="Times New Roman"/>
              </a:rPr>
              <a:t> </a:t>
            </a:r>
            <a:r>
              <a:rPr sz="1700" dirty="0">
                <a:latin typeface="Times New Roman"/>
                <a:cs typeface="Times New Roman"/>
              </a:rPr>
              <a:t>at</a:t>
            </a:r>
            <a:r>
              <a:rPr sz="1700" spc="-5" dirty="0">
                <a:latin typeface="Times New Roman"/>
                <a:cs typeface="Times New Roman"/>
              </a:rPr>
              <a:t> </a:t>
            </a:r>
            <a:r>
              <a:rPr sz="1700" dirty="0">
                <a:latin typeface="Times New Roman"/>
                <a:cs typeface="Times New Roman"/>
              </a:rPr>
              <a:t>any</a:t>
            </a:r>
          </a:p>
          <a:p>
            <a:pPr marL="12700">
              <a:lnSpc>
                <a:spcPct val="100000"/>
              </a:lnSpc>
              <a:spcBef>
                <a:spcPts val="5"/>
              </a:spcBef>
            </a:pPr>
            <a:r>
              <a:rPr sz="1700" spc="-5" dirty="0">
                <a:latin typeface="Times New Roman"/>
                <a:cs typeface="Times New Roman"/>
              </a:rPr>
              <a:t>position</a:t>
            </a:r>
            <a:endParaRPr sz="1700" dirty="0">
              <a:latin typeface="Times New Roman"/>
              <a:cs typeface="Times New Roman"/>
            </a:endParaRPr>
          </a:p>
          <a:p>
            <a:pPr>
              <a:lnSpc>
                <a:spcPct val="100000"/>
              </a:lnSpc>
              <a:spcBef>
                <a:spcPts val="25"/>
              </a:spcBef>
            </a:pPr>
            <a:endParaRPr sz="1750" dirty="0">
              <a:latin typeface="Times New Roman"/>
              <a:cs typeface="Times New Roman"/>
            </a:endParaRPr>
          </a:p>
          <a:p>
            <a:pPr marL="12700">
              <a:lnSpc>
                <a:spcPct val="100000"/>
              </a:lnSpc>
            </a:pPr>
            <a:r>
              <a:rPr lang="en-US" sz="1700" spc="-5" dirty="0">
                <a:latin typeface="Times New Roman"/>
                <a:cs typeface="Times New Roman"/>
              </a:rPr>
              <a:t>   </a:t>
            </a:r>
            <a:r>
              <a:rPr sz="1700" spc="-5" dirty="0">
                <a:latin typeface="Times New Roman"/>
                <a:cs typeface="Times New Roman"/>
              </a:rPr>
              <a:t>insert(5);</a:t>
            </a:r>
            <a:endParaRPr sz="1700" dirty="0">
              <a:latin typeface="Times New Roman"/>
              <a:cs typeface="Times New Roman"/>
            </a:endParaRPr>
          </a:p>
          <a:p>
            <a:pPr marL="182245" marR="3142615" algn="just">
              <a:lnSpc>
                <a:spcPct val="150000"/>
              </a:lnSpc>
              <a:spcBef>
                <a:spcPts val="1390"/>
              </a:spcBef>
            </a:pPr>
            <a:r>
              <a:rPr sz="1700" spc="-5" dirty="0">
                <a:latin typeface="Times New Roman"/>
                <a:cs typeface="Times New Roman"/>
              </a:rPr>
              <a:t>i</a:t>
            </a:r>
            <a:r>
              <a:rPr sz="1700" dirty="0">
                <a:latin typeface="Times New Roman"/>
                <a:cs typeface="Times New Roman"/>
              </a:rPr>
              <a:t>nse</a:t>
            </a:r>
            <a:r>
              <a:rPr sz="1700" spc="-10" dirty="0">
                <a:latin typeface="Times New Roman"/>
                <a:cs typeface="Times New Roman"/>
              </a:rPr>
              <a:t>r</a:t>
            </a:r>
            <a:r>
              <a:rPr sz="1700" spc="-5" dirty="0">
                <a:latin typeface="Times New Roman"/>
                <a:cs typeface="Times New Roman"/>
              </a:rPr>
              <a:t>t</a:t>
            </a:r>
            <a:r>
              <a:rPr sz="1700" dirty="0">
                <a:latin typeface="Times New Roman"/>
                <a:cs typeface="Times New Roman"/>
              </a:rPr>
              <a:t>(7</a:t>
            </a:r>
            <a:r>
              <a:rPr sz="1700" spc="-10" dirty="0">
                <a:latin typeface="Times New Roman"/>
                <a:cs typeface="Times New Roman"/>
              </a:rPr>
              <a:t>)</a:t>
            </a:r>
            <a:r>
              <a:rPr sz="1700" dirty="0">
                <a:latin typeface="Times New Roman"/>
                <a:cs typeface="Times New Roman"/>
              </a:rPr>
              <a:t>;  </a:t>
            </a:r>
            <a:r>
              <a:rPr sz="1700" spc="-5" dirty="0">
                <a:latin typeface="Times New Roman"/>
                <a:cs typeface="Times New Roman"/>
              </a:rPr>
              <a:t>i</a:t>
            </a:r>
            <a:r>
              <a:rPr sz="1700" dirty="0">
                <a:latin typeface="Times New Roman"/>
                <a:cs typeface="Times New Roman"/>
              </a:rPr>
              <a:t>nse</a:t>
            </a:r>
            <a:r>
              <a:rPr sz="1700" spc="-10" dirty="0">
                <a:latin typeface="Times New Roman"/>
                <a:cs typeface="Times New Roman"/>
              </a:rPr>
              <a:t>r</a:t>
            </a:r>
            <a:r>
              <a:rPr sz="1700" spc="-5" dirty="0">
                <a:latin typeface="Times New Roman"/>
                <a:cs typeface="Times New Roman"/>
              </a:rPr>
              <a:t>t</a:t>
            </a:r>
            <a:r>
              <a:rPr sz="1700" dirty="0">
                <a:latin typeface="Times New Roman"/>
                <a:cs typeface="Times New Roman"/>
              </a:rPr>
              <a:t>(4</a:t>
            </a:r>
            <a:r>
              <a:rPr sz="1700" spc="-10" dirty="0">
                <a:latin typeface="Times New Roman"/>
                <a:cs typeface="Times New Roman"/>
              </a:rPr>
              <a:t>)</a:t>
            </a:r>
            <a:r>
              <a:rPr sz="1700" dirty="0">
                <a:latin typeface="Times New Roman"/>
                <a:cs typeface="Times New Roman"/>
              </a:rPr>
              <a:t>;  </a:t>
            </a:r>
            <a:r>
              <a:rPr sz="1700" spc="-10" dirty="0">
                <a:latin typeface="Times New Roman"/>
                <a:cs typeface="Times New Roman"/>
              </a:rPr>
              <a:t>i</a:t>
            </a:r>
            <a:r>
              <a:rPr sz="1700" dirty="0">
                <a:latin typeface="Times New Roman"/>
                <a:cs typeface="Times New Roman"/>
              </a:rPr>
              <a:t>ns</a:t>
            </a:r>
            <a:r>
              <a:rPr sz="1700" spc="-10" dirty="0">
                <a:latin typeface="Times New Roman"/>
                <a:cs typeface="Times New Roman"/>
              </a:rPr>
              <a:t>e</a:t>
            </a:r>
            <a:r>
              <a:rPr sz="1700" dirty="0">
                <a:latin typeface="Times New Roman"/>
                <a:cs typeface="Times New Roman"/>
              </a:rPr>
              <a:t>r</a:t>
            </a:r>
            <a:r>
              <a:rPr sz="1700" spc="-15" dirty="0">
                <a:latin typeface="Times New Roman"/>
                <a:cs typeface="Times New Roman"/>
              </a:rPr>
              <a:t>t</a:t>
            </a:r>
            <a:r>
              <a:rPr sz="1700" dirty="0">
                <a:latin typeface="Times New Roman"/>
                <a:cs typeface="Times New Roman"/>
              </a:rPr>
              <a:t>(</a:t>
            </a:r>
            <a:r>
              <a:rPr sz="1700" spc="-10" dirty="0">
                <a:latin typeface="Times New Roman"/>
                <a:cs typeface="Times New Roman"/>
              </a:rPr>
              <a:t>3</a:t>
            </a:r>
            <a:r>
              <a:rPr sz="1700" dirty="0">
                <a:latin typeface="Times New Roman"/>
                <a:cs typeface="Times New Roman"/>
              </a:rPr>
              <a:t>);</a:t>
            </a:r>
          </a:p>
        </p:txBody>
      </p:sp>
      <p:pic>
        <p:nvPicPr>
          <p:cNvPr id="5" name="object 5"/>
          <p:cNvPicPr/>
          <p:nvPr/>
        </p:nvPicPr>
        <p:blipFill>
          <a:blip r:embed="rId3" cstate="print"/>
          <a:stretch>
            <a:fillRect/>
          </a:stretch>
        </p:blipFill>
        <p:spPr>
          <a:xfrm>
            <a:off x="5588138" y="2738373"/>
            <a:ext cx="2610904" cy="429144"/>
          </a:xfrm>
          <a:prstGeom prst="rect">
            <a:avLst/>
          </a:prstGeom>
        </p:spPr>
      </p:pic>
      <p:pic>
        <p:nvPicPr>
          <p:cNvPr id="6" name="object 6"/>
          <p:cNvPicPr/>
          <p:nvPr/>
        </p:nvPicPr>
        <p:blipFill>
          <a:blip r:embed="rId4" cstate="print"/>
          <a:stretch>
            <a:fillRect/>
          </a:stretch>
        </p:blipFill>
        <p:spPr>
          <a:xfrm>
            <a:off x="5550012" y="4034716"/>
            <a:ext cx="2609498" cy="42839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31812" y="443746"/>
            <a:ext cx="4477998" cy="2778648"/>
          </a:xfrm>
          <a:prstGeom prst="rect">
            <a:avLst/>
          </a:prstGeom>
        </p:spPr>
      </p:pic>
      <p:pic>
        <p:nvPicPr>
          <p:cNvPr id="3" name="object 3"/>
          <p:cNvPicPr/>
          <p:nvPr/>
        </p:nvPicPr>
        <p:blipFill>
          <a:blip r:embed="rId3" cstate="print"/>
          <a:stretch>
            <a:fillRect/>
          </a:stretch>
        </p:blipFill>
        <p:spPr>
          <a:xfrm>
            <a:off x="1802276" y="3425039"/>
            <a:ext cx="4350785" cy="1267756"/>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0181" y="569189"/>
            <a:ext cx="8159750" cy="4729500"/>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Pushing</a:t>
            </a:r>
            <a:r>
              <a:rPr sz="1700" b="1" spc="-10" dirty="0">
                <a:latin typeface="Times New Roman"/>
                <a:cs typeface="Times New Roman"/>
              </a:rPr>
              <a:t> </a:t>
            </a:r>
            <a:r>
              <a:rPr sz="1700" b="1" dirty="0">
                <a:latin typeface="Times New Roman"/>
                <a:cs typeface="Times New Roman"/>
              </a:rPr>
              <a:t>an</a:t>
            </a:r>
            <a:r>
              <a:rPr sz="1700" b="1" spc="-15" dirty="0">
                <a:latin typeface="Times New Roman"/>
                <a:cs typeface="Times New Roman"/>
              </a:rPr>
              <a:t> </a:t>
            </a:r>
            <a:r>
              <a:rPr sz="1700" b="1" dirty="0">
                <a:latin typeface="Times New Roman"/>
                <a:cs typeface="Times New Roman"/>
              </a:rPr>
              <a:t>element</a:t>
            </a:r>
            <a:r>
              <a:rPr sz="1700" b="1" spc="-20" dirty="0">
                <a:latin typeface="Times New Roman"/>
                <a:cs typeface="Times New Roman"/>
              </a:rPr>
              <a:t> </a:t>
            </a:r>
            <a:r>
              <a:rPr sz="1700" b="1" spc="-5" dirty="0">
                <a:latin typeface="Times New Roman"/>
                <a:cs typeface="Times New Roman"/>
              </a:rPr>
              <a:t>to</a:t>
            </a:r>
            <a:r>
              <a:rPr sz="1700" b="1" spc="-15"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sz="1700" b="1" dirty="0">
                <a:latin typeface="Times New Roman"/>
                <a:cs typeface="Times New Roman"/>
              </a:rPr>
              <a:t>queue</a:t>
            </a:r>
            <a:endParaRPr sz="1700" dirty="0">
              <a:latin typeface="Times New Roman"/>
              <a:cs typeface="Times New Roman"/>
            </a:endParaRPr>
          </a:p>
          <a:p>
            <a:pPr marL="299085" marR="5080" indent="-287020">
              <a:lnSpc>
                <a:spcPts val="3060"/>
              </a:lnSpc>
              <a:spcBef>
                <a:spcPts val="270"/>
              </a:spcBef>
              <a:buFont typeface="Arial MT"/>
              <a:buChar char="•"/>
              <a:tabLst>
                <a:tab pos="299085" algn="l"/>
                <a:tab pos="299720" algn="l"/>
              </a:tabLst>
            </a:pPr>
            <a:r>
              <a:rPr sz="1700" dirty="0">
                <a:latin typeface="Times New Roman"/>
                <a:cs typeface="Times New Roman"/>
              </a:rPr>
              <a:t>REAR</a:t>
            </a:r>
            <a:r>
              <a:rPr sz="1700" spc="10" dirty="0">
                <a:latin typeface="Times New Roman"/>
                <a:cs typeface="Times New Roman"/>
              </a:rPr>
              <a:t> </a:t>
            </a:r>
            <a:r>
              <a:rPr sz="1700" spc="-5" dirty="0">
                <a:latin typeface="Times New Roman"/>
                <a:cs typeface="Times New Roman"/>
              </a:rPr>
              <a:t>is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pointer</a:t>
            </a:r>
            <a:r>
              <a:rPr sz="1700" spc="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lang="en-US" sz="1700" spc="5" dirty="0">
                <a:latin typeface="Times New Roman"/>
                <a:cs typeface="Times New Roman"/>
              </a:rPr>
              <a:t>a </a:t>
            </a:r>
            <a:r>
              <a:rPr sz="1700" spc="-5" dirty="0">
                <a:latin typeface="Times New Roman"/>
                <a:cs typeface="Times New Roman"/>
              </a:rPr>
              <a:t>queue</a:t>
            </a:r>
            <a:r>
              <a:rPr sz="1700" spc="-15" dirty="0">
                <a:latin typeface="Times New Roman"/>
                <a:cs typeface="Times New Roman"/>
              </a:rPr>
              <a:t> </a:t>
            </a:r>
            <a:r>
              <a:rPr sz="1700" spc="-5" dirty="0">
                <a:latin typeface="Times New Roman"/>
                <a:cs typeface="Times New Roman"/>
              </a:rPr>
              <a:t>where</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new elements </a:t>
            </a:r>
            <a:r>
              <a:rPr sz="1700" dirty="0">
                <a:latin typeface="Times New Roman"/>
                <a:cs typeface="Times New Roman"/>
              </a:rPr>
              <a:t>are</a:t>
            </a:r>
            <a:r>
              <a:rPr sz="1700" spc="-10" dirty="0">
                <a:latin typeface="Times New Roman"/>
                <a:cs typeface="Times New Roman"/>
              </a:rPr>
              <a:t> </a:t>
            </a:r>
            <a:r>
              <a:rPr sz="1700" spc="-5" dirty="0">
                <a:latin typeface="Times New Roman"/>
                <a:cs typeface="Times New Roman"/>
              </a:rPr>
              <a:t>added.</a:t>
            </a:r>
            <a:r>
              <a:rPr sz="1700" spc="20" dirty="0">
                <a:latin typeface="Times New Roman"/>
                <a:cs typeface="Times New Roman"/>
              </a:rPr>
              <a:t> </a:t>
            </a:r>
            <a:r>
              <a:rPr sz="1700" spc="-5" dirty="0">
                <a:latin typeface="Times New Roman"/>
                <a:cs typeface="Times New Roman"/>
              </a:rPr>
              <a:t>FRONT</a:t>
            </a:r>
            <a:r>
              <a:rPr sz="1700" spc="-2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15" dirty="0">
                <a:latin typeface="Times New Roman"/>
                <a:cs typeface="Times New Roman"/>
              </a:rPr>
              <a:t>pointer,</a:t>
            </a:r>
            <a:r>
              <a:rPr sz="1700" spc="5" dirty="0">
                <a:latin typeface="Times New Roman"/>
                <a:cs typeface="Times New Roman"/>
              </a:rPr>
              <a:t> </a:t>
            </a:r>
            <a:r>
              <a:rPr sz="1700" spc="-5" dirty="0">
                <a:latin typeface="Times New Roman"/>
                <a:cs typeface="Times New Roman"/>
              </a:rPr>
              <a:t>which</a:t>
            </a:r>
            <a:r>
              <a:rPr lang="en-US" sz="1700" spc="-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pointing</a:t>
            </a:r>
            <a:r>
              <a:rPr sz="1700" spc="20" dirty="0">
                <a:latin typeface="Times New Roman"/>
                <a:cs typeface="Times New Roman"/>
              </a:rPr>
              <a:t> </a:t>
            </a:r>
            <a:r>
              <a:rPr sz="1700" spc="-5" dirty="0">
                <a:latin typeface="Times New Roman"/>
                <a:cs typeface="Times New Roman"/>
              </a:rPr>
              <a:t>to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queue</a:t>
            </a:r>
            <a:r>
              <a:rPr sz="1700" spc="-15" dirty="0">
                <a:latin typeface="Times New Roman"/>
                <a:cs typeface="Times New Roman"/>
              </a:rPr>
              <a:t> </a:t>
            </a:r>
            <a:r>
              <a:rPr sz="1700" dirty="0">
                <a:latin typeface="Times New Roman"/>
                <a:cs typeface="Times New Roman"/>
              </a:rPr>
              <a:t>where</a:t>
            </a:r>
            <a:r>
              <a:rPr sz="1700" spc="-35" dirty="0">
                <a:latin typeface="Times New Roman"/>
                <a:cs typeface="Times New Roman"/>
              </a:rPr>
              <a:t> </a:t>
            </a:r>
            <a:r>
              <a:rPr sz="1700" dirty="0">
                <a:latin typeface="Times New Roman"/>
                <a:cs typeface="Times New Roman"/>
              </a:rPr>
              <a:t>the</a:t>
            </a:r>
            <a:r>
              <a:rPr sz="1700" spc="-5" dirty="0">
                <a:latin typeface="Times New Roman"/>
                <a:cs typeface="Times New Roman"/>
              </a:rPr>
              <a:t> elements</a:t>
            </a:r>
            <a:r>
              <a:rPr sz="1700" spc="5" dirty="0">
                <a:latin typeface="Times New Roman"/>
                <a:cs typeface="Times New Roman"/>
              </a:rPr>
              <a:t> </a:t>
            </a:r>
            <a:r>
              <a:rPr sz="1700" dirty="0">
                <a:latin typeface="Times New Roman"/>
                <a:cs typeface="Times New Roman"/>
              </a:rPr>
              <a:t>are</a:t>
            </a:r>
            <a:r>
              <a:rPr sz="1700" spc="-20" dirty="0">
                <a:latin typeface="Times New Roman"/>
                <a:cs typeface="Times New Roman"/>
              </a:rPr>
              <a:t> </a:t>
            </a:r>
            <a:r>
              <a:rPr sz="1700" dirty="0">
                <a:latin typeface="Times New Roman"/>
                <a:cs typeface="Times New Roman"/>
              </a:rPr>
              <a:t>popped.</a:t>
            </a:r>
            <a:r>
              <a:rPr sz="1700" spc="-10" dirty="0">
                <a:latin typeface="Times New Roman"/>
                <a:cs typeface="Times New Roman"/>
              </a:rPr>
              <a:t> </a:t>
            </a:r>
            <a:r>
              <a:rPr sz="1700" spc="-80" dirty="0">
                <a:latin typeface="Times New Roman"/>
                <a:cs typeface="Times New Roman"/>
              </a:rPr>
              <a:t>DATA</a:t>
            </a:r>
            <a:r>
              <a:rPr sz="1700" spc="-13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spc="-5" dirty="0">
                <a:latin typeface="Times New Roman"/>
                <a:cs typeface="Times New Roman"/>
              </a:rPr>
              <a:t>an element to</a:t>
            </a:r>
            <a:r>
              <a:rPr sz="1700" spc="10" dirty="0">
                <a:latin typeface="Times New Roman"/>
                <a:cs typeface="Times New Roman"/>
              </a:rPr>
              <a:t> </a:t>
            </a:r>
            <a:r>
              <a:rPr sz="1700" dirty="0">
                <a:latin typeface="Times New Roman"/>
                <a:cs typeface="Times New Roman"/>
              </a:rPr>
              <a:t>be</a:t>
            </a:r>
            <a:r>
              <a:rPr sz="1700" spc="-10" dirty="0">
                <a:latin typeface="Times New Roman"/>
                <a:cs typeface="Times New Roman"/>
              </a:rPr>
              <a:t> </a:t>
            </a:r>
            <a:r>
              <a:rPr sz="1700" dirty="0">
                <a:latin typeface="Times New Roman"/>
                <a:cs typeface="Times New Roman"/>
              </a:rPr>
              <a:t>pushed.</a:t>
            </a:r>
          </a:p>
          <a:p>
            <a:pPr marL="355600" indent="-342900">
              <a:lnSpc>
                <a:spcPct val="100000"/>
              </a:lnSpc>
              <a:spcBef>
                <a:spcPts val="750"/>
              </a:spcBef>
              <a:buAutoNum type="arabicPeriod"/>
              <a:tabLst>
                <a:tab pos="354965" algn="l"/>
                <a:tab pos="355600" algn="l"/>
              </a:tabLst>
            </a:pPr>
            <a:r>
              <a:rPr sz="1700" dirty="0">
                <a:latin typeface="Times New Roman"/>
                <a:cs typeface="Times New Roman"/>
              </a:rPr>
              <a:t>Input</a:t>
            </a:r>
            <a:r>
              <a:rPr sz="1700" spc="-15" dirty="0">
                <a:latin typeface="Times New Roman"/>
                <a:cs typeface="Times New Roman"/>
              </a:rPr>
              <a:t> </a:t>
            </a:r>
            <a:r>
              <a:rPr sz="1700" spc="-5" dirty="0">
                <a:latin typeface="Times New Roman"/>
                <a:cs typeface="Times New Roman"/>
              </a:rPr>
              <a:t>t</a:t>
            </a:r>
            <a:r>
              <a:rPr sz="1700" dirty="0">
                <a:latin typeface="Times New Roman"/>
                <a:cs typeface="Times New Roman"/>
              </a:rPr>
              <a:t>he</a:t>
            </a:r>
            <a:r>
              <a:rPr sz="1700" spc="5" dirty="0">
                <a:latin typeface="Times New Roman"/>
                <a:cs typeface="Times New Roman"/>
              </a:rPr>
              <a:t> </a:t>
            </a:r>
            <a:r>
              <a:rPr sz="1700" dirty="0">
                <a:latin typeface="Times New Roman"/>
                <a:cs typeface="Times New Roman"/>
              </a:rPr>
              <a:t>D</a:t>
            </a:r>
            <a:r>
              <a:rPr sz="1700" spc="-190" dirty="0">
                <a:latin typeface="Times New Roman"/>
                <a:cs typeface="Times New Roman"/>
              </a:rPr>
              <a:t>A</a:t>
            </a:r>
            <a:r>
              <a:rPr sz="1700" spc="-130" dirty="0">
                <a:latin typeface="Times New Roman"/>
                <a:cs typeface="Times New Roman"/>
              </a:rPr>
              <a:t>T</a:t>
            </a:r>
            <a:r>
              <a:rPr sz="1700" dirty="0">
                <a:latin typeface="Times New Roman"/>
                <a:cs typeface="Times New Roman"/>
              </a:rPr>
              <a:t>A</a:t>
            </a:r>
            <a:r>
              <a:rPr sz="1700" spc="-130" dirty="0">
                <a:latin typeface="Times New Roman"/>
                <a:cs typeface="Times New Roman"/>
              </a:rPr>
              <a:t> </a:t>
            </a:r>
            <a:r>
              <a:rPr sz="1700" dirty="0">
                <a:latin typeface="Times New Roman"/>
                <a:cs typeface="Times New Roman"/>
              </a:rPr>
              <a:t>e</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ent</a:t>
            </a:r>
            <a:r>
              <a:rPr sz="1700" spc="-10" dirty="0">
                <a:latin typeface="Times New Roman"/>
                <a:cs typeface="Times New Roman"/>
              </a:rPr>
              <a:t> t</a:t>
            </a:r>
            <a:r>
              <a:rPr sz="1700" dirty="0">
                <a:latin typeface="Times New Roman"/>
                <a:cs typeface="Times New Roman"/>
              </a:rPr>
              <a:t>o</a:t>
            </a:r>
            <a:r>
              <a:rPr sz="1700" spc="5" dirty="0">
                <a:latin typeface="Times New Roman"/>
                <a:cs typeface="Times New Roman"/>
              </a:rPr>
              <a:t> </a:t>
            </a:r>
            <a:r>
              <a:rPr sz="1700" dirty="0">
                <a:latin typeface="Times New Roman"/>
                <a:cs typeface="Times New Roman"/>
              </a:rPr>
              <a:t>be</a:t>
            </a:r>
            <a:r>
              <a:rPr sz="1700" spc="-10" dirty="0">
                <a:latin typeface="Times New Roman"/>
                <a:cs typeface="Times New Roman"/>
              </a:rPr>
              <a:t> </a:t>
            </a:r>
            <a:r>
              <a:rPr sz="1700" dirty="0">
                <a:latin typeface="Times New Roman"/>
                <a:cs typeface="Times New Roman"/>
              </a:rPr>
              <a:t>pushed</a:t>
            </a:r>
          </a:p>
          <a:p>
            <a:pPr marL="355600" indent="-342900">
              <a:lnSpc>
                <a:spcPct val="100000"/>
              </a:lnSpc>
              <a:spcBef>
                <a:spcPts val="1019"/>
              </a:spcBef>
              <a:buAutoNum type="arabicPeriod"/>
              <a:tabLst>
                <a:tab pos="354965" algn="l"/>
                <a:tab pos="355600" algn="l"/>
              </a:tabLst>
            </a:pPr>
            <a:r>
              <a:rPr sz="1700" spc="-5" dirty="0">
                <a:latin typeface="Times New Roman"/>
                <a:cs typeface="Times New Roman"/>
              </a:rPr>
              <a:t>Create</a:t>
            </a:r>
            <a:r>
              <a:rPr sz="1700" spc="-30"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New</a:t>
            </a:r>
            <a:r>
              <a:rPr sz="1700" spc="-35" dirty="0">
                <a:latin typeface="Times New Roman"/>
                <a:cs typeface="Times New Roman"/>
              </a:rPr>
              <a:t> </a:t>
            </a:r>
            <a:r>
              <a:rPr sz="1700" dirty="0">
                <a:latin typeface="Times New Roman"/>
                <a:cs typeface="Times New Roman"/>
              </a:rPr>
              <a:t>Node</a:t>
            </a:r>
          </a:p>
          <a:p>
            <a:pPr marL="355600" indent="-342900">
              <a:lnSpc>
                <a:spcPct val="100000"/>
              </a:lnSpc>
              <a:spcBef>
                <a:spcPts val="1025"/>
              </a:spcBef>
              <a:buAutoNum type="arabicPeriod"/>
              <a:tabLst>
                <a:tab pos="354965" algn="l"/>
                <a:tab pos="355600" algn="l"/>
              </a:tabLst>
            </a:pPr>
            <a:r>
              <a:rPr sz="1700" dirty="0">
                <a:latin typeface="Times New Roman"/>
                <a:cs typeface="Times New Roman"/>
              </a:rPr>
              <a:t>NewNo</a:t>
            </a:r>
            <a:r>
              <a:rPr sz="1700" spc="-15" dirty="0">
                <a:latin typeface="Times New Roman"/>
                <a:cs typeface="Times New Roman"/>
              </a:rPr>
              <a:t>d</a:t>
            </a:r>
            <a:r>
              <a:rPr sz="1700" dirty="0">
                <a:latin typeface="Times New Roman"/>
                <a:cs typeface="Times New Roman"/>
              </a:rPr>
              <a:t>e</a:t>
            </a:r>
            <a:r>
              <a:rPr sz="1700" spc="-3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D</a:t>
            </a:r>
            <a:r>
              <a:rPr sz="1700" spc="-185" dirty="0">
                <a:latin typeface="Times New Roman"/>
                <a:cs typeface="Times New Roman"/>
              </a:rPr>
              <a:t>A</a:t>
            </a:r>
            <a:r>
              <a:rPr sz="1700" spc="-130" dirty="0">
                <a:latin typeface="Times New Roman"/>
                <a:cs typeface="Times New Roman"/>
              </a:rPr>
              <a:t>T</a:t>
            </a:r>
            <a:r>
              <a:rPr sz="1700" dirty="0">
                <a:latin typeface="Times New Roman"/>
                <a:cs typeface="Times New Roman"/>
              </a:rPr>
              <a:t>A</a:t>
            </a:r>
            <a:r>
              <a:rPr sz="1700" spc="-12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D</a:t>
            </a:r>
            <a:r>
              <a:rPr sz="1700" spc="-190" dirty="0">
                <a:latin typeface="Times New Roman"/>
                <a:cs typeface="Times New Roman"/>
              </a:rPr>
              <a:t>A</a:t>
            </a:r>
            <a:r>
              <a:rPr sz="1700" spc="-130" dirty="0">
                <a:latin typeface="Times New Roman"/>
                <a:cs typeface="Times New Roman"/>
              </a:rPr>
              <a:t>T</a:t>
            </a:r>
            <a:r>
              <a:rPr sz="1700" dirty="0">
                <a:latin typeface="Times New Roman"/>
                <a:cs typeface="Times New Roman"/>
              </a:rPr>
              <a:t>A</a:t>
            </a:r>
          </a:p>
          <a:p>
            <a:pPr marL="355600" indent="-342900">
              <a:lnSpc>
                <a:spcPct val="100000"/>
              </a:lnSpc>
              <a:spcBef>
                <a:spcPts val="1020"/>
              </a:spcBef>
              <a:buAutoNum type="arabicPeriod"/>
              <a:tabLst>
                <a:tab pos="354965" algn="l"/>
                <a:tab pos="355600" algn="l"/>
              </a:tabLst>
            </a:pPr>
            <a:r>
              <a:rPr sz="1700" dirty="0">
                <a:latin typeface="Times New Roman"/>
                <a:cs typeface="Times New Roman"/>
              </a:rPr>
              <a:t>NewNode</a:t>
            </a:r>
            <a:r>
              <a:rPr sz="1700" spc="-50"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Next</a:t>
            </a:r>
            <a:r>
              <a:rPr sz="1700" spc="-2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NULL</a:t>
            </a:r>
          </a:p>
          <a:p>
            <a:pPr marL="355600" indent="-342900">
              <a:lnSpc>
                <a:spcPct val="100000"/>
              </a:lnSpc>
              <a:spcBef>
                <a:spcPts val="1020"/>
              </a:spcBef>
              <a:buAutoNum type="arabicPeriod"/>
              <a:tabLst>
                <a:tab pos="354965" algn="l"/>
                <a:tab pos="355600" algn="l"/>
              </a:tabLst>
            </a:pPr>
            <a:r>
              <a:rPr sz="1700" dirty="0">
                <a:latin typeface="Times New Roman"/>
                <a:cs typeface="Times New Roman"/>
              </a:rPr>
              <a:t>If(REAR</a:t>
            </a:r>
            <a:r>
              <a:rPr sz="1700" spc="-35" dirty="0">
                <a:latin typeface="Times New Roman"/>
                <a:cs typeface="Times New Roman"/>
              </a:rPr>
              <a:t> </a:t>
            </a:r>
            <a:r>
              <a:rPr sz="1700" spc="-5" dirty="0">
                <a:latin typeface="Times New Roman"/>
                <a:cs typeface="Times New Roman"/>
              </a:rPr>
              <a:t>not </a:t>
            </a:r>
            <a:r>
              <a:rPr sz="1700" dirty="0">
                <a:latin typeface="Times New Roman"/>
                <a:cs typeface="Times New Roman"/>
              </a:rPr>
              <a:t>equal</a:t>
            </a:r>
            <a:r>
              <a:rPr sz="1700" spc="-25"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dirty="0">
                <a:latin typeface="Times New Roman"/>
                <a:cs typeface="Times New Roman"/>
              </a:rPr>
              <a:t>NULL)</a:t>
            </a:r>
          </a:p>
          <a:p>
            <a:pPr marL="12700">
              <a:lnSpc>
                <a:spcPct val="100000"/>
              </a:lnSpc>
              <a:spcBef>
                <a:spcPts val="1019"/>
              </a:spcBef>
            </a:pPr>
            <a:r>
              <a:rPr sz="1700" dirty="0">
                <a:latin typeface="Times New Roman"/>
                <a:cs typeface="Times New Roman"/>
              </a:rPr>
              <a:t>(a)</a:t>
            </a:r>
            <a:r>
              <a:rPr sz="1700" spc="360" dirty="0">
                <a:latin typeface="Times New Roman"/>
                <a:cs typeface="Times New Roman"/>
              </a:rPr>
              <a:t> </a:t>
            </a:r>
            <a:r>
              <a:rPr sz="1700" dirty="0">
                <a:latin typeface="Times New Roman"/>
                <a:cs typeface="Times New Roman"/>
              </a:rPr>
              <a:t>REAR</a:t>
            </a:r>
            <a:r>
              <a:rPr sz="1700" spc="-1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NewNode;</a:t>
            </a:r>
          </a:p>
          <a:p>
            <a:pPr marL="228600" indent="-216535">
              <a:lnSpc>
                <a:spcPct val="100000"/>
              </a:lnSpc>
              <a:spcBef>
                <a:spcPts val="1019"/>
              </a:spcBef>
              <a:buAutoNum type="arabicPeriod" startAt="6"/>
              <a:tabLst>
                <a:tab pos="229235" algn="l"/>
              </a:tabLst>
            </a:pPr>
            <a:r>
              <a:rPr sz="1700" dirty="0">
                <a:latin typeface="Times New Roman"/>
                <a:cs typeface="Times New Roman"/>
              </a:rPr>
              <a:t>REAR</a:t>
            </a:r>
            <a:r>
              <a:rPr sz="1700" spc="-60" dirty="0">
                <a:latin typeface="Times New Roman"/>
                <a:cs typeface="Times New Roman"/>
              </a:rPr>
              <a:t> </a:t>
            </a:r>
            <a:r>
              <a:rPr sz="1700" dirty="0">
                <a:latin typeface="Times New Roman"/>
                <a:cs typeface="Times New Roman"/>
              </a:rPr>
              <a:t>=NewNode;</a:t>
            </a:r>
          </a:p>
          <a:p>
            <a:pPr marL="228600" indent="-216535">
              <a:lnSpc>
                <a:spcPct val="100000"/>
              </a:lnSpc>
              <a:spcBef>
                <a:spcPts val="1019"/>
              </a:spcBef>
              <a:buAutoNum type="arabicPeriod" startAt="6"/>
              <a:tabLst>
                <a:tab pos="229235" algn="l"/>
              </a:tabLst>
            </a:pPr>
            <a:r>
              <a:rPr sz="1700" dirty="0">
                <a:latin typeface="Times New Roman"/>
                <a:cs typeface="Times New Roman"/>
              </a:rPr>
              <a:t>Exit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608" y="363093"/>
            <a:ext cx="3121660" cy="285115"/>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a:cs typeface="Times New Roman"/>
              </a:rPr>
              <a:t>Popping</a:t>
            </a:r>
            <a:r>
              <a:rPr b="1" spc="-15" dirty="0">
                <a:latin typeface="Times New Roman"/>
                <a:cs typeface="Times New Roman"/>
              </a:rPr>
              <a:t> </a:t>
            </a:r>
            <a:r>
              <a:rPr b="1" dirty="0">
                <a:latin typeface="Times New Roman"/>
                <a:cs typeface="Times New Roman"/>
              </a:rPr>
              <a:t>an</a:t>
            </a:r>
            <a:r>
              <a:rPr b="1" spc="-15" dirty="0">
                <a:latin typeface="Times New Roman"/>
                <a:cs typeface="Times New Roman"/>
              </a:rPr>
              <a:t> </a:t>
            </a:r>
            <a:r>
              <a:rPr b="1" dirty="0">
                <a:latin typeface="Times New Roman"/>
                <a:cs typeface="Times New Roman"/>
              </a:rPr>
              <a:t>element</a:t>
            </a:r>
            <a:r>
              <a:rPr b="1" spc="-35" dirty="0">
                <a:latin typeface="Times New Roman"/>
                <a:cs typeface="Times New Roman"/>
              </a:rPr>
              <a:t> </a:t>
            </a:r>
            <a:r>
              <a:rPr b="1" spc="-10" dirty="0">
                <a:latin typeface="Times New Roman"/>
                <a:cs typeface="Times New Roman"/>
              </a:rPr>
              <a:t>from</a:t>
            </a:r>
            <a:r>
              <a:rPr b="1" spc="-35" dirty="0">
                <a:latin typeface="Times New Roman"/>
                <a:cs typeface="Times New Roman"/>
              </a:rPr>
              <a:t> </a:t>
            </a:r>
            <a:r>
              <a:rPr b="1" dirty="0">
                <a:latin typeface="Times New Roman"/>
                <a:cs typeface="Times New Roman"/>
              </a:rPr>
              <a:t>a</a:t>
            </a:r>
            <a:r>
              <a:rPr b="1" spc="-20" dirty="0">
                <a:latin typeface="Times New Roman"/>
                <a:cs typeface="Times New Roman"/>
              </a:rPr>
              <a:t> </a:t>
            </a:r>
            <a:r>
              <a:rPr b="1" dirty="0">
                <a:latin typeface="Times New Roman"/>
                <a:cs typeface="Times New Roman"/>
              </a:rPr>
              <a:t>queue</a:t>
            </a:r>
          </a:p>
        </p:txBody>
      </p:sp>
      <p:sp>
        <p:nvSpPr>
          <p:cNvPr id="3" name="object 3"/>
          <p:cNvSpPr txBox="1"/>
          <p:nvPr/>
        </p:nvSpPr>
        <p:spPr>
          <a:xfrm>
            <a:off x="546608" y="622402"/>
            <a:ext cx="8037830" cy="4590415"/>
          </a:xfrm>
          <a:prstGeom prst="rect">
            <a:avLst/>
          </a:prstGeom>
        </p:spPr>
        <p:txBody>
          <a:bodyPr vert="horz" wrap="square" lIns="0" tIns="12700" rIns="0" bIns="0" rtlCol="0">
            <a:spAutoFit/>
          </a:bodyPr>
          <a:lstStyle/>
          <a:p>
            <a:pPr marL="299085" marR="5080" indent="-287020" algn="just">
              <a:lnSpc>
                <a:spcPct val="150100"/>
              </a:lnSpc>
              <a:spcBef>
                <a:spcPts val="100"/>
              </a:spcBef>
              <a:buFont typeface="Arial MT"/>
              <a:buChar char="•"/>
              <a:tabLst>
                <a:tab pos="299720" algn="l"/>
              </a:tabLst>
            </a:pPr>
            <a:r>
              <a:rPr sz="1700" dirty="0">
                <a:latin typeface="Times New Roman"/>
                <a:cs typeface="Times New Roman"/>
              </a:rPr>
              <a:t>REAR </a:t>
            </a:r>
            <a:r>
              <a:rPr sz="1700" spc="-5" dirty="0">
                <a:latin typeface="Times New Roman"/>
                <a:cs typeface="Times New Roman"/>
              </a:rPr>
              <a:t>is </a:t>
            </a:r>
            <a:r>
              <a:rPr sz="1700" dirty="0">
                <a:latin typeface="Times New Roman"/>
                <a:cs typeface="Times New Roman"/>
              </a:rPr>
              <a:t>a </a:t>
            </a:r>
            <a:r>
              <a:rPr sz="1700" spc="-5" dirty="0">
                <a:latin typeface="Times New Roman"/>
                <a:cs typeface="Times New Roman"/>
              </a:rPr>
              <a:t>pointer in queue </a:t>
            </a:r>
            <a:r>
              <a:rPr sz="1700" spc="-10" dirty="0">
                <a:latin typeface="Times New Roman"/>
                <a:cs typeface="Times New Roman"/>
              </a:rPr>
              <a:t>where </a:t>
            </a:r>
            <a:r>
              <a:rPr sz="1700" dirty="0">
                <a:latin typeface="Times New Roman"/>
                <a:cs typeface="Times New Roman"/>
              </a:rPr>
              <a:t>the </a:t>
            </a:r>
            <a:r>
              <a:rPr sz="1700" spc="-5" dirty="0">
                <a:latin typeface="Times New Roman"/>
                <a:cs typeface="Times New Roman"/>
              </a:rPr>
              <a:t>new elements </a:t>
            </a:r>
            <a:r>
              <a:rPr sz="1700" dirty="0">
                <a:latin typeface="Times New Roman"/>
                <a:cs typeface="Times New Roman"/>
              </a:rPr>
              <a:t>are </a:t>
            </a:r>
            <a:r>
              <a:rPr sz="1700" spc="-5" dirty="0">
                <a:latin typeface="Times New Roman"/>
                <a:cs typeface="Times New Roman"/>
              </a:rPr>
              <a:t>added. FRONT is </a:t>
            </a:r>
            <a:r>
              <a:rPr sz="1700" dirty="0">
                <a:latin typeface="Times New Roman"/>
                <a:cs typeface="Times New Roman"/>
              </a:rPr>
              <a:t>a </a:t>
            </a:r>
            <a:r>
              <a:rPr sz="1700" spc="-15" dirty="0">
                <a:latin typeface="Times New Roman"/>
                <a:cs typeface="Times New Roman"/>
              </a:rPr>
              <a:t>pointer, </a:t>
            </a:r>
            <a:r>
              <a:rPr sz="1700" spc="-10" dirty="0">
                <a:latin typeface="Times New Roman"/>
                <a:cs typeface="Times New Roman"/>
              </a:rPr>
              <a:t> </a:t>
            </a:r>
            <a:r>
              <a:rPr sz="1700" spc="-5" dirty="0">
                <a:latin typeface="Times New Roman"/>
                <a:cs typeface="Times New Roman"/>
              </a:rPr>
              <a:t>which is pointing to </a:t>
            </a:r>
            <a:r>
              <a:rPr sz="1700" dirty="0">
                <a:latin typeface="Times New Roman"/>
                <a:cs typeface="Times New Roman"/>
              </a:rPr>
              <a:t>the </a:t>
            </a:r>
            <a:r>
              <a:rPr sz="1700" spc="-5" dirty="0">
                <a:latin typeface="Times New Roman"/>
                <a:cs typeface="Times New Roman"/>
              </a:rPr>
              <a:t>queue where </a:t>
            </a:r>
            <a:r>
              <a:rPr sz="1700" dirty="0">
                <a:latin typeface="Times New Roman"/>
                <a:cs typeface="Times New Roman"/>
              </a:rPr>
              <a:t>the </a:t>
            </a:r>
            <a:r>
              <a:rPr sz="1700" spc="-5" dirty="0">
                <a:latin typeface="Times New Roman"/>
                <a:cs typeface="Times New Roman"/>
              </a:rPr>
              <a:t>elements </a:t>
            </a:r>
            <a:r>
              <a:rPr sz="1700" dirty="0">
                <a:latin typeface="Times New Roman"/>
                <a:cs typeface="Times New Roman"/>
              </a:rPr>
              <a:t>are </a:t>
            </a:r>
            <a:r>
              <a:rPr sz="1700" spc="-5" dirty="0">
                <a:latin typeface="Times New Roman"/>
                <a:cs typeface="Times New Roman"/>
              </a:rPr>
              <a:t>popped. </a:t>
            </a:r>
            <a:r>
              <a:rPr sz="1700" spc="-85" dirty="0">
                <a:latin typeface="Times New Roman"/>
                <a:cs typeface="Times New Roman"/>
              </a:rPr>
              <a:t>DATA </a:t>
            </a:r>
            <a:r>
              <a:rPr sz="1700" spc="-5" dirty="0">
                <a:latin typeface="Times New Roman"/>
                <a:cs typeface="Times New Roman"/>
              </a:rPr>
              <a:t>is an element </a:t>
            </a:r>
            <a:r>
              <a:rPr sz="1700" dirty="0">
                <a:latin typeface="Times New Roman"/>
                <a:cs typeface="Times New Roman"/>
              </a:rPr>
              <a:t> popped</a:t>
            </a:r>
            <a:r>
              <a:rPr sz="1700" spc="-25"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queue.</a:t>
            </a:r>
            <a:endParaRPr sz="1700">
              <a:latin typeface="Times New Roman"/>
              <a:cs typeface="Times New Roman"/>
            </a:endParaRPr>
          </a:p>
          <a:p>
            <a:pPr marL="12700">
              <a:lnSpc>
                <a:spcPct val="100000"/>
              </a:lnSpc>
              <a:spcBef>
                <a:spcPts val="1010"/>
              </a:spcBef>
              <a:tabLst>
                <a:tab pos="354965" algn="l"/>
              </a:tabLst>
            </a:pPr>
            <a:r>
              <a:rPr sz="1650" dirty="0">
                <a:latin typeface="Times New Roman"/>
                <a:cs typeface="Times New Roman"/>
              </a:rPr>
              <a:t>1.	If</a:t>
            </a:r>
            <a:r>
              <a:rPr sz="1650" spc="-15" dirty="0">
                <a:latin typeface="Times New Roman"/>
                <a:cs typeface="Times New Roman"/>
              </a:rPr>
              <a:t> </a:t>
            </a:r>
            <a:r>
              <a:rPr sz="1650" dirty="0">
                <a:latin typeface="Times New Roman"/>
                <a:cs typeface="Times New Roman"/>
              </a:rPr>
              <a:t>(FRONT</a:t>
            </a:r>
            <a:r>
              <a:rPr sz="1650" spc="-70" dirty="0">
                <a:latin typeface="Times New Roman"/>
                <a:cs typeface="Times New Roman"/>
              </a:rPr>
              <a:t> </a:t>
            </a:r>
            <a:r>
              <a:rPr sz="1650" spc="-5" dirty="0">
                <a:latin typeface="Times New Roman"/>
                <a:cs typeface="Times New Roman"/>
              </a:rPr>
              <a:t>is</a:t>
            </a:r>
            <a:r>
              <a:rPr sz="1650" spc="-10" dirty="0">
                <a:latin typeface="Times New Roman"/>
                <a:cs typeface="Times New Roman"/>
              </a:rPr>
              <a:t> </a:t>
            </a:r>
            <a:r>
              <a:rPr sz="1650" dirty="0">
                <a:latin typeface="Times New Roman"/>
                <a:cs typeface="Times New Roman"/>
              </a:rPr>
              <a:t>equal</a:t>
            </a:r>
            <a:r>
              <a:rPr sz="1650" spc="-5" dirty="0">
                <a:latin typeface="Times New Roman"/>
                <a:cs typeface="Times New Roman"/>
              </a:rPr>
              <a:t> to</a:t>
            </a:r>
            <a:r>
              <a:rPr sz="1650" dirty="0">
                <a:latin typeface="Times New Roman"/>
                <a:cs typeface="Times New Roman"/>
              </a:rPr>
              <a:t> NULL)</a:t>
            </a:r>
            <a:endParaRPr sz="1650">
              <a:latin typeface="Times New Roman"/>
              <a:cs typeface="Times New Roman"/>
            </a:endParaRPr>
          </a:p>
          <a:p>
            <a:pPr marL="12700">
              <a:lnSpc>
                <a:spcPct val="100000"/>
              </a:lnSpc>
              <a:spcBef>
                <a:spcPts val="985"/>
              </a:spcBef>
            </a:pPr>
            <a:r>
              <a:rPr sz="1650" dirty="0">
                <a:latin typeface="Times New Roman"/>
                <a:cs typeface="Times New Roman"/>
              </a:rPr>
              <a:t>(a)</a:t>
            </a:r>
            <a:r>
              <a:rPr sz="1650" spc="35" dirty="0">
                <a:latin typeface="Times New Roman"/>
                <a:cs typeface="Times New Roman"/>
              </a:rPr>
              <a:t> </a:t>
            </a:r>
            <a:r>
              <a:rPr sz="1650" dirty="0">
                <a:latin typeface="Times New Roman"/>
                <a:cs typeface="Times New Roman"/>
              </a:rPr>
              <a:t>Display</a:t>
            </a:r>
            <a:r>
              <a:rPr sz="1650" spc="-25" dirty="0">
                <a:latin typeface="Times New Roman"/>
                <a:cs typeface="Times New Roman"/>
              </a:rPr>
              <a:t> </a:t>
            </a:r>
            <a:r>
              <a:rPr sz="1650" dirty="0">
                <a:latin typeface="Times New Roman"/>
                <a:cs typeface="Times New Roman"/>
              </a:rPr>
              <a:t>“The Queue</a:t>
            </a:r>
            <a:r>
              <a:rPr sz="1650" spc="-10" dirty="0">
                <a:latin typeface="Times New Roman"/>
                <a:cs typeface="Times New Roman"/>
              </a:rPr>
              <a:t> </a:t>
            </a:r>
            <a:r>
              <a:rPr sz="1650" spc="-5" dirty="0">
                <a:latin typeface="Times New Roman"/>
                <a:cs typeface="Times New Roman"/>
              </a:rPr>
              <a:t>is </a:t>
            </a:r>
            <a:r>
              <a:rPr sz="1650" spc="-10" dirty="0">
                <a:latin typeface="Times New Roman"/>
                <a:cs typeface="Times New Roman"/>
              </a:rPr>
              <a:t>empty”</a:t>
            </a:r>
            <a:endParaRPr sz="1650">
              <a:latin typeface="Times New Roman"/>
              <a:cs typeface="Times New Roman"/>
            </a:endParaRPr>
          </a:p>
          <a:p>
            <a:pPr marL="12700">
              <a:lnSpc>
                <a:spcPct val="100000"/>
              </a:lnSpc>
              <a:spcBef>
                <a:spcPts val="994"/>
              </a:spcBef>
            </a:pPr>
            <a:r>
              <a:rPr sz="1650" dirty="0">
                <a:latin typeface="Times New Roman"/>
                <a:cs typeface="Times New Roman"/>
              </a:rPr>
              <a:t>2.</a:t>
            </a:r>
            <a:r>
              <a:rPr sz="1650" spc="-55" dirty="0">
                <a:latin typeface="Times New Roman"/>
                <a:cs typeface="Times New Roman"/>
              </a:rPr>
              <a:t> </a:t>
            </a:r>
            <a:r>
              <a:rPr sz="1650" dirty="0">
                <a:latin typeface="Times New Roman"/>
                <a:cs typeface="Times New Roman"/>
              </a:rPr>
              <a:t>Else</a:t>
            </a:r>
            <a:endParaRPr sz="1650">
              <a:latin typeface="Times New Roman"/>
              <a:cs typeface="Times New Roman"/>
            </a:endParaRPr>
          </a:p>
          <a:p>
            <a:pPr marL="355600" indent="-342900">
              <a:lnSpc>
                <a:spcPct val="100000"/>
              </a:lnSpc>
              <a:spcBef>
                <a:spcPts val="985"/>
              </a:spcBef>
              <a:buAutoNum type="alphaLcParenBoth"/>
              <a:tabLst>
                <a:tab pos="355600" algn="l"/>
              </a:tabLst>
            </a:pPr>
            <a:r>
              <a:rPr sz="1650" dirty="0">
                <a:latin typeface="Times New Roman"/>
                <a:cs typeface="Times New Roman"/>
              </a:rPr>
              <a:t>Display</a:t>
            </a:r>
            <a:r>
              <a:rPr sz="1650" spc="-20" dirty="0">
                <a:latin typeface="Times New Roman"/>
                <a:cs typeface="Times New Roman"/>
              </a:rPr>
              <a:t> </a:t>
            </a:r>
            <a:r>
              <a:rPr sz="1650" dirty="0">
                <a:latin typeface="Times New Roman"/>
                <a:cs typeface="Times New Roman"/>
              </a:rPr>
              <a:t>“The</a:t>
            </a:r>
            <a:r>
              <a:rPr sz="1650" spc="5" dirty="0">
                <a:latin typeface="Times New Roman"/>
                <a:cs typeface="Times New Roman"/>
              </a:rPr>
              <a:t> </a:t>
            </a:r>
            <a:r>
              <a:rPr sz="1650" dirty="0">
                <a:latin typeface="Times New Roman"/>
                <a:cs typeface="Times New Roman"/>
              </a:rPr>
              <a:t>popped</a:t>
            </a:r>
            <a:r>
              <a:rPr sz="1650" spc="-10" dirty="0">
                <a:latin typeface="Times New Roman"/>
                <a:cs typeface="Times New Roman"/>
              </a:rPr>
              <a:t> </a:t>
            </a:r>
            <a:r>
              <a:rPr sz="1650" spc="-5" dirty="0">
                <a:latin typeface="Times New Roman"/>
                <a:cs typeface="Times New Roman"/>
              </a:rPr>
              <a:t>element</a:t>
            </a:r>
            <a:r>
              <a:rPr sz="1650" spc="30" dirty="0">
                <a:latin typeface="Times New Roman"/>
                <a:cs typeface="Times New Roman"/>
              </a:rPr>
              <a:t> </a:t>
            </a:r>
            <a:r>
              <a:rPr sz="1650" spc="-5" dirty="0">
                <a:latin typeface="Times New Roman"/>
                <a:cs typeface="Times New Roman"/>
              </a:rPr>
              <a:t>is</a:t>
            </a:r>
            <a:r>
              <a:rPr sz="1650" dirty="0">
                <a:latin typeface="Times New Roman"/>
                <a:cs typeface="Times New Roman"/>
              </a:rPr>
              <a:t> FRONT</a:t>
            </a:r>
            <a:r>
              <a:rPr sz="1650" spc="-65" dirty="0">
                <a:latin typeface="Times New Roman"/>
                <a:cs typeface="Times New Roman"/>
              </a:rPr>
              <a:t> </a:t>
            </a:r>
            <a:r>
              <a:rPr sz="1650" spc="5" dirty="0">
                <a:latin typeface="Times New Roman"/>
                <a:cs typeface="Times New Roman"/>
              </a:rPr>
              <a:t>→</a:t>
            </a:r>
            <a:r>
              <a:rPr sz="1650" dirty="0">
                <a:latin typeface="Times New Roman"/>
                <a:cs typeface="Times New Roman"/>
              </a:rPr>
              <a:t> </a:t>
            </a:r>
            <a:r>
              <a:rPr sz="1650" spc="-65" dirty="0">
                <a:latin typeface="Times New Roman"/>
                <a:cs typeface="Times New Roman"/>
              </a:rPr>
              <a:t>DATA”</a:t>
            </a:r>
            <a:endParaRPr sz="1650">
              <a:latin typeface="Times New Roman"/>
              <a:cs typeface="Times New Roman"/>
            </a:endParaRPr>
          </a:p>
          <a:p>
            <a:pPr marL="309880" indent="-297180">
              <a:lnSpc>
                <a:spcPct val="100000"/>
              </a:lnSpc>
              <a:spcBef>
                <a:spcPts val="1000"/>
              </a:spcBef>
              <a:buAutoNum type="alphaLcParenBoth"/>
              <a:tabLst>
                <a:tab pos="309880" algn="l"/>
              </a:tabLst>
            </a:pPr>
            <a:r>
              <a:rPr sz="1650" dirty="0">
                <a:latin typeface="Times New Roman"/>
                <a:cs typeface="Times New Roman"/>
              </a:rPr>
              <a:t>If(FRONT</a:t>
            </a:r>
            <a:r>
              <a:rPr sz="1650" spc="-70" dirty="0">
                <a:latin typeface="Times New Roman"/>
                <a:cs typeface="Times New Roman"/>
              </a:rPr>
              <a:t> </a:t>
            </a:r>
            <a:r>
              <a:rPr sz="1650" spc="-5" dirty="0">
                <a:latin typeface="Times New Roman"/>
                <a:cs typeface="Times New Roman"/>
              </a:rPr>
              <a:t>is</a:t>
            </a:r>
            <a:r>
              <a:rPr sz="1650" spc="-10" dirty="0">
                <a:latin typeface="Times New Roman"/>
                <a:cs typeface="Times New Roman"/>
              </a:rPr>
              <a:t> </a:t>
            </a:r>
            <a:r>
              <a:rPr sz="1650" dirty="0">
                <a:latin typeface="Times New Roman"/>
                <a:cs typeface="Times New Roman"/>
              </a:rPr>
              <a:t>not</a:t>
            </a:r>
            <a:r>
              <a:rPr sz="1650" spc="-5" dirty="0">
                <a:latin typeface="Times New Roman"/>
                <a:cs typeface="Times New Roman"/>
              </a:rPr>
              <a:t> </a:t>
            </a:r>
            <a:r>
              <a:rPr sz="1650" dirty="0">
                <a:latin typeface="Times New Roman"/>
                <a:cs typeface="Times New Roman"/>
              </a:rPr>
              <a:t>equal</a:t>
            </a:r>
            <a:r>
              <a:rPr sz="1650" spc="-5" dirty="0">
                <a:latin typeface="Times New Roman"/>
                <a:cs typeface="Times New Roman"/>
              </a:rPr>
              <a:t> to </a:t>
            </a:r>
            <a:r>
              <a:rPr sz="1650" dirty="0">
                <a:latin typeface="Times New Roman"/>
                <a:cs typeface="Times New Roman"/>
              </a:rPr>
              <a:t>REAR)</a:t>
            </a:r>
            <a:endParaRPr sz="1650">
              <a:latin typeface="Times New Roman"/>
              <a:cs typeface="Times New Roman"/>
            </a:endParaRPr>
          </a:p>
          <a:p>
            <a:pPr marL="1178560" lvl="1" indent="-252095">
              <a:lnSpc>
                <a:spcPct val="100000"/>
              </a:lnSpc>
              <a:spcBef>
                <a:spcPts val="980"/>
              </a:spcBef>
              <a:buAutoNum type="romanLcParenBoth"/>
              <a:tabLst>
                <a:tab pos="1179195" algn="l"/>
              </a:tabLst>
            </a:pPr>
            <a:r>
              <a:rPr sz="1650" dirty="0">
                <a:latin typeface="Times New Roman"/>
                <a:cs typeface="Times New Roman"/>
              </a:rPr>
              <a:t>FRONT</a:t>
            </a:r>
            <a:r>
              <a:rPr sz="1650" spc="-80" dirty="0">
                <a:latin typeface="Times New Roman"/>
                <a:cs typeface="Times New Roman"/>
              </a:rPr>
              <a:t> </a:t>
            </a:r>
            <a:r>
              <a:rPr sz="1650" dirty="0">
                <a:latin typeface="Times New Roman"/>
                <a:cs typeface="Times New Roman"/>
              </a:rPr>
              <a:t>=</a:t>
            </a:r>
            <a:r>
              <a:rPr sz="1650" spc="-15" dirty="0">
                <a:latin typeface="Times New Roman"/>
                <a:cs typeface="Times New Roman"/>
              </a:rPr>
              <a:t> </a:t>
            </a:r>
            <a:r>
              <a:rPr sz="1650" dirty="0">
                <a:latin typeface="Times New Roman"/>
                <a:cs typeface="Times New Roman"/>
              </a:rPr>
              <a:t>FRONT</a:t>
            </a:r>
            <a:r>
              <a:rPr sz="1650" spc="-65" dirty="0">
                <a:latin typeface="Times New Roman"/>
                <a:cs typeface="Times New Roman"/>
              </a:rPr>
              <a:t> </a:t>
            </a:r>
            <a:r>
              <a:rPr sz="1650" spc="5" dirty="0">
                <a:latin typeface="Times New Roman"/>
                <a:cs typeface="Times New Roman"/>
              </a:rPr>
              <a:t>→</a:t>
            </a:r>
            <a:r>
              <a:rPr sz="1650" spc="-15" dirty="0">
                <a:latin typeface="Times New Roman"/>
                <a:cs typeface="Times New Roman"/>
              </a:rPr>
              <a:t> </a:t>
            </a:r>
            <a:r>
              <a:rPr sz="1650" dirty="0">
                <a:latin typeface="Times New Roman"/>
                <a:cs typeface="Times New Roman"/>
              </a:rPr>
              <a:t>Next</a:t>
            </a:r>
            <a:endParaRPr sz="1650">
              <a:latin typeface="Times New Roman"/>
              <a:cs typeface="Times New Roman"/>
            </a:endParaRPr>
          </a:p>
          <a:p>
            <a:pPr marL="12700">
              <a:lnSpc>
                <a:spcPct val="100000"/>
              </a:lnSpc>
              <a:spcBef>
                <a:spcPts val="1000"/>
              </a:spcBef>
            </a:pPr>
            <a:r>
              <a:rPr sz="1650" dirty="0">
                <a:latin typeface="Times New Roman"/>
                <a:cs typeface="Times New Roman"/>
              </a:rPr>
              <a:t>Else</a:t>
            </a:r>
            <a:endParaRPr sz="1650">
              <a:latin typeface="Times New Roman"/>
              <a:cs typeface="Times New Roman"/>
            </a:endParaRPr>
          </a:p>
          <a:p>
            <a:pPr marL="297180" indent="-285115">
              <a:lnSpc>
                <a:spcPct val="100000"/>
              </a:lnSpc>
              <a:spcBef>
                <a:spcPts val="985"/>
              </a:spcBef>
              <a:buAutoNum type="alphaLcParenBoth" startAt="3"/>
              <a:tabLst>
                <a:tab pos="297815" algn="l"/>
              </a:tabLst>
            </a:pPr>
            <a:r>
              <a:rPr sz="1650" dirty="0">
                <a:latin typeface="Times New Roman"/>
                <a:cs typeface="Times New Roman"/>
              </a:rPr>
              <a:t>FRONT</a:t>
            </a:r>
            <a:r>
              <a:rPr sz="1650" spc="-80" dirty="0">
                <a:latin typeface="Times New Roman"/>
                <a:cs typeface="Times New Roman"/>
              </a:rPr>
              <a:t> </a:t>
            </a:r>
            <a:r>
              <a:rPr sz="1650" dirty="0">
                <a:latin typeface="Times New Roman"/>
                <a:cs typeface="Times New Roman"/>
              </a:rPr>
              <a:t>=</a:t>
            </a:r>
            <a:r>
              <a:rPr sz="1650" spc="-25" dirty="0">
                <a:latin typeface="Times New Roman"/>
                <a:cs typeface="Times New Roman"/>
              </a:rPr>
              <a:t> </a:t>
            </a:r>
            <a:r>
              <a:rPr sz="1650" dirty="0">
                <a:latin typeface="Times New Roman"/>
                <a:cs typeface="Times New Roman"/>
              </a:rPr>
              <a:t>NULL;</a:t>
            </a:r>
            <a:endParaRPr sz="1650">
              <a:latin typeface="Times New Roman"/>
              <a:cs typeface="Times New Roman"/>
            </a:endParaRPr>
          </a:p>
          <a:p>
            <a:pPr marL="12700">
              <a:lnSpc>
                <a:spcPct val="100000"/>
              </a:lnSpc>
              <a:spcBef>
                <a:spcPts val="994"/>
              </a:spcBef>
            </a:pPr>
            <a:r>
              <a:rPr sz="1650" dirty="0">
                <a:latin typeface="Times New Roman"/>
                <a:cs typeface="Times New Roman"/>
              </a:rPr>
              <a:t>3.</a:t>
            </a:r>
            <a:r>
              <a:rPr sz="1650" spc="-60" dirty="0">
                <a:latin typeface="Times New Roman"/>
                <a:cs typeface="Times New Roman"/>
              </a:rPr>
              <a:t> </a:t>
            </a:r>
            <a:r>
              <a:rPr sz="1650" dirty="0">
                <a:latin typeface="Times New Roman"/>
                <a:cs typeface="Times New Roman"/>
              </a:rPr>
              <a:t>Exit</a:t>
            </a:r>
            <a:endParaRPr sz="165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2170F-B3CC-43BD-6A93-1C59258883AE}"/>
              </a:ext>
            </a:extLst>
          </p:cNvPr>
          <p:cNvSpPr txBox="1"/>
          <p:nvPr/>
        </p:nvSpPr>
        <p:spPr>
          <a:xfrm>
            <a:off x="2209800" y="2123480"/>
            <a:ext cx="5867400" cy="923330"/>
          </a:xfrm>
          <a:prstGeom prst="rect">
            <a:avLst/>
          </a:prstGeom>
          <a:noFill/>
        </p:spPr>
        <p:txBody>
          <a:bodyPr wrap="square" rtlCol="0">
            <a:spAutoFit/>
          </a:bodyPr>
          <a:lstStyle/>
          <a:p>
            <a:r>
              <a:rPr lang="en-US" sz="5400" dirty="0"/>
              <a:t>Thank You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608" y="337565"/>
            <a:ext cx="979169" cy="285115"/>
          </a:xfrm>
          <a:prstGeom prst="rect">
            <a:avLst/>
          </a:prstGeom>
        </p:spPr>
        <p:txBody>
          <a:bodyPr vert="horz" wrap="square" lIns="0" tIns="13335" rIns="0" bIns="0" rtlCol="0">
            <a:spAutoFit/>
          </a:bodyPr>
          <a:lstStyle/>
          <a:p>
            <a:pPr marL="12700">
              <a:lnSpc>
                <a:spcPct val="100000"/>
              </a:lnSpc>
              <a:spcBef>
                <a:spcPts val="105"/>
              </a:spcBef>
            </a:pPr>
            <a:r>
              <a:rPr spc="-5" dirty="0"/>
              <a:t>insert(8,2);</a:t>
            </a:r>
          </a:p>
        </p:txBody>
      </p:sp>
      <p:sp>
        <p:nvSpPr>
          <p:cNvPr id="3" name="object 3"/>
          <p:cNvSpPr txBox="1"/>
          <p:nvPr/>
        </p:nvSpPr>
        <p:spPr>
          <a:xfrm>
            <a:off x="546608" y="597509"/>
            <a:ext cx="8084820" cy="802640"/>
          </a:xfrm>
          <a:prstGeom prst="rect">
            <a:avLst/>
          </a:prstGeom>
        </p:spPr>
        <p:txBody>
          <a:bodyPr vert="horz" wrap="square" lIns="0" tIns="12700" rIns="0" bIns="0" rtlCol="0">
            <a:spAutoFit/>
          </a:bodyPr>
          <a:lstStyle/>
          <a:p>
            <a:pPr marL="299085" marR="5080" indent="-287020">
              <a:lnSpc>
                <a:spcPct val="150000"/>
              </a:lnSpc>
              <a:spcBef>
                <a:spcPts val="100"/>
              </a:spcBef>
              <a:buFont typeface="Arial MT"/>
              <a:buChar char="•"/>
              <a:tabLst>
                <a:tab pos="299085" algn="l"/>
                <a:tab pos="299720" algn="l"/>
              </a:tabLst>
            </a:pPr>
            <a:r>
              <a:rPr sz="1700" spc="-5" dirty="0">
                <a:latin typeface="Times New Roman"/>
                <a:cs typeface="Times New Roman"/>
              </a:rPr>
              <a:t>This</a:t>
            </a:r>
            <a:r>
              <a:rPr sz="1700" spc="55" dirty="0">
                <a:latin typeface="Times New Roman"/>
                <a:cs typeface="Times New Roman"/>
              </a:rPr>
              <a:t> </a:t>
            </a:r>
            <a:r>
              <a:rPr sz="1700" spc="-5" dirty="0">
                <a:latin typeface="Times New Roman"/>
                <a:cs typeface="Times New Roman"/>
              </a:rPr>
              <a:t>function</a:t>
            </a:r>
            <a:r>
              <a:rPr sz="1700" spc="60" dirty="0">
                <a:latin typeface="Times New Roman"/>
                <a:cs typeface="Times New Roman"/>
              </a:rPr>
              <a:t> </a:t>
            </a:r>
            <a:r>
              <a:rPr sz="1700" spc="-5" dirty="0">
                <a:latin typeface="Times New Roman"/>
                <a:cs typeface="Times New Roman"/>
              </a:rPr>
              <a:t>insert</a:t>
            </a:r>
            <a:r>
              <a:rPr sz="1700" spc="50" dirty="0">
                <a:latin typeface="Times New Roman"/>
                <a:cs typeface="Times New Roman"/>
              </a:rPr>
              <a:t> </a:t>
            </a:r>
            <a:r>
              <a:rPr sz="1700" dirty="0">
                <a:latin typeface="Times New Roman"/>
                <a:cs typeface="Times New Roman"/>
              </a:rPr>
              <a:t>the</a:t>
            </a:r>
            <a:r>
              <a:rPr sz="1700" spc="60" dirty="0">
                <a:latin typeface="Times New Roman"/>
                <a:cs typeface="Times New Roman"/>
              </a:rPr>
              <a:t> </a:t>
            </a:r>
            <a:r>
              <a:rPr sz="1700" spc="-5" dirty="0">
                <a:latin typeface="Times New Roman"/>
                <a:cs typeface="Times New Roman"/>
              </a:rPr>
              <a:t>element</a:t>
            </a:r>
            <a:r>
              <a:rPr sz="1700" spc="55" dirty="0">
                <a:latin typeface="Times New Roman"/>
                <a:cs typeface="Times New Roman"/>
              </a:rPr>
              <a:t> </a:t>
            </a:r>
            <a:r>
              <a:rPr sz="1700" dirty="0">
                <a:latin typeface="Times New Roman"/>
                <a:cs typeface="Times New Roman"/>
              </a:rPr>
              <a:t>8</a:t>
            </a:r>
            <a:r>
              <a:rPr sz="1700" spc="35" dirty="0">
                <a:latin typeface="Times New Roman"/>
                <a:cs typeface="Times New Roman"/>
              </a:rPr>
              <a:t> </a:t>
            </a:r>
            <a:r>
              <a:rPr sz="1700" spc="-5" dirty="0">
                <a:latin typeface="Times New Roman"/>
                <a:cs typeface="Times New Roman"/>
              </a:rPr>
              <a:t>at</a:t>
            </a:r>
            <a:r>
              <a:rPr sz="1700" spc="55" dirty="0">
                <a:latin typeface="Times New Roman"/>
                <a:cs typeface="Times New Roman"/>
              </a:rPr>
              <a:t> </a:t>
            </a:r>
            <a:r>
              <a:rPr sz="1700" dirty="0">
                <a:latin typeface="Times New Roman"/>
                <a:cs typeface="Times New Roman"/>
              </a:rPr>
              <a:t>the</a:t>
            </a:r>
            <a:r>
              <a:rPr sz="1700" spc="55" dirty="0">
                <a:latin typeface="Times New Roman"/>
                <a:cs typeface="Times New Roman"/>
              </a:rPr>
              <a:t> </a:t>
            </a:r>
            <a:r>
              <a:rPr sz="1700" spc="-5" dirty="0">
                <a:latin typeface="Times New Roman"/>
                <a:cs typeface="Times New Roman"/>
              </a:rPr>
              <a:t>position</a:t>
            </a:r>
            <a:r>
              <a:rPr sz="1700" spc="55" dirty="0">
                <a:latin typeface="Times New Roman"/>
                <a:cs typeface="Times New Roman"/>
              </a:rPr>
              <a:t> </a:t>
            </a:r>
            <a:r>
              <a:rPr sz="1700" dirty="0">
                <a:latin typeface="Times New Roman"/>
                <a:cs typeface="Times New Roman"/>
              </a:rPr>
              <a:t>having</a:t>
            </a:r>
            <a:r>
              <a:rPr sz="1700" spc="65" dirty="0">
                <a:latin typeface="Times New Roman"/>
                <a:cs typeface="Times New Roman"/>
              </a:rPr>
              <a:t> </a:t>
            </a:r>
            <a:r>
              <a:rPr sz="1700" spc="-5" dirty="0">
                <a:latin typeface="Times New Roman"/>
                <a:cs typeface="Times New Roman"/>
              </a:rPr>
              <a:t>list</a:t>
            </a:r>
            <a:r>
              <a:rPr sz="1700" spc="55" dirty="0">
                <a:latin typeface="Times New Roman"/>
                <a:cs typeface="Times New Roman"/>
              </a:rPr>
              <a:t> </a:t>
            </a:r>
            <a:r>
              <a:rPr sz="1700" dirty="0">
                <a:latin typeface="Times New Roman"/>
                <a:cs typeface="Times New Roman"/>
              </a:rPr>
              <a:t>index</a:t>
            </a:r>
            <a:r>
              <a:rPr sz="1700" spc="55" dirty="0">
                <a:latin typeface="Times New Roman"/>
                <a:cs typeface="Times New Roman"/>
              </a:rPr>
              <a:t> </a:t>
            </a:r>
            <a:r>
              <a:rPr sz="1700" spc="-5" dirty="0">
                <a:latin typeface="Times New Roman"/>
                <a:cs typeface="Times New Roman"/>
              </a:rPr>
              <a:t>[2],</a:t>
            </a:r>
            <a:r>
              <a:rPr sz="1700" spc="70" dirty="0">
                <a:latin typeface="Times New Roman"/>
                <a:cs typeface="Times New Roman"/>
              </a:rPr>
              <a:t> </a:t>
            </a:r>
            <a:r>
              <a:rPr sz="1700" spc="-5" dirty="0">
                <a:latin typeface="Times New Roman"/>
                <a:cs typeface="Times New Roman"/>
              </a:rPr>
              <a:t>and</a:t>
            </a:r>
            <a:r>
              <a:rPr sz="1700" spc="60" dirty="0">
                <a:latin typeface="Times New Roman"/>
                <a:cs typeface="Times New Roman"/>
              </a:rPr>
              <a:t> </a:t>
            </a:r>
            <a:r>
              <a:rPr sz="1700" dirty="0">
                <a:latin typeface="Times New Roman"/>
                <a:cs typeface="Times New Roman"/>
              </a:rPr>
              <a:t>move</a:t>
            </a:r>
            <a:r>
              <a:rPr sz="1700" spc="45" dirty="0">
                <a:latin typeface="Times New Roman"/>
                <a:cs typeface="Times New Roman"/>
              </a:rPr>
              <a:t> </a:t>
            </a:r>
            <a:r>
              <a:rPr sz="1700" spc="-5" dirty="0">
                <a:latin typeface="Times New Roman"/>
                <a:cs typeface="Times New Roman"/>
              </a:rPr>
              <a:t>element </a:t>
            </a:r>
            <a:r>
              <a:rPr sz="1700" spc="-409" dirty="0">
                <a:latin typeface="Times New Roman"/>
                <a:cs typeface="Times New Roman"/>
              </a:rPr>
              <a:t> </a:t>
            </a:r>
            <a:r>
              <a:rPr sz="1700" spc="-5" dirty="0">
                <a:latin typeface="Times New Roman"/>
                <a:cs typeface="Times New Roman"/>
              </a:rPr>
              <a:t>after</a:t>
            </a:r>
            <a:r>
              <a:rPr sz="1700" spc="-15" dirty="0">
                <a:latin typeface="Times New Roman"/>
                <a:cs typeface="Times New Roman"/>
              </a:rPr>
              <a:t> </a:t>
            </a:r>
            <a:r>
              <a:rPr sz="1700" dirty="0">
                <a:latin typeface="Times New Roman"/>
                <a:cs typeface="Times New Roman"/>
              </a:rPr>
              <a:t>index</a:t>
            </a:r>
            <a:r>
              <a:rPr sz="1700" spc="-10" dirty="0">
                <a:latin typeface="Times New Roman"/>
                <a:cs typeface="Times New Roman"/>
              </a:rPr>
              <a:t> </a:t>
            </a:r>
            <a:r>
              <a:rPr sz="1700" spc="-5" dirty="0">
                <a:latin typeface="Times New Roman"/>
                <a:cs typeface="Times New Roman"/>
              </a:rPr>
              <a:t>[2]</a:t>
            </a:r>
            <a:r>
              <a:rPr sz="1700" spc="-10" dirty="0">
                <a:latin typeface="Times New Roman"/>
                <a:cs typeface="Times New Roman"/>
              </a:rPr>
              <a:t> </a:t>
            </a:r>
            <a:r>
              <a:rPr sz="1700" spc="-5" dirty="0">
                <a:latin typeface="Times New Roman"/>
                <a:cs typeface="Times New Roman"/>
              </a:rPr>
              <a:t>at</a:t>
            </a:r>
            <a:r>
              <a:rPr sz="1700" spc="-15" dirty="0">
                <a:latin typeface="Times New Roman"/>
                <a:cs typeface="Times New Roman"/>
              </a:rPr>
              <a:t> </a:t>
            </a:r>
            <a:r>
              <a:rPr sz="1700" dirty="0">
                <a:latin typeface="Times New Roman"/>
                <a:cs typeface="Times New Roman"/>
              </a:rPr>
              <a:t>one</a:t>
            </a:r>
            <a:r>
              <a:rPr sz="1700" spc="-10" dirty="0">
                <a:latin typeface="Times New Roman"/>
                <a:cs typeface="Times New Roman"/>
              </a:rPr>
              <a:t> </a:t>
            </a:r>
            <a:r>
              <a:rPr sz="1700" spc="-5" dirty="0">
                <a:latin typeface="Times New Roman"/>
                <a:cs typeface="Times New Roman"/>
              </a:rPr>
              <a:t>step</a:t>
            </a:r>
            <a:r>
              <a:rPr sz="1700" spc="-10" dirty="0">
                <a:latin typeface="Times New Roman"/>
                <a:cs typeface="Times New Roman"/>
              </a:rPr>
              <a:t> </a:t>
            </a:r>
            <a:r>
              <a:rPr sz="1700" dirty="0">
                <a:latin typeface="Times New Roman"/>
                <a:cs typeface="Times New Roman"/>
              </a:rPr>
              <a:t>forward.</a:t>
            </a:r>
            <a:endParaRPr sz="1700">
              <a:latin typeface="Times New Roman"/>
              <a:cs typeface="Times New Roman"/>
            </a:endParaRPr>
          </a:p>
        </p:txBody>
      </p:sp>
      <p:pic>
        <p:nvPicPr>
          <p:cNvPr id="4" name="object 4"/>
          <p:cNvPicPr/>
          <p:nvPr/>
        </p:nvPicPr>
        <p:blipFill>
          <a:blip r:embed="rId2" cstate="print"/>
          <a:stretch>
            <a:fillRect/>
          </a:stretch>
        </p:blipFill>
        <p:spPr>
          <a:xfrm>
            <a:off x="3548610" y="1744269"/>
            <a:ext cx="2609201" cy="762295"/>
          </a:xfrm>
          <a:prstGeom prst="rect">
            <a:avLst/>
          </a:prstGeom>
        </p:spPr>
      </p:pic>
      <p:sp>
        <p:nvSpPr>
          <p:cNvPr id="5" name="object 5"/>
          <p:cNvSpPr txBox="1"/>
          <p:nvPr/>
        </p:nvSpPr>
        <p:spPr>
          <a:xfrm>
            <a:off x="706323" y="3662298"/>
            <a:ext cx="2659380" cy="23939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a:cs typeface="Times New Roman"/>
              </a:rPr>
              <a:t>Time</a:t>
            </a:r>
            <a:r>
              <a:rPr sz="1400" b="1" spc="-15" dirty="0">
                <a:latin typeface="Times New Roman"/>
                <a:cs typeface="Times New Roman"/>
              </a:rPr>
              <a:t> </a:t>
            </a:r>
            <a:r>
              <a:rPr sz="1400" b="1" dirty="0">
                <a:latin typeface="Times New Roman"/>
                <a:cs typeface="Times New Roman"/>
              </a:rPr>
              <a:t>complexity</a:t>
            </a:r>
            <a:r>
              <a:rPr sz="1400" b="1" spc="-50" dirty="0">
                <a:latin typeface="Times New Roman"/>
                <a:cs typeface="Times New Roman"/>
              </a:rPr>
              <a:t> </a:t>
            </a:r>
            <a:r>
              <a:rPr sz="1400" b="1" dirty="0">
                <a:latin typeface="Times New Roman"/>
                <a:cs typeface="Times New Roman"/>
              </a:rPr>
              <a:t>of</a:t>
            </a:r>
            <a:r>
              <a:rPr sz="1400" b="1" spc="-30" dirty="0">
                <a:latin typeface="Times New Roman"/>
                <a:cs typeface="Times New Roman"/>
              </a:rPr>
              <a:t> </a:t>
            </a:r>
            <a:r>
              <a:rPr sz="1400" b="1" dirty="0">
                <a:latin typeface="Times New Roman"/>
                <a:cs typeface="Times New Roman"/>
              </a:rPr>
              <a:t>insertion:</a:t>
            </a:r>
            <a:r>
              <a:rPr sz="1400" b="1" spc="-35" dirty="0">
                <a:latin typeface="Times New Roman"/>
                <a:cs typeface="Times New Roman"/>
              </a:rPr>
              <a:t> </a:t>
            </a:r>
            <a:r>
              <a:rPr sz="1400" b="1" spc="-5" dirty="0">
                <a:latin typeface="Times New Roman"/>
                <a:cs typeface="Times New Roman"/>
              </a:rPr>
              <a:t>O(n)</a:t>
            </a:r>
            <a:endParaRPr sz="1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TotalTime>
  <Words>5767</Words>
  <Application>Microsoft Office PowerPoint</Application>
  <PresentationFormat>On-screen Show (16:9)</PresentationFormat>
  <Paragraphs>557</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List and Linked lists</vt:lpstr>
      <vt:lpstr>Contents</vt:lpstr>
      <vt:lpstr>List</vt:lpstr>
      <vt:lpstr>List</vt:lpstr>
      <vt:lpstr>Static List</vt:lpstr>
      <vt:lpstr>Dynamic List</vt:lpstr>
      <vt:lpstr>PowerPoint Presentation</vt:lpstr>
      <vt:lpstr>PowerPoint Presentation</vt:lpstr>
      <vt:lpstr>insert(8,2);</vt:lpstr>
      <vt:lpstr>Delete:</vt:lpstr>
      <vt:lpstr>Retrive:</vt:lpstr>
      <vt:lpstr>Modify: We can modify or write the element of array at any position of the list.  Modify(6,3);</vt:lpstr>
      <vt:lpstr>PowerPoint Presentation</vt:lpstr>
      <vt:lpstr>PowerPoint Presentation</vt:lpstr>
      <vt:lpstr>LinkedList</vt:lpstr>
      <vt:lpstr>Data Field: It is a field that stores the element value of a specific data type in the list.it is  also called info filed.</vt:lpstr>
      <vt:lpstr>PowerPoint Presentation</vt:lpstr>
      <vt:lpstr>Representation of linked list</vt:lpstr>
      <vt:lpstr>Linked List Implementations in C Example</vt:lpstr>
      <vt:lpstr>PowerPoint Presentation</vt:lpstr>
      <vt:lpstr>PowerPoint Presentation</vt:lpstr>
      <vt:lpstr>PowerPoint Presentation</vt:lpstr>
      <vt:lpstr>PowerPoint Presentation</vt:lpstr>
      <vt:lpstr>PowerPoint Presentation</vt:lpstr>
      <vt:lpstr>PowerPoint Presentation</vt:lpstr>
      <vt:lpstr>Types of LinkedList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Deletion in singly linked list after the specified node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Double/ Doubly Linked List(DLL)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Circular Linked List</vt:lpstr>
      <vt:lpstr>PowerPoint Presentation</vt:lpstr>
      <vt:lpstr>PowerPoint Presentation</vt:lpstr>
      <vt:lpstr>Double Circular Linked List</vt:lpstr>
      <vt:lpstr>PowerPoint Presentation</vt:lpstr>
      <vt:lpstr>PowerPoint Presentation</vt:lpstr>
      <vt:lpstr>Linked list implementation of Stack</vt:lpstr>
      <vt:lpstr>PowerPoint Presentation</vt:lpstr>
      <vt:lpstr>PowerPoint Presentation</vt:lpstr>
      <vt:lpstr>PowerPoint Presentation</vt:lpstr>
      <vt:lpstr>PowerPoint Presentation</vt:lpstr>
      <vt:lpstr>Linked list implementation Queue</vt:lpstr>
      <vt:lpstr>PowerPoint Presentation</vt:lpstr>
      <vt:lpstr>PowerPoint Presentation</vt:lpstr>
      <vt:lpstr>PowerPoint Presentation</vt:lpstr>
      <vt:lpstr>Popping an element from a 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Unit-4&amp;5 List and Linked lists</dc:title>
  <dc:creator>Nabaraj Negi</dc:creator>
  <cp:lastModifiedBy>Ayush Tuladhar</cp:lastModifiedBy>
  <cp:revision>22</cp:revision>
  <dcterms:created xsi:type="dcterms:W3CDTF">2023-02-03T05:54:08Z</dcterms:created>
  <dcterms:modified xsi:type="dcterms:W3CDTF">2025-03-27T05:17:56Z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2022-08-27T00:00:00Z</vt:filetime>
  </property>
  <property fmtid="{D5CDD505-2E9C-101B-9397-08002B2CF9AE}" pid="3" name="Creator">
    <vt:lpwstr>Microsoft® PowerPoint® 2019</vt:lpwstr>
  </property>
  <property fmtid="{D5CDD505-2E9C-101B-9397-08002B2CF9AE}" pid="4" name="LastSaved">
    <vt:filetime>2023-02-03T00:00:00Z</vt:filetime>
  </property>
</Properties>
</file>