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46461-848D-48C8-A507-93467E9846B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0880E-5A15-4DD0-9EB3-BF0C802A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 -&gt;$/($+A*BCD*+E-FGH/IJ      </a:t>
            </a:r>
            <a:r>
              <a:rPr lang="en-US"/>
              <a:t>2) ^*-A+BCD+EF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0880E-5A15-4DD0-9EB3-BF0C802AB19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Ans- K+ L - MN* + OP^ * WU/V/ * T + Q                   </a:t>
            </a:r>
            <a:r>
              <a:rPr lang="en-US" dirty="0" err="1"/>
              <a:t>ans</a:t>
            </a:r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0880E-5A15-4DD0-9EB3-BF0C802AB19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215" y="347598"/>
            <a:ext cx="818956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7486" y="1446657"/>
            <a:ext cx="6092825" cy="241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9498" y="2403475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315" y="484966"/>
            <a:ext cx="7639050" cy="345630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r>
              <a:rPr sz="15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6FC0"/>
                </a:solidFill>
                <a:latin typeface="Arial"/>
                <a:cs typeface="Arial"/>
              </a:rPr>
              <a:t>implementation</a:t>
            </a:r>
            <a:endParaRPr sz="150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two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ways:</a:t>
            </a:r>
            <a:endParaRPr sz="1500">
              <a:latin typeface="Arial MT"/>
              <a:cs typeface="Arial MT"/>
            </a:endParaRPr>
          </a:p>
          <a:p>
            <a:pPr marL="224154" indent="-21209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Static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(using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arrays)</a:t>
            </a:r>
            <a:endParaRPr sz="1500">
              <a:latin typeface="Arial MT"/>
              <a:cs typeface="Arial MT"/>
            </a:endParaRPr>
          </a:p>
          <a:p>
            <a:pPr marL="224154" indent="-212090" algn="just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Dynamic</a:t>
            </a:r>
            <a:r>
              <a:rPr sz="1500" dirty="0">
                <a:latin typeface="Arial MT"/>
                <a:cs typeface="Arial MT"/>
              </a:rPr>
              <a:t> implementation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(using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pointers)</a:t>
            </a:r>
            <a:endParaRPr sz="150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Static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uses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create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stack.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Static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implementation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a </a:t>
            </a:r>
            <a:r>
              <a:rPr sz="1500" spc="-10" dirty="0">
                <a:latin typeface="Arial MT"/>
                <a:cs typeface="Arial MT"/>
              </a:rPr>
              <a:t>very </a:t>
            </a:r>
            <a:r>
              <a:rPr sz="1500" dirty="0">
                <a:latin typeface="Arial MT"/>
                <a:cs typeface="Arial MT"/>
              </a:rPr>
              <a:t>simple </a:t>
            </a:r>
            <a:r>
              <a:rPr sz="1500" spc="-5" dirty="0">
                <a:latin typeface="Arial MT"/>
                <a:cs typeface="Arial MT"/>
              </a:rPr>
              <a:t>technique </a:t>
            </a:r>
            <a:r>
              <a:rPr sz="1500" dirty="0">
                <a:latin typeface="Arial MT"/>
                <a:cs typeface="Arial MT"/>
              </a:rPr>
              <a:t>but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5" dirty="0">
                <a:latin typeface="Arial MT"/>
                <a:cs typeface="Arial MT"/>
              </a:rPr>
              <a:t>not a flexible </a:t>
            </a:r>
            <a:r>
              <a:rPr sz="1500" spc="-35" dirty="0">
                <a:latin typeface="Arial MT"/>
                <a:cs typeface="Arial MT"/>
              </a:rPr>
              <a:t>way, </a:t>
            </a:r>
            <a:r>
              <a:rPr sz="1500" dirty="0">
                <a:latin typeface="Arial MT"/>
                <a:cs typeface="Arial MT"/>
              </a:rPr>
              <a:t>as the size </a:t>
            </a:r>
            <a:r>
              <a:rPr sz="1500" spc="-5" dirty="0">
                <a:latin typeface="Arial MT"/>
                <a:cs typeface="Arial MT"/>
              </a:rPr>
              <a:t>of the </a:t>
            </a:r>
            <a:r>
              <a:rPr sz="1500" dirty="0">
                <a:latin typeface="Arial MT"/>
                <a:cs typeface="Arial MT"/>
              </a:rPr>
              <a:t>stack has </a:t>
            </a:r>
            <a:r>
              <a:rPr sz="1500" spc="-5" dirty="0">
                <a:latin typeface="Arial MT"/>
                <a:cs typeface="Arial MT"/>
              </a:rPr>
              <a:t>to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declared during </a:t>
            </a:r>
            <a:r>
              <a:rPr sz="1500" spc="-1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program </a:t>
            </a:r>
            <a:r>
              <a:rPr sz="1500" spc="-5" dirty="0">
                <a:latin typeface="Arial MT"/>
                <a:cs typeface="Arial MT"/>
              </a:rPr>
              <a:t>design, because after </a:t>
            </a:r>
            <a:r>
              <a:rPr sz="1500" dirty="0">
                <a:latin typeface="Arial MT"/>
                <a:cs typeface="Arial MT"/>
              </a:rPr>
              <a:t>that,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size </a:t>
            </a:r>
            <a:r>
              <a:rPr sz="1500" spc="-5" dirty="0">
                <a:latin typeface="Arial MT"/>
                <a:cs typeface="Arial MT"/>
              </a:rPr>
              <a:t>cannot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varied (</a:t>
            </a:r>
            <a:r>
              <a:rPr sz="1500" i="1" spc="-5" dirty="0">
                <a:latin typeface="Arial"/>
                <a:cs typeface="Arial"/>
              </a:rPr>
              <a:t>i.E. 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Increased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decreased).</a:t>
            </a:r>
            <a:endParaRPr sz="1500">
              <a:latin typeface="Arial MT"/>
              <a:cs typeface="Arial MT"/>
            </a:endParaRPr>
          </a:p>
          <a:p>
            <a:pPr marL="299085" marR="6350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Moreover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static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implementation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efficient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method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resource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optimization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concerned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sz="1500" i="1" dirty="0">
                <a:latin typeface="Arial"/>
                <a:cs typeface="Arial"/>
              </a:rPr>
              <a:t>i.e.,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Memory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utilization).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504" y="867617"/>
            <a:ext cx="7722870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dirty="0">
                <a:latin typeface="Arial MT"/>
                <a:cs typeface="Arial MT"/>
              </a:rPr>
              <a:t> 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dirty="0">
                <a:latin typeface="Arial MT"/>
                <a:cs typeface="Arial MT"/>
              </a:rPr>
              <a:t> 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dirty="0">
                <a:latin typeface="Arial MT"/>
                <a:cs typeface="Arial MT"/>
              </a:rPr>
              <a:t> array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50.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That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dirty="0">
                <a:latin typeface="Arial MT"/>
                <a:cs typeface="Arial MT"/>
              </a:rPr>
              <a:t> stack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 </a:t>
            </a:r>
            <a:r>
              <a:rPr sz="1500" spc="-5" dirty="0">
                <a:latin typeface="Arial MT"/>
                <a:cs typeface="Arial MT"/>
              </a:rPr>
              <a:t>begins, memory is allocated </a:t>
            </a:r>
            <a:r>
              <a:rPr sz="1500" dirty="0">
                <a:latin typeface="Arial MT"/>
                <a:cs typeface="Arial MT"/>
              </a:rPr>
              <a:t>for the </a:t>
            </a:r>
            <a:r>
              <a:rPr sz="1500" spc="-5" dirty="0">
                <a:latin typeface="Arial MT"/>
                <a:cs typeface="Arial MT"/>
              </a:rPr>
              <a:t>array of size 50. Now </a:t>
            </a:r>
            <a:r>
              <a:rPr sz="1500" dirty="0">
                <a:latin typeface="Arial MT"/>
                <a:cs typeface="Arial MT"/>
              </a:rPr>
              <a:t>if there </a:t>
            </a:r>
            <a:r>
              <a:rPr sz="1500" spc="-5" dirty="0">
                <a:latin typeface="Arial MT"/>
                <a:cs typeface="Arial MT"/>
              </a:rPr>
              <a:t>are only </a:t>
            </a:r>
            <a:r>
              <a:rPr sz="1500" dirty="0">
                <a:latin typeface="Arial MT"/>
                <a:cs typeface="Arial MT"/>
              </a:rPr>
              <a:t>few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 (say </a:t>
            </a:r>
            <a:r>
              <a:rPr sz="1500" dirty="0">
                <a:latin typeface="Arial MT"/>
                <a:cs typeface="Arial MT"/>
              </a:rPr>
              <a:t>30) to be stored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spc="-1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stack, then rest </a:t>
            </a:r>
            <a:r>
              <a:rPr sz="1500" dirty="0">
                <a:latin typeface="Arial MT"/>
                <a:cs typeface="Arial MT"/>
              </a:rPr>
              <a:t>of the </a:t>
            </a:r>
            <a:r>
              <a:rPr sz="1500" spc="-5" dirty="0">
                <a:latin typeface="Arial MT"/>
                <a:cs typeface="Arial MT"/>
              </a:rPr>
              <a:t>statically </a:t>
            </a:r>
            <a:r>
              <a:rPr sz="1500" dirty="0">
                <a:latin typeface="Arial MT"/>
                <a:cs typeface="Arial MT"/>
              </a:rPr>
              <a:t>allocated </a:t>
            </a:r>
            <a:r>
              <a:rPr sz="1500" spc="-5" dirty="0">
                <a:latin typeface="Arial MT"/>
                <a:cs typeface="Arial MT"/>
              </a:rPr>
              <a:t>memory </a:t>
            </a:r>
            <a:r>
              <a:rPr sz="1500" dirty="0">
                <a:latin typeface="Arial MT"/>
                <a:cs typeface="Arial MT"/>
              </a:rPr>
              <a:t> (in </a:t>
            </a:r>
            <a:r>
              <a:rPr sz="1500" spc="-5" dirty="0">
                <a:latin typeface="Arial MT"/>
                <a:cs typeface="Arial MT"/>
              </a:rPr>
              <a:t>this case </a:t>
            </a:r>
            <a:r>
              <a:rPr sz="1500" dirty="0">
                <a:latin typeface="Arial MT"/>
                <a:cs typeface="Arial MT"/>
              </a:rPr>
              <a:t>20) </a:t>
            </a:r>
            <a:r>
              <a:rPr sz="1500" spc="-5" dirty="0">
                <a:latin typeface="Arial MT"/>
                <a:cs typeface="Arial MT"/>
              </a:rPr>
              <a:t>will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wasted, </a:t>
            </a:r>
            <a:r>
              <a:rPr sz="1500" dirty="0">
                <a:latin typeface="Arial MT"/>
                <a:cs typeface="Arial MT"/>
              </a:rPr>
              <a:t>on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other </a:t>
            </a:r>
            <a:r>
              <a:rPr sz="1500" spc="-5" dirty="0">
                <a:latin typeface="Arial MT"/>
                <a:cs typeface="Arial MT"/>
              </a:rPr>
              <a:t>hand if </a:t>
            </a:r>
            <a:r>
              <a:rPr sz="1500" dirty="0">
                <a:latin typeface="Arial MT"/>
                <a:cs typeface="Arial MT"/>
              </a:rPr>
              <a:t>there </a:t>
            </a:r>
            <a:r>
              <a:rPr sz="1500" spc="-5" dirty="0">
                <a:latin typeface="Arial MT"/>
                <a:cs typeface="Arial MT"/>
              </a:rPr>
              <a:t>are more number of </a:t>
            </a:r>
            <a:r>
              <a:rPr sz="1500" dirty="0">
                <a:latin typeface="Arial MT"/>
                <a:cs typeface="Arial MT"/>
              </a:rPr>
              <a:t>elements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be </a:t>
            </a:r>
            <a:r>
              <a:rPr sz="1500" spc="-5" dirty="0">
                <a:latin typeface="Arial MT"/>
                <a:cs typeface="Arial MT"/>
              </a:rPr>
              <a:t>stored in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dirty="0">
                <a:latin typeface="Arial MT"/>
                <a:cs typeface="Arial MT"/>
              </a:rPr>
              <a:t>(say 60) </a:t>
            </a:r>
            <a:r>
              <a:rPr sz="1500" spc="-5" dirty="0">
                <a:latin typeface="Arial MT"/>
                <a:cs typeface="Arial MT"/>
              </a:rPr>
              <a:t>then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dirty="0">
                <a:latin typeface="Arial MT"/>
                <a:cs typeface="Arial MT"/>
              </a:rPr>
              <a:t>can not </a:t>
            </a:r>
            <a:r>
              <a:rPr sz="1500" spc="-5" dirty="0">
                <a:latin typeface="Arial MT"/>
                <a:cs typeface="Arial MT"/>
              </a:rPr>
              <a:t>change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size array </a:t>
            </a:r>
            <a:r>
              <a:rPr sz="1500" dirty="0">
                <a:latin typeface="Arial MT"/>
                <a:cs typeface="Arial MT"/>
              </a:rPr>
              <a:t>to increase </a:t>
            </a:r>
            <a:r>
              <a:rPr sz="1500" spc="-10" dirty="0">
                <a:latin typeface="Arial MT"/>
                <a:cs typeface="Arial MT"/>
              </a:rPr>
              <a:t>its 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capacity.</a:t>
            </a:r>
            <a:endParaRPr sz="15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Char char="•"/>
              <a:tabLst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said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limitations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overcome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dynamically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implementing</a:t>
            </a:r>
            <a:r>
              <a:rPr sz="1500" spc="3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(is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also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called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linked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representation)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85" y="2411425"/>
            <a:ext cx="1901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905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Algorithm</a:t>
            </a:r>
            <a:r>
              <a:rPr sz="20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for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5055" y="3636009"/>
          <a:ext cx="3810000" cy="1371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5" dirty="0"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n</a:t>
                      </a:r>
                      <a:r>
                        <a:rPr sz="1200" spc="-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12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p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</a:t>
                      </a:r>
                      <a:r>
                        <a:rPr sz="1200" spc="-4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5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k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 Light"/>
                          <a:cs typeface="Calibri Light"/>
                        </a:rPr>
                        <a:t>-1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Empty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 Light"/>
                          <a:cs typeface="Calibri Light"/>
                        </a:rPr>
                        <a:t>0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Only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one</a:t>
                      </a:r>
                      <a:r>
                        <a:rPr sz="1200" spc="-1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element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 in</a:t>
                      </a:r>
                      <a:r>
                        <a:rPr sz="120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Max-1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4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Full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 Light"/>
                          <a:cs typeface="Calibri Light"/>
                        </a:rPr>
                        <a:t>Max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 Light"/>
                          <a:cs typeface="Calibri Light"/>
                        </a:rPr>
                        <a:t>Stack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dirty="0">
                          <a:latin typeface="Calibri Light"/>
                          <a:cs typeface="Calibri Light"/>
                        </a:rPr>
                        <a:t>is</a:t>
                      </a:r>
                      <a:r>
                        <a:rPr sz="120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200" spc="-10" dirty="0">
                          <a:latin typeface="Calibri Light"/>
                          <a:cs typeface="Calibri Light"/>
                        </a:rPr>
                        <a:t>Overflow</a:t>
                      </a:r>
                      <a:endParaRPr sz="1200">
                        <a:latin typeface="Calibri Light"/>
                        <a:cs typeface="Calibri Ligh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1362" y="1208912"/>
            <a:ext cx="3441065" cy="240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16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PUSH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</a:t>
            </a:r>
            <a:endParaRPr sz="1600">
              <a:latin typeface="Arial"/>
              <a:cs typeface="Arial"/>
            </a:endParaRPr>
          </a:p>
          <a:p>
            <a:pPr marL="437515" indent="-285750">
              <a:lnSpc>
                <a:spcPct val="100000"/>
              </a:lnSpc>
              <a:spcBef>
                <a:spcPts val="1490"/>
              </a:spcBef>
              <a:buSzPct val="87500"/>
              <a:buChar char="•"/>
              <a:tabLst>
                <a:tab pos="437515" algn="l"/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dirty="0">
                <a:latin typeface="Arial MT"/>
                <a:cs typeface="Arial MT"/>
              </a:rPr>
              <a:t> 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not.</a:t>
            </a:r>
            <a:endParaRPr sz="1600">
              <a:latin typeface="Arial MT"/>
              <a:cs typeface="Arial MT"/>
            </a:endParaRPr>
          </a:p>
          <a:p>
            <a:pPr marL="437515" marR="5715" indent="-285115" algn="just">
              <a:lnSpc>
                <a:spcPct val="114999"/>
              </a:lnSpc>
              <a:spcBef>
                <a:spcPts val="1200"/>
              </a:spcBef>
              <a:buSzPct val="87500"/>
              <a:buChar char="•"/>
              <a:tabLst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If the stack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full, then print </a:t>
            </a:r>
            <a:r>
              <a:rPr sz="1600" dirty="0">
                <a:latin typeface="Arial MT"/>
                <a:cs typeface="Arial MT"/>
              </a:rPr>
              <a:t>error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overflow 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exit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program.</a:t>
            </a:r>
            <a:endParaRPr sz="1600">
              <a:latin typeface="Arial MT"/>
              <a:cs typeface="Arial MT"/>
            </a:endParaRPr>
          </a:p>
          <a:p>
            <a:pPr marL="437515" marR="5080" indent="-285115" algn="just">
              <a:lnSpc>
                <a:spcPct val="115100"/>
              </a:lnSpc>
              <a:spcBef>
                <a:spcPts val="1200"/>
              </a:spcBef>
              <a:buSzPct val="87500"/>
              <a:buChar char="•"/>
              <a:tabLst>
                <a:tab pos="438150" algn="l"/>
              </a:tabLst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top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1025" y="1260475"/>
            <a:ext cx="4144645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15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15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POP</a:t>
            </a:r>
            <a:r>
              <a:rPr sz="15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</a:t>
            </a:r>
            <a:endParaRPr sz="1500">
              <a:latin typeface="Arial"/>
              <a:cs typeface="Arial"/>
            </a:endParaRPr>
          </a:p>
          <a:p>
            <a:pPr marL="437515" indent="-285750">
              <a:lnSpc>
                <a:spcPct val="100000"/>
              </a:lnSpc>
              <a:spcBef>
                <a:spcPts val="1475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endParaRPr sz="1500">
              <a:latin typeface="Arial MT"/>
              <a:cs typeface="Arial MT"/>
            </a:endParaRPr>
          </a:p>
          <a:p>
            <a:pPr marL="437515" marR="5080" indent="-285115">
              <a:lnSpc>
                <a:spcPct val="115300"/>
              </a:lnSpc>
              <a:spcBef>
                <a:spcPts val="1190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print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of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exit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program.</a:t>
            </a:r>
            <a:endParaRPr sz="1500">
              <a:latin typeface="Arial MT"/>
              <a:cs typeface="Arial MT"/>
            </a:endParaRPr>
          </a:p>
          <a:p>
            <a:pPr marL="437515" indent="-285750">
              <a:lnSpc>
                <a:spcPct val="100000"/>
              </a:lnSpc>
              <a:spcBef>
                <a:spcPts val="1465"/>
              </a:spcBef>
              <a:buSzPct val="93333"/>
              <a:buChar char="•"/>
              <a:tabLst>
                <a:tab pos="437515" algn="l"/>
                <a:tab pos="43815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4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4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4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r>
              <a:rPr sz="1500" spc="4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4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</a:t>
            </a:r>
            <a:r>
              <a:rPr sz="1500" spc="4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endParaRPr sz="1500">
              <a:latin typeface="Arial MT"/>
              <a:cs typeface="Arial MT"/>
            </a:endParaRPr>
          </a:p>
          <a:p>
            <a:pPr marL="437515">
              <a:lnSpc>
                <a:spcPct val="100000"/>
              </a:lnSpc>
              <a:spcBef>
                <a:spcPts val="275"/>
              </a:spcBef>
            </a:pP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decrement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279272"/>
            <a:ext cx="3288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Operation(Algorithm)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920877"/>
            <a:ext cx="804164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Start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 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==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Max-1)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06250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full,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display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error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message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“Stack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overflow”</a:t>
            </a:r>
            <a:r>
              <a:rPr sz="1600" b="1" i="1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06250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Else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increment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1,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top=top+1</a:t>
            </a:r>
            <a:r>
              <a:rPr sz="1600" b="1" i="1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the </a:t>
            </a:r>
            <a:r>
              <a:rPr sz="1600" dirty="0">
                <a:latin typeface="Arial MT"/>
                <a:cs typeface="Arial MT"/>
              </a:rPr>
              <a:t>stack.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Repeat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until top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reach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(n-1)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 i.e.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max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size</a:t>
            </a:r>
            <a:r>
              <a:rPr sz="1600" spc="-5" dirty="0">
                <a:latin typeface="Arial MT"/>
                <a:cs typeface="Arial MT"/>
              </a:rPr>
              <a:t> 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Stop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803" y="820252"/>
            <a:ext cx="6941005" cy="27836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3148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Operation(Algorithm)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0404"/>
            <a:ext cx="8023225" cy="29527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Arial"/>
                <a:cs typeface="Arial"/>
              </a:rPr>
              <a:t>Step1: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Start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whether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empty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==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-1)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ts val="2880"/>
              </a:lnSpc>
              <a:spcBef>
                <a:spcPts val="254"/>
              </a:spcBef>
              <a:buChar char="•"/>
              <a:tabLst>
                <a:tab pos="299085" algn="l"/>
                <a:tab pos="299720" algn="l"/>
                <a:tab pos="546100" algn="l"/>
                <a:tab pos="1153795" algn="l"/>
                <a:tab pos="1434465" algn="l"/>
                <a:tab pos="2164715" algn="l"/>
                <a:tab pos="2692400" algn="l"/>
                <a:tab pos="3456940" algn="l"/>
                <a:tab pos="4020820" algn="l"/>
                <a:tab pos="4978400" algn="l"/>
                <a:tab pos="5325745" algn="l"/>
                <a:tab pos="6102985" algn="l"/>
                <a:tab pos="7308850" algn="l"/>
                <a:tab pos="7781290" algn="l"/>
              </a:tabLst>
            </a:pPr>
            <a:r>
              <a:rPr sz="1600" spc="-5" dirty="0">
                <a:latin typeface="Arial MT"/>
                <a:cs typeface="Arial MT"/>
              </a:rPr>
              <a:t>If	stack	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em</a:t>
            </a:r>
            <a:r>
              <a:rPr sz="1600" spc="5" dirty="0">
                <a:latin typeface="Arial MT"/>
                <a:cs typeface="Arial MT"/>
              </a:rPr>
              <a:t>pt</a:t>
            </a:r>
            <a:r>
              <a:rPr sz="1600" spc="-135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display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me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sage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b="1" i="1" spc="-5" dirty="0">
                <a:latin typeface="Arial"/>
                <a:cs typeface="Arial"/>
              </a:rPr>
              <a:t>“Stack</a:t>
            </a:r>
            <a:r>
              <a:rPr sz="1600" b="1" i="1" dirty="0">
                <a:latin typeface="Arial"/>
                <a:cs typeface="Arial"/>
              </a:rPr>
              <a:t>	</a:t>
            </a:r>
            <a:r>
              <a:rPr sz="1600" b="1" i="1" spc="-5" dirty="0">
                <a:latin typeface="Arial"/>
                <a:cs typeface="Arial"/>
              </a:rPr>
              <a:t>u</a:t>
            </a:r>
            <a:r>
              <a:rPr sz="1600" b="1" i="1" dirty="0">
                <a:latin typeface="Arial"/>
                <a:cs typeface="Arial"/>
              </a:rPr>
              <a:t>n</a:t>
            </a:r>
            <a:r>
              <a:rPr sz="1600" b="1" i="1" spc="-5" dirty="0">
                <a:latin typeface="Arial"/>
                <a:cs typeface="Arial"/>
              </a:rPr>
              <a:t>der</a:t>
            </a:r>
            <a:r>
              <a:rPr sz="1600" b="1" i="1" dirty="0">
                <a:latin typeface="Arial"/>
                <a:cs typeface="Arial"/>
              </a:rPr>
              <a:t>f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i="1" dirty="0">
                <a:latin typeface="Arial"/>
                <a:cs typeface="Arial"/>
              </a:rPr>
              <a:t>o</a:t>
            </a:r>
            <a:r>
              <a:rPr sz="1600" b="1" i="1" spc="-15" dirty="0">
                <a:latin typeface="Arial"/>
                <a:cs typeface="Arial"/>
              </a:rPr>
              <a:t>w</a:t>
            </a:r>
            <a:r>
              <a:rPr sz="1600" b="1" i="1" spc="-5" dirty="0">
                <a:latin typeface="Arial"/>
                <a:cs typeface="Arial"/>
              </a:rPr>
              <a:t>”</a:t>
            </a:r>
            <a:r>
              <a:rPr sz="1600" b="1" i="1" dirty="0">
                <a:latin typeface="Arial"/>
                <a:cs typeface="Arial"/>
              </a:rPr>
              <a:t>	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go 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  <a:p>
            <a:pPr marL="299085" marR="8890" indent="-287020">
              <a:lnSpc>
                <a:spcPts val="288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  <a:tab pos="828040" algn="l"/>
                <a:tab pos="1064260" algn="l"/>
                <a:tab pos="1673860" algn="l"/>
                <a:tab pos="1952625" algn="l"/>
                <a:tab pos="2368550" algn="l"/>
                <a:tab pos="3098800" algn="l"/>
                <a:tab pos="3573145" algn="l"/>
                <a:tab pos="3886835" algn="l"/>
                <a:tab pos="4574540" algn="l"/>
                <a:tab pos="5432425" algn="l"/>
                <a:tab pos="5975350" algn="l"/>
                <a:tab pos="6392545" algn="l"/>
                <a:tab pos="6809105" algn="l"/>
                <a:tab pos="7113905" algn="l"/>
                <a:tab pos="7529830" algn="l"/>
              </a:tabLst>
            </a:pPr>
            <a:r>
              <a:rPr sz="1600" spc="-5" dirty="0">
                <a:latin typeface="Arial MT"/>
                <a:cs typeface="Arial MT"/>
              </a:rPr>
              <a:t>Else	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f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m</a:t>
            </a:r>
            <a:r>
              <a:rPr sz="1600" spc="5" dirty="0">
                <a:latin typeface="Arial MT"/>
                <a:cs typeface="Arial MT"/>
              </a:rPr>
              <a:t>pt</a:t>
            </a:r>
            <a:r>
              <a:rPr sz="1600" spc="-130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p</a:t>
            </a:r>
            <a:r>
              <a:rPr sz="1600" spc="5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p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delete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fr</a:t>
            </a:r>
            <a:r>
              <a:rPr sz="160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m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sta</a:t>
            </a:r>
            <a:r>
              <a:rPr sz="1600" spc="1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k  and decrement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top=top-1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Repeat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until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reach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(-1)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position i.e.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empty.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Stop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823" y="910709"/>
            <a:ext cx="8109712" cy="26516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67970"/>
            <a:ext cx="1807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57" y="866902"/>
            <a:ext cx="566102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void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push(){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500" dirty="0">
                <a:latin typeface="Arial MT"/>
                <a:cs typeface="Arial MT"/>
              </a:rPr>
              <a:t>int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if(top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5" dirty="0">
                <a:latin typeface="Arial MT"/>
                <a:cs typeface="Arial MT"/>
              </a:rPr>
              <a:t> MAXSIZE</a:t>
            </a:r>
            <a:r>
              <a:rPr sz="1500" dirty="0">
                <a:latin typeface="Arial MT"/>
                <a:cs typeface="Arial MT"/>
              </a:rPr>
              <a:t> -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//Checking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</a:t>
            </a:r>
            <a:endParaRPr sz="1500">
              <a:latin typeface="Arial MT"/>
              <a:cs typeface="Arial MT"/>
            </a:endParaRPr>
          </a:p>
          <a:p>
            <a:pPr marL="469900" marR="2362835" indent="457200">
              <a:lnSpc>
                <a:spcPct val="161300"/>
              </a:lnSpc>
              <a:spcBef>
                <a:spcPts val="15"/>
              </a:spcBef>
            </a:pPr>
            <a:r>
              <a:rPr sz="1500" dirty="0">
                <a:latin typeface="Arial MT"/>
                <a:cs typeface="Arial MT"/>
              </a:rPr>
              <a:t>printf("\n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Full");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927100" marR="1273175">
              <a:lnSpc>
                <a:spcPct val="1617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printf("Enter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inserted");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scanf("%d",&amp;item);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//reading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 top=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top+1;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//increase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by 1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stack[top]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item;//storing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89940"/>
            <a:ext cx="1631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798957"/>
            <a:ext cx="6537325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void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pop(){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5"/>
              </a:spcBef>
            </a:pPr>
            <a:r>
              <a:rPr sz="1500" dirty="0">
                <a:latin typeface="Arial MT"/>
                <a:cs typeface="Arial MT"/>
              </a:rPr>
              <a:t>int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item;</a:t>
            </a:r>
            <a:endParaRPr sz="1500">
              <a:latin typeface="Arial MT"/>
              <a:cs typeface="Arial MT"/>
            </a:endParaRPr>
          </a:p>
          <a:p>
            <a:pPr marL="926465" marR="2908935" indent="-457200">
              <a:lnSpc>
                <a:spcPts val="3279"/>
              </a:lnSpc>
              <a:spcBef>
                <a:spcPts val="340"/>
              </a:spcBef>
            </a:pPr>
            <a:r>
              <a:rPr sz="1500" dirty="0">
                <a:latin typeface="Arial MT"/>
                <a:cs typeface="Arial MT"/>
              </a:rPr>
              <a:t>if(top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&lt;0)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//Checking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printf("The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Empty");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110"/>
              </a:spcBef>
            </a:pPr>
            <a:r>
              <a:rPr sz="1500" dirty="0">
                <a:latin typeface="Arial MT"/>
                <a:cs typeface="Arial MT"/>
              </a:rPr>
              <a:t>else{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75"/>
              </a:spcBef>
            </a:pPr>
            <a:r>
              <a:rPr sz="1500" spc="-5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stack[top];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//Storing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65"/>
              </a:spcBef>
            </a:pP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top-1;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//Decrease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475"/>
              </a:spcBef>
            </a:pPr>
            <a:r>
              <a:rPr sz="1500" dirty="0">
                <a:latin typeface="Arial MT"/>
                <a:cs typeface="Arial MT"/>
              </a:rPr>
              <a:t>printf(“The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popped</a:t>
            </a:r>
            <a:r>
              <a:rPr sz="1500" spc="-5" dirty="0">
                <a:latin typeface="Arial MT"/>
                <a:cs typeface="Arial MT"/>
              </a:rPr>
              <a:t> item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is=%d”,item);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//Displaying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65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587756"/>
            <a:ext cx="1510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94101"/>
            <a:ext cx="7157084" cy="1824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Stack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abstract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type.</a:t>
            </a:r>
            <a:endParaRPr sz="1600">
              <a:latin typeface="Arial MT"/>
              <a:cs typeface="Arial MT"/>
            </a:endParaRPr>
          </a:p>
          <a:p>
            <a:pPr marL="354965" marR="5080" indent="-342900">
              <a:lnSpc>
                <a:spcPct val="150000"/>
              </a:lnSpc>
              <a:spcBef>
                <a:spcPts val="5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defined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structure,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where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deleted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known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“top”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stack)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deleted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Thus,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also </a:t>
            </a:r>
            <a:r>
              <a:rPr sz="1600" spc="-10" dirty="0">
                <a:latin typeface="Arial MT"/>
                <a:cs typeface="Arial MT"/>
              </a:rPr>
              <a:t>known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(Last-In-First-Out)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2412949"/>
            <a:ext cx="1530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EF"/>
                </a:solidFill>
              </a:rPr>
              <a:t>E</a:t>
            </a:r>
            <a:r>
              <a:rPr sz="2400" spc="-20" dirty="0">
                <a:solidFill>
                  <a:srgbClr val="00AFEF"/>
                </a:solidFill>
              </a:rPr>
              <a:t>x</a:t>
            </a:r>
            <a:r>
              <a:rPr sz="2400" dirty="0">
                <a:solidFill>
                  <a:srgbClr val="00AFEF"/>
                </a:solidFill>
              </a:rPr>
              <a:t>press</a:t>
            </a:r>
            <a:r>
              <a:rPr sz="2400" spc="-15" dirty="0">
                <a:solidFill>
                  <a:srgbClr val="00AFEF"/>
                </a:solidFill>
              </a:rPr>
              <a:t>i</a:t>
            </a:r>
            <a:r>
              <a:rPr sz="2400" dirty="0">
                <a:solidFill>
                  <a:srgbClr val="00AFEF"/>
                </a:solidFill>
              </a:rPr>
              <a:t>on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515365"/>
            <a:ext cx="7936230" cy="41668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9900" indent="-343535">
              <a:lnSpc>
                <a:spcPct val="100000"/>
              </a:lnSpc>
              <a:spcBef>
                <a:spcPts val="600"/>
              </a:spcBef>
              <a:buSzPct val="120000"/>
              <a:buChar char="•"/>
              <a:tabLst>
                <a:tab pos="469900" algn="l"/>
                <a:tab pos="470534" algn="l"/>
              </a:tabLst>
            </a:pP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collection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 that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represents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specific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value.</a:t>
            </a:r>
            <a:endParaRPr sz="1500">
              <a:latin typeface="Arial MT"/>
              <a:cs typeface="Arial MT"/>
            </a:endParaRPr>
          </a:p>
          <a:p>
            <a:pPr marL="4699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469900" algn="l"/>
                <a:tab pos="470534" algn="l"/>
              </a:tabLst>
            </a:pP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as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x+y*z.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Expression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35" dirty="0">
                <a:latin typeface="Arial"/>
                <a:cs typeface="Arial"/>
              </a:rPr>
              <a:t>Types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Based</a:t>
            </a:r>
            <a:r>
              <a:rPr sz="1500" dirty="0">
                <a:latin typeface="Arial MT"/>
                <a:cs typeface="Arial MT"/>
              </a:rPr>
              <a:t> on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position,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divided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THREE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types</a:t>
            </a:r>
            <a:endParaRPr sz="1500">
              <a:latin typeface="Arial MT"/>
              <a:cs typeface="Arial MT"/>
            </a:endParaRPr>
          </a:p>
          <a:p>
            <a:pPr marL="299085" marR="5080" indent="-287020">
              <a:lnSpc>
                <a:spcPct val="150100"/>
              </a:lnSpc>
              <a:spcBef>
                <a:spcPts val="1200"/>
              </a:spcBef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Arial"/>
                <a:cs typeface="Arial"/>
              </a:rPr>
              <a:t>Infix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in-between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pair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operands.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example: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a+b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Arial"/>
                <a:cs typeface="Arial"/>
              </a:rPr>
              <a:t>Prefix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(Polish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notation)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place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pair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example: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+ab</a:t>
            </a:r>
            <a:endParaRPr sz="1500">
              <a:latin typeface="Arial MT"/>
              <a:cs typeface="Arial MT"/>
            </a:endParaRPr>
          </a:p>
          <a:p>
            <a:pPr marL="299085" marR="5715" indent="-287020">
              <a:lnSpc>
                <a:spcPct val="150000"/>
              </a:lnSpc>
              <a:spcBef>
                <a:spcPts val="1205"/>
              </a:spcBef>
              <a:buSzPct val="12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Arial"/>
                <a:cs typeface="Arial"/>
              </a:rPr>
              <a:t>Postfix</a:t>
            </a:r>
            <a:r>
              <a:rPr sz="1500" b="1" spc="19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(Reverse-Polish</a:t>
            </a:r>
            <a:r>
              <a:rPr sz="1500" b="1" spc="19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notation)</a:t>
            </a:r>
            <a:r>
              <a:rPr sz="1500" b="1" spc="20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expression:</a:t>
            </a:r>
            <a:r>
              <a:rPr sz="1500" b="1" spc="20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place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every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pair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operands.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example: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ab+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825" y="302133"/>
            <a:ext cx="7875270" cy="143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endParaRPr sz="15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200"/>
              </a:spcBef>
            </a:pPr>
            <a:r>
              <a:rPr sz="1500" spc="-90" dirty="0">
                <a:latin typeface="Arial MT"/>
                <a:cs typeface="Arial MT"/>
              </a:rPr>
              <a:t>To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 </a:t>
            </a:r>
            <a:r>
              <a:rPr sz="1500" spc="-10" dirty="0">
                <a:latin typeface="Arial MT"/>
                <a:cs typeface="Arial MT"/>
              </a:rPr>
              <a:t>an </a:t>
            </a:r>
            <a:r>
              <a:rPr sz="1500" spc="-5" dirty="0">
                <a:latin typeface="Arial MT"/>
                <a:cs typeface="Arial MT"/>
              </a:rPr>
              <a:t>expression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need </a:t>
            </a:r>
            <a:r>
              <a:rPr sz="1500" dirty="0">
                <a:latin typeface="Arial MT"/>
                <a:cs typeface="Arial MT"/>
              </a:rPr>
              <a:t>to know the </a:t>
            </a:r>
            <a:r>
              <a:rPr sz="1500" b="1" i="1" spc="-5" dirty="0">
                <a:latin typeface="Arial"/>
                <a:cs typeface="Arial"/>
              </a:rPr>
              <a:t>Precedence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b="1" i="1" spc="-5" dirty="0">
                <a:latin typeface="Arial"/>
                <a:cs typeface="Arial"/>
              </a:rPr>
              <a:t>Associativity </a:t>
            </a:r>
            <a:r>
              <a:rPr sz="1500" dirty="0">
                <a:latin typeface="Arial MT"/>
                <a:cs typeface="Arial MT"/>
              </a:rPr>
              <a:t>of the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which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determines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order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expression.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an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dirty="0">
                <a:latin typeface="Arial MT"/>
                <a:cs typeface="Arial MT"/>
              </a:rPr>
              <a:t> table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(highest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lowest)</a:t>
            </a:r>
            <a:endParaRPr sz="15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2500" y="2004060"/>
          <a:ext cx="7620000" cy="1950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S.N.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Operator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Precedence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Associativity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Parenthesis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}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[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]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Exponentiation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Second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Multiplication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4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&amp;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Division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Third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Highest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Right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842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Addition ( + ) &amp;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Subtraction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Lowest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Right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3350"/>
            <a:ext cx="78469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AD07F-A4B4-5699-C713-310633B9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7750"/>
            <a:ext cx="5067300" cy="34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0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090" y="378333"/>
            <a:ext cx="810577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normal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evaluation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operator.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iterate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process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found.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 example,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consider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5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*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( 6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+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)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  <a:p>
            <a:pPr marL="12700" marR="6350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Parenthesis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highest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among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arithmetic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operators,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(6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+2)</a:t>
            </a:r>
            <a:r>
              <a:rPr sz="1500" b="1" spc="28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8</a:t>
            </a:r>
            <a:r>
              <a:rPr sz="1500" b="1" spc="26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evaluated</a:t>
            </a:r>
            <a:r>
              <a:rPr sz="1500" dirty="0">
                <a:latin typeface="Arial MT"/>
                <a:cs typeface="Arial MT"/>
              </a:rPr>
              <a:t> first.</a:t>
            </a:r>
            <a:r>
              <a:rPr sz="1500" spc="-30" dirty="0">
                <a:latin typeface="Arial MT"/>
                <a:cs typeface="Arial MT"/>
              </a:rPr>
              <a:t> Now,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becomes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5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*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*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have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equal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and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their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left-to-right.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So,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start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evaluating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left-to-right.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5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*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8</a:t>
            </a:r>
            <a:r>
              <a:rPr sz="1500" b="1" dirty="0">
                <a:latin typeface="Arial"/>
                <a:cs typeface="Arial"/>
              </a:rPr>
              <a:t> 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40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12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/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4</a:t>
            </a:r>
            <a:r>
              <a:rPr sz="1500" b="1" dirty="0">
                <a:latin typeface="Arial"/>
                <a:cs typeface="Arial"/>
              </a:rPr>
              <a:t> 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30" dirty="0">
                <a:latin typeface="Arial MT"/>
                <a:cs typeface="Arial MT"/>
              </a:rPr>
              <a:t>Now,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becomes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40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And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value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returned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subtraction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dirty="0">
                <a:latin typeface="Arial"/>
                <a:cs typeface="Arial"/>
              </a:rPr>
              <a:t>37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" y="503814"/>
            <a:ext cx="4219575" cy="14884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Infix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Prefix Expression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 MT"/>
                <a:cs typeface="Arial MT"/>
              </a:rPr>
              <a:t>Postfix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319" y="287858"/>
            <a:ext cx="33261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Examples</a:t>
            </a:r>
            <a:r>
              <a:rPr sz="1600" spc="10" dirty="0"/>
              <a:t> </a:t>
            </a:r>
            <a:r>
              <a:rPr sz="1600" spc="-5" dirty="0"/>
              <a:t>of</a:t>
            </a:r>
            <a:r>
              <a:rPr sz="1600" spc="10" dirty="0"/>
              <a:t> </a:t>
            </a:r>
            <a:r>
              <a:rPr sz="1600" spc="-5" dirty="0"/>
              <a:t>Infix,</a:t>
            </a:r>
            <a:r>
              <a:rPr sz="1600" spc="20" dirty="0"/>
              <a:t> </a:t>
            </a:r>
            <a:r>
              <a:rPr sz="1600" spc="-5" dirty="0"/>
              <a:t>Prefix,</a:t>
            </a:r>
            <a:r>
              <a:rPr sz="1600" spc="10" dirty="0"/>
              <a:t> </a:t>
            </a:r>
            <a:r>
              <a:rPr sz="1600" spc="-5" dirty="0"/>
              <a:t>and</a:t>
            </a:r>
            <a:r>
              <a:rPr sz="1600" spc="10" dirty="0"/>
              <a:t> </a:t>
            </a:r>
            <a:r>
              <a:rPr sz="1600" spc="-5" dirty="0"/>
              <a:t>Postfix</a:t>
            </a:r>
            <a:endParaRPr sz="1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426" y="921511"/>
          <a:ext cx="4362449" cy="3520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Infix</a:t>
                      </a:r>
                      <a:r>
                        <a:rPr sz="15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425"/>
                        </a:lnSpc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Prefix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425"/>
                        </a:lnSpc>
                      </a:pPr>
                      <a:r>
                        <a:rPr sz="1500" b="1" spc="-10" dirty="0">
                          <a:latin typeface="Calibri"/>
                          <a:cs typeface="Calibri"/>
                        </a:rPr>
                        <a:t>Postfix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76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0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2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565">
                <a:tc>
                  <a:txBody>
                    <a:bodyPr/>
                    <a:lstStyle/>
                    <a:p>
                      <a:pPr marL="76200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77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+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8357" y="3309316"/>
            <a:ext cx="3391366" cy="8585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75197" y="1500631"/>
            <a:ext cx="29184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Here is a</a:t>
            </a:r>
            <a:r>
              <a:rPr sz="1200" spc="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more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complex expression: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(A </a:t>
            </a:r>
            <a:r>
              <a:rPr sz="1200" dirty="0">
                <a:latin typeface="Arial MT"/>
                <a:cs typeface="Arial MT"/>
              </a:rPr>
              <a:t>+ B) </a:t>
            </a:r>
            <a:r>
              <a:rPr sz="1200" spc="-5" dirty="0">
                <a:latin typeface="Arial MT"/>
                <a:cs typeface="Arial MT"/>
              </a:rPr>
              <a:t>* C </a:t>
            </a:r>
            <a:r>
              <a:rPr sz="1200" dirty="0">
                <a:latin typeface="Arial MT"/>
                <a:cs typeface="Arial MT"/>
              </a:rPr>
              <a:t>- </a:t>
            </a:r>
            <a:r>
              <a:rPr sz="1200" spc="-5" dirty="0">
                <a:latin typeface="Arial MT"/>
                <a:cs typeface="Arial MT"/>
              </a:rPr>
              <a:t>(D </a:t>
            </a:r>
            <a:r>
              <a:rPr sz="1200" dirty="0">
                <a:latin typeface="Arial MT"/>
                <a:cs typeface="Arial MT"/>
              </a:rPr>
              <a:t>- E) </a:t>
            </a:r>
            <a:r>
              <a:rPr sz="1200" spc="-5" dirty="0">
                <a:latin typeface="Arial MT"/>
                <a:cs typeface="Arial MT"/>
              </a:rPr>
              <a:t>* (F </a:t>
            </a:r>
            <a:r>
              <a:rPr sz="1200" dirty="0">
                <a:latin typeface="Arial MT"/>
                <a:cs typeface="Arial MT"/>
              </a:rPr>
              <a:t>+ </a:t>
            </a:r>
            <a:r>
              <a:rPr sz="1200" spc="-5" dirty="0">
                <a:latin typeface="Arial MT"/>
                <a:cs typeface="Arial MT"/>
              </a:rPr>
              <a:t>G). Figure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shows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conversion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postfix </a:t>
            </a:r>
            <a:r>
              <a:rPr sz="1200" spc="-15" dirty="0">
                <a:latin typeface="Arial MT"/>
                <a:cs typeface="Arial MT"/>
              </a:rPr>
              <a:t>and 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prefix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notations.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367745"/>
            <a:ext cx="7996555" cy="3456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18940">
              <a:lnSpc>
                <a:spcPct val="150100"/>
              </a:lnSpc>
              <a:spcBef>
                <a:spcPts val="105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1.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Infix 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onto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8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8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“)”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Process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corresponding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encountered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ignore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empty,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983" y="378413"/>
            <a:ext cx="7670800" cy="3591368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5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character’s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greater</a:t>
            </a:r>
            <a:r>
              <a:rPr sz="1500" b="1" i="1" spc="6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equal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lang="en-US" sz="1500" spc="6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encountered</a:t>
            </a:r>
            <a:r>
              <a:rPr sz="1500" spc="-1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 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 the character’s </a:t>
            </a:r>
            <a:r>
              <a:rPr sz="1500" spc="-5" dirty="0">
                <a:latin typeface="Arial MT"/>
                <a:cs typeface="Arial MT"/>
              </a:rPr>
              <a:t>precedence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less </a:t>
            </a:r>
            <a:r>
              <a:rPr sz="1500" spc="-5" dirty="0">
                <a:latin typeface="Arial MT"/>
                <a:cs typeface="Arial MT"/>
              </a:rPr>
              <a:t>than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precedence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top 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then, pop </a:t>
            </a:r>
            <a:r>
              <a:rPr sz="1500" spc="-5" dirty="0">
                <a:latin typeface="Arial MT"/>
                <a:cs typeface="Arial MT"/>
              </a:rPr>
              <a:t>two </a:t>
            </a:r>
            <a:r>
              <a:rPr lang="en-US" sz="1500" spc="-5" dirty="0">
                <a:latin typeface="Arial MT"/>
                <a:cs typeface="Arial MT"/>
              </a:rPr>
              <a:t>characters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operand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5" dirty="0">
                <a:latin typeface="Arial MT"/>
                <a:cs typeface="Arial MT"/>
              </a:rPr>
              <a:t>process according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lang="en-US" sz="1500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operator in </a:t>
            </a:r>
            <a:r>
              <a:rPr sz="1500" spc="-10" dirty="0">
                <a:latin typeface="Arial MT"/>
                <a:cs typeface="Arial MT"/>
              </a:rPr>
              <a:t>(</a:t>
            </a:r>
            <a:r>
              <a:rPr sz="1500" b="1" i="1" spc="-10" dirty="0">
                <a:latin typeface="Arial"/>
                <a:cs typeface="Arial"/>
              </a:rPr>
              <a:t>p2 </a:t>
            </a:r>
            <a:r>
              <a:rPr sz="1500" b="1" i="1" spc="-5" dirty="0">
                <a:latin typeface="Arial"/>
                <a:cs typeface="Arial"/>
              </a:rPr>
              <a:t> operator p1</a:t>
            </a:r>
            <a:r>
              <a:rPr sz="1500" spc="-5" dirty="0">
                <a:latin typeface="Arial MT"/>
                <a:cs typeface="Arial MT"/>
              </a:rPr>
              <a:t>) pattern until </a:t>
            </a:r>
            <a:r>
              <a:rPr lang="en-US"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top </a:t>
            </a:r>
            <a:r>
              <a:rPr sz="1500" spc="-5" dirty="0">
                <a:latin typeface="Arial MT"/>
                <a:cs typeface="Arial MT"/>
              </a:rPr>
              <a:t>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 in stack precedence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5" dirty="0">
                <a:latin typeface="Arial MT"/>
                <a:cs typeface="Arial MT"/>
              </a:rPr>
              <a:t>less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b="1" i="1" spc="-5" dirty="0">
                <a:latin typeface="Arial"/>
                <a:cs typeface="Arial"/>
              </a:rPr>
              <a:t>“(”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encounter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spc="-20" dirty="0">
                <a:latin typeface="Arial MT"/>
                <a:cs typeface="Arial MT"/>
              </a:rPr>
              <a:t>empty.</a:t>
            </a:r>
            <a:endParaRPr sz="15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1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15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Once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iteration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completed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empty,</a:t>
            </a:r>
            <a:endParaRPr sz="1500" dirty="0">
              <a:latin typeface="Arial MT"/>
              <a:cs typeface="Arial MT"/>
            </a:endParaRPr>
          </a:p>
          <a:p>
            <a:pPr marL="12700" marR="8255" algn="just">
              <a:lnSpc>
                <a:spcPct val="150000"/>
              </a:lnSpc>
            </a:pPr>
            <a:r>
              <a:rPr sz="1500" b="1" i="1" spc="-5" dirty="0">
                <a:latin typeface="Arial"/>
                <a:cs typeface="Arial"/>
              </a:rPr>
              <a:t>Process </a:t>
            </a:r>
            <a:r>
              <a:rPr sz="1500" dirty="0">
                <a:latin typeface="Arial MT"/>
                <a:cs typeface="Arial MT"/>
              </a:rPr>
              <a:t>until the operator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spc="-10" dirty="0">
                <a:latin typeface="Arial MT"/>
                <a:cs typeface="Arial MT"/>
              </a:rPr>
              <a:t>is </a:t>
            </a:r>
            <a:r>
              <a:rPr sz="1500" spc="-20" dirty="0">
                <a:latin typeface="Arial MT"/>
                <a:cs typeface="Arial MT"/>
              </a:rPr>
              <a:t>empty. </a:t>
            </a:r>
            <a:r>
              <a:rPr sz="1500" spc="-5" dirty="0">
                <a:latin typeface="Arial MT"/>
                <a:cs typeface="Arial MT"/>
              </a:rPr>
              <a:t>The value </a:t>
            </a:r>
            <a:r>
              <a:rPr sz="1500" dirty="0">
                <a:latin typeface="Arial MT"/>
                <a:cs typeface="Arial MT"/>
              </a:rPr>
              <a:t>left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operand stack is </a:t>
            </a:r>
            <a:r>
              <a:rPr sz="1500" dirty="0">
                <a:latin typeface="Arial MT"/>
                <a:cs typeface="Arial MT"/>
              </a:rPr>
              <a:t>our </a:t>
            </a:r>
            <a:r>
              <a:rPr sz="1500" spc="-5" dirty="0">
                <a:latin typeface="Arial MT"/>
                <a:cs typeface="Arial MT"/>
              </a:rPr>
              <a:t>final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result.</a:t>
            </a: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05D0F-6D53-EC9E-F155-CE019BB47AD4}"/>
              </a:ext>
            </a:extLst>
          </p:cNvPr>
          <p:cNvSpPr txBox="1"/>
          <p:nvPr/>
        </p:nvSpPr>
        <p:spPr>
          <a:xfrm>
            <a:off x="652983" y="4476750"/>
            <a:ext cx="551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p1 = first popped operand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p2= second popped operand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900" y="179959"/>
            <a:ext cx="5306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Example: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5" dirty="0"/>
              <a:t>Evaluate</a:t>
            </a:r>
            <a:r>
              <a:rPr sz="1600" spc="-10" dirty="0"/>
              <a:t> </a:t>
            </a:r>
            <a:r>
              <a:rPr sz="1600" spc="-5" dirty="0"/>
              <a:t>the</a:t>
            </a:r>
            <a:r>
              <a:rPr sz="1600" spc="20" dirty="0"/>
              <a:t> </a:t>
            </a:r>
            <a:r>
              <a:rPr sz="1600" spc="-5" dirty="0"/>
              <a:t>expression</a:t>
            </a:r>
            <a:r>
              <a:rPr sz="1600" spc="25" dirty="0"/>
              <a:t> </a:t>
            </a:r>
            <a:r>
              <a:rPr sz="1600" b="1" spc="-5" dirty="0">
                <a:latin typeface="Arial"/>
                <a:cs typeface="Arial"/>
              </a:rPr>
              <a:t>2+(5-3*6/2)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/>
              <a:t>using</a:t>
            </a:r>
            <a:r>
              <a:rPr sz="1600" spc="-10" dirty="0"/>
              <a:t> </a:t>
            </a:r>
            <a:r>
              <a:rPr sz="1600" spc="-5" dirty="0"/>
              <a:t>stack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5914" y="492379"/>
          <a:ext cx="7899400" cy="397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5" dirty="0">
                          <a:latin typeface="Calibri Light"/>
                          <a:cs typeface="Calibri Light"/>
                        </a:rPr>
                        <a:t>I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np</a:t>
                      </a:r>
                      <a:r>
                        <a:rPr sz="1300" spc="-5" dirty="0">
                          <a:latin typeface="Calibri Light"/>
                          <a:cs typeface="Calibri Light"/>
                        </a:rPr>
                        <a:t>u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spc="-5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spc="-5" dirty="0">
                          <a:latin typeface="Calibri Light"/>
                          <a:cs typeface="Calibri Light"/>
                        </a:rPr>
                        <a:t>Cha</a:t>
                      </a:r>
                      <a:r>
                        <a:rPr sz="1300" spc="-25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300" spc="-15" dirty="0">
                          <a:latin typeface="Calibri Light"/>
                          <a:cs typeface="Calibri Light"/>
                        </a:rPr>
                        <a:t>c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te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r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Operand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Stack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1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p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e</a:t>
                      </a:r>
                      <a:r>
                        <a:rPr sz="1300" spc="-3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25" dirty="0"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1300" spc="-1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1300" spc="-6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S</a:t>
                      </a:r>
                      <a:r>
                        <a:rPr sz="1300" spc="-20" dirty="0">
                          <a:latin typeface="Calibri Light"/>
                          <a:cs typeface="Calibri Light"/>
                        </a:rPr>
                        <a:t>t</a:t>
                      </a:r>
                      <a:r>
                        <a:rPr sz="1300" dirty="0">
                          <a:latin typeface="Calibri Light"/>
                          <a:cs typeface="Calibri Light"/>
                        </a:rPr>
                        <a:t>ack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15" dirty="0">
                          <a:latin typeface="Calibri Light"/>
                          <a:cs typeface="Calibri Light"/>
                        </a:rPr>
                        <a:t>Process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5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3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6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2,5,3,6,2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+(-*/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)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2,5,3,3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+(-*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6/2=3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2,5,9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+(-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3*3=9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2,-4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Calibri Light"/>
                          <a:cs typeface="Calibri Light"/>
                        </a:rPr>
                        <a:t>+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5-9=-4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" dirty="0">
                          <a:latin typeface="Calibri Light"/>
                          <a:cs typeface="Calibri Light"/>
                        </a:rPr>
                        <a:t>2+(-4)=-2</a:t>
                      </a:r>
                      <a:endParaRPr sz="1300">
                        <a:latin typeface="Calibri Light"/>
                        <a:cs typeface="Calibri Light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4397" y="4521504"/>
            <a:ext cx="2059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Hence,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result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-2.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473709"/>
            <a:ext cx="214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 Light"/>
                <a:cs typeface="Calibri Light"/>
              </a:rPr>
              <a:t>Pictorial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representation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567" y="1494041"/>
            <a:ext cx="5264744" cy="278145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647" y="404700"/>
            <a:ext cx="7244715" cy="22663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Arial MT"/>
                <a:cs typeface="Arial MT"/>
              </a:rPr>
              <a:t>Q.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Evaluate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3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stack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A*(B*(C+D))/E-F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A=2,B=5,C=3,D=6,E=5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F=2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Solution: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becomes,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(5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(3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6))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16.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Q.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Evaluate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stack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5/(5*(2+1))*2-10 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29" y="241172"/>
            <a:ext cx="8243570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27525">
              <a:lnSpc>
                <a:spcPct val="150000"/>
              </a:lnSpc>
              <a:spcBef>
                <a:spcPts val="1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2.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Prefix 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dirty="0">
                <a:latin typeface="Arial"/>
                <a:cs typeface="Arial"/>
              </a:rPr>
              <a:t> 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spc="-5" dirty="0">
                <a:latin typeface="Arial MT"/>
                <a:cs typeface="Arial MT"/>
              </a:rPr>
              <a:t>reverse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lang="en-GB" sz="1500" b="1" spc="-25" dirty="0">
                <a:latin typeface="Arial"/>
                <a:cs typeface="Arial"/>
              </a:rPr>
              <a:t>4</a:t>
            </a:r>
            <a:r>
              <a:rPr sz="1500" b="1" dirty="0">
                <a:latin typeface="Arial"/>
                <a:cs typeface="Arial"/>
              </a:rPr>
              <a:t>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355600" marR="5080" indent="-342900">
              <a:lnSpc>
                <a:spcPct val="15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Perform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operation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</a:t>
            </a:r>
            <a:r>
              <a:rPr sz="1500" b="1" i="1" spc="-10" dirty="0">
                <a:latin typeface="Arial"/>
                <a:cs typeface="Arial"/>
              </a:rPr>
              <a:t>p1</a:t>
            </a:r>
            <a:r>
              <a:rPr sz="1500" b="1" i="1" spc="26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28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p2</a:t>
            </a:r>
            <a:r>
              <a:rPr sz="1500" dirty="0">
                <a:latin typeface="Arial MT"/>
                <a:cs typeface="Arial MT"/>
              </a:rPr>
              <a:t>)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pattern.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push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lang="en-GB" sz="1500" b="1" spc="-40" dirty="0">
                <a:latin typeface="Arial"/>
                <a:cs typeface="Arial"/>
              </a:rPr>
              <a:t>5</a:t>
            </a:r>
            <a:r>
              <a:rPr sz="1500" b="1">
                <a:latin typeface="Arial"/>
                <a:cs typeface="Arial"/>
              </a:rPr>
              <a:t>:</a:t>
            </a:r>
            <a:r>
              <a:rPr sz="1500" b="1" spc="-3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2251" y="893952"/>
          <a:ext cx="7656194" cy="3349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Input</a:t>
                      </a:r>
                      <a:r>
                        <a:rPr sz="1500" spc="-6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500" spc="-20" dirty="0">
                          <a:latin typeface="Calibri Light"/>
                          <a:cs typeface="Calibri Light"/>
                        </a:rPr>
                        <a:t>Character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5" dirty="0">
                          <a:latin typeface="Calibri Light"/>
                          <a:cs typeface="Calibri Light"/>
                        </a:rPr>
                        <a:t>Stack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20" dirty="0">
                          <a:latin typeface="Calibri Light"/>
                          <a:cs typeface="Calibri Light"/>
                        </a:rPr>
                        <a:t>Evaluation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9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9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4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9,4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5</a:t>
                      </a: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9,4,5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*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5*4=20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3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9,20,3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2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9,20,3,2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*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9,20,6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2*3=6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8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+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9,26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10" dirty="0">
                          <a:latin typeface="Calibri Light"/>
                          <a:cs typeface="Calibri Light"/>
                        </a:rPr>
                        <a:t>6+20=26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dirty="0">
                          <a:latin typeface="Calibri Light"/>
                          <a:cs typeface="Calibri Light"/>
                        </a:rPr>
                        <a:t>-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17</a:t>
                      </a:r>
                      <a:endParaRPr sz="150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spc="-5" dirty="0">
                          <a:latin typeface="Calibri Light"/>
                          <a:cs typeface="Calibri Light"/>
                        </a:rPr>
                        <a:t>26-9=17</a:t>
                      </a:r>
                      <a:endParaRPr sz="1500" dirty="0">
                        <a:latin typeface="Calibri Light"/>
                        <a:cs typeface="Calibri Ligh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319" y="440816"/>
            <a:ext cx="57130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Evaluate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prefix</a:t>
            </a:r>
            <a:r>
              <a:rPr spc="-25" dirty="0"/>
              <a:t> </a:t>
            </a:r>
            <a:r>
              <a:rPr spc="-5" dirty="0"/>
              <a:t>expression</a:t>
            </a:r>
            <a:r>
              <a:rPr spc="25" dirty="0"/>
              <a:t> </a:t>
            </a:r>
            <a:r>
              <a:rPr b="1" dirty="0">
                <a:latin typeface="Arial"/>
                <a:cs typeface="Arial"/>
              </a:rPr>
              <a:t>-,+*2,3,*,5,4,9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2777" y="4452924"/>
            <a:ext cx="19735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17.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073" y="438658"/>
            <a:ext cx="5347335" cy="82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Q.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–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/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*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 *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 +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3 6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5 2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Q. Evaluate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+-*+12/421$42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844" y="1318642"/>
            <a:ext cx="5543550" cy="369645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197" y="114024"/>
            <a:ext cx="8115300" cy="3474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94479">
              <a:lnSpc>
                <a:spcPct val="150100"/>
              </a:lnSpc>
              <a:spcBef>
                <a:spcPts val="95"/>
              </a:spcBef>
              <a:buAutoNum type="arabicPeriod" startAt="3"/>
              <a:tabLst>
                <a:tab pos="224790" algn="l"/>
              </a:tabLst>
            </a:pP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expressing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evaluation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 </a:t>
            </a:r>
            <a:r>
              <a:rPr sz="1500" b="1" i="1" spc="-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Algorithm for </a:t>
            </a:r>
            <a:r>
              <a:rPr sz="1500" i="1" spc="-5" dirty="0">
                <a:latin typeface="Arial"/>
                <a:cs typeface="Arial"/>
              </a:rPr>
              <a:t>Postfix </a:t>
            </a:r>
            <a:r>
              <a:rPr sz="1500" i="1" dirty="0">
                <a:latin typeface="Arial"/>
                <a:cs typeface="Arial"/>
              </a:rPr>
              <a:t>expression evaluation 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lang="en-US" sz="1500" spc="5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lang="en-US" sz="1500" spc="-20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an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lang="en-GB" sz="1500" b="1" spc="-25" dirty="0">
                <a:latin typeface="Arial"/>
                <a:cs typeface="Arial"/>
              </a:rPr>
              <a:t>4</a:t>
            </a:r>
            <a:r>
              <a:rPr sz="1500" b="1" dirty="0">
                <a:latin typeface="Arial"/>
                <a:cs typeface="Arial"/>
              </a:rPr>
              <a:t>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lang="en-US" sz="1500" spc="-2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an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224154" lvl="1" indent="-21209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lang="en-US" sz="1500" b="1" i="1" dirty="0">
                <a:latin typeface="Arial"/>
                <a:cs typeface="Arial"/>
              </a:rPr>
              <a:t>operands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 marR="5080" lvl="1">
              <a:lnSpc>
                <a:spcPts val="2700"/>
              </a:lnSpc>
              <a:spcBef>
                <a:spcPts val="240"/>
              </a:spcBef>
              <a:buAutoNum type="alphaLcPeriod"/>
              <a:tabLst>
                <a:tab pos="258445" algn="l"/>
              </a:tabLst>
            </a:pPr>
            <a:r>
              <a:rPr sz="1500" spc="-5" dirty="0">
                <a:latin typeface="Arial MT"/>
                <a:cs typeface="Arial MT"/>
              </a:rPr>
              <a:t>Perform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operation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according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lang="en-US" sz="1500" spc="27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25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</a:t>
            </a:r>
            <a:r>
              <a:rPr sz="1500" b="1" i="1" spc="-5" dirty="0">
                <a:latin typeface="Arial"/>
                <a:cs typeface="Arial"/>
              </a:rPr>
              <a:t>p2</a:t>
            </a:r>
            <a:r>
              <a:rPr sz="1500" b="1" i="1" spc="27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26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p1</a:t>
            </a:r>
            <a:r>
              <a:rPr sz="1500" dirty="0">
                <a:latin typeface="Arial MT"/>
                <a:cs typeface="Arial MT"/>
              </a:rPr>
              <a:t>)</a:t>
            </a:r>
            <a:r>
              <a:rPr sz="1500" spc="2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pattern.</a:t>
            </a:r>
            <a:r>
              <a:rPr sz="1500" spc="2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push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lang="en-GB" sz="1500" b="1" spc="-40" dirty="0">
                <a:latin typeface="Arial"/>
                <a:cs typeface="Arial"/>
              </a:rPr>
              <a:t>5</a:t>
            </a:r>
            <a:r>
              <a:rPr sz="1500" b="1" dirty="0">
                <a:latin typeface="Arial"/>
                <a:cs typeface="Arial"/>
              </a:rPr>
              <a:t>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368" y="932433"/>
          <a:ext cx="6663690" cy="349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Evaluation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2,3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2*3=6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6,5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6,5,4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6,20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5*4=20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6+20=26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26,9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17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26-9=17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36294" y="4608982"/>
            <a:ext cx="1657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Hence,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17.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687" y="378079"/>
            <a:ext cx="5777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Example: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Evaluate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postfix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2,3,*,5,4,*,+,9,-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08" y="390271"/>
            <a:ext cx="501078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Evaluate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expression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5 4 6 + * 4 9 3 / + * </a:t>
            </a:r>
            <a:r>
              <a:rPr sz="1500" dirty="0">
                <a:latin typeface="Arial MT"/>
                <a:cs typeface="Arial MT"/>
              </a:rPr>
              <a:t>using </a:t>
            </a:r>
            <a:r>
              <a:rPr sz="1500">
                <a:latin typeface="Arial MT"/>
                <a:cs typeface="Arial MT"/>
              </a:rPr>
              <a:t>stack.</a:t>
            </a:r>
            <a:endParaRPr lang="en-US"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789" y="870412"/>
            <a:ext cx="6764640" cy="371740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382" y="2412949"/>
            <a:ext cx="5257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2400" b="1" spc="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Using Stack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164" y="74676"/>
            <a:ext cx="3422903" cy="47716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272" y="453897"/>
            <a:ext cx="284226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While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converting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3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 </a:t>
            </a:r>
            <a:r>
              <a:rPr sz="1500" spc="-5" dirty="0">
                <a:latin typeface="Arial MT"/>
                <a:cs typeface="Arial MT"/>
              </a:rPr>
              <a:t>prefix expression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have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consider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rule.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649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Basic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feature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000686"/>
            <a:ext cx="8041640" cy="25495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770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similar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type.</a:t>
            </a:r>
            <a:endParaRPr sz="16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LIFO(Last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out)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FILO(First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out).</a:t>
            </a:r>
            <a:endParaRPr sz="160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50000"/>
              </a:lnSpc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push() function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used to insert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elements into the Stack and pop() function </a:t>
            </a:r>
            <a:r>
              <a:rPr sz="1600" spc="-15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to remove an element from the stack. Both insertion and removal are </a:t>
            </a:r>
            <a:r>
              <a:rPr sz="1600" spc="-10" dirty="0">
                <a:latin typeface="Arial MT"/>
                <a:cs typeface="Arial MT"/>
              </a:rPr>
              <a:t>allowed </a:t>
            </a:r>
            <a:r>
              <a:rPr sz="1600" spc="-5" dirty="0">
                <a:latin typeface="Arial MT"/>
                <a:cs typeface="Arial MT"/>
              </a:rPr>
              <a:t>at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called</a:t>
            </a:r>
            <a:r>
              <a:rPr sz="1600" spc="-50" dirty="0">
                <a:latin typeface="Arial MT"/>
                <a:cs typeface="Arial MT"/>
              </a:rPr>
              <a:t> Top.</a:t>
            </a:r>
            <a:endParaRPr sz="160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5"/>
              </a:spcBef>
              <a:buSzPct val="112500"/>
              <a:buChar char="•"/>
              <a:tabLst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Stack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said to be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Overflow </a:t>
            </a:r>
            <a:r>
              <a:rPr sz="1600" dirty="0">
                <a:latin typeface="Arial MT"/>
                <a:cs typeface="Arial MT"/>
              </a:rPr>
              <a:t>state </a:t>
            </a:r>
            <a:r>
              <a:rPr sz="1600" spc="-10" dirty="0">
                <a:latin typeface="Arial MT"/>
                <a:cs typeface="Arial MT"/>
              </a:rPr>
              <a:t>when </a:t>
            </a:r>
            <a:r>
              <a:rPr sz="1600" dirty="0">
                <a:latin typeface="Arial MT"/>
                <a:cs typeface="Arial MT"/>
              </a:rPr>
              <a:t>it is </a:t>
            </a:r>
            <a:r>
              <a:rPr sz="1600" spc="-5" dirty="0">
                <a:latin typeface="Arial MT"/>
                <a:cs typeface="Arial MT"/>
              </a:rPr>
              <a:t>completely full and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said </a:t>
            </a:r>
            <a:r>
              <a:rPr sz="1600" spc="-5" dirty="0">
                <a:latin typeface="Arial MT"/>
                <a:cs typeface="Arial MT"/>
              </a:rPr>
              <a:t>to be </a:t>
            </a:r>
            <a:r>
              <a:rPr sz="1600" spc="-15" dirty="0">
                <a:latin typeface="Arial MT"/>
                <a:cs typeface="Arial MT"/>
              </a:rPr>
              <a:t>in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Underflow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completely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empty.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624" y="316081"/>
            <a:ext cx="7232015" cy="711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94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conversion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process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converting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expression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one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form</a:t>
            </a:r>
            <a:r>
              <a:rPr sz="1500" spc="1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endParaRPr sz="15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latin typeface="Arial MT"/>
                <a:cs typeface="Arial MT"/>
              </a:rPr>
              <a:t>form.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Following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list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 conversion.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1619" y="429895"/>
            <a:ext cx="668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another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624" y="1254633"/>
            <a:ext cx="1687195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eriod"/>
            </a:pP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347598"/>
            <a:ext cx="7798434" cy="31121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500" b="1" i="1" spc="-5" dirty="0">
                <a:latin typeface="Arial"/>
                <a:cs typeface="Arial"/>
              </a:rPr>
              <a:t>Why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we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use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stack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expression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conversion?</a:t>
            </a: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Ans:</a:t>
            </a:r>
            <a:r>
              <a:rPr sz="1500" b="1" spc="37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let’s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take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</a:t>
            </a:r>
            <a:r>
              <a:rPr sz="1500" spc="3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example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3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conversion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without</a:t>
            </a:r>
            <a:r>
              <a:rPr sz="1500" spc="3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3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infix</a:t>
            </a:r>
            <a:endParaRPr sz="15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A+(B*C)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</a:p>
          <a:p>
            <a:pPr marL="12700" marR="7620" algn="just">
              <a:lnSpc>
                <a:spcPct val="150000"/>
              </a:lnSpc>
            </a:pPr>
            <a:r>
              <a:rPr sz="1500" b="1" dirty="0">
                <a:latin typeface="Arial"/>
                <a:cs typeface="Arial"/>
              </a:rPr>
              <a:t>Step 1: </a:t>
            </a:r>
            <a:r>
              <a:rPr sz="1500" spc="-5" dirty="0">
                <a:latin typeface="Arial MT"/>
                <a:cs typeface="Arial MT"/>
              </a:rPr>
              <a:t>search for </a:t>
            </a:r>
            <a:r>
              <a:rPr sz="1500" dirty="0">
                <a:latin typeface="Arial MT"/>
                <a:cs typeface="Arial MT"/>
              </a:rPr>
              <a:t>higher </a:t>
            </a:r>
            <a:r>
              <a:rPr sz="1500" spc="-5" dirty="0">
                <a:latin typeface="Arial MT"/>
                <a:cs typeface="Arial MT"/>
              </a:rPr>
              <a:t>precedence operator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5" dirty="0">
                <a:latin typeface="Arial MT"/>
                <a:cs typeface="Arial MT"/>
              </a:rPr>
              <a:t>perform </a:t>
            </a:r>
            <a:r>
              <a:rPr sz="1500" dirty="0">
                <a:latin typeface="Arial MT"/>
                <a:cs typeface="Arial MT"/>
              </a:rPr>
              <a:t>the operation. </a:t>
            </a:r>
            <a:r>
              <a:rPr sz="1500" spc="-5" dirty="0">
                <a:latin typeface="Arial MT"/>
                <a:cs typeface="Arial MT"/>
              </a:rPr>
              <a:t>Here, </a:t>
            </a:r>
            <a:r>
              <a:rPr sz="1500" b="1" i="1" dirty="0">
                <a:latin typeface="Arial"/>
                <a:cs typeface="Arial"/>
              </a:rPr>
              <a:t>( ) </a:t>
            </a:r>
            <a:r>
              <a:rPr sz="1500" spc="-5" dirty="0">
                <a:latin typeface="Arial MT"/>
                <a:cs typeface="Arial MT"/>
              </a:rPr>
              <a:t>is there </a:t>
            </a:r>
            <a:r>
              <a:rPr sz="1500" dirty="0">
                <a:latin typeface="Arial MT"/>
                <a:cs typeface="Arial MT"/>
              </a:rPr>
              <a:t> so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(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)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A+BC*</a:t>
            </a: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then,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again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ABC*+</a:t>
            </a:r>
            <a:endParaRPr sz="1500" dirty="0">
              <a:latin typeface="Arial"/>
              <a:cs typeface="Arial"/>
            </a:endParaRPr>
          </a:p>
          <a:p>
            <a:pPr marL="12700" marR="7620" algn="just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For this,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spc="-5" dirty="0">
                <a:latin typeface="Arial MT"/>
                <a:cs typeface="Arial MT"/>
              </a:rPr>
              <a:t>have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scan whole expression </a:t>
            </a:r>
            <a:r>
              <a:rPr sz="1500" dirty="0">
                <a:latin typeface="Arial MT"/>
                <a:cs typeface="Arial MT"/>
              </a:rPr>
              <a:t>for </a:t>
            </a:r>
            <a:r>
              <a:rPr sz="1500" spc="-5" dirty="0">
                <a:latin typeface="Arial MT"/>
                <a:cs typeface="Arial MT"/>
              </a:rPr>
              <a:t>every iteration, if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expression is </a:t>
            </a:r>
            <a:r>
              <a:rPr sz="1500" dirty="0">
                <a:latin typeface="Arial MT"/>
                <a:cs typeface="Arial MT"/>
              </a:rPr>
              <a:t>complex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 it </a:t>
            </a:r>
            <a:r>
              <a:rPr sz="1500" spc="-5" dirty="0">
                <a:latin typeface="Arial MT"/>
                <a:cs typeface="Arial MT"/>
              </a:rPr>
              <a:t>takes </a:t>
            </a:r>
            <a:r>
              <a:rPr sz="1500" dirty="0">
                <a:latin typeface="Arial MT"/>
                <a:cs typeface="Arial MT"/>
              </a:rPr>
              <a:t>lots </a:t>
            </a:r>
            <a:r>
              <a:rPr sz="1500" spc="-5" dirty="0">
                <a:latin typeface="Arial MT"/>
                <a:cs typeface="Arial MT"/>
              </a:rPr>
              <a:t>of time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spc="-20" dirty="0">
                <a:latin typeface="Arial MT"/>
                <a:cs typeface="Arial MT"/>
              </a:rPr>
              <a:t>memory.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So,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overcome this problem stack is used in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conversion.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564" y="156209"/>
            <a:ext cx="8126730" cy="44843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1.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r>
              <a:rPr sz="1500" b="1" i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stack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3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First,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 </a:t>
            </a:r>
            <a:r>
              <a:rPr sz="1500" b="1" i="1" dirty="0">
                <a:latin typeface="Arial"/>
                <a:cs typeface="Arial"/>
              </a:rPr>
              <a:t>infix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expression</a:t>
            </a:r>
            <a:r>
              <a:rPr sz="15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Scan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 </a:t>
            </a:r>
            <a:r>
              <a:rPr lang="en-US"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Arial"/>
                <a:cs typeface="Arial"/>
              </a:rPr>
              <a:t>Sep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from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corresponding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found.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7: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greater</a:t>
            </a:r>
            <a:r>
              <a:rPr sz="1500" b="1" i="1" spc="14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top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OR</a:t>
            </a:r>
            <a:r>
              <a:rPr sz="1500" spc="-10" dirty="0">
                <a:latin typeface="Arial MT"/>
                <a:cs typeface="Arial MT"/>
              </a:rPr>
              <a:t>,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endParaRPr sz="15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i="1" dirty="0">
                <a:latin typeface="Arial"/>
                <a:cs typeface="Arial"/>
              </a:rPr>
              <a:t>“)”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OR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empty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AutoNum type="alphaLcPeriod" startAt="2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equals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 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associativity.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367745"/>
            <a:ext cx="7859395" cy="24276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operator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 go 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c.</a:t>
            </a:r>
            <a:r>
              <a:rPr sz="1500" spc="1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lesser</a:t>
            </a:r>
            <a:r>
              <a:rPr sz="1500" b="1" i="1" spc="19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than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top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1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1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no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input,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remaining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display.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9: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After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all </a:t>
            </a:r>
            <a:r>
              <a:rPr sz="1500" dirty="0">
                <a:latin typeface="Arial MT"/>
                <a:cs typeface="Arial MT"/>
              </a:rPr>
              <a:t>the characters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scanned,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output.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10: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572" y="305414"/>
            <a:ext cx="6251575" cy="711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spc="-5" dirty="0">
                <a:latin typeface="Arial"/>
                <a:cs typeface="Arial"/>
              </a:rPr>
              <a:t>Example: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 </a:t>
            </a:r>
            <a:r>
              <a:rPr sz="1500" b="1" spc="-5" dirty="0">
                <a:latin typeface="Arial"/>
                <a:cs typeface="Arial"/>
              </a:rPr>
              <a:t>A+B-C*D+(E^F)*G/H/I</a:t>
            </a:r>
            <a:r>
              <a:rPr sz="1500" b="1" spc="5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in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First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all </a:t>
            </a:r>
            <a:r>
              <a:rPr sz="1500" b="1" i="1" dirty="0">
                <a:latin typeface="Arial"/>
                <a:cs typeface="Arial"/>
              </a:rPr>
              <a:t>reverse</a:t>
            </a:r>
            <a:r>
              <a:rPr sz="1500" b="1" i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I/H/G*)F^E(+D*C-B+A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6043" y="1198244"/>
          <a:ext cx="6520815" cy="374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6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Prefix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Expression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6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039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3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IHGF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6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^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//*)^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IHGF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64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//*)^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051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030" y="4231030"/>
            <a:ext cx="6760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Arial MT"/>
                <a:cs typeface="Arial MT"/>
              </a:rPr>
              <a:t>New,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reverse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final expression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+-+AB*CD//*^EFGHI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dirty="0">
                <a:latin typeface="Arial MT"/>
                <a:cs typeface="Arial MT"/>
              </a:rPr>
              <a:t> prefix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9836" y="337058"/>
          <a:ext cx="7003415" cy="3606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IHGFE^*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IHGFE^*//DC*BA+-+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727" y="858772"/>
            <a:ext cx="4390644" cy="38381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065" y="356997"/>
            <a:ext cx="2592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Example: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(A-(B/C))*((D*E)-F)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0557" y="2332761"/>
            <a:ext cx="243268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Times New Roman"/>
                <a:cs typeface="Times New Roman"/>
              </a:rPr>
              <a:t>Hence,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*-A/BC-*DEF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197" y="389509"/>
            <a:ext cx="7486650" cy="712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Trace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(A+B*C$D)/((E+F-G)*H)$I/J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Arial MT"/>
                <a:cs typeface="Arial MT"/>
              </a:rPr>
              <a:t>Q.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Trace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convert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given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((A-(B+C))*D)^(E+F)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529" y="187452"/>
            <a:ext cx="8583295" cy="48279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2.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using</a:t>
            </a:r>
            <a:r>
              <a:rPr sz="15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AFEF"/>
                </a:solidFill>
                <a:latin typeface="Arial"/>
                <a:cs typeface="Arial"/>
              </a:rPr>
              <a:t>Stack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Arial MT"/>
                <a:cs typeface="Arial MT"/>
              </a:rPr>
              <a:t>Algorithm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Conversion: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Scan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character.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If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“)”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display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“(”</a:t>
            </a:r>
            <a:r>
              <a:rPr sz="1500" b="1" i="1" spc="55" dirty="0">
                <a:latin typeface="Arial"/>
                <a:cs typeface="Arial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found.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discard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i="1" spc="-10" dirty="0">
                <a:latin typeface="Arial"/>
                <a:cs typeface="Arial"/>
              </a:rPr>
              <a:t>higher</a:t>
            </a:r>
            <a:r>
              <a:rPr sz="1500" b="1" i="1" spc="5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OR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top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empty</a:t>
            </a:r>
            <a:r>
              <a:rPr sz="1500" b="1" i="1" spc="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OR</a:t>
            </a:r>
            <a:r>
              <a:rPr sz="1500" b="1" spc="3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has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“(”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AutoNum type="alphaLcPeriod" startAt="2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character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has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lower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precedence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stack,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from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it.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</a:t>
            </a:r>
            <a:r>
              <a:rPr sz="1500" dirty="0">
                <a:latin typeface="Arial MT"/>
                <a:cs typeface="Arial MT"/>
              </a:rPr>
              <a:t> 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5.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eriod" startAt="2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equal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precedence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associativity.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08" y="517652"/>
            <a:ext cx="7975600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Left</a:t>
            </a:r>
            <a:r>
              <a:rPr sz="1500" b="1" i="1" spc="10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then,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out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operator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display.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Then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5.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associativity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Left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8: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no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dirty="0">
                <a:latin typeface="Arial MT"/>
                <a:cs typeface="Arial MT"/>
              </a:rPr>
              <a:t> input,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 out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remaining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operators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display.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9: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69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Applications</a:t>
            </a:r>
            <a:r>
              <a:rPr sz="20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065022"/>
            <a:ext cx="6842125" cy="298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used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directly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indirectly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following fields: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expressions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(postfix,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prefix)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keep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page-visited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history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Web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browser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perform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undo sequence</a:t>
            </a:r>
            <a:r>
              <a:rPr sz="1600" dirty="0">
                <a:latin typeface="Arial MT"/>
                <a:cs typeface="Arial MT"/>
              </a:rPr>
              <a:t> 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editor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recursion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pass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parameters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between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functions</a:t>
            </a:r>
            <a:r>
              <a:rPr sz="1600" dirty="0">
                <a:latin typeface="Arial MT"/>
                <a:cs typeface="Arial MT"/>
              </a:rPr>
              <a:t> in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 program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0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auxiliary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endParaRPr sz="16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965"/>
              </a:spcBef>
              <a:buSzPct val="112500"/>
              <a:buChar char="•"/>
              <a:tabLst>
                <a:tab pos="469265" algn="l"/>
                <a:tab pos="469900" algn="l"/>
              </a:tabLst>
            </a:pP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component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spc="-5" dirty="0"/>
              <a:t>Covert</a:t>
            </a:r>
            <a:r>
              <a:rPr spc="3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Infix</a:t>
            </a:r>
            <a:r>
              <a:rPr spc="-5" dirty="0"/>
              <a:t> expression</a:t>
            </a:r>
            <a:r>
              <a:rPr spc="5" dirty="0"/>
              <a:t> </a:t>
            </a:r>
            <a:r>
              <a:rPr b="1" i="1" spc="-5" dirty="0">
                <a:latin typeface="Arial"/>
                <a:cs typeface="Arial"/>
              </a:rPr>
              <a:t>L-M*N+(O/P)+W^U^V</a:t>
            </a:r>
            <a:r>
              <a:rPr b="1" i="1" spc="5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20" dirty="0"/>
              <a:t> </a:t>
            </a:r>
            <a:r>
              <a:rPr dirty="0"/>
              <a:t>to</a:t>
            </a:r>
            <a:r>
              <a:rPr spc="-5" dirty="0"/>
              <a:t> Postfix</a:t>
            </a:r>
            <a:r>
              <a:rPr spc="5" dirty="0"/>
              <a:t> </a:t>
            </a:r>
            <a:r>
              <a:rPr spc="-5" dirty="0"/>
              <a:t>expression</a:t>
            </a:r>
            <a:r>
              <a:rPr dirty="0"/>
              <a:t> using</a:t>
            </a:r>
            <a:r>
              <a:rPr spc="15" dirty="0"/>
              <a:t> </a:t>
            </a:r>
            <a:r>
              <a:rPr dirty="0"/>
              <a:t>Stack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5927" y="938530"/>
          <a:ext cx="5621020" cy="4009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Stack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1555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Postfix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Expression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LM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LM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marL="1270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-*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LMN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+(/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+(/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261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835">
                <a:tc>
                  <a:txBody>
                    <a:bodyPr/>
                    <a:lstStyle/>
                    <a:p>
                      <a:pPr marL="1270" algn="ctr">
                        <a:lnSpc>
                          <a:spcPts val="157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+^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+^^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311"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+^^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LMN*-OP/+WUV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LMN*-OP/+WUV^^+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01765" y="1687067"/>
            <a:ext cx="1741805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 the postfix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 is </a:t>
            </a:r>
            <a:r>
              <a:rPr sz="1500" b="1" i="1" spc="-5" dirty="0">
                <a:latin typeface="Arial"/>
                <a:cs typeface="Arial"/>
              </a:rPr>
              <a:t>LMN*- </a:t>
            </a:r>
            <a:r>
              <a:rPr sz="1500" b="1" i="1" spc="-40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OP/+WUV^^+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051" y="446658"/>
            <a:ext cx="7734934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Q.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 </a:t>
            </a:r>
            <a:r>
              <a:rPr sz="1400" dirty="0">
                <a:latin typeface="Arial MT"/>
                <a:cs typeface="Arial MT"/>
              </a:rPr>
              <a:t>infix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postfix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expression </a:t>
            </a:r>
            <a:r>
              <a:rPr sz="1400" dirty="0">
                <a:latin typeface="Arial MT"/>
                <a:cs typeface="Arial MT"/>
              </a:rPr>
              <a:t>K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 M*N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(O^P)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5" dirty="0">
                <a:latin typeface="Arial MT"/>
                <a:cs typeface="Arial MT"/>
              </a:rPr>
              <a:t> W/U/V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</a:t>
            </a: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Q.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infix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postfix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expression</a:t>
            </a:r>
            <a:r>
              <a:rPr sz="1400" spc="3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 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^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 H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Solution: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5530" y="1740535"/>
          <a:ext cx="6166485" cy="2466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4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scanned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i="1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Arial"/>
                          <a:cs typeface="Arial"/>
                        </a:rPr>
                        <a:t>Postfix</a:t>
                      </a:r>
                      <a:r>
                        <a:rPr sz="15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i="1" dirty="0">
                          <a:latin typeface="Arial"/>
                          <a:cs typeface="Arial"/>
                        </a:rPr>
                        <a:t>Expression</a:t>
                      </a:r>
                      <a:r>
                        <a:rPr sz="15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i="1" dirty="0">
                          <a:latin typeface="Arial"/>
                          <a:cs typeface="Arial"/>
                        </a:rPr>
                        <a:t>(Q)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021715" algn="just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  (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 marR="269240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  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7461" y="143763"/>
          <a:ext cx="5457825" cy="4849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96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–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68044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5725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)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0805" marR="868044">
                        <a:lnSpc>
                          <a:spcPct val="150000"/>
                        </a:lnSpc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H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 /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 /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503680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1120775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 B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 F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 *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 marR="756285">
                        <a:lnSpc>
                          <a:spcPct val="150000"/>
                        </a:lnSpc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 </a:t>
                      </a:r>
                      <a:r>
                        <a:rPr sz="1500" spc="-4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</a:t>
                      </a:r>
                      <a:endParaRPr sz="15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5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C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5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^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H *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14617" y="1315034"/>
            <a:ext cx="238379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postfix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 </a:t>
            </a:r>
            <a:r>
              <a:rPr sz="1500" dirty="0">
                <a:latin typeface="Arial MT"/>
                <a:cs typeface="Arial MT"/>
              </a:rPr>
              <a:t>/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 </a:t>
            </a:r>
            <a:r>
              <a:rPr sz="1500" dirty="0">
                <a:latin typeface="Arial MT"/>
                <a:cs typeface="Arial MT"/>
              </a:rPr>
              <a:t>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^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* </a:t>
            </a:r>
            <a:r>
              <a:rPr sz="1500" dirty="0">
                <a:latin typeface="Arial MT"/>
                <a:cs typeface="Arial MT"/>
              </a:rPr>
              <a:t>-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 *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+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482" y="375766"/>
            <a:ext cx="4688633" cy="467794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710" y="248411"/>
            <a:ext cx="5209433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347598"/>
            <a:ext cx="7860030" cy="4141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3.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dirty="0">
                <a:latin typeface="Arial MT"/>
                <a:cs typeface="Arial MT"/>
              </a:rPr>
              <a:t> 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string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the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6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7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6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between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</a:t>
            </a:r>
            <a:endParaRPr sz="15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string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5" dirty="0">
                <a:latin typeface="Arial"/>
                <a:cs typeface="Arial"/>
              </a:rPr>
              <a:t> (operand1,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operand2)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0018" y="992758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D,C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C/D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(C/D),B,A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(C/D),</a:t>
                      </a:r>
                      <a:r>
                        <a:rPr sz="15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(A+B)*(C/D)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840" y="508203"/>
            <a:ext cx="55422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 </a:t>
            </a:r>
            <a:r>
              <a:rPr spc="-5" dirty="0"/>
              <a:t>Convert</a:t>
            </a:r>
            <a:r>
              <a:rPr spc="5" dirty="0"/>
              <a:t> </a:t>
            </a:r>
            <a:r>
              <a:rPr dirty="0"/>
              <a:t>Prefix</a:t>
            </a:r>
            <a:r>
              <a:rPr spc="-20" dirty="0"/>
              <a:t> </a:t>
            </a:r>
            <a:r>
              <a:rPr dirty="0"/>
              <a:t>expression</a:t>
            </a:r>
            <a:r>
              <a:rPr spc="5" dirty="0"/>
              <a:t> </a:t>
            </a:r>
            <a:r>
              <a:rPr b="1" spc="-10" dirty="0">
                <a:latin typeface="Arial"/>
                <a:cs typeface="Arial"/>
              </a:rPr>
              <a:t>*+AB/CD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Infix</a:t>
            </a:r>
            <a:r>
              <a:rPr spc="-20" dirty="0"/>
              <a:t> </a:t>
            </a:r>
            <a:r>
              <a:rPr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7688" y="3915562"/>
            <a:ext cx="33731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((A+B)*(C/D))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294005"/>
            <a:ext cx="8097520" cy="41421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4.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 to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Prefix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Postfix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from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string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3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3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them.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string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operand2,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7999" y="705993"/>
          <a:ext cx="6083299" cy="360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L,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K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L,K,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L,K,A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5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AK/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20" dirty="0">
                          <a:latin typeface="Arial MT"/>
                          <a:cs typeface="Arial MT"/>
                        </a:rPr>
                        <a:t>AK/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AK/L-,C,B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AK/L-,BC/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BC/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AK/L-,BC/,A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AK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-,</a:t>
                      </a:r>
                      <a:r>
                        <a:rPr sz="150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AB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C/-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545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ABC/-AK/L-*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ABC/-AK/L-*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647" y="317119"/>
            <a:ext cx="6537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10" dirty="0"/>
              <a:t> </a:t>
            </a:r>
            <a:r>
              <a:rPr dirty="0"/>
              <a:t>prefix</a:t>
            </a:r>
            <a:r>
              <a:rPr spc="-25" dirty="0"/>
              <a:t> </a:t>
            </a:r>
            <a:r>
              <a:rPr spc="-5" dirty="0"/>
              <a:t>expression</a:t>
            </a:r>
            <a:r>
              <a:rPr spc="20" dirty="0"/>
              <a:t> </a:t>
            </a:r>
            <a:r>
              <a:rPr b="1" spc="-5" dirty="0">
                <a:latin typeface="Arial"/>
                <a:cs typeface="Arial"/>
              </a:rPr>
              <a:t>*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 /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K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dirty="0"/>
              <a:t>to postfix</a:t>
            </a:r>
            <a:r>
              <a:rPr spc="-20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3627" y="4464202"/>
            <a:ext cx="3898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ABC/-AK/L-*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236" y="378413"/>
            <a:ext cx="6307455" cy="41427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5.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 Postfix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Infix</a:t>
            </a:r>
            <a:r>
              <a:rPr sz="1500" b="1" i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i="1" dirty="0">
                <a:latin typeface="Arial"/>
                <a:cs typeface="Arial"/>
              </a:rPr>
              <a:t>Algorithm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for</a:t>
            </a:r>
            <a:r>
              <a:rPr sz="1500" i="1" spc="-2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Postfix</a:t>
            </a:r>
            <a:r>
              <a:rPr sz="1500" i="1" spc="-2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-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Infix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Conversion: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 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operator</a:t>
            </a:r>
            <a:r>
              <a:rPr sz="1500" dirty="0">
                <a:latin typeface="Arial MT"/>
                <a:cs typeface="Arial MT"/>
              </a:rPr>
              <a:t>,</a:t>
            </a:r>
            <a:endParaRPr sz="15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900"/>
              </a:spcBef>
              <a:buChar char="•"/>
              <a:tabLst>
                <a:tab pos="350520" algn="l"/>
                <a:tab pos="351155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9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between </a:t>
            </a:r>
            <a:r>
              <a:rPr sz="1500" dirty="0">
                <a:latin typeface="Arial MT"/>
                <a:cs typeface="Arial MT"/>
              </a:rPr>
              <a:t>them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i.e.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string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(operand2,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operand1)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Push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until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2423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Operations</a:t>
            </a:r>
            <a:r>
              <a:rPr sz="20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944" y="1267205"/>
            <a:ext cx="5260975" cy="2341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Push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 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Pop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 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IsEmpty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IsFull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Check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Peek</a:t>
            </a:r>
            <a:r>
              <a:rPr sz="1600" spc="-5" dirty="0">
                <a:latin typeface="Arial MT"/>
                <a:cs typeface="Arial MT"/>
              </a:rPr>
              <a:t>: Get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value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without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removing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it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61161" y="1269619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(A+B),C,D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/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(A+B),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(C/D)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((A+B)*(C/D))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152" y="562736"/>
            <a:ext cx="6144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Postfix</a:t>
            </a:r>
            <a:r>
              <a:rPr spc="-15" dirty="0"/>
              <a:t> </a:t>
            </a:r>
            <a:r>
              <a:rPr spc="-5" dirty="0"/>
              <a:t>expression</a:t>
            </a:r>
            <a:r>
              <a:rPr spc="45" dirty="0"/>
              <a:t> </a:t>
            </a:r>
            <a:r>
              <a:rPr b="1" spc="-15" dirty="0">
                <a:latin typeface="Arial"/>
                <a:cs typeface="Arial"/>
              </a:rPr>
              <a:t>AB+CD/*</a:t>
            </a:r>
            <a:r>
              <a:rPr b="1" spc="75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Infix</a:t>
            </a:r>
            <a:r>
              <a:rPr spc="-20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691" y="4219447"/>
            <a:ext cx="34156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((A+B)*(C/D))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564" y="294005"/>
            <a:ext cx="8149590" cy="41421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6.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Conversion</a:t>
            </a:r>
            <a:r>
              <a:rPr sz="1500" b="1" i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500" b="1" i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00AFEF"/>
                </a:solidFill>
                <a:latin typeface="Arial"/>
                <a:cs typeface="Arial"/>
              </a:rPr>
              <a:t>Postfix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 to</a:t>
            </a:r>
            <a:r>
              <a:rPr sz="1500" b="1" i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Prefix</a:t>
            </a:r>
            <a:r>
              <a:rPr sz="1500" b="1" i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00AFEF"/>
                </a:solidFill>
                <a:latin typeface="Arial"/>
                <a:cs typeface="Arial"/>
              </a:rPr>
              <a:t>expression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Algorithm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Postfix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Conversion: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1: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2: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Postfix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left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to</a:t>
            </a:r>
            <a:r>
              <a:rPr sz="1500" b="1" i="1" spc="-1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right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3: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</a:t>
            </a:r>
            <a:r>
              <a:rPr sz="1500" spc="-5" dirty="0">
                <a:latin typeface="Arial MT"/>
                <a:cs typeface="Arial MT"/>
              </a:rPr>
              <a:t>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4: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character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endParaRPr sz="15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900"/>
              </a:spcBef>
              <a:buChar char="•"/>
              <a:tabLst>
                <a:tab pos="351155" algn="l"/>
                <a:tab pos="351790" algn="l"/>
              </a:tabLst>
            </a:pPr>
            <a:r>
              <a:rPr sz="1500" spc="-5" dirty="0">
                <a:latin typeface="Arial MT"/>
                <a:cs typeface="Arial MT"/>
              </a:rPr>
              <a:t>Pop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 string by </a:t>
            </a:r>
            <a:r>
              <a:rPr sz="1500" spc="-5" dirty="0">
                <a:latin typeface="Arial MT"/>
                <a:cs typeface="Arial MT"/>
              </a:rPr>
              <a:t>concatenating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i="1" dirty="0">
                <a:latin typeface="Arial"/>
                <a:cs typeface="Arial"/>
              </a:rPr>
              <a:t>two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operands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operator</a:t>
            </a:r>
            <a:r>
              <a:rPr sz="1500" b="1" i="1" spc="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before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them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i.e. </a:t>
            </a:r>
            <a:r>
              <a:rPr sz="1500" b="1" dirty="0">
                <a:latin typeface="Arial"/>
                <a:cs typeface="Arial"/>
              </a:rPr>
              <a:t>string</a:t>
            </a:r>
            <a:endParaRPr sz="1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operator,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operand2,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operand1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resultant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5: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Repeat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until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expression.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Step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6: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Stop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67486" y="1446657"/>
          <a:ext cx="6083299" cy="240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5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Character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Stack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5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A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A,B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+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9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+AB,C,D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-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+AB,</a:t>
                      </a:r>
                      <a:r>
                        <a:rPr sz="15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2"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*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*+AB-CD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0"/>
                        </a:lnSpc>
                        <a:spcBef>
                          <a:spcPts val="535"/>
                        </a:spcBef>
                      </a:pPr>
                      <a:r>
                        <a:rPr sz="1500" spc="-5" dirty="0">
                          <a:latin typeface="Arial MT"/>
                          <a:cs typeface="Arial MT"/>
                        </a:rPr>
                        <a:t>*+AB-CD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29258" y="4243222"/>
            <a:ext cx="3185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Hence,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expression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b="1" spc="-10" dirty="0">
                <a:latin typeface="Arial"/>
                <a:cs typeface="Arial"/>
              </a:rPr>
              <a:t>*+AB-CD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686" y="485902"/>
            <a:ext cx="61893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Example: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Convert</a:t>
            </a:r>
            <a:r>
              <a:rPr spc="10" dirty="0"/>
              <a:t> </a:t>
            </a:r>
            <a:r>
              <a:rPr dirty="0"/>
              <a:t>Postfix</a:t>
            </a:r>
            <a:r>
              <a:rPr spc="-20" dirty="0"/>
              <a:t> </a:t>
            </a:r>
            <a:r>
              <a:rPr spc="-5" dirty="0"/>
              <a:t>expression</a:t>
            </a:r>
            <a:r>
              <a:rPr spc="20" dirty="0"/>
              <a:t> </a:t>
            </a:r>
            <a:r>
              <a:rPr b="1" spc="-30" dirty="0">
                <a:latin typeface="Arial"/>
                <a:cs typeface="Arial"/>
              </a:rPr>
              <a:t>AB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+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CD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 </a:t>
            </a:r>
            <a:r>
              <a:rPr b="1" spc="-5" dirty="0">
                <a:latin typeface="Arial"/>
                <a:cs typeface="Arial"/>
              </a:rPr>
              <a:t>*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Prefix</a:t>
            </a:r>
            <a:r>
              <a:rPr spc="-10" dirty="0"/>
              <a:t> </a:t>
            </a:r>
            <a:r>
              <a:rPr dirty="0"/>
              <a:t>expression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1FBC0-5841-42DD-A206-4410DD01D5CB}"/>
              </a:ext>
            </a:extLst>
          </p:cNvPr>
          <p:cNvSpPr txBox="1"/>
          <p:nvPr/>
        </p:nvSpPr>
        <p:spPr>
          <a:xfrm>
            <a:off x="304800" y="514350"/>
            <a:ext cx="8153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1.convert infix to postfix ((A + B) - C * D/E) *(H-I) *F+G</a:t>
            </a:r>
          </a:p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0000400000000000000" pitchFamily="2"/>
              </a:rPr>
              <a:t>2.Define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0000400000000000000" pitchFamily="2"/>
              </a:rPr>
              <a:t>stack. List the applications of stack. Trace the algorithm to convert infix to postfix with following infix expression ((A + B) - C * D/E)*(H-I)*F+G and evaluate the obtained postfix expression with the following values: A = 4, B = 2, C = 4, D = 3, E = 8, F = 2, G = 3, H =5, I = 1 [1 + 1 + 4 + 4]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427685"/>
            <a:ext cx="1844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PUSH</a:t>
            </a:r>
            <a:r>
              <a:rPr sz="20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311744"/>
            <a:ext cx="6497955" cy="10121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 (or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insert)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 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 an</a:t>
            </a:r>
            <a:r>
              <a:rPr sz="1500" spc="-5" dirty="0">
                <a:latin typeface="Arial MT"/>
                <a:cs typeface="Arial MT"/>
              </a:rPr>
              <a:t> item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10" dirty="0">
                <a:latin typeface="Arial MT"/>
                <a:cs typeface="Arial MT"/>
              </a:rPr>
              <a:t> we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push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onto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last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put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into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463" y="2434982"/>
            <a:ext cx="6677396" cy="2124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1788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POP</a:t>
            </a:r>
            <a:r>
              <a:rPr sz="2000" b="1" spc="-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536" y="1018285"/>
            <a:ext cx="6942455" cy="10115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pop operation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remove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 from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item,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When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</a:t>
            </a:r>
            <a:r>
              <a:rPr sz="1500" dirty="0">
                <a:latin typeface="Arial MT"/>
                <a:cs typeface="Arial MT"/>
              </a:rPr>
              <a:t>popped,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always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top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item which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83" y="2715386"/>
            <a:ext cx="2752724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81330"/>
            <a:ext cx="1809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Stack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ADT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054040"/>
            <a:ext cx="7713980" cy="27197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5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CreateEmptyStack(S):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make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Push(S,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x):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x 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 end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called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25" dirty="0">
                <a:latin typeface="Arial MT"/>
                <a:cs typeface="Arial MT"/>
              </a:rPr>
              <a:t>Top(S):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" dirty="0">
                <a:latin typeface="Arial MT"/>
                <a:cs typeface="Arial MT"/>
              </a:rPr>
              <a:t> is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empty;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retrieve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Pop(S):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 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 </a:t>
            </a:r>
            <a:r>
              <a:rPr sz="1500" spc="-5" dirty="0">
                <a:latin typeface="Arial MT"/>
                <a:cs typeface="Arial MT"/>
              </a:rPr>
              <a:t>empty;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</a:t>
            </a:r>
            <a:endParaRPr sz="1500">
              <a:latin typeface="Arial MT"/>
              <a:cs typeface="Arial MT"/>
            </a:endParaRPr>
          </a:p>
          <a:p>
            <a:pPr marL="355600" marR="5715" indent="-343535">
              <a:lnSpc>
                <a:spcPct val="150000"/>
              </a:lnSpc>
              <a:spcBef>
                <a:spcPts val="5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IsFull(S):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or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true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stack;</a:t>
            </a:r>
            <a:r>
              <a:rPr sz="1500" spc="4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4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false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otherwise</a:t>
            </a:r>
            <a:endParaRPr sz="1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Arial MT"/>
                <a:cs typeface="Arial MT"/>
              </a:rPr>
              <a:t>IsEmpty(S):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Determine</a:t>
            </a:r>
            <a:r>
              <a:rPr sz="1500" spc="1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not.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true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empty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stack;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return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false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otherwise.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4774</Words>
  <Application>Microsoft Office PowerPoint</Application>
  <PresentationFormat>On-screen Show (16:9)</PresentationFormat>
  <Paragraphs>736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Arial MT</vt:lpstr>
      <vt:lpstr>Calibri</vt:lpstr>
      <vt:lpstr>Calibri Light</vt:lpstr>
      <vt:lpstr>Cambria Math</vt:lpstr>
      <vt:lpstr>Times New Roman</vt:lpstr>
      <vt:lpstr>Office Theme</vt:lpstr>
      <vt:lpstr>PowerPoint Presentation</vt:lpstr>
      <vt:lpstr>Introduction</vt:lpstr>
      <vt:lpstr>PowerPoint Presentation</vt:lpstr>
      <vt:lpstr>Basic feature of stack</vt:lpstr>
      <vt:lpstr>Applications of Stack:</vt:lpstr>
      <vt:lpstr>Operations of Stack</vt:lpstr>
      <vt:lpstr>PUSH operation</vt:lpstr>
      <vt:lpstr>POP operation</vt:lpstr>
      <vt:lpstr>The Stack ADT</vt:lpstr>
      <vt:lpstr>PowerPoint Presentation</vt:lpstr>
      <vt:lpstr>PowerPoint Presentation</vt:lpstr>
      <vt:lpstr>Operations</vt:lpstr>
      <vt:lpstr>Algorithm for Operation</vt:lpstr>
      <vt:lpstr>Push Operation(Algorithm)</vt:lpstr>
      <vt:lpstr>PowerPoint Presentation</vt:lpstr>
      <vt:lpstr>Pop Operation(Algorithm)</vt:lpstr>
      <vt:lpstr>PowerPoint Presentation</vt:lpstr>
      <vt:lpstr>PUSH function</vt:lpstr>
      <vt:lpstr>POP function</vt:lpstr>
      <vt:lpstr>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Infix, Prefix, and Postfix</vt:lpstr>
      <vt:lpstr>PowerPoint Presentation</vt:lpstr>
      <vt:lpstr>PowerPoint Presentation</vt:lpstr>
      <vt:lpstr>Example: Evaluate the expression 2+(5-3*6/2) using stack</vt:lpstr>
      <vt:lpstr>PowerPoint Presentation</vt:lpstr>
      <vt:lpstr>PowerPoint Presentation</vt:lpstr>
      <vt:lpstr>Example: Evaluate the prefix expression -,+*2,3,*,5,4,9 using stack</vt:lpstr>
      <vt:lpstr>PowerPoint Presentation</vt:lpstr>
      <vt:lpstr>PowerPoint Presentation</vt:lpstr>
      <vt:lpstr>Example: Evaluate the postfix expression 2,3,*,5,4,*,+,9,- using stack</vt:lpstr>
      <vt:lpstr>PowerPoint Presentation</vt:lpstr>
      <vt:lpstr>PowerPoint Presentation</vt:lpstr>
      <vt:lpstr>Expression Conversion Using Stack</vt:lpstr>
      <vt:lpstr>PowerPoint Presentation</vt:lpstr>
      <vt:lpstr>another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Covert the Infix expression L-M*N+(O/P)+W^U^V in to Postfix expression using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Convert Prefix expression *+AB/CD to Infix expression</vt:lpstr>
      <vt:lpstr>PowerPoint Presentation</vt:lpstr>
      <vt:lpstr>Example: Convert prefix expression * - A / B C - / A K L to postfix expression</vt:lpstr>
      <vt:lpstr>PowerPoint Presentation</vt:lpstr>
      <vt:lpstr>Example: Convert the Postfix expression AB+CD/* in to Infix expression</vt:lpstr>
      <vt:lpstr>PowerPoint Presentation</vt:lpstr>
      <vt:lpstr>Example: Convert Postfix expression AB + CD - * in to Prefix expression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Nabaraj Negi</dc:creator>
  <cp:lastModifiedBy>Ayush Tuladhar</cp:lastModifiedBy>
  <cp:revision>17</cp:revision>
  <dcterms:created xsi:type="dcterms:W3CDTF">2023-02-03T05:56:38Z</dcterms:created>
  <dcterms:modified xsi:type="dcterms:W3CDTF">2025-01-25T13:42:43Z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2023-02-03T00:00:00Z</vt:filetime>
  </property>
</Properties>
</file>