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BBBC852-0916-4563-B9DB-C78795B6ABF2}" type="datetimeFigureOut">
              <a:rPr lang="en-US" smtClean="0"/>
              <a:t>12/16/2024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1AD7BCC-AA32-4F7B-BA46-D36CDD60BA21}" type="slidenum">
              <a:rPr lang="en-US" smtClean="0"/>
              <a:t>‹#›</a:t>
            </a:fld>
            <a:endParaRPr lang="en-US"/>
          </a:p>
        </p:txBody>
      </p:sp>
    </p:spTree>
    <p:extLst>
      <p:ext uri="{BB962C8B-B14F-4D97-AF65-F5344CB8AC3E}">
        <p14:creationId xmlns:p14="http://schemas.microsoft.com/office/powerpoint/2010/main" val="118719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716" y="342645"/>
            <a:ext cx="8140700" cy="330834"/>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02716" y="1562836"/>
            <a:ext cx="4599305" cy="139763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a:xfrm>
            <a:off x="8230234" y="6464680"/>
            <a:ext cx="231775" cy="178434"/>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9680" y="3169158"/>
            <a:ext cx="510159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Register </a:t>
            </a:r>
            <a:r>
              <a:rPr sz="2400" b="1" spc="-25" dirty="0">
                <a:latin typeface="Times New Roman"/>
                <a:cs typeface="Times New Roman"/>
              </a:rPr>
              <a:t>Transfer </a:t>
            </a:r>
            <a:r>
              <a:rPr sz="2400" b="1" spc="-5" dirty="0">
                <a:latin typeface="Times New Roman"/>
                <a:cs typeface="Times New Roman"/>
              </a:rPr>
              <a:t>and</a:t>
            </a:r>
            <a:r>
              <a:rPr sz="2400" b="1" spc="-165" dirty="0">
                <a:latin typeface="Times New Roman"/>
                <a:cs typeface="Times New Roman"/>
              </a:rPr>
              <a:t> </a:t>
            </a:r>
            <a:r>
              <a:rPr sz="2400" b="1" spc="-5" dirty="0">
                <a:latin typeface="Times New Roman"/>
                <a:cs typeface="Times New Roman"/>
              </a:rPr>
              <a:t>Microoperations</a:t>
            </a:r>
            <a:endParaRPr sz="2400" dirty="0">
              <a:latin typeface="Times New Roman"/>
              <a:cs typeface="Times New Roman"/>
            </a:endParaRPr>
          </a:p>
        </p:txBody>
      </p:sp>
      <p:sp>
        <p:nvSpPr>
          <p:cNvPr id="3" name="object 3"/>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1</a:t>
            </a:fld>
            <a:endParaRPr sz="12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2" name="object 2"/>
          <p:cNvSpPr txBox="1"/>
          <p:nvPr/>
        </p:nvSpPr>
        <p:spPr>
          <a:xfrm>
            <a:off x="472846" y="442086"/>
            <a:ext cx="8106409" cy="5893435"/>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0665" algn="l"/>
                <a:tab pos="241300" algn="l"/>
              </a:tabLst>
            </a:pPr>
            <a:r>
              <a:rPr sz="1900" spc="-5" dirty="0">
                <a:latin typeface="Times New Roman"/>
                <a:cs typeface="Times New Roman"/>
              </a:rPr>
              <a:t>A register transfer is indicated</a:t>
            </a:r>
            <a:r>
              <a:rPr sz="1900" spc="-100" dirty="0">
                <a:latin typeface="Times New Roman"/>
                <a:cs typeface="Times New Roman"/>
              </a:rPr>
              <a:t> </a:t>
            </a:r>
            <a:r>
              <a:rPr sz="1900" spc="-10" dirty="0">
                <a:latin typeface="Times New Roman"/>
                <a:cs typeface="Times New Roman"/>
              </a:rPr>
              <a:t>as</a:t>
            </a:r>
            <a:endParaRPr sz="1900" dirty="0">
              <a:latin typeface="Times New Roman"/>
              <a:cs typeface="Times New Roman"/>
            </a:endParaRPr>
          </a:p>
          <a:p>
            <a:pPr marL="469900">
              <a:lnSpc>
                <a:spcPct val="100000"/>
              </a:lnSpc>
              <a:spcBef>
                <a:spcPts val="1630"/>
              </a:spcBef>
            </a:pPr>
            <a:r>
              <a:rPr sz="1900" spc="-5" dirty="0">
                <a:latin typeface="Times New Roman"/>
                <a:cs typeface="Times New Roman"/>
              </a:rPr>
              <a:t>R2 </a:t>
            </a:r>
            <a:r>
              <a:rPr sz="1900" spc="-5" dirty="0">
                <a:latin typeface="Symbol"/>
                <a:cs typeface="Symbol"/>
              </a:rPr>
              <a:t></a:t>
            </a:r>
            <a:r>
              <a:rPr sz="1900" spc="5" dirty="0">
                <a:latin typeface="Times New Roman"/>
                <a:cs typeface="Times New Roman"/>
              </a:rPr>
              <a:t> </a:t>
            </a:r>
            <a:r>
              <a:rPr sz="1900" spc="-5" dirty="0">
                <a:latin typeface="Times New Roman"/>
                <a:cs typeface="Times New Roman"/>
              </a:rPr>
              <a:t>R1</a:t>
            </a:r>
            <a:endParaRPr sz="1900" dirty="0">
              <a:latin typeface="Times New Roman"/>
              <a:cs typeface="Times New Roman"/>
            </a:endParaRPr>
          </a:p>
          <a:p>
            <a:pPr marL="698500" lvl="1" indent="-228600">
              <a:lnSpc>
                <a:spcPct val="100000"/>
              </a:lnSpc>
              <a:spcBef>
                <a:spcPts val="1650"/>
              </a:spcBef>
              <a:buFont typeface="Arial"/>
              <a:buChar char="•"/>
              <a:tabLst>
                <a:tab pos="697865" algn="l"/>
                <a:tab pos="698500" algn="l"/>
              </a:tabLst>
            </a:pPr>
            <a:r>
              <a:rPr sz="1900" spc="-5" dirty="0">
                <a:latin typeface="Times New Roman"/>
                <a:cs typeface="Times New Roman"/>
              </a:rPr>
              <a:t>In this case the contents of </a:t>
            </a:r>
            <a:r>
              <a:rPr sz="1900" spc="-5">
                <a:latin typeface="Times New Roman"/>
                <a:cs typeface="Times New Roman"/>
              </a:rPr>
              <a:t>register </a:t>
            </a:r>
            <a:r>
              <a:rPr sz="1900" spc="-5" smtClean="0">
                <a:latin typeface="Times New Roman"/>
                <a:cs typeface="Times New Roman"/>
              </a:rPr>
              <a:t>R</a:t>
            </a:r>
            <a:r>
              <a:rPr lang="en-US" sz="1900" spc="-5" smtClean="0">
                <a:latin typeface="Times New Roman"/>
                <a:cs typeface="Times New Roman"/>
              </a:rPr>
              <a:t>1</a:t>
            </a:r>
            <a:r>
              <a:rPr sz="1900" spc="-5" smtClean="0">
                <a:latin typeface="Times New Roman"/>
                <a:cs typeface="Times New Roman"/>
              </a:rPr>
              <a:t> </a:t>
            </a:r>
            <a:r>
              <a:rPr sz="1900" spc="-5" dirty="0">
                <a:latin typeface="Times New Roman"/>
                <a:cs typeface="Times New Roman"/>
              </a:rPr>
              <a:t>are copied (loaded) into </a:t>
            </a:r>
            <a:r>
              <a:rPr sz="1900" spc="-5">
                <a:latin typeface="Times New Roman"/>
                <a:cs typeface="Times New Roman"/>
              </a:rPr>
              <a:t>register</a:t>
            </a:r>
            <a:r>
              <a:rPr sz="1900" spc="95">
                <a:latin typeface="Times New Roman"/>
                <a:cs typeface="Times New Roman"/>
              </a:rPr>
              <a:t> </a:t>
            </a:r>
            <a:r>
              <a:rPr sz="1900" spc="-5" smtClean="0">
                <a:latin typeface="Times New Roman"/>
                <a:cs typeface="Times New Roman"/>
              </a:rPr>
              <a:t>R</a:t>
            </a:r>
            <a:r>
              <a:rPr lang="en-US" sz="1900" spc="-5" smtClean="0">
                <a:latin typeface="Times New Roman"/>
                <a:cs typeface="Times New Roman"/>
              </a:rPr>
              <a:t>2</a:t>
            </a:r>
            <a:endParaRPr sz="1900">
              <a:latin typeface="Times New Roman"/>
              <a:cs typeface="Times New Roman"/>
            </a:endParaRPr>
          </a:p>
          <a:p>
            <a:pPr marL="698500" marR="5080" lvl="1" indent="-228600">
              <a:lnSpc>
                <a:spcPct val="150000"/>
              </a:lnSpc>
              <a:spcBef>
                <a:spcPts val="500"/>
              </a:spcBef>
              <a:buFont typeface="Arial"/>
              <a:buChar char="•"/>
              <a:tabLst>
                <a:tab pos="697865" algn="l"/>
                <a:tab pos="698500" algn="l"/>
                <a:tab pos="7037070" algn="l"/>
              </a:tabLst>
            </a:pPr>
            <a:r>
              <a:rPr sz="1900" spc="-5" dirty="0">
                <a:latin typeface="Times New Roman"/>
                <a:cs typeface="Times New Roman"/>
              </a:rPr>
              <a:t>A</a:t>
            </a:r>
            <a:r>
              <a:rPr sz="1900" spc="155" dirty="0">
                <a:latin typeface="Times New Roman"/>
                <a:cs typeface="Times New Roman"/>
              </a:rPr>
              <a:t> </a:t>
            </a:r>
            <a:r>
              <a:rPr sz="1900" spc="-5" dirty="0">
                <a:latin typeface="Times New Roman"/>
                <a:cs typeface="Times New Roman"/>
              </a:rPr>
              <a:t>s</a:t>
            </a:r>
            <a:r>
              <a:rPr sz="1900" dirty="0">
                <a:latin typeface="Times New Roman"/>
                <a:cs typeface="Times New Roman"/>
              </a:rPr>
              <a:t>i</a:t>
            </a:r>
            <a:r>
              <a:rPr sz="1900" spc="-20" dirty="0">
                <a:latin typeface="Times New Roman"/>
                <a:cs typeface="Times New Roman"/>
              </a:rPr>
              <a:t>m</a:t>
            </a:r>
            <a:r>
              <a:rPr sz="1900" spc="-5" dirty="0">
                <a:latin typeface="Times New Roman"/>
                <a:cs typeface="Times New Roman"/>
              </a:rPr>
              <a:t>ultaneous</a:t>
            </a:r>
            <a:r>
              <a:rPr sz="1900" dirty="0">
                <a:latin typeface="Times New Roman"/>
                <a:cs typeface="Times New Roman"/>
              </a:rPr>
              <a:t> </a:t>
            </a:r>
            <a:r>
              <a:rPr sz="1900" spc="-195" dirty="0">
                <a:latin typeface="Times New Roman"/>
                <a:cs typeface="Times New Roman"/>
              </a:rPr>
              <a:t> </a:t>
            </a:r>
            <a:r>
              <a:rPr sz="1900" spc="-5" dirty="0">
                <a:latin typeface="Times New Roman"/>
                <a:cs typeface="Times New Roman"/>
              </a:rPr>
              <a:t>transfer</a:t>
            </a:r>
            <a:r>
              <a:rPr sz="1900" dirty="0">
                <a:latin typeface="Times New Roman"/>
                <a:cs typeface="Times New Roman"/>
              </a:rPr>
              <a:t> </a:t>
            </a:r>
            <a:r>
              <a:rPr sz="1900" spc="-204" dirty="0">
                <a:latin typeface="Times New Roman"/>
                <a:cs typeface="Times New Roman"/>
              </a:rPr>
              <a:t> </a:t>
            </a:r>
            <a:r>
              <a:rPr sz="1900" spc="-5" dirty="0">
                <a:latin typeface="Times New Roman"/>
                <a:cs typeface="Times New Roman"/>
              </a:rPr>
              <a:t>of</a:t>
            </a:r>
            <a:r>
              <a:rPr sz="1900" dirty="0">
                <a:latin typeface="Times New Roman"/>
                <a:cs typeface="Times New Roman"/>
              </a:rPr>
              <a:t> </a:t>
            </a:r>
            <a:r>
              <a:rPr sz="1900" spc="-204" dirty="0">
                <a:latin typeface="Times New Roman"/>
                <a:cs typeface="Times New Roman"/>
              </a:rPr>
              <a:t> </a:t>
            </a:r>
            <a:r>
              <a:rPr sz="1900" spc="-5" dirty="0">
                <a:latin typeface="Times New Roman"/>
                <a:cs typeface="Times New Roman"/>
              </a:rPr>
              <a:t>all</a:t>
            </a:r>
            <a:r>
              <a:rPr sz="1900" dirty="0">
                <a:latin typeface="Times New Roman"/>
                <a:cs typeface="Times New Roman"/>
              </a:rPr>
              <a:t> </a:t>
            </a:r>
            <a:r>
              <a:rPr sz="1900" spc="-210" dirty="0">
                <a:latin typeface="Times New Roman"/>
                <a:cs typeface="Times New Roman"/>
              </a:rPr>
              <a:t> </a:t>
            </a:r>
            <a:r>
              <a:rPr sz="1900" spc="-5" dirty="0">
                <a:latin typeface="Times New Roman"/>
                <a:cs typeface="Times New Roman"/>
              </a:rPr>
              <a:t>bits</a:t>
            </a:r>
            <a:r>
              <a:rPr sz="1900" dirty="0">
                <a:latin typeface="Times New Roman"/>
                <a:cs typeface="Times New Roman"/>
              </a:rPr>
              <a:t> </a:t>
            </a:r>
            <a:r>
              <a:rPr sz="1900" spc="-210" dirty="0">
                <a:latin typeface="Times New Roman"/>
                <a:cs typeface="Times New Roman"/>
              </a:rPr>
              <a:t> </a:t>
            </a:r>
            <a:r>
              <a:rPr sz="1900" spc="-5" dirty="0">
                <a:latin typeface="Times New Roman"/>
                <a:cs typeface="Times New Roman"/>
              </a:rPr>
              <a:t>f</a:t>
            </a:r>
            <a:r>
              <a:rPr sz="1900" dirty="0">
                <a:latin typeface="Times New Roman"/>
                <a:cs typeface="Times New Roman"/>
              </a:rPr>
              <a:t>ro</a:t>
            </a:r>
            <a:r>
              <a:rPr sz="1900" spc="-5" dirty="0">
                <a:latin typeface="Times New Roman"/>
                <a:cs typeface="Times New Roman"/>
              </a:rPr>
              <a:t>m</a:t>
            </a:r>
            <a:r>
              <a:rPr sz="1900" dirty="0">
                <a:latin typeface="Times New Roman"/>
                <a:cs typeface="Times New Roman"/>
              </a:rPr>
              <a:t> </a:t>
            </a:r>
            <a:r>
              <a:rPr sz="1900" spc="-225" dirty="0">
                <a:latin typeface="Times New Roman"/>
                <a:cs typeface="Times New Roman"/>
              </a:rPr>
              <a:t> </a:t>
            </a:r>
            <a:r>
              <a:rPr sz="1900" spc="-5" dirty="0">
                <a:latin typeface="Times New Roman"/>
                <a:cs typeface="Times New Roman"/>
              </a:rPr>
              <a:t>the</a:t>
            </a:r>
            <a:r>
              <a:rPr sz="1900" dirty="0">
                <a:latin typeface="Times New Roman"/>
                <a:cs typeface="Times New Roman"/>
              </a:rPr>
              <a:t> </a:t>
            </a:r>
            <a:r>
              <a:rPr sz="1900" spc="-210" dirty="0">
                <a:latin typeface="Times New Roman"/>
                <a:cs typeface="Times New Roman"/>
              </a:rPr>
              <a:t> </a:t>
            </a:r>
            <a:r>
              <a:rPr sz="1900" spc="-5" dirty="0">
                <a:latin typeface="Times New Roman"/>
                <a:cs typeface="Times New Roman"/>
              </a:rPr>
              <a:t>source</a:t>
            </a:r>
            <a:r>
              <a:rPr sz="1900" dirty="0">
                <a:latin typeface="Times New Roman"/>
                <a:cs typeface="Times New Roman"/>
              </a:rPr>
              <a:t> </a:t>
            </a:r>
            <a:r>
              <a:rPr sz="1900" spc="-204" dirty="0">
                <a:latin typeface="Times New Roman"/>
                <a:cs typeface="Times New Roman"/>
              </a:rPr>
              <a:t> </a:t>
            </a:r>
            <a:r>
              <a:rPr sz="1900" spc="-10" dirty="0">
                <a:latin typeface="Times New Roman"/>
                <a:cs typeface="Times New Roman"/>
              </a:rPr>
              <a:t>R</a:t>
            </a:r>
            <a:r>
              <a:rPr sz="1900" spc="-5" dirty="0">
                <a:latin typeface="Times New Roman"/>
                <a:cs typeface="Times New Roman"/>
              </a:rPr>
              <a:t>1</a:t>
            </a:r>
            <a:r>
              <a:rPr sz="1900" dirty="0">
                <a:latin typeface="Times New Roman"/>
                <a:cs typeface="Times New Roman"/>
              </a:rPr>
              <a:t> </a:t>
            </a:r>
            <a:r>
              <a:rPr sz="1900" spc="-210" dirty="0">
                <a:latin typeface="Times New Roman"/>
                <a:cs typeface="Times New Roman"/>
              </a:rPr>
              <a:t> </a:t>
            </a:r>
            <a:r>
              <a:rPr sz="1900" spc="-5" dirty="0">
                <a:latin typeface="Times New Roman"/>
                <a:cs typeface="Times New Roman"/>
              </a:rPr>
              <a:t>to</a:t>
            </a:r>
            <a:r>
              <a:rPr sz="1900" dirty="0">
                <a:latin typeface="Times New Roman"/>
                <a:cs typeface="Times New Roman"/>
              </a:rPr>
              <a:t> </a:t>
            </a:r>
            <a:r>
              <a:rPr sz="1900" spc="-210" dirty="0">
                <a:latin typeface="Times New Roman"/>
                <a:cs typeface="Times New Roman"/>
              </a:rPr>
              <a:t> </a:t>
            </a:r>
            <a:r>
              <a:rPr sz="1900" spc="-5" dirty="0">
                <a:latin typeface="Times New Roman"/>
                <a:cs typeface="Times New Roman"/>
              </a:rPr>
              <a:t>the</a:t>
            </a:r>
            <a:r>
              <a:rPr sz="1900" dirty="0">
                <a:latin typeface="Times New Roman"/>
                <a:cs typeface="Times New Roman"/>
              </a:rPr>
              <a:t>	</a:t>
            </a:r>
            <a:r>
              <a:rPr sz="1900" spc="-5" dirty="0">
                <a:latin typeface="Times New Roman"/>
                <a:cs typeface="Times New Roman"/>
              </a:rPr>
              <a:t>de</a:t>
            </a:r>
            <a:r>
              <a:rPr sz="1900" spc="-15" dirty="0">
                <a:latin typeface="Times New Roman"/>
                <a:cs typeface="Times New Roman"/>
              </a:rPr>
              <a:t>s</a:t>
            </a:r>
            <a:r>
              <a:rPr sz="1900" spc="-5" dirty="0">
                <a:latin typeface="Times New Roman"/>
                <a:cs typeface="Times New Roman"/>
              </a:rPr>
              <a:t>tination  register R2, during one clock</a:t>
            </a:r>
            <a:r>
              <a:rPr sz="1900" spc="5" dirty="0">
                <a:latin typeface="Times New Roman"/>
                <a:cs typeface="Times New Roman"/>
              </a:rPr>
              <a:t> </a:t>
            </a:r>
            <a:r>
              <a:rPr sz="1900" spc="-5" dirty="0">
                <a:latin typeface="Times New Roman"/>
                <a:cs typeface="Times New Roman"/>
              </a:rPr>
              <a:t>pulse</a:t>
            </a:r>
            <a:endParaRPr sz="1900" dirty="0">
              <a:latin typeface="Times New Roman"/>
              <a:cs typeface="Times New Roman"/>
            </a:endParaRPr>
          </a:p>
          <a:p>
            <a:pPr marL="698500" marR="7620" lvl="1" indent="-228600">
              <a:lnSpc>
                <a:spcPct val="150000"/>
              </a:lnSpc>
              <a:spcBef>
                <a:spcPts val="495"/>
              </a:spcBef>
              <a:buFont typeface="Arial"/>
              <a:buChar char="•"/>
              <a:tabLst>
                <a:tab pos="697865" algn="l"/>
                <a:tab pos="698500" algn="l"/>
              </a:tabLst>
            </a:pPr>
            <a:r>
              <a:rPr sz="1900" spc="-5" dirty="0">
                <a:latin typeface="Times New Roman"/>
                <a:cs typeface="Times New Roman"/>
              </a:rPr>
              <a:t>Note that this is a non-destructive; i.e. the contents of R1 are not altered </a:t>
            </a:r>
            <a:r>
              <a:rPr sz="1900" spc="-20" dirty="0">
                <a:latin typeface="Times New Roman"/>
                <a:cs typeface="Times New Roman"/>
              </a:rPr>
              <a:t>by  </a:t>
            </a:r>
            <a:r>
              <a:rPr sz="1900" spc="-5" dirty="0">
                <a:latin typeface="Times New Roman"/>
                <a:cs typeface="Times New Roman"/>
              </a:rPr>
              <a:t>copying (loading) them to</a:t>
            </a:r>
            <a:r>
              <a:rPr sz="1900" dirty="0">
                <a:latin typeface="Times New Roman"/>
                <a:cs typeface="Times New Roman"/>
              </a:rPr>
              <a:t> </a:t>
            </a:r>
            <a:r>
              <a:rPr sz="1900" spc="-5" dirty="0">
                <a:latin typeface="Times New Roman"/>
                <a:cs typeface="Times New Roman"/>
              </a:rPr>
              <a:t>R2</a:t>
            </a:r>
            <a:endParaRPr sz="1900" dirty="0">
              <a:latin typeface="Times New Roman"/>
              <a:cs typeface="Times New Roman"/>
            </a:endParaRPr>
          </a:p>
          <a:p>
            <a:pPr marL="241300" indent="-228600">
              <a:lnSpc>
                <a:spcPct val="100000"/>
              </a:lnSpc>
              <a:spcBef>
                <a:spcPts val="1800"/>
              </a:spcBef>
              <a:buFont typeface="Arial"/>
              <a:buChar char="•"/>
              <a:tabLst>
                <a:tab pos="240665" algn="l"/>
                <a:tab pos="241300" algn="l"/>
              </a:tabLst>
            </a:pPr>
            <a:r>
              <a:rPr sz="1900" spc="-5" dirty="0">
                <a:latin typeface="Times New Roman"/>
                <a:cs typeface="Times New Roman"/>
              </a:rPr>
              <a:t>A register transfer such</a:t>
            </a:r>
            <a:r>
              <a:rPr sz="1900" spc="-75" dirty="0">
                <a:latin typeface="Times New Roman"/>
                <a:cs typeface="Times New Roman"/>
              </a:rPr>
              <a:t> </a:t>
            </a:r>
            <a:r>
              <a:rPr sz="1900" spc="-10" dirty="0">
                <a:latin typeface="Times New Roman"/>
                <a:cs typeface="Times New Roman"/>
              </a:rPr>
              <a:t>as</a:t>
            </a:r>
            <a:endParaRPr sz="1900" dirty="0">
              <a:latin typeface="Times New Roman"/>
              <a:cs typeface="Times New Roman"/>
            </a:endParaRPr>
          </a:p>
          <a:p>
            <a:pPr marL="469900">
              <a:lnSpc>
                <a:spcPct val="100000"/>
              </a:lnSpc>
              <a:spcBef>
                <a:spcPts val="1190"/>
              </a:spcBef>
            </a:pPr>
            <a:r>
              <a:rPr sz="1900" spc="-10" dirty="0">
                <a:latin typeface="Times New Roman"/>
                <a:cs typeface="Times New Roman"/>
              </a:rPr>
              <a:t>R3 </a:t>
            </a:r>
            <a:r>
              <a:rPr sz="1900" spc="-5" dirty="0">
                <a:latin typeface="Symbol"/>
                <a:cs typeface="Symbol"/>
              </a:rPr>
              <a:t></a:t>
            </a:r>
            <a:r>
              <a:rPr sz="1900" spc="5" dirty="0">
                <a:latin typeface="Times New Roman"/>
                <a:cs typeface="Times New Roman"/>
              </a:rPr>
              <a:t> </a:t>
            </a:r>
            <a:r>
              <a:rPr sz="1900" spc="-10" dirty="0">
                <a:latin typeface="Times New Roman"/>
                <a:cs typeface="Times New Roman"/>
              </a:rPr>
              <a:t>R5</a:t>
            </a:r>
            <a:endParaRPr sz="1900" dirty="0">
              <a:latin typeface="Times New Roman"/>
              <a:cs typeface="Times New Roman"/>
            </a:endParaRPr>
          </a:p>
          <a:p>
            <a:pPr marL="469900">
              <a:lnSpc>
                <a:spcPct val="100000"/>
              </a:lnSpc>
              <a:spcBef>
                <a:spcPts val="1190"/>
              </a:spcBef>
            </a:pPr>
            <a:r>
              <a:rPr sz="1900" spc="-5" dirty="0">
                <a:latin typeface="Times New Roman"/>
                <a:cs typeface="Times New Roman"/>
              </a:rPr>
              <a:t>Implies that the digital system</a:t>
            </a:r>
            <a:r>
              <a:rPr sz="1900" spc="10" dirty="0">
                <a:latin typeface="Times New Roman"/>
                <a:cs typeface="Times New Roman"/>
              </a:rPr>
              <a:t> </a:t>
            </a:r>
            <a:r>
              <a:rPr sz="1900" spc="-5" dirty="0">
                <a:latin typeface="Times New Roman"/>
                <a:cs typeface="Times New Roman"/>
              </a:rPr>
              <a:t>has</a:t>
            </a:r>
            <a:endParaRPr sz="1900" dirty="0">
              <a:latin typeface="Times New Roman"/>
              <a:cs typeface="Times New Roman"/>
            </a:endParaRPr>
          </a:p>
          <a:p>
            <a:pPr marL="698500" lvl="1" indent="-228600">
              <a:lnSpc>
                <a:spcPct val="100000"/>
              </a:lnSpc>
              <a:spcBef>
                <a:spcPts val="1175"/>
              </a:spcBef>
              <a:buFont typeface="Arial"/>
              <a:buChar char="•"/>
              <a:tabLst>
                <a:tab pos="697865" algn="l"/>
                <a:tab pos="698500" algn="l"/>
              </a:tabLst>
            </a:pPr>
            <a:r>
              <a:rPr sz="1900" spc="-5" dirty="0">
                <a:latin typeface="Times New Roman"/>
                <a:cs typeface="Times New Roman"/>
              </a:rPr>
              <a:t>the data lines from the source register (R5) to the destination register</a:t>
            </a:r>
            <a:r>
              <a:rPr sz="1900" spc="105" dirty="0">
                <a:latin typeface="Times New Roman"/>
                <a:cs typeface="Times New Roman"/>
              </a:rPr>
              <a:t> </a:t>
            </a:r>
            <a:r>
              <a:rPr sz="1900" spc="-5" dirty="0">
                <a:latin typeface="Times New Roman"/>
                <a:cs typeface="Times New Roman"/>
              </a:rPr>
              <a:t>(R3)</a:t>
            </a:r>
            <a:endParaRPr sz="1900" dirty="0">
              <a:latin typeface="Times New Roman"/>
              <a:cs typeface="Times New Roman"/>
            </a:endParaRPr>
          </a:p>
          <a:p>
            <a:pPr marL="698500" lvl="1" indent="-228600">
              <a:lnSpc>
                <a:spcPct val="100000"/>
              </a:lnSpc>
              <a:spcBef>
                <a:spcPts val="1190"/>
              </a:spcBef>
              <a:buFont typeface="Arial"/>
              <a:buChar char="•"/>
              <a:tabLst>
                <a:tab pos="697865" algn="l"/>
                <a:tab pos="698500" algn="l"/>
              </a:tabLst>
            </a:pPr>
            <a:r>
              <a:rPr sz="1900" spc="-5" dirty="0">
                <a:latin typeface="Times New Roman"/>
                <a:cs typeface="Times New Roman"/>
              </a:rPr>
              <a:t>Parallel load in the destination register</a:t>
            </a:r>
            <a:r>
              <a:rPr sz="1900" spc="15" dirty="0">
                <a:latin typeface="Times New Roman"/>
                <a:cs typeface="Times New Roman"/>
              </a:rPr>
              <a:t> </a:t>
            </a:r>
            <a:r>
              <a:rPr sz="1900" spc="-5" dirty="0">
                <a:latin typeface="Times New Roman"/>
                <a:cs typeface="Times New Roman"/>
              </a:rPr>
              <a:t>(R3)</a:t>
            </a:r>
            <a:endParaRPr sz="1900" dirty="0">
              <a:latin typeface="Times New Roman"/>
              <a:cs typeface="Times New Roman"/>
            </a:endParaRPr>
          </a:p>
          <a:p>
            <a:pPr marL="698500" lvl="1" indent="-228600">
              <a:lnSpc>
                <a:spcPct val="100000"/>
              </a:lnSpc>
              <a:spcBef>
                <a:spcPts val="1190"/>
              </a:spcBef>
              <a:buFont typeface="Arial"/>
              <a:buChar char="•"/>
              <a:tabLst>
                <a:tab pos="697865" algn="l"/>
                <a:tab pos="698500" algn="l"/>
              </a:tabLst>
            </a:pPr>
            <a:r>
              <a:rPr sz="1900" spc="-5" dirty="0">
                <a:latin typeface="Times New Roman"/>
                <a:cs typeface="Times New Roman"/>
              </a:rPr>
              <a:t>Control lines to perform the</a:t>
            </a:r>
            <a:r>
              <a:rPr sz="1900" spc="20" dirty="0">
                <a:latin typeface="Times New Roman"/>
                <a:cs typeface="Times New Roman"/>
              </a:rPr>
              <a:t> </a:t>
            </a:r>
            <a:r>
              <a:rPr sz="1900" spc="-5" dirty="0">
                <a:latin typeface="Times New Roman"/>
                <a:cs typeface="Times New Roman"/>
              </a:rPr>
              <a:t>action</a:t>
            </a:r>
            <a:endParaRPr sz="19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2" name="object 2"/>
          <p:cNvSpPr txBox="1"/>
          <p:nvPr/>
        </p:nvSpPr>
        <p:spPr>
          <a:xfrm>
            <a:off x="461263" y="105765"/>
            <a:ext cx="8148320" cy="5970905"/>
          </a:xfrm>
          <a:prstGeom prst="rect">
            <a:avLst/>
          </a:prstGeom>
        </p:spPr>
        <p:txBody>
          <a:bodyPr vert="horz" wrap="square" lIns="0" tIns="165100" rIns="0" bIns="0" rtlCol="0">
            <a:spAutoFit/>
          </a:bodyPr>
          <a:lstStyle/>
          <a:p>
            <a:pPr marL="12700">
              <a:lnSpc>
                <a:spcPct val="100000"/>
              </a:lnSpc>
              <a:spcBef>
                <a:spcPts val="1300"/>
              </a:spcBef>
            </a:pPr>
            <a:r>
              <a:rPr sz="2000" b="1" spc="-5" dirty="0">
                <a:latin typeface="Times New Roman"/>
                <a:cs typeface="Times New Roman"/>
              </a:rPr>
              <a:t>Control</a:t>
            </a:r>
            <a:r>
              <a:rPr sz="2000" b="1" spc="-35" dirty="0">
                <a:latin typeface="Times New Roman"/>
                <a:cs typeface="Times New Roman"/>
              </a:rPr>
              <a:t> </a:t>
            </a:r>
            <a:r>
              <a:rPr sz="2000" b="1" dirty="0">
                <a:latin typeface="Times New Roman"/>
                <a:cs typeface="Times New Roman"/>
              </a:rPr>
              <a:t>Functions</a:t>
            </a:r>
            <a:endParaRPr sz="2000">
              <a:latin typeface="Times New Roman"/>
              <a:cs typeface="Times New Roman"/>
            </a:endParaRPr>
          </a:p>
          <a:p>
            <a:pPr marL="299085" indent="-287020">
              <a:lnSpc>
                <a:spcPct val="100000"/>
              </a:lnSpc>
              <a:spcBef>
                <a:spcPts val="1205"/>
              </a:spcBef>
              <a:buFont typeface="Arial"/>
              <a:buChar char="•"/>
              <a:tabLst>
                <a:tab pos="299085" algn="l"/>
                <a:tab pos="299720" algn="l"/>
              </a:tabLst>
            </a:pPr>
            <a:r>
              <a:rPr sz="2000" dirty="0">
                <a:latin typeface="Times New Roman"/>
                <a:cs typeface="Times New Roman"/>
              </a:rPr>
              <a:t>Often actions need </a:t>
            </a:r>
            <a:r>
              <a:rPr sz="2000" spc="-5" dirty="0">
                <a:latin typeface="Times New Roman"/>
                <a:cs typeface="Times New Roman"/>
              </a:rPr>
              <a:t>to </a:t>
            </a:r>
            <a:r>
              <a:rPr sz="2000" dirty="0">
                <a:latin typeface="Times New Roman"/>
                <a:cs typeface="Times New Roman"/>
              </a:rPr>
              <a:t>only occur </a:t>
            </a:r>
            <a:r>
              <a:rPr sz="2000" spc="-5" dirty="0">
                <a:latin typeface="Times New Roman"/>
                <a:cs typeface="Times New Roman"/>
              </a:rPr>
              <a:t>if </a:t>
            </a:r>
            <a:r>
              <a:rPr sz="2000" dirty="0">
                <a:latin typeface="Times New Roman"/>
                <a:cs typeface="Times New Roman"/>
              </a:rPr>
              <a:t>a certain condition </a:t>
            </a:r>
            <a:r>
              <a:rPr sz="2000" spc="-5" dirty="0">
                <a:latin typeface="Times New Roman"/>
                <a:cs typeface="Times New Roman"/>
              </a:rPr>
              <a:t>is</a:t>
            </a:r>
            <a:r>
              <a:rPr sz="2000" spc="-175" dirty="0">
                <a:latin typeface="Times New Roman"/>
                <a:cs typeface="Times New Roman"/>
              </a:rPr>
              <a:t> </a:t>
            </a:r>
            <a:r>
              <a:rPr sz="2000" dirty="0">
                <a:latin typeface="Times New Roman"/>
                <a:cs typeface="Times New Roman"/>
              </a:rPr>
              <a:t>true</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This </a:t>
            </a:r>
            <a:r>
              <a:rPr sz="2000" spc="-5" dirty="0">
                <a:latin typeface="Times New Roman"/>
                <a:cs typeface="Times New Roman"/>
              </a:rPr>
              <a:t>is similar to an “if” statement in </a:t>
            </a:r>
            <a:r>
              <a:rPr sz="2000" dirty="0">
                <a:latin typeface="Times New Roman"/>
                <a:cs typeface="Times New Roman"/>
              </a:rPr>
              <a:t>a </a:t>
            </a:r>
            <a:r>
              <a:rPr sz="2000" spc="-5" dirty="0">
                <a:latin typeface="Times New Roman"/>
                <a:cs typeface="Times New Roman"/>
              </a:rPr>
              <a:t>programming</a:t>
            </a:r>
            <a:r>
              <a:rPr sz="2000" spc="-35" dirty="0">
                <a:latin typeface="Times New Roman"/>
                <a:cs typeface="Times New Roman"/>
              </a:rPr>
              <a:t> </a:t>
            </a:r>
            <a:r>
              <a:rPr sz="2000" dirty="0">
                <a:latin typeface="Times New Roman"/>
                <a:cs typeface="Times New Roman"/>
              </a:rPr>
              <a:t>language</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In</a:t>
            </a:r>
            <a:r>
              <a:rPr sz="2000" spc="295" dirty="0">
                <a:latin typeface="Times New Roman"/>
                <a:cs typeface="Times New Roman"/>
              </a:rPr>
              <a:t> </a:t>
            </a:r>
            <a:r>
              <a:rPr sz="2000" spc="-5" dirty="0">
                <a:latin typeface="Times New Roman"/>
                <a:cs typeface="Times New Roman"/>
              </a:rPr>
              <a:t>digital</a:t>
            </a:r>
            <a:r>
              <a:rPr sz="2000" spc="300" dirty="0">
                <a:latin typeface="Times New Roman"/>
                <a:cs typeface="Times New Roman"/>
              </a:rPr>
              <a:t> </a:t>
            </a:r>
            <a:r>
              <a:rPr sz="2000" spc="-5" dirty="0">
                <a:latin typeface="Times New Roman"/>
                <a:cs typeface="Times New Roman"/>
              </a:rPr>
              <a:t>systems,</a:t>
            </a:r>
            <a:r>
              <a:rPr sz="2000" spc="295" dirty="0">
                <a:latin typeface="Times New Roman"/>
                <a:cs typeface="Times New Roman"/>
              </a:rPr>
              <a:t> </a:t>
            </a:r>
            <a:r>
              <a:rPr sz="2000" dirty="0">
                <a:latin typeface="Times New Roman"/>
                <a:cs typeface="Times New Roman"/>
              </a:rPr>
              <a:t>this</a:t>
            </a:r>
            <a:r>
              <a:rPr sz="2000" spc="285" dirty="0">
                <a:latin typeface="Times New Roman"/>
                <a:cs typeface="Times New Roman"/>
              </a:rPr>
              <a:t> </a:t>
            </a:r>
            <a:r>
              <a:rPr sz="2000" spc="-5" dirty="0">
                <a:latin typeface="Times New Roman"/>
                <a:cs typeface="Times New Roman"/>
              </a:rPr>
              <a:t>is</a:t>
            </a:r>
            <a:r>
              <a:rPr sz="2000" spc="290" dirty="0">
                <a:latin typeface="Times New Roman"/>
                <a:cs typeface="Times New Roman"/>
              </a:rPr>
              <a:t> </a:t>
            </a:r>
            <a:r>
              <a:rPr sz="2000" spc="-5" dirty="0">
                <a:latin typeface="Times New Roman"/>
                <a:cs typeface="Times New Roman"/>
              </a:rPr>
              <a:t>often</a:t>
            </a:r>
            <a:r>
              <a:rPr sz="2000" spc="300" dirty="0">
                <a:latin typeface="Times New Roman"/>
                <a:cs typeface="Times New Roman"/>
              </a:rPr>
              <a:t> </a:t>
            </a:r>
            <a:r>
              <a:rPr sz="2000" dirty="0">
                <a:latin typeface="Times New Roman"/>
                <a:cs typeface="Times New Roman"/>
              </a:rPr>
              <a:t>done</a:t>
            </a:r>
            <a:r>
              <a:rPr sz="2000" spc="295" dirty="0">
                <a:latin typeface="Times New Roman"/>
                <a:cs typeface="Times New Roman"/>
              </a:rPr>
              <a:t> </a:t>
            </a:r>
            <a:r>
              <a:rPr sz="2000" dirty="0">
                <a:latin typeface="Times New Roman"/>
                <a:cs typeface="Times New Roman"/>
              </a:rPr>
              <a:t>via</a:t>
            </a:r>
            <a:r>
              <a:rPr sz="2000" spc="290" dirty="0">
                <a:latin typeface="Times New Roman"/>
                <a:cs typeface="Times New Roman"/>
              </a:rPr>
              <a:t> </a:t>
            </a:r>
            <a:r>
              <a:rPr sz="2000" dirty="0">
                <a:latin typeface="Times New Roman"/>
                <a:cs typeface="Times New Roman"/>
              </a:rPr>
              <a:t>a</a:t>
            </a:r>
            <a:r>
              <a:rPr sz="2000" spc="290" dirty="0">
                <a:latin typeface="Times New Roman"/>
                <a:cs typeface="Times New Roman"/>
              </a:rPr>
              <a:t> </a:t>
            </a:r>
            <a:r>
              <a:rPr sz="2000" spc="-5" dirty="0">
                <a:latin typeface="Times New Roman"/>
                <a:cs typeface="Times New Roman"/>
              </a:rPr>
              <a:t>control</a:t>
            </a:r>
            <a:r>
              <a:rPr sz="2000" spc="290" dirty="0">
                <a:latin typeface="Times New Roman"/>
                <a:cs typeface="Times New Roman"/>
              </a:rPr>
              <a:t> </a:t>
            </a:r>
            <a:r>
              <a:rPr sz="2000" spc="-5" dirty="0">
                <a:latin typeface="Times New Roman"/>
                <a:cs typeface="Times New Roman"/>
              </a:rPr>
              <a:t>signal,</a:t>
            </a:r>
            <a:r>
              <a:rPr sz="2000" spc="305" dirty="0">
                <a:latin typeface="Times New Roman"/>
                <a:cs typeface="Times New Roman"/>
              </a:rPr>
              <a:t> </a:t>
            </a:r>
            <a:r>
              <a:rPr sz="2000" spc="-5" dirty="0">
                <a:latin typeface="Times New Roman"/>
                <a:cs typeface="Times New Roman"/>
              </a:rPr>
              <a:t>called</a:t>
            </a:r>
            <a:r>
              <a:rPr sz="2000" spc="305" dirty="0">
                <a:latin typeface="Times New Roman"/>
                <a:cs typeface="Times New Roman"/>
              </a:rPr>
              <a:t> </a:t>
            </a:r>
            <a:r>
              <a:rPr sz="2000" dirty="0">
                <a:latin typeface="Times New Roman"/>
                <a:cs typeface="Times New Roman"/>
              </a:rPr>
              <a:t>a</a:t>
            </a:r>
            <a:r>
              <a:rPr sz="2000" spc="300" dirty="0">
                <a:latin typeface="Times New Roman"/>
                <a:cs typeface="Times New Roman"/>
              </a:rPr>
              <a:t> </a:t>
            </a:r>
            <a:r>
              <a:rPr sz="2000" spc="-5" dirty="0">
                <a:latin typeface="Times New Roman"/>
                <a:cs typeface="Times New Roman"/>
              </a:rPr>
              <a:t>control</a:t>
            </a:r>
            <a:endParaRPr sz="2000">
              <a:latin typeface="Times New Roman"/>
              <a:cs typeface="Times New Roman"/>
            </a:endParaRPr>
          </a:p>
          <a:p>
            <a:pPr marL="299085">
              <a:lnSpc>
                <a:spcPct val="100000"/>
              </a:lnSpc>
              <a:spcBef>
                <a:spcPts val="1200"/>
              </a:spcBef>
            </a:pPr>
            <a:r>
              <a:rPr sz="2000" dirty="0">
                <a:latin typeface="Times New Roman"/>
                <a:cs typeface="Times New Roman"/>
              </a:rPr>
              <a:t>function</a:t>
            </a:r>
            <a:endParaRPr sz="2000">
              <a:latin typeface="Times New Roman"/>
              <a:cs typeface="Times New Roman"/>
            </a:endParaRPr>
          </a:p>
          <a:p>
            <a:pPr marL="12700">
              <a:lnSpc>
                <a:spcPct val="100000"/>
              </a:lnSpc>
              <a:spcBef>
                <a:spcPts val="1200"/>
              </a:spcBef>
            </a:pPr>
            <a:r>
              <a:rPr sz="2000" dirty="0">
                <a:latin typeface="Times New Roman"/>
                <a:cs typeface="Times New Roman"/>
              </a:rPr>
              <a:t>– If the signal </a:t>
            </a:r>
            <a:r>
              <a:rPr sz="2000" spc="-5" dirty="0">
                <a:latin typeface="Times New Roman"/>
                <a:cs typeface="Times New Roman"/>
              </a:rPr>
              <a:t>is </a:t>
            </a:r>
            <a:r>
              <a:rPr sz="2000" dirty="0">
                <a:latin typeface="Times New Roman"/>
                <a:cs typeface="Times New Roman"/>
              </a:rPr>
              <a:t>1, the action </a:t>
            </a:r>
            <a:r>
              <a:rPr sz="2000" spc="-5" dirty="0">
                <a:latin typeface="Times New Roman"/>
                <a:cs typeface="Times New Roman"/>
              </a:rPr>
              <a:t>takes</a:t>
            </a:r>
            <a:r>
              <a:rPr sz="2000" spc="-130" dirty="0">
                <a:latin typeface="Times New Roman"/>
                <a:cs typeface="Times New Roman"/>
              </a:rPr>
              <a:t> </a:t>
            </a:r>
            <a:r>
              <a:rPr sz="2000" dirty="0">
                <a:latin typeface="Times New Roman"/>
                <a:cs typeface="Times New Roman"/>
              </a:rPr>
              <a:t>place</a:t>
            </a:r>
            <a:endParaRPr sz="200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2000" dirty="0">
                <a:latin typeface="Times New Roman"/>
                <a:cs typeface="Times New Roman"/>
              </a:rPr>
              <a:t>If there </a:t>
            </a:r>
            <a:r>
              <a:rPr sz="2000" spc="-5" dirty="0">
                <a:latin typeface="Times New Roman"/>
                <a:cs typeface="Times New Roman"/>
              </a:rPr>
              <a:t>is </a:t>
            </a:r>
            <a:r>
              <a:rPr sz="2000" dirty="0">
                <a:latin typeface="Times New Roman"/>
                <a:cs typeface="Times New Roman"/>
              </a:rPr>
              <a:t>predetermined control condition</a:t>
            </a:r>
            <a:r>
              <a:rPr sz="2000" spc="-170" dirty="0">
                <a:latin typeface="Times New Roman"/>
                <a:cs typeface="Times New Roman"/>
              </a:rPr>
              <a:t> </a:t>
            </a:r>
            <a:r>
              <a:rPr sz="2000" spc="-5" dirty="0">
                <a:latin typeface="Times New Roman"/>
                <a:cs typeface="Times New Roman"/>
              </a:rPr>
              <a:t>like</a:t>
            </a:r>
            <a:endParaRPr sz="2000">
              <a:latin typeface="Times New Roman"/>
              <a:cs typeface="Times New Roman"/>
            </a:endParaRPr>
          </a:p>
          <a:p>
            <a:pPr marL="469265">
              <a:lnSpc>
                <a:spcPct val="100000"/>
              </a:lnSpc>
              <a:spcBef>
                <a:spcPts val="1200"/>
              </a:spcBef>
            </a:pPr>
            <a:r>
              <a:rPr sz="2000" dirty="0">
                <a:latin typeface="Times New Roman"/>
                <a:cs typeface="Times New Roman"/>
              </a:rPr>
              <a:t>If (P=1) then </a:t>
            </a:r>
            <a:r>
              <a:rPr sz="2000" spc="-5" dirty="0">
                <a:latin typeface="Times New Roman"/>
                <a:cs typeface="Times New Roman"/>
              </a:rPr>
              <a:t>(R2 </a:t>
            </a:r>
            <a:r>
              <a:rPr sz="2000" spc="5" dirty="0">
                <a:latin typeface="Symbol"/>
                <a:cs typeface="Symbol"/>
              </a:rPr>
              <a:t></a:t>
            </a:r>
            <a:r>
              <a:rPr sz="2000" spc="5" dirty="0">
                <a:latin typeface="Times New Roman"/>
                <a:cs typeface="Times New Roman"/>
              </a:rPr>
              <a:t> </a:t>
            </a:r>
            <a:r>
              <a:rPr sz="2000" spc="-5" dirty="0">
                <a:latin typeface="Times New Roman"/>
                <a:cs typeface="Times New Roman"/>
              </a:rPr>
              <a:t>R1) </a:t>
            </a:r>
            <a:r>
              <a:rPr sz="2000" dirty="0">
                <a:latin typeface="Times New Roman"/>
                <a:cs typeface="Times New Roman"/>
              </a:rPr>
              <a:t>then we </a:t>
            </a:r>
            <a:r>
              <a:rPr sz="2000" spc="-5" dirty="0">
                <a:latin typeface="Times New Roman"/>
                <a:cs typeface="Times New Roman"/>
              </a:rPr>
              <a:t>can </a:t>
            </a:r>
            <a:r>
              <a:rPr sz="2000" dirty="0">
                <a:latin typeface="Times New Roman"/>
                <a:cs typeface="Times New Roman"/>
              </a:rPr>
              <a:t>write the </a:t>
            </a:r>
            <a:r>
              <a:rPr sz="2000" spc="-5" dirty="0">
                <a:latin typeface="Times New Roman"/>
                <a:cs typeface="Times New Roman"/>
              </a:rPr>
              <a:t>statement</a:t>
            </a:r>
            <a:r>
              <a:rPr sz="2000" spc="-160" dirty="0">
                <a:latin typeface="Times New Roman"/>
                <a:cs typeface="Times New Roman"/>
              </a:rPr>
              <a:t> </a:t>
            </a:r>
            <a:r>
              <a:rPr sz="2000" spc="-5" dirty="0">
                <a:latin typeface="Times New Roman"/>
                <a:cs typeface="Times New Roman"/>
              </a:rPr>
              <a:t>as</a:t>
            </a:r>
            <a:endParaRPr sz="2000">
              <a:latin typeface="Times New Roman"/>
              <a:cs typeface="Times New Roman"/>
            </a:endParaRPr>
          </a:p>
          <a:p>
            <a:pPr marL="12700" marR="5715" indent="457200">
              <a:lnSpc>
                <a:spcPct val="150000"/>
              </a:lnSpc>
              <a:spcBef>
                <a:spcPts val="5"/>
              </a:spcBef>
              <a:tabLst>
                <a:tab pos="1963420" algn="l"/>
              </a:tabLst>
            </a:pPr>
            <a:r>
              <a:rPr sz="2000" dirty="0">
                <a:latin typeface="Times New Roman"/>
                <a:cs typeface="Times New Roman"/>
              </a:rPr>
              <a:t>P: </a:t>
            </a:r>
            <a:r>
              <a:rPr sz="2000" spc="-5" dirty="0">
                <a:latin typeface="Times New Roman"/>
                <a:cs typeface="Times New Roman"/>
              </a:rPr>
              <a:t>R2</a:t>
            </a:r>
            <a:r>
              <a:rPr sz="2000" spc="160" dirty="0">
                <a:latin typeface="Times New Roman"/>
                <a:cs typeface="Times New Roman"/>
              </a:rPr>
              <a:t> </a:t>
            </a:r>
            <a:r>
              <a:rPr sz="2000" dirty="0">
                <a:latin typeface="Symbol"/>
                <a:cs typeface="Symbol"/>
              </a:rPr>
              <a:t></a:t>
            </a:r>
            <a:r>
              <a:rPr sz="2000" spc="85" dirty="0">
                <a:latin typeface="Times New Roman"/>
                <a:cs typeface="Times New Roman"/>
              </a:rPr>
              <a:t> </a:t>
            </a:r>
            <a:r>
              <a:rPr sz="2000" spc="-5" dirty="0">
                <a:latin typeface="Times New Roman"/>
                <a:cs typeface="Times New Roman"/>
              </a:rPr>
              <a:t>R1	</a:t>
            </a:r>
            <a:r>
              <a:rPr sz="2000" dirty="0">
                <a:latin typeface="Times New Roman"/>
                <a:cs typeface="Times New Roman"/>
              </a:rPr>
              <a:t>where P </a:t>
            </a:r>
            <a:r>
              <a:rPr sz="2000" spc="-10" dirty="0">
                <a:latin typeface="Times New Roman"/>
                <a:cs typeface="Times New Roman"/>
              </a:rPr>
              <a:t>is </a:t>
            </a:r>
            <a:r>
              <a:rPr sz="2000" spc="-5" dirty="0">
                <a:latin typeface="Times New Roman"/>
                <a:cs typeface="Times New Roman"/>
              </a:rPr>
              <a:t>control signal usually </a:t>
            </a:r>
            <a:r>
              <a:rPr sz="2000" dirty="0">
                <a:latin typeface="Times New Roman"/>
                <a:cs typeface="Times New Roman"/>
              </a:rPr>
              <a:t>a </a:t>
            </a:r>
            <a:r>
              <a:rPr sz="2000" spc="-5" dirty="0">
                <a:latin typeface="Times New Roman"/>
                <a:cs typeface="Times New Roman"/>
              </a:rPr>
              <a:t>control function which is  </a:t>
            </a:r>
            <a:r>
              <a:rPr sz="2000" dirty="0">
                <a:latin typeface="Times New Roman"/>
                <a:cs typeface="Times New Roman"/>
              </a:rPr>
              <a:t>Boolean variable that </a:t>
            </a:r>
            <a:r>
              <a:rPr sz="2000" spc="-5" dirty="0">
                <a:latin typeface="Times New Roman"/>
                <a:cs typeface="Times New Roman"/>
              </a:rPr>
              <a:t>is </a:t>
            </a:r>
            <a:r>
              <a:rPr sz="2000" dirty="0">
                <a:latin typeface="Times New Roman"/>
                <a:cs typeface="Times New Roman"/>
              </a:rPr>
              <a:t>equal </a:t>
            </a:r>
            <a:r>
              <a:rPr sz="2000" spc="-5" dirty="0">
                <a:latin typeface="Times New Roman"/>
                <a:cs typeface="Times New Roman"/>
              </a:rPr>
              <a:t>to </a:t>
            </a:r>
            <a:r>
              <a:rPr sz="2000" dirty="0">
                <a:latin typeface="Times New Roman"/>
                <a:cs typeface="Times New Roman"/>
              </a:rPr>
              <a:t>1 or</a:t>
            </a:r>
            <a:r>
              <a:rPr sz="2000" spc="-114" dirty="0">
                <a:latin typeface="Times New Roman"/>
                <a:cs typeface="Times New Roman"/>
              </a:rPr>
              <a:t> </a:t>
            </a:r>
            <a:r>
              <a:rPr sz="2000" dirty="0">
                <a:latin typeface="Times New Roman"/>
                <a:cs typeface="Times New Roman"/>
              </a:rPr>
              <a:t>0.</a:t>
            </a:r>
            <a:endParaRPr sz="2000">
              <a:latin typeface="Times New Roman"/>
              <a:cs typeface="Times New Roman"/>
            </a:endParaRPr>
          </a:p>
          <a:p>
            <a:pPr marL="299085" marR="5715" indent="-287020">
              <a:lnSpc>
                <a:spcPts val="3600"/>
              </a:lnSpc>
              <a:spcBef>
                <a:spcPts val="320"/>
              </a:spcBef>
              <a:buFont typeface="Arial"/>
              <a:buChar char="•"/>
              <a:tabLst>
                <a:tab pos="299085" algn="l"/>
                <a:tab pos="299720" algn="l"/>
              </a:tabLst>
            </a:pPr>
            <a:r>
              <a:rPr sz="2000" dirty="0">
                <a:latin typeface="Times New Roman"/>
                <a:cs typeface="Times New Roman"/>
              </a:rPr>
              <a:t>Every </a:t>
            </a:r>
            <a:r>
              <a:rPr sz="2000" spc="-5" dirty="0">
                <a:latin typeface="Times New Roman"/>
                <a:cs typeface="Times New Roman"/>
              </a:rPr>
              <a:t>statement written </a:t>
            </a:r>
            <a:r>
              <a:rPr sz="2000" spc="-10" dirty="0">
                <a:latin typeface="Times New Roman"/>
                <a:cs typeface="Times New Roman"/>
              </a:rPr>
              <a:t>in </a:t>
            </a:r>
            <a:r>
              <a:rPr sz="2000" dirty="0">
                <a:latin typeface="Times New Roman"/>
                <a:cs typeface="Times New Roman"/>
              </a:rPr>
              <a:t>a </a:t>
            </a:r>
            <a:r>
              <a:rPr sz="2000" spc="-5" dirty="0">
                <a:latin typeface="Times New Roman"/>
                <a:cs typeface="Times New Roman"/>
              </a:rPr>
              <a:t>register transfer notation implies </a:t>
            </a:r>
            <a:r>
              <a:rPr sz="2000" dirty="0">
                <a:latin typeface="Times New Roman"/>
                <a:cs typeface="Times New Roman"/>
              </a:rPr>
              <a:t>a </a:t>
            </a:r>
            <a:r>
              <a:rPr sz="2000" spc="-5" dirty="0">
                <a:latin typeface="Times New Roman"/>
                <a:cs typeface="Times New Roman"/>
              </a:rPr>
              <a:t>hardware  </a:t>
            </a:r>
            <a:r>
              <a:rPr sz="2000" dirty="0">
                <a:latin typeface="Times New Roman"/>
                <a:cs typeface="Times New Roman"/>
              </a:rPr>
              <a:t>construction.</a:t>
            </a:r>
            <a:endParaRPr sz="2000">
              <a:latin typeface="Times New Roman"/>
              <a:cs typeface="Times New Roman"/>
            </a:endParaRPr>
          </a:p>
          <a:p>
            <a:pPr marL="299085" indent="-287020">
              <a:lnSpc>
                <a:spcPct val="100000"/>
              </a:lnSpc>
              <a:spcBef>
                <a:spcPts val="880"/>
              </a:spcBef>
              <a:buFont typeface="Arial"/>
              <a:buChar char="•"/>
              <a:tabLst>
                <a:tab pos="299085" algn="l"/>
                <a:tab pos="299720" algn="l"/>
              </a:tabLst>
            </a:pPr>
            <a:r>
              <a:rPr sz="2000" dirty="0">
                <a:latin typeface="Times New Roman"/>
                <a:cs typeface="Times New Roman"/>
              </a:rPr>
              <a:t>Following Figure shows the block diagram that depicts the</a:t>
            </a:r>
            <a:r>
              <a:rPr sz="2000" spc="-220" dirty="0">
                <a:latin typeface="Times New Roman"/>
                <a:cs typeface="Times New Roman"/>
              </a:rPr>
              <a:t> </a:t>
            </a:r>
            <a:r>
              <a:rPr sz="2000" dirty="0">
                <a:latin typeface="Times New Roman"/>
                <a:cs typeface="Times New Roman"/>
              </a:rPr>
              <a:t>transfer</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329" y="313435"/>
            <a:ext cx="5563870" cy="330835"/>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Hardware </a:t>
            </a:r>
            <a:r>
              <a:rPr b="1" dirty="0">
                <a:latin typeface="Times New Roman"/>
                <a:cs typeface="Times New Roman"/>
              </a:rPr>
              <a:t>implementation of </a:t>
            </a:r>
            <a:r>
              <a:rPr b="1" spc="-5" dirty="0">
                <a:latin typeface="Times New Roman"/>
                <a:cs typeface="Times New Roman"/>
              </a:rPr>
              <a:t>controlled</a:t>
            </a:r>
            <a:r>
              <a:rPr b="1" spc="-145" dirty="0">
                <a:latin typeface="Times New Roman"/>
                <a:cs typeface="Times New Roman"/>
              </a:rPr>
              <a:t> </a:t>
            </a:r>
            <a:r>
              <a:rPr b="1" dirty="0">
                <a:latin typeface="Times New Roman"/>
                <a:cs typeface="Times New Roman"/>
              </a:rPr>
              <a:t>transfers</a:t>
            </a:r>
          </a:p>
        </p:txBody>
      </p:sp>
      <p:sp>
        <p:nvSpPr>
          <p:cNvPr id="3" name="object 3"/>
          <p:cNvSpPr txBox="1"/>
          <p:nvPr/>
        </p:nvSpPr>
        <p:spPr>
          <a:xfrm>
            <a:off x="630427" y="1028630"/>
            <a:ext cx="3836035" cy="731520"/>
          </a:xfrm>
          <a:prstGeom prst="rect">
            <a:avLst/>
          </a:prstGeom>
        </p:spPr>
        <p:txBody>
          <a:bodyPr vert="horz" wrap="square" lIns="0" tIns="100330" rIns="0" bIns="0" rtlCol="0">
            <a:spAutoFit/>
          </a:bodyPr>
          <a:lstStyle/>
          <a:p>
            <a:pPr marL="12700">
              <a:lnSpc>
                <a:spcPct val="100000"/>
              </a:lnSpc>
              <a:spcBef>
                <a:spcPts val="790"/>
              </a:spcBef>
            </a:pPr>
            <a:r>
              <a:rPr sz="2000" spc="-5" dirty="0">
                <a:latin typeface="Times New Roman"/>
                <a:cs typeface="Times New Roman"/>
              </a:rPr>
              <a:t>Implementation </a:t>
            </a:r>
            <a:r>
              <a:rPr sz="2000" dirty="0">
                <a:latin typeface="Times New Roman"/>
                <a:cs typeface="Times New Roman"/>
              </a:rPr>
              <a:t>of controlled</a:t>
            </a:r>
            <a:r>
              <a:rPr sz="2000" spc="-95" dirty="0">
                <a:latin typeface="Times New Roman"/>
                <a:cs typeface="Times New Roman"/>
              </a:rPr>
              <a:t> </a:t>
            </a:r>
            <a:r>
              <a:rPr sz="2000" dirty="0">
                <a:latin typeface="Times New Roman"/>
                <a:cs typeface="Times New Roman"/>
              </a:rPr>
              <a:t>transfer</a:t>
            </a:r>
            <a:endParaRPr sz="2000">
              <a:latin typeface="Times New Roman"/>
              <a:cs typeface="Times New Roman"/>
            </a:endParaRPr>
          </a:p>
          <a:p>
            <a:pPr marL="674370">
              <a:lnSpc>
                <a:spcPct val="100000"/>
              </a:lnSpc>
              <a:spcBef>
                <a:spcPts val="545"/>
              </a:spcBef>
            </a:pPr>
            <a:r>
              <a:rPr sz="1600" b="1" spc="-5" dirty="0">
                <a:latin typeface="Arial"/>
                <a:cs typeface="Arial"/>
              </a:rPr>
              <a:t>P: R2 </a:t>
            </a:r>
            <a:r>
              <a:rPr sz="1600" b="1" spc="-5" dirty="0">
                <a:latin typeface="Symbol"/>
                <a:cs typeface="Symbol"/>
              </a:rPr>
              <a:t></a:t>
            </a:r>
            <a:r>
              <a:rPr sz="1600" b="1" spc="25" dirty="0">
                <a:latin typeface="Times New Roman"/>
                <a:cs typeface="Times New Roman"/>
              </a:rPr>
              <a:t> </a:t>
            </a:r>
            <a:r>
              <a:rPr sz="1600" b="1" spc="-10" dirty="0">
                <a:latin typeface="Arial"/>
                <a:cs typeface="Arial"/>
              </a:rPr>
              <a:t>R1</a:t>
            </a:r>
            <a:endParaRPr sz="1600">
              <a:latin typeface="Arial"/>
              <a:cs typeface="Arial"/>
            </a:endParaRPr>
          </a:p>
        </p:txBody>
      </p:sp>
      <p:sp>
        <p:nvSpPr>
          <p:cNvPr id="4" name="object 4"/>
          <p:cNvSpPr txBox="1"/>
          <p:nvPr/>
        </p:nvSpPr>
        <p:spPr>
          <a:xfrm>
            <a:off x="630427" y="2582671"/>
            <a:ext cx="14662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Block</a:t>
            </a:r>
            <a:r>
              <a:rPr sz="1800" b="1" spc="-95" dirty="0">
                <a:latin typeface="Times New Roman"/>
                <a:cs typeface="Times New Roman"/>
              </a:rPr>
              <a:t> </a:t>
            </a:r>
            <a:r>
              <a:rPr sz="1800" b="1" dirty="0">
                <a:latin typeface="Times New Roman"/>
                <a:cs typeface="Times New Roman"/>
              </a:rPr>
              <a:t>diagram</a:t>
            </a:r>
            <a:endParaRPr sz="1800">
              <a:latin typeface="Times New Roman"/>
              <a:cs typeface="Times New Roman"/>
            </a:endParaRPr>
          </a:p>
        </p:txBody>
      </p:sp>
      <p:sp>
        <p:nvSpPr>
          <p:cNvPr id="5" name="object 5"/>
          <p:cNvSpPr txBox="1"/>
          <p:nvPr/>
        </p:nvSpPr>
        <p:spPr>
          <a:xfrm>
            <a:off x="630427" y="5218557"/>
            <a:ext cx="161417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Timing</a:t>
            </a:r>
            <a:r>
              <a:rPr sz="1800" b="1" spc="-80" dirty="0">
                <a:latin typeface="Times New Roman"/>
                <a:cs typeface="Times New Roman"/>
              </a:rPr>
              <a:t> </a:t>
            </a:r>
            <a:r>
              <a:rPr sz="1800" b="1" dirty="0">
                <a:latin typeface="Times New Roman"/>
                <a:cs typeface="Times New Roman"/>
              </a:rPr>
              <a:t>diagram</a:t>
            </a:r>
            <a:endParaRPr sz="1800">
              <a:latin typeface="Times New Roman"/>
              <a:cs typeface="Times New Roman"/>
            </a:endParaRPr>
          </a:p>
        </p:txBody>
      </p:sp>
      <p:sp>
        <p:nvSpPr>
          <p:cNvPr id="6" name="object 6"/>
          <p:cNvSpPr txBox="1"/>
          <p:nvPr/>
        </p:nvSpPr>
        <p:spPr>
          <a:xfrm>
            <a:off x="7683754" y="2450668"/>
            <a:ext cx="472440" cy="240029"/>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a:cs typeface="Times New Roman"/>
              </a:rPr>
              <a:t>C</a:t>
            </a:r>
            <a:r>
              <a:rPr sz="1400" b="1" dirty="0">
                <a:latin typeface="Times New Roman"/>
                <a:cs typeface="Times New Roman"/>
              </a:rPr>
              <a:t>lock</a:t>
            </a:r>
            <a:endParaRPr sz="1400">
              <a:latin typeface="Times New Roman"/>
              <a:cs typeface="Times New Roman"/>
            </a:endParaRPr>
          </a:p>
        </p:txBody>
      </p:sp>
      <p:sp>
        <p:nvSpPr>
          <p:cNvPr id="7" name="object 7"/>
          <p:cNvSpPr txBox="1"/>
          <p:nvPr/>
        </p:nvSpPr>
        <p:spPr>
          <a:xfrm>
            <a:off x="3682110" y="5648350"/>
            <a:ext cx="1598930" cy="239395"/>
          </a:xfrm>
          <a:prstGeom prst="rect">
            <a:avLst/>
          </a:prstGeom>
        </p:spPr>
        <p:txBody>
          <a:bodyPr vert="horz" wrap="square" lIns="0" tIns="12700" rIns="0" bIns="0" rtlCol="0">
            <a:spAutoFit/>
          </a:bodyPr>
          <a:lstStyle/>
          <a:p>
            <a:pPr marL="12700">
              <a:lnSpc>
                <a:spcPct val="100000"/>
              </a:lnSpc>
              <a:spcBef>
                <a:spcPts val="100"/>
              </a:spcBef>
            </a:pPr>
            <a:r>
              <a:rPr sz="1400" b="1" spc="-15" dirty="0">
                <a:latin typeface="Times New Roman"/>
                <a:cs typeface="Times New Roman"/>
              </a:rPr>
              <a:t>Transfer </a:t>
            </a:r>
            <a:r>
              <a:rPr sz="1400" b="1" dirty="0">
                <a:latin typeface="Times New Roman"/>
                <a:cs typeface="Times New Roman"/>
              </a:rPr>
              <a:t>occurs</a:t>
            </a:r>
            <a:r>
              <a:rPr sz="1400" b="1" spc="-85" dirty="0">
                <a:latin typeface="Times New Roman"/>
                <a:cs typeface="Times New Roman"/>
              </a:rPr>
              <a:t> </a:t>
            </a:r>
            <a:r>
              <a:rPr sz="1400" b="1" spc="-5" dirty="0">
                <a:latin typeface="Times New Roman"/>
                <a:cs typeface="Times New Roman"/>
              </a:rPr>
              <a:t>here</a:t>
            </a:r>
            <a:endParaRPr sz="1400">
              <a:latin typeface="Times New Roman"/>
              <a:cs typeface="Times New Roman"/>
            </a:endParaRPr>
          </a:p>
        </p:txBody>
      </p:sp>
      <p:grpSp>
        <p:nvGrpSpPr>
          <p:cNvPr id="8" name="object 8"/>
          <p:cNvGrpSpPr/>
          <p:nvPr/>
        </p:nvGrpSpPr>
        <p:grpSpPr>
          <a:xfrm>
            <a:off x="3894582" y="5239765"/>
            <a:ext cx="3395979" cy="446405"/>
            <a:chOff x="3894582" y="5239765"/>
            <a:chExt cx="3395979" cy="446405"/>
          </a:xfrm>
        </p:grpSpPr>
        <p:sp>
          <p:nvSpPr>
            <p:cNvPr id="9" name="object 9"/>
            <p:cNvSpPr/>
            <p:nvPr/>
          </p:nvSpPr>
          <p:spPr>
            <a:xfrm>
              <a:off x="5199126" y="5673089"/>
              <a:ext cx="645160" cy="0"/>
            </a:xfrm>
            <a:custGeom>
              <a:avLst/>
              <a:gdLst/>
              <a:ahLst/>
              <a:cxnLst/>
              <a:rect l="l" t="t" r="r" b="b"/>
              <a:pathLst>
                <a:path w="645160">
                  <a:moveTo>
                    <a:pt x="644651" y="0"/>
                  </a:moveTo>
                  <a:lnTo>
                    <a:pt x="0" y="0"/>
                  </a:lnTo>
                </a:path>
              </a:pathLst>
            </a:custGeom>
            <a:ln w="25400">
              <a:solidFill>
                <a:srgbClr val="000000"/>
              </a:solidFill>
            </a:ln>
          </p:spPr>
          <p:txBody>
            <a:bodyPr wrap="square" lIns="0" tIns="0" rIns="0" bIns="0" rtlCol="0"/>
            <a:lstStyle/>
            <a:p>
              <a:endParaRPr/>
            </a:p>
          </p:txBody>
        </p:sp>
        <p:sp>
          <p:nvSpPr>
            <p:cNvPr id="10" name="object 10"/>
            <p:cNvSpPr/>
            <p:nvPr/>
          </p:nvSpPr>
          <p:spPr>
            <a:xfrm>
              <a:off x="5785866" y="5447537"/>
              <a:ext cx="76200" cy="225552"/>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894582" y="5255513"/>
              <a:ext cx="1228725" cy="208915"/>
            </a:xfrm>
            <a:custGeom>
              <a:avLst/>
              <a:gdLst/>
              <a:ahLst/>
              <a:cxnLst/>
              <a:rect l="l" t="t" r="r" b="b"/>
              <a:pathLst>
                <a:path w="1228725" h="208914">
                  <a:moveTo>
                    <a:pt x="0" y="204216"/>
                  </a:moveTo>
                  <a:lnTo>
                    <a:pt x="1112519" y="204216"/>
                  </a:lnTo>
                </a:path>
                <a:path w="1228725" h="208914">
                  <a:moveTo>
                    <a:pt x="1228343" y="0"/>
                  </a:moveTo>
                  <a:lnTo>
                    <a:pt x="1121664" y="208788"/>
                  </a:lnTo>
                </a:path>
              </a:pathLst>
            </a:custGeom>
            <a:ln w="25400">
              <a:solidFill>
                <a:srgbClr val="000000"/>
              </a:solidFill>
            </a:ln>
          </p:spPr>
          <p:txBody>
            <a:bodyPr wrap="square" lIns="0" tIns="0" rIns="0" bIns="0" rtlCol="0"/>
            <a:lstStyle/>
            <a:p>
              <a:endParaRPr/>
            </a:p>
          </p:txBody>
        </p:sp>
        <p:sp>
          <p:nvSpPr>
            <p:cNvPr id="12" name="object 12"/>
            <p:cNvSpPr/>
            <p:nvPr/>
          </p:nvSpPr>
          <p:spPr>
            <a:xfrm>
              <a:off x="5122926" y="5252465"/>
              <a:ext cx="2155190" cy="203200"/>
            </a:xfrm>
            <a:custGeom>
              <a:avLst/>
              <a:gdLst/>
              <a:ahLst/>
              <a:cxnLst/>
              <a:rect l="l" t="t" r="r" b="b"/>
              <a:pathLst>
                <a:path w="2155190" h="203200">
                  <a:moveTo>
                    <a:pt x="0" y="0"/>
                  </a:moveTo>
                  <a:lnTo>
                    <a:pt x="718185" y="0"/>
                  </a:lnTo>
                  <a:lnTo>
                    <a:pt x="802766" y="203073"/>
                  </a:lnTo>
                  <a:lnTo>
                    <a:pt x="2154681" y="203073"/>
                  </a:lnTo>
                </a:path>
              </a:pathLst>
            </a:custGeom>
            <a:ln w="25400">
              <a:solidFill>
                <a:srgbClr val="000000"/>
              </a:solidFill>
            </a:ln>
          </p:spPr>
          <p:txBody>
            <a:bodyPr wrap="square" lIns="0" tIns="0" rIns="0" bIns="0" rtlCol="0"/>
            <a:lstStyle/>
            <a:p>
              <a:endParaRPr/>
            </a:p>
          </p:txBody>
        </p:sp>
      </p:grpSp>
      <p:sp>
        <p:nvSpPr>
          <p:cNvPr id="13" name="object 13"/>
          <p:cNvSpPr/>
          <p:nvPr/>
        </p:nvSpPr>
        <p:spPr>
          <a:xfrm>
            <a:off x="5834634" y="2350770"/>
            <a:ext cx="1351915" cy="421005"/>
          </a:xfrm>
          <a:custGeom>
            <a:avLst/>
            <a:gdLst/>
            <a:ahLst/>
            <a:cxnLst/>
            <a:rect l="l" t="t" r="r" b="b"/>
            <a:pathLst>
              <a:path w="1351915" h="421005">
                <a:moveTo>
                  <a:pt x="0" y="420624"/>
                </a:moveTo>
                <a:lnTo>
                  <a:pt x="1351788" y="420624"/>
                </a:lnTo>
                <a:lnTo>
                  <a:pt x="1351788" y="0"/>
                </a:lnTo>
                <a:lnTo>
                  <a:pt x="0" y="0"/>
                </a:lnTo>
                <a:lnTo>
                  <a:pt x="0" y="420624"/>
                </a:lnTo>
                <a:close/>
              </a:path>
            </a:pathLst>
          </a:custGeom>
          <a:ln w="25400">
            <a:solidFill>
              <a:srgbClr val="000000"/>
            </a:solidFill>
          </a:ln>
        </p:spPr>
        <p:txBody>
          <a:bodyPr wrap="square" lIns="0" tIns="0" rIns="0" bIns="0" rtlCol="0"/>
          <a:lstStyle/>
          <a:p>
            <a:endParaRPr/>
          </a:p>
        </p:txBody>
      </p:sp>
      <p:sp>
        <p:nvSpPr>
          <p:cNvPr id="14" name="object 14"/>
          <p:cNvSpPr txBox="1"/>
          <p:nvPr/>
        </p:nvSpPr>
        <p:spPr>
          <a:xfrm>
            <a:off x="6331077" y="2378709"/>
            <a:ext cx="3041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R2</a:t>
            </a:r>
            <a:endParaRPr sz="1800">
              <a:latin typeface="Times New Roman"/>
              <a:cs typeface="Times New Roman"/>
            </a:endParaRPr>
          </a:p>
        </p:txBody>
      </p:sp>
      <p:sp>
        <p:nvSpPr>
          <p:cNvPr id="15" name="object 15"/>
          <p:cNvSpPr txBox="1"/>
          <p:nvPr/>
        </p:nvSpPr>
        <p:spPr>
          <a:xfrm>
            <a:off x="5872734" y="3242310"/>
            <a:ext cx="1353820" cy="445134"/>
          </a:xfrm>
          <a:prstGeom prst="rect">
            <a:avLst/>
          </a:prstGeom>
          <a:ln w="25400">
            <a:solidFill>
              <a:srgbClr val="000000"/>
            </a:solidFill>
          </a:ln>
        </p:spPr>
        <p:txBody>
          <a:bodyPr vert="horz" wrap="square" lIns="0" tIns="74930" rIns="0" bIns="0" rtlCol="0">
            <a:spAutoFit/>
          </a:bodyPr>
          <a:lstStyle/>
          <a:p>
            <a:pPr marR="86995" algn="ctr">
              <a:lnSpc>
                <a:spcPct val="100000"/>
              </a:lnSpc>
              <a:spcBef>
                <a:spcPts val="590"/>
              </a:spcBef>
            </a:pPr>
            <a:r>
              <a:rPr sz="2000" b="1" dirty="0">
                <a:latin typeface="Times New Roman"/>
                <a:cs typeface="Times New Roman"/>
              </a:rPr>
              <a:t>R1</a:t>
            </a:r>
            <a:endParaRPr sz="2000">
              <a:latin typeface="Times New Roman"/>
              <a:cs typeface="Times New Roman"/>
            </a:endParaRPr>
          </a:p>
        </p:txBody>
      </p:sp>
      <p:sp>
        <p:nvSpPr>
          <p:cNvPr id="16" name="object 16"/>
          <p:cNvSpPr txBox="1"/>
          <p:nvPr/>
        </p:nvSpPr>
        <p:spPr>
          <a:xfrm>
            <a:off x="3342894" y="2269998"/>
            <a:ext cx="1508760" cy="856615"/>
          </a:xfrm>
          <a:prstGeom prst="rect">
            <a:avLst/>
          </a:prstGeom>
          <a:ln w="25400">
            <a:solidFill>
              <a:srgbClr val="000000"/>
            </a:solidFill>
          </a:ln>
        </p:spPr>
        <p:txBody>
          <a:bodyPr vert="horz" wrap="square" lIns="0" tIns="160020" rIns="0" bIns="0" rtlCol="0">
            <a:spAutoFit/>
          </a:bodyPr>
          <a:lstStyle/>
          <a:p>
            <a:pPr marL="312420" marR="342900">
              <a:lnSpc>
                <a:spcPts val="2160"/>
              </a:lnSpc>
              <a:spcBef>
                <a:spcPts val="1260"/>
              </a:spcBef>
            </a:pPr>
            <a:r>
              <a:rPr sz="2000" b="1" dirty="0">
                <a:latin typeface="Times New Roman"/>
                <a:cs typeface="Times New Roman"/>
              </a:rPr>
              <a:t>C</a:t>
            </a:r>
            <a:r>
              <a:rPr sz="2000" b="1" spc="10" dirty="0">
                <a:latin typeface="Times New Roman"/>
                <a:cs typeface="Times New Roman"/>
              </a:rPr>
              <a:t>o</a:t>
            </a:r>
            <a:r>
              <a:rPr sz="2000" b="1" dirty="0">
                <a:latin typeface="Times New Roman"/>
                <a:cs typeface="Times New Roman"/>
              </a:rPr>
              <a:t>nt</a:t>
            </a:r>
            <a:r>
              <a:rPr sz="2000" b="1" spc="-40" dirty="0">
                <a:latin typeface="Times New Roman"/>
                <a:cs typeface="Times New Roman"/>
              </a:rPr>
              <a:t>r</a:t>
            </a:r>
            <a:r>
              <a:rPr sz="2000" b="1" dirty="0">
                <a:latin typeface="Times New Roman"/>
                <a:cs typeface="Times New Roman"/>
              </a:rPr>
              <a:t>ol  </a:t>
            </a:r>
            <a:r>
              <a:rPr sz="2000" b="1" spc="-5" dirty="0">
                <a:latin typeface="Times New Roman"/>
                <a:cs typeface="Times New Roman"/>
              </a:rPr>
              <a:t>Circuit</a:t>
            </a:r>
            <a:endParaRPr sz="2000">
              <a:latin typeface="Times New Roman"/>
              <a:cs typeface="Times New Roman"/>
            </a:endParaRPr>
          </a:p>
        </p:txBody>
      </p:sp>
      <p:sp>
        <p:nvSpPr>
          <p:cNvPr id="17" name="object 17"/>
          <p:cNvSpPr/>
          <p:nvPr/>
        </p:nvSpPr>
        <p:spPr>
          <a:xfrm>
            <a:off x="6500621" y="2743961"/>
            <a:ext cx="76200" cy="494665"/>
          </a:xfrm>
          <a:custGeom>
            <a:avLst/>
            <a:gdLst/>
            <a:ahLst/>
            <a:cxnLst/>
            <a:rect l="l" t="t" r="r" b="b"/>
            <a:pathLst>
              <a:path w="76200" h="494664">
                <a:moveTo>
                  <a:pt x="25401" y="75607"/>
                </a:moveTo>
                <a:lnTo>
                  <a:pt x="8635" y="493267"/>
                </a:lnTo>
                <a:lnTo>
                  <a:pt x="34035" y="494284"/>
                </a:lnTo>
                <a:lnTo>
                  <a:pt x="50799" y="76665"/>
                </a:lnTo>
                <a:lnTo>
                  <a:pt x="25401" y="75607"/>
                </a:lnTo>
                <a:close/>
              </a:path>
              <a:path w="76200" h="494664">
                <a:moveTo>
                  <a:pt x="69556" y="62991"/>
                </a:moveTo>
                <a:lnTo>
                  <a:pt x="25907" y="62991"/>
                </a:lnTo>
                <a:lnTo>
                  <a:pt x="51307" y="64008"/>
                </a:lnTo>
                <a:lnTo>
                  <a:pt x="50799" y="76665"/>
                </a:lnTo>
                <a:lnTo>
                  <a:pt x="76200" y="77724"/>
                </a:lnTo>
                <a:lnTo>
                  <a:pt x="69556" y="62991"/>
                </a:lnTo>
                <a:close/>
              </a:path>
              <a:path w="76200" h="494664">
                <a:moveTo>
                  <a:pt x="25907" y="62991"/>
                </a:moveTo>
                <a:lnTo>
                  <a:pt x="25401" y="75607"/>
                </a:lnTo>
                <a:lnTo>
                  <a:pt x="50799" y="76665"/>
                </a:lnTo>
                <a:lnTo>
                  <a:pt x="51307" y="64008"/>
                </a:lnTo>
                <a:lnTo>
                  <a:pt x="25907" y="62991"/>
                </a:lnTo>
                <a:close/>
              </a:path>
              <a:path w="76200" h="494664">
                <a:moveTo>
                  <a:pt x="41148" y="0"/>
                </a:moveTo>
                <a:lnTo>
                  <a:pt x="0" y="74549"/>
                </a:lnTo>
                <a:lnTo>
                  <a:pt x="25401" y="75607"/>
                </a:lnTo>
                <a:lnTo>
                  <a:pt x="25907" y="62991"/>
                </a:lnTo>
                <a:lnTo>
                  <a:pt x="69556" y="62991"/>
                </a:lnTo>
                <a:lnTo>
                  <a:pt x="41148" y="0"/>
                </a:lnTo>
                <a:close/>
              </a:path>
            </a:pathLst>
          </a:custGeom>
          <a:solidFill>
            <a:srgbClr val="000000"/>
          </a:solidFill>
        </p:spPr>
        <p:txBody>
          <a:bodyPr wrap="square" lIns="0" tIns="0" rIns="0" bIns="0" rtlCol="0"/>
          <a:lstStyle/>
          <a:p>
            <a:endParaRPr/>
          </a:p>
        </p:txBody>
      </p:sp>
      <p:sp>
        <p:nvSpPr>
          <p:cNvPr id="18" name="object 18"/>
          <p:cNvSpPr txBox="1"/>
          <p:nvPr/>
        </p:nvSpPr>
        <p:spPr>
          <a:xfrm>
            <a:off x="5357621" y="2347340"/>
            <a:ext cx="38989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Load</a:t>
            </a:r>
            <a:endParaRPr sz="1200">
              <a:latin typeface="Arial"/>
              <a:cs typeface="Arial"/>
            </a:endParaRPr>
          </a:p>
        </p:txBody>
      </p:sp>
      <p:sp>
        <p:nvSpPr>
          <p:cNvPr id="19" name="object 19"/>
          <p:cNvSpPr txBox="1"/>
          <p:nvPr/>
        </p:nvSpPr>
        <p:spPr>
          <a:xfrm>
            <a:off x="4901310" y="2310206"/>
            <a:ext cx="144780"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P</a:t>
            </a:r>
            <a:endParaRPr sz="1400">
              <a:latin typeface="Arial"/>
              <a:cs typeface="Arial"/>
            </a:endParaRPr>
          </a:p>
        </p:txBody>
      </p:sp>
      <p:grpSp>
        <p:nvGrpSpPr>
          <p:cNvPr id="20" name="object 20"/>
          <p:cNvGrpSpPr/>
          <p:nvPr/>
        </p:nvGrpSpPr>
        <p:grpSpPr>
          <a:xfrm>
            <a:off x="4876038" y="2568320"/>
            <a:ext cx="1725930" cy="595630"/>
            <a:chOff x="4876038" y="2568320"/>
            <a:chExt cx="1725930" cy="595630"/>
          </a:xfrm>
        </p:grpSpPr>
        <p:sp>
          <p:nvSpPr>
            <p:cNvPr id="21" name="object 21"/>
            <p:cNvSpPr/>
            <p:nvPr/>
          </p:nvSpPr>
          <p:spPr>
            <a:xfrm>
              <a:off x="4876038" y="2568320"/>
              <a:ext cx="993775" cy="76200"/>
            </a:xfrm>
            <a:custGeom>
              <a:avLst/>
              <a:gdLst/>
              <a:ahLst/>
              <a:cxnLst/>
              <a:rect l="l" t="t" r="r" b="b"/>
              <a:pathLst>
                <a:path w="993775" h="76200">
                  <a:moveTo>
                    <a:pt x="917405" y="50867"/>
                  </a:moveTo>
                  <a:lnTo>
                    <a:pt x="917321" y="76200"/>
                  </a:lnTo>
                  <a:lnTo>
                    <a:pt x="968462" y="50926"/>
                  </a:lnTo>
                  <a:lnTo>
                    <a:pt x="930148" y="50926"/>
                  </a:lnTo>
                  <a:lnTo>
                    <a:pt x="917405" y="50867"/>
                  </a:lnTo>
                  <a:close/>
                </a:path>
                <a:path w="993775" h="76200">
                  <a:moveTo>
                    <a:pt x="917490" y="25468"/>
                  </a:moveTo>
                  <a:lnTo>
                    <a:pt x="917405" y="50867"/>
                  </a:lnTo>
                  <a:lnTo>
                    <a:pt x="930148" y="50926"/>
                  </a:lnTo>
                  <a:lnTo>
                    <a:pt x="930148" y="25526"/>
                  </a:lnTo>
                  <a:lnTo>
                    <a:pt x="917490" y="25468"/>
                  </a:lnTo>
                  <a:close/>
                </a:path>
                <a:path w="993775" h="76200">
                  <a:moveTo>
                    <a:pt x="917575" y="0"/>
                  </a:moveTo>
                  <a:lnTo>
                    <a:pt x="917490" y="25468"/>
                  </a:lnTo>
                  <a:lnTo>
                    <a:pt x="930148" y="25526"/>
                  </a:lnTo>
                  <a:lnTo>
                    <a:pt x="930148" y="50926"/>
                  </a:lnTo>
                  <a:lnTo>
                    <a:pt x="968462" y="50926"/>
                  </a:lnTo>
                  <a:lnTo>
                    <a:pt x="993648" y="38480"/>
                  </a:lnTo>
                  <a:lnTo>
                    <a:pt x="917575" y="0"/>
                  </a:lnTo>
                  <a:close/>
                </a:path>
                <a:path w="993775" h="76200">
                  <a:moveTo>
                    <a:pt x="0" y="21208"/>
                  </a:moveTo>
                  <a:lnTo>
                    <a:pt x="0" y="46608"/>
                  </a:lnTo>
                  <a:lnTo>
                    <a:pt x="917405" y="50867"/>
                  </a:lnTo>
                  <a:lnTo>
                    <a:pt x="917490" y="25468"/>
                  </a:lnTo>
                  <a:lnTo>
                    <a:pt x="0" y="21208"/>
                  </a:lnTo>
                  <a:close/>
                </a:path>
              </a:pathLst>
            </a:custGeom>
            <a:solidFill>
              <a:srgbClr val="000000"/>
            </a:solidFill>
          </p:spPr>
          <p:txBody>
            <a:bodyPr wrap="square" lIns="0" tIns="0" rIns="0" bIns="0" rtlCol="0"/>
            <a:lstStyle/>
            <a:p>
              <a:endParaRPr/>
            </a:p>
          </p:txBody>
        </p:sp>
        <p:sp>
          <p:nvSpPr>
            <p:cNvPr id="22" name="object 22"/>
            <p:cNvSpPr/>
            <p:nvPr/>
          </p:nvSpPr>
          <p:spPr>
            <a:xfrm>
              <a:off x="6459474" y="3106673"/>
              <a:ext cx="129539" cy="44450"/>
            </a:xfrm>
            <a:custGeom>
              <a:avLst/>
              <a:gdLst/>
              <a:ahLst/>
              <a:cxnLst/>
              <a:rect l="l" t="t" r="r" b="b"/>
              <a:pathLst>
                <a:path w="129540" h="44450">
                  <a:moveTo>
                    <a:pt x="129540" y="0"/>
                  </a:moveTo>
                  <a:lnTo>
                    <a:pt x="0" y="44196"/>
                  </a:lnTo>
                </a:path>
              </a:pathLst>
            </a:custGeom>
            <a:ln w="25400">
              <a:solidFill>
                <a:srgbClr val="000000"/>
              </a:solidFill>
            </a:ln>
          </p:spPr>
          <p:txBody>
            <a:bodyPr wrap="square" lIns="0" tIns="0" rIns="0" bIns="0" rtlCol="0"/>
            <a:lstStyle/>
            <a:p>
              <a:endParaRPr/>
            </a:p>
          </p:txBody>
        </p:sp>
      </p:grpSp>
      <p:sp>
        <p:nvSpPr>
          <p:cNvPr id="23" name="object 23"/>
          <p:cNvSpPr txBox="1"/>
          <p:nvPr/>
        </p:nvSpPr>
        <p:spPr>
          <a:xfrm>
            <a:off x="6619113" y="3030169"/>
            <a:ext cx="118745" cy="208915"/>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n</a:t>
            </a:r>
            <a:endParaRPr sz="1200">
              <a:latin typeface="Arial"/>
              <a:cs typeface="Arial"/>
            </a:endParaRPr>
          </a:p>
        </p:txBody>
      </p:sp>
      <p:grpSp>
        <p:nvGrpSpPr>
          <p:cNvPr id="24" name="object 24"/>
          <p:cNvGrpSpPr/>
          <p:nvPr/>
        </p:nvGrpSpPr>
        <p:grpSpPr>
          <a:xfrm>
            <a:off x="3953509" y="4826761"/>
            <a:ext cx="3336925" cy="243840"/>
            <a:chOff x="3953509" y="4826761"/>
            <a:chExt cx="3336925" cy="243840"/>
          </a:xfrm>
        </p:grpSpPr>
        <p:sp>
          <p:nvSpPr>
            <p:cNvPr id="25" name="object 25"/>
            <p:cNvSpPr/>
            <p:nvPr/>
          </p:nvSpPr>
          <p:spPr>
            <a:xfrm>
              <a:off x="3966209" y="4839461"/>
              <a:ext cx="1057910" cy="209550"/>
            </a:xfrm>
            <a:custGeom>
              <a:avLst/>
              <a:gdLst/>
              <a:ahLst/>
              <a:cxnLst/>
              <a:rect l="l" t="t" r="r" b="b"/>
              <a:pathLst>
                <a:path w="1057910" h="209550">
                  <a:moveTo>
                    <a:pt x="0" y="209169"/>
                  </a:moveTo>
                  <a:lnTo>
                    <a:pt x="242950" y="209169"/>
                  </a:lnTo>
                  <a:lnTo>
                    <a:pt x="242950" y="0"/>
                  </a:lnTo>
                  <a:lnTo>
                    <a:pt x="571626" y="0"/>
                  </a:lnTo>
                  <a:lnTo>
                    <a:pt x="571626" y="209169"/>
                  </a:lnTo>
                  <a:lnTo>
                    <a:pt x="1057402" y="209169"/>
                  </a:lnTo>
                </a:path>
              </a:pathLst>
            </a:custGeom>
            <a:ln w="25400">
              <a:solidFill>
                <a:srgbClr val="000000"/>
              </a:solidFill>
            </a:ln>
          </p:spPr>
          <p:txBody>
            <a:bodyPr wrap="square" lIns="0" tIns="0" rIns="0" bIns="0" rtlCol="0"/>
            <a:lstStyle/>
            <a:p>
              <a:endParaRPr/>
            </a:p>
          </p:txBody>
        </p:sp>
        <p:sp>
          <p:nvSpPr>
            <p:cNvPr id="26" name="object 26"/>
            <p:cNvSpPr/>
            <p:nvPr/>
          </p:nvSpPr>
          <p:spPr>
            <a:xfrm>
              <a:off x="4977383" y="4834127"/>
              <a:ext cx="106679" cy="85344"/>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023865" y="4839461"/>
              <a:ext cx="800100" cy="209550"/>
            </a:xfrm>
            <a:custGeom>
              <a:avLst/>
              <a:gdLst/>
              <a:ahLst/>
              <a:cxnLst/>
              <a:rect l="l" t="t" r="r" b="b"/>
              <a:pathLst>
                <a:path w="800100" h="209550">
                  <a:moveTo>
                    <a:pt x="0" y="0"/>
                  </a:moveTo>
                  <a:lnTo>
                    <a:pt x="314198" y="0"/>
                  </a:lnTo>
                  <a:lnTo>
                    <a:pt x="314198" y="209169"/>
                  </a:lnTo>
                  <a:lnTo>
                    <a:pt x="799846" y="209169"/>
                  </a:lnTo>
                </a:path>
              </a:pathLst>
            </a:custGeom>
            <a:ln w="25399">
              <a:solidFill>
                <a:srgbClr val="000000"/>
              </a:solidFill>
            </a:ln>
          </p:spPr>
          <p:txBody>
            <a:bodyPr wrap="square" lIns="0" tIns="0" rIns="0" bIns="0" rtlCol="0"/>
            <a:lstStyle/>
            <a:p>
              <a:endParaRPr/>
            </a:p>
          </p:txBody>
        </p:sp>
        <p:sp>
          <p:nvSpPr>
            <p:cNvPr id="28" name="object 28"/>
            <p:cNvSpPr/>
            <p:nvPr/>
          </p:nvSpPr>
          <p:spPr>
            <a:xfrm>
              <a:off x="5775959" y="4834127"/>
              <a:ext cx="108585" cy="85725"/>
            </a:xfrm>
            <a:custGeom>
              <a:avLst/>
              <a:gdLst/>
              <a:ahLst/>
              <a:cxnLst/>
              <a:rect l="l" t="t" r="r" b="b"/>
              <a:pathLst>
                <a:path w="108585" h="85725">
                  <a:moveTo>
                    <a:pt x="54863" y="0"/>
                  </a:moveTo>
                  <a:lnTo>
                    <a:pt x="0" y="77851"/>
                  </a:lnTo>
                  <a:lnTo>
                    <a:pt x="13198" y="81111"/>
                  </a:lnTo>
                  <a:lnTo>
                    <a:pt x="26812" y="83454"/>
                  </a:lnTo>
                  <a:lnTo>
                    <a:pt x="40737" y="84869"/>
                  </a:lnTo>
                  <a:lnTo>
                    <a:pt x="54863" y="85344"/>
                  </a:lnTo>
                  <a:lnTo>
                    <a:pt x="68538" y="84893"/>
                  </a:lnTo>
                  <a:lnTo>
                    <a:pt x="82057" y="83550"/>
                  </a:lnTo>
                  <a:lnTo>
                    <a:pt x="95315" y="81325"/>
                  </a:lnTo>
                  <a:lnTo>
                    <a:pt x="108203" y="78232"/>
                  </a:lnTo>
                  <a:lnTo>
                    <a:pt x="54863" y="0"/>
                  </a:lnTo>
                  <a:close/>
                </a:path>
              </a:pathLst>
            </a:custGeom>
            <a:solidFill>
              <a:srgbClr val="000000"/>
            </a:solidFill>
          </p:spPr>
          <p:txBody>
            <a:bodyPr wrap="square" lIns="0" tIns="0" rIns="0" bIns="0" rtlCol="0"/>
            <a:lstStyle/>
            <a:p>
              <a:endParaRPr/>
            </a:p>
          </p:txBody>
        </p:sp>
        <p:sp>
          <p:nvSpPr>
            <p:cNvPr id="29" name="object 29"/>
            <p:cNvSpPr/>
            <p:nvPr/>
          </p:nvSpPr>
          <p:spPr>
            <a:xfrm>
              <a:off x="5830061" y="4901945"/>
              <a:ext cx="0" cy="155575"/>
            </a:xfrm>
            <a:custGeom>
              <a:avLst/>
              <a:gdLst/>
              <a:ahLst/>
              <a:cxnLst/>
              <a:rect l="l" t="t" r="r" b="b"/>
              <a:pathLst>
                <a:path h="155575">
                  <a:moveTo>
                    <a:pt x="0" y="155447"/>
                  </a:moveTo>
                  <a:lnTo>
                    <a:pt x="0" y="0"/>
                  </a:lnTo>
                </a:path>
              </a:pathLst>
            </a:custGeom>
            <a:ln w="25400">
              <a:solidFill>
                <a:srgbClr val="000000"/>
              </a:solidFill>
            </a:ln>
          </p:spPr>
          <p:txBody>
            <a:bodyPr wrap="square" lIns="0" tIns="0" rIns="0" bIns="0" rtlCol="0"/>
            <a:lstStyle/>
            <a:p>
              <a:endParaRPr/>
            </a:p>
          </p:txBody>
        </p:sp>
        <p:sp>
          <p:nvSpPr>
            <p:cNvPr id="30" name="object 30"/>
            <p:cNvSpPr/>
            <p:nvPr/>
          </p:nvSpPr>
          <p:spPr>
            <a:xfrm>
              <a:off x="5823965" y="4839461"/>
              <a:ext cx="1454150" cy="209550"/>
            </a:xfrm>
            <a:custGeom>
              <a:avLst/>
              <a:gdLst/>
              <a:ahLst/>
              <a:cxnLst/>
              <a:rect l="l" t="t" r="r" b="b"/>
              <a:pathLst>
                <a:path w="1454150" h="209550">
                  <a:moveTo>
                    <a:pt x="0" y="0"/>
                  </a:moveTo>
                  <a:lnTo>
                    <a:pt x="327787" y="0"/>
                  </a:lnTo>
                  <a:lnTo>
                    <a:pt x="327787" y="209169"/>
                  </a:lnTo>
                  <a:lnTo>
                    <a:pt x="812291" y="209169"/>
                  </a:lnTo>
                  <a:lnTo>
                    <a:pt x="812291" y="0"/>
                  </a:lnTo>
                  <a:lnTo>
                    <a:pt x="1140079" y="0"/>
                  </a:lnTo>
                  <a:lnTo>
                    <a:pt x="1140079" y="209169"/>
                  </a:lnTo>
                  <a:lnTo>
                    <a:pt x="1453641" y="209169"/>
                  </a:lnTo>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3286759" y="4950333"/>
            <a:ext cx="51054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C</a:t>
            </a:r>
            <a:r>
              <a:rPr sz="1400" b="1" dirty="0">
                <a:latin typeface="Arial"/>
                <a:cs typeface="Arial"/>
              </a:rPr>
              <a:t>l</a:t>
            </a:r>
            <a:r>
              <a:rPr sz="1400" b="1" spc="-10" dirty="0">
                <a:latin typeface="Arial"/>
                <a:cs typeface="Arial"/>
              </a:rPr>
              <a:t>o</a:t>
            </a:r>
            <a:r>
              <a:rPr sz="1400" b="1" dirty="0">
                <a:latin typeface="Arial"/>
                <a:cs typeface="Arial"/>
              </a:rPr>
              <a:t>ck</a:t>
            </a:r>
            <a:endParaRPr sz="1400">
              <a:latin typeface="Arial"/>
              <a:cs typeface="Arial"/>
            </a:endParaRPr>
          </a:p>
        </p:txBody>
      </p:sp>
      <p:sp>
        <p:nvSpPr>
          <p:cNvPr id="32" name="object 32"/>
          <p:cNvSpPr txBox="1"/>
          <p:nvPr/>
        </p:nvSpPr>
        <p:spPr>
          <a:xfrm>
            <a:off x="3300729" y="5367909"/>
            <a:ext cx="45085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L</a:t>
            </a:r>
            <a:r>
              <a:rPr sz="1400" b="1" spc="-10" dirty="0">
                <a:latin typeface="Arial"/>
                <a:cs typeface="Arial"/>
              </a:rPr>
              <a:t>o</a:t>
            </a:r>
            <a:r>
              <a:rPr sz="1400" b="1" dirty="0">
                <a:latin typeface="Arial"/>
                <a:cs typeface="Arial"/>
              </a:rPr>
              <a:t>ad</a:t>
            </a:r>
            <a:endParaRPr sz="1400">
              <a:latin typeface="Arial"/>
              <a:cs typeface="Arial"/>
            </a:endParaRPr>
          </a:p>
        </p:txBody>
      </p:sp>
      <p:sp>
        <p:nvSpPr>
          <p:cNvPr id="33" name="object 33"/>
          <p:cNvSpPr txBox="1"/>
          <p:nvPr/>
        </p:nvSpPr>
        <p:spPr>
          <a:xfrm>
            <a:off x="4922011" y="4591558"/>
            <a:ext cx="8509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t</a:t>
            </a:r>
            <a:endParaRPr sz="1400">
              <a:latin typeface="Arial"/>
              <a:cs typeface="Arial"/>
            </a:endParaRPr>
          </a:p>
        </p:txBody>
      </p:sp>
      <p:sp>
        <p:nvSpPr>
          <p:cNvPr id="34" name="object 34"/>
          <p:cNvSpPr txBox="1"/>
          <p:nvPr/>
        </p:nvSpPr>
        <p:spPr>
          <a:xfrm>
            <a:off x="5633465" y="4601083"/>
            <a:ext cx="531495" cy="239395"/>
          </a:xfrm>
          <a:prstGeom prst="rect">
            <a:avLst/>
          </a:prstGeom>
        </p:spPr>
        <p:txBody>
          <a:bodyPr vert="horz" wrap="square" lIns="0" tIns="12700" rIns="0" bIns="0" rtlCol="0">
            <a:spAutoFit/>
          </a:bodyPr>
          <a:lstStyle/>
          <a:p>
            <a:pPr marL="12700">
              <a:lnSpc>
                <a:spcPct val="100000"/>
              </a:lnSpc>
              <a:spcBef>
                <a:spcPts val="100"/>
              </a:spcBef>
              <a:tabLst>
                <a:tab pos="518159" algn="l"/>
              </a:tabLst>
            </a:pPr>
            <a:r>
              <a:rPr sz="1400" b="1" dirty="0">
                <a:latin typeface="Arial"/>
                <a:cs typeface="Arial"/>
              </a:rPr>
              <a:t>t+</a:t>
            </a:r>
            <a:r>
              <a:rPr sz="1400" b="1" u="heavy" dirty="0">
                <a:uFill>
                  <a:solidFill>
                    <a:srgbClr val="000000"/>
                  </a:solidFill>
                </a:uFill>
                <a:latin typeface="Arial"/>
                <a:cs typeface="Arial"/>
              </a:rPr>
              <a:t>1	</a:t>
            </a:r>
            <a:endParaRPr sz="1400">
              <a:latin typeface="Arial"/>
              <a:cs typeface="Arial"/>
            </a:endParaRPr>
          </a:p>
        </p:txBody>
      </p:sp>
      <p:grpSp>
        <p:nvGrpSpPr>
          <p:cNvPr id="35" name="object 35"/>
          <p:cNvGrpSpPr/>
          <p:nvPr/>
        </p:nvGrpSpPr>
        <p:grpSpPr>
          <a:xfrm>
            <a:off x="7083806" y="2495042"/>
            <a:ext cx="398780" cy="132715"/>
            <a:chOff x="7083806" y="2495042"/>
            <a:chExt cx="398780" cy="132715"/>
          </a:xfrm>
        </p:grpSpPr>
        <p:sp>
          <p:nvSpPr>
            <p:cNvPr id="36" name="object 36"/>
            <p:cNvSpPr/>
            <p:nvPr/>
          </p:nvSpPr>
          <p:spPr>
            <a:xfrm>
              <a:off x="7096506" y="2507742"/>
              <a:ext cx="100330" cy="107314"/>
            </a:xfrm>
            <a:custGeom>
              <a:avLst/>
              <a:gdLst/>
              <a:ahLst/>
              <a:cxnLst/>
              <a:rect l="l" t="t" r="r" b="b"/>
              <a:pathLst>
                <a:path w="100329" h="107314">
                  <a:moveTo>
                    <a:pt x="100329" y="0"/>
                  </a:moveTo>
                  <a:lnTo>
                    <a:pt x="0" y="62484"/>
                  </a:lnTo>
                  <a:lnTo>
                    <a:pt x="100329" y="107061"/>
                  </a:lnTo>
                </a:path>
              </a:pathLst>
            </a:custGeom>
            <a:ln w="25400">
              <a:solidFill>
                <a:srgbClr val="000000"/>
              </a:solidFill>
            </a:ln>
          </p:spPr>
          <p:txBody>
            <a:bodyPr wrap="square" lIns="0" tIns="0" rIns="0" bIns="0" rtlCol="0"/>
            <a:lstStyle/>
            <a:p>
              <a:endParaRPr/>
            </a:p>
          </p:txBody>
        </p:sp>
        <p:sp>
          <p:nvSpPr>
            <p:cNvPr id="37" name="object 37"/>
            <p:cNvSpPr/>
            <p:nvPr/>
          </p:nvSpPr>
          <p:spPr>
            <a:xfrm>
              <a:off x="7186422" y="2522982"/>
              <a:ext cx="295910" cy="76200"/>
            </a:xfrm>
            <a:custGeom>
              <a:avLst/>
              <a:gdLst/>
              <a:ahLst/>
              <a:cxnLst/>
              <a:rect l="l" t="t" r="r" b="b"/>
              <a:pathLst>
                <a:path w="295909" h="76200">
                  <a:moveTo>
                    <a:pt x="76200" y="0"/>
                  </a:moveTo>
                  <a:lnTo>
                    <a:pt x="0" y="38100"/>
                  </a:lnTo>
                  <a:lnTo>
                    <a:pt x="76200" y="76200"/>
                  </a:lnTo>
                  <a:lnTo>
                    <a:pt x="76200" y="50800"/>
                  </a:lnTo>
                  <a:lnTo>
                    <a:pt x="63500" y="50800"/>
                  </a:lnTo>
                  <a:lnTo>
                    <a:pt x="63500" y="25400"/>
                  </a:lnTo>
                  <a:lnTo>
                    <a:pt x="76200" y="25400"/>
                  </a:lnTo>
                  <a:lnTo>
                    <a:pt x="76200" y="0"/>
                  </a:lnTo>
                  <a:close/>
                </a:path>
                <a:path w="295909" h="76200">
                  <a:moveTo>
                    <a:pt x="76200" y="25400"/>
                  </a:moveTo>
                  <a:lnTo>
                    <a:pt x="63500" y="25400"/>
                  </a:lnTo>
                  <a:lnTo>
                    <a:pt x="63500" y="50800"/>
                  </a:lnTo>
                  <a:lnTo>
                    <a:pt x="76200" y="50800"/>
                  </a:lnTo>
                  <a:lnTo>
                    <a:pt x="76200" y="25400"/>
                  </a:lnTo>
                  <a:close/>
                </a:path>
                <a:path w="295909" h="76200">
                  <a:moveTo>
                    <a:pt x="295655" y="25400"/>
                  </a:moveTo>
                  <a:lnTo>
                    <a:pt x="76200" y="25400"/>
                  </a:lnTo>
                  <a:lnTo>
                    <a:pt x="76200" y="50800"/>
                  </a:lnTo>
                  <a:lnTo>
                    <a:pt x="295655" y="50800"/>
                  </a:lnTo>
                  <a:lnTo>
                    <a:pt x="295655" y="25400"/>
                  </a:lnTo>
                  <a:close/>
                </a:path>
              </a:pathLst>
            </a:custGeom>
            <a:solidFill>
              <a:srgbClr val="000000"/>
            </a:solidFill>
          </p:spPr>
          <p:txBody>
            <a:bodyPr wrap="square" lIns="0" tIns="0" rIns="0" bIns="0" rtlCol="0"/>
            <a:lstStyle/>
            <a:p>
              <a:endParaRPr/>
            </a:p>
          </p:txBody>
        </p:sp>
      </p:grpSp>
      <p:sp>
        <p:nvSpPr>
          <p:cNvPr id="38" name="object 38"/>
          <p:cNvSpPr/>
          <p:nvPr/>
        </p:nvSpPr>
        <p:spPr>
          <a:xfrm>
            <a:off x="5026914" y="4882134"/>
            <a:ext cx="0" cy="155575"/>
          </a:xfrm>
          <a:custGeom>
            <a:avLst/>
            <a:gdLst/>
            <a:ahLst/>
            <a:cxnLst/>
            <a:rect l="l" t="t" r="r" b="b"/>
            <a:pathLst>
              <a:path h="155575">
                <a:moveTo>
                  <a:pt x="0" y="155448"/>
                </a:moveTo>
                <a:lnTo>
                  <a:pt x="0" y="0"/>
                </a:lnTo>
              </a:path>
            </a:pathLst>
          </a:custGeom>
          <a:ln w="25400">
            <a:solidFill>
              <a:srgbClr val="000000"/>
            </a:solidFill>
          </a:ln>
        </p:spPr>
        <p:txBody>
          <a:bodyPr wrap="square" lIns="0" tIns="0" rIns="0" bIns="0" rtlCol="0"/>
          <a:lstStyle/>
          <a:p>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
        <p:nvSpPr>
          <p:cNvPr id="2" name="object 2"/>
          <p:cNvSpPr txBox="1"/>
          <p:nvPr/>
        </p:nvSpPr>
        <p:spPr>
          <a:xfrm>
            <a:off x="542950" y="279247"/>
            <a:ext cx="8103870" cy="551307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2000" dirty="0">
                <a:latin typeface="Times New Roman"/>
                <a:cs typeface="Times New Roman"/>
              </a:rPr>
              <a:t>The </a:t>
            </a:r>
            <a:r>
              <a:rPr sz="2000" spc="-5" dirty="0">
                <a:latin typeface="Times New Roman"/>
                <a:cs typeface="Times New Roman"/>
              </a:rPr>
              <a:t>letter </a:t>
            </a:r>
            <a:r>
              <a:rPr sz="2000" dirty="0">
                <a:latin typeface="Times New Roman"/>
                <a:cs typeface="Times New Roman"/>
              </a:rPr>
              <a:t>n </a:t>
            </a:r>
            <a:r>
              <a:rPr sz="2000" spc="-5" dirty="0">
                <a:latin typeface="Times New Roman"/>
                <a:cs typeface="Times New Roman"/>
              </a:rPr>
              <a:t>will </a:t>
            </a:r>
            <a:r>
              <a:rPr sz="2000" dirty="0">
                <a:latin typeface="Times New Roman"/>
                <a:cs typeface="Times New Roman"/>
              </a:rPr>
              <a:t>be </a:t>
            </a:r>
            <a:r>
              <a:rPr sz="2000" spc="-5" dirty="0">
                <a:latin typeface="Times New Roman"/>
                <a:cs typeface="Times New Roman"/>
              </a:rPr>
              <a:t>used </a:t>
            </a:r>
            <a:r>
              <a:rPr sz="2000" spc="-10" dirty="0">
                <a:latin typeface="Times New Roman"/>
                <a:cs typeface="Times New Roman"/>
              </a:rPr>
              <a:t>to </a:t>
            </a:r>
            <a:r>
              <a:rPr sz="2000" spc="-5" dirty="0">
                <a:latin typeface="Times New Roman"/>
                <a:cs typeface="Times New Roman"/>
              </a:rPr>
              <a:t>indicate any number of </a:t>
            </a:r>
            <a:r>
              <a:rPr sz="2000" spc="-10" dirty="0">
                <a:latin typeface="Times New Roman"/>
                <a:cs typeface="Times New Roman"/>
              </a:rPr>
              <a:t>bits </a:t>
            </a:r>
            <a:r>
              <a:rPr sz="2000" spc="-5" dirty="0">
                <a:latin typeface="Times New Roman"/>
                <a:cs typeface="Times New Roman"/>
              </a:rPr>
              <a:t>for </a:t>
            </a:r>
            <a:r>
              <a:rPr sz="2000" dirty="0">
                <a:latin typeface="Times New Roman"/>
                <a:cs typeface="Times New Roman"/>
              </a:rPr>
              <a:t>the </a:t>
            </a:r>
            <a:r>
              <a:rPr sz="2000" spc="-15" dirty="0">
                <a:latin typeface="Times New Roman"/>
                <a:cs typeface="Times New Roman"/>
              </a:rPr>
              <a:t>register. </a:t>
            </a:r>
            <a:r>
              <a:rPr sz="2000" dirty="0">
                <a:latin typeface="Times New Roman"/>
                <a:cs typeface="Times New Roman"/>
              </a:rPr>
              <a:t>It  will be </a:t>
            </a:r>
            <a:r>
              <a:rPr sz="2000" spc="-5" dirty="0">
                <a:latin typeface="Times New Roman"/>
                <a:cs typeface="Times New Roman"/>
              </a:rPr>
              <a:t>replaced </a:t>
            </a:r>
            <a:r>
              <a:rPr sz="2000" dirty="0">
                <a:latin typeface="Times New Roman"/>
                <a:cs typeface="Times New Roman"/>
              </a:rPr>
              <a:t>by </a:t>
            </a:r>
            <a:r>
              <a:rPr sz="2000" spc="-5" dirty="0">
                <a:latin typeface="Times New Roman"/>
                <a:cs typeface="Times New Roman"/>
              </a:rPr>
              <a:t>an actual number </a:t>
            </a:r>
            <a:r>
              <a:rPr sz="2000" dirty="0">
                <a:latin typeface="Times New Roman"/>
                <a:cs typeface="Times New Roman"/>
              </a:rPr>
              <a:t>when </a:t>
            </a:r>
            <a:r>
              <a:rPr sz="2000" spc="-5" dirty="0">
                <a:latin typeface="Times New Roman"/>
                <a:cs typeface="Times New Roman"/>
              </a:rPr>
              <a:t>the length </a:t>
            </a:r>
            <a:r>
              <a:rPr sz="2000" dirty="0">
                <a:latin typeface="Times New Roman"/>
                <a:cs typeface="Times New Roman"/>
              </a:rPr>
              <a:t>of </a:t>
            </a:r>
            <a:r>
              <a:rPr sz="2000" spc="-5" dirty="0">
                <a:latin typeface="Times New Roman"/>
                <a:cs typeface="Times New Roman"/>
              </a:rPr>
              <a:t>the register is  </a:t>
            </a:r>
            <a:r>
              <a:rPr sz="2000" spc="5" dirty="0">
                <a:latin typeface="Times New Roman"/>
                <a:cs typeface="Times New Roman"/>
              </a:rPr>
              <a:t>known.</a:t>
            </a:r>
            <a:endParaRPr sz="2000">
              <a:latin typeface="Times New Roman"/>
              <a:cs typeface="Times New Roman"/>
            </a:endParaRPr>
          </a:p>
          <a:p>
            <a:pPr marL="299085" marR="7620" indent="-287020" algn="just">
              <a:lnSpc>
                <a:spcPct val="150000"/>
              </a:lnSpc>
              <a:buFont typeface="Arial"/>
              <a:buChar char="•"/>
              <a:tabLst>
                <a:tab pos="299720" algn="l"/>
              </a:tabLst>
            </a:pPr>
            <a:r>
              <a:rPr sz="2000" spc="-5" dirty="0">
                <a:latin typeface="Times New Roman"/>
                <a:cs typeface="Times New Roman"/>
              </a:rPr>
              <a:t>Register R2 has </a:t>
            </a:r>
            <a:r>
              <a:rPr sz="2000" dirty="0">
                <a:latin typeface="Times New Roman"/>
                <a:cs typeface="Times New Roman"/>
              </a:rPr>
              <a:t>a </a:t>
            </a:r>
            <a:r>
              <a:rPr sz="2000" spc="-5" dirty="0">
                <a:latin typeface="Times New Roman"/>
                <a:cs typeface="Times New Roman"/>
              </a:rPr>
              <a:t>load input </a:t>
            </a:r>
            <a:r>
              <a:rPr sz="2000" dirty="0">
                <a:latin typeface="Times New Roman"/>
                <a:cs typeface="Times New Roman"/>
              </a:rPr>
              <a:t>that </a:t>
            </a:r>
            <a:r>
              <a:rPr sz="2000" spc="-5" dirty="0">
                <a:latin typeface="Times New Roman"/>
                <a:cs typeface="Times New Roman"/>
              </a:rPr>
              <a:t>is activated </a:t>
            </a:r>
            <a:r>
              <a:rPr sz="2000" dirty="0">
                <a:latin typeface="Times New Roman"/>
                <a:cs typeface="Times New Roman"/>
              </a:rPr>
              <a:t>by </a:t>
            </a:r>
            <a:r>
              <a:rPr sz="2000" spc="-5" dirty="0">
                <a:latin typeface="Times New Roman"/>
                <a:cs typeface="Times New Roman"/>
              </a:rPr>
              <a:t>the control variable. </a:t>
            </a:r>
            <a:r>
              <a:rPr sz="2000" dirty="0">
                <a:latin typeface="Times New Roman"/>
                <a:cs typeface="Times New Roman"/>
              </a:rPr>
              <a:t>It </a:t>
            </a:r>
            <a:r>
              <a:rPr sz="2000" spc="-5" dirty="0">
                <a:latin typeface="Times New Roman"/>
                <a:cs typeface="Times New Roman"/>
              </a:rPr>
              <a:t>is  assumed </a:t>
            </a:r>
            <a:r>
              <a:rPr sz="2000" dirty="0">
                <a:latin typeface="Times New Roman"/>
                <a:cs typeface="Times New Roman"/>
              </a:rPr>
              <a:t>that </a:t>
            </a:r>
            <a:r>
              <a:rPr sz="2000" spc="-5" dirty="0">
                <a:latin typeface="Times New Roman"/>
                <a:cs typeface="Times New Roman"/>
              </a:rPr>
              <a:t>the control variable </a:t>
            </a:r>
            <a:r>
              <a:rPr sz="2000" spc="-10" dirty="0">
                <a:latin typeface="Times New Roman"/>
                <a:cs typeface="Times New Roman"/>
              </a:rPr>
              <a:t>is </a:t>
            </a:r>
            <a:r>
              <a:rPr sz="2000" spc="-5" dirty="0">
                <a:latin typeface="Times New Roman"/>
                <a:cs typeface="Times New Roman"/>
              </a:rPr>
              <a:t>synchronized with the same clock </a:t>
            </a:r>
            <a:r>
              <a:rPr sz="2000" spc="-10" dirty="0">
                <a:latin typeface="Times New Roman"/>
                <a:cs typeface="Times New Roman"/>
              </a:rPr>
              <a:t>as </a:t>
            </a:r>
            <a:r>
              <a:rPr sz="2000" spc="-5" dirty="0">
                <a:latin typeface="Times New Roman"/>
                <a:cs typeface="Times New Roman"/>
              </a:rPr>
              <a:t>the  </a:t>
            </a:r>
            <a:r>
              <a:rPr sz="2000" dirty="0">
                <a:latin typeface="Times New Roman"/>
                <a:cs typeface="Times New Roman"/>
              </a:rPr>
              <a:t>one applied </a:t>
            </a:r>
            <a:r>
              <a:rPr sz="2000" spc="-5" dirty="0">
                <a:latin typeface="Times New Roman"/>
                <a:cs typeface="Times New Roman"/>
              </a:rPr>
              <a:t>to </a:t>
            </a:r>
            <a:r>
              <a:rPr sz="2000" dirty="0">
                <a:latin typeface="Times New Roman"/>
                <a:cs typeface="Times New Roman"/>
              </a:rPr>
              <a:t>the</a:t>
            </a:r>
            <a:r>
              <a:rPr sz="2000" spc="-70"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a:p>
            <a:pPr marL="299085" marR="5715" indent="-287020" algn="just">
              <a:lnSpc>
                <a:spcPct val="150000"/>
              </a:lnSpc>
              <a:spcBef>
                <a:spcPts val="5"/>
              </a:spcBef>
              <a:buFont typeface="Arial"/>
              <a:buChar char="•"/>
              <a:tabLst>
                <a:tab pos="299720" algn="l"/>
              </a:tabLst>
            </a:pPr>
            <a:r>
              <a:rPr sz="2000" dirty="0">
                <a:latin typeface="Times New Roman"/>
                <a:cs typeface="Times New Roman"/>
              </a:rPr>
              <a:t>As </a:t>
            </a:r>
            <a:r>
              <a:rPr sz="2000" spc="-5" dirty="0">
                <a:latin typeface="Times New Roman"/>
                <a:cs typeface="Times New Roman"/>
              </a:rPr>
              <a:t>shown </a:t>
            </a:r>
            <a:r>
              <a:rPr sz="2000" spc="-10" dirty="0">
                <a:latin typeface="Times New Roman"/>
                <a:cs typeface="Times New Roman"/>
              </a:rPr>
              <a:t>in </a:t>
            </a:r>
            <a:r>
              <a:rPr sz="2000" spc="-5" dirty="0">
                <a:latin typeface="Times New Roman"/>
                <a:cs typeface="Times New Roman"/>
              </a:rPr>
              <a:t>the </a:t>
            </a:r>
            <a:r>
              <a:rPr sz="2000" spc="-10" dirty="0">
                <a:latin typeface="Times New Roman"/>
                <a:cs typeface="Times New Roman"/>
              </a:rPr>
              <a:t>timing </a:t>
            </a:r>
            <a:r>
              <a:rPr sz="2000" dirty="0">
                <a:latin typeface="Times New Roman"/>
                <a:cs typeface="Times New Roman"/>
              </a:rPr>
              <a:t>diagram P </a:t>
            </a:r>
            <a:r>
              <a:rPr sz="2000" spc="-5" dirty="0">
                <a:latin typeface="Times New Roman"/>
                <a:cs typeface="Times New Roman"/>
              </a:rPr>
              <a:t>is activated </a:t>
            </a:r>
            <a:r>
              <a:rPr sz="2000" spc="-10" dirty="0">
                <a:latin typeface="Times New Roman"/>
                <a:cs typeface="Times New Roman"/>
              </a:rPr>
              <a:t>in </a:t>
            </a:r>
            <a:r>
              <a:rPr sz="2000" spc="-5" dirty="0">
                <a:latin typeface="Times New Roman"/>
                <a:cs typeface="Times New Roman"/>
              </a:rPr>
              <a:t>the control section </a:t>
            </a:r>
            <a:r>
              <a:rPr sz="2000" dirty="0">
                <a:latin typeface="Times New Roman"/>
                <a:cs typeface="Times New Roman"/>
              </a:rPr>
              <a:t>by the  edge of a </a:t>
            </a:r>
            <a:r>
              <a:rPr sz="2000" spc="-5" dirty="0">
                <a:latin typeface="Times New Roman"/>
                <a:cs typeface="Times New Roman"/>
              </a:rPr>
              <a:t>clock </a:t>
            </a:r>
            <a:r>
              <a:rPr sz="2000" dirty="0">
                <a:latin typeface="Times New Roman"/>
                <a:cs typeface="Times New Roman"/>
              </a:rPr>
              <a:t>pulse </a:t>
            </a:r>
            <a:r>
              <a:rPr sz="2000" spc="-5" dirty="0">
                <a:latin typeface="Times New Roman"/>
                <a:cs typeface="Times New Roman"/>
              </a:rPr>
              <a:t>at </a:t>
            </a:r>
            <a:r>
              <a:rPr sz="2000" spc="-10" dirty="0">
                <a:latin typeface="Times New Roman"/>
                <a:cs typeface="Times New Roman"/>
              </a:rPr>
              <a:t>time</a:t>
            </a:r>
            <a:r>
              <a:rPr sz="2000" spc="-70" dirty="0">
                <a:latin typeface="Times New Roman"/>
                <a:cs typeface="Times New Roman"/>
              </a:rPr>
              <a:t> </a:t>
            </a:r>
            <a:r>
              <a:rPr sz="2000" spc="-5" dirty="0">
                <a:latin typeface="Times New Roman"/>
                <a:cs typeface="Times New Roman"/>
              </a:rPr>
              <a:t>t.</a:t>
            </a:r>
            <a:endParaRPr sz="2000">
              <a:latin typeface="Times New Roman"/>
              <a:cs typeface="Times New Roman"/>
            </a:endParaRPr>
          </a:p>
          <a:p>
            <a:pPr marL="299085" marR="6350" indent="-287020" algn="just">
              <a:lnSpc>
                <a:spcPts val="3600"/>
              </a:lnSpc>
              <a:spcBef>
                <a:spcPts val="320"/>
              </a:spcBef>
              <a:buFont typeface="Arial"/>
              <a:buChar char="•"/>
              <a:tabLst>
                <a:tab pos="299720" algn="l"/>
              </a:tabLst>
            </a:pPr>
            <a:r>
              <a:rPr sz="2000" dirty="0">
                <a:latin typeface="Times New Roman"/>
                <a:cs typeface="Times New Roman"/>
              </a:rPr>
              <a:t>The next </a:t>
            </a:r>
            <a:r>
              <a:rPr sz="2000" spc="-5" dirty="0">
                <a:latin typeface="Times New Roman"/>
                <a:cs typeface="Times New Roman"/>
              </a:rPr>
              <a:t>positive transition </a:t>
            </a:r>
            <a:r>
              <a:rPr sz="2000" dirty="0">
                <a:latin typeface="Times New Roman"/>
                <a:cs typeface="Times New Roman"/>
              </a:rPr>
              <a:t>of </a:t>
            </a:r>
            <a:r>
              <a:rPr sz="2000" spc="-5" dirty="0">
                <a:latin typeface="Times New Roman"/>
                <a:cs typeface="Times New Roman"/>
              </a:rPr>
              <a:t>the clock </a:t>
            </a:r>
            <a:r>
              <a:rPr sz="2000" spc="-10" dirty="0">
                <a:latin typeface="Times New Roman"/>
                <a:cs typeface="Times New Roman"/>
              </a:rPr>
              <a:t>at time </a:t>
            </a:r>
            <a:r>
              <a:rPr sz="2000" dirty="0">
                <a:latin typeface="Times New Roman"/>
                <a:cs typeface="Times New Roman"/>
              </a:rPr>
              <a:t>t + 1 </a:t>
            </a:r>
            <a:r>
              <a:rPr sz="2000" spc="-5" dirty="0">
                <a:latin typeface="Times New Roman"/>
                <a:cs typeface="Times New Roman"/>
              </a:rPr>
              <a:t>finds </a:t>
            </a:r>
            <a:r>
              <a:rPr sz="2000" dirty="0">
                <a:latin typeface="Times New Roman"/>
                <a:cs typeface="Times New Roman"/>
              </a:rPr>
              <a:t>the </a:t>
            </a:r>
            <a:r>
              <a:rPr sz="2000" spc="-5" dirty="0">
                <a:latin typeface="Times New Roman"/>
                <a:cs typeface="Times New Roman"/>
              </a:rPr>
              <a:t>load input  active </a:t>
            </a:r>
            <a:r>
              <a:rPr sz="2000" dirty="0">
                <a:latin typeface="Times New Roman"/>
                <a:cs typeface="Times New Roman"/>
              </a:rPr>
              <a:t>and the data inputs of </a:t>
            </a:r>
            <a:r>
              <a:rPr sz="2000" spc="-5" dirty="0">
                <a:latin typeface="Times New Roman"/>
                <a:cs typeface="Times New Roman"/>
              </a:rPr>
              <a:t>R2 </a:t>
            </a:r>
            <a:r>
              <a:rPr sz="2000" dirty="0">
                <a:latin typeface="Times New Roman"/>
                <a:cs typeface="Times New Roman"/>
              </a:rPr>
              <a:t>are then loaded into the register </a:t>
            </a:r>
            <a:r>
              <a:rPr sz="2000" spc="-5" dirty="0">
                <a:latin typeface="Times New Roman"/>
                <a:cs typeface="Times New Roman"/>
              </a:rPr>
              <a:t>in</a:t>
            </a:r>
            <a:r>
              <a:rPr sz="2000" spc="-145" dirty="0">
                <a:latin typeface="Times New Roman"/>
                <a:cs typeface="Times New Roman"/>
              </a:rPr>
              <a:t> </a:t>
            </a:r>
            <a:r>
              <a:rPr sz="2000" spc="-5" dirty="0">
                <a:latin typeface="Times New Roman"/>
                <a:cs typeface="Times New Roman"/>
              </a:rPr>
              <a:t>parallel.</a:t>
            </a:r>
            <a:endParaRPr sz="2000">
              <a:latin typeface="Times New Roman"/>
              <a:cs typeface="Times New Roman"/>
            </a:endParaRPr>
          </a:p>
          <a:p>
            <a:pPr marL="299085" marR="6350" indent="-287020" algn="just">
              <a:lnSpc>
                <a:spcPts val="3600"/>
              </a:lnSpc>
              <a:buFont typeface="Arial"/>
              <a:buChar char="•"/>
              <a:tabLst>
                <a:tab pos="299720" algn="l"/>
              </a:tabLst>
            </a:pPr>
            <a:r>
              <a:rPr sz="2000" dirty="0">
                <a:latin typeface="Times New Roman"/>
                <a:cs typeface="Times New Roman"/>
              </a:rPr>
              <a:t>P </a:t>
            </a:r>
            <a:r>
              <a:rPr sz="2000" spc="-10" dirty="0">
                <a:latin typeface="Times New Roman"/>
                <a:cs typeface="Times New Roman"/>
              </a:rPr>
              <a:t>may </a:t>
            </a:r>
            <a:r>
              <a:rPr sz="2000" dirty="0">
                <a:latin typeface="Times New Roman"/>
                <a:cs typeface="Times New Roman"/>
              </a:rPr>
              <a:t>go </a:t>
            </a:r>
            <a:r>
              <a:rPr sz="2000" spc="-5" dirty="0">
                <a:latin typeface="Times New Roman"/>
                <a:cs typeface="Times New Roman"/>
              </a:rPr>
              <a:t>back to </a:t>
            </a:r>
            <a:r>
              <a:rPr sz="2000" dirty="0">
                <a:latin typeface="Times New Roman"/>
                <a:cs typeface="Times New Roman"/>
              </a:rPr>
              <a:t>0 </a:t>
            </a:r>
            <a:r>
              <a:rPr sz="2000" spc="-5" dirty="0">
                <a:latin typeface="Times New Roman"/>
                <a:cs typeface="Times New Roman"/>
              </a:rPr>
              <a:t>at </a:t>
            </a:r>
            <a:r>
              <a:rPr sz="2000" spc="-10" dirty="0">
                <a:latin typeface="Times New Roman"/>
                <a:cs typeface="Times New Roman"/>
              </a:rPr>
              <a:t>time </a:t>
            </a:r>
            <a:r>
              <a:rPr sz="2000" dirty="0">
                <a:latin typeface="Times New Roman"/>
                <a:cs typeface="Times New Roman"/>
              </a:rPr>
              <a:t>t + 1, </a:t>
            </a:r>
            <a:r>
              <a:rPr sz="2000" spc="-5" dirty="0">
                <a:latin typeface="Times New Roman"/>
                <a:cs typeface="Times New Roman"/>
              </a:rPr>
              <a:t>otherwise, the transfer </a:t>
            </a:r>
            <a:r>
              <a:rPr sz="2000" dirty="0">
                <a:latin typeface="Times New Roman"/>
                <a:cs typeface="Times New Roman"/>
              </a:rPr>
              <a:t>will </a:t>
            </a:r>
            <a:r>
              <a:rPr sz="2000" spc="-5" dirty="0">
                <a:latin typeface="Times New Roman"/>
                <a:cs typeface="Times New Roman"/>
              </a:rPr>
              <a:t>occur with  </a:t>
            </a:r>
            <a:r>
              <a:rPr sz="2000" dirty="0">
                <a:latin typeface="Times New Roman"/>
                <a:cs typeface="Times New Roman"/>
              </a:rPr>
              <a:t>every </a:t>
            </a:r>
            <a:r>
              <a:rPr sz="2000" spc="-5" dirty="0">
                <a:latin typeface="Times New Roman"/>
                <a:cs typeface="Times New Roman"/>
              </a:rPr>
              <a:t>clock </a:t>
            </a:r>
            <a:r>
              <a:rPr sz="2000" dirty="0">
                <a:latin typeface="Times New Roman"/>
                <a:cs typeface="Times New Roman"/>
              </a:rPr>
              <a:t>pulse transition while P </a:t>
            </a:r>
            <a:r>
              <a:rPr sz="2000" spc="-5" dirty="0">
                <a:latin typeface="Times New Roman"/>
                <a:cs typeface="Times New Roman"/>
              </a:rPr>
              <a:t>remains</a:t>
            </a:r>
            <a:r>
              <a:rPr sz="2000" spc="-200" dirty="0">
                <a:latin typeface="Times New Roman"/>
                <a:cs typeface="Times New Roman"/>
              </a:rPr>
              <a:t> </a:t>
            </a:r>
            <a:r>
              <a:rPr sz="2000" spc="-5" dirty="0">
                <a:latin typeface="Times New Roman"/>
                <a:cs typeface="Times New Roman"/>
              </a:rPr>
              <a:t>active</a:t>
            </a:r>
            <a:endParaRPr sz="20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14</a:t>
            </a:fld>
            <a:endParaRPr dirty="0"/>
          </a:p>
        </p:txBody>
      </p:sp>
      <p:sp>
        <p:nvSpPr>
          <p:cNvPr id="2" name="object 2"/>
          <p:cNvSpPr txBox="1"/>
          <p:nvPr/>
        </p:nvSpPr>
        <p:spPr>
          <a:xfrm>
            <a:off x="500887" y="487426"/>
            <a:ext cx="8089265" cy="4891405"/>
          </a:xfrm>
          <a:prstGeom prst="rect">
            <a:avLst/>
          </a:prstGeom>
        </p:spPr>
        <p:txBody>
          <a:bodyPr vert="horz" wrap="square" lIns="0" tIns="13335" rIns="0" bIns="0" rtlCol="0">
            <a:spAutoFit/>
          </a:bodyPr>
          <a:lstStyle/>
          <a:p>
            <a:pPr marL="12700" algn="just">
              <a:lnSpc>
                <a:spcPct val="100000"/>
              </a:lnSpc>
              <a:spcBef>
                <a:spcPts val="105"/>
              </a:spcBef>
            </a:pPr>
            <a:r>
              <a:rPr sz="2000" b="1" dirty="0">
                <a:latin typeface="Times New Roman"/>
                <a:cs typeface="Times New Roman"/>
              </a:rPr>
              <a:t>Simultaneous</a:t>
            </a:r>
            <a:r>
              <a:rPr sz="2000" b="1" spc="-50" dirty="0">
                <a:latin typeface="Times New Roman"/>
                <a:cs typeface="Times New Roman"/>
              </a:rPr>
              <a:t> </a:t>
            </a:r>
            <a:r>
              <a:rPr sz="2000" b="1" dirty="0">
                <a:latin typeface="Times New Roman"/>
                <a:cs typeface="Times New Roman"/>
              </a:rPr>
              <a:t>operations</a:t>
            </a:r>
            <a:endParaRPr sz="2000">
              <a:latin typeface="Times New Roman"/>
              <a:cs typeface="Times New Roman"/>
            </a:endParaRPr>
          </a:p>
          <a:p>
            <a:pPr marL="241300" marR="5080" indent="-228600" algn="just">
              <a:lnSpc>
                <a:spcPct val="150000"/>
              </a:lnSpc>
              <a:spcBef>
                <a:spcPts val="995"/>
              </a:spcBef>
              <a:buFont typeface="Arial"/>
              <a:buChar char="•"/>
              <a:tabLst>
                <a:tab pos="241300" algn="l"/>
              </a:tabLst>
            </a:pPr>
            <a:r>
              <a:rPr sz="2000" spc="-5" dirty="0">
                <a:latin typeface="Times New Roman"/>
                <a:cs typeface="Times New Roman"/>
              </a:rPr>
              <a:t>Registers are denoted </a:t>
            </a:r>
            <a:r>
              <a:rPr sz="2000" dirty="0">
                <a:latin typeface="Times New Roman"/>
                <a:cs typeface="Times New Roman"/>
              </a:rPr>
              <a:t>by </a:t>
            </a:r>
            <a:r>
              <a:rPr sz="2000" spc="-5" dirty="0">
                <a:latin typeface="Times New Roman"/>
                <a:cs typeface="Times New Roman"/>
              </a:rPr>
              <a:t>capital letters, and numerals </a:t>
            </a:r>
            <a:r>
              <a:rPr sz="2000" spc="-10" dirty="0">
                <a:latin typeface="Times New Roman"/>
                <a:cs typeface="Times New Roman"/>
              </a:rPr>
              <a:t>may </a:t>
            </a:r>
            <a:r>
              <a:rPr sz="2000" spc="-5" dirty="0">
                <a:latin typeface="Times New Roman"/>
                <a:cs typeface="Times New Roman"/>
              </a:rPr>
              <a:t>follow the </a:t>
            </a:r>
            <a:r>
              <a:rPr sz="2000" spc="-10" dirty="0">
                <a:latin typeface="Times New Roman"/>
                <a:cs typeface="Times New Roman"/>
              </a:rPr>
              <a:t>letters.  </a:t>
            </a:r>
            <a:r>
              <a:rPr sz="2000" spc="-5" dirty="0">
                <a:latin typeface="Times New Roman"/>
                <a:cs typeface="Times New Roman"/>
              </a:rPr>
              <a:t>Parentheses are used </a:t>
            </a:r>
            <a:r>
              <a:rPr sz="2000" spc="-10" dirty="0">
                <a:latin typeface="Times New Roman"/>
                <a:cs typeface="Times New Roman"/>
              </a:rPr>
              <a:t>to </a:t>
            </a:r>
            <a:r>
              <a:rPr sz="2000" spc="-5" dirty="0">
                <a:latin typeface="Times New Roman"/>
                <a:cs typeface="Times New Roman"/>
              </a:rPr>
              <a:t>denote </a:t>
            </a:r>
            <a:r>
              <a:rPr sz="2000" dirty="0">
                <a:latin typeface="Times New Roman"/>
                <a:cs typeface="Times New Roman"/>
              </a:rPr>
              <a:t>a </a:t>
            </a:r>
            <a:r>
              <a:rPr sz="2000" spc="-5" dirty="0">
                <a:latin typeface="Times New Roman"/>
                <a:cs typeface="Times New Roman"/>
              </a:rPr>
              <a:t>part of </a:t>
            </a:r>
            <a:r>
              <a:rPr sz="2000" dirty="0">
                <a:latin typeface="Times New Roman"/>
                <a:cs typeface="Times New Roman"/>
              </a:rPr>
              <a:t>a </a:t>
            </a:r>
            <a:r>
              <a:rPr sz="2000" spc="-5" dirty="0">
                <a:latin typeface="Times New Roman"/>
                <a:cs typeface="Times New Roman"/>
              </a:rPr>
              <a:t>register </a:t>
            </a:r>
            <a:r>
              <a:rPr sz="2000" dirty="0">
                <a:latin typeface="Times New Roman"/>
                <a:cs typeface="Times New Roman"/>
              </a:rPr>
              <a:t>by </a:t>
            </a:r>
            <a:r>
              <a:rPr sz="2000" spc="-5" dirty="0">
                <a:latin typeface="Times New Roman"/>
                <a:cs typeface="Times New Roman"/>
              </a:rPr>
              <a:t>specifying the </a:t>
            </a:r>
            <a:r>
              <a:rPr sz="2000" dirty="0">
                <a:latin typeface="Times New Roman"/>
                <a:cs typeface="Times New Roman"/>
              </a:rPr>
              <a:t>range </a:t>
            </a:r>
            <a:r>
              <a:rPr sz="2000" spc="5" dirty="0">
                <a:latin typeface="Times New Roman"/>
                <a:cs typeface="Times New Roman"/>
              </a:rPr>
              <a:t>of  </a:t>
            </a:r>
            <a:r>
              <a:rPr sz="2000" spc="-5" dirty="0">
                <a:latin typeface="Times New Roman"/>
                <a:cs typeface="Times New Roman"/>
              </a:rPr>
              <a:t>bits or </a:t>
            </a:r>
            <a:r>
              <a:rPr sz="2000" dirty="0">
                <a:latin typeface="Times New Roman"/>
                <a:cs typeface="Times New Roman"/>
              </a:rPr>
              <a:t>by </a:t>
            </a:r>
            <a:r>
              <a:rPr sz="2000" spc="-5" dirty="0">
                <a:latin typeface="Times New Roman"/>
                <a:cs typeface="Times New Roman"/>
              </a:rPr>
              <a:t>giving </a:t>
            </a:r>
            <a:r>
              <a:rPr sz="2000" dirty="0">
                <a:latin typeface="Times New Roman"/>
                <a:cs typeface="Times New Roman"/>
              </a:rPr>
              <a:t>a </a:t>
            </a:r>
            <a:r>
              <a:rPr sz="2000" spc="-5" dirty="0">
                <a:latin typeface="Times New Roman"/>
                <a:cs typeface="Times New Roman"/>
              </a:rPr>
              <a:t>symbol name to </a:t>
            </a:r>
            <a:r>
              <a:rPr sz="2000" dirty="0">
                <a:latin typeface="Times New Roman"/>
                <a:cs typeface="Times New Roman"/>
              </a:rPr>
              <a:t>a </a:t>
            </a:r>
            <a:r>
              <a:rPr sz="2000" spc="-5" dirty="0">
                <a:latin typeface="Times New Roman"/>
                <a:cs typeface="Times New Roman"/>
              </a:rPr>
              <a:t>portion of </a:t>
            </a:r>
            <a:r>
              <a:rPr sz="2000" dirty="0">
                <a:latin typeface="Times New Roman"/>
                <a:cs typeface="Times New Roman"/>
              </a:rPr>
              <a:t>a </a:t>
            </a:r>
            <a:r>
              <a:rPr sz="2000" spc="-20" dirty="0">
                <a:latin typeface="Times New Roman"/>
                <a:cs typeface="Times New Roman"/>
              </a:rPr>
              <a:t>register. </a:t>
            </a:r>
            <a:r>
              <a:rPr sz="2000" dirty="0">
                <a:latin typeface="Times New Roman"/>
                <a:cs typeface="Times New Roman"/>
              </a:rPr>
              <a:t>The </a:t>
            </a:r>
            <a:r>
              <a:rPr sz="2000" spc="-5" dirty="0">
                <a:latin typeface="Times New Roman"/>
                <a:cs typeface="Times New Roman"/>
              </a:rPr>
              <a:t>arrow  </a:t>
            </a:r>
            <a:r>
              <a:rPr sz="2000" dirty="0">
                <a:latin typeface="Times New Roman"/>
                <a:cs typeface="Times New Roman"/>
              </a:rPr>
              <a:t>denotes a transfer of </a:t>
            </a:r>
            <a:r>
              <a:rPr sz="2000" spc="-5" dirty="0">
                <a:latin typeface="Times New Roman"/>
                <a:cs typeface="Times New Roman"/>
              </a:rPr>
              <a:t>information </a:t>
            </a:r>
            <a:r>
              <a:rPr sz="2000" dirty="0">
                <a:latin typeface="Times New Roman"/>
                <a:cs typeface="Times New Roman"/>
              </a:rPr>
              <a:t>and the direction of</a:t>
            </a:r>
            <a:r>
              <a:rPr sz="2000" spc="-185" dirty="0">
                <a:latin typeface="Times New Roman"/>
                <a:cs typeface="Times New Roman"/>
              </a:rPr>
              <a:t> </a:t>
            </a:r>
            <a:r>
              <a:rPr sz="2000" spc="-10" dirty="0">
                <a:latin typeface="Times New Roman"/>
                <a:cs typeface="Times New Roman"/>
              </a:rPr>
              <a:t>transfer.</a:t>
            </a:r>
            <a:endParaRPr sz="2000">
              <a:latin typeface="Times New Roman"/>
              <a:cs typeface="Times New Roman"/>
            </a:endParaRPr>
          </a:p>
          <a:p>
            <a:pPr>
              <a:lnSpc>
                <a:spcPct val="100000"/>
              </a:lnSpc>
              <a:spcBef>
                <a:spcPts val="2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spc="-5" dirty="0">
                <a:latin typeface="Times New Roman"/>
                <a:cs typeface="Times New Roman"/>
              </a:rPr>
              <a:t>If</a:t>
            </a:r>
            <a:r>
              <a:rPr sz="2000" spc="320" dirty="0">
                <a:latin typeface="Times New Roman"/>
                <a:cs typeface="Times New Roman"/>
              </a:rPr>
              <a:t> </a:t>
            </a:r>
            <a:r>
              <a:rPr sz="2000" spc="-5" dirty="0">
                <a:latin typeface="Times New Roman"/>
                <a:cs typeface="Times New Roman"/>
              </a:rPr>
              <a:t>two</a:t>
            </a:r>
            <a:r>
              <a:rPr sz="2000" spc="325" dirty="0">
                <a:latin typeface="Times New Roman"/>
                <a:cs typeface="Times New Roman"/>
              </a:rPr>
              <a:t> </a:t>
            </a:r>
            <a:r>
              <a:rPr sz="2000" spc="-5" dirty="0">
                <a:latin typeface="Times New Roman"/>
                <a:cs typeface="Times New Roman"/>
              </a:rPr>
              <a:t>or</a:t>
            </a:r>
            <a:r>
              <a:rPr sz="2000" spc="325" dirty="0">
                <a:latin typeface="Times New Roman"/>
                <a:cs typeface="Times New Roman"/>
              </a:rPr>
              <a:t> </a:t>
            </a:r>
            <a:r>
              <a:rPr sz="2000" spc="-5" dirty="0">
                <a:latin typeface="Times New Roman"/>
                <a:cs typeface="Times New Roman"/>
              </a:rPr>
              <a:t>more</a:t>
            </a:r>
            <a:r>
              <a:rPr sz="2000" spc="315" dirty="0">
                <a:latin typeface="Times New Roman"/>
                <a:cs typeface="Times New Roman"/>
              </a:rPr>
              <a:t> </a:t>
            </a:r>
            <a:r>
              <a:rPr sz="2000" spc="-5" dirty="0">
                <a:latin typeface="Times New Roman"/>
                <a:cs typeface="Times New Roman"/>
              </a:rPr>
              <a:t>operations</a:t>
            </a:r>
            <a:r>
              <a:rPr sz="2000" spc="330" dirty="0">
                <a:latin typeface="Times New Roman"/>
                <a:cs typeface="Times New Roman"/>
              </a:rPr>
              <a:t> </a:t>
            </a:r>
            <a:r>
              <a:rPr sz="2000" spc="-5" dirty="0">
                <a:latin typeface="Times New Roman"/>
                <a:cs typeface="Times New Roman"/>
              </a:rPr>
              <a:t>are</a:t>
            </a:r>
            <a:r>
              <a:rPr sz="2000" spc="325" dirty="0">
                <a:latin typeface="Times New Roman"/>
                <a:cs typeface="Times New Roman"/>
              </a:rPr>
              <a:t> </a:t>
            </a:r>
            <a:r>
              <a:rPr sz="2000" spc="-10" dirty="0">
                <a:latin typeface="Times New Roman"/>
                <a:cs typeface="Times New Roman"/>
              </a:rPr>
              <a:t>to</a:t>
            </a:r>
            <a:r>
              <a:rPr sz="2000" spc="325" dirty="0">
                <a:latin typeface="Times New Roman"/>
                <a:cs typeface="Times New Roman"/>
              </a:rPr>
              <a:t> </a:t>
            </a:r>
            <a:r>
              <a:rPr sz="2000" spc="-5" dirty="0">
                <a:latin typeface="Times New Roman"/>
                <a:cs typeface="Times New Roman"/>
              </a:rPr>
              <a:t>occur</a:t>
            </a:r>
            <a:r>
              <a:rPr sz="2000" spc="320" dirty="0">
                <a:latin typeface="Times New Roman"/>
                <a:cs typeface="Times New Roman"/>
              </a:rPr>
              <a:t> </a:t>
            </a:r>
            <a:r>
              <a:rPr sz="2000" spc="-15" dirty="0">
                <a:latin typeface="Times New Roman"/>
                <a:cs typeface="Times New Roman"/>
              </a:rPr>
              <a:t>simultaneously,</a:t>
            </a:r>
            <a:r>
              <a:rPr sz="2000" spc="320" dirty="0">
                <a:latin typeface="Times New Roman"/>
                <a:cs typeface="Times New Roman"/>
              </a:rPr>
              <a:t> </a:t>
            </a:r>
            <a:r>
              <a:rPr sz="2000" dirty="0">
                <a:latin typeface="Times New Roman"/>
                <a:cs typeface="Times New Roman"/>
              </a:rPr>
              <a:t>they</a:t>
            </a:r>
            <a:r>
              <a:rPr sz="2000" spc="310" dirty="0">
                <a:latin typeface="Times New Roman"/>
                <a:cs typeface="Times New Roman"/>
              </a:rPr>
              <a:t> </a:t>
            </a:r>
            <a:r>
              <a:rPr sz="2000" dirty="0">
                <a:latin typeface="Times New Roman"/>
                <a:cs typeface="Times New Roman"/>
              </a:rPr>
              <a:t>are</a:t>
            </a:r>
            <a:r>
              <a:rPr sz="2000" spc="310" dirty="0">
                <a:latin typeface="Times New Roman"/>
                <a:cs typeface="Times New Roman"/>
              </a:rPr>
              <a:t> </a:t>
            </a:r>
            <a:r>
              <a:rPr sz="2000" spc="-5" dirty="0">
                <a:latin typeface="Times New Roman"/>
                <a:cs typeface="Times New Roman"/>
              </a:rPr>
              <a:t>separated</a:t>
            </a:r>
            <a:endParaRPr sz="2000">
              <a:latin typeface="Times New Roman"/>
              <a:cs typeface="Times New Roman"/>
            </a:endParaRPr>
          </a:p>
          <a:p>
            <a:pPr marL="241300">
              <a:lnSpc>
                <a:spcPct val="100000"/>
              </a:lnSpc>
              <a:spcBef>
                <a:spcPts val="1200"/>
              </a:spcBef>
            </a:pPr>
            <a:r>
              <a:rPr sz="2000" dirty="0">
                <a:latin typeface="Times New Roman"/>
                <a:cs typeface="Times New Roman"/>
              </a:rPr>
              <a:t>with</a:t>
            </a:r>
            <a:r>
              <a:rPr sz="2000" spc="-20" dirty="0">
                <a:latin typeface="Times New Roman"/>
                <a:cs typeface="Times New Roman"/>
              </a:rPr>
              <a:t> </a:t>
            </a:r>
            <a:r>
              <a:rPr sz="2000" spc="-5" dirty="0">
                <a:latin typeface="Times New Roman"/>
                <a:cs typeface="Times New Roman"/>
              </a:rPr>
              <a:t>commas</a:t>
            </a:r>
            <a:endParaRPr sz="2000">
              <a:latin typeface="Times New Roman"/>
              <a:cs typeface="Times New Roman"/>
            </a:endParaRPr>
          </a:p>
          <a:p>
            <a:pPr marL="469900">
              <a:lnSpc>
                <a:spcPct val="100000"/>
              </a:lnSpc>
              <a:spcBef>
                <a:spcPts val="1695"/>
              </a:spcBef>
            </a:pPr>
            <a:r>
              <a:rPr sz="2000" dirty="0">
                <a:latin typeface="Times New Roman"/>
                <a:cs typeface="Times New Roman"/>
              </a:rPr>
              <a:t>P: </a:t>
            </a:r>
            <a:r>
              <a:rPr sz="2000" spc="-5" dirty="0">
                <a:latin typeface="Times New Roman"/>
                <a:cs typeface="Times New Roman"/>
              </a:rPr>
              <a:t>R3 </a:t>
            </a:r>
            <a:r>
              <a:rPr sz="2000" dirty="0">
                <a:latin typeface="Symbol"/>
                <a:cs typeface="Symbol"/>
              </a:rPr>
              <a:t></a:t>
            </a:r>
            <a:r>
              <a:rPr sz="2000" dirty="0">
                <a:latin typeface="Times New Roman"/>
                <a:cs typeface="Times New Roman"/>
              </a:rPr>
              <a:t> R5, MAR </a:t>
            </a:r>
            <a:r>
              <a:rPr sz="2000" dirty="0">
                <a:latin typeface="Symbol"/>
                <a:cs typeface="Symbol"/>
              </a:rPr>
              <a:t></a:t>
            </a:r>
            <a:r>
              <a:rPr sz="2000" spc="-30" dirty="0">
                <a:latin typeface="Times New Roman"/>
                <a:cs typeface="Times New Roman"/>
              </a:rPr>
              <a:t> </a:t>
            </a:r>
            <a:r>
              <a:rPr sz="2000" dirty="0">
                <a:latin typeface="Times New Roman"/>
                <a:cs typeface="Times New Roman"/>
              </a:rPr>
              <a:t>IR</a:t>
            </a:r>
            <a:endParaRPr sz="2000">
              <a:latin typeface="Times New Roman"/>
              <a:cs typeface="Times New Roman"/>
            </a:endParaRPr>
          </a:p>
          <a:p>
            <a:pPr>
              <a:lnSpc>
                <a:spcPct val="100000"/>
              </a:lnSpc>
              <a:spcBef>
                <a:spcPts val="25"/>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Here,</a:t>
            </a:r>
            <a:r>
              <a:rPr sz="2000" spc="175" dirty="0">
                <a:latin typeface="Times New Roman"/>
                <a:cs typeface="Times New Roman"/>
              </a:rPr>
              <a:t> </a:t>
            </a:r>
            <a:r>
              <a:rPr sz="2000" spc="-10" dirty="0">
                <a:latin typeface="Times New Roman"/>
                <a:cs typeface="Times New Roman"/>
              </a:rPr>
              <a:t>if</a:t>
            </a:r>
            <a:r>
              <a:rPr sz="2000" spc="190" dirty="0">
                <a:latin typeface="Times New Roman"/>
                <a:cs typeface="Times New Roman"/>
              </a:rPr>
              <a:t> </a:t>
            </a:r>
            <a:r>
              <a:rPr sz="2000" spc="-5" dirty="0">
                <a:latin typeface="Times New Roman"/>
                <a:cs typeface="Times New Roman"/>
              </a:rPr>
              <a:t>the</a:t>
            </a:r>
            <a:r>
              <a:rPr sz="2000" spc="185" dirty="0">
                <a:latin typeface="Times New Roman"/>
                <a:cs typeface="Times New Roman"/>
              </a:rPr>
              <a:t> </a:t>
            </a:r>
            <a:r>
              <a:rPr sz="2000" spc="-5" dirty="0">
                <a:latin typeface="Times New Roman"/>
                <a:cs typeface="Times New Roman"/>
              </a:rPr>
              <a:t>control</a:t>
            </a:r>
            <a:r>
              <a:rPr sz="2000" spc="155" dirty="0">
                <a:latin typeface="Times New Roman"/>
                <a:cs typeface="Times New Roman"/>
              </a:rPr>
              <a:t> </a:t>
            </a:r>
            <a:r>
              <a:rPr sz="2000" spc="-5" dirty="0">
                <a:latin typeface="Times New Roman"/>
                <a:cs typeface="Times New Roman"/>
              </a:rPr>
              <a:t>function</a:t>
            </a:r>
            <a:r>
              <a:rPr sz="2000" spc="175" dirty="0">
                <a:latin typeface="Times New Roman"/>
                <a:cs typeface="Times New Roman"/>
              </a:rPr>
              <a:t> </a:t>
            </a:r>
            <a:r>
              <a:rPr sz="2000" dirty="0">
                <a:latin typeface="Times New Roman"/>
                <a:cs typeface="Times New Roman"/>
              </a:rPr>
              <a:t>P</a:t>
            </a:r>
            <a:r>
              <a:rPr sz="2000" spc="120" dirty="0">
                <a:latin typeface="Times New Roman"/>
                <a:cs typeface="Times New Roman"/>
              </a:rPr>
              <a:t> </a:t>
            </a:r>
            <a:r>
              <a:rPr sz="2000" dirty="0">
                <a:latin typeface="Times New Roman"/>
                <a:cs typeface="Times New Roman"/>
              </a:rPr>
              <a:t>=</a:t>
            </a:r>
            <a:r>
              <a:rPr sz="2000" spc="165" dirty="0">
                <a:latin typeface="Times New Roman"/>
                <a:cs typeface="Times New Roman"/>
              </a:rPr>
              <a:t> </a:t>
            </a:r>
            <a:r>
              <a:rPr sz="2000" dirty="0">
                <a:latin typeface="Times New Roman"/>
                <a:cs typeface="Times New Roman"/>
              </a:rPr>
              <a:t>1,</a:t>
            </a:r>
            <a:r>
              <a:rPr sz="2000" spc="180" dirty="0">
                <a:latin typeface="Times New Roman"/>
                <a:cs typeface="Times New Roman"/>
              </a:rPr>
              <a:t> </a:t>
            </a:r>
            <a:r>
              <a:rPr sz="2000" spc="-5" dirty="0">
                <a:latin typeface="Times New Roman"/>
                <a:cs typeface="Times New Roman"/>
              </a:rPr>
              <a:t>load</a:t>
            </a:r>
            <a:r>
              <a:rPr sz="2000" spc="185" dirty="0">
                <a:latin typeface="Times New Roman"/>
                <a:cs typeface="Times New Roman"/>
              </a:rPr>
              <a:t> </a:t>
            </a:r>
            <a:r>
              <a:rPr sz="2000" spc="-5" dirty="0">
                <a:latin typeface="Times New Roman"/>
                <a:cs typeface="Times New Roman"/>
              </a:rPr>
              <a:t>the</a:t>
            </a:r>
            <a:r>
              <a:rPr sz="2000" spc="175" dirty="0">
                <a:latin typeface="Times New Roman"/>
                <a:cs typeface="Times New Roman"/>
              </a:rPr>
              <a:t> </a:t>
            </a:r>
            <a:r>
              <a:rPr sz="2000" spc="-5" dirty="0">
                <a:latin typeface="Times New Roman"/>
                <a:cs typeface="Times New Roman"/>
              </a:rPr>
              <a:t>contents</a:t>
            </a:r>
            <a:r>
              <a:rPr sz="2000" spc="180" dirty="0">
                <a:latin typeface="Times New Roman"/>
                <a:cs typeface="Times New Roman"/>
              </a:rPr>
              <a:t> </a:t>
            </a:r>
            <a:r>
              <a:rPr sz="2000" spc="-5" dirty="0">
                <a:latin typeface="Times New Roman"/>
                <a:cs typeface="Times New Roman"/>
              </a:rPr>
              <a:t>of</a:t>
            </a:r>
            <a:r>
              <a:rPr sz="2000" spc="190" dirty="0">
                <a:latin typeface="Times New Roman"/>
                <a:cs typeface="Times New Roman"/>
              </a:rPr>
              <a:t> </a:t>
            </a:r>
            <a:r>
              <a:rPr sz="2000" spc="-10" dirty="0">
                <a:latin typeface="Times New Roman"/>
                <a:cs typeface="Times New Roman"/>
              </a:rPr>
              <a:t>R5</a:t>
            </a:r>
            <a:r>
              <a:rPr sz="2000" spc="190" dirty="0">
                <a:latin typeface="Times New Roman"/>
                <a:cs typeface="Times New Roman"/>
              </a:rPr>
              <a:t> </a:t>
            </a:r>
            <a:r>
              <a:rPr sz="2000" spc="-10" dirty="0">
                <a:latin typeface="Times New Roman"/>
                <a:cs typeface="Times New Roman"/>
              </a:rPr>
              <a:t>into</a:t>
            </a:r>
            <a:r>
              <a:rPr sz="2000" spc="195" dirty="0">
                <a:latin typeface="Times New Roman"/>
                <a:cs typeface="Times New Roman"/>
              </a:rPr>
              <a:t> </a:t>
            </a:r>
            <a:r>
              <a:rPr sz="2000" spc="-5" dirty="0">
                <a:latin typeface="Times New Roman"/>
                <a:cs typeface="Times New Roman"/>
              </a:rPr>
              <a:t>R3,</a:t>
            </a:r>
            <a:r>
              <a:rPr sz="2000" spc="195" dirty="0">
                <a:latin typeface="Times New Roman"/>
                <a:cs typeface="Times New Roman"/>
              </a:rPr>
              <a:t> </a:t>
            </a:r>
            <a:r>
              <a:rPr sz="2000" spc="-5" dirty="0">
                <a:latin typeface="Times New Roman"/>
                <a:cs typeface="Times New Roman"/>
              </a:rPr>
              <a:t>and</a:t>
            </a:r>
            <a:r>
              <a:rPr sz="2000" spc="180" dirty="0">
                <a:latin typeface="Times New Roman"/>
                <a:cs typeface="Times New Roman"/>
              </a:rPr>
              <a:t> </a:t>
            </a:r>
            <a:r>
              <a:rPr sz="2000" spc="-5" dirty="0">
                <a:latin typeface="Times New Roman"/>
                <a:cs typeface="Times New Roman"/>
              </a:rPr>
              <a:t>at</a:t>
            </a:r>
            <a:endParaRPr sz="2000">
              <a:latin typeface="Times New Roman"/>
              <a:cs typeface="Times New Roman"/>
            </a:endParaRPr>
          </a:p>
          <a:p>
            <a:pPr marL="241300">
              <a:lnSpc>
                <a:spcPct val="100000"/>
              </a:lnSpc>
              <a:spcBef>
                <a:spcPts val="1200"/>
              </a:spcBef>
            </a:pPr>
            <a:r>
              <a:rPr sz="2000" dirty="0">
                <a:latin typeface="Times New Roman"/>
                <a:cs typeface="Times New Roman"/>
              </a:rPr>
              <a:t>the </a:t>
            </a:r>
            <a:r>
              <a:rPr sz="2000" spc="-5" dirty="0">
                <a:latin typeface="Times New Roman"/>
                <a:cs typeface="Times New Roman"/>
              </a:rPr>
              <a:t>same </a:t>
            </a:r>
            <a:r>
              <a:rPr sz="2000" spc="-10" dirty="0">
                <a:latin typeface="Times New Roman"/>
                <a:cs typeface="Times New Roman"/>
              </a:rPr>
              <a:t>time </a:t>
            </a:r>
            <a:r>
              <a:rPr sz="2000" dirty="0">
                <a:latin typeface="Times New Roman"/>
                <a:cs typeface="Times New Roman"/>
              </a:rPr>
              <a:t>(clock), load the contents of register IR into register</a:t>
            </a:r>
            <a:r>
              <a:rPr sz="2000" spc="-225" dirty="0">
                <a:latin typeface="Times New Roman"/>
                <a:cs typeface="Times New Roman"/>
              </a:rPr>
              <a:t> </a:t>
            </a:r>
            <a:r>
              <a:rPr sz="2000" dirty="0">
                <a:latin typeface="Times New Roman"/>
                <a:cs typeface="Times New Roman"/>
              </a:rPr>
              <a:t>MAR</a:t>
            </a:r>
            <a:endParaRPr sz="20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541" y="284226"/>
            <a:ext cx="3846195"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Basic symbols for </a:t>
            </a:r>
            <a:r>
              <a:rPr b="1" spc="-5" dirty="0">
                <a:latin typeface="Times New Roman"/>
                <a:cs typeface="Times New Roman"/>
              </a:rPr>
              <a:t>register</a:t>
            </a:r>
            <a:r>
              <a:rPr b="1" spc="-215" dirty="0">
                <a:latin typeface="Times New Roman"/>
                <a:cs typeface="Times New Roman"/>
              </a:rPr>
              <a:t> </a:t>
            </a:r>
            <a:r>
              <a:rPr b="1" dirty="0">
                <a:latin typeface="Times New Roman"/>
                <a:cs typeface="Times New Roman"/>
              </a:rPr>
              <a:t>transfers</a:t>
            </a:r>
          </a:p>
        </p:txBody>
      </p:sp>
      <p:sp>
        <p:nvSpPr>
          <p:cNvPr id="3" name="object 3"/>
          <p:cNvSpPr/>
          <p:nvPr/>
        </p:nvSpPr>
        <p:spPr>
          <a:xfrm>
            <a:off x="451904" y="1070255"/>
            <a:ext cx="8042346" cy="29612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
        <p:nvSpPr>
          <p:cNvPr id="2" name="object 2"/>
          <p:cNvSpPr txBox="1"/>
          <p:nvPr/>
        </p:nvSpPr>
        <p:spPr>
          <a:xfrm>
            <a:off x="360375" y="481076"/>
            <a:ext cx="5321300" cy="2660650"/>
          </a:xfrm>
          <a:prstGeom prst="rect">
            <a:avLst/>
          </a:prstGeom>
        </p:spPr>
        <p:txBody>
          <a:bodyPr vert="horz" wrap="square" lIns="0" tIns="13335" rIns="0" bIns="0" rtlCol="0">
            <a:spAutoFit/>
          </a:bodyPr>
          <a:lstStyle/>
          <a:p>
            <a:pPr marL="12700">
              <a:lnSpc>
                <a:spcPct val="100000"/>
              </a:lnSpc>
              <a:spcBef>
                <a:spcPts val="105"/>
              </a:spcBef>
            </a:pPr>
            <a:r>
              <a:rPr sz="2000" spc="-5" dirty="0">
                <a:latin typeface="Times New Roman"/>
                <a:cs typeface="Times New Roman"/>
              </a:rPr>
              <a:t>Computer </a:t>
            </a:r>
            <a:r>
              <a:rPr sz="2000" dirty="0">
                <a:latin typeface="Times New Roman"/>
                <a:cs typeface="Times New Roman"/>
              </a:rPr>
              <a:t>system </a:t>
            </a:r>
            <a:r>
              <a:rPr sz="2000" spc="-5" dirty="0">
                <a:latin typeface="Times New Roman"/>
                <a:cs typeface="Times New Roman"/>
              </a:rPr>
              <a:t>microoperations </a:t>
            </a:r>
            <a:r>
              <a:rPr sz="2000" dirty="0">
                <a:latin typeface="Times New Roman"/>
                <a:cs typeface="Times New Roman"/>
              </a:rPr>
              <a:t>are of four</a:t>
            </a:r>
            <a:r>
              <a:rPr sz="2000" spc="-60" dirty="0">
                <a:latin typeface="Times New Roman"/>
                <a:cs typeface="Times New Roman"/>
              </a:rPr>
              <a:t> </a:t>
            </a:r>
            <a:r>
              <a:rPr sz="2000" spc="-5" dirty="0">
                <a:latin typeface="Times New Roman"/>
                <a:cs typeface="Times New Roman"/>
              </a:rPr>
              <a:t>types:</a:t>
            </a:r>
            <a:endParaRPr sz="2000" dirty="0">
              <a:latin typeface="Times New Roman"/>
              <a:cs typeface="Times New Roman"/>
            </a:endParaRPr>
          </a:p>
          <a:p>
            <a:pPr>
              <a:lnSpc>
                <a:spcPct val="100000"/>
              </a:lnSpc>
              <a:spcBef>
                <a:spcPts val="55"/>
              </a:spcBef>
            </a:pPr>
            <a:endParaRPr sz="1850" dirty="0">
              <a:latin typeface="Times New Roman"/>
              <a:cs typeface="Times New Roman"/>
            </a:endParaRPr>
          </a:p>
          <a:p>
            <a:pPr marL="927100" indent="-457834">
              <a:lnSpc>
                <a:spcPct val="100000"/>
              </a:lnSpc>
              <a:buAutoNum type="arabicPeriod"/>
              <a:tabLst>
                <a:tab pos="926465" algn="l"/>
                <a:tab pos="927735" algn="l"/>
              </a:tabLst>
            </a:pPr>
            <a:r>
              <a:rPr sz="2000" dirty="0">
                <a:latin typeface="Times New Roman"/>
                <a:cs typeface="Times New Roman"/>
              </a:rPr>
              <a:t>Register transfer</a:t>
            </a:r>
            <a:r>
              <a:rPr sz="2000" spc="-65" dirty="0">
                <a:latin typeface="Times New Roman"/>
                <a:cs typeface="Times New Roman"/>
              </a:rPr>
              <a:t> </a:t>
            </a:r>
            <a:r>
              <a:rPr sz="2000" spc="-5" dirty="0">
                <a:latin typeface="Times New Roman"/>
                <a:cs typeface="Times New Roman"/>
              </a:rPr>
              <a:t>microoperations</a:t>
            </a:r>
            <a:endParaRPr sz="2000" dirty="0">
              <a:latin typeface="Times New Roman"/>
              <a:cs typeface="Times New Roman"/>
            </a:endParaRPr>
          </a:p>
          <a:p>
            <a:pPr>
              <a:lnSpc>
                <a:spcPct val="100000"/>
              </a:lnSpc>
              <a:buFont typeface="Times New Roman"/>
              <a:buAutoNum type="arabicPeriod"/>
            </a:pPr>
            <a:endParaRPr sz="1900" dirty="0">
              <a:latin typeface="Times New Roman"/>
              <a:cs typeface="Times New Roman"/>
            </a:endParaRPr>
          </a:p>
          <a:p>
            <a:pPr marL="927100" indent="-457834">
              <a:lnSpc>
                <a:spcPct val="100000"/>
              </a:lnSpc>
              <a:buAutoNum type="arabicPeriod"/>
              <a:tabLst>
                <a:tab pos="926465" algn="l"/>
                <a:tab pos="927735" algn="l"/>
              </a:tabLst>
            </a:pPr>
            <a:r>
              <a:rPr sz="2000" spc="-5" dirty="0">
                <a:latin typeface="Times New Roman"/>
                <a:cs typeface="Times New Roman"/>
              </a:rPr>
              <a:t>Arithmetic</a:t>
            </a:r>
            <a:r>
              <a:rPr sz="2000" spc="-25" dirty="0">
                <a:latin typeface="Times New Roman"/>
                <a:cs typeface="Times New Roman"/>
              </a:rPr>
              <a:t> </a:t>
            </a:r>
            <a:r>
              <a:rPr sz="2000" spc="-5" dirty="0">
                <a:latin typeface="Times New Roman"/>
                <a:cs typeface="Times New Roman"/>
              </a:rPr>
              <a:t>microoperations</a:t>
            </a:r>
            <a:endParaRPr sz="2000" dirty="0">
              <a:latin typeface="Times New Roman"/>
              <a:cs typeface="Times New Roman"/>
            </a:endParaRPr>
          </a:p>
          <a:p>
            <a:pPr>
              <a:lnSpc>
                <a:spcPct val="100000"/>
              </a:lnSpc>
              <a:buFont typeface="Times New Roman"/>
              <a:buAutoNum type="arabicPeriod"/>
            </a:pPr>
            <a:endParaRPr sz="1900" dirty="0">
              <a:latin typeface="Times New Roman"/>
              <a:cs typeface="Times New Roman"/>
            </a:endParaRPr>
          </a:p>
          <a:p>
            <a:pPr marL="927100" indent="-457834">
              <a:lnSpc>
                <a:spcPct val="100000"/>
              </a:lnSpc>
              <a:buAutoNum type="arabicPeriod"/>
              <a:tabLst>
                <a:tab pos="926465" algn="l"/>
                <a:tab pos="927735" algn="l"/>
              </a:tabLst>
            </a:pPr>
            <a:r>
              <a:rPr sz="2000" dirty="0">
                <a:latin typeface="Times New Roman"/>
                <a:cs typeface="Times New Roman"/>
              </a:rPr>
              <a:t>Logic</a:t>
            </a:r>
            <a:r>
              <a:rPr sz="2000" spc="-30" dirty="0">
                <a:latin typeface="Times New Roman"/>
                <a:cs typeface="Times New Roman"/>
              </a:rPr>
              <a:t> </a:t>
            </a:r>
            <a:r>
              <a:rPr sz="2000" spc="-5" dirty="0">
                <a:latin typeface="Times New Roman"/>
                <a:cs typeface="Times New Roman"/>
              </a:rPr>
              <a:t>microoperations</a:t>
            </a:r>
            <a:endParaRPr sz="2000" dirty="0">
              <a:latin typeface="Times New Roman"/>
              <a:cs typeface="Times New Roman"/>
            </a:endParaRPr>
          </a:p>
          <a:p>
            <a:pPr>
              <a:lnSpc>
                <a:spcPct val="100000"/>
              </a:lnSpc>
              <a:buFont typeface="Times New Roman"/>
              <a:buAutoNum type="arabicPeriod"/>
            </a:pPr>
            <a:endParaRPr sz="1900" dirty="0">
              <a:latin typeface="Times New Roman"/>
              <a:cs typeface="Times New Roman"/>
            </a:endParaRPr>
          </a:p>
          <a:p>
            <a:pPr marL="927100" indent="-457834">
              <a:lnSpc>
                <a:spcPct val="100000"/>
              </a:lnSpc>
              <a:buAutoNum type="arabicPeriod"/>
              <a:tabLst>
                <a:tab pos="926465" algn="l"/>
                <a:tab pos="927735" algn="l"/>
              </a:tabLst>
            </a:pPr>
            <a:r>
              <a:rPr sz="2000" dirty="0">
                <a:latin typeface="Times New Roman"/>
                <a:cs typeface="Times New Roman"/>
              </a:rPr>
              <a:t>Shift</a:t>
            </a:r>
            <a:r>
              <a:rPr sz="2000" spc="-30" dirty="0">
                <a:latin typeface="Times New Roman"/>
                <a:cs typeface="Times New Roman"/>
              </a:rPr>
              <a:t> </a:t>
            </a:r>
            <a:r>
              <a:rPr sz="2000" spc="-5" dirty="0">
                <a:latin typeface="Times New Roman"/>
                <a:cs typeface="Times New Roman"/>
              </a:rPr>
              <a:t>microoperations</a:t>
            </a:r>
            <a:endParaRPr sz="20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
        <p:nvSpPr>
          <p:cNvPr id="2" name="object 2"/>
          <p:cNvSpPr txBox="1"/>
          <p:nvPr/>
        </p:nvSpPr>
        <p:spPr>
          <a:xfrm>
            <a:off x="486867" y="349122"/>
            <a:ext cx="8199933" cy="5746878"/>
          </a:xfrm>
          <a:prstGeom prst="rect">
            <a:avLst/>
          </a:prstGeom>
        </p:spPr>
        <p:txBody>
          <a:bodyPr vert="horz" wrap="square" lIns="0" tIns="12700" rIns="0" bIns="0" rtlCol="0">
            <a:spAutoFit/>
          </a:bodyPr>
          <a:lstStyle/>
          <a:p>
            <a:pPr marL="2745740">
              <a:lnSpc>
                <a:spcPct val="100000"/>
              </a:lnSpc>
              <a:spcBef>
                <a:spcPts val="100"/>
              </a:spcBef>
            </a:pPr>
            <a:r>
              <a:rPr sz="2000" b="1" dirty="0">
                <a:latin typeface="Times New Roman"/>
                <a:cs typeface="Times New Roman"/>
              </a:rPr>
              <a:t>Arithmetic</a:t>
            </a:r>
            <a:r>
              <a:rPr sz="2000" b="1" spc="420" dirty="0">
                <a:latin typeface="Times New Roman"/>
                <a:cs typeface="Times New Roman"/>
              </a:rPr>
              <a:t> </a:t>
            </a:r>
            <a:r>
              <a:rPr sz="2000" b="1" spc="-5" dirty="0">
                <a:latin typeface="Times New Roman"/>
                <a:cs typeface="Times New Roman"/>
              </a:rPr>
              <a:t>microoperations</a:t>
            </a:r>
            <a:endParaRPr sz="2000" dirty="0">
              <a:latin typeface="Times New Roman"/>
              <a:cs typeface="Times New Roman"/>
            </a:endParaRPr>
          </a:p>
          <a:p>
            <a:pPr>
              <a:lnSpc>
                <a:spcPct val="100000"/>
              </a:lnSpc>
              <a:spcBef>
                <a:spcPts val="25"/>
              </a:spcBef>
            </a:pPr>
            <a:endParaRPr sz="2000" dirty="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basic </a:t>
            </a:r>
            <a:r>
              <a:rPr sz="2000" spc="-5" dirty="0">
                <a:latin typeface="Times New Roman"/>
                <a:cs typeface="Times New Roman"/>
              </a:rPr>
              <a:t>arithmetic microoperations</a:t>
            </a:r>
            <a:r>
              <a:rPr sz="2000" spc="-75" dirty="0">
                <a:latin typeface="Times New Roman"/>
                <a:cs typeface="Times New Roman"/>
              </a:rPr>
              <a:t> </a:t>
            </a:r>
            <a:r>
              <a:rPr sz="2000" dirty="0">
                <a:latin typeface="Times New Roman"/>
                <a:cs typeface="Times New Roman"/>
              </a:rPr>
              <a:t>are</a:t>
            </a:r>
          </a:p>
          <a:p>
            <a:pPr marL="698500" lvl="1" indent="-228600">
              <a:lnSpc>
                <a:spcPct val="100000"/>
              </a:lnSpc>
              <a:spcBef>
                <a:spcPts val="1705"/>
              </a:spcBef>
              <a:buFont typeface="Arial"/>
              <a:buChar char="•"/>
              <a:tabLst>
                <a:tab pos="697865" algn="l"/>
                <a:tab pos="698500" algn="l"/>
              </a:tabLst>
            </a:pPr>
            <a:r>
              <a:rPr sz="2000" dirty="0">
                <a:latin typeface="Times New Roman"/>
                <a:cs typeface="Times New Roman"/>
              </a:rPr>
              <a:t>Addition</a:t>
            </a:r>
          </a:p>
          <a:p>
            <a:pPr marL="698500" lvl="1" indent="-228600">
              <a:lnSpc>
                <a:spcPct val="100000"/>
              </a:lnSpc>
              <a:spcBef>
                <a:spcPts val="1689"/>
              </a:spcBef>
              <a:buFont typeface="Arial"/>
              <a:buChar char="•"/>
              <a:tabLst>
                <a:tab pos="697865" algn="l"/>
                <a:tab pos="698500" algn="l"/>
              </a:tabLst>
            </a:pPr>
            <a:r>
              <a:rPr sz="2000" dirty="0">
                <a:latin typeface="Times New Roman"/>
                <a:cs typeface="Times New Roman"/>
              </a:rPr>
              <a:t>Subtraction</a:t>
            </a:r>
          </a:p>
          <a:p>
            <a:pPr marL="698500" lvl="1" indent="-228600">
              <a:lnSpc>
                <a:spcPct val="100000"/>
              </a:lnSpc>
              <a:spcBef>
                <a:spcPts val="1705"/>
              </a:spcBef>
              <a:buFont typeface="Arial"/>
              <a:buChar char="•"/>
              <a:tabLst>
                <a:tab pos="697865" algn="l"/>
                <a:tab pos="698500" algn="l"/>
              </a:tabLst>
            </a:pPr>
            <a:r>
              <a:rPr sz="2000" spc="-5" dirty="0">
                <a:latin typeface="Times New Roman"/>
                <a:cs typeface="Times New Roman"/>
              </a:rPr>
              <a:t>Increment</a:t>
            </a:r>
            <a:endParaRPr sz="2000" dirty="0">
              <a:latin typeface="Times New Roman"/>
              <a:cs typeface="Times New Roman"/>
            </a:endParaRPr>
          </a:p>
          <a:p>
            <a:pPr marL="698500" lvl="1" indent="-228600">
              <a:lnSpc>
                <a:spcPct val="100000"/>
              </a:lnSpc>
              <a:spcBef>
                <a:spcPts val="1705"/>
              </a:spcBef>
              <a:buFont typeface="Arial"/>
              <a:buChar char="•"/>
              <a:tabLst>
                <a:tab pos="697865" algn="l"/>
                <a:tab pos="698500" algn="l"/>
              </a:tabLst>
            </a:pPr>
            <a:r>
              <a:rPr sz="2000" spc="-5" dirty="0">
                <a:latin typeface="Times New Roman"/>
                <a:cs typeface="Times New Roman"/>
              </a:rPr>
              <a:t>Decrement</a:t>
            </a:r>
            <a:endParaRPr sz="2000" dirty="0">
              <a:latin typeface="Times New Roman"/>
              <a:cs typeface="Times New Roman"/>
            </a:endParaRPr>
          </a:p>
          <a:p>
            <a:pPr lvl="1">
              <a:lnSpc>
                <a:spcPct val="100000"/>
              </a:lnSpc>
              <a:spcBef>
                <a:spcPts val="10"/>
              </a:spcBef>
              <a:buFont typeface="Arial"/>
              <a:buChar char="•"/>
            </a:pPr>
            <a:endParaRPr sz="2000" dirty="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additional </a:t>
            </a:r>
            <a:r>
              <a:rPr sz="2000" spc="-5" dirty="0">
                <a:latin typeface="Times New Roman"/>
                <a:cs typeface="Times New Roman"/>
              </a:rPr>
              <a:t>arithmetic microoperations</a:t>
            </a:r>
            <a:r>
              <a:rPr sz="2000" spc="-95" dirty="0">
                <a:latin typeface="Times New Roman"/>
                <a:cs typeface="Times New Roman"/>
              </a:rPr>
              <a:t> </a:t>
            </a:r>
            <a:r>
              <a:rPr sz="2000" dirty="0">
                <a:latin typeface="Times New Roman"/>
                <a:cs typeface="Times New Roman"/>
              </a:rPr>
              <a:t>are</a:t>
            </a:r>
          </a:p>
          <a:p>
            <a:pPr marL="698500" lvl="1" indent="-228600">
              <a:lnSpc>
                <a:spcPct val="100000"/>
              </a:lnSpc>
              <a:spcBef>
                <a:spcPts val="1710"/>
              </a:spcBef>
              <a:buFont typeface="Arial"/>
              <a:buChar char="•"/>
              <a:tabLst>
                <a:tab pos="697865" algn="l"/>
                <a:tab pos="698500" algn="l"/>
              </a:tabLst>
            </a:pPr>
            <a:r>
              <a:rPr sz="2000" spc="5" dirty="0">
                <a:latin typeface="Times New Roman"/>
                <a:cs typeface="Times New Roman"/>
              </a:rPr>
              <a:t>Add </a:t>
            </a:r>
            <a:r>
              <a:rPr sz="2000" dirty="0">
                <a:latin typeface="Times New Roman"/>
                <a:cs typeface="Times New Roman"/>
              </a:rPr>
              <a:t>with</a:t>
            </a:r>
            <a:r>
              <a:rPr sz="2000" spc="-30" dirty="0">
                <a:latin typeface="Times New Roman"/>
                <a:cs typeface="Times New Roman"/>
              </a:rPr>
              <a:t> </a:t>
            </a:r>
            <a:r>
              <a:rPr sz="2000" dirty="0">
                <a:latin typeface="Times New Roman"/>
                <a:cs typeface="Times New Roman"/>
              </a:rPr>
              <a:t>carry</a:t>
            </a:r>
          </a:p>
          <a:p>
            <a:pPr marL="698500" lvl="1" indent="-228600">
              <a:lnSpc>
                <a:spcPct val="100000"/>
              </a:lnSpc>
              <a:spcBef>
                <a:spcPts val="1689"/>
              </a:spcBef>
              <a:buFont typeface="Arial"/>
              <a:buChar char="•"/>
              <a:tabLst>
                <a:tab pos="697865" algn="l"/>
                <a:tab pos="698500" algn="l"/>
              </a:tabLst>
            </a:pPr>
            <a:r>
              <a:rPr sz="2000" dirty="0">
                <a:latin typeface="Times New Roman"/>
                <a:cs typeface="Times New Roman"/>
              </a:rPr>
              <a:t>Subtract with</a:t>
            </a:r>
            <a:r>
              <a:rPr sz="2000" spc="-55" dirty="0">
                <a:latin typeface="Times New Roman"/>
                <a:cs typeface="Times New Roman"/>
              </a:rPr>
              <a:t> </a:t>
            </a:r>
            <a:r>
              <a:rPr sz="2000" dirty="0">
                <a:latin typeface="Times New Roman"/>
                <a:cs typeface="Times New Roman"/>
              </a:rPr>
              <a:t>borrow</a:t>
            </a:r>
          </a:p>
          <a:p>
            <a:pPr marL="698500" lvl="1" indent="-228600">
              <a:lnSpc>
                <a:spcPct val="100000"/>
              </a:lnSpc>
              <a:spcBef>
                <a:spcPts val="1705"/>
              </a:spcBef>
              <a:buFont typeface="Arial"/>
              <a:buChar char="•"/>
              <a:tabLst>
                <a:tab pos="697865" algn="l"/>
                <a:tab pos="698500" algn="l"/>
              </a:tabLst>
            </a:pPr>
            <a:r>
              <a:rPr sz="2000" spc="-5" dirty="0">
                <a:latin typeface="Times New Roman"/>
                <a:cs typeface="Times New Roman"/>
              </a:rPr>
              <a:t>Transfer/Load</a:t>
            </a:r>
            <a:endParaRPr sz="2000" dirty="0">
              <a:latin typeface="Times New Roman"/>
              <a:cs typeface="Times New Roman"/>
            </a:endParaRPr>
          </a:p>
          <a:p>
            <a:pPr marL="698500" lvl="1" indent="-228600">
              <a:lnSpc>
                <a:spcPct val="100000"/>
              </a:lnSpc>
              <a:spcBef>
                <a:spcPts val="1705"/>
              </a:spcBef>
              <a:buFont typeface="Arial"/>
              <a:buChar char="•"/>
              <a:tabLst>
                <a:tab pos="697865" algn="l"/>
                <a:tab pos="698500" algn="l"/>
              </a:tabLst>
            </a:pPr>
            <a:r>
              <a:rPr sz="2000" spc="-5" dirty="0">
                <a:latin typeface="Times New Roman"/>
                <a:cs typeface="Times New Roman"/>
              </a:rPr>
              <a:t>etc.</a:t>
            </a:r>
            <a:r>
              <a:rPr sz="2000" spc="-10" dirty="0">
                <a:latin typeface="Times New Roman"/>
                <a:cs typeface="Times New Roman"/>
              </a:rPr>
              <a:t> </a:t>
            </a:r>
            <a:r>
              <a:rPr sz="2000" dirty="0">
                <a:latin typeface="Times New Roman"/>
                <a:cs typeface="Times New Roma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0728" y="572770"/>
            <a:ext cx="4841240" cy="259686"/>
          </a:xfrm>
          <a:prstGeom prst="rect">
            <a:avLst/>
          </a:prstGeom>
        </p:spPr>
        <p:txBody>
          <a:bodyPr vert="horz" wrap="square" lIns="0" tIns="13335" rIns="0" bIns="0" rtlCol="0">
            <a:spAutoFit/>
          </a:bodyPr>
          <a:lstStyle/>
          <a:p>
            <a:pPr marL="12700">
              <a:lnSpc>
                <a:spcPct val="100000"/>
              </a:lnSpc>
              <a:spcBef>
                <a:spcPts val="105"/>
              </a:spcBef>
            </a:pPr>
            <a:r>
              <a:rPr lang="en-US" sz="1600" spc="-5" dirty="0"/>
              <a:t>Table: </a:t>
            </a:r>
            <a:r>
              <a:rPr sz="1600" spc="-5" dirty="0"/>
              <a:t>Summary </a:t>
            </a:r>
            <a:r>
              <a:rPr sz="1600" dirty="0"/>
              <a:t>of </a:t>
            </a:r>
            <a:r>
              <a:rPr sz="1600" spc="-5" dirty="0"/>
              <a:t>typical arithmetic microoperations</a:t>
            </a:r>
          </a:p>
        </p:txBody>
      </p:sp>
      <p:sp>
        <p:nvSpPr>
          <p:cNvPr id="3" name="object 3"/>
          <p:cNvSpPr/>
          <p:nvPr/>
        </p:nvSpPr>
        <p:spPr>
          <a:xfrm>
            <a:off x="914400" y="1039372"/>
            <a:ext cx="6690912" cy="26670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sp>
        <p:nvSpPr>
          <p:cNvPr id="6" name="TextBox 5">
            <a:extLst>
              <a:ext uri="{FF2B5EF4-FFF2-40B4-BE49-F238E27FC236}">
                <a16:creationId xmlns:a16="http://schemas.microsoft.com/office/drawing/2014/main" xmlns="" id="{3C67B2A6-7A0B-A94F-CD8D-804DBA7E8DDD}"/>
              </a:ext>
            </a:extLst>
          </p:cNvPr>
          <p:cNvSpPr txBox="1"/>
          <p:nvPr/>
        </p:nvSpPr>
        <p:spPr>
          <a:xfrm>
            <a:off x="283292" y="3791972"/>
            <a:ext cx="8577415" cy="31098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These microoperations are implemented with a combinational circuit or with a binary up-down counter. </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arithmetic operations of multiply and divide are not listed in </a:t>
            </a:r>
            <a:r>
              <a:rPr lang="en-US" sz="1900" dirty="0">
                <a:latin typeface="Times New Roman" panose="02020603050405020304" pitchFamily="18" charset="0"/>
                <a:cs typeface="Times New Roman" panose="02020603050405020304" pitchFamily="18" charset="0"/>
              </a:rPr>
              <a:t>t</a:t>
            </a:r>
            <a:r>
              <a:rPr lang="en-US" sz="1900" b="0" i="0" dirty="0">
                <a:effectLst/>
                <a:latin typeface="Times New Roman" panose="02020603050405020304" pitchFamily="18" charset="0"/>
                <a:cs typeface="Times New Roman" panose="02020603050405020304" pitchFamily="18" charset="0"/>
              </a:rPr>
              <a:t>able above.</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Multiply and divide operations are valid arithmetic operations but are not included in the basic set of microoperations. The only place where these operations can be considered as microoperations is in a digital system, where they are implemented by means of a combinational circuit.</a:t>
            </a:r>
            <a:r>
              <a:rPr lang="en-US" sz="19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582233" y="2353197"/>
            <a:ext cx="149860" cy="548005"/>
            <a:chOff x="6582233" y="2353197"/>
            <a:chExt cx="149860" cy="548005"/>
          </a:xfrm>
        </p:grpSpPr>
        <p:sp>
          <p:nvSpPr>
            <p:cNvPr id="3" name="object 3"/>
            <p:cNvSpPr/>
            <p:nvPr/>
          </p:nvSpPr>
          <p:spPr>
            <a:xfrm>
              <a:off x="6582233" y="2676362"/>
              <a:ext cx="149860" cy="224790"/>
            </a:xfrm>
            <a:custGeom>
              <a:avLst/>
              <a:gdLst/>
              <a:ahLst/>
              <a:cxnLst/>
              <a:rect l="l" t="t" r="r" b="b"/>
              <a:pathLst>
                <a:path w="149859" h="224789">
                  <a:moveTo>
                    <a:pt x="149587" y="0"/>
                  </a:moveTo>
                  <a:lnTo>
                    <a:pt x="0" y="0"/>
                  </a:lnTo>
                  <a:lnTo>
                    <a:pt x="74918" y="224281"/>
                  </a:lnTo>
                  <a:lnTo>
                    <a:pt x="149587" y="0"/>
                  </a:lnTo>
                  <a:close/>
                </a:path>
              </a:pathLst>
            </a:custGeom>
            <a:solidFill>
              <a:srgbClr val="000000"/>
            </a:solidFill>
          </p:spPr>
          <p:txBody>
            <a:bodyPr wrap="square" lIns="0" tIns="0" rIns="0" bIns="0" rtlCol="0"/>
            <a:lstStyle/>
            <a:p>
              <a:endParaRPr/>
            </a:p>
          </p:txBody>
        </p:sp>
        <p:sp>
          <p:nvSpPr>
            <p:cNvPr id="4" name="object 4"/>
            <p:cNvSpPr/>
            <p:nvPr/>
          </p:nvSpPr>
          <p:spPr>
            <a:xfrm>
              <a:off x="6657151"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grpSp>
        <p:nvGrpSpPr>
          <p:cNvPr id="5" name="object 5"/>
          <p:cNvGrpSpPr/>
          <p:nvPr/>
        </p:nvGrpSpPr>
        <p:grpSpPr>
          <a:xfrm>
            <a:off x="7237827" y="2353197"/>
            <a:ext cx="149860" cy="548005"/>
            <a:chOff x="7237827" y="2353197"/>
            <a:chExt cx="149860" cy="548005"/>
          </a:xfrm>
        </p:grpSpPr>
        <p:sp>
          <p:nvSpPr>
            <p:cNvPr id="6" name="object 6"/>
            <p:cNvSpPr/>
            <p:nvPr/>
          </p:nvSpPr>
          <p:spPr>
            <a:xfrm>
              <a:off x="7237827" y="2676362"/>
              <a:ext cx="149860" cy="224790"/>
            </a:xfrm>
            <a:custGeom>
              <a:avLst/>
              <a:gdLst/>
              <a:ahLst/>
              <a:cxnLst/>
              <a:rect l="l" t="t" r="r" b="b"/>
              <a:pathLst>
                <a:path w="149859" h="224789">
                  <a:moveTo>
                    <a:pt x="149587" y="0"/>
                  </a:moveTo>
                  <a:lnTo>
                    <a:pt x="0" y="0"/>
                  </a:lnTo>
                  <a:lnTo>
                    <a:pt x="74669" y="224281"/>
                  </a:lnTo>
                  <a:lnTo>
                    <a:pt x="149587" y="0"/>
                  </a:lnTo>
                  <a:close/>
                </a:path>
              </a:pathLst>
            </a:custGeom>
            <a:solidFill>
              <a:srgbClr val="000000"/>
            </a:solidFill>
          </p:spPr>
          <p:txBody>
            <a:bodyPr wrap="square" lIns="0" tIns="0" rIns="0" bIns="0" rtlCol="0"/>
            <a:lstStyle/>
            <a:p>
              <a:endParaRPr/>
            </a:p>
          </p:txBody>
        </p:sp>
        <p:sp>
          <p:nvSpPr>
            <p:cNvPr id="7" name="object 7"/>
            <p:cNvSpPr/>
            <p:nvPr/>
          </p:nvSpPr>
          <p:spPr>
            <a:xfrm>
              <a:off x="7312497"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sp>
        <p:nvSpPr>
          <p:cNvPr id="8" name="object 8"/>
          <p:cNvSpPr/>
          <p:nvPr/>
        </p:nvSpPr>
        <p:spPr>
          <a:xfrm>
            <a:off x="7518833" y="3223777"/>
            <a:ext cx="187170" cy="198553"/>
          </a:xfrm>
          <a:prstGeom prst="rect">
            <a:avLst/>
          </a:prstGeom>
          <a:blipFill>
            <a:blip r:embed="rId2" cstate="print"/>
            <a:stretch>
              <a:fillRect/>
            </a:stretch>
          </a:blipFill>
        </p:spPr>
        <p:txBody>
          <a:bodyPr wrap="square" lIns="0" tIns="0" rIns="0" bIns="0" rtlCol="0"/>
          <a:lstStyle/>
          <a:p>
            <a:endParaRPr/>
          </a:p>
        </p:txBody>
      </p:sp>
      <p:grpSp>
        <p:nvGrpSpPr>
          <p:cNvPr id="9" name="object 9"/>
          <p:cNvGrpSpPr/>
          <p:nvPr/>
        </p:nvGrpSpPr>
        <p:grpSpPr>
          <a:xfrm>
            <a:off x="6919239" y="3770406"/>
            <a:ext cx="149860" cy="522605"/>
            <a:chOff x="6919239" y="3770406"/>
            <a:chExt cx="149860" cy="522605"/>
          </a:xfrm>
        </p:grpSpPr>
        <p:sp>
          <p:nvSpPr>
            <p:cNvPr id="10" name="object 10"/>
            <p:cNvSpPr/>
            <p:nvPr/>
          </p:nvSpPr>
          <p:spPr>
            <a:xfrm>
              <a:off x="6919239" y="4069448"/>
              <a:ext cx="149860" cy="223520"/>
            </a:xfrm>
            <a:custGeom>
              <a:avLst/>
              <a:gdLst/>
              <a:ahLst/>
              <a:cxnLst/>
              <a:rect l="l" t="t" r="r" b="b"/>
              <a:pathLst>
                <a:path w="149859" h="223520">
                  <a:moveTo>
                    <a:pt x="149587" y="0"/>
                  </a:moveTo>
                  <a:lnTo>
                    <a:pt x="0" y="0"/>
                  </a:lnTo>
                  <a:lnTo>
                    <a:pt x="74918" y="223495"/>
                  </a:lnTo>
                  <a:lnTo>
                    <a:pt x="149587" y="0"/>
                  </a:lnTo>
                  <a:close/>
                </a:path>
              </a:pathLst>
            </a:custGeom>
            <a:solidFill>
              <a:srgbClr val="000000"/>
            </a:solidFill>
          </p:spPr>
          <p:txBody>
            <a:bodyPr wrap="square" lIns="0" tIns="0" rIns="0" bIns="0" rtlCol="0"/>
            <a:lstStyle/>
            <a:p>
              <a:endParaRPr/>
            </a:p>
          </p:txBody>
        </p:sp>
        <p:sp>
          <p:nvSpPr>
            <p:cNvPr id="11" name="object 11"/>
            <p:cNvSpPr/>
            <p:nvPr/>
          </p:nvSpPr>
          <p:spPr>
            <a:xfrm>
              <a:off x="6994157" y="3770406"/>
              <a:ext cx="0" cy="349250"/>
            </a:xfrm>
            <a:custGeom>
              <a:avLst/>
              <a:gdLst/>
              <a:ahLst/>
              <a:cxnLst/>
              <a:rect l="l" t="t" r="r" b="b"/>
              <a:pathLst>
                <a:path h="349250">
                  <a:moveTo>
                    <a:pt x="0" y="348893"/>
                  </a:moveTo>
                  <a:lnTo>
                    <a:pt x="0" y="0"/>
                  </a:lnTo>
                </a:path>
              </a:pathLst>
            </a:custGeom>
            <a:ln w="19028">
              <a:solidFill>
                <a:srgbClr val="000000"/>
              </a:solidFill>
            </a:ln>
          </p:spPr>
          <p:txBody>
            <a:bodyPr wrap="square" lIns="0" tIns="0" rIns="0" bIns="0" rtlCol="0"/>
            <a:lstStyle/>
            <a:p>
              <a:endParaRPr/>
            </a:p>
          </p:txBody>
        </p:sp>
      </p:grpSp>
      <p:sp>
        <p:nvSpPr>
          <p:cNvPr id="12" name="object 12"/>
          <p:cNvSpPr txBox="1"/>
          <p:nvPr/>
        </p:nvSpPr>
        <p:spPr>
          <a:xfrm>
            <a:off x="6450815" y="2925553"/>
            <a:ext cx="1068070" cy="845185"/>
          </a:xfrm>
          <a:prstGeom prst="rect">
            <a:avLst/>
          </a:prstGeom>
          <a:ln w="46865">
            <a:solidFill>
              <a:srgbClr val="000000"/>
            </a:solidFill>
          </a:ln>
        </p:spPr>
        <p:txBody>
          <a:bodyPr vert="horz" wrap="square" lIns="0" tIns="147320" rIns="0" bIns="0" rtlCol="0">
            <a:spAutoFit/>
          </a:bodyPr>
          <a:lstStyle/>
          <a:p>
            <a:pPr marL="337185">
              <a:lnSpc>
                <a:spcPct val="100000"/>
              </a:lnSpc>
              <a:spcBef>
                <a:spcPts val="1160"/>
              </a:spcBef>
            </a:pPr>
            <a:r>
              <a:rPr sz="2750" b="1" spc="-390" dirty="0">
                <a:latin typeface="Arial"/>
                <a:cs typeface="Arial"/>
              </a:rPr>
              <a:t>FA</a:t>
            </a:r>
            <a:endParaRPr sz="2750">
              <a:latin typeface="Arial"/>
              <a:cs typeface="Arial"/>
            </a:endParaRPr>
          </a:p>
        </p:txBody>
      </p:sp>
      <p:sp>
        <p:nvSpPr>
          <p:cNvPr id="13" name="object 13"/>
          <p:cNvSpPr txBox="1"/>
          <p:nvPr/>
        </p:nvSpPr>
        <p:spPr>
          <a:xfrm>
            <a:off x="6457031" y="1940312"/>
            <a:ext cx="1078865" cy="446405"/>
          </a:xfrm>
          <a:prstGeom prst="rect">
            <a:avLst/>
          </a:prstGeom>
        </p:spPr>
        <p:txBody>
          <a:bodyPr vert="horz" wrap="square" lIns="0" tIns="13335" rIns="0" bIns="0" rtlCol="0">
            <a:spAutoFit/>
          </a:bodyPr>
          <a:lstStyle/>
          <a:p>
            <a:pPr marL="12700">
              <a:lnSpc>
                <a:spcPct val="100000"/>
              </a:lnSpc>
              <a:spcBef>
                <a:spcPts val="105"/>
              </a:spcBef>
              <a:tabLst>
                <a:tab pos="761365" algn="l"/>
              </a:tabLst>
            </a:pPr>
            <a:r>
              <a:rPr sz="2750" b="1" spc="-440" dirty="0">
                <a:latin typeface="Arial"/>
                <a:cs typeface="Arial"/>
              </a:rPr>
              <a:t>B0	</a:t>
            </a:r>
            <a:r>
              <a:rPr sz="2750" b="1" spc="-610" dirty="0">
                <a:latin typeface="Arial"/>
                <a:cs typeface="Arial"/>
              </a:rPr>
              <a:t>A0</a:t>
            </a:r>
            <a:endParaRPr sz="2750">
              <a:latin typeface="Arial"/>
              <a:cs typeface="Arial"/>
            </a:endParaRPr>
          </a:p>
        </p:txBody>
      </p:sp>
      <p:sp>
        <p:nvSpPr>
          <p:cNvPr id="14" name="object 14"/>
          <p:cNvSpPr txBox="1"/>
          <p:nvPr/>
        </p:nvSpPr>
        <p:spPr>
          <a:xfrm>
            <a:off x="6888121" y="4352739"/>
            <a:ext cx="334010" cy="446405"/>
          </a:xfrm>
          <a:prstGeom prst="rect">
            <a:avLst/>
          </a:prstGeom>
        </p:spPr>
        <p:txBody>
          <a:bodyPr vert="horz" wrap="square" lIns="0" tIns="13335" rIns="0" bIns="0" rtlCol="0">
            <a:spAutoFit/>
          </a:bodyPr>
          <a:lstStyle/>
          <a:p>
            <a:pPr marL="12700">
              <a:lnSpc>
                <a:spcPct val="100000"/>
              </a:lnSpc>
              <a:spcBef>
                <a:spcPts val="105"/>
              </a:spcBef>
            </a:pPr>
            <a:r>
              <a:rPr sz="2750" b="1" spc="-470" dirty="0">
                <a:latin typeface="Arial"/>
                <a:cs typeface="Arial"/>
              </a:rPr>
              <a:t>S0</a:t>
            </a:r>
            <a:endParaRPr sz="2750">
              <a:latin typeface="Arial"/>
              <a:cs typeface="Arial"/>
            </a:endParaRPr>
          </a:p>
        </p:txBody>
      </p:sp>
      <p:sp>
        <p:nvSpPr>
          <p:cNvPr id="15" name="object 15"/>
          <p:cNvSpPr txBox="1"/>
          <p:nvPr/>
        </p:nvSpPr>
        <p:spPr>
          <a:xfrm>
            <a:off x="7655969" y="2935504"/>
            <a:ext cx="544195" cy="446405"/>
          </a:xfrm>
          <a:prstGeom prst="rect">
            <a:avLst/>
          </a:prstGeom>
        </p:spPr>
        <p:txBody>
          <a:bodyPr vert="horz" wrap="square" lIns="0" tIns="13335" rIns="0" bIns="0" rtlCol="0">
            <a:spAutoFit/>
          </a:bodyPr>
          <a:lstStyle/>
          <a:p>
            <a:pPr marL="12700">
              <a:lnSpc>
                <a:spcPct val="100000"/>
              </a:lnSpc>
              <a:spcBef>
                <a:spcPts val="105"/>
              </a:spcBef>
            </a:pPr>
            <a:r>
              <a:rPr sz="2750" b="1" u="heavy" spc="-185" dirty="0">
                <a:uFill>
                  <a:solidFill>
                    <a:srgbClr val="000000"/>
                  </a:solidFill>
                </a:uFill>
                <a:latin typeface="Arial"/>
                <a:cs typeface="Arial"/>
              </a:rPr>
              <a:t> </a:t>
            </a:r>
            <a:r>
              <a:rPr sz="2750" b="1" u="heavy" spc="125" dirty="0">
                <a:uFill>
                  <a:solidFill>
                    <a:srgbClr val="000000"/>
                  </a:solidFill>
                </a:uFill>
                <a:latin typeface="Arial"/>
                <a:cs typeface="Arial"/>
              </a:rPr>
              <a:t> </a:t>
            </a:r>
            <a:r>
              <a:rPr sz="2750" b="1" u="heavy" spc="-515" dirty="0">
                <a:uFill>
                  <a:solidFill>
                    <a:srgbClr val="000000"/>
                  </a:solidFill>
                </a:uFill>
                <a:latin typeface="Arial"/>
                <a:cs typeface="Arial"/>
              </a:rPr>
              <a:t>C</a:t>
            </a:r>
            <a:r>
              <a:rPr sz="2750" b="1" spc="-405" dirty="0">
                <a:latin typeface="Arial"/>
                <a:cs typeface="Arial"/>
              </a:rPr>
              <a:t>0</a:t>
            </a:r>
            <a:endParaRPr sz="2750">
              <a:latin typeface="Arial"/>
              <a:cs typeface="Arial"/>
            </a:endParaRPr>
          </a:p>
        </p:txBody>
      </p:sp>
      <p:grpSp>
        <p:nvGrpSpPr>
          <p:cNvPr id="16" name="object 16"/>
          <p:cNvGrpSpPr/>
          <p:nvPr/>
        </p:nvGrpSpPr>
        <p:grpSpPr>
          <a:xfrm>
            <a:off x="4989788" y="2353197"/>
            <a:ext cx="149860" cy="548005"/>
            <a:chOff x="4989788" y="2353197"/>
            <a:chExt cx="149860" cy="548005"/>
          </a:xfrm>
        </p:grpSpPr>
        <p:sp>
          <p:nvSpPr>
            <p:cNvPr id="17" name="object 17"/>
            <p:cNvSpPr/>
            <p:nvPr/>
          </p:nvSpPr>
          <p:spPr>
            <a:xfrm>
              <a:off x="4989788" y="2676362"/>
              <a:ext cx="149860" cy="224790"/>
            </a:xfrm>
            <a:custGeom>
              <a:avLst/>
              <a:gdLst/>
              <a:ahLst/>
              <a:cxnLst/>
              <a:rect l="l" t="t" r="r" b="b"/>
              <a:pathLst>
                <a:path w="149860" h="224789">
                  <a:moveTo>
                    <a:pt x="149836" y="0"/>
                  </a:moveTo>
                  <a:lnTo>
                    <a:pt x="0" y="0"/>
                  </a:lnTo>
                  <a:lnTo>
                    <a:pt x="74918" y="224281"/>
                  </a:lnTo>
                  <a:lnTo>
                    <a:pt x="149836" y="0"/>
                  </a:lnTo>
                  <a:close/>
                </a:path>
              </a:pathLst>
            </a:custGeom>
            <a:solidFill>
              <a:srgbClr val="000000"/>
            </a:solidFill>
          </p:spPr>
          <p:txBody>
            <a:bodyPr wrap="square" lIns="0" tIns="0" rIns="0" bIns="0" rtlCol="0"/>
            <a:lstStyle/>
            <a:p>
              <a:endParaRPr/>
            </a:p>
          </p:txBody>
        </p:sp>
        <p:sp>
          <p:nvSpPr>
            <p:cNvPr id="18" name="object 18"/>
            <p:cNvSpPr/>
            <p:nvPr/>
          </p:nvSpPr>
          <p:spPr>
            <a:xfrm>
              <a:off x="5064706"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grpSp>
        <p:nvGrpSpPr>
          <p:cNvPr id="19" name="object 19"/>
          <p:cNvGrpSpPr/>
          <p:nvPr/>
        </p:nvGrpSpPr>
        <p:grpSpPr>
          <a:xfrm>
            <a:off x="5626467" y="2353197"/>
            <a:ext cx="150495" cy="548005"/>
            <a:chOff x="5626467" y="2353197"/>
            <a:chExt cx="150495" cy="548005"/>
          </a:xfrm>
        </p:grpSpPr>
        <p:sp>
          <p:nvSpPr>
            <p:cNvPr id="20" name="object 20"/>
            <p:cNvSpPr/>
            <p:nvPr/>
          </p:nvSpPr>
          <p:spPr>
            <a:xfrm>
              <a:off x="5626467" y="2676362"/>
              <a:ext cx="150495" cy="224790"/>
            </a:xfrm>
            <a:custGeom>
              <a:avLst/>
              <a:gdLst/>
              <a:ahLst/>
              <a:cxnLst/>
              <a:rect l="l" t="t" r="r" b="b"/>
              <a:pathLst>
                <a:path w="150495" h="224789">
                  <a:moveTo>
                    <a:pt x="150333" y="0"/>
                  </a:moveTo>
                  <a:lnTo>
                    <a:pt x="0" y="0"/>
                  </a:lnTo>
                  <a:lnTo>
                    <a:pt x="74918" y="224281"/>
                  </a:lnTo>
                  <a:lnTo>
                    <a:pt x="150333" y="0"/>
                  </a:lnTo>
                  <a:close/>
                </a:path>
              </a:pathLst>
            </a:custGeom>
            <a:solidFill>
              <a:srgbClr val="000000"/>
            </a:solidFill>
          </p:spPr>
          <p:txBody>
            <a:bodyPr wrap="square" lIns="0" tIns="0" rIns="0" bIns="0" rtlCol="0"/>
            <a:lstStyle/>
            <a:p>
              <a:endParaRPr/>
            </a:p>
          </p:txBody>
        </p:sp>
        <p:sp>
          <p:nvSpPr>
            <p:cNvPr id="21" name="object 21"/>
            <p:cNvSpPr/>
            <p:nvPr/>
          </p:nvSpPr>
          <p:spPr>
            <a:xfrm>
              <a:off x="5701385"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sp>
        <p:nvSpPr>
          <p:cNvPr id="22" name="object 22"/>
          <p:cNvSpPr/>
          <p:nvPr/>
        </p:nvSpPr>
        <p:spPr>
          <a:xfrm>
            <a:off x="5926637" y="3223777"/>
            <a:ext cx="187170" cy="198553"/>
          </a:xfrm>
          <a:prstGeom prst="rect">
            <a:avLst/>
          </a:prstGeom>
          <a:blipFill>
            <a:blip r:embed="rId3" cstate="print"/>
            <a:stretch>
              <a:fillRect/>
            </a:stretch>
          </a:blipFill>
        </p:spPr>
        <p:txBody>
          <a:bodyPr wrap="square" lIns="0" tIns="0" rIns="0" bIns="0" rtlCol="0"/>
          <a:lstStyle/>
          <a:p>
            <a:endParaRPr/>
          </a:p>
        </p:txBody>
      </p:sp>
      <p:grpSp>
        <p:nvGrpSpPr>
          <p:cNvPr id="23" name="object 23"/>
          <p:cNvGrpSpPr/>
          <p:nvPr/>
        </p:nvGrpSpPr>
        <p:grpSpPr>
          <a:xfrm>
            <a:off x="5308377" y="3770406"/>
            <a:ext cx="149860" cy="522605"/>
            <a:chOff x="5308377" y="3770406"/>
            <a:chExt cx="149860" cy="522605"/>
          </a:xfrm>
        </p:grpSpPr>
        <p:sp>
          <p:nvSpPr>
            <p:cNvPr id="24" name="object 24"/>
            <p:cNvSpPr/>
            <p:nvPr/>
          </p:nvSpPr>
          <p:spPr>
            <a:xfrm>
              <a:off x="5308377" y="4069448"/>
              <a:ext cx="149860" cy="223520"/>
            </a:xfrm>
            <a:custGeom>
              <a:avLst/>
              <a:gdLst/>
              <a:ahLst/>
              <a:cxnLst/>
              <a:rect l="l" t="t" r="r" b="b"/>
              <a:pathLst>
                <a:path w="149860" h="223520">
                  <a:moveTo>
                    <a:pt x="149836" y="0"/>
                  </a:moveTo>
                  <a:lnTo>
                    <a:pt x="0" y="0"/>
                  </a:lnTo>
                  <a:lnTo>
                    <a:pt x="74918" y="223495"/>
                  </a:lnTo>
                  <a:lnTo>
                    <a:pt x="149836" y="0"/>
                  </a:lnTo>
                  <a:close/>
                </a:path>
              </a:pathLst>
            </a:custGeom>
            <a:solidFill>
              <a:srgbClr val="000000"/>
            </a:solidFill>
          </p:spPr>
          <p:txBody>
            <a:bodyPr wrap="square" lIns="0" tIns="0" rIns="0" bIns="0" rtlCol="0"/>
            <a:lstStyle/>
            <a:p>
              <a:endParaRPr/>
            </a:p>
          </p:txBody>
        </p:sp>
        <p:sp>
          <p:nvSpPr>
            <p:cNvPr id="25" name="object 25"/>
            <p:cNvSpPr/>
            <p:nvPr/>
          </p:nvSpPr>
          <p:spPr>
            <a:xfrm>
              <a:off x="5383295" y="3770406"/>
              <a:ext cx="0" cy="349250"/>
            </a:xfrm>
            <a:custGeom>
              <a:avLst/>
              <a:gdLst/>
              <a:ahLst/>
              <a:cxnLst/>
              <a:rect l="l" t="t" r="r" b="b"/>
              <a:pathLst>
                <a:path h="349250">
                  <a:moveTo>
                    <a:pt x="0" y="348893"/>
                  </a:moveTo>
                  <a:lnTo>
                    <a:pt x="0" y="0"/>
                  </a:lnTo>
                </a:path>
              </a:pathLst>
            </a:custGeom>
            <a:ln w="19028">
              <a:solidFill>
                <a:srgbClr val="000000"/>
              </a:solidFill>
            </a:ln>
          </p:spPr>
          <p:txBody>
            <a:bodyPr wrap="square" lIns="0" tIns="0" rIns="0" bIns="0" rtlCol="0"/>
            <a:lstStyle/>
            <a:p>
              <a:endParaRPr/>
            </a:p>
          </p:txBody>
        </p:sp>
      </p:grpSp>
      <p:sp>
        <p:nvSpPr>
          <p:cNvPr id="26" name="object 26"/>
          <p:cNvSpPr txBox="1"/>
          <p:nvPr/>
        </p:nvSpPr>
        <p:spPr>
          <a:xfrm>
            <a:off x="4858371" y="2925553"/>
            <a:ext cx="1068070" cy="845185"/>
          </a:xfrm>
          <a:prstGeom prst="rect">
            <a:avLst/>
          </a:prstGeom>
          <a:ln w="46865">
            <a:solidFill>
              <a:srgbClr val="000000"/>
            </a:solidFill>
          </a:ln>
        </p:spPr>
        <p:txBody>
          <a:bodyPr vert="horz" wrap="square" lIns="0" tIns="147320" rIns="0" bIns="0" rtlCol="0">
            <a:spAutoFit/>
          </a:bodyPr>
          <a:lstStyle/>
          <a:p>
            <a:pPr marL="336550">
              <a:lnSpc>
                <a:spcPct val="100000"/>
              </a:lnSpc>
              <a:spcBef>
                <a:spcPts val="1160"/>
              </a:spcBef>
            </a:pPr>
            <a:r>
              <a:rPr sz="2750" b="1" spc="-390" dirty="0">
                <a:latin typeface="Arial"/>
                <a:cs typeface="Arial"/>
              </a:rPr>
              <a:t>FA</a:t>
            </a:r>
            <a:endParaRPr sz="2750">
              <a:latin typeface="Arial"/>
              <a:cs typeface="Arial"/>
            </a:endParaRPr>
          </a:p>
        </p:txBody>
      </p:sp>
      <p:sp>
        <p:nvSpPr>
          <p:cNvPr id="27" name="object 27"/>
          <p:cNvSpPr txBox="1"/>
          <p:nvPr/>
        </p:nvSpPr>
        <p:spPr>
          <a:xfrm>
            <a:off x="4864836" y="1940312"/>
            <a:ext cx="1078865" cy="446405"/>
          </a:xfrm>
          <a:prstGeom prst="rect">
            <a:avLst/>
          </a:prstGeom>
        </p:spPr>
        <p:txBody>
          <a:bodyPr vert="horz" wrap="square" lIns="0" tIns="13335" rIns="0" bIns="0" rtlCol="0">
            <a:spAutoFit/>
          </a:bodyPr>
          <a:lstStyle/>
          <a:p>
            <a:pPr marL="12700">
              <a:lnSpc>
                <a:spcPct val="100000"/>
              </a:lnSpc>
              <a:spcBef>
                <a:spcPts val="105"/>
              </a:spcBef>
              <a:tabLst>
                <a:tab pos="761365" algn="l"/>
              </a:tabLst>
            </a:pPr>
            <a:r>
              <a:rPr sz="2750" b="1" spc="-440" dirty="0">
                <a:latin typeface="Arial"/>
                <a:cs typeface="Arial"/>
              </a:rPr>
              <a:t>B1	</a:t>
            </a:r>
            <a:r>
              <a:rPr sz="2750" b="1" spc="-610" dirty="0">
                <a:latin typeface="Arial"/>
                <a:cs typeface="Arial"/>
              </a:rPr>
              <a:t>A1</a:t>
            </a:r>
            <a:endParaRPr sz="2750">
              <a:latin typeface="Arial"/>
              <a:cs typeface="Arial"/>
            </a:endParaRPr>
          </a:p>
        </p:txBody>
      </p:sp>
      <p:sp>
        <p:nvSpPr>
          <p:cNvPr id="28" name="object 28"/>
          <p:cNvSpPr txBox="1"/>
          <p:nvPr/>
        </p:nvSpPr>
        <p:spPr>
          <a:xfrm>
            <a:off x="3366642" y="4352739"/>
            <a:ext cx="2262505" cy="1201420"/>
          </a:xfrm>
          <a:prstGeom prst="rect">
            <a:avLst/>
          </a:prstGeom>
        </p:spPr>
        <p:txBody>
          <a:bodyPr vert="horz" wrap="square" lIns="0" tIns="13335" rIns="0" bIns="0" rtlCol="0">
            <a:spAutoFit/>
          </a:bodyPr>
          <a:lstStyle/>
          <a:p>
            <a:pPr marL="348615">
              <a:lnSpc>
                <a:spcPct val="100000"/>
              </a:lnSpc>
              <a:spcBef>
                <a:spcPts val="105"/>
              </a:spcBef>
              <a:tabLst>
                <a:tab pos="1941195" algn="l"/>
              </a:tabLst>
            </a:pPr>
            <a:r>
              <a:rPr sz="2750" b="1" spc="-509" dirty="0">
                <a:latin typeface="Arial"/>
                <a:cs typeface="Arial"/>
              </a:rPr>
              <a:t>S</a:t>
            </a:r>
            <a:r>
              <a:rPr sz="2750" b="1" spc="-365" dirty="0">
                <a:latin typeface="Arial"/>
                <a:cs typeface="Arial"/>
              </a:rPr>
              <a:t>2</a:t>
            </a:r>
            <a:r>
              <a:rPr sz="2750" b="1" dirty="0">
                <a:latin typeface="Arial"/>
                <a:cs typeface="Arial"/>
              </a:rPr>
              <a:t>	</a:t>
            </a:r>
            <a:r>
              <a:rPr sz="2750" b="1" spc="-470" dirty="0">
                <a:latin typeface="Arial"/>
                <a:cs typeface="Arial"/>
              </a:rPr>
              <a:t>S1</a:t>
            </a:r>
            <a:endParaRPr sz="2750">
              <a:latin typeface="Arial"/>
              <a:cs typeface="Arial"/>
            </a:endParaRPr>
          </a:p>
          <a:p>
            <a:pPr>
              <a:lnSpc>
                <a:spcPct val="100000"/>
              </a:lnSpc>
              <a:spcBef>
                <a:spcPts val="15"/>
              </a:spcBef>
            </a:pPr>
            <a:endParaRPr sz="3700">
              <a:latin typeface="Arial"/>
              <a:cs typeface="Arial"/>
            </a:endParaRPr>
          </a:p>
          <a:p>
            <a:pPr marL="12700">
              <a:lnSpc>
                <a:spcPct val="100000"/>
              </a:lnSpc>
            </a:pPr>
            <a:r>
              <a:rPr sz="1400" b="1" spc="-5" dirty="0">
                <a:latin typeface="Times New Roman"/>
                <a:cs typeface="Times New Roman"/>
              </a:rPr>
              <a:t>Figure </a:t>
            </a:r>
            <a:r>
              <a:rPr sz="1400" b="1" dirty="0">
                <a:latin typeface="Times New Roman"/>
                <a:cs typeface="Times New Roman"/>
              </a:rPr>
              <a:t>: 4-bit binary</a:t>
            </a:r>
            <a:r>
              <a:rPr sz="1400" b="1" spc="-110" dirty="0">
                <a:latin typeface="Times New Roman"/>
                <a:cs typeface="Times New Roman"/>
              </a:rPr>
              <a:t> </a:t>
            </a:r>
            <a:r>
              <a:rPr sz="1400" b="1" spc="-25" dirty="0">
                <a:latin typeface="Times New Roman"/>
                <a:cs typeface="Times New Roman"/>
              </a:rPr>
              <a:t>adder.</a:t>
            </a:r>
            <a:endParaRPr sz="1400">
              <a:latin typeface="Times New Roman"/>
              <a:cs typeface="Times New Roman"/>
            </a:endParaRPr>
          </a:p>
        </p:txBody>
      </p:sp>
      <p:sp>
        <p:nvSpPr>
          <p:cNvPr id="29" name="object 29"/>
          <p:cNvSpPr txBox="1"/>
          <p:nvPr/>
        </p:nvSpPr>
        <p:spPr>
          <a:xfrm>
            <a:off x="6044608" y="2935504"/>
            <a:ext cx="356870" cy="446405"/>
          </a:xfrm>
          <a:prstGeom prst="rect">
            <a:avLst/>
          </a:prstGeom>
        </p:spPr>
        <p:txBody>
          <a:bodyPr vert="horz" wrap="square" lIns="0" tIns="13335" rIns="0" bIns="0" rtlCol="0">
            <a:spAutoFit/>
          </a:bodyPr>
          <a:lstStyle/>
          <a:p>
            <a:pPr marL="12700">
              <a:lnSpc>
                <a:spcPct val="100000"/>
              </a:lnSpc>
              <a:spcBef>
                <a:spcPts val="105"/>
              </a:spcBef>
            </a:pPr>
            <a:r>
              <a:rPr sz="2750" b="1" u="heavy" spc="-459" dirty="0">
                <a:uFill>
                  <a:solidFill>
                    <a:srgbClr val="000000"/>
                  </a:solidFill>
                </a:uFill>
                <a:latin typeface="Arial"/>
                <a:cs typeface="Arial"/>
              </a:rPr>
              <a:t>C1</a:t>
            </a:r>
            <a:endParaRPr sz="2750">
              <a:latin typeface="Arial"/>
              <a:cs typeface="Arial"/>
            </a:endParaRPr>
          </a:p>
        </p:txBody>
      </p:sp>
      <p:grpSp>
        <p:nvGrpSpPr>
          <p:cNvPr id="30" name="object 30"/>
          <p:cNvGrpSpPr/>
          <p:nvPr/>
        </p:nvGrpSpPr>
        <p:grpSpPr>
          <a:xfrm>
            <a:off x="3397593" y="2353197"/>
            <a:ext cx="149860" cy="548005"/>
            <a:chOff x="3397593" y="2353197"/>
            <a:chExt cx="149860" cy="548005"/>
          </a:xfrm>
        </p:grpSpPr>
        <p:sp>
          <p:nvSpPr>
            <p:cNvPr id="31" name="object 31"/>
            <p:cNvSpPr/>
            <p:nvPr/>
          </p:nvSpPr>
          <p:spPr>
            <a:xfrm>
              <a:off x="3397593" y="2676362"/>
              <a:ext cx="149860" cy="224790"/>
            </a:xfrm>
            <a:custGeom>
              <a:avLst/>
              <a:gdLst/>
              <a:ahLst/>
              <a:cxnLst/>
              <a:rect l="l" t="t" r="r" b="b"/>
              <a:pathLst>
                <a:path w="149860" h="224789">
                  <a:moveTo>
                    <a:pt x="149836" y="0"/>
                  </a:moveTo>
                  <a:lnTo>
                    <a:pt x="0" y="0"/>
                  </a:lnTo>
                  <a:lnTo>
                    <a:pt x="74918" y="224281"/>
                  </a:lnTo>
                  <a:lnTo>
                    <a:pt x="149836" y="0"/>
                  </a:lnTo>
                  <a:close/>
                </a:path>
              </a:pathLst>
            </a:custGeom>
            <a:solidFill>
              <a:srgbClr val="000000"/>
            </a:solidFill>
          </p:spPr>
          <p:txBody>
            <a:bodyPr wrap="square" lIns="0" tIns="0" rIns="0" bIns="0" rtlCol="0"/>
            <a:lstStyle/>
            <a:p>
              <a:endParaRPr/>
            </a:p>
          </p:txBody>
        </p:sp>
        <p:sp>
          <p:nvSpPr>
            <p:cNvPr id="32" name="object 32"/>
            <p:cNvSpPr/>
            <p:nvPr/>
          </p:nvSpPr>
          <p:spPr>
            <a:xfrm>
              <a:off x="3472511"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grpSp>
        <p:nvGrpSpPr>
          <p:cNvPr id="33" name="object 33"/>
          <p:cNvGrpSpPr/>
          <p:nvPr/>
        </p:nvGrpSpPr>
        <p:grpSpPr>
          <a:xfrm>
            <a:off x="4034023" y="2353197"/>
            <a:ext cx="149860" cy="548005"/>
            <a:chOff x="4034023" y="2353197"/>
            <a:chExt cx="149860" cy="548005"/>
          </a:xfrm>
        </p:grpSpPr>
        <p:sp>
          <p:nvSpPr>
            <p:cNvPr id="34" name="object 34"/>
            <p:cNvSpPr/>
            <p:nvPr/>
          </p:nvSpPr>
          <p:spPr>
            <a:xfrm>
              <a:off x="4034023" y="2676362"/>
              <a:ext cx="149860" cy="224790"/>
            </a:xfrm>
            <a:custGeom>
              <a:avLst/>
              <a:gdLst/>
              <a:ahLst/>
              <a:cxnLst/>
              <a:rect l="l" t="t" r="r" b="b"/>
              <a:pathLst>
                <a:path w="149860" h="224789">
                  <a:moveTo>
                    <a:pt x="149836" y="0"/>
                  </a:moveTo>
                  <a:lnTo>
                    <a:pt x="0" y="0"/>
                  </a:lnTo>
                  <a:lnTo>
                    <a:pt x="74918" y="224281"/>
                  </a:lnTo>
                  <a:lnTo>
                    <a:pt x="149836" y="0"/>
                  </a:lnTo>
                  <a:close/>
                </a:path>
              </a:pathLst>
            </a:custGeom>
            <a:solidFill>
              <a:srgbClr val="000000"/>
            </a:solidFill>
          </p:spPr>
          <p:txBody>
            <a:bodyPr wrap="square" lIns="0" tIns="0" rIns="0" bIns="0" rtlCol="0"/>
            <a:lstStyle/>
            <a:p>
              <a:endParaRPr/>
            </a:p>
          </p:txBody>
        </p:sp>
        <p:sp>
          <p:nvSpPr>
            <p:cNvPr id="35" name="object 35"/>
            <p:cNvSpPr/>
            <p:nvPr/>
          </p:nvSpPr>
          <p:spPr>
            <a:xfrm>
              <a:off x="4108941"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sp>
        <p:nvSpPr>
          <p:cNvPr id="36" name="object 36"/>
          <p:cNvSpPr/>
          <p:nvPr/>
        </p:nvSpPr>
        <p:spPr>
          <a:xfrm>
            <a:off x="4334193" y="3223777"/>
            <a:ext cx="187419" cy="198553"/>
          </a:xfrm>
          <a:prstGeom prst="rect">
            <a:avLst/>
          </a:prstGeom>
          <a:blipFill>
            <a:blip r:embed="rId4" cstate="print"/>
            <a:stretch>
              <a:fillRect/>
            </a:stretch>
          </a:blipFill>
        </p:spPr>
        <p:txBody>
          <a:bodyPr wrap="square" lIns="0" tIns="0" rIns="0" bIns="0" rtlCol="0"/>
          <a:lstStyle/>
          <a:p>
            <a:endParaRPr/>
          </a:p>
        </p:txBody>
      </p:sp>
      <p:grpSp>
        <p:nvGrpSpPr>
          <p:cNvPr id="37" name="object 37"/>
          <p:cNvGrpSpPr/>
          <p:nvPr/>
        </p:nvGrpSpPr>
        <p:grpSpPr>
          <a:xfrm>
            <a:off x="3715435" y="3770406"/>
            <a:ext cx="151130" cy="522605"/>
            <a:chOff x="3715435" y="3770406"/>
            <a:chExt cx="151130" cy="522605"/>
          </a:xfrm>
        </p:grpSpPr>
        <p:sp>
          <p:nvSpPr>
            <p:cNvPr id="38" name="object 38"/>
            <p:cNvSpPr/>
            <p:nvPr/>
          </p:nvSpPr>
          <p:spPr>
            <a:xfrm>
              <a:off x="3715435" y="4069448"/>
              <a:ext cx="151130" cy="223520"/>
            </a:xfrm>
            <a:custGeom>
              <a:avLst/>
              <a:gdLst/>
              <a:ahLst/>
              <a:cxnLst/>
              <a:rect l="l" t="t" r="r" b="b"/>
              <a:pathLst>
                <a:path w="151129" h="223520">
                  <a:moveTo>
                    <a:pt x="150582" y="0"/>
                  </a:moveTo>
                  <a:lnTo>
                    <a:pt x="0" y="0"/>
                  </a:lnTo>
                  <a:lnTo>
                    <a:pt x="74918" y="223495"/>
                  </a:lnTo>
                  <a:lnTo>
                    <a:pt x="150582" y="0"/>
                  </a:lnTo>
                  <a:close/>
                </a:path>
              </a:pathLst>
            </a:custGeom>
            <a:solidFill>
              <a:srgbClr val="000000"/>
            </a:solidFill>
          </p:spPr>
          <p:txBody>
            <a:bodyPr wrap="square" lIns="0" tIns="0" rIns="0" bIns="0" rtlCol="0"/>
            <a:lstStyle/>
            <a:p>
              <a:endParaRPr/>
            </a:p>
          </p:txBody>
        </p:sp>
        <p:sp>
          <p:nvSpPr>
            <p:cNvPr id="39" name="object 39"/>
            <p:cNvSpPr/>
            <p:nvPr/>
          </p:nvSpPr>
          <p:spPr>
            <a:xfrm>
              <a:off x="3790353" y="3770406"/>
              <a:ext cx="0" cy="349250"/>
            </a:xfrm>
            <a:custGeom>
              <a:avLst/>
              <a:gdLst/>
              <a:ahLst/>
              <a:cxnLst/>
              <a:rect l="l" t="t" r="r" b="b"/>
              <a:pathLst>
                <a:path h="349250">
                  <a:moveTo>
                    <a:pt x="0" y="348893"/>
                  </a:moveTo>
                  <a:lnTo>
                    <a:pt x="0" y="0"/>
                  </a:lnTo>
                </a:path>
              </a:pathLst>
            </a:custGeom>
            <a:ln w="19028">
              <a:solidFill>
                <a:srgbClr val="000000"/>
              </a:solidFill>
            </a:ln>
          </p:spPr>
          <p:txBody>
            <a:bodyPr wrap="square" lIns="0" tIns="0" rIns="0" bIns="0" rtlCol="0"/>
            <a:lstStyle/>
            <a:p>
              <a:endParaRPr/>
            </a:p>
          </p:txBody>
        </p:sp>
      </p:grpSp>
      <p:sp>
        <p:nvSpPr>
          <p:cNvPr id="40" name="object 40"/>
          <p:cNvSpPr txBox="1"/>
          <p:nvPr/>
        </p:nvSpPr>
        <p:spPr>
          <a:xfrm>
            <a:off x="3266201" y="2925553"/>
            <a:ext cx="1068070" cy="845185"/>
          </a:xfrm>
          <a:prstGeom prst="rect">
            <a:avLst/>
          </a:prstGeom>
          <a:ln w="46865">
            <a:solidFill>
              <a:srgbClr val="000000"/>
            </a:solidFill>
          </a:ln>
        </p:spPr>
        <p:txBody>
          <a:bodyPr vert="horz" wrap="square" lIns="0" tIns="147320" rIns="0" bIns="0" rtlCol="0">
            <a:spAutoFit/>
          </a:bodyPr>
          <a:lstStyle/>
          <a:p>
            <a:pPr marL="336550">
              <a:lnSpc>
                <a:spcPct val="100000"/>
              </a:lnSpc>
              <a:spcBef>
                <a:spcPts val="1160"/>
              </a:spcBef>
            </a:pPr>
            <a:r>
              <a:rPr sz="2750" b="1" spc="-390" dirty="0">
                <a:latin typeface="Arial"/>
                <a:cs typeface="Arial"/>
              </a:rPr>
              <a:t>FA</a:t>
            </a:r>
            <a:endParaRPr sz="2750">
              <a:latin typeface="Arial"/>
              <a:cs typeface="Arial"/>
            </a:endParaRPr>
          </a:p>
        </p:txBody>
      </p:sp>
      <p:sp>
        <p:nvSpPr>
          <p:cNvPr id="41" name="object 41"/>
          <p:cNvSpPr txBox="1"/>
          <p:nvPr/>
        </p:nvSpPr>
        <p:spPr>
          <a:xfrm>
            <a:off x="3271919" y="1940312"/>
            <a:ext cx="1079500" cy="446405"/>
          </a:xfrm>
          <a:prstGeom prst="rect">
            <a:avLst/>
          </a:prstGeom>
        </p:spPr>
        <p:txBody>
          <a:bodyPr vert="horz" wrap="square" lIns="0" tIns="13335" rIns="0" bIns="0" rtlCol="0">
            <a:spAutoFit/>
          </a:bodyPr>
          <a:lstStyle/>
          <a:p>
            <a:pPr marL="12700">
              <a:lnSpc>
                <a:spcPct val="100000"/>
              </a:lnSpc>
              <a:spcBef>
                <a:spcPts val="105"/>
              </a:spcBef>
              <a:tabLst>
                <a:tab pos="762000" algn="l"/>
              </a:tabLst>
            </a:pPr>
            <a:r>
              <a:rPr sz="2750" b="1" spc="-440" dirty="0">
                <a:latin typeface="Arial"/>
                <a:cs typeface="Arial"/>
              </a:rPr>
              <a:t>B2	</a:t>
            </a:r>
            <a:r>
              <a:rPr sz="2750" b="1" spc="-610" dirty="0">
                <a:latin typeface="Arial"/>
                <a:cs typeface="Arial"/>
              </a:rPr>
              <a:t>A2</a:t>
            </a:r>
            <a:endParaRPr sz="2750">
              <a:latin typeface="Arial"/>
              <a:cs typeface="Arial"/>
            </a:endParaRPr>
          </a:p>
        </p:txBody>
      </p:sp>
      <p:sp>
        <p:nvSpPr>
          <p:cNvPr id="42" name="object 42"/>
          <p:cNvSpPr txBox="1"/>
          <p:nvPr/>
        </p:nvSpPr>
        <p:spPr>
          <a:xfrm>
            <a:off x="4452413" y="2935504"/>
            <a:ext cx="356870" cy="446405"/>
          </a:xfrm>
          <a:prstGeom prst="rect">
            <a:avLst/>
          </a:prstGeom>
        </p:spPr>
        <p:txBody>
          <a:bodyPr vert="horz" wrap="square" lIns="0" tIns="13335" rIns="0" bIns="0" rtlCol="0">
            <a:spAutoFit/>
          </a:bodyPr>
          <a:lstStyle/>
          <a:p>
            <a:pPr marL="12700">
              <a:lnSpc>
                <a:spcPct val="100000"/>
              </a:lnSpc>
              <a:spcBef>
                <a:spcPts val="105"/>
              </a:spcBef>
            </a:pPr>
            <a:r>
              <a:rPr sz="2750" b="1" u="heavy" spc="-459" dirty="0">
                <a:uFill>
                  <a:solidFill>
                    <a:srgbClr val="000000"/>
                  </a:solidFill>
                </a:uFill>
                <a:latin typeface="Arial"/>
                <a:cs typeface="Arial"/>
              </a:rPr>
              <a:t>C2</a:t>
            </a:r>
            <a:endParaRPr sz="2750">
              <a:latin typeface="Arial"/>
              <a:cs typeface="Arial"/>
            </a:endParaRPr>
          </a:p>
        </p:txBody>
      </p:sp>
      <p:grpSp>
        <p:nvGrpSpPr>
          <p:cNvPr id="43" name="object 43"/>
          <p:cNvGrpSpPr/>
          <p:nvPr/>
        </p:nvGrpSpPr>
        <p:grpSpPr>
          <a:xfrm>
            <a:off x="1804651" y="2353197"/>
            <a:ext cx="150495" cy="548005"/>
            <a:chOff x="1804651" y="2353197"/>
            <a:chExt cx="150495" cy="548005"/>
          </a:xfrm>
        </p:grpSpPr>
        <p:sp>
          <p:nvSpPr>
            <p:cNvPr id="44" name="object 44"/>
            <p:cNvSpPr/>
            <p:nvPr/>
          </p:nvSpPr>
          <p:spPr>
            <a:xfrm>
              <a:off x="1804651" y="2676362"/>
              <a:ext cx="150495" cy="224790"/>
            </a:xfrm>
            <a:custGeom>
              <a:avLst/>
              <a:gdLst/>
              <a:ahLst/>
              <a:cxnLst/>
              <a:rect l="l" t="t" r="r" b="b"/>
              <a:pathLst>
                <a:path w="150494" h="224789">
                  <a:moveTo>
                    <a:pt x="150383" y="0"/>
                  </a:moveTo>
                  <a:lnTo>
                    <a:pt x="0" y="0"/>
                  </a:lnTo>
                  <a:lnTo>
                    <a:pt x="75515" y="224281"/>
                  </a:lnTo>
                  <a:lnTo>
                    <a:pt x="150383" y="0"/>
                  </a:lnTo>
                  <a:close/>
                </a:path>
              </a:pathLst>
            </a:custGeom>
            <a:solidFill>
              <a:srgbClr val="000000"/>
            </a:solidFill>
          </p:spPr>
          <p:txBody>
            <a:bodyPr wrap="square" lIns="0" tIns="0" rIns="0" bIns="0" rtlCol="0"/>
            <a:lstStyle/>
            <a:p>
              <a:endParaRPr/>
            </a:p>
          </p:txBody>
        </p:sp>
        <p:sp>
          <p:nvSpPr>
            <p:cNvPr id="45" name="object 45"/>
            <p:cNvSpPr/>
            <p:nvPr/>
          </p:nvSpPr>
          <p:spPr>
            <a:xfrm>
              <a:off x="1880167"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grpSp>
        <p:nvGrpSpPr>
          <p:cNvPr id="46" name="object 46"/>
          <p:cNvGrpSpPr/>
          <p:nvPr/>
        </p:nvGrpSpPr>
        <p:grpSpPr>
          <a:xfrm>
            <a:off x="2441828" y="2353197"/>
            <a:ext cx="149860" cy="548005"/>
            <a:chOff x="2441828" y="2353197"/>
            <a:chExt cx="149860" cy="548005"/>
          </a:xfrm>
        </p:grpSpPr>
        <p:sp>
          <p:nvSpPr>
            <p:cNvPr id="47" name="object 47"/>
            <p:cNvSpPr/>
            <p:nvPr/>
          </p:nvSpPr>
          <p:spPr>
            <a:xfrm>
              <a:off x="2441828" y="2676362"/>
              <a:ext cx="149860" cy="224790"/>
            </a:xfrm>
            <a:custGeom>
              <a:avLst/>
              <a:gdLst/>
              <a:ahLst/>
              <a:cxnLst/>
              <a:rect l="l" t="t" r="r" b="b"/>
              <a:pathLst>
                <a:path w="149860" h="224789">
                  <a:moveTo>
                    <a:pt x="149761" y="0"/>
                  </a:moveTo>
                  <a:lnTo>
                    <a:pt x="0" y="0"/>
                  </a:lnTo>
                  <a:lnTo>
                    <a:pt x="74868" y="224281"/>
                  </a:lnTo>
                  <a:lnTo>
                    <a:pt x="149761" y="0"/>
                  </a:lnTo>
                  <a:close/>
                </a:path>
              </a:pathLst>
            </a:custGeom>
            <a:solidFill>
              <a:srgbClr val="000000"/>
            </a:solidFill>
          </p:spPr>
          <p:txBody>
            <a:bodyPr wrap="square" lIns="0" tIns="0" rIns="0" bIns="0" rtlCol="0"/>
            <a:lstStyle/>
            <a:p>
              <a:endParaRPr/>
            </a:p>
          </p:txBody>
        </p:sp>
        <p:sp>
          <p:nvSpPr>
            <p:cNvPr id="48" name="object 48"/>
            <p:cNvSpPr/>
            <p:nvPr/>
          </p:nvSpPr>
          <p:spPr>
            <a:xfrm>
              <a:off x="2516696" y="2353197"/>
              <a:ext cx="0" cy="373380"/>
            </a:xfrm>
            <a:custGeom>
              <a:avLst/>
              <a:gdLst/>
              <a:ahLst/>
              <a:cxnLst/>
              <a:rect l="l" t="t" r="r" b="b"/>
              <a:pathLst>
                <a:path h="373380">
                  <a:moveTo>
                    <a:pt x="0" y="372984"/>
                  </a:moveTo>
                  <a:lnTo>
                    <a:pt x="0" y="0"/>
                  </a:lnTo>
                </a:path>
              </a:pathLst>
            </a:custGeom>
            <a:ln w="19028">
              <a:solidFill>
                <a:srgbClr val="000000"/>
              </a:solidFill>
            </a:ln>
          </p:spPr>
          <p:txBody>
            <a:bodyPr wrap="square" lIns="0" tIns="0" rIns="0" bIns="0" rtlCol="0"/>
            <a:lstStyle/>
            <a:p>
              <a:endParaRPr/>
            </a:p>
          </p:txBody>
        </p:sp>
      </p:grpSp>
      <p:sp>
        <p:nvSpPr>
          <p:cNvPr id="49" name="object 49"/>
          <p:cNvSpPr/>
          <p:nvPr/>
        </p:nvSpPr>
        <p:spPr>
          <a:xfrm>
            <a:off x="2741376" y="3223777"/>
            <a:ext cx="187817" cy="198553"/>
          </a:xfrm>
          <a:prstGeom prst="rect">
            <a:avLst/>
          </a:prstGeom>
          <a:blipFill>
            <a:blip r:embed="rId5" cstate="print"/>
            <a:stretch>
              <a:fillRect/>
            </a:stretch>
          </a:blipFill>
        </p:spPr>
        <p:txBody>
          <a:bodyPr wrap="square" lIns="0" tIns="0" rIns="0" bIns="0" rtlCol="0"/>
          <a:lstStyle/>
          <a:p>
            <a:endParaRPr/>
          </a:p>
        </p:txBody>
      </p:sp>
      <p:grpSp>
        <p:nvGrpSpPr>
          <p:cNvPr id="50" name="object 50"/>
          <p:cNvGrpSpPr/>
          <p:nvPr/>
        </p:nvGrpSpPr>
        <p:grpSpPr>
          <a:xfrm>
            <a:off x="2123240" y="3770406"/>
            <a:ext cx="149860" cy="522605"/>
            <a:chOff x="2123240" y="3770406"/>
            <a:chExt cx="149860" cy="522605"/>
          </a:xfrm>
        </p:grpSpPr>
        <p:sp>
          <p:nvSpPr>
            <p:cNvPr id="51" name="object 51"/>
            <p:cNvSpPr/>
            <p:nvPr/>
          </p:nvSpPr>
          <p:spPr>
            <a:xfrm>
              <a:off x="2123240" y="4069448"/>
              <a:ext cx="149860" cy="223520"/>
            </a:xfrm>
            <a:custGeom>
              <a:avLst/>
              <a:gdLst/>
              <a:ahLst/>
              <a:cxnLst/>
              <a:rect l="l" t="t" r="r" b="b"/>
              <a:pathLst>
                <a:path w="149860" h="223520">
                  <a:moveTo>
                    <a:pt x="149761" y="0"/>
                  </a:moveTo>
                  <a:lnTo>
                    <a:pt x="0" y="0"/>
                  </a:lnTo>
                  <a:lnTo>
                    <a:pt x="74893" y="223495"/>
                  </a:lnTo>
                  <a:lnTo>
                    <a:pt x="149761" y="0"/>
                  </a:lnTo>
                  <a:close/>
                </a:path>
              </a:pathLst>
            </a:custGeom>
            <a:solidFill>
              <a:srgbClr val="000000"/>
            </a:solidFill>
          </p:spPr>
          <p:txBody>
            <a:bodyPr wrap="square" lIns="0" tIns="0" rIns="0" bIns="0" rtlCol="0"/>
            <a:lstStyle/>
            <a:p>
              <a:endParaRPr/>
            </a:p>
          </p:txBody>
        </p:sp>
        <p:sp>
          <p:nvSpPr>
            <p:cNvPr id="52" name="object 52"/>
            <p:cNvSpPr/>
            <p:nvPr/>
          </p:nvSpPr>
          <p:spPr>
            <a:xfrm>
              <a:off x="2198133" y="3770406"/>
              <a:ext cx="0" cy="349250"/>
            </a:xfrm>
            <a:custGeom>
              <a:avLst/>
              <a:gdLst/>
              <a:ahLst/>
              <a:cxnLst/>
              <a:rect l="l" t="t" r="r" b="b"/>
              <a:pathLst>
                <a:path h="349250">
                  <a:moveTo>
                    <a:pt x="0" y="348893"/>
                  </a:moveTo>
                  <a:lnTo>
                    <a:pt x="0" y="0"/>
                  </a:lnTo>
                </a:path>
              </a:pathLst>
            </a:custGeom>
            <a:ln w="19028">
              <a:solidFill>
                <a:srgbClr val="000000"/>
              </a:solidFill>
            </a:ln>
          </p:spPr>
          <p:txBody>
            <a:bodyPr wrap="square" lIns="0" tIns="0" rIns="0" bIns="0" rtlCol="0"/>
            <a:lstStyle/>
            <a:p>
              <a:endParaRPr/>
            </a:p>
          </p:txBody>
        </p:sp>
      </p:grpSp>
      <p:sp>
        <p:nvSpPr>
          <p:cNvPr id="53" name="object 53"/>
          <p:cNvSpPr txBox="1"/>
          <p:nvPr/>
        </p:nvSpPr>
        <p:spPr>
          <a:xfrm>
            <a:off x="1673906" y="2925553"/>
            <a:ext cx="1068070" cy="845185"/>
          </a:xfrm>
          <a:prstGeom prst="rect">
            <a:avLst/>
          </a:prstGeom>
          <a:ln w="46862">
            <a:solidFill>
              <a:srgbClr val="000000"/>
            </a:solidFill>
          </a:ln>
        </p:spPr>
        <p:txBody>
          <a:bodyPr vert="horz" wrap="square" lIns="0" tIns="147320" rIns="0" bIns="0" rtlCol="0">
            <a:spAutoFit/>
          </a:bodyPr>
          <a:lstStyle/>
          <a:p>
            <a:pPr marL="336550">
              <a:lnSpc>
                <a:spcPct val="100000"/>
              </a:lnSpc>
              <a:spcBef>
                <a:spcPts val="1160"/>
              </a:spcBef>
            </a:pPr>
            <a:r>
              <a:rPr sz="2750" b="1" spc="-390" dirty="0">
                <a:latin typeface="Arial"/>
                <a:cs typeface="Arial"/>
              </a:rPr>
              <a:t>FA</a:t>
            </a:r>
            <a:endParaRPr sz="2750">
              <a:latin typeface="Arial"/>
              <a:cs typeface="Arial"/>
            </a:endParaRPr>
          </a:p>
        </p:txBody>
      </p:sp>
      <p:sp>
        <p:nvSpPr>
          <p:cNvPr id="54" name="object 54"/>
          <p:cNvSpPr txBox="1"/>
          <p:nvPr/>
        </p:nvSpPr>
        <p:spPr>
          <a:xfrm>
            <a:off x="1679624" y="1940312"/>
            <a:ext cx="1079500" cy="446405"/>
          </a:xfrm>
          <a:prstGeom prst="rect">
            <a:avLst/>
          </a:prstGeom>
        </p:spPr>
        <p:txBody>
          <a:bodyPr vert="horz" wrap="square" lIns="0" tIns="13335" rIns="0" bIns="0" rtlCol="0">
            <a:spAutoFit/>
          </a:bodyPr>
          <a:lstStyle/>
          <a:p>
            <a:pPr marL="12700">
              <a:lnSpc>
                <a:spcPct val="100000"/>
              </a:lnSpc>
              <a:spcBef>
                <a:spcPts val="105"/>
              </a:spcBef>
              <a:tabLst>
                <a:tab pos="762000" algn="l"/>
              </a:tabLst>
            </a:pPr>
            <a:r>
              <a:rPr sz="2750" b="1" spc="-440" dirty="0">
                <a:latin typeface="Arial"/>
                <a:cs typeface="Arial"/>
              </a:rPr>
              <a:t>B3	</a:t>
            </a:r>
            <a:r>
              <a:rPr sz="2750" b="1" spc="-610" dirty="0">
                <a:latin typeface="Arial"/>
                <a:cs typeface="Arial"/>
              </a:rPr>
              <a:t>A3</a:t>
            </a:r>
            <a:endParaRPr sz="2750">
              <a:latin typeface="Arial"/>
              <a:cs typeface="Arial"/>
            </a:endParaRPr>
          </a:p>
        </p:txBody>
      </p:sp>
      <p:sp>
        <p:nvSpPr>
          <p:cNvPr id="55" name="object 55"/>
          <p:cNvSpPr txBox="1"/>
          <p:nvPr/>
        </p:nvSpPr>
        <p:spPr>
          <a:xfrm>
            <a:off x="2110540" y="4352739"/>
            <a:ext cx="334010" cy="446405"/>
          </a:xfrm>
          <a:prstGeom prst="rect">
            <a:avLst/>
          </a:prstGeom>
        </p:spPr>
        <p:txBody>
          <a:bodyPr vert="horz" wrap="square" lIns="0" tIns="13335" rIns="0" bIns="0" rtlCol="0">
            <a:spAutoFit/>
          </a:bodyPr>
          <a:lstStyle/>
          <a:p>
            <a:pPr marL="12700">
              <a:lnSpc>
                <a:spcPct val="100000"/>
              </a:lnSpc>
              <a:spcBef>
                <a:spcPts val="105"/>
              </a:spcBef>
            </a:pPr>
            <a:r>
              <a:rPr sz="2750" b="1" spc="-470" dirty="0">
                <a:latin typeface="Arial"/>
                <a:cs typeface="Arial"/>
              </a:rPr>
              <a:t>S3</a:t>
            </a:r>
            <a:endParaRPr sz="2750">
              <a:latin typeface="Arial"/>
              <a:cs typeface="Arial"/>
            </a:endParaRPr>
          </a:p>
        </p:txBody>
      </p:sp>
      <p:sp>
        <p:nvSpPr>
          <p:cNvPr id="56" name="object 56"/>
          <p:cNvSpPr txBox="1"/>
          <p:nvPr/>
        </p:nvSpPr>
        <p:spPr>
          <a:xfrm>
            <a:off x="2860019" y="2935504"/>
            <a:ext cx="356870" cy="446405"/>
          </a:xfrm>
          <a:prstGeom prst="rect">
            <a:avLst/>
          </a:prstGeom>
        </p:spPr>
        <p:txBody>
          <a:bodyPr vert="horz" wrap="square" lIns="0" tIns="13335" rIns="0" bIns="0" rtlCol="0">
            <a:spAutoFit/>
          </a:bodyPr>
          <a:lstStyle/>
          <a:p>
            <a:pPr marL="12700">
              <a:lnSpc>
                <a:spcPct val="100000"/>
              </a:lnSpc>
              <a:spcBef>
                <a:spcPts val="105"/>
              </a:spcBef>
            </a:pPr>
            <a:r>
              <a:rPr sz="2750" b="1" u="heavy" spc="-459" dirty="0">
                <a:uFill>
                  <a:solidFill>
                    <a:srgbClr val="000000"/>
                  </a:solidFill>
                </a:uFill>
                <a:latin typeface="Arial"/>
                <a:cs typeface="Arial"/>
              </a:rPr>
              <a:t>C3</a:t>
            </a:r>
            <a:endParaRPr sz="2750">
              <a:latin typeface="Arial"/>
              <a:cs typeface="Arial"/>
            </a:endParaRPr>
          </a:p>
        </p:txBody>
      </p:sp>
      <p:grpSp>
        <p:nvGrpSpPr>
          <p:cNvPr id="57" name="object 57"/>
          <p:cNvGrpSpPr/>
          <p:nvPr/>
        </p:nvGrpSpPr>
        <p:grpSpPr>
          <a:xfrm>
            <a:off x="1074188" y="3335876"/>
            <a:ext cx="600075" cy="957580"/>
            <a:chOff x="1074188" y="3335876"/>
            <a:chExt cx="600075" cy="957580"/>
          </a:xfrm>
        </p:grpSpPr>
        <p:sp>
          <p:nvSpPr>
            <p:cNvPr id="58" name="object 58"/>
            <p:cNvSpPr/>
            <p:nvPr/>
          </p:nvSpPr>
          <p:spPr>
            <a:xfrm>
              <a:off x="1149081" y="3348389"/>
              <a:ext cx="525145" cy="0"/>
            </a:xfrm>
            <a:custGeom>
              <a:avLst/>
              <a:gdLst/>
              <a:ahLst/>
              <a:cxnLst/>
              <a:rect l="l" t="t" r="r" b="b"/>
              <a:pathLst>
                <a:path w="525144">
                  <a:moveTo>
                    <a:pt x="524824" y="0"/>
                  </a:moveTo>
                  <a:lnTo>
                    <a:pt x="0" y="0"/>
                  </a:lnTo>
                </a:path>
              </a:pathLst>
            </a:custGeom>
            <a:ln w="25024">
              <a:solidFill>
                <a:srgbClr val="000000"/>
              </a:solidFill>
            </a:ln>
          </p:spPr>
          <p:txBody>
            <a:bodyPr wrap="square" lIns="0" tIns="0" rIns="0" bIns="0" rtlCol="0"/>
            <a:lstStyle/>
            <a:p>
              <a:endParaRPr/>
            </a:p>
          </p:txBody>
        </p:sp>
        <p:sp>
          <p:nvSpPr>
            <p:cNvPr id="59" name="object 59"/>
            <p:cNvSpPr/>
            <p:nvPr/>
          </p:nvSpPr>
          <p:spPr>
            <a:xfrm>
              <a:off x="1074188" y="4069448"/>
              <a:ext cx="149860" cy="223520"/>
            </a:xfrm>
            <a:custGeom>
              <a:avLst/>
              <a:gdLst/>
              <a:ahLst/>
              <a:cxnLst/>
              <a:rect l="l" t="t" r="r" b="b"/>
              <a:pathLst>
                <a:path w="149859" h="223520">
                  <a:moveTo>
                    <a:pt x="149786" y="0"/>
                  </a:moveTo>
                  <a:lnTo>
                    <a:pt x="0" y="0"/>
                  </a:lnTo>
                  <a:lnTo>
                    <a:pt x="74893" y="223495"/>
                  </a:lnTo>
                  <a:lnTo>
                    <a:pt x="149786" y="0"/>
                  </a:lnTo>
                  <a:close/>
                </a:path>
              </a:pathLst>
            </a:custGeom>
            <a:solidFill>
              <a:srgbClr val="000000"/>
            </a:solidFill>
          </p:spPr>
          <p:txBody>
            <a:bodyPr wrap="square" lIns="0" tIns="0" rIns="0" bIns="0" rtlCol="0"/>
            <a:lstStyle/>
            <a:p>
              <a:endParaRPr/>
            </a:p>
          </p:txBody>
        </p:sp>
        <p:sp>
          <p:nvSpPr>
            <p:cNvPr id="60" name="object 60"/>
            <p:cNvSpPr/>
            <p:nvPr/>
          </p:nvSpPr>
          <p:spPr>
            <a:xfrm>
              <a:off x="1149081" y="3348389"/>
              <a:ext cx="0" cy="771525"/>
            </a:xfrm>
            <a:custGeom>
              <a:avLst/>
              <a:gdLst/>
              <a:ahLst/>
              <a:cxnLst/>
              <a:rect l="l" t="t" r="r" b="b"/>
              <a:pathLst>
                <a:path h="771525">
                  <a:moveTo>
                    <a:pt x="0" y="0"/>
                  </a:moveTo>
                  <a:lnTo>
                    <a:pt x="0" y="770910"/>
                  </a:lnTo>
                </a:path>
              </a:pathLst>
            </a:custGeom>
            <a:ln w="19028">
              <a:solidFill>
                <a:srgbClr val="000000"/>
              </a:solidFill>
            </a:ln>
          </p:spPr>
          <p:txBody>
            <a:bodyPr wrap="square" lIns="0" tIns="0" rIns="0" bIns="0" rtlCol="0"/>
            <a:lstStyle/>
            <a:p>
              <a:endParaRPr/>
            </a:p>
          </p:txBody>
        </p:sp>
      </p:grpSp>
      <p:sp>
        <p:nvSpPr>
          <p:cNvPr id="61" name="object 61"/>
          <p:cNvSpPr txBox="1"/>
          <p:nvPr/>
        </p:nvSpPr>
        <p:spPr>
          <a:xfrm>
            <a:off x="949156" y="4352739"/>
            <a:ext cx="356870" cy="446405"/>
          </a:xfrm>
          <a:prstGeom prst="rect">
            <a:avLst/>
          </a:prstGeom>
        </p:spPr>
        <p:txBody>
          <a:bodyPr vert="horz" wrap="square" lIns="0" tIns="13335" rIns="0" bIns="0" rtlCol="0">
            <a:spAutoFit/>
          </a:bodyPr>
          <a:lstStyle/>
          <a:p>
            <a:pPr marL="12700">
              <a:lnSpc>
                <a:spcPct val="100000"/>
              </a:lnSpc>
              <a:spcBef>
                <a:spcPts val="105"/>
              </a:spcBef>
            </a:pPr>
            <a:r>
              <a:rPr sz="2750" b="1" spc="-459" dirty="0">
                <a:latin typeface="Arial"/>
                <a:cs typeface="Arial"/>
              </a:rPr>
              <a:t>C4</a:t>
            </a:r>
            <a:endParaRPr sz="2750">
              <a:latin typeface="Arial"/>
              <a:cs typeface="Arial"/>
            </a:endParaRPr>
          </a:p>
        </p:txBody>
      </p:sp>
      <p:sp>
        <p:nvSpPr>
          <p:cNvPr id="63" name="object 6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sp>
        <p:nvSpPr>
          <p:cNvPr id="62" name="object 62"/>
          <p:cNvSpPr txBox="1">
            <a:spLocks noGrp="1"/>
          </p:cNvSpPr>
          <p:nvPr>
            <p:ph type="title"/>
          </p:nvPr>
        </p:nvSpPr>
        <p:spPr>
          <a:xfrm>
            <a:off x="554837" y="432053"/>
            <a:ext cx="1515745" cy="33083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Binary</a:t>
            </a:r>
            <a:r>
              <a:rPr b="1" spc="-190" dirty="0">
                <a:latin typeface="Times New Roman"/>
                <a:cs typeface="Times New Roman"/>
              </a:rPr>
              <a:t> </a:t>
            </a:r>
            <a:r>
              <a:rPr b="1" dirty="0">
                <a:latin typeface="Times New Roman"/>
                <a:cs typeface="Times New Roman"/>
              </a:rPr>
              <a:t>Adder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1905000"/>
            <a:ext cx="7623428" cy="3689280"/>
          </a:xfrm>
          <a:prstGeom prst="rect">
            <a:avLst/>
          </a:prstGeom>
        </p:spPr>
        <p:txBody>
          <a:bodyPr vert="horz" wrap="square" lIns="0" tIns="12700" rIns="0" bIns="0" rtlCol="0">
            <a:spAutoFit/>
          </a:bodyPr>
          <a:lstStyle/>
          <a:p>
            <a:pPr marL="355600" marR="6350" lvl="1" indent="-342900" algn="just">
              <a:lnSpc>
                <a:spcPct val="150000"/>
              </a:lnSpc>
              <a:spcBef>
                <a:spcPts val="100"/>
              </a:spcBef>
              <a:buFont typeface="Wingdings" panose="05000000000000000000" pitchFamily="2" charset="2"/>
              <a:buChar char="§"/>
              <a:tabLst>
                <a:tab pos="487045" algn="l"/>
              </a:tabLst>
            </a:pPr>
            <a:r>
              <a:rPr sz="2000" spc="-5" dirty="0">
                <a:latin typeface="Times New Roman"/>
                <a:cs typeface="Times New Roman"/>
              </a:rPr>
              <a:t>Microoperation, Register </a:t>
            </a:r>
            <a:r>
              <a:rPr sz="2000" spc="-15" dirty="0">
                <a:latin typeface="Times New Roman"/>
                <a:cs typeface="Times New Roman"/>
              </a:rPr>
              <a:t>Transfer </a:t>
            </a:r>
            <a:r>
              <a:rPr sz="2000" spc="-5" dirty="0">
                <a:latin typeface="Times New Roman"/>
                <a:cs typeface="Times New Roman"/>
              </a:rPr>
              <a:t>Language, Register </a:t>
            </a:r>
            <a:r>
              <a:rPr sz="2000" spc="-20" dirty="0">
                <a:latin typeface="Times New Roman"/>
                <a:cs typeface="Times New Roman"/>
              </a:rPr>
              <a:t>Transfer, </a:t>
            </a:r>
            <a:r>
              <a:rPr sz="2000" spc="-5" dirty="0">
                <a:latin typeface="Times New Roman"/>
                <a:cs typeface="Times New Roman"/>
              </a:rPr>
              <a:t>Control  </a:t>
            </a:r>
            <a:r>
              <a:rPr sz="2000" dirty="0">
                <a:latin typeface="Times New Roman"/>
                <a:cs typeface="Times New Roman"/>
              </a:rPr>
              <a:t>Function</a:t>
            </a:r>
            <a:endParaRPr lang="en-US" sz="2000" dirty="0">
              <a:latin typeface="Times New Roman"/>
              <a:cs typeface="Times New Roman"/>
            </a:endParaRPr>
          </a:p>
          <a:p>
            <a:pPr marL="355600" marR="6350" lvl="1" indent="-342900" algn="just">
              <a:lnSpc>
                <a:spcPct val="150000"/>
              </a:lnSpc>
              <a:spcBef>
                <a:spcPts val="100"/>
              </a:spcBef>
              <a:buFont typeface="Wingdings" panose="05000000000000000000" pitchFamily="2" charset="2"/>
              <a:buChar char="§"/>
              <a:tabLst>
                <a:tab pos="487045" algn="l"/>
              </a:tabLst>
            </a:pPr>
            <a:r>
              <a:rPr lang="en-US" sz="2000" spc="-10" dirty="0">
                <a:latin typeface="Times New Roman"/>
                <a:cs typeface="Times New Roman"/>
              </a:rPr>
              <a:t>Arithmetic	</a:t>
            </a:r>
            <a:r>
              <a:rPr lang="en-US" sz="2000" spc="-5" dirty="0">
                <a:latin typeface="Times New Roman"/>
                <a:cs typeface="Times New Roman"/>
              </a:rPr>
              <a:t>Microoperations:	Binary	</a:t>
            </a:r>
            <a:r>
              <a:rPr lang="en-US" sz="2000" spc="-15" dirty="0">
                <a:latin typeface="Times New Roman"/>
                <a:cs typeface="Times New Roman"/>
              </a:rPr>
              <a:t>Adder,	</a:t>
            </a:r>
            <a:r>
              <a:rPr lang="en-US" sz="2000" dirty="0">
                <a:latin typeface="Times New Roman"/>
                <a:cs typeface="Times New Roman"/>
              </a:rPr>
              <a:t>Binary	</a:t>
            </a:r>
            <a:r>
              <a:rPr lang="en-US" sz="2000" spc="-10" dirty="0">
                <a:latin typeface="Times New Roman"/>
                <a:cs typeface="Times New Roman"/>
              </a:rPr>
              <a:t>Adder-subtractor, </a:t>
            </a:r>
            <a:r>
              <a:rPr lang="en-US" sz="2000" dirty="0">
                <a:latin typeface="Times New Roman"/>
                <a:cs typeface="Times New Roman"/>
              </a:rPr>
              <a:t>Binary </a:t>
            </a:r>
            <a:r>
              <a:rPr lang="en-US" sz="2000" spc="-10" dirty="0">
                <a:latin typeface="Times New Roman"/>
                <a:cs typeface="Times New Roman"/>
              </a:rPr>
              <a:t>Incrementor, </a:t>
            </a:r>
            <a:r>
              <a:rPr lang="en-US" sz="2000" spc="-5" dirty="0">
                <a:latin typeface="Times New Roman"/>
                <a:cs typeface="Times New Roman"/>
              </a:rPr>
              <a:t>Arithmetic</a:t>
            </a:r>
            <a:r>
              <a:rPr lang="en-US" sz="2000" spc="-195" dirty="0">
                <a:latin typeface="Times New Roman"/>
                <a:cs typeface="Times New Roman"/>
              </a:rPr>
              <a:t> </a:t>
            </a:r>
            <a:r>
              <a:rPr lang="en-US" sz="2000" dirty="0">
                <a:latin typeface="Times New Roman"/>
                <a:cs typeface="Times New Roman"/>
              </a:rPr>
              <a:t>Circuit</a:t>
            </a:r>
          </a:p>
          <a:p>
            <a:pPr marL="355600" marR="6350" lvl="1" indent="-342900" algn="just">
              <a:lnSpc>
                <a:spcPct val="150000"/>
              </a:lnSpc>
              <a:spcBef>
                <a:spcPts val="100"/>
              </a:spcBef>
              <a:buFont typeface="Wingdings" panose="05000000000000000000" pitchFamily="2" charset="2"/>
              <a:buChar char="§"/>
              <a:tabLst>
                <a:tab pos="487045" algn="l"/>
              </a:tabLst>
            </a:pPr>
            <a:r>
              <a:rPr lang="en-US" sz="2000" dirty="0">
                <a:latin typeface="Times New Roman"/>
                <a:cs typeface="Times New Roman"/>
              </a:rPr>
              <a:t>L</a:t>
            </a:r>
            <a:r>
              <a:rPr lang="en-US" sz="2000" spc="-10" dirty="0">
                <a:latin typeface="Times New Roman"/>
                <a:cs typeface="Times New Roman"/>
              </a:rPr>
              <a:t>o</a:t>
            </a:r>
            <a:r>
              <a:rPr lang="en-US" sz="2000" dirty="0">
                <a:latin typeface="Times New Roman"/>
                <a:cs typeface="Times New Roman"/>
              </a:rPr>
              <a:t>gic	M</a:t>
            </a:r>
            <a:r>
              <a:rPr lang="en-US" sz="2000" spc="-20" dirty="0">
                <a:latin typeface="Times New Roman"/>
                <a:cs typeface="Times New Roman"/>
              </a:rPr>
              <a:t>i</a:t>
            </a:r>
            <a:r>
              <a:rPr lang="en-US" sz="2000" dirty="0">
                <a:latin typeface="Times New Roman"/>
                <a:cs typeface="Times New Roman"/>
              </a:rPr>
              <a:t>croo</a:t>
            </a:r>
            <a:r>
              <a:rPr lang="en-US" sz="2000" spc="5" dirty="0">
                <a:latin typeface="Times New Roman"/>
                <a:cs typeface="Times New Roman"/>
              </a:rPr>
              <a:t>p</a:t>
            </a:r>
            <a:r>
              <a:rPr lang="en-US" sz="2000" spc="-15" dirty="0">
                <a:latin typeface="Times New Roman"/>
                <a:cs typeface="Times New Roman"/>
              </a:rPr>
              <a:t>e</a:t>
            </a:r>
            <a:r>
              <a:rPr lang="en-US" sz="2000" spc="5" dirty="0">
                <a:latin typeface="Times New Roman"/>
                <a:cs typeface="Times New Roman"/>
              </a:rPr>
              <a:t>r</a:t>
            </a:r>
            <a:r>
              <a:rPr lang="en-US" sz="2000" dirty="0">
                <a:latin typeface="Times New Roman"/>
                <a:cs typeface="Times New Roman"/>
              </a:rPr>
              <a:t>at</a:t>
            </a:r>
            <a:r>
              <a:rPr lang="en-US" sz="2000" spc="-20" dirty="0">
                <a:latin typeface="Times New Roman"/>
                <a:cs typeface="Times New Roman"/>
              </a:rPr>
              <a:t>i</a:t>
            </a:r>
            <a:r>
              <a:rPr lang="en-US" sz="2000" spc="5" dirty="0">
                <a:latin typeface="Times New Roman"/>
                <a:cs typeface="Times New Roman"/>
              </a:rPr>
              <a:t>o</a:t>
            </a:r>
            <a:r>
              <a:rPr lang="en-US" sz="2000" dirty="0">
                <a:latin typeface="Times New Roman"/>
                <a:cs typeface="Times New Roman"/>
              </a:rPr>
              <a:t>ns,	H</a:t>
            </a:r>
            <a:r>
              <a:rPr lang="en-US" sz="2000" spc="-10" dirty="0">
                <a:latin typeface="Times New Roman"/>
                <a:cs typeface="Times New Roman"/>
              </a:rPr>
              <a:t>ar</a:t>
            </a:r>
            <a:r>
              <a:rPr lang="en-US" sz="2000" dirty="0">
                <a:latin typeface="Times New Roman"/>
                <a:cs typeface="Times New Roman"/>
              </a:rPr>
              <a:t>d</a:t>
            </a:r>
            <a:r>
              <a:rPr lang="en-US" sz="2000" spc="10" dirty="0">
                <a:latin typeface="Times New Roman"/>
                <a:cs typeface="Times New Roman"/>
              </a:rPr>
              <a:t>w</a:t>
            </a:r>
            <a:r>
              <a:rPr lang="en-US" sz="2000" spc="-15" dirty="0">
                <a:latin typeface="Times New Roman"/>
                <a:cs typeface="Times New Roman"/>
              </a:rPr>
              <a:t>a</a:t>
            </a:r>
            <a:r>
              <a:rPr lang="en-US" sz="2000" dirty="0">
                <a:latin typeface="Times New Roman"/>
                <a:cs typeface="Times New Roman"/>
              </a:rPr>
              <a:t>re	</a:t>
            </a:r>
            <a:r>
              <a:rPr lang="en-US" sz="2000" spc="-10" dirty="0">
                <a:latin typeface="Times New Roman"/>
                <a:cs typeface="Times New Roman"/>
              </a:rPr>
              <a:t>I</a:t>
            </a:r>
            <a:r>
              <a:rPr lang="en-US" sz="2000" spc="-25" dirty="0">
                <a:latin typeface="Times New Roman"/>
                <a:cs typeface="Times New Roman"/>
              </a:rPr>
              <a:t>m</a:t>
            </a:r>
            <a:r>
              <a:rPr lang="en-US" sz="2000" dirty="0">
                <a:latin typeface="Times New Roman"/>
                <a:cs typeface="Times New Roman"/>
              </a:rPr>
              <a:t>ple</a:t>
            </a:r>
            <a:r>
              <a:rPr lang="en-US" sz="2000" spc="-25" dirty="0">
                <a:latin typeface="Times New Roman"/>
                <a:cs typeface="Times New Roman"/>
              </a:rPr>
              <a:t>m</a:t>
            </a:r>
            <a:r>
              <a:rPr lang="en-US" sz="2000" dirty="0">
                <a:latin typeface="Times New Roman"/>
                <a:cs typeface="Times New Roman"/>
              </a:rPr>
              <a:t>enta</a:t>
            </a:r>
            <a:r>
              <a:rPr lang="en-US" sz="2000" spc="-10" dirty="0">
                <a:latin typeface="Times New Roman"/>
                <a:cs typeface="Times New Roman"/>
              </a:rPr>
              <a:t>t</a:t>
            </a:r>
            <a:r>
              <a:rPr lang="en-US" sz="2000" dirty="0">
                <a:latin typeface="Times New Roman"/>
                <a:cs typeface="Times New Roman"/>
              </a:rPr>
              <a:t>ion, </a:t>
            </a:r>
            <a:r>
              <a:rPr lang="en-US" sz="2000" spc="-10" dirty="0">
                <a:latin typeface="Times New Roman"/>
                <a:cs typeface="Times New Roman"/>
              </a:rPr>
              <a:t>A</a:t>
            </a:r>
            <a:r>
              <a:rPr lang="en-US" sz="2000" dirty="0">
                <a:latin typeface="Times New Roman"/>
                <a:cs typeface="Times New Roman"/>
              </a:rPr>
              <a:t>ppl</a:t>
            </a:r>
            <a:r>
              <a:rPr lang="en-US" sz="2000" spc="-10" dirty="0">
                <a:latin typeface="Times New Roman"/>
                <a:cs typeface="Times New Roman"/>
              </a:rPr>
              <a:t>i</a:t>
            </a:r>
            <a:r>
              <a:rPr lang="en-US" sz="2000" dirty="0">
                <a:latin typeface="Times New Roman"/>
                <a:cs typeface="Times New Roman"/>
              </a:rPr>
              <a:t>ca</a:t>
            </a:r>
            <a:r>
              <a:rPr lang="en-US" sz="2000" spc="-10" dirty="0">
                <a:latin typeface="Times New Roman"/>
                <a:cs typeface="Times New Roman"/>
              </a:rPr>
              <a:t>t</a:t>
            </a:r>
            <a:r>
              <a:rPr lang="en-US" sz="2000" spc="-20" dirty="0">
                <a:latin typeface="Times New Roman"/>
                <a:cs typeface="Times New Roman"/>
              </a:rPr>
              <a:t>i</a:t>
            </a:r>
            <a:r>
              <a:rPr lang="en-US" sz="2000" dirty="0">
                <a:latin typeface="Times New Roman"/>
                <a:cs typeface="Times New Roman"/>
              </a:rPr>
              <a:t>ons	</a:t>
            </a:r>
            <a:r>
              <a:rPr lang="en-US" sz="2000" spc="-10" dirty="0">
                <a:latin typeface="Times New Roman"/>
                <a:cs typeface="Times New Roman"/>
              </a:rPr>
              <a:t>of  </a:t>
            </a:r>
            <a:r>
              <a:rPr lang="en-US" sz="2000" dirty="0">
                <a:latin typeface="Times New Roman"/>
                <a:cs typeface="Times New Roman"/>
              </a:rPr>
              <a:t>Logic</a:t>
            </a:r>
            <a:r>
              <a:rPr lang="en-US" sz="2000" spc="-25" dirty="0">
                <a:latin typeface="Times New Roman"/>
                <a:cs typeface="Times New Roman"/>
              </a:rPr>
              <a:t> </a:t>
            </a:r>
            <a:r>
              <a:rPr lang="en-US" sz="2000" spc="-5" dirty="0">
                <a:latin typeface="Times New Roman"/>
                <a:cs typeface="Times New Roman"/>
              </a:rPr>
              <a:t>Microoperations</a:t>
            </a:r>
          </a:p>
          <a:p>
            <a:pPr marL="355600" marR="6350" lvl="1" indent="-342900" algn="just">
              <a:lnSpc>
                <a:spcPct val="150000"/>
              </a:lnSpc>
              <a:spcBef>
                <a:spcPts val="100"/>
              </a:spcBef>
              <a:buFont typeface="Wingdings" panose="05000000000000000000" pitchFamily="2" charset="2"/>
              <a:buChar char="§"/>
              <a:tabLst>
                <a:tab pos="487045" algn="l"/>
              </a:tabLst>
            </a:pPr>
            <a:r>
              <a:rPr sz="2000" dirty="0">
                <a:latin typeface="Times New Roman"/>
                <a:cs typeface="Times New Roman"/>
              </a:rPr>
              <a:t>Sh</a:t>
            </a:r>
            <a:r>
              <a:rPr sz="2000" spc="-10" dirty="0">
                <a:latin typeface="Times New Roman"/>
                <a:cs typeface="Times New Roman"/>
              </a:rPr>
              <a:t>i</a:t>
            </a:r>
            <a:r>
              <a:rPr sz="2000" dirty="0">
                <a:latin typeface="Times New Roman"/>
                <a:cs typeface="Times New Roman"/>
              </a:rPr>
              <a:t>ft	M</a:t>
            </a:r>
            <a:r>
              <a:rPr sz="2000" spc="-20" dirty="0">
                <a:latin typeface="Times New Roman"/>
                <a:cs typeface="Times New Roman"/>
              </a:rPr>
              <a:t>i</a:t>
            </a:r>
            <a:r>
              <a:rPr sz="2000" spc="-15" dirty="0">
                <a:latin typeface="Times New Roman"/>
                <a:cs typeface="Times New Roman"/>
              </a:rPr>
              <a:t>c</a:t>
            </a:r>
            <a:r>
              <a:rPr sz="2000" dirty="0">
                <a:latin typeface="Times New Roman"/>
                <a:cs typeface="Times New Roman"/>
              </a:rPr>
              <a:t>ro</a:t>
            </a:r>
            <a:r>
              <a:rPr sz="2000" spc="-10" dirty="0">
                <a:latin typeface="Times New Roman"/>
                <a:cs typeface="Times New Roman"/>
              </a:rPr>
              <a:t>o</a:t>
            </a:r>
            <a:r>
              <a:rPr sz="2000" dirty="0">
                <a:latin typeface="Times New Roman"/>
                <a:cs typeface="Times New Roman"/>
              </a:rPr>
              <a:t>p</a:t>
            </a:r>
            <a:r>
              <a:rPr sz="2000" spc="-10" dirty="0">
                <a:latin typeface="Times New Roman"/>
                <a:cs typeface="Times New Roman"/>
              </a:rPr>
              <a:t>e</a:t>
            </a:r>
            <a:r>
              <a:rPr sz="2000" dirty="0">
                <a:latin typeface="Times New Roman"/>
                <a:cs typeface="Times New Roman"/>
              </a:rPr>
              <a:t>rat</a:t>
            </a:r>
            <a:r>
              <a:rPr sz="2000" spc="-20" dirty="0">
                <a:latin typeface="Times New Roman"/>
                <a:cs typeface="Times New Roman"/>
              </a:rPr>
              <a:t>i</a:t>
            </a:r>
            <a:r>
              <a:rPr sz="2000" dirty="0">
                <a:latin typeface="Times New Roman"/>
                <a:cs typeface="Times New Roman"/>
              </a:rPr>
              <a:t>ons:</a:t>
            </a:r>
            <a:r>
              <a:rPr sz="2000" spc="95" dirty="0">
                <a:latin typeface="Times New Roman"/>
                <a:cs typeface="Times New Roman"/>
              </a:rPr>
              <a:t> </a:t>
            </a:r>
            <a:r>
              <a:rPr sz="2000" dirty="0">
                <a:latin typeface="Times New Roman"/>
                <a:cs typeface="Times New Roman"/>
              </a:rPr>
              <a:t>Lo</a:t>
            </a:r>
            <a:r>
              <a:rPr sz="2000" spc="10" dirty="0">
                <a:latin typeface="Times New Roman"/>
                <a:cs typeface="Times New Roman"/>
              </a:rPr>
              <a:t>g</a:t>
            </a:r>
            <a:r>
              <a:rPr sz="2000" dirty="0">
                <a:latin typeface="Times New Roman"/>
                <a:cs typeface="Times New Roman"/>
              </a:rPr>
              <a:t>i</a:t>
            </a:r>
            <a:r>
              <a:rPr sz="2000" spc="-20" dirty="0">
                <a:latin typeface="Times New Roman"/>
                <a:cs typeface="Times New Roman"/>
              </a:rPr>
              <a:t>c</a:t>
            </a:r>
            <a:r>
              <a:rPr sz="2000" dirty="0">
                <a:latin typeface="Times New Roman"/>
                <a:cs typeface="Times New Roman"/>
              </a:rPr>
              <a:t>al	Sh</a:t>
            </a:r>
            <a:r>
              <a:rPr sz="2000" spc="-10" dirty="0">
                <a:latin typeface="Times New Roman"/>
                <a:cs typeface="Times New Roman"/>
              </a:rPr>
              <a:t>if</a:t>
            </a:r>
            <a:r>
              <a:rPr sz="2000" dirty="0">
                <a:latin typeface="Times New Roman"/>
                <a:cs typeface="Times New Roman"/>
              </a:rPr>
              <a:t>t,	C</a:t>
            </a:r>
            <a:r>
              <a:rPr sz="2000" spc="-10" dirty="0">
                <a:latin typeface="Times New Roman"/>
                <a:cs typeface="Times New Roman"/>
              </a:rPr>
              <a:t>i</a:t>
            </a:r>
            <a:r>
              <a:rPr sz="2000" dirty="0">
                <a:latin typeface="Times New Roman"/>
                <a:cs typeface="Times New Roman"/>
              </a:rPr>
              <a:t>r</a:t>
            </a:r>
            <a:r>
              <a:rPr sz="2000" spc="-10" dirty="0">
                <a:latin typeface="Times New Roman"/>
                <a:cs typeface="Times New Roman"/>
              </a:rPr>
              <a:t>c</a:t>
            </a:r>
            <a:r>
              <a:rPr sz="2000" dirty="0">
                <a:latin typeface="Times New Roman"/>
                <a:cs typeface="Times New Roman"/>
              </a:rPr>
              <a:t>ul</a:t>
            </a:r>
            <a:r>
              <a:rPr sz="2000" spc="-15" dirty="0">
                <a:latin typeface="Times New Roman"/>
                <a:cs typeface="Times New Roman"/>
              </a:rPr>
              <a:t>a</a:t>
            </a:r>
            <a:r>
              <a:rPr sz="2000" dirty="0">
                <a:latin typeface="Times New Roman"/>
                <a:cs typeface="Times New Roman"/>
              </a:rPr>
              <a:t>r</a:t>
            </a:r>
            <a:r>
              <a:rPr sz="2000" spc="105" dirty="0">
                <a:latin typeface="Times New Roman"/>
                <a:cs typeface="Times New Roman"/>
              </a:rPr>
              <a:t> </a:t>
            </a:r>
            <a:r>
              <a:rPr sz="2000" dirty="0">
                <a:latin typeface="Times New Roman"/>
                <a:cs typeface="Times New Roman"/>
              </a:rPr>
              <a:t>sh</a:t>
            </a:r>
            <a:r>
              <a:rPr sz="2000" spc="-10" dirty="0">
                <a:latin typeface="Times New Roman"/>
                <a:cs typeface="Times New Roman"/>
              </a:rPr>
              <a:t>if</a:t>
            </a:r>
            <a:r>
              <a:rPr sz="2000" spc="-20" dirty="0">
                <a:latin typeface="Times New Roman"/>
                <a:cs typeface="Times New Roman"/>
              </a:rPr>
              <a:t>t</a:t>
            </a:r>
            <a:r>
              <a:rPr sz="2000" dirty="0">
                <a:latin typeface="Times New Roman"/>
                <a:cs typeface="Times New Roman"/>
              </a:rPr>
              <a:t>,	</a:t>
            </a:r>
            <a:r>
              <a:rPr sz="2000" spc="-10" dirty="0">
                <a:latin typeface="Times New Roman"/>
                <a:cs typeface="Times New Roman"/>
              </a:rPr>
              <a:t>A</a:t>
            </a:r>
            <a:r>
              <a:rPr sz="2000" dirty="0">
                <a:latin typeface="Times New Roman"/>
                <a:cs typeface="Times New Roman"/>
              </a:rPr>
              <a:t>ri</a:t>
            </a:r>
            <a:r>
              <a:rPr sz="2000" spc="-20" dirty="0">
                <a:latin typeface="Times New Roman"/>
                <a:cs typeface="Times New Roman"/>
              </a:rPr>
              <a:t>t</a:t>
            </a:r>
            <a:r>
              <a:rPr sz="2000" dirty="0">
                <a:latin typeface="Times New Roman"/>
                <a:cs typeface="Times New Roman"/>
              </a:rPr>
              <a:t>h</a:t>
            </a:r>
            <a:r>
              <a:rPr sz="2000" spc="-20" dirty="0">
                <a:latin typeface="Times New Roman"/>
                <a:cs typeface="Times New Roman"/>
              </a:rPr>
              <a:t>m</a:t>
            </a:r>
            <a:r>
              <a:rPr sz="2000" dirty="0">
                <a:latin typeface="Times New Roman"/>
                <a:cs typeface="Times New Roman"/>
              </a:rPr>
              <a:t>e</a:t>
            </a:r>
            <a:r>
              <a:rPr sz="2000" spc="-10" dirty="0">
                <a:latin typeface="Times New Roman"/>
                <a:cs typeface="Times New Roman"/>
              </a:rPr>
              <a:t>t</a:t>
            </a:r>
            <a:r>
              <a:rPr sz="2000" dirty="0">
                <a:latin typeface="Times New Roman"/>
                <a:cs typeface="Times New Roman"/>
              </a:rPr>
              <a:t>ic</a:t>
            </a:r>
            <a:r>
              <a:rPr lang="en-US" sz="2000" dirty="0">
                <a:latin typeface="Times New Roman"/>
                <a:cs typeface="Times New Roman"/>
              </a:rPr>
              <a:t> </a:t>
            </a:r>
            <a:r>
              <a:rPr sz="2000" dirty="0">
                <a:latin typeface="Times New Roman"/>
                <a:cs typeface="Times New Roman"/>
              </a:rPr>
              <a:t>S</a:t>
            </a:r>
            <a:r>
              <a:rPr sz="2000" spc="10" dirty="0">
                <a:latin typeface="Times New Roman"/>
                <a:cs typeface="Times New Roman"/>
              </a:rPr>
              <a:t>h</a:t>
            </a:r>
            <a:r>
              <a:rPr sz="2000" spc="-15" dirty="0">
                <a:latin typeface="Times New Roman"/>
                <a:cs typeface="Times New Roman"/>
              </a:rPr>
              <a:t>i</a:t>
            </a:r>
            <a:r>
              <a:rPr sz="2000" spc="5" dirty="0">
                <a:latin typeface="Times New Roman"/>
                <a:cs typeface="Times New Roman"/>
              </a:rPr>
              <a:t>f</a:t>
            </a:r>
            <a:r>
              <a:rPr sz="2000" dirty="0">
                <a:latin typeface="Times New Roman"/>
                <a:cs typeface="Times New Roman"/>
              </a:rPr>
              <a:t>t, Hardware </a:t>
            </a:r>
            <a:r>
              <a:rPr sz="2000" spc="-5" dirty="0">
                <a:latin typeface="Times New Roman"/>
                <a:cs typeface="Times New Roman"/>
              </a:rPr>
              <a:t>Implementation </a:t>
            </a:r>
            <a:r>
              <a:rPr sz="2000" dirty="0">
                <a:latin typeface="Times New Roman"/>
                <a:cs typeface="Times New Roman"/>
              </a:rPr>
              <a:t>of</a:t>
            </a:r>
            <a:r>
              <a:rPr sz="2000" spc="-60" dirty="0">
                <a:latin typeface="Times New Roman"/>
                <a:cs typeface="Times New Roman"/>
              </a:rPr>
              <a:t> </a:t>
            </a:r>
            <a:r>
              <a:rPr sz="2000" spc="-15" dirty="0">
                <a:latin typeface="Times New Roman"/>
                <a:cs typeface="Times New Roman"/>
              </a:rPr>
              <a:t>Shifter.</a:t>
            </a:r>
            <a:endParaRPr sz="2000" dirty="0">
              <a:latin typeface="Times New Roman"/>
              <a:cs typeface="Times New Roman"/>
            </a:endParaRPr>
          </a:p>
        </p:txBody>
      </p:sp>
      <p:sp>
        <p:nvSpPr>
          <p:cNvPr id="4" name="object 4"/>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2</a:t>
            </a:fld>
            <a:endParaRPr sz="1200">
              <a:latin typeface="Carlito"/>
              <a:cs typeface="Carlito"/>
            </a:endParaRPr>
          </a:p>
        </p:txBody>
      </p:sp>
      <p:sp>
        <p:nvSpPr>
          <p:cNvPr id="3" name="object 3"/>
          <p:cNvSpPr txBox="1">
            <a:spLocks noGrp="1"/>
          </p:cNvSpPr>
          <p:nvPr>
            <p:ph type="title"/>
          </p:nvPr>
        </p:nvSpPr>
        <p:spPr>
          <a:xfrm>
            <a:off x="585317" y="1214373"/>
            <a:ext cx="119380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Contents</a:t>
            </a: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20</a:t>
            </a:fld>
            <a:endParaRPr dirty="0"/>
          </a:p>
        </p:txBody>
      </p:sp>
      <p:sp>
        <p:nvSpPr>
          <p:cNvPr id="2" name="object 2"/>
          <p:cNvSpPr txBox="1"/>
          <p:nvPr/>
        </p:nvSpPr>
        <p:spPr>
          <a:xfrm>
            <a:off x="514908" y="377798"/>
            <a:ext cx="8171892" cy="6265315"/>
          </a:xfrm>
          <a:prstGeom prst="rect">
            <a:avLst/>
          </a:prstGeom>
        </p:spPr>
        <p:txBody>
          <a:bodyPr vert="horz" wrap="square" lIns="0" tIns="12700" rIns="0" bIns="0" rtlCol="0">
            <a:spAutoFit/>
          </a:bodyPr>
          <a:lstStyle/>
          <a:p>
            <a:pPr marL="355600" marR="6350" indent="-342900" algn="just">
              <a:lnSpc>
                <a:spcPct val="150000"/>
              </a:lnSpc>
              <a:spcBef>
                <a:spcPts val="100"/>
              </a:spcBef>
              <a:buFont typeface="Arial"/>
              <a:buChar char="•"/>
              <a:tabLst>
                <a:tab pos="355600" algn="l"/>
              </a:tabLst>
            </a:pPr>
            <a:r>
              <a:rPr sz="2000" dirty="0">
                <a:latin typeface="Times New Roman"/>
                <a:cs typeface="Times New Roman"/>
              </a:rPr>
              <a:t>The </a:t>
            </a:r>
            <a:r>
              <a:rPr sz="2000" spc="-5" dirty="0">
                <a:latin typeface="Times New Roman"/>
                <a:cs typeface="Times New Roman"/>
              </a:rPr>
              <a:t>registers that </a:t>
            </a:r>
            <a:r>
              <a:rPr sz="2000" dirty="0">
                <a:latin typeface="Times New Roman"/>
                <a:cs typeface="Times New Roman"/>
              </a:rPr>
              <a:t>hold </a:t>
            </a:r>
            <a:r>
              <a:rPr sz="2000" spc="-5" dirty="0">
                <a:latin typeface="Times New Roman"/>
                <a:cs typeface="Times New Roman"/>
              </a:rPr>
              <a:t>the data and the digital component that performs the  arithmetic</a:t>
            </a:r>
            <a:r>
              <a:rPr sz="2000" spc="-15" dirty="0">
                <a:latin typeface="Times New Roman"/>
                <a:cs typeface="Times New Roman"/>
              </a:rPr>
              <a:t> </a:t>
            </a:r>
            <a:r>
              <a:rPr sz="2000" dirty="0">
                <a:latin typeface="Times New Roman"/>
                <a:cs typeface="Times New Roman"/>
              </a:rPr>
              <a:t>addition.</a:t>
            </a:r>
          </a:p>
          <a:p>
            <a:pPr marL="355600" marR="6350" indent="-342900" algn="just">
              <a:lnSpc>
                <a:spcPct val="150000"/>
              </a:lnSpc>
              <a:buFont typeface="Arial"/>
              <a:buChar char="•"/>
              <a:tabLst>
                <a:tab pos="355600" algn="l"/>
              </a:tabLst>
            </a:pPr>
            <a:r>
              <a:rPr sz="2000" dirty="0">
                <a:latin typeface="Times New Roman"/>
                <a:cs typeface="Times New Roman"/>
              </a:rPr>
              <a:t>The </a:t>
            </a:r>
            <a:r>
              <a:rPr sz="2000" spc="-5" dirty="0">
                <a:latin typeface="Times New Roman"/>
                <a:cs typeface="Times New Roman"/>
              </a:rPr>
              <a:t>digital circuit that generates </a:t>
            </a:r>
            <a:r>
              <a:rPr sz="2000" dirty="0">
                <a:latin typeface="Times New Roman"/>
                <a:cs typeface="Times New Roman"/>
              </a:rPr>
              <a:t>the </a:t>
            </a:r>
            <a:r>
              <a:rPr sz="2000" spc="-5" dirty="0">
                <a:latin typeface="Times New Roman"/>
                <a:cs typeface="Times New Roman"/>
              </a:rPr>
              <a:t>arithmetic </a:t>
            </a:r>
            <a:r>
              <a:rPr sz="2000" dirty="0">
                <a:latin typeface="Times New Roman"/>
                <a:cs typeface="Times New Roman"/>
              </a:rPr>
              <a:t>sum of </a:t>
            </a:r>
            <a:r>
              <a:rPr sz="2000" spc="-10" dirty="0">
                <a:latin typeface="Times New Roman"/>
                <a:cs typeface="Times New Roman"/>
              </a:rPr>
              <a:t>two </a:t>
            </a:r>
            <a:r>
              <a:rPr sz="2000" spc="-5" dirty="0">
                <a:latin typeface="Times New Roman"/>
                <a:cs typeface="Times New Roman"/>
              </a:rPr>
              <a:t>binary numbers  </a:t>
            </a:r>
            <a:r>
              <a:rPr sz="2000" dirty="0">
                <a:latin typeface="Times New Roman"/>
                <a:cs typeface="Times New Roman"/>
              </a:rPr>
              <a:t>of any length </a:t>
            </a:r>
            <a:r>
              <a:rPr sz="2000" spc="-5" dirty="0">
                <a:latin typeface="Times New Roman"/>
                <a:cs typeface="Times New Roman"/>
              </a:rPr>
              <a:t>is called </a:t>
            </a:r>
            <a:r>
              <a:rPr sz="2000" dirty="0">
                <a:latin typeface="Times New Roman"/>
                <a:cs typeface="Times New Roman"/>
              </a:rPr>
              <a:t>a binary</a:t>
            </a:r>
            <a:r>
              <a:rPr sz="2000" spc="-90" dirty="0">
                <a:latin typeface="Times New Roman"/>
                <a:cs typeface="Times New Roman"/>
              </a:rPr>
              <a:t> </a:t>
            </a:r>
            <a:r>
              <a:rPr sz="2000" spc="-15" dirty="0">
                <a:latin typeface="Times New Roman"/>
                <a:cs typeface="Times New Roman"/>
              </a:rPr>
              <a:t>adder.</a:t>
            </a:r>
            <a:endParaRPr sz="2000" dirty="0">
              <a:latin typeface="Times New Roman"/>
              <a:cs typeface="Times New Roman"/>
            </a:endParaRPr>
          </a:p>
          <a:p>
            <a:pPr marL="355600" marR="5080" indent="-342900" algn="just">
              <a:lnSpc>
                <a:spcPct val="150000"/>
              </a:lnSpc>
              <a:buFont typeface="Arial"/>
              <a:buChar char="•"/>
              <a:tabLst>
                <a:tab pos="355600" algn="l"/>
              </a:tabLst>
            </a:pPr>
            <a:r>
              <a:rPr sz="2000" dirty="0">
                <a:latin typeface="Times New Roman"/>
                <a:cs typeface="Times New Roman"/>
              </a:rPr>
              <a:t>The binary </a:t>
            </a:r>
            <a:r>
              <a:rPr sz="2000" spc="-5" dirty="0">
                <a:latin typeface="Times New Roman"/>
                <a:cs typeface="Times New Roman"/>
              </a:rPr>
              <a:t>adder is constructed with full-adder circuits connected in  cascade, with the output carry </a:t>
            </a:r>
            <a:r>
              <a:rPr sz="2000" dirty="0">
                <a:latin typeface="Times New Roman"/>
                <a:cs typeface="Times New Roman"/>
              </a:rPr>
              <a:t>from one </a:t>
            </a:r>
            <a:r>
              <a:rPr sz="2000" spc="-5" dirty="0">
                <a:latin typeface="Times New Roman"/>
                <a:cs typeface="Times New Roman"/>
              </a:rPr>
              <a:t>full-adder connected </a:t>
            </a:r>
            <a:r>
              <a:rPr sz="2000" spc="-10" dirty="0">
                <a:latin typeface="Times New Roman"/>
                <a:cs typeface="Times New Roman"/>
              </a:rPr>
              <a:t>to </a:t>
            </a:r>
            <a:r>
              <a:rPr sz="2000" dirty="0">
                <a:latin typeface="Times New Roman"/>
                <a:cs typeface="Times New Roman"/>
              </a:rPr>
              <a:t>the </a:t>
            </a:r>
            <a:r>
              <a:rPr sz="2000" spc="-5" dirty="0">
                <a:latin typeface="Times New Roman"/>
                <a:cs typeface="Times New Roman"/>
              </a:rPr>
              <a:t>input  </a:t>
            </a:r>
            <a:r>
              <a:rPr sz="2000" dirty="0">
                <a:latin typeface="Times New Roman"/>
                <a:cs typeface="Times New Roman"/>
              </a:rPr>
              <a:t>carry of the next</a:t>
            </a:r>
            <a:r>
              <a:rPr sz="2000" spc="-80" dirty="0">
                <a:latin typeface="Times New Roman"/>
                <a:cs typeface="Times New Roman"/>
              </a:rPr>
              <a:t> </a:t>
            </a:r>
            <a:r>
              <a:rPr sz="2000" spc="-15" dirty="0">
                <a:latin typeface="Times New Roman"/>
                <a:cs typeface="Times New Roman"/>
              </a:rPr>
              <a:t>full-adder.</a:t>
            </a:r>
            <a:endParaRPr lang="en-US" sz="2000" dirty="0">
              <a:latin typeface="Times New Roman"/>
              <a:cs typeface="Times New Roman"/>
            </a:endParaRPr>
          </a:p>
          <a:p>
            <a:pPr marL="355600" marR="5080" indent="-342900" algn="just">
              <a:lnSpc>
                <a:spcPct val="150000"/>
              </a:lnSpc>
              <a:buFont typeface="Arial"/>
              <a:buChar char="•"/>
              <a:tabLst>
                <a:tab pos="355600" algn="l"/>
              </a:tabLst>
            </a:pPr>
            <a:r>
              <a:rPr lang="en-US" sz="2000" spc="-5" dirty="0">
                <a:latin typeface="Times New Roman"/>
                <a:cs typeface="Times New Roman"/>
              </a:rPr>
              <a:t>F</a:t>
            </a:r>
            <a:r>
              <a:rPr sz="2000" spc="-5" dirty="0">
                <a:latin typeface="Times New Roman"/>
                <a:cs typeface="Times New Roman"/>
              </a:rPr>
              <a:t>igure</a:t>
            </a:r>
            <a:r>
              <a:rPr sz="2000" spc="155" dirty="0">
                <a:latin typeface="Times New Roman"/>
                <a:cs typeface="Times New Roman"/>
              </a:rPr>
              <a:t> </a:t>
            </a:r>
            <a:r>
              <a:rPr sz="2000" spc="-5" dirty="0">
                <a:latin typeface="Times New Roman"/>
                <a:cs typeface="Times New Roman"/>
              </a:rPr>
              <a:t>shows</a:t>
            </a:r>
            <a:r>
              <a:rPr sz="2000" spc="155" dirty="0">
                <a:latin typeface="Times New Roman"/>
                <a:cs typeface="Times New Roman"/>
              </a:rPr>
              <a:t> </a:t>
            </a:r>
            <a:r>
              <a:rPr sz="2000" spc="-5" dirty="0">
                <a:latin typeface="Times New Roman"/>
                <a:cs typeface="Times New Roman"/>
              </a:rPr>
              <a:t>the</a:t>
            </a:r>
            <a:r>
              <a:rPr sz="2000" spc="175" dirty="0">
                <a:latin typeface="Times New Roman"/>
                <a:cs typeface="Times New Roman"/>
              </a:rPr>
              <a:t> </a:t>
            </a:r>
            <a:r>
              <a:rPr sz="2000" spc="-5" dirty="0">
                <a:latin typeface="Times New Roman"/>
                <a:cs typeface="Times New Roman"/>
              </a:rPr>
              <a:t>interconnections</a:t>
            </a:r>
            <a:r>
              <a:rPr sz="2000" spc="155" dirty="0">
                <a:latin typeface="Times New Roman"/>
                <a:cs typeface="Times New Roman"/>
              </a:rPr>
              <a:t> </a:t>
            </a:r>
            <a:r>
              <a:rPr sz="2000" spc="-5" dirty="0">
                <a:latin typeface="Times New Roman"/>
                <a:cs typeface="Times New Roman"/>
              </a:rPr>
              <a:t>of</a:t>
            </a:r>
            <a:r>
              <a:rPr sz="2000" spc="160" dirty="0">
                <a:latin typeface="Times New Roman"/>
                <a:cs typeface="Times New Roman"/>
              </a:rPr>
              <a:t> </a:t>
            </a:r>
            <a:r>
              <a:rPr sz="2000" spc="-5" dirty="0">
                <a:latin typeface="Times New Roman"/>
                <a:cs typeface="Times New Roman"/>
              </a:rPr>
              <a:t>four</a:t>
            </a:r>
            <a:r>
              <a:rPr sz="2000" spc="145" dirty="0">
                <a:latin typeface="Times New Roman"/>
                <a:cs typeface="Times New Roman"/>
              </a:rPr>
              <a:t> </a:t>
            </a:r>
            <a:r>
              <a:rPr sz="2000" spc="-5" dirty="0">
                <a:latin typeface="Times New Roman"/>
                <a:cs typeface="Times New Roman"/>
              </a:rPr>
              <a:t>full-adders</a:t>
            </a:r>
            <a:r>
              <a:rPr sz="2000" spc="145" dirty="0">
                <a:latin typeface="Times New Roman"/>
                <a:cs typeface="Times New Roman"/>
              </a:rPr>
              <a:t> </a:t>
            </a:r>
            <a:r>
              <a:rPr sz="2000" spc="-40" dirty="0">
                <a:latin typeface="Times New Roman"/>
                <a:cs typeface="Times New Roman"/>
              </a:rPr>
              <a:t>(FA)</a:t>
            </a:r>
            <a:r>
              <a:rPr sz="2000" spc="170" dirty="0">
                <a:latin typeface="Times New Roman"/>
                <a:cs typeface="Times New Roman"/>
              </a:rPr>
              <a:t> </a:t>
            </a:r>
            <a:r>
              <a:rPr sz="2000" spc="-10" dirty="0">
                <a:latin typeface="Times New Roman"/>
                <a:cs typeface="Times New Roman"/>
              </a:rPr>
              <a:t>to</a:t>
            </a:r>
            <a:r>
              <a:rPr sz="2000" spc="155" dirty="0">
                <a:latin typeface="Times New Roman"/>
                <a:cs typeface="Times New Roman"/>
              </a:rPr>
              <a:t> </a:t>
            </a:r>
            <a:r>
              <a:rPr sz="2000" spc="-5" dirty="0">
                <a:latin typeface="Times New Roman"/>
                <a:cs typeface="Times New Roman"/>
              </a:rPr>
              <a:t>provide</a:t>
            </a:r>
            <a:r>
              <a:rPr sz="2000" spc="155" dirty="0">
                <a:latin typeface="Times New Roman"/>
                <a:cs typeface="Times New Roman"/>
              </a:rPr>
              <a:t> </a:t>
            </a:r>
            <a:r>
              <a:rPr sz="2000" dirty="0">
                <a:latin typeface="Times New Roman"/>
                <a:cs typeface="Times New Roman"/>
              </a:rPr>
              <a:t>a</a:t>
            </a:r>
            <a:r>
              <a:rPr sz="2000" spc="155" dirty="0">
                <a:latin typeface="Times New Roman"/>
                <a:cs typeface="Times New Roman"/>
              </a:rPr>
              <a:t> </a:t>
            </a:r>
            <a:r>
              <a:rPr sz="2000" dirty="0">
                <a:latin typeface="Times New Roman"/>
                <a:cs typeface="Times New Roman"/>
              </a:rPr>
              <a:t>4-</a:t>
            </a:r>
          </a:p>
          <a:p>
            <a:pPr marL="355600" algn="just">
              <a:lnSpc>
                <a:spcPct val="150000"/>
              </a:lnSpc>
              <a:spcBef>
                <a:spcPts val="1200"/>
              </a:spcBef>
            </a:pPr>
            <a:r>
              <a:rPr sz="2000" dirty="0">
                <a:latin typeface="Times New Roman"/>
                <a:cs typeface="Times New Roman"/>
              </a:rPr>
              <a:t>bit binary</a:t>
            </a:r>
            <a:r>
              <a:rPr sz="2000" spc="-55" dirty="0">
                <a:latin typeface="Times New Roman"/>
                <a:cs typeface="Times New Roman"/>
              </a:rPr>
              <a:t> </a:t>
            </a:r>
            <a:r>
              <a:rPr sz="2000" spc="-15" dirty="0">
                <a:latin typeface="Times New Roman"/>
                <a:cs typeface="Times New Roman"/>
              </a:rPr>
              <a:t>adder.</a:t>
            </a:r>
            <a:endParaRPr sz="2000" dirty="0">
              <a:latin typeface="Times New Roman"/>
              <a:cs typeface="Times New Roman"/>
            </a:endParaRPr>
          </a:p>
          <a:p>
            <a:pPr marL="355600" marR="6350" indent="-342900" algn="just">
              <a:lnSpc>
                <a:spcPct val="150000"/>
              </a:lnSpc>
              <a:spcBef>
                <a:spcPts val="5"/>
              </a:spcBef>
              <a:buFont typeface="Arial"/>
              <a:buChar char="•"/>
              <a:tabLst>
                <a:tab pos="354965" algn="l"/>
                <a:tab pos="355600" algn="l"/>
              </a:tabLst>
            </a:pPr>
            <a:r>
              <a:rPr sz="2000" dirty="0">
                <a:latin typeface="Times New Roman"/>
                <a:cs typeface="Times New Roman"/>
              </a:rPr>
              <a:t>An </a:t>
            </a:r>
            <a:r>
              <a:rPr sz="2000" spc="-5" dirty="0">
                <a:latin typeface="Times New Roman"/>
                <a:cs typeface="Times New Roman"/>
              </a:rPr>
              <a:t>n-bit binary adder requires </a:t>
            </a:r>
            <a:r>
              <a:rPr sz="2000" dirty="0">
                <a:latin typeface="Times New Roman"/>
                <a:cs typeface="Times New Roman"/>
              </a:rPr>
              <a:t>n </a:t>
            </a:r>
            <a:r>
              <a:rPr sz="2000" spc="-5" dirty="0">
                <a:latin typeface="Times New Roman"/>
                <a:cs typeface="Times New Roman"/>
              </a:rPr>
              <a:t>full-adders. The output carry </a:t>
            </a:r>
            <a:r>
              <a:rPr sz="2000" dirty="0">
                <a:latin typeface="Times New Roman"/>
                <a:cs typeface="Times New Roman"/>
              </a:rPr>
              <a:t>from </a:t>
            </a:r>
            <a:r>
              <a:rPr sz="2000" spc="-5" dirty="0">
                <a:latin typeface="Times New Roman"/>
                <a:cs typeface="Times New Roman"/>
              </a:rPr>
              <a:t>each  </a:t>
            </a:r>
            <a:r>
              <a:rPr sz="2000" dirty="0">
                <a:latin typeface="Times New Roman"/>
                <a:cs typeface="Times New Roman"/>
              </a:rPr>
              <a:t>full-adder </a:t>
            </a:r>
            <a:r>
              <a:rPr sz="2000" spc="-5" dirty="0">
                <a:latin typeface="Times New Roman"/>
                <a:cs typeface="Times New Roman"/>
              </a:rPr>
              <a:t>is </a:t>
            </a:r>
            <a:r>
              <a:rPr sz="2000" dirty="0">
                <a:latin typeface="Times New Roman"/>
                <a:cs typeface="Times New Roman"/>
              </a:rPr>
              <a:t>connected </a:t>
            </a:r>
            <a:r>
              <a:rPr sz="2000" spc="-5" dirty="0">
                <a:latin typeface="Times New Roman"/>
                <a:cs typeface="Times New Roman"/>
              </a:rPr>
              <a:t>to </a:t>
            </a:r>
            <a:r>
              <a:rPr sz="2000" dirty="0">
                <a:latin typeface="Times New Roman"/>
                <a:cs typeface="Times New Roman"/>
              </a:rPr>
              <a:t>the input carry of the </a:t>
            </a:r>
            <a:r>
              <a:rPr sz="2000" spc="-5" dirty="0">
                <a:latin typeface="Times New Roman"/>
                <a:cs typeface="Times New Roman"/>
              </a:rPr>
              <a:t>next-high-order</a:t>
            </a:r>
            <a:r>
              <a:rPr sz="2000" spc="-180" dirty="0">
                <a:latin typeface="Times New Roman"/>
                <a:cs typeface="Times New Roman"/>
              </a:rPr>
              <a:t> </a:t>
            </a:r>
            <a:r>
              <a:rPr sz="2000" spc="-10" dirty="0">
                <a:latin typeface="Times New Roman"/>
                <a:cs typeface="Times New Roman"/>
              </a:rPr>
              <a:t>full-adder.</a:t>
            </a:r>
            <a:endParaRPr sz="2000" dirty="0">
              <a:latin typeface="Times New Roman"/>
              <a:cs typeface="Times New Roman"/>
            </a:endParaRPr>
          </a:p>
          <a:p>
            <a:pPr marL="355600" marR="6985" indent="-342900" algn="just">
              <a:lnSpc>
                <a:spcPct val="150000"/>
              </a:lnSpc>
              <a:spcBef>
                <a:spcPts val="320"/>
              </a:spcBef>
              <a:buFont typeface="Arial"/>
              <a:buChar char="•"/>
              <a:tabLst>
                <a:tab pos="354965" algn="l"/>
                <a:tab pos="355600" algn="l"/>
              </a:tabLst>
            </a:pPr>
            <a:r>
              <a:rPr sz="2000" dirty="0">
                <a:latin typeface="Times New Roman"/>
                <a:cs typeface="Times New Roman"/>
              </a:rPr>
              <a:t>The n data </a:t>
            </a:r>
            <a:r>
              <a:rPr sz="2000" spc="-5" dirty="0">
                <a:latin typeface="Times New Roman"/>
                <a:cs typeface="Times New Roman"/>
              </a:rPr>
              <a:t>bits for </a:t>
            </a:r>
            <a:r>
              <a:rPr sz="2000" dirty="0">
                <a:latin typeface="Times New Roman"/>
                <a:cs typeface="Times New Roman"/>
              </a:rPr>
              <a:t>the A </a:t>
            </a:r>
            <a:r>
              <a:rPr sz="2000" spc="-5" dirty="0">
                <a:latin typeface="Times New Roman"/>
                <a:cs typeface="Times New Roman"/>
              </a:rPr>
              <a:t>inputs </a:t>
            </a:r>
            <a:r>
              <a:rPr sz="2000" spc="-10" dirty="0">
                <a:latin typeface="Times New Roman"/>
                <a:cs typeface="Times New Roman"/>
              </a:rPr>
              <a:t>come </a:t>
            </a:r>
            <a:r>
              <a:rPr sz="2000" dirty="0">
                <a:latin typeface="Times New Roman"/>
                <a:cs typeface="Times New Roman"/>
              </a:rPr>
              <a:t>from </a:t>
            </a:r>
            <a:r>
              <a:rPr sz="2000" spc="5" dirty="0">
                <a:latin typeface="Times New Roman"/>
                <a:cs typeface="Times New Roman"/>
              </a:rPr>
              <a:t>one </a:t>
            </a:r>
            <a:r>
              <a:rPr sz="2000" spc="-5" dirty="0">
                <a:latin typeface="Times New Roman"/>
                <a:cs typeface="Times New Roman"/>
              </a:rPr>
              <a:t>register (such as R1), and  </a:t>
            </a:r>
            <a:r>
              <a:rPr sz="2000" dirty="0">
                <a:latin typeface="Times New Roman"/>
                <a:cs typeface="Times New Roman"/>
              </a:rPr>
              <a:t>the n data bits for the B inputs </a:t>
            </a:r>
            <a:r>
              <a:rPr sz="2000" spc="-5" dirty="0">
                <a:latin typeface="Times New Roman"/>
                <a:cs typeface="Times New Roman"/>
              </a:rPr>
              <a:t>come </a:t>
            </a:r>
            <a:r>
              <a:rPr sz="2000" dirty="0">
                <a:latin typeface="Times New Roman"/>
                <a:cs typeface="Times New Roman"/>
              </a:rPr>
              <a:t>from another register (such </a:t>
            </a:r>
            <a:r>
              <a:rPr sz="2000" spc="-5" dirty="0">
                <a:latin typeface="Times New Roman"/>
                <a:cs typeface="Times New Roman"/>
              </a:rPr>
              <a:t>as</a:t>
            </a:r>
            <a:r>
              <a:rPr sz="2000" spc="-235" dirty="0">
                <a:latin typeface="Times New Roman"/>
                <a:cs typeface="Times New Roman"/>
              </a:rPr>
              <a:t> </a:t>
            </a:r>
            <a:r>
              <a:rPr sz="2000" dirty="0">
                <a:latin typeface="Times New Roman"/>
                <a:cs typeface="Times New Roman"/>
              </a:rPr>
              <a:t>R2).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599808" y="3451349"/>
            <a:ext cx="151130" cy="396875"/>
            <a:chOff x="6599808" y="3451349"/>
            <a:chExt cx="151130" cy="396875"/>
          </a:xfrm>
        </p:grpSpPr>
        <p:sp>
          <p:nvSpPr>
            <p:cNvPr id="3" name="object 3"/>
            <p:cNvSpPr/>
            <p:nvPr/>
          </p:nvSpPr>
          <p:spPr>
            <a:xfrm>
              <a:off x="6599808"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4" name="object 4"/>
            <p:cNvSpPr/>
            <p:nvPr/>
          </p:nvSpPr>
          <p:spPr>
            <a:xfrm>
              <a:off x="6675311" y="3451349"/>
              <a:ext cx="0" cy="271145"/>
            </a:xfrm>
            <a:custGeom>
              <a:avLst/>
              <a:gdLst/>
              <a:ahLst/>
              <a:cxnLst/>
              <a:rect l="l" t="t" r="r" b="b"/>
              <a:pathLst>
                <a:path h="271145">
                  <a:moveTo>
                    <a:pt x="0" y="270655"/>
                  </a:moveTo>
                  <a:lnTo>
                    <a:pt x="0" y="0"/>
                  </a:lnTo>
                </a:path>
              </a:pathLst>
            </a:custGeom>
            <a:ln w="19177">
              <a:solidFill>
                <a:srgbClr val="000000"/>
              </a:solidFill>
            </a:ln>
          </p:spPr>
          <p:txBody>
            <a:bodyPr wrap="square" lIns="0" tIns="0" rIns="0" bIns="0" rtlCol="0"/>
            <a:lstStyle/>
            <a:p>
              <a:endParaRPr/>
            </a:p>
          </p:txBody>
        </p:sp>
      </p:grpSp>
      <p:grpSp>
        <p:nvGrpSpPr>
          <p:cNvPr id="5" name="object 5"/>
          <p:cNvGrpSpPr/>
          <p:nvPr/>
        </p:nvGrpSpPr>
        <p:grpSpPr>
          <a:xfrm>
            <a:off x="7259770" y="2117519"/>
            <a:ext cx="151130" cy="1731010"/>
            <a:chOff x="7259770" y="2117519"/>
            <a:chExt cx="151130" cy="1731010"/>
          </a:xfrm>
        </p:grpSpPr>
        <p:sp>
          <p:nvSpPr>
            <p:cNvPr id="6" name="object 6"/>
            <p:cNvSpPr/>
            <p:nvPr/>
          </p:nvSpPr>
          <p:spPr>
            <a:xfrm>
              <a:off x="7259770"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7" name="object 7"/>
            <p:cNvSpPr/>
            <p:nvPr/>
          </p:nvSpPr>
          <p:spPr>
            <a:xfrm>
              <a:off x="7335273" y="2117519"/>
              <a:ext cx="0" cy="1604645"/>
            </a:xfrm>
            <a:custGeom>
              <a:avLst/>
              <a:gdLst/>
              <a:ahLst/>
              <a:cxnLst/>
              <a:rect l="l" t="t" r="r" b="b"/>
              <a:pathLst>
                <a:path h="1604645">
                  <a:moveTo>
                    <a:pt x="0" y="1604485"/>
                  </a:moveTo>
                  <a:lnTo>
                    <a:pt x="0" y="0"/>
                  </a:lnTo>
                </a:path>
              </a:pathLst>
            </a:custGeom>
            <a:ln w="19177">
              <a:solidFill>
                <a:srgbClr val="000000"/>
              </a:solidFill>
            </a:ln>
          </p:spPr>
          <p:txBody>
            <a:bodyPr wrap="square" lIns="0" tIns="0" rIns="0" bIns="0" rtlCol="0"/>
            <a:lstStyle/>
            <a:p>
              <a:endParaRPr/>
            </a:p>
          </p:txBody>
        </p:sp>
      </p:grpSp>
      <p:sp>
        <p:nvSpPr>
          <p:cNvPr id="8" name="object 8"/>
          <p:cNvSpPr/>
          <p:nvPr/>
        </p:nvSpPr>
        <p:spPr>
          <a:xfrm>
            <a:off x="7543220" y="4082319"/>
            <a:ext cx="188632" cy="144476"/>
          </a:xfrm>
          <a:prstGeom prst="rect">
            <a:avLst/>
          </a:prstGeom>
          <a:blipFill>
            <a:blip r:embed="rId2" cstate="print"/>
            <a:stretch>
              <a:fillRect/>
            </a:stretch>
          </a:blipFill>
        </p:spPr>
        <p:txBody>
          <a:bodyPr wrap="square" lIns="0" tIns="0" rIns="0" bIns="0" rtlCol="0"/>
          <a:lstStyle/>
          <a:p>
            <a:endParaRPr/>
          </a:p>
        </p:txBody>
      </p:sp>
      <p:grpSp>
        <p:nvGrpSpPr>
          <p:cNvPr id="9" name="object 9"/>
          <p:cNvGrpSpPr/>
          <p:nvPr/>
        </p:nvGrpSpPr>
        <p:grpSpPr>
          <a:xfrm>
            <a:off x="6939446" y="4479178"/>
            <a:ext cx="151130" cy="379095"/>
            <a:chOff x="6939446" y="4479178"/>
            <a:chExt cx="151130" cy="379095"/>
          </a:xfrm>
        </p:grpSpPr>
        <p:sp>
          <p:nvSpPr>
            <p:cNvPr id="10" name="object 10"/>
            <p:cNvSpPr/>
            <p:nvPr/>
          </p:nvSpPr>
          <p:spPr>
            <a:xfrm>
              <a:off x="6939446" y="4694992"/>
              <a:ext cx="151130" cy="163195"/>
            </a:xfrm>
            <a:custGeom>
              <a:avLst/>
              <a:gdLst/>
              <a:ahLst/>
              <a:cxnLst/>
              <a:rect l="l" t="t" r="r" b="b"/>
              <a:pathLst>
                <a:path w="151129" h="163195">
                  <a:moveTo>
                    <a:pt x="151006" y="0"/>
                  </a:moveTo>
                  <a:lnTo>
                    <a:pt x="0" y="0"/>
                  </a:lnTo>
                  <a:lnTo>
                    <a:pt x="75503" y="162772"/>
                  </a:lnTo>
                  <a:lnTo>
                    <a:pt x="151006" y="0"/>
                  </a:lnTo>
                  <a:close/>
                </a:path>
              </a:pathLst>
            </a:custGeom>
            <a:solidFill>
              <a:srgbClr val="000000"/>
            </a:solidFill>
          </p:spPr>
          <p:txBody>
            <a:bodyPr wrap="square" lIns="0" tIns="0" rIns="0" bIns="0" rtlCol="0"/>
            <a:lstStyle/>
            <a:p>
              <a:endParaRPr/>
            </a:p>
          </p:txBody>
        </p:sp>
        <p:sp>
          <p:nvSpPr>
            <p:cNvPr id="11" name="object 11"/>
            <p:cNvSpPr/>
            <p:nvPr/>
          </p:nvSpPr>
          <p:spPr>
            <a:xfrm>
              <a:off x="7014949" y="4479178"/>
              <a:ext cx="0" cy="252729"/>
            </a:xfrm>
            <a:custGeom>
              <a:avLst/>
              <a:gdLst/>
              <a:ahLst/>
              <a:cxnLst/>
              <a:rect l="l" t="t" r="r" b="b"/>
              <a:pathLst>
                <a:path h="252729">
                  <a:moveTo>
                    <a:pt x="0" y="252383"/>
                  </a:moveTo>
                  <a:lnTo>
                    <a:pt x="0" y="0"/>
                  </a:lnTo>
                </a:path>
              </a:pathLst>
            </a:custGeom>
            <a:ln w="19177">
              <a:solidFill>
                <a:srgbClr val="000000"/>
              </a:solidFill>
            </a:ln>
          </p:spPr>
          <p:txBody>
            <a:bodyPr wrap="square" lIns="0" tIns="0" rIns="0" bIns="0" rtlCol="0"/>
            <a:lstStyle/>
            <a:p>
              <a:endParaRPr/>
            </a:p>
          </p:txBody>
        </p:sp>
      </p:grpSp>
      <p:sp>
        <p:nvSpPr>
          <p:cNvPr id="12" name="object 12"/>
          <p:cNvSpPr txBox="1"/>
          <p:nvPr/>
        </p:nvSpPr>
        <p:spPr>
          <a:xfrm>
            <a:off x="6467364" y="3865904"/>
            <a:ext cx="1076325" cy="613410"/>
          </a:xfrm>
          <a:prstGeom prst="rect">
            <a:avLst/>
          </a:prstGeom>
          <a:ln w="37145">
            <a:solidFill>
              <a:srgbClr val="000000"/>
            </a:solidFill>
          </a:ln>
        </p:spPr>
        <p:txBody>
          <a:bodyPr vert="horz" wrap="square" lIns="0" tIns="106680" rIns="0" bIns="0" rtlCol="0">
            <a:spAutoFit/>
          </a:bodyPr>
          <a:lstStyle/>
          <a:p>
            <a:pPr marL="339090">
              <a:lnSpc>
                <a:spcPct val="100000"/>
              </a:lnSpc>
              <a:spcBef>
                <a:spcPts val="840"/>
              </a:spcBef>
            </a:pPr>
            <a:r>
              <a:rPr sz="2000" b="1" spc="120" dirty="0">
                <a:latin typeface="Arial"/>
                <a:cs typeface="Arial"/>
              </a:rPr>
              <a:t>FA</a:t>
            </a:r>
            <a:endParaRPr sz="2000">
              <a:latin typeface="Arial"/>
              <a:cs typeface="Arial"/>
            </a:endParaRPr>
          </a:p>
        </p:txBody>
      </p:sp>
      <p:sp>
        <p:nvSpPr>
          <p:cNvPr id="13" name="object 13"/>
          <p:cNvSpPr txBox="1"/>
          <p:nvPr/>
        </p:nvSpPr>
        <p:spPr>
          <a:xfrm>
            <a:off x="6587108" y="1742941"/>
            <a:ext cx="819150" cy="286385"/>
          </a:xfrm>
          <a:prstGeom prst="rect">
            <a:avLst/>
          </a:prstGeom>
        </p:spPr>
        <p:txBody>
          <a:bodyPr vert="horz" wrap="square" lIns="0" tIns="13970" rIns="0" bIns="0" rtlCol="0">
            <a:spAutoFit/>
          </a:bodyPr>
          <a:lstStyle/>
          <a:p>
            <a:pPr marL="12700">
              <a:lnSpc>
                <a:spcPct val="100000"/>
              </a:lnSpc>
              <a:spcBef>
                <a:spcPts val="110"/>
              </a:spcBef>
              <a:tabLst>
                <a:tab pos="540385" algn="l"/>
              </a:tabLst>
            </a:pPr>
            <a:r>
              <a:rPr sz="1700" b="1" spc="105" dirty="0">
                <a:latin typeface="Arial"/>
                <a:cs typeface="Arial"/>
              </a:rPr>
              <a:t>B</a:t>
            </a:r>
            <a:r>
              <a:rPr sz="1700" b="1" spc="45" dirty="0">
                <a:latin typeface="Arial"/>
                <a:cs typeface="Arial"/>
              </a:rPr>
              <a:t>0</a:t>
            </a:r>
            <a:r>
              <a:rPr sz="1700" b="1" dirty="0">
                <a:latin typeface="Arial"/>
                <a:cs typeface="Arial"/>
              </a:rPr>
              <a:t>	</a:t>
            </a:r>
            <a:r>
              <a:rPr sz="1700" b="1" spc="-45" dirty="0">
                <a:latin typeface="Arial"/>
                <a:cs typeface="Arial"/>
              </a:rPr>
              <a:t>A0</a:t>
            </a:r>
            <a:endParaRPr sz="1700">
              <a:latin typeface="Arial"/>
              <a:cs typeface="Arial"/>
            </a:endParaRPr>
          </a:p>
        </p:txBody>
      </p:sp>
      <p:sp>
        <p:nvSpPr>
          <p:cNvPr id="14" name="object 14"/>
          <p:cNvSpPr txBox="1"/>
          <p:nvPr/>
        </p:nvSpPr>
        <p:spPr>
          <a:xfrm>
            <a:off x="6907431" y="4897669"/>
            <a:ext cx="336550" cy="329565"/>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S0</a:t>
            </a:r>
            <a:endParaRPr sz="2000">
              <a:latin typeface="Arial"/>
              <a:cs typeface="Arial"/>
            </a:endParaRPr>
          </a:p>
        </p:txBody>
      </p:sp>
      <p:sp>
        <p:nvSpPr>
          <p:cNvPr id="15" name="object 15"/>
          <p:cNvSpPr/>
          <p:nvPr/>
        </p:nvSpPr>
        <p:spPr>
          <a:xfrm>
            <a:off x="5939094" y="4082319"/>
            <a:ext cx="188632" cy="144476"/>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7643648" y="3888258"/>
            <a:ext cx="553720" cy="286385"/>
          </a:xfrm>
          <a:prstGeom prst="rect">
            <a:avLst/>
          </a:prstGeom>
        </p:spPr>
        <p:txBody>
          <a:bodyPr vert="horz" wrap="square" lIns="0" tIns="13970" rIns="0" bIns="0" rtlCol="0">
            <a:spAutoFit/>
          </a:bodyPr>
          <a:lstStyle/>
          <a:p>
            <a:pPr marL="12700">
              <a:lnSpc>
                <a:spcPct val="100000"/>
              </a:lnSpc>
              <a:spcBef>
                <a:spcPts val="110"/>
              </a:spcBef>
              <a:tabLst>
                <a:tab pos="540385" algn="l"/>
              </a:tabLst>
            </a:pPr>
            <a:r>
              <a:rPr sz="1700" b="1" spc="75" dirty="0">
                <a:latin typeface="Arial"/>
                <a:cs typeface="Arial"/>
              </a:rPr>
              <a:t>C</a:t>
            </a:r>
            <a:r>
              <a:rPr sz="1700" b="1" u="heavy" spc="75" dirty="0">
                <a:uFill>
                  <a:solidFill>
                    <a:srgbClr val="000000"/>
                  </a:solidFill>
                </a:uFill>
                <a:latin typeface="Arial"/>
                <a:cs typeface="Arial"/>
              </a:rPr>
              <a:t>0	</a:t>
            </a:r>
            <a:endParaRPr sz="1700">
              <a:latin typeface="Arial"/>
              <a:cs typeface="Arial"/>
            </a:endParaRPr>
          </a:p>
        </p:txBody>
      </p:sp>
      <p:sp>
        <p:nvSpPr>
          <p:cNvPr id="17" name="object 17"/>
          <p:cNvSpPr txBox="1"/>
          <p:nvPr/>
        </p:nvSpPr>
        <p:spPr>
          <a:xfrm>
            <a:off x="6058838" y="3888258"/>
            <a:ext cx="421640" cy="286385"/>
          </a:xfrm>
          <a:prstGeom prst="rect">
            <a:avLst/>
          </a:prstGeom>
        </p:spPr>
        <p:txBody>
          <a:bodyPr vert="horz" wrap="square" lIns="0" tIns="13970" rIns="0" bIns="0" rtlCol="0">
            <a:spAutoFit/>
          </a:bodyPr>
          <a:lstStyle/>
          <a:p>
            <a:pPr marL="12700">
              <a:lnSpc>
                <a:spcPct val="100000"/>
              </a:lnSpc>
              <a:spcBef>
                <a:spcPts val="110"/>
              </a:spcBef>
            </a:pPr>
            <a:r>
              <a:rPr sz="1700" b="1" u="heavy" spc="75" dirty="0">
                <a:uFill>
                  <a:solidFill>
                    <a:srgbClr val="000000"/>
                  </a:solidFill>
                </a:uFill>
                <a:latin typeface="Arial"/>
                <a:cs typeface="Arial"/>
              </a:rPr>
              <a:t>C1</a:t>
            </a:r>
            <a:r>
              <a:rPr sz="1700" b="1" u="heavy" spc="-165" dirty="0">
                <a:uFill>
                  <a:solidFill>
                    <a:srgbClr val="000000"/>
                  </a:solidFill>
                </a:uFill>
                <a:latin typeface="Arial"/>
                <a:cs typeface="Arial"/>
              </a:rPr>
              <a:t> </a:t>
            </a:r>
            <a:endParaRPr sz="1700">
              <a:latin typeface="Arial"/>
              <a:cs typeface="Arial"/>
            </a:endParaRPr>
          </a:p>
        </p:txBody>
      </p:sp>
      <p:grpSp>
        <p:nvGrpSpPr>
          <p:cNvPr id="18" name="object 18"/>
          <p:cNvGrpSpPr/>
          <p:nvPr/>
        </p:nvGrpSpPr>
        <p:grpSpPr>
          <a:xfrm>
            <a:off x="1759061" y="2107676"/>
            <a:ext cx="6869430" cy="2075180"/>
            <a:chOff x="1759061" y="2107676"/>
            <a:chExt cx="6869430" cy="2075180"/>
          </a:xfrm>
        </p:grpSpPr>
        <p:sp>
          <p:nvSpPr>
            <p:cNvPr id="19" name="object 19"/>
            <p:cNvSpPr/>
            <p:nvPr/>
          </p:nvSpPr>
          <p:spPr>
            <a:xfrm>
              <a:off x="6458137" y="2973300"/>
              <a:ext cx="433594" cy="9099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6467364" y="3162972"/>
              <a:ext cx="415290" cy="271145"/>
            </a:xfrm>
            <a:custGeom>
              <a:avLst/>
              <a:gdLst/>
              <a:ahLst/>
              <a:cxnLst/>
              <a:rect l="l" t="t" r="r" b="b"/>
              <a:pathLst>
                <a:path w="415290" h="271145">
                  <a:moveTo>
                    <a:pt x="0" y="0"/>
                  </a:moveTo>
                  <a:lnTo>
                    <a:pt x="4284" y="58192"/>
                  </a:lnTo>
                  <a:lnTo>
                    <a:pt x="16547" y="110710"/>
                  </a:lnTo>
                  <a:lnTo>
                    <a:pt x="35900" y="156912"/>
                  </a:lnTo>
                  <a:lnTo>
                    <a:pt x="61455" y="196154"/>
                  </a:lnTo>
                  <a:lnTo>
                    <a:pt x="92325" y="227795"/>
                  </a:lnTo>
                  <a:lnTo>
                    <a:pt x="127622" y="251191"/>
                  </a:lnTo>
                  <a:lnTo>
                    <a:pt x="166459" y="265700"/>
                  </a:lnTo>
                  <a:lnTo>
                    <a:pt x="207946" y="270679"/>
                  </a:lnTo>
                </a:path>
                <a:path w="415290" h="271145">
                  <a:moveTo>
                    <a:pt x="207946" y="270679"/>
                  </a:moveTo>
                  <a:lnTo>
                    <a:pt x="249330" y="265700"/>
                  </a:lnTo>
                  <a:lnTo>
                    <a:pt x="288047" y="251191"/>
                  </a:lnTo>
                  <a:lnTo>
                    <a:pt x="323219" y="227795"/>
                  </a:lnTo>
                  <a:lnTo>
                    <a:pt x="353967" y="196154"/>
                  </a:lnTo>
                  <a:lnTo>
                    <a:pt x="379412" y="156912"/>
                  </a:lnTo>
                  <a:lnTo>
                    <a:pt x="398675" y="110710"/>
                  </a:lnTo>
                  <a:lnTo>
                    <a:pt x="410878" y="58192"/>
                  </a:lnTo>
                  <a:lnTo>
                    <a:pt x="415141" y="0"/>
                  </a:lnTo>
                </a:path>
              </a:pathLst>
            </a:custGeom>
            <a:ln w="18767">
              <a:solidFill>
                <a:srgbClr val="000000"/>
              </a:solidFill>
            </a:ln>
          </p:spPr>
          <p:txBody>
            <a:bodyPr wrap="square" lIns="0" tIns="0" rIns="0" bIns="0" rtlCol="0"/>
            <a:lstStyle/>
            <a:p>
              <a:endParaRPr/>
            </a:p>
          </p:txBody>
        </p:sp>
        <p:sp>
          <p:nvSpPr>
            <p:cNvPr id="21" name="object 21"/>
            <p:cNvSpPr/>
            <p:nvPr/>
          </p:nvSpPr>
          <p:spPr>
            <a:xfrm>
              <a:off x="6457775" y="2919635"/>
              <a:ext cx="453382" cy="243336"/>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768268" y="2117519"/>
              <a:ext cx="6851015" cy="2055495"/>
            </a:xfrm>
            <a:custGeom>
              <a:avLst/>
              <a:gdLst/>
              <a:ahLst/>
              <a:cxnLst/>
              <a:rect l="l" t="t" r="r" b="b"/>
              <a:pathLst>
                <a:path w="6851015" h="2055495">
                  <a:moveTo>
                    <a:pt x="4793662" y="919274"/>
                  </a:moveTo>
                  <a:lnTo>
                    <a:pt x="4793662" y="522486"/>
                  </a:lnTo>
                </a:path>
                <a:path w="6851015" h="2055495">
                  <a:moveTo>
                    <a:pt x="5038734" y="919274"/>
                  </a:moveTo>
                  <a:lnTo>
                    <a:pt x="5038734" y="0"/>
                  </a:lnTo>
                </a:path>
                <a:path w="6851015" h="2055495">
                  <a:moveTo>
                    <a:pt x="0" y="522486"/>
                  </a:moveTo>
                  <a:lnTo>
                    <a:pt x="6850806" y="522486"/>
                  </a:lnTo>
                </a:path>
                <a:path w="6851015" h="2055495">
                  <a:moveTo>
                    <a:pt x="6416350" y="2055010"/>
                  </a:moveTo>
                  <a:lnTo>
                    <a:pt x="6416350" y="522486"/>
                  </a:lnTo>
                </a:path>
              </a:pathLst>
            </a:custGeom>
            <a:ln w="18767">
              <a:solidFill>
                <a:srgbClr val="000000"/>
              </a:solidFill>
            </a:ln>
          </p:spPr>
          <p:txBody>
            <a:bodyPr wrap="square" lIns="0" tIns="0" rIns="0" bIns="0" rtlCol="0"/>
            <a:lstStyle/>
            <a:p>
              <a:endParaRPr/>
            </a:p>
          </p:txBody>
        </p:sp>
        <p:sp>
          <p:nvSpPr>
            <p:cNvPr id="23" name="object 23"/>
            <p:cNvSpPr/>
            <p:nvPr/>
          </p:nvSpPr>
          <p:spPr>
            <a:xfrm>
              <a:off x="4995683"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24" name="object 24"/>
            <p:cNvSpPr/>
            <p:nvPr/>
          </p:nvSpPr>
          <p:spPr>
            <a:xfrm>
              <a:off x="5071186" y="3451349"/>
              <a:ext cx="0" cy="271145"/>
            </a:xfrm>
            <a:custGeom>
              <a:avLst/>
              <a:gdLst/>
              <a:ahLst/>
              <a:cxnLst/>
              <a:rect l="l" t="t" r="r" b="b"/>
              <a:pathLst>
                <a:path h="271145">
                  <a:moveTo>
                    <a:pt x="0" y="270655"/>
                  </a:moveTo>
                  <a:lnTo>
                    <a:pt x="0" y="0"/>
                  </a:lnTo>
                </a:path>
              </a:pathLst>
            </a:custGeom>
            <a:ln w="19177">
              <a:solidFill>
                <a:srgbClr val="000000"/>
              </a:solidFill>
            </a:ln>
          </p:spPr>
          <p:txBody>
            <a:bodyPr wrap="square" lIns="0" tIns="0" rIns="0" bIns="0" rtlCol="0"/>
            <a:lstStyle/>
            <a:p>
              <a:endParaRPr/>
            </a:p>
          </p:txBody>
        </p:sp>
        <p:sp>
          <p:nvSpPr>
            <p:cNvPr id="25" name="object 25"/>
            <p:cNvSpPr/>
            <p:nvPr/>
          </p:nvSpPr>
          <p:spPr>
            <a:xfrm>
              <a:off x="5637082"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26" name="object 26"/>
            <p:cNvSpPr/>
            <p:nvPr/>
          </p:nvSpPr>
          <p:spPr>
            <a:xfrm>
              <a:off x="5712585" y="2117519"/>
              <a:ext cx="0" cy="1604645"/>
            </a:xfrm>
            <a:custGeom>
              <a:avLst/>
              <a:gdLst/>
              <a:ahLst/>
              <a:cxnLst/>
              <a:rect l="l" t="t" r="r" b="b"/>
              <a:pathLst>
                <a:path h="1604645">
                  <a:moveTo>
                    <a:pt x="0" y="1604485"/>
                  </a:moveTo>
                  <a:lnTo>
                    <a:pt x="0" y="0"/>
                  </a:lnTo>
                </a:path>
              </a:pathLst>
            </a:custGeom>
            <a:ln w="19177">
              <a:solidFill>
                <a:srgbClr val="000000"/>
              </a:solidFill>
            </a:ln>
          </p:spPr>
          <p:txBody>
            <a:bodyPr wrap="square" lIns="0" tIns="0" rIns="0" bIns="0" rtlCol="0"/>
            <a:lstStyle/>
            <a:p>
              <a:endParaRPr/>
            </a:p>
          </p:txBody>
        </p:sp>
      </p:grpSp>
      <p:grpSp>
        <p:nvGrpSpPr>
          <p:cNvPr id="27" name="object 27"/>
          <p:cNvGrpSpPr/>
          <p:nvPr/>
        </p:nvGrpSpPr>
        <p:grpSpPr>
          <a:xfrm>
            <a:off x="5316006" y="4479178"/>
            <a:ext cx="151130" cy="379095"/>
            <a:chOff x="5316006" y="4479178"/>
            <a:chExt cx="151130" cy="379095"/>
          </a:xfrm>
        </p:grpSpPr>
        <p:sp>
          <p:nvSpPr>
            <p:cNvPr id="28" name="object 28"/>
            <p:cNvSpPr/>
            <p:nvPr/>
          </p:nvSpPr>
          <p:spPr>
            <a:xfrm>
              <a:off x="5316006" y="4694992"/>
              <a:ext cx="151130" cy="163195"/>
            </a:xfrm>
            <a:custGeom>
              <a:avLst/>
              <a:gdLst/>
              <a:ahLst/>
              <a:cxnLst/>
              <a:rect l="l" t="t" r="r" b="b"/>
              <a:pathLst>
                <a:path w="151129" h="163195">
                  <a:moveTo>
                    <a:pt x="151006" y="0"/>
                  </a:moveTo>
                  <a:lnTo>
                    <a:pt x="0" y="0"/>
                  </a:lnTo>
                  <a:lnTo>
                    <a:pt x="75503" y="162772"/>
                  </a:lnTo>
                  <a:lnTo>
                    <a:pt x="151006" y="0"/>
                  </a:lnTo>
                  <a:close/>
                </a:path>
              </a:pathLst>
            </a:custGeom>
            <a:solidFill>
              <a:srgbClr val="000000"/>
            </a:solidFill>
          </p:spPr>
          <p:txBody>
            <a:bodyPr wrap="square" lIns="0" tIns="0" rIns="0" bIns="0" rtlCol="0"/>
            <a:lstStyle/>
            <a:p>
              <a:endParaRPr/>
            </a:p>
          </p:txBody>
        </p:sp>
        <p:sp>
          <p:nvSpPr>
            <p:cNvPr id="29" name="object 29"/>
            <p:cNvSpPr/>
            <p:nvPr/>
          </p:nvSpPr>
          <p:spPr>
            <a:xfrm>
              <a:off x="5391509" y="4479178"/>
              <a:ext cx="0" cy="252729"/>
            </a:xfrm>
            <a:custGeom>
              <a:avLst/>
              <a:gdLst/>
              <a:ahLst/>
              <a:cxnLst/>
              <a:rect l="l" t="t" r="r" b="b"/>
              <a:pathLst>
                <a:path h="252729">
                  <a:moveTo>
                    <a:pt x="0" y="252383"/>
                  </a:moveTo>
                  <a:lnTo>
                    <a:pt x="0" y="0"/>
                  </a:lnTo>
                </a:path>
              </a:pathLst>
            </a:custGeom>
            <a:ln w="19177">
              <a:solidFill>
                <a:srgbClr val="000000"/>
              </a:solidFill>
            </a:ln>
          </p:spPr>
          <p:txBody>
            <a:bodyPr wrap="square" lIns="0" tIns="0" rIns="0" bIns="0" rtlCol="0"/>
            <a:lstStyle/>
            <a:p>
              <a:endParaRPr/>
            </a:p>
          </p:txBody>
        </p:sp>
      </p:grpSp>
      <p:sp>
        <p:nvSpPr>
          <p:cNvPr id="30" name="object 30"/>
          <p:cNvSpPr txBox="1"/>
          <p:nvPr/>
        </p:nvSpPr>
        <p:spPr>
          <a:xfrm>
            <a:off x="4863239" y="3865904"/>
            <a:ext cx="1076325" cy="613410"/>
          </a:xfrm>
          <a:prstGeom prst="rect">
            <a:avLst/>
          </a:prstGeom>
          <a:ln w="37145">
            <a:solidFill>
              <a:srgbClr val="000000"/>
            </a:solidFill>
          </a:ln>
        </p:spPr>
        <p:txBody>
          <a:bodyPr vert="horz" wrap="square" lIns="0" tIns="106680" rIns="0" bIns="0" rtlCol="0">
            <a:spAutoFit/>
          </a:bodyPr>
          <a:lstStyle/>
          <a:p>
            <a:pPr marL="339090">
              <a:lnSpc>
                <a:spcPct val="100000"/>
              </a:lnSpc>
              <a:spcBef>
                <a:spcPts val="840"/>
              </a:spcBef>
            </a:pPr>
            <a:r>
              <a:rPr sz="2000" b="1" spc="120" dirty="0">
                <a:latin typeface="Arial"/>
                <a:cs typeface="Arial"/>
              </a:rPr>
              <a:t>FA</a:t>
            </a:r>
            <a:endParaRPr sz="2000">
              <a:latin typeface="Arial"/>
              <a:cs typeface="Arial"/>
            </a:endParaRPr>
          </a:p>
        </p:txBody>
      </p:sp>
      <p:sp>
        <p:nvSpPr>
          <p:cNvPr id="31" name="object 31"/>
          <p:cNvSpPr txBox="1"/>
          <p:nvPr/>
        </p:nvSpPr>
        <p:spPr>
          <a:xfrm>
            <a:off x="4982983" y="1742941"/>
            <a:ext cx="819150" cy="286385"/>
          </a:xfrm>
          <a:prstGeom prst="rect">
            <a:avLst/>
          </a:prstGeom>
        </p:spPr>
        <p:txBody>
          <a:bodyPr vert="horz" wrap="square" lIns="0" tIns="13970" rIns="0" bIns="0" rtlCol="0">
            <a:spAutoFit/>
          </a:bodyPr>
          <a:lstStyle/>
          <a:p>
            <a:pPr marL="12700">
              <a:lnSpc>
                <a:spcPct val="100000"/>
              </a:lnSpc>
              <a:spcBef>
                <a:spcPts val="110"/>
              </a:spcBef>
              <a:tabLst>
                <a:tab pos="540385" algn="l"/>
              </a:tabLst>
            </a:pPr>
            <a:r>
              <a:rPr sz="1700" b="1" spc="105" dirty="0">
                <a:latin typeface="Arial"/>
                <a:cs typeface="Arial"/>
              </a:rPr>
              <a:t>B</a:t>
            </a:r>
            <a:r>
              <a:rPr sz="1700" b="1" spc="45" dirty="0">
                <a:latin typeface="Arial"/>
                <a:cs typeface="Arial"/>
              </a:rPr>
              <a:t>1</a:t>
            </a:r>
            <a:r>
              <a:rPr sz="1700" b="1" dirty="0">
                <a:latin typeface="Arial"/>
                <a:cs typeface="Arial"/>
              </a:rPr>
              <a:t>	</a:t>
            </a:r>
            <a:r>
              <a:rPr sz="1700" b="1" spc="-45" dirty="0">
                <a:latin typeface="Arial"/>
                <a:cs typeface="Arial"/>
              </a:rPr>
              <a:t>A1</a:t>
            </a:r>
            <a:endParaRPr sz="1700">
              <a:latin typeface="Arial"/>
              <a:cs typeface="Arial"/>
            </a:endParaRPr>
          </a:p>
        </p:txBody>
      </p:sp>
      <p:sp>
        <p:nvSpPr>
          <p:cNvPr id="32" name="object 32"/>
          <p:cNvSpPr txBox="1"/>
          <p:nvPr/>
        </p:nvSpPr>
        <p:spPr>
          <a:xfrm>
            <a:off x="5303306" y="4897669"/>
            <a:ext cx="336550" cy="329565"/>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S1</a:t>
            </a:r>
            <a:endParaRPr sz="2000">
              <a:latin typeface="Arial"/>
              <a:cs typeface="Arial"/>
            </a:endParaRPr>
          </a:p>
        </p:txBody>
      </p:sp>
      <p:sp>
        <p:nvSpPr>
          <p:cNvPr id="33" name="object 33"/>
          <p:cNvSpPr/>
          <p:nvPr/>
        </p:nvSpPr>
        <p:spPr>
          <a:xfrm>
            <a:off x="4334969" y="4082319"/>
            <a:ext cx="188632" cy="144476"/>
          </a:xfrm>
          <a:prstGeom prst="rect">
            <a:avLst/>
          </a:prstGeom>
          <a:blipFill>
            <a:blip r:embed="rId3" cstate="print"/>
            <a:stretch>
              <a:fillRect/>
            </a:stretch>
          </a:blipFill>
        </p:spPr>
        <p:txBody>
          <a:bodyPr wrap="square" lIns="0" tIns="0" rIns="0" bIns="0" rtlCol="0"/>
          <a:lstStyle/>
          <a:p>
            <a:endParaRPr/>
          </a:p>
        </p:txBody>
      </p:sp>
      <p:sp>
        <p:nvSpPr>
          <p:cNvPr id="34" name="object 34"/>
          <p:cNvSpPr txBox="1"/>
          <p:nvPr/>
        </p:nvSpPr>
        <p:spPr>
          <a:xfrm>
            <a:off x="4454713" y="3888258"/>
            <a:ext cx="421640" cy="286385"/>
          </a:xfrm>
          <a:prstGeom prst="rect">
            <a:avLst/>
          </a:prstGeom>
        </p:spPr>
        <p:txBody>
          <a:bodyPr vert="horz" wrap="square" lIns="0" tIns="13970" rIns="0" bIns="0" rtlCol="0">
            <a:spAutoFit/>
          </a:bodyPr>
          <a:lstStyle/>
          <a:p>
            <a:pPr marL="12700">
              <a:lnSpc>
                <a:spcPct val="100000"/>
              </a:lnSpc>
              <a:spcBef>
                <a:spcPts val="110"/>
              </a:spcBef>
            </a:pPr>
            <a:r>
              <a:rPr sz="1700" b="1" u="heavy" spc="75" dirty="0">
                <a:uFill>
                  <a:solidFill>
                    <a:srgbClr val="000000"/>
                  </a:solidFill>
                </a:uFill>
                <a:latin typeface="Arial"/>
                <a:cs typeface="Arial"/>
              </a:rPr>
              <a:t>C2</a:t>
            </a:r>
            <a:r>
              <a:rPr sz="1700" b="1" u="heavy" spc="-165" dirty="0">
                <a:uFill>
                  <a:solidFill>
                    <a:srgbClr val="000000"/>
                  </a:solidFill>
                </a:uFill>
                <a:latin typeface="Arial"/>
                <a:cs typeface="Arial"/>
              </a:rPr>
              <a:t> </a:t>
            </a:r>
            <a:endParaRPr sz="1700">
              <a:latin typeface="Arial"/>
              <a:cs typeface="Arial"/>
            </a:endParaRPr>
          </a:p>
        </p:txBody>
      </p:sp>
      <p:grpSp>
        <p:nvGrpSpPr>
          <p:cNvPr id="35" name="object 35"/>
          <p:cNvGrpSpPr/>
          <p:nvPr/>
        </p:nvGrpSpPr>
        <p:grpSpPr>
          <a:xfrm>
            <a:off x="3391558" y="2107676"/>
            <a:ext cx="1915795" cy="1740535"/>
            <a:chOff x="3391558" y="2107676"/>
            <a:chExt cx="1915795" cy="1740535"/>
          </a:xfrm>
        </p:grpSpPr>
        <p:sp>
          <p:nvSpPr>
            <p:cNvPr id="36" name="object 36"/>
            <p:cNvSpPr/>
            <p:nvPr/>
          </p:nvSpPr>
          <p:spPr>
            <a:xfrm>
              <a:off x="4854012" y="2973300"/>
              <a:ext cx="433594" cy="90992"/>
            </a:xfrm>
            <a:prstGeom prst="rect">
              <a:avLst/>
            </a:prstGeom>
            <a:blipFill>
              <a:blip r:embed="rId4" cstate="print"/>
              <a:stretch>
                <a:fillRect/>
              </a:stretch>
            </a:blipFill>
          </p:spPr>
          <p:txBody>
            <a:bodyPr wrap="square" lIns="0" tIns="0" rIns="0" bIns="0" rtlCol="0"/>
            <a:lstStyle/>
            <a:p>
              <a:endParaRPr/>
            </a:p>
          </p:txBody>
        </p:sp>
        <p:sp>
          <p:nvSpPr>
            <p:cNvPr id="37" name="object 37"/>
            <p:cNvSpPr/>
            <p:nvPr/>
          </p:nvSpPr>
          <p:spPr>
            <a:xfrm>
              <a:off x="4863239" y="3162972"/>
              <a:ext cx="415290" cy="271145"/>
            </a:xfrm>
            <a:custGeom>
              <a:avLst/>
              <a:gdLst/>
              <a:ahLst/>
              <a:cxnLst/>
              <a:rect l="l" t="t" r="r" b="b"/>
              <a:pathLst>
                <a:path w="415289" h="271145">
                  <a:moveTo>
                    <a:pt x="0" y="0"/>
                  </a:moveTo>
                  <a:lnTo>
                    <a:pt x="4284" y="58192"/>
                  </a:lnTo>
                  <a:lnTo>
                    <a:pt x="16547" y="110710"/>
                  </a:lnTo>
                  <a:lnTo>
                    <a:pt x="35900" y="156912"/>
                  </a:lnTo>
                  <a:lnTo>
                    <a:pt x="61455" y="196154"/>
                  </a:lnTo>
                  <a:lnTo>
                    <a:pt x="92325" y="227795"/>
                  </a:lnTo>
                  <a:lnTo>
                    <a:pt x="127622" y="251191"/>
                  </a:lnTo>
                  <a:lnTo>
                    <a:pt x="166459" y="265700"/>
                  </a:lnTo>
                  <a:lnTo>
                    <a:pt x="207946" y="270679"/>
                  </a:lnTo>
                </a:path>
                <a:path w="415289" h="271145">
                  <a:moveTo>
                    <a:pt x="207946" y="270679"/>
                  </a:moveTo>
                  <a:lnTo>
                    <a:pt x="249330" y="265700"/>
                  </a:lnTo>
                  <a:lnTo>
                    <a:pt x="288047" y="251191"/>
                  </a:lnTo>
                  <a:lnTo>
                    <a:pt x="323219" y="227795"/>
                  </a:lnTo>
                  <a:lnTo>
                    <a:pt x="353967" y="196154"/>
                  </a:lnTo>
                  <a:lnTo>
                    <a:pt x="379412" y="156912"/>
                  </a:lnTo>
                  <a:lnTo>
                    <a:pt x="398675" y="110710"/>
                  </a:lnTo>
                  <a:lnTo>
                    <a:pt x="410878" y="58192"/>
                  </a:lnTo>
                  <a:lnTo>
                    <a:pt x="415141" y="0"/>
                  </a:lnTo>
                </a:path>
              </a:pathLst>
            </a:custGeom>
            <a:ln w="18767">
              <a:solidFill>
                <a:srgbClr val="000000"/>
              </a:solidFill>
            </a:ln>
          </p:spPr>
          <p:txBody>
            <a:bodyPr wrap="square" lIns="0" tIns="0" rIns="0" bIns="0" rtlCol="0"/>
            <a:lstStyle/>
            <a:p>
              <a:endParaRPr/>
            </a:p>
          </p:txBody>
        </p:sp>
        <p:sp>
          <p:nvSpPr>
            <p:cNvPr id="38" name="object 38"/>
            <p:cNvSpPr/>
            <p:nvPr/>
          </p:nvSpPr>
          <p:spPr>
            <a:xfrm>
              <a:off x="4853650" y="2919635"/>
              <a:ext cx="453382" cy="243336"/>
            </a:xfrm>
            <a:prstGeom prst="rect">
              <a:avLst/>
            </a:prstGeom>
            <a:blipFill>
              <a:blip r:embed="rId5" cstate="print"/>
              <a:stretch>
                <a:fillRect/>
              </a:stretch>
            </a:blipFill>
          </p:spPr>
          <p:txBody>
            <a:bodyPr wrap="square" lIns="0" tIns="0" rIns="0" bIns="0" rtlCol="0"/>
            <a:lstStyle/>
            <a:p>
              <a:endParaRPr/>
            </a:p>
          </p:txBody>
        </p:sp>
        <p:sp>
          <p:nvSpPr>
            <p:cNvPr id="39" name="object 39"/>
            <p:cNvSpPr/>
            <p:nvPr/>
          </p:nvSpPr>
          <p:spPr>
            <a:xfrm>
              <a:off x="4957806" y="2117518"/>
              <a:ext cx="245110" cy="919480"/>
            </a:xfrm>
            <a:custGeom>
              <a:avLst/>
              <a:gdLst/>
              <a:ahLst/>
              <a:cxnLst/>
              <a:rect l="l" t="t" r="r" b="b"/>
              <a:pathLst>
                <a:path w="245110" h="919480">
                  <a:moveTo>
                    <a:pt x="0" y="919274"/>
                  </a:moveTo>
                  <a:lnTo>
                    <a:pt x="0" y="522486"/>
                  </a:lnTo>
                </a:path>
                <a:path w="245110" h="919480">
                  <a:moveTo>
                    <a:pt x="245071" y="919274"/>
                  </a:moveTo>
                  <a:lnTo>
                    <a:pt x="245071" y="0"/>
                  </a:lnTo>
                </a:path>
              </a:pathLst>
            </a:custGeom>
            <a:ln w="18767">
              <a:solidFill>
                <a:srgbClr val="000000"/>
              </a:solidFill>
            </a:ln>
          </p:spPr>
          <p:txBody>
            <a:bodyPr wrap="square" lIns="0" tIns="0" rIns="0" bIns="0" rtlCol="0"/>
            <a:lstStyle/>
            <a:p>
              <a:endParaRPr/>
            </a:p>
          </p:txBody>
        </p:sp>
        <p:sp>
          <p:nvSpPr>
            <p:cNvPr id="40" name="object 40"/>
            <p:cNvSpPr/>
            <p:nvPr/>
          </p:nvSpPr>
          <p:spPr>
            <a:xfrm>
              <a:off x="3391558"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41" name="object 41"/>
            <p:cNvSpPr/>
            <p:nvPr/>
          </p:nvSpPr>
          <p:spPr>
            <a:xfrm>
              <a:off x="3467061" y="3451348"/>
              <a:ext cx="0" cy="271145"/>
            </a:xfrm>
            <a:custGeom>
              <a:avLst/>
              <a:gdLst/>
              <a:ahLst/>
              <a:cxnLst/>
              <a:rect l="l" t="t" r="r" b="b"/>
              <a:pathLst>
                <a:path h="271145">
                  <a:moveTo>
                    <a:pt x="0" y="270655"/>
                  </a:moveTo>
                  <a:lnTo>
                    <a:pt x="0" y="0"/>
                  </a:lnTo>
                </a:path>
              </a:pathLst>
            </a:custGeom>
            <a:ln w="19177">
              <a:solidFill>
                <a:srgbClr val="000000"/>
              </a:solidFill>
            </a:ln>
          </p:spPr>
          <p:txBody>
            <a:bodyPr wrap="square" lIns="0" tIns="0" rIns="0" bIns="0" rtlCol="0"/>
            <a:lstStyle/>
            <a:p>
              <a:endParaRPr/>
            </a:p>
          </p:txBody>
        </p:sp>
        <p:sp>
          <p:nvSpPr>
            <p:cNvPr id="42" name="object 42"/>
            <p:cNvSpPr/>
            <p:nvPr/>
          </p:nvSpPr>
          <p:spPr>
            <a:xfrm>
              <a:off x="4032957" y="3686035"/>
              <a:ext cx="151130" cy="162560"/>
            </a:xfrm>
            <a:custGeom>
              <a:avLst/>
              <a:gdLst/>
              <a:ahLst/>
              <a:cxnLst/>
              <a:rect l="l" t="t" r="r" b="b"/>
              <a:pathLst>
                <a:path w="151129" h="162560">
                  <a:moveTo>
                    <a:pt x="151006" y="0"/>
                  </a:moveTo>
                  <a:lnTo>
                    <a:pt x="0" y="0"/>
                  </a:lnTo>
                  <a:lnTo>
                    <a:pt x="75503" y="162172"/>
                  </a:lnTo>
                  <a:lnTo>
                    <a:pt x="151006" y="0"/>
                  </a:lnTo>
                  <a:close/>
                </a:path>
              </a:pathLst>
            </a:custGeom>
            <a:solidFill>
              <a:srgbClr val="000000"/>
            </a:solidFill>
          </p:spPr>
          <p:txBody>
            <a:bodyPr wrap="square" lIns="0" tIns="0" rIns="0" bIns="0" rtlCol="0"/>
            <a:lstStyle/>
            <a:p>
              <a:endParaRPr/>
            </a:p>
          </p:txBody>
        </p:sp>
        <p:sp>
          <p:nvSpPr>
            <p:cNvPr id="43" name="object 43"/>
            <p:cNvSpPr/>
            <p:nvPr/>
          </p:nvSpPr>
          <p:spPr>
            <a:xfrm>
              <a:off x="4108460" y="2117518"/>
              <a:ext cx="0" cy="1604645"/>
            </a:xfrm>
            <a:custGeom>
              <a:avLst/>
              <a:gdLst/>
              <a:ahLst/>
              <a:cxnLst/>
              <a:rect l="l" t="t" r="r" b="b"/>
              <a:pathLst>
                <a:path h="1604645">
                  <a:moveTo>
                    <a:pt x="0" y="1604485"/>
                  </a:moveTo>
                  <a:lnTo>
                    <a:pt x="0" y="0"/>
                  </a:lnTo>
                </a:path>
              </a:pathLst>
            </a:custGeom>
            <a:ln w="19177">
              <a:solidFill>
                <a:srgbClr val="000000"/>
              </a:solidFill>
            </a:ln>
          </p:spPr>
          <p:txBody>
            <a:bodyPr wrap="square" lIns="0" tIns="0" rIns="0" bIns="0" rtlCol="0"/>
            <a:lstStyle/>
            <a:p>
              <a:endParaRPr/>
            </a:p>
          </p:txBody>
        </p:sp>
      </p:grpSp>
      <p:grpSp>
        <p:nvGrpSpPr>
          <p:cNvPr id="44" name="object 44"/>
          <p:cNvGrpSpPr/>
          <p:nvPr/>
        </p:nvGrpSpPr>
        <p:grpSpPr>
          <a:xfrm>
            <a:off x="3711881" y="4479178"/>
            <a:ext cx="151130" cy="379095"/>
            <a:chOff x="3711881" y="4479178"/>
            <a:chExt cx="151130" cy="379095"/>
          </a:xfrm>
        </p:grpSpPr>
        <p:sp>
          <p:nvSpPr>
            <p:cNvPr id="45" name="object 45"/>
            <p:cNvSpPr/>
            <p:nvPr/>
          </p:nvSpPr>
          <p:spPr>
            <a:xfrm>
              <a:off x="3711881" y="4694992"/>
              <a:ext cx="151130" cy="163195"/>
            </a:xfrm>
            <a:custGeom>
              <a:avLst/>
              <a:gdLst/>
              <a:ahLst/>
              <a:cxnLst/>
              <a:rect l="l" t="t" r="r" b="b"/>
              <a:pathLst>
                <a:path w="151129" h="163195">
                  <a:moveTo>
                    <a:pt x="151006" y="0"/>
                  </a:moveTo>
                  <a:lnTo>
                    <a:pt x="0" y="0"/>
                  </a:lnTo>
                  <a:lnTo>
                    <a:pt x="75503" y="162772"/>
                  </a:lnTo>
                  <a:lnTo>
                    <a:pt x="151006" y="0"/>
                  </a:lnTo>
                  <a:close/>
                </a:path>
              </a:pathLst>
            </a:custGeom>
            <a:solidFill>
              <a:srgbClr val="000000"/>
            </a:solidFill>
          </p:spPr>
          <p:txBody>
            <a:bodyPr wrap="square" lIns="0" tIns="0" rIns="0" bIns="0" rtlCol="0"/>
            <a:lstStyle/>
            <a:p>
              <a:endParaRPr/>
            </a:p>
          </p:txBody>
        </p:sp>
        <p:sp>
          <p:nvSpPr>
            <p:cNvPr id="46" name="object 46"/>
            <p:cNvSpPr/>
            <p:nvPr/>
          </p:nvSpPr>
          <p:spPr>
            <a:xfrm>
              <a:off x="3787384" y="4479178"/>
              <a:ext cx="0" cy="252729"/>
            </a:xfrm>
            <a:custGeom>
              <a:avLst/>
              <a:gdLst/>
              <a:ahLst/>
              <a:cxnLst/>
              <a:rect l="l" t="t" r="r" b="b"/>
              <a:pathLst>
                <a:path h="252729">
                  <a:moveTo>
                    <a:pt x="0" y="252383"/>
                  </a:moveTo>
                  <a:lnTo>
                    <a:pt x="0" y="0"/>
                  </a:lnTo>
                </a:path>
              </a:pathLst>
            </a:custGeom>
            <a:ln w="19177">
              <a:solidFill>
                <a:srgbClr val="000000"/>
              </a:solidFill>
            </a:ln>
          </p:spPr>
          <p:txBody>
            <a:bodyPr wrap="square" lIns="0" tIns="0" rIns="0" bIns="0" rtlCol="0"/>
            <a:lstStyle/>
            <a:p>
              <a:endParaRPr/>
            </a:p>
          </p:txBody>
        </p:sp>
      </p:grpSp>
      <p:sp>
        <p:nvSpPr>
          <p:cNvPr id="47" name="object 47"/>
          <p:cNvSpPr txBox="1"/>
          <p:nvPr/>
        </p:nvSpPr>
        <p:spPr>
          <a:xfrm>
            <a:off x="3259164" y="3865904"/>
            <a:ext cx="1076325" cy="613410"/>
          </a:xfrm>
          <a:prstGeom prst="rect">
            <a:avLst/>
          </a:prstGeom>
          <a:ln w="37145">
            <a:solidFill>
              <a:srgbClr val="000000"/>
            </a:solidFill>
          </a:ln>
        </p:spPr>
        <p:txBody>
          <a:bodyPr vert="horz" wrap="square" lIns="0" tIns="106680" rIns="0" bIns="0" rtlCol="0">
            <a:spAutoFit/>
          </a:bodyPr>
          <a:lstStyle/>
          <a:p>
            <a:pPr marL="339090">
              <a:lnSpc>
                <a:spcPct val="100000"/>
              </a:lnSpc>
              <a:spcBef>
                <a:spcPts val="840"/>
              </a:spcBef>
            </a:pPr>
            <a:r>
              <a:rPr sz="2000" b="1" spc="120" dirty="0">
                <a:latin typeface="Arial"/>
                <a:cs typeface="Arial"/>
              </a:rPr>
              <a:t>FA</a:t>
            </a:r>
            <a:endParaRPr sz="2000">
              <a:latin typeface="Arial"/>
              <a:cs typeface="Arial"/>
            </a:endParaRPr>
          </a:p>
        </p:txBody>
      </p:sp>
      <p:sp>
        <p:nvSpPr>
          <p:cNvPr id="48" name="object 48"/>
          <p:cNvSpPr txBox="1"/>
          <p:nvPr/>
        </p:nvSpPr>
        <p:spPr>
          <a:xfrm>
            <a:off x="3378858" y="1742941"/>
            <a:ext cx="819150" cy="286385"/>
          </a:xfrm>
          <a:prstGeom prst="rect">
            <a:avLst/>
          </a:prstGeom>
        </p:spPr>
        <p:txBody>
          <a:bodyPr vert="horz" wrap="square" lIns="0" tIns="13970" rIns="0" bIns="0" rtlCol="0">
            <a:spAutoFit/>
          </a:bodyPr>
          <a:lstStyle/>
          <a:p>
            <a:pPr marL="12700">
              <a:lnSpc>
                <a:spcPct val="100000"/>
              </a:lnSpc>
              <a:spcBef>
                <a:spcPts val="110"/>
              </a:spcBef>
              <a:tabLst>
                <a:tab pos="540385" algn="l"/>
              </a:tabLst>
            </a:pPr>
            <a:r>
              <a:rPr sz="1700" b="1" spc="105" dirty="0">
                <a:latin typeface="Arial"/>
                <a:cs typeface="Arial"/>
              </a:rPr>
              <a:t>B</a:t>
            </a:r>
            <a:r>
              <a:rPr sz="1700" b="1" spc="45" dirty="0">
                <a:latin typeface="Arial"/>
                <a:cs typeface="Arial"/>
              </a:rPr>
              <a:t>2</a:t>
            </a:r>
            <a:r>
              <a:rPr sz="1700" b="1" dirty="0">
                <a:latin typeface="Arial"/>
                <a:cs typeface="Arial"/>
              </a:rPr>
              <a:t>	</a:t>
            </a:r>
            <a:r>
              <a:rPr sz="1700" b="1" spc="-45" dirty="0">
                <a:latin typeface="Arial"/>
                <a:cs typeface="Arial"/>
              </a:rPr>
              <a:t>A2</a:t>
            </a:r>
            <a:endParaRPr sz="1700">
              <a:latin typeface="Arial"/>
              <a:cs typeface="Arial"/>
            </a:endParaRPr>
          </a:p>
        </p:txBody>
      </p:sp>
      <p:sp>
        <p:nvSpPr>
          <p:cNvPr id="49" name="object 49"/>
          <p:cNvSpPr txBox="1"/>
          <p:nvPr/>
        </p:nvSpPr>
        <p:spPr>
          <a:xfrm>
            <a:off x="3699181" y="4897669"/>
            <a:ext cx="336550" cy="329565"/>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S2</a:t>
            </a:r>
            <a:endParaRPr sz="2000">
              <a:latin typeface="Arial"/>
              <a:cs typeface="Arial"/>
            </a:endParaRPr>
          </a:p>
        </p:txBody>
      </p:sp>
      <p:sp>
        <p:nvSpPr>
          <p:cNvPr id="50" name="object 50"/>
          <p:cNvSpPr/>
          <p:nvPr/>
        </p:nvSpPr>
        <p:spPr>
          <a:xfrm>
            <a:off x="2730844" y="4082319"/>
            <a:ext cx="188682" cy="144476"/>
          </a:xfrm>
          <a:prstGeom prst="rect">
            <a:avLst/>
          </a:prstGeom>
          <a:blipFill>
            <a:blip r:embed="rId6" cstate="print"/>
            <a:stretch>
              <a:fillRect/>
            </a:stretch>
          </a:blipFill>
        </p:spPr>
        <p:txBody>
          <a:bodyPr wrap="square" lIns="0" tIns="0" rIns="0" bIns="0" rtlCol="0"/>
          <a:lstStyle/>
          <a:p>
            <a:endParaRPr/>
          </a:p>
        </p:txBody>
      </p:sp>
      <p:sp>
        <p:nvSpPr>
          <p:cNvPr id="51" name="object 51"/>
          <p:cNvSpPr txBox="1"/>
          <p:nvPr/>
        </p:nvSpPr>
        <p:spPr>
          <a:xfrm>
            <a:off x="2898005" y="3944684"/>
            <a:ext cx="421640" cy="286385"/>
          </a:xfrm>
          <a:prstGeom prst="rect">
            <a:avLst/>
          </a:prstGeom>
        </p:spPr>
        <p:txBody>
          <a:bodyPr vert="horz" wrap="square" lIns="0" tIns="13970" rIns="0" bIns="0" rtlCol="0">
            <a:spAutoFit/>
          </a:bodyPr>
          <a:lstStyle/>
          <a:p>
            <a:pPr marL="12700">
              <a:lnSpc>
                <a:spcPct val="100000"/>
              </a:lnSpc>
              <a:spcBef>
                <a:spcPts val="110"/>
              </a:spcBef>
            </a:pPr>
            <a:r>
              <a:rPr sz="1700" b="1" u="heavy" spc="75" dirty="0">
                <a:uFill>
                  <a:solidFill>
                    <a:srgbClr val="000000"/>
                  </a:solidFill>
                </a:uFill>
                <a:latin typeface="Arial"/>
                <a:cs typeface="Arial"/>
              </a:rPr>
              <a:t>C3</a:t>
            </a:r>
            <a:r>
              <a:rPr sz="1700" b="1" u="heavy" spc="-165" dirty="0">
                <a:uFill>
                  <a:solidFill>
                    <a:srgbClr val="000000"/>
                  </a:solidFill>
                </a:uFill>
                <a:latin typeface="Arial"/>
                <a:cs typeface="Arial"/>
              </a:rPr>
              <a:t> </a:t>
            </a:r>
            <a:endParaRPr sz="1700" dirty="0">
              <a:latin typeface="Arial"/>
              <a:cs typeface="Arial"/>
            </a:endParaRPr>
          </a:p>
        </p:txBody>
      </p:sp>
      <p:grpSp>
        <p:nvGrpSpPr>
          <p:cNvPr id="52" name="object 52"/>
          <p:cNvGrpSpPr/>
          <p:nvPr/>
        </p:nvGrpSpPr>
        <p:grpSpPr>
          <a:xfrm>
            <a:off x="1787432" y="2107676"/>
            <a:ext cx="1915795" cy="1740535"/>
            <a:chOff x="1787432" y="2107676"/>
            <a:chExt cx="1915795" cy="1740535"/>
          </a:xfrm>
        </p:grpSpPr>
        <p:sp>
          <p:nvSpPr>
            <p:cNvPr id="53" name="object 53"/>
            <p:cNvSpPr/>
            <p:nvPr/>
          </p:nvSpPr>
          <p:spPr>
            <a:xfrm>
              <a:off x="3249937" y="2973300"/>
              <a:ext cx="433544" cy="90992"/>
            </a:xfrm>
            <a:prstGeom prst="rect">
              <a:avLst/>
            </a:prstGeom>
            <a:blipFill>
              <a:blip r:embed="rId7" cstate="print"/>
              <a:stretch>
                <a:fillRect/>
              </a:stretch>
            </a:blipFill>
          </p:spPr>
          <p:txBody>
            <a:bodyPr wrap="square" lIns="0" tIns="0" rIns="0" bIns="0" rtlCol="0"/>
            <a:lstStyle/>
            <a:p>
              <a:endParaRPr/>
            </a:p>
          </p:txBody>
        </p:sp>
        <p:sp>
          <p:nvSpPr>
            <p:cNvPr id="54" name="object 54"/>
            <p:cNvSpPr/>
            <p:nvPr/>
          </p:nvSpPr>
          <p:spPr>
            <a:xfrm>
              <a:off x="3259164" y="3162972"/>
              <a:ext cx="415290" cy="271145"/>
            </a:xfrm>
            <a:custGeom>
              <a:avLst/>
              <a:gdLst/>
              <a:ahLst/>
              <a:cxnLst/>
              <a:rect l="l" t="t" r="r" b="b"/>
              <a:pathLst>
                <a:path w="415289" h="271145">
                  <a:moveTo>
                    <a:pt x="0" y="0"/>
                  </a:moveTo>
                  <a:lnTo>
                    <a:pt x="4287" y="58192"/>
                  </a:lnTo>
                  <a:lnTo>
                    <a:pt x="16557" y="110710"/>
                  </a:lnTo>
                  <a:lnTo>
                    <a:pt x="35917" y="156912"/>
                  </a:lnTo>
                  <a:lnTo>
                    <a:pt x="61477" y="196154"/>
                  </a:lnTo>
                  <a:lnTo>
                    <a:pt x="92346" y="227795"/>
                  </a:lnTo>
                  <a:lnTo>
                    <a:pt x="127633" y="251191"/>
                  </a:lnTo>
                  <a:lnTo>
                    <a:pt x="166447" y="265700"/>
                  </a:lnTo>
                  <a:lnTo>
                    <a:pt x="207896" y="270679"/>
                  </a:lnTo>
                </a:path>
                <a:path w="415289" h="271145">
                  <a:moveTo>
                    <a:pt x="207896" y="270679"/>
                  </a:moveTo>
                  <a:lnTo>
                    <a:pt x="249279" y="265700"/>
                  </a:lnTo>
                  <a:lnTo>
                    <a:pt x="287997" y="251191"/>
                  </a:lnTo>
                  <a:lnTo>
                    <a:pt x="323169" y="227795"/>
                  </a:lnTo>
                  <a:lnTo>
                    <a:pt x="353917" y="196154"/>
                  </a:lnTo>
                  <a:lnTo>
                    <a:pt x="379362" y="156912"/>
                  </a:lnTo>
                  <a:lnTo>
                    <a:pt x="398625" y="110710"/>
                  </a:lnTo>
                  <a:lnTo>
                    <a:pt x="410828" y="58192"/>
                  </a:lnTo>
                  <a:lnTo>
                    <a:pt x="415090" y="0"/>
                  </a:lnTo>
                </a:path>
              </a:pathLst>
            </a:custGeom>
            <a:ln w="18767">
              <a:solidFill>
                <a:srgbClr val="000000"/>
              </a:solidFill>
            </a:ln>
          </p:spPr>
          <p:txBody>
            <a:bodyPr wrap="square" lIns="0" tIns="0" rIns="0" bIns="0" rtlCol="0"/>
            <a:lstStyle/>
            <a:p>
              <a:endParaRPr/>
            </a:p>
          </p:txBody>
        </p:sp>
        <p:sp>
          <p:nvSpPr>
            <p:cNvPr id="55" name="object 55"/>
            <p:cNvSpPr/>
            <p:nvPr/>
          </p:nvSpPr>
          <p:spPr>
            <a:xfrm>
              <a:off x="3249575" y="2919635"/>
              <a:ext cx="453332" cy="243336"/>
            </a:xfrm>
            <a:prstGeom prst="rect">
              <a:avLst/>
            </a:prstGeom>
            <a:blipFill>
              <a:blip r:embed="rId8" cstate="print"/>
              <a:stretch>
                <a:fillRect/>
              </a:stretch>
            </a:blipFill>
          </p:spPr>
          <p:txBody>
            <a:bodyPr wrap="square" lIns="0" tIns="0" rIns="0" bIns="0" rtlCol="0"/>
            <a:lstStyle/>
            <a:p>
              <a:endParaRPr/>
            </a:p>
          </p:txBody>
        </p:sp>
        <p:sp>
          <p:nvSpPr>
            <p:cNvPr id="56" name="object 56"/>
            <p:cNvSpPr/>
            <p:nvPr/>
          </p:nvSpPr>
          <p:spPr>
            <a:xfrm>
              <a:off x="3353806" y="2117518"/>
              <a:ext cx="245110" cy="919480"/>
            </a:xfrm>
            <a:custGeom>
              <a:avLst/>
              <a:gdLst/>
              <a:ahLst/>
              <a:cxnLst/>
              <a:rect l="l" t="t" r="r" b="b"/>
              <a:pathLst>
                <a:path w="245110" h="919480">
                  <a:moveTo>
                    <a:pt x="0" y="919274"/>
                  </a:moveTo>
                  <a:lnTo>
                    <a:pt x="0" y="522486"/>
                  </a:lnTo>
                </a:path>
                <a:path w="245110" h="919480">
                  <a:moveTo>
                    <a:pt x="244945" y="919274"/>
                  </a:moveTo>
                  <a:lnTo>
                    <a:pt x="244945" y="0"/>
                  </a:lnTo>
                </a:path>
              </a:pathLst>
            </a:custGeom>
            <a:ln w="18767">
              <a:solidFill>
                <a:srgbClr val="000000"/>
              </a:solidFill>
            </a:ln>
          </p:spPr>
          <p:txBody>
            <a:bodyPr wrap="square" lIns="0" tIns="0" rIns="0" bIns="0" rtlCol="0"/>
            <a:lstStyle/>
            <a:p>
              <a:endParaRPr/>
            </a:p>
          </p:txBody>
        </p:sp>
        <p:sp>
          <p:nvSpPr>
            <p:cNvPr id="57" name="object 57"/>
            <p:cNvSpPr/>
            <p:nvPr/>
          </p:nvSpPr>
          <p:spPr>
            <a:xfrm>
              <a:off x="1787432" y="3686035"/>
              <a:ext cx="151130" cy="162560"/>
            </a:xfrm>
            <a:custGeom>
              <a:avLst/>
              <a:gdLst/>
              <a:ahLst/>
              <a:cxnLst/>
              <a:rect l="l" t="t" r="r" b="b"/>
              <a:pathLst>
                <a:path w="151130" h="162560">
                  <a:moveTo>
                    <a:pt x="150955" y="0"/>
                  </a:moveTo>
                  <a:lnTo>
                    <a:pt x="0" y="0"/>
                  </a:lnTo>
                  <a:lnTo>
                    <a:pt x="75477" y="162172"/>
                  </a:lnTo>
                  <a:lnTo>
                    <a:pt x="150955" y="0"/>
                  </a:lnTo>
                  <a:close/>
                </a:path>
              </a:pathLst>
            </a:custGeom>
            <a:solidFill>
              <a:srgbClr val="000000"/>
            </a:solidFill>
          </p:spPr>
          <p:txBody>
            <a:bodyPr wrap="square" lIns="0" tIns="0" rIns="0" bIns="0" rtlCol="0"/>
            <a:lstStyle/>
            <a:p>
              <a:endParaRPr/>
            </a:p>
          </p:txBody>
        </p:sp>
        <p:sp>
          <p:nvSpPr>
            <p:cNvPr id="58" name="object 58"/>
            <p:cNvSpPr/>
            <p:nvPr/>
          </p:nvSpPr>
          <p:spPr>
            <a:xfrm>
              <a:off x="1862910" y="3451348"/>
              <a:ext cx="0" cy="271145"/>
            </a:xfrm>
            <a:custGeom>
              <a:avLst/>
              <a:gdLst/>
              <a:ahLst/>
              <a:cxnLst/>
              <a:rect l="l" t="t" r="r" b="b"/>
              <a:pathLst>
                <a:path h="271145">
                  <a:moveTo>
                    <a:pt x="0" y="270655"/>
                  </a:moveTo>
                  <a:lnTo>
                    <a:pt x="0" y="0"/>
                  </a:lnTo>
                </a:path>
              </a:pathLst>
            </a:custGeom>
            <a:ln w="19177">
              <a:solidFill>
                <a:srgbClr val="000000"/>
              </a:solidFill>
            </a:ln>
          </p:spPr>
          <p:txBody>
            <a:bodyPr wrap="square" lIns="0" tIns="0" rIns="0" bIns="0" rtlCol="0"/>
            <a:lstStyle/>
            <a:p>
              <a:endParaRPr/>
            </a:p>
          </p:txBody>
        </p:sp>
        <p:sp>
          <p:nvSpPr>
            <p:cNvPr id="59" name="object 59"/>
            <p:cNvSpPr/>
            <p:nvPr/>
          </p:nvSpPr>
          <p:spPr>
            <a:xfrm>
              <a:off x="2428957" y="3686035"/>
              <a:ext cx="151130" cy="162560"/>
            </a:xfrm>
            <a:custGeom>
              <a:avLst/>
              <a:gdLst/>
              <a:ahLst/>
              <a:cxnLst/>
              <a:rect l="l" t="t" r="r" b="b"/>
              <a:pathLst>
                <a:path w="151130" h="162560">
                  <a:moveTo>
                    <a:pt x="150930" y="0"/>
                  </a:moveTo>
                  <a:lnTo>
                    <a:pt x="0" y="0"/>
                  </a:lnTo>
                  <a:lnTo>
                    <a:pt x="75477" y="162172"/>
                  </a:lnTo>
                  <a:lnTo>
                    <a:pt x="150930" y="0"/>
                  </a:lnTo>
                  <a:close/>
                </a:path>
              </a:pathLst>
            </a:custGeom>
            <a:solidFill>
              <a:srgbClr val="000000"/>
            </a:solidFill>
          </p:spPr>
          <p:txBody>
            <a:bodyPr wrap="square" lIns="0" tIns="0" rIns="0" bIns="0" rtlCol="0"/>
            <a:lstStyle/>
            <a:p>
              <a:endParaRPr/>
            </a:p>
          </p:txBody>
        </p:sp>
        <p:sp>
          <p:nvSpPr>
            <p:cNvPr id="60" name="object 60"/>
            <p:cNvSpPr/>
            <p:nvPr/>
          </p:nvSpPr>
          <p:spPr>
            <a:xfrm>
              <a:off x="2504435" y="2117518"/>
              <a:ext cx="0" cy="1604645"/>
            </a:xfrm>
            <a:custGeom>
              <a:avLst/>
              <a:gdLst/>
              <a:ahLst/>
              <a:cxnLst/>
              <a:rect l="l" t="t" r="r" b="b"/>
              <a:pathLst>
                <a:path h="1604645">
                  <a:moveTo>
                    <a:pt x="0" y="1604485"/>
                  </a:moveTo>
                  <a:lnTo>
                    <a:pt x="0" y="0"/>
                  </a:lnTo>
                </a:path>
              </a:pathLst>
            </a:custGeom>
            <a:ln w="19177">
              <a:solidFill>
                <a:srgbClr val="000000"/>
              </a:solidFill>
            </a:ln>
          </p:spPr>
          <p:txBody>
            <a:bodyPr wrap="square" lIns="0" tIns="0" rIns="0" bIns="0" rtlCol="0"/>
            <a:lstStyle/>
            <a:p>
              <a:endParaRPr/>
            </a:p>
          </p:txBody>
        </p:sp>
      </p:grpSp>
      <p:grpSp>
        <p:nvGrpSpPr>
          <p:cNvPr id="61" name="object 61"/>
          <p:cNvGrpSpPr/>
          <p:nvPr/>
        </p:nvGrpSpPr>
        <p:grpSpPr>
          <a:xfrm>
            <a:off x="2107881" y="4479178"/>
            <a:ext cx="151130" cy="379095"/>
            <a:chOff x="2107881" y="4479178"/>
            <a:chExt cx="151130" cy="379095"/>
          </a:xfrm>
        </p:grpSpPr>
        <p:sp>
          <p:nvSpPr>
            <p:cNvPr id="62" name="object 62"/>
            <p:cNvSpPr/>
            <p:nvPr/>
          </p:nvSpPr>
          <p:spPr>
            <a:xfrm>
              <a:off x="2107881" y="4694992"/>
              <a:ext cx="151130" cy="163195"/>
            </a:xfrm>
            <a:custGeom>
              <a:avLst/>
              <a:gdLst/>
              <a:ahLst/>
              <a:cxnLst/>
              <a:rect l="l" t="t" r="r" b="b"/>
              <a:pathLst>
                <a:path w="151130" h="163195">
                  <a:moveTo>
                    <a:pt x="150955" y="0"/>
                  </a:moveTo>
                  <a:lnTo>
                    <a:pt x="0" y="0"/>
                  </a:lnTo>
                  <a:lnTo>
                    <a:pt x="75477" y="162772"/>
                  </a:lnTo>
                  <a:lnTo>
                    <a:pt x="150955" y="0"/>
                  </a:lnTo>
                  <a:close/>
                </a:path>
              </a:pathLst>
            </a:custGeom>
            <a:solidFill>
              <a:srgbClr val="000000"/>
            </a:solidFill>
          </p:spPr>
          <p:txBody>
            <a:bodyPr wrap="square" lIns="0" tIns="0" rIns="0" bIns="0" rtlCol="0"/>
            <a:lstStyle/>
            <a:p>
              <a:endParaRPr/>
            </a:p>
          </p:txBody>
        </p:sp>
        <p:sp>
          <p:nvSpPr>
            <p:cNvPr id="63" name="object 63"/>
            <p:cNvSpPr/>
            <p:nvPr/>
          </p:nvSpPr>
          <p:spPr>
            <a:xfrm>
              <a:off x="2183359" y="4479178"/>
              <a:ext cx="0" cy="252729"/>
            </a:xfrm>
            <a:custGeom>
              <a:avLst/>
              <a:gdLst/>
              <a:ahLst/>
              <a:cxnLst/>
              <a:rect l="l" t="t" r="r" b="b"/>
              <a:pathLst>
                <a:path h="252729">
                  <a:moveTo>
                    <a:pt x="0" y="252383"/>
                  </a:moveTo>
                  <a:lnTo>
                    <a:pt x="0" y="0"/>
                  </a:lnTo>
                </a:path>
              </a:pathLst>
            </a:custGeom>
            <a:ln w="19177">
              <a:solidFill>
                <a:srgbClr val="000000"/>
              </a:solidFill>
            </a:ln>
          </p:spPr>
          <p:txBody>
            <a:bodyPr wrap="square" lIns="0" tIns="0" rIns="0" bIns="0" rtlCol="0"/>
            <a:lstStyle/>
            <a:p>
              <a:endParaRPr/>
            </a:p>
          </p:txBody>
        </p:sp>
      </p:grpSp>
      <p:sp>
        <p:nvSpPr>
          <p:cNvPr id="64" name="object 64"/>
          <p:cNvSpPr txBox="1"/>
          <p:nvPr/>
        </p:nvSpPr>
        <p:spPr>
          <a:xfrm>
            <a:off x="1655039" y="3865904"/>
            <a:ext cx="1076325" cy="613410"/>
          </a:xfrm>
          <a:prstGeom prst="rect">
            <a:avLst/>
          </a:prstGeom>
          <a:ln w="37145">
            <a:solidFill>
              <a:srgbClr val="000000"/>
            </a:solidFill>
          </a:ln>
        </p:spPr>
        <p:txBody>
          <a:bodyPr vert="horz" wrap="square" lIns="0" tIns="106680" rIns="0" bIns="0" rtlCol="0">
            <a:spAutoFit/>
          </a:bodyPr>
          <a:lstStyle/>
          <a:p>
            <a:pPr marL="339090">
              <a:lnSpc>
                <a:spcPct val="100000"/>
              </a:lnSpc>
              <a:spcBef>
                <a:spcPts val="840"/>
              </a:spcBef>
            </a:pPr>
            <a:r>
              <a:rPr sz="2000" b="1" spc="120" dirty="0">
                <a:latin typeface="Arial"/>
                <a:cs typeface="Arial"/>
              </a:rPr>
              <a:t>FA</a:t>
            </a:r>
            <a:endParaRPr sz="2000">
              <a:latin typeface="Arial"/>
              <a:cs typeface="Arial"/>
            </a:endParaRPr>
          </a:p>
        </p:txBody>
      </p:sp>
      <p:sp>
        <p:nvSpPr>
          <p:cNvPr id="65" name="object 65"/>
          <p:cNvSpPr txBox="1"/>
          <p:nvPr/>
        </p:nvSpPr>
        <p:spPr>
          <a:xfrm>
            <a:off x="1774732" y="1742941"/>
            <a:ext cx="819150" cy="286385"/>
          </a:xfrm>
          <a:prstGeom prst="rect">
            <a:avLst/>
          </a:prstGeom>
        </p:spPr>
        <p:txBody>
          <a:bodyPr vert="horz" wrap="square" lIns="0" tIns="13970" rIns="0" bIns="0" rtlCol="0">
            <a:spAutoFit/>
          </a:bodyPr>
          <a:lstStyle/>
          <a:p>
            <a:pPr marL="12700">
              <a:lnSpc>
                <a:spcPct val="100000"/>
              </a:lnSpc>
              <a:spcBef>
                <a:spcPts val="110"/>
              </a:spcBef>
              <a:tabLst>
                <a:tab pos="540385" algn="l"/>
              </a:tabLst>
            </a:pPr>
            <a:r>
              <a:rPr sz="1700" b="1" spc="105" dirty="0">
                <a:latin typeface="Arial"/>
                <a:cs typeface="Arial"/>
              </a:rPr>
              <a:t>B</a:t>
            </a:r>
            <a:r>
              <a:rPr sz="1700" b="1" spc="45" dirty="0">
                <a:latin typeface="Arial"/>
                <a:cs typeface="Arial"/>
              </a:rPr>
              <a:t>3</a:t>
            </a:r>
            <a:r>
              <a:rPr sz="1700" b="1" dirty="0">
                <a:latin typeface="Arial"/>
                <a:cs typeface="Arial"/>
              </a:rPr>
              <a:t>	</a:t>
            </a:r>
            <a:r>
              <a:rPr sz="1700" b="1" spc="-45" dirty="0">
                <a:latin typeface="Arial"/>
                <a:cs typeface="Arial"/>
              </a:rPr>
              <a:t>A3</a:t>
            </a:r>
            <a:endParaRPr sz="1700">
              <a:latin typeface="Arial"/>
              <a:cs typeface="Arial"/>
            </a:endParaRPr>
          </a:p>
        </p:txBody>
      </p:sp>
      <p:sp>
        <p:nvSpPr>
          <p:cNvPr id="66" name="object 66"/>
          <p:cNvSpPr txBox="1"/>
          <p:nvPr/>
        </p:nvSpPr>
        <p:spPr>
          <a:xfrm>
            <a:off x="2095181" y="4897669"/>
            <a:ext cx="336550" cy="329565"/>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S3</a:t>
            </a:r>
            <a:endParaRPr sz="2000">
              <a:latin typeface="Arial"/>
              <a:cs typeface="Arial"/>
            </a:endParaRPr>
          </a:p>
        </p:txBody>
      </p:sp>
      <p:sp>
        <p:nvSpPr>
          <p:cNvPr id="67" name="object 67"/>
          <p:cNvSpPr txBox="1"/>
          <p:nvPr/>
        </p:nvSpPr>
        <p:spPr>
          <a:xfrm>
            <a:off x="925356" y="4916088"/>
            <a:ext cx="328295" cy="286385"/>
          </a:xfrm>
          <a:prstGeom prst="rect">
            <a:avLst/>
          </a:prstGeom>
        </p:spPr>
        <p:txBody>
          <a:bodyPr vert="horz" wrap="square" lIns="0" tIns="13970" rIns="0" bIns="0" rtlCol="0">
            <a:spAutoFit/>
          </a:bodyPr>
          <a:lstStyle/>
          <a:p>
            <a:pPr marL="12700">
              <a:lnSpc>
                <a:spcPct val="100000"/>
              </a:lnSpc>
              <a:spcBef>
                <a:spcPts val="110"/>
              </a:spcBef>
            </a:pPr>
            <a:r>
              <a:rPr sz="1700" b="1" spc="100" dirty="0">
                <a:latin typeface="Arial"/>
                <a:cs typeface="Arial"/>
              </a:rPr>
              <a:t>C4</a:t>
            </a:r>
            <a:endParaRPr sz="1700">
              <a:latin typeface="Arial"/>
              <a:cs typeface="Arial"/>
            </a:endParaRPr>
          </a:p>
        </p:txBody>
      </p:sp>
      <p:grpSp>
        <p:nvGrpSpPr>
          <p:cNvPr id="68" name="object 68"/>
          <p:cNvGrpSpPr/>
          <p:nvPr/>
        </p:nvGrpSpPr>
        <p:grpSpPr>
          <a:xfrm>
            <a:off x="1645450" y="2117519"/>
            <a:ext cx="454025" cy="1325880"/>
            <a:chOff x="1645450" y="2117519"/>
            <a:chExt cx="454025" cy="1325880"/>
          </a:xfrm>
        </p:grpSpPr>
        <p:sp>
          <p:nvSpPr>
            <p:cNvPr id="69" name="object 69"/>
            <p:cNvSpPr/>
            <p:nvPr/>
          </p:nvSpPr>
          <p:spPr>
            <a:xfrm>
              <a:off x="1645812" y="2973300"/>
              <a:ext cx="433569" cy="90992"/>
            </a:xfrm>
            <a:prstGeom prst="rect">
              <a:avLst/>
            </a:prstGeom>
            <a:blipFill>
              <a:blip r:embed="rId9" cstate="print"/>
              <a:stretch>
                <a:fillRect/>
              </a:stretch>
            </a:blipFill>
          </p:spPr>
          <p:txBody>
            <a:bodyPr wrap="square" lIns="0" tIns="0" rIns="0" bIns="0" rtlCol="0"/>
            <a:lstStyle/>
            <a:p>
              <a:endParaRPr/>
            </a:p>
          </p:txBody>
        </p:sp>
        <p:sp>
          <p:nvSpPr>
            <p:cNvPr id="70" name="object 70"/>
            <p:cNvSpPr/>
            <p:nvPr/>
          </p:nvSpPr>
          <p:spPr>
            <a:xfrm>
              <a:off x="1655039" y="3162972"/>
              <a:ext cx="415290" cy="271145"/>
            </a:xfrm>
            <a:custGeom>
              <a:avLst/>
              <a:gdLst/>
              <a:ahLst/>
              <a:cxnLst/>
              <a:rect l="l" t="t" r="r" b="b"/>
              <a:pathLst>
                <a:path w="415289" h="271145">
                  <a:moveTo>
                    <a:pt x="0" y="0"/>
                  </a:moveTo>
                  <a:lnTo>
                    <a:pt x="4288" y="58192"/>
                  </a:lnTo>
                  <a:lnTo>
                    <a:pt x="16560" y="110710"/>
                  </a:lnTo>
                  <a:lnTo>
                    <a:pt x="35923" y="156912"/>
                  </a:lnTo>
                  <a:lnTo>
                    <a:pt x="61484" y="196154"/>
                  </a:lnTo>
                  <a:lnTo>
                    <a:pt x="92351" y="227795"/>
                  </a:lnTo>
                  <a:lnTo>
                    <a:pt x="127633" y="251191"/>
                  </a:lnTo>
                  <a:lnTo>
                    <a:pt x="166437" y="265700"/>
                  </a:lnTo>
                  <a:lnTo>
                    <a:pt x="207871" y="270679"/>
                  </a:lnTo>
                </a:path>
                <a:path w="415289" h="271145">
                  <a:moveTo>
                    <a:pt x="207871" y="270679"/>
                  </a:moveTo>
                  <a:lnTo>
                    <a:pt x="249278" y="265700"/>
                  </a:lnTo>
                  <a:lnTo>
                    <a:pt x="288011" y="251191"/>
                  </a:lnTo>
                  <a:lnTo>
                    <a:pt x="323192" y="227795"/>
                  </a:lnTo>
                  <a:lnTo>
                    <a:pt x="353945" y="196154"/>
                  </a:lnTo>
                  <a:lnTo>
                    <a:pt x="379391" y="156912"/>
                  </a:lnTo>
                  <a:lnTo>
                    <a:pt x="398653" y="110710"/>
                  </a:lnTo>
                  <a:lnTo>
                    <a:pt x="410854" y="58192"/>
                  </a:lnTo>
                  <a:lnTo>
                    <a:pt x="415116" y="0"/>
                  </a:lnTo>
                </a:path>
              </a:pathLst>
            </a:custGeom>
            <a:ln w="18767">
              <a:solidFill>
                <a:srgbClr val="000000"/>
              </a:solidFill>
            </a:ln>
          </p:spPr>
          <p:txBody>
            <a:bodyPr wrap="square" lIns="0" tIns="0" rIns="0" bIns="0" rtlCol="0"/>
            <a:lstStyle/>
            <a:p>
              <a:endParaRPr/>
            </a:p>
          </p:txBody>
        </p:sp>
        <p:sp>
          <p:nvSpPr>
            <p:cNvPr id="71" name="object 71"/>
            <p:cNvSpPr/>
            <p:nvPr/>
          </p:nvSpPr>
          <p:spPr>
            <a:xfrm>
              <a:off x="1645450" y="2919635"/>
              <a:ext cx="453457" cy="243336"/>
            </a:xfrm>
            <a:prstGeom prst="rect">
              <a:avLst/>
            </a:prstGeom>
            <a:blipFill>
              <a:blip r:embed="rId10" cstate="print"/>
              <a:stretch>
                <a:fillRect/>
              </a:stretch>
            </a:blipFill>
          </p:spPr>
          <p:txBody>
            <a:bodyPr wrap="square" lIns="0" tIns="0" rIns="0" bIns="0" rtlCol="0"/>
            <a:lstStyle/>
            <a:p>
              <a:endParaRPr/>
            </a:p>
          </p:txBody>
        </p:sp>
        <p:sp>
          <p:nvSpPr>
            <p:cNvPr id="72" name="object 72"/>
            <p:cNvSpPr/>
            <p:nvPr/>
          </p:nvSpPr>
          <p:spPr>
            <a:xfrm>
              <a:off x="1749706" y="2117519"/>
              <a:ext cx="245110" cy="919480"/>
            </a:xfrm>
            <a:custGeom>
              <a:avLst/>
              <a:gdLst/>
              <a:ahLst/>
              <a:cxnLst/>
              <a:rect l="l" t="t" r="r" b="b"/>
              <a:pathLst>
                <a:path w="245110" h="919480">
                  <a:moveTo>
                    <a:pt x="0" y="919274"/>
                  </a:moveTo>
                  <a:lnTo>
                    <a:pt x="0" y="522486"/>
                  </a:lnTo>
                </a:path>
                <a:path w="245110" h="919480">
                  <a:moveTo>
                    <a:pt x="244970" y="919274"/>
                  </a:moveTo>
                  <a:lnTo>
                    <a:pt x="244970" y="0"/>
                  </a:lnTo>
                </a:path>
              </a:pathLst>
            </a:custGeom>
            <a:ln w="18767">
              <a:solidFill>
                <a:srgbClr val="000000"/>
              </a:solidFill>
            </a:ln>
          </p:spPr>
          <p:txBody>
            <a:bodyPr wrap="square" lIns="0" tIns="0" rIns="0" bIns="0" rtlCol="0"/>
            <a:lstStyle/>
            <a:p>
              <a:endParaRPr/>
            </a:p>
          </p:txBody>
        </p:sp>
      </p:grpSp>
      <p:grpSp>
        <p:nvGrpSpPr>
          <p:cNvPr id="73" name="object 73"/>
          <p:cNvGrpSpPr/>
          <p:nvPr/>
        </p:nvGrpSpPr>
        <p:grpSpPr>
          <a:xfrm>
            <a:off x="1051266" y="4163350"/>
            <a:ext cx="603885" cy="694690"/>
            <a:chOff x="1051266" y="4163350"/>
            <a:chExt cx="603885" cy="694690"/>
          </a:xfrm>
        </p:grpSpPr>
        <p:sp>
          <p:nvSpPr>
            <p:cNvPr id="74" name="object 74"/>
            <p:cNvSpPr/>
            <p:nvPr/>
          </p:nvSpPr>
          <p:spPr>
            <a:xfrm>
              <a:off x="1126744" y="4172529"/>
              <a:ext cx="528320" cy="0"/>
            </a:xfrm>
            <a:custGeom>
              <a:avLst/>
              <a:gdLst/>
              <a:ahLst/>
              <a:cxnLst/>
              <a:rect l="l" t="t" r="r" b="b"/>
              <a:pathLst>
                <a:path w="528319">
                  <a:moveTo>
                    <a:pt x="0" y="0"/>
                  </a:moveTo>
                  <a:lnTo>
                    <a:pt x="528295" y="0"/>
                  </a:lnTo>
                </a:path>
              </a:pathLst>
            </a:custGeom>
            <a:ln w="18357">
              <a:solidFill>
                <a:srgbClr val="000000"/>
              </a:solidFill>
            </a:ln>
          </p:spPr>
          <p:txBody>
            <a:bodyPr wrap="square" lIns="0" tIns="0" rIns="0" bIns="0" rtlCol="0"/>
            <a:lstStyle/>
            <a:p>
              <a:endParaRPr/>
            </a:p>
          </p:txBody>
        </p:sp>
        <p:sp>
          <p:nvSpPr>
            <p:cNvPr id="75" name="object 75"/>
            <p:cNvSpPr/>
            <p:nvPr/>
          </p:nvSpPr>
          <p:spPr>
            <a:xfrm>
              <a:off x="1051266" y="4694992"/>
              <a:ext cx="151130" cy="163195"/>
            </a:xfrm>
            <a:custGeom>
              <a:avLst/>
              <a:gdLst/>
              <a:ahLst/>
              <a:cxnLst/>
              <a:rect l="l" t="t" r="r" b="b"/>
              <a:pathLst>
                <a:path w="151130" h="163195">
                  <a:moveTo>
                    <a:pt x="150955" y="0"/>
                  </a:moveTo>
                  <a:lnTo>
                    <a:pt x="0" y="0"/>
                  </a:lnTo>
                  <a:lnTo>
                    <a:pt x="75477" y="162772"/>
                  </a:lnTo>
                  <a:lnTo>
                    <a:pt x="150955" y="0"/>
                  </a:lnTo>
                  <a:close/>
                </a:path>
              </a:pathLst>
            </a:custGeom>
            <a:solidFill>
              <a:srgbClr val="000000"/>
            </a:solidFill>
          </p:spPr>
          <p:txBody>
            <a:bodyPr wrap="square" lIns="0" tIns="0" rIns="0" bIns="0" rtlCol="0"/>
            <a:lstStyle/>
            <a:p>
              <a:endParaRPr/>
            </a:p>
          </p:txBody>
        </p:sp>
        <p:sp>
          <p:nvSpPr>
            <p:cNvPr id="76" name="object 76"/>
            <p:cNvSpPr/>
            <p:nvPr/>
          </p:nvSpPr>
          <p:spPr>
            <a:xfrm>
              <a:off x="1126744" y="4172529"/>
              <a:ext cx="0" cy="559435"/>
            </a:xfrm>
            <a:custGeom>
              <a:avLst/>
              <a:gdLst/>
              <a:ahLst/>
              <a:cxnLst/>
              <a:rect l="l" t="t" r="r" b="b"/>
              <a:pathLst>
                <a:path h="559435">
                  <a:moveTo>
                    <a:pt x="0" y="0"/>
                  </a:moveTo>
                  <a:lnTo>
                    <a:pt x="0" y="559032"/>
                  </a:lnTo>
                </a:path>
              </a:pathLst>
            </a:custGeom>
            <a:ln w="19177">
              <a:solidFill>
                <a:srgbClr val="000000"/>
              </a:solidFill>
            </a:ln>
          </p:spPr>
          <p:txBody>
            <a:bodyPr wrap="square" lIns="0" tIns="0" rIns="0" bIns="0" rtlCol="0"/>
            <a:lstStyle/>
            <a:p>
              <a:endParaRPr/>
            </a:p>
          </p:txBody>
        </p:sp>
      </p:grpSp>
      <p:sp>
        <p:nvSpPr>
          <p:cNvPr id="77" name="object 77"/>
          <p:cNvSpPr txBox="1"/>
          <p:nvPr/>
        </p:nvSpPr>
        <p:spPr>
          <a:xfrm>
            <a:off x="8304362" y="2337848"/>
            <a:ext cx="246379" cy="329565"/>
          </a:xfrm>
          <a:prstGeom prst="rect">
            <a:avLst/>
          </a:prstGeom>
        </p:spPr>
        <p:txBody>
          <a:bodyPr vert="horz" wrap="square" lIns="0" tIns="12065" rIns="0" bIns="0" rtlCol="0">
            <a:spAutoFit/>
          </a:bodyPr>
          <a:lstStyle/>
          <a:p>
            <a:pPr marL="12700">
              <a:lnSpc>
                <a:spcPct val="100000"/>
              </a:lnSpc>
              <a:spcBef>
                <a:spcPts val="95"/>
              </a:spcBef>
            </a:pPr>
            <a:r>
              <a:rPr sz="2000" b="1" spc="70" dirty="0">
                <a:latin typeface="Arial"/>
                <a:cs typeface="Arial"/>
              </a:rPr>
              <a:t>M</a:t>
            </a:r>
            <a:endParaRPr sz="2000">
              <a:latin typeface="Arial"/>
              <a:cs typeface="Arial"/>
            </a:endParaRPr>
          </a:p>
        </p:txBody>
      </p:sp>
      <p:sp>
        <p:nvSpPr>
          <p:cNvPr id="80" name="object 8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
        <p:nvSpPr>
          <p:cNvPr id="78" name="object 78"/>
          <p:cNvSpPr txBox="1">
            <a:spLocks noGrp="1"/>
          </p:cNvSpPr>
          <p:nvPr>
            <p:ph type="title"/>
          </p:nvPr>
        </p:nvSpPr>
        <p:spPr>
          <a:xfrm>
            <a:off x="592327" y="400253"/>
            <a:ext cx="2778125" cy="331470"/>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Binary</a:t>
            </a:r>
            <a:r>
              <a:rPr b="1" spc="-185" dirty="0">
                <a:latin typeface="Times New Roman"/>
                <a:cs typeface="Times New Roman"/>
              </a:rPr>
              <a:t> </a:t>
            </a:r>
            <a:r>
              <a:rPr b="1" spc="-5" dirty="0">
                <a:latin typeface="Times New Roman"/>
                <a:cs typeface="Times New Roman"/>
              </a:rPr>
              <a:t>Adder-Subtractor</a:t>
            </a:r>
          </a:p>
        </p:txBody>
      </p:sp>
      <p:sp>
        <p:nvSpPr>
          <p:cNvPr id="79" name="object 79"/>
          <p:cNvSpPr txBox="1"/>
          <p:nvPr/>
        </p:nvSpPr>
        <p:spPr>
          <a:xfrm>
            <a:off x="3084322" y="5963208"/>
            <a:ext cx="2476500"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Times New Roman"/>
                <a:cs typeface="Times New Roman"/>
              </a:rPr>
              <a:t>Figure </a:t>
            </a:r>
            <a:r>
              <a:rPr sz="1400" b="1" dirty="0">
                <a:latin typeface="Times New Roman"/>
                <a:cs typeface="Times New Roman"/>
              </a:rPr>
              <a:t>: 4 -bit</a:t>
            </a:r>
            <a:r>
              <a:rPr sz="1400" b="1" spc="-175" dirty="0">
                <a:latin typeface="Times New Roman"/>
                <a:cs typeface="Times New Roman"/>
              </a:rPr>
              <a:t> </a:t>
            </a:r>
            <a:r>
              <a:rPr sz="1400" b="1" spc="-5" dirty="0">
                <a:latin typeface="Times New Roman"/>
                <a:cs typeface="Times New Roman"/>
              </a:rPr>
              <a:t>Adder-Subtractor</a:t>
            </a:r>
            <a:endParaRPr sz="1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
        <p:nvSpPr>
          <p:cNvPr id="2" name="object 2"/>
          <p:cNvSpPr txBox="1"/>
          <p:nvPr/>
        </p:nvSpPr>
        <p:spPr>
          <a:xfrm>
            <a:off x="601472" y="296392"/>
            <a:ext cx="8256270" cy="5970270"/>
          </a:xfrm>
          <a:prstGeom prst="rect">
            <a:avLst/>
          </a:prstGeom>
        </p:spPr>
        <p:txBody>
          <a:bodyPr vert="horz" wrap="square" lIns="0" tIns="12700" rIns="0" bIns="0" rtlCol="0">
            <a:spAutoFit/>
          </a:bodyPr>
          <a:lstStyle/>
          <a:p>
            <a:pPr marL="299085" marR="7620" indent="-287020" algn="just">
              <a:lnSpc>
                <a:spcPct val="150000"/>
              </a:lnSpc>
              <a:spcBef>
                <a:spcPts val="100"/>
              </a:spcBef>
              <a:buFont typeface="Arial"/>
              <a:buChar char="•"/>
              <a:tabLst>
                <a:tab pos="299720" algn="l"/>
              </a:tabLst>
            </a:pP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addition and subtraction operations can </a:t>
            </a:r>
            <a:r>
              <a:rPr sz="2000" dirty="0">
                <a:latin typeface="Times New Roman" panose="02020603050405020304" pitchFamily="18" charset="0"/>
                <a:cs typeface="Times New Roman" panose="02020603050405020304" pitchFamily="18" charset="0"/>
              </a:rPr>
              <a:t>be </a:t>
            </a:r>
            <a:r>
              <a:rPr sz="2000" spc="-5" dirty="0">
                <a:latin typeface="Times New Roman" panose="02020603050405020304" pitchFamily="18" charset="0"/>
                <a:cs typeface="Times New Roman" panose="02020603050405020304" pitchFamily="18" charset="0"/>
              </a:rPr>
              <a:t>combined into </a:t>
            </a:r>
            <a:r>
              <a:rPr sz="2000" spc="5" dirty="0">
                <a:latin typeface="Times New Roman" panose="02020603050405020304" pitchFamily="18" charset="0"/>
                <a:cs typeface="Times New Roman" panose="02020603050405020304" pitchFamily="18" charset="0"/>
              </a:rPr>
              <a:t>one </a:t>
            </a:r>
            <a:r>
              <a:rPr sz="2000" spc="-10" dirty="0">
                <a:latin typeface="Times New Roman" panose="02020603050405020304" pitchFamily="18" charset="0"/>
                <a:cs typeface="Times New Roman" panose="02020603050405020304" pitchFamily="18" charset="0"/>
              </a:rPr>
              <a:t>common  </a:t>
            </a:r>
            <a:r>
              <a:rPr sz="2000" dirty="0">
                <a:latin typeface="Times New Roman" panose="02020603050405020304" pitchFamily="18" charset="0"/>
                <a:cs typeface="Times New Roman" panose="02020603050405020304" pitchFamily="18" charset="0"/>
              </a:rPr>
              <a:t>circuit by including </a:t>
            </a:r>
            <a:r>
              <a:rPr sz="2000" spc="-5" dirty="0">
                <a:latin typeface="Times New Roman" panose="02020603050405020304" pitchFamily="18" charset="0"/>
                <a:cs typeface="Times New Roman" panose="02020603050405020304" pitchFamily="18" charset="0"/>
              </a:rPr>
              <a:t>an </a:t>
            </a:r>
            <a:r>
              <a:rPr sz="2000" dirty="0">
                <a:latin typeface="Times New Roman" panose="02020603050405020304" pitchFamily="18" charset="0"/>
                <a:cs typeface="Times New Roman" panose="02020603050405020304" pitchFamily="18" charset="0"/>
              </a:rPr>
              <a:t>exclusive-OR gate with </a:t>
            </a:r>
            <a:r>
              <a:rPr sz="2000" spc="-5" dirty="0">
                <a:latin typeface="Times New Roman" panose="02020603050405020304" pitchFamily="18" charset="0"/>
                <a:cs typeface="Times New Roman" panose="02020603050405020304" pitchFamily="18" charset="0"/>
              </a:rPr>
              <a:t>each</a:t>
            </a:r>
            <a:r>
              <a:rPr sz="2000" spc="-16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full-adder.</a:t>
            </a:r>
            <a:endParaRPr sz="2000" dirty="0">
              <a:latin typeface="Times New Roman" panose="02020603050405020304" pitchFamily="18" charset="0"/>
              <a:cs typeface="Times New Roman" panose="02020603050405020304" pitchFamily="18" charset="0"/>
            </a:endParaRPr>
          </a:p>
          <a:p>
            <a:pPr marL="299085" marR="5715" indent="-287020" algn="just">
              <a:lnSpc>
                <a:spcPct val="150000"/>
              </a:lnSpc>
              <a:buFont typeface="Arial"/>
              <a:buChar char="•"/>
              <a:tabLst>
                <a:tab pos="299720" algn="l"/>
              </a:tabLst>
            </a:pP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mode </a:t>
            </a:r>
            <a:r>
              <a:rPr sz="2000" spc="-10" dirty="0">
                <a:latin typeface="Times New Roman" panose="02020603050405020304" pitchFamily="18" charset="0"/>
                <a:cs typeface="Times New Roman" panose="02020603050405020304" pitchFamily="18" charset="0"/>
              </a:rPr>
              <a:t>input </a:t>
            </a:r>
            <a:r>
              <a:rPr sz="2000" dirty="0">
                <a:latin typeface="Times New Roman" panose="02020603050405020304" pitchFamily="18" charset="0"/>
                <a:cs typeface="Times New Roman" panose="02020603050405020304" pitchFamily="18" charset="0"/>
              </a:rPr>
              <a:t>M </a:t>
            </a:r>
            <a:r>
              <a:rPr sz="2000" spc="-5" dirty="0">
                <a:latin typeface="Times New Roman" panose="02020603050405020304" pitchFamily="18" charset="0"/>
                <a:cs typeface="Times New Roman" panose="02020603050405020304" pitchFamily="18" charset="0"/>
              </a:rPr>
              <a:t>controls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When M = 0 the </a:t>
            </a:r>
            <a:r>
              <a:rPr sz="2000" spc="-5" dirty="0">
                <a:latin typeface="Times New Roman" panose="02020603050405020304" pitchFamily="18" charset="0"/>
                <a:cs typeface="Times New Roman" panose="02020603050405020304" pitchFamily="18" charset="0"/>
              </a:rPr>
              <a:t>circuit </a:t>
            </a:r>
            <a:r>
              <a:rPr sz="2000" spc="-10" dirty="0">
                <a:latin typeface="Times New Roman" panose="02020603050405020304" pitchFamily="18" charset="0"/>
                <a:cs typeface="Times New Roman" panose="02020603050405020304" pitchFamily="18" charset="0"/>
              </a:rPr>
              <a:t>is </a:t>
            </a:r>
            <a:r>
              <a:rPr sz="2000" spc="-5" dirty="0">
                <a:latin typeface="Times New Roman" panose="02020603050405020304" pitchFamily="18" charset="0"/>
                <a:cs typeface="Times New Roman" panose="02020603050405020304" pitchFamily="18" charset="0"/>
              </a:rPr>
              <a:t>adder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when </a:t>
            </a:r>
            <a:r>
              <a:rPr sz="2000" spc="-10" dirty="0">
                <a:latin typeface="Times New Roman" panose="02020603050405020304" pitchFamily="18" charset="0"/>
                <a:cs typeface="Times New Roman" panose="02020603050405020304" pitchFamily="18" charset="0"/>
              </a:rPr>
              <a:t>M=1 </a:t>
            </a:r>
            <a:r>
              <a:rPr sz="2000" spc="-5" dirty="0">
                <a:latin typeface="Times New Roman" panose="02020603050405020304" pitchFamily="18" charset="0"/>
                <a:cs typeface="Times New Roman" panose="02020603050405020304" pitchFamily="18" charset="0"/>
              </a:rPr>
              <a:t>the circuit becomes </a:t>
            </a:r>
            <a:r>
              <a:rPr sz="2000" dirty="0">
                <a:latin typeface="Times New Roman" panose="02020603050405020304" pitchFamily="18" charset="0"/>
                <a:cs typeface="Times New Roman" panose="02020603050405020304" pitchFamily="18" charset="0"/>
              </a:rPr>
              <a:t>a </a:t>
            </a:r>
            <a:r>
              <a:rPr sz="2000" spc="-15" dirty="0">
                <a:latin typeface="Times New Roman" panose="02020603050405020304" pitchFamily="18" charset="0"/>
                <a:cs typeface="Times New Roman" panose="02020603050405020304" pitchFamily="18" charset="0"/>
              </a:rPr>
              <a:t>subtractor, </a:t>
            </a:r>
            <a:r>
              <a:rPr sz="2000" spc="-5" dirty="0">
                <a:latin typeface="Times New Roman" panose="02020603050405020304" pitchFamily="18" charset="0"/>
                <a:cs typeface="Times New Roman" panose="02020603050405020304" pitchFamily="18" charset="0"/>
              </a:rPr>
              <a:t>Each exclusive-OR gate  </a:t>
            </a:r>
            <a:r>
              <a:rPr sz="2000" dirty="0">
                <a:latin typeface="Times New Roman" panose="02020603050405020304" pitchFamily="18" charset="0"/>
                <a:cs typeface="Times New Roman" panose="02020603050405020304" pitchFamily="18" charset="0"/>
              </a:rPr>
              <a:t>receives input M and </a:t>
            </a:r>
            <a:r>
              <a:rPr sz="2000" spc="5" dirty="0">
                <a:latin typeface="Times New Roman" panose="02020603050405020304" pitchFamily="18" charset="0"/>
                <a:cs typeface="Times New Roman" panose="02020603050405020304" pitchFamily="18" charset="0"/>
              </a:rPr>
              <a:t>one </a:t>
            </a:r>
            <a:r>
              <a:rPr sz="2000" dirty="0">
                <a:latin typeface="Times New Roman" panose="02020603050405020304" pitchFamily="18" charset="0"/>
                <a:cs typeface="Times New Roman" panose="02020603050405020304" pitchFamily="18" charset="0"/>
              </a:rPr>
              <a:t>of the inputs of</a:t>
            </a:r>
            <a:r>
              <a:rPr sz="2000" spc="-18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a:t>
            </a:r>
            <a:endParaRPr sz="2000" dirty="0">
              <a:latin typeface="Times New Roman" panose="02020603050405020304" pitchFamily="18" charset="0"/>
              <a:cs typeface="Times New Roman" panose="02020603050405020304" pitchFamily="18" charset="0"/>
            </a:endParaRPr>
          </a:p>
          <a:p>
            <a:pPr marL="299085" indent="-287020" algn="just">
              <a:lnSpc>
                <a:spcPct val="100000"/>
              </a:lnSpc>
              <a:spcBef>
                <a:spcPts val="1200"/>
              </a:spcBef>
              <a:buFont typeface="Arial"/>
              <a:buChar char="•"/>
              <a:tabLst>
                <a:tab pos="299720" algn="l"/>
              </a:tabLst>
            </a:pPr>
            <a:r>
              <a:rPr sz="2000" dirty="0">
                <a:latin typeface="Times New Roman" panose="02020603050405020304" pitchFamily="18" charset="0"/>
                <a:cs typeface="Times New Roman" panose="02020603050405020304" pitchFamily="18" charset="0"/>
              </a:rPr>
              <a:t>When </a:t>
            </a:r>
            <a:r>
              <a:rPr sz="2000" spc="5" dirty="0">
                <a:latin typeface="Times New Roman" panose="02020603050405020304" pitchFamily="18" charset="0"/>
                <a:cs typeface="Times New Roman" panose="02020603050405020304" pitchFamily="18" charset="0"/>
              </a:rPr>
              <a:t>M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0, </a:t>
            </a:r>
            <a:r>
              <a:rPr sz="2000" spc="-75" dirty="0">
                <a:latin typeface="Times New Roman" panose="02020603050405020304" pitchFamily="18" charset="0"/>
                <a:cs typeface="Times New Roman" panose="02020603050405020304" pitchFamily="18" charset="0"/>
              </a:rPr>
              <a:t>We </a:t>
            </a:r>
            <a:r>
              <a:rPr sz="2000" dirty="0">
                <a:latin typeface="Times New Roman" panose="02020603050405020304" pitchFamily="18" charset="0"/>
                <a:cs typeface="Times New Roman" panose="02020603050405020304" pitchFamily="18" charset="0"/>
              </a:rPr>
              <a:t>have </a:t>
            </a:r>
            <a:r>
              <a:rPr sz="2000" spc="95" dirty="0">
                <a:latin typeface="Times New Roman" panose="02020603050405020304" pitchFamily="18" charset="0"/>
                <a:cs typeface="Times New Roman" panose="02020603050405020304" pitchFamily="18" charset="0"/>
              </a:rPr>
              <a:t>B⊕0</a:t>
            </a:r>
            <a:r>
              <a:rPr sz="2000" spc="16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full-address receive the value of B, the</a:t>
            </a:r>
            <a:endParaRPr sz="2000" dirty="0">
              <a:latin typeface="Times New Roman" panose="02020603050405020304" pitchFamily="18" charset="0"/>
              <a:cs typeface="Times New Roman" panose="02020603050405020304" pitchFamily="18" charset="0"/>
            </a:endParaRPr>
          </a:p>
          <a:p>
            <a:pPr marL="299085" algn="just">
              <a:lnSpc>
                <a:spcPct val="100000"/>
              </a:lnSpc>
              <a:spcBef>
                <a:spcPts val="1205"/>
              </a:spcBef>
            </a:pPr>
            <a:r>
              <a:rPr sz="2000" dirty="0">
                <a:latin typeface="Times New Roman" panose="02020603050405020304" pitchFamily="18" charset="0"/>
                <a:cs typeface="Times New Roman" panose="02020603050405020304" pitchFamily="18" charset="0"/>
              </a:rPr>
              <a:t>input carry </a:t>
            </a:r>
            <a:r>
              <a:rPr sz="2000" spc="-5" dirty="0">
                <a:latin typeface="Times New Roman" panose="02020603050405020304" pitchFamily="18" charset="0"/>
                <a:cs typeface="Times New Roman" panose="02020603050405020304" pitchFamily="18" charset="0"/>
              </a:rPr>
              <a:t>is </a:t>
            </a:r>
            <a:r>
              <a:rPr sz="2000" dirty="0">
                <a:latin typeface="Times New Roman" panose="02020603050405020304" pitchFamily="18" charset="0"/>
                <a:cs typeface="Times New Roman" panose="02020603050405020304" pitchFamily="18" charset="0"/>
              </a:rPr>
              <a:t>0 and the circuit performs A</a:t>
            </a:r>
            <a:r>
              <a:rPr sz="2000" spc="-38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plus </a:t>
            </a:r>
            <a:r>
              <a:rPr sz="2000" spc="-5" dirty="0">
                <a:latin typeface="Times New Roman" panose="02020603050405020304" pitchFamily="18" charset="0"/>
                <a:cs typeface="Times New Roman" panose="02020603050405020304" pitchFamily="18" charset="0"/>
              </a:rPr>
              <a:t>B.</a:t>
            </a:r>
            <a:endParaRPr sz="2000" dirty="0">
              <a:latin typeface="Times New Roman" panose="02020603050405020304" pitchFamily="18" charset="0"/>
              <a:cs typeface="Times New Roman" panose="02020603050405020304" pitchFamily="18" charset="0"/>
            </a:endParaRPr>
          </a:p>
          <a:p>
            <a:pPr marL="299085" marR="5080" indent="-287020" algn="just">
              <a:lnSpc>
                <a:spcPct val="150000"/>
              </a:lnSpc>
              <a:buFont typeface="Arial"/>
              <a:buChar char="•"/>
              <a:tabLst>
                <a:tab pos="299720" algn="l"/>
              </a:tabLst>
            </a:pPr>
            <a:r>
              <a:rPr sz="2000" spc="-5" dirty="0">
                <a:latin typeface="Times New Roman" panose="02020603050405020304" pitchFamily="18" charset="0"/>
                <a:cs typeface="Times New Roman" panose="02020603050405020304" pitchFamily="18" charset="0"/>
              </a:rPr>
              <a:t>When </a:t>
            </a:r>
            <a:r>
              <a:rPr sz="2000" spc="-10" dirty="0">
                <a:latin typeface="Times New Roman" panose="02020603050405020304" pitchFamily="18" charset="0"/>
                <a:cs typeface="Times New Roman" panose="02020603050405020304" pitchFamily="18" charset="0"/>
              </a:rPr>
              <a:t>M=1 </a:t>
            </a:r>
            <a:r>
              <a:rPr sz="2000" dirty="0">
                <a:latin typeface="Times New Roman" panose="02020603050405020304" pitchFamily="18" charset="0"/>
                <a:cs typeface="Times New Roman" panose="02020603050405020304" pitchFamily="18" charset="0"/>
              </a:rPr>
              <a:t>we </a:t>
            </a:r>
            <a:r>
              <a:rPr sz="2000" spc="-5" dirty="0">
                <a:latin typeface="Times New Roman" panose="02020603050405020304" pitchFamily="18" charset="0"/>
                <a:cs typeface="Times New Roman" panose="02020603050405020304" pitchFamily="18" charset="0"/>
              </a:rPr>
              <a:t>have </a:t>
            </a:r>
            <a:r>
              <a:rPr sz="2000" dirty="0">
                <a:latin typeface="Times New Roman" panose="02020603050405020304" pitchFamily="18" charset="0"/>
                <a:cs typeface="Times New Roman" panose="02020603050405020304" pitchFamily="18" charset="0"/>
              </a:rPr>
              <a:t>B </a:t>
            </a:r>
            <a:r>
              <a:rPr sz="2000" spc="3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 = </a:t>
            </a:r>
            <a:r>
              <a:rPr sz="2000" spc="-5" dirty="0">
                <a:latin typeface="Times New Roman" panose="02020603050405020304" pitchFamily="18" charset="0"/>
                <a:cs typeface="Times New Roman" panose="02020603050405020304" pitchFamily="18" charset="0"/>
              </a:rPr>
              <a:t>B‘ and Co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1. The </a:t>
            </a:r>
            <a:r>
              <a:rPr sz="2000" dirty="0">
                <a:latin typeface="Times New Roman" panose="02020603050405020304" pitchFamily="18" charset="0"/>
                <a:cs typeface="Times New Roman" panose="02020603050405020304" pitchFamily="18" charset="0"/>
              </a:rPr>
              <a:t>B </a:t>
            </a:r>
            <a:r>
              <a:rPr sz="2000" spc="-5" dirty="0">
                <a:latin typeface="Times New Roman" panose="02020603050405020304" pitchFamily="18" charset="0"/>
                <a:cs typeface="Times New Roman" panose="02020603050405020304" pitchFamily="18" charset="0"/>
              </a:rPr>
              <a:t>inputs are all  complemented </a:t>
            </a:r>
            <a:r>
              <a:rPr sz="2000" dirty="0">
                <a:latin typeface="Times New Roman" panose="02020603050405020304" pitchFamily="18" charset="0"/>
                <a:cs typeface="Times New Roman" panose="02020603050405020304" pitchFamily="18" charset="0"/>
              </a:rPr>
              <a:t>and a 1 </a:t>
            </a:r>
            <a:r>
              <a:rPr sz="2000" spc="-5" dirty="0">
                <a:latin typeface="Times New Roman" panose="02020603050405020304" pitchFamily="18" charset="0"/>
                <a:cs typeface="Times New Roman" panose="02020603050405020304" pitchFamily="18" charset="0"/>
              </a:rPr>
              <a:t>is </a:t>
            </a:r>
            <a:r>
              <a:rPr sz="2000" dirty="0">
                <a:latin typeface="Times New Roman" panose="02020603050405020304" pitchFamily="18" charset="0"/>
                <a:cs typeface="Times New Roman" panose="02020603050405020304" pitchFamily="18" charset="0"/>
              </a:rPr>
              <a:t>added through the input</a:t>
            </a:r>
            <a:r>
              <a:rPr sz="2000" spc="-12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carry.</a:t>
            </a:r>
            <a:endParaRPr sz="2000" dirty="0">
              <a:latin typeface="Times New Roman" panose="02020603050405020304" pitchFamily="18" charset="0"/>
              <a:cs typeface="Times New Roman" panose="02020603050405020304" pitchFamily="18" charset="0"/>
            </a:endParaRPr>
          </a:p>
          <a:p>
            <a:pPr marL="299085" marR="6350" indent="-287020" algn="just">
              <a:lnSpc>
                <a:spcPct val="150000"/>
              </a:lnSpc>
              <a:buFont typeface="Arial"/>
              <a:buChar char="•"/>
              <a:tabLst>
                <a:tab pos="299720" algn="l"/>
              </a:tabLst>
            </a:pP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circuit performs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plus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2‘s complement of B. for  unsigned numbers, this gives </a:t>
            </a:r>
            <a:r>
              <a:rPr sz="2000" dirty="0">
                <a:latin typeface="Times New Roman" panose="02020603050405020304" pitchFamily="18" charset="0"/>
                <a:cs typeface="Times New Roman" panose="02020603050405020304" pitchFamily="18" charset="0"/>
              </a:rPr>
              <a:t>A- B </a:t>
            </a:r>
            <a:r>
              <a:rPr sz="2000" spc="-10" dirty="0">
                <a:latin typeface="Times New Roman" panose="02020603050405020304" pitchFamily="18" charset="0"/>
                <a:cs typeface="Times New Roman" panose="02020603050405020304" pitchFamily="18" charset="0"/>
              </a:rPr>
              <a:t>if </a:t>
            </a:r>
            <a:r>
              <a:rPr sz="2000" spc="-5" dirty="0">
                <a:latin typeface="Times New Roman" panose="02020603050405020304" pitchFamily="18" charset="0"/>
                <a:cs typeface="Times New Roman" panose="02020603050405020304" pitchFamily="18" charset="0"/>
              </a:rPr>
              <a:t>A= </a:t>
            </a:r>
            <a:r>
              <a:rPr sz="2000" dirty="0">
                <a:latin typeface="Times New Roman" panose="02020603050405020304" pitchFamily="18" charset="0"/>
                <a:cs typeface="Times New Roman" panose="02020603050405020304" pitchFamily="18" charset="0"/>
              </a:rPr>
              <a:t>B or </a:t>
            </a:r>
            <a:r>
              <a:rPr sz="2000" spc="-5" dirty="0">
                <a:latin typeface="Times New Roman" panose="02020603050405020304" pitchFamily="18" charset="0"/>
                <a:cs typeface="Times New Roman" panose="02020603050405020304" pitchFamily="18" charset="0"/>
              </a:rPr>
              <a:t>the 2‘ </a:t>
            </a:r>
            <a:r>
              <a:rPr sz="2000" dirty="0">
                <a:latin typeface="Times New Roman" panose="02020603050405020304" pitchFamily="18" charset="0"/>
                <a:cs typeface="Times New Roman" panose="02020603050405020304" pitchFamily="18" charset="0"/>
              </a:rPr>
              <a:t>s </a:t>
            </a:r>
            <a:r>
              <a:rPr sz="2000" spc="-5" dirty="0">
                <a:latin typeface="Times New Roman" panose="02020603050405020304" pitchFamily="18" charset="0"/>
                <a:cs typeface="Times New Roman" panose="02020603050405020304" pitchFamily="18" charset="0"/>
              </a:rPr>
              <a:t>complement of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B-A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if </a:t>
            </a:r>
            <a:r>
              <a:rPr sz="2000" dirty="0">
                <a:latin typeface="Times New Roman" panose="02020603050405020304" pitchFamily="18" charset="0"/>
                <a:cs typeface="Times New Roman" panose="02020603050405020304" pitchFamily="18" charset="0"/>
              </a:rPr>
              <a:t>A&lt; </a:t>
            </a:r>
            <a:r>
              <a:rPr sz="2000" spc="-5" dirty="0">
                <a:latin typeface="Times New Roman" panose="02020603050405020304" pitchFamily="18" charset="0"/>
                <a:cs typeface="Times New Roman" panose="02020603050405020304" pitchFamily="18" charset="0"/>
              </a:rPr>
              <a:t>B. For </a:t>
            </a:r>
            <a:r>
              <a:rPr sz="2000" dirty="0">
                <a:latin typeface="Times New Roman" panose="02020603050405020304" pitchFamily="18" charset="0"/>
                <a:cs typeface="Times New Roman" panose="02020603050405020304" pitchFamily="18" charset="0"/>
              </a:rPr>
              <a:t>signed </a:t>
            </a:r>
            <a:r>
              <a:rPr sz="2000" spc="-5" dirty="0">
                <a:latin typeface="Times New Roman" panose="02020603050405020304" pitchFamily="18" charset="0"/>
                <a:cs typeface="Times New Roman" panose="02020603050405020304" pitchFamily="18" charset="0"/>
              </a:rPr>
              <a:t>numbers, the result is A- </a:t>
            </a:r>
            <a:r>
              <a:rPr sz="2000" dirty="0">
                <a:latin typeface="Times New Roman" panose="02020603050405020304" pitchFamily="18" charset="0"/>
                <a:cs typeface="Times New Roman" panose="02020603050405020304" pitchFamily="18" charset="0"/>
              </a:rPr>
              <a:t>B </a:t>
            </a:r>
            <a:r>
              <a:rPr sz="2000" spc="-5" dirty="0">
                <a:latin typeface="Times New Roman" panose="02020603050405020304" pitchFamily="18" charset="0"/>
                <a:cs typeface="Times New Roman" panose="02020603050405020304" pitchFamily="18" charset="0"/>
              </a:rPr>
              <a:t>provided that there </a:t>
            </a:r>
            <a:r>
              <a:rPr sz="2000" spc="-10" dirty="0">
                <a:latin typeface="Times New Roman" panose="02020603050405020304" pitchFamily="18" charset="0"/>
                <a:cs typeface="Times New Roman" panose="02020603050405020304" pitchFamily="18" charset="0"/>
              </a:rPr>
              <a:t>is </a:t>
            </a:r>
            <a:r>
              <a:rPr sz="2000" spc="-5" dirty="0">
                <a:latin typeface="Times New Roman" panose="02020603050405020304" pitchFamily="18" charset="0"/>
                <a:cs typeface="Times New Roman" panose="02020603050405020304" pitchFamily="18" charset="0"/>
              </a:rPr>
              <a:t>no   </a:t>
            </a:r>
            <a:r>
              <a:rPr sz="2000" spc="-15" dirty="0">
                <a:latin typeface="Times New Roman" panose="02020603050405020304" pitchFamily="18" charset="0"/>
                <a:cs typeface="Times New Roman" panose="02020603050405020304" pitchFamily="18" charset="0"/>
              </a:rPr>
              <a:t>overflow.</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352" y="622757"/>
            <a:ext cx="2188845" cy="331470"/>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Binary</a:t>
            </a:r>
            <a:r>
              <a:rPr b="1" spc="-70" dirty="0">
                <a:latin typeface="Times New Roman"/>
                <a:cs typeface="Times New Roman"/>
              </a:rPr>
              <a:t> </a:t>
            </a:r>
            <a:r>
              <a:rPr b="1" spc="-5" dirty="0">
                <a:latin typeface="Times New Roman"/>
                <a:cs typeface="Times New Roman"/>
              </a:rPr>
              <a:t>Incrementer</a:t>
            </a:r>
          </a:p>
        </p:txBody>
      </p:sp>
      <p:sp>
        <p:nvSpPr>
          <p:cNvPr id="3" name="object 3"/>
          <p:cNvSpPr txBox="1"/>
          <p:nvPr/>
        </p:nvSpPr>
        <p:spPr>
          <a:xfrm>
            <a:off x="6538974" y="4429874"/>
            <a:ext cx="791210" cy="563880"/>
          </a:xfrm>
          <a:prstGeom prst="rect">
            <a:avLst/>
          </a:prstGeom>
          <a:ln w="28190">
            <a:solidFill>
              <a:srgbClr val="000000"/>
            </a:solidFill>
          </a:ln>
        </p:spPr>
        <p:txBody>
          <a:bodyPr vert="horz" wrap="square" lIns="0" tIns="24130" rIns="0" bIns="0" rtlCol="0">
            <a:spAutoFit/>
          </a:bodyPr>
          <a:lstStyle/>
          <a:p>
            <a:pPr marL="120014">
              <a:lnSpc>
                <a:spcPct val="100000"/>
              </a:lnSpc>
              <a:spcBef>
                <a:spcPts val="190"/>
              </a:spcBef>
              <a:tabLst>
                <a:tab pos="601345" algn="l"/>
              </a:tabLst>
            </a:pPr>
            <a:r>
              <a:rPr sz="900" b="1" spc="405" dirty="0">
                <a:latin typeface="Arial"/>
                <a:cs typeface="Arial"/>
              </a:rPr>
              <a:t>x	y</a:t>
            </a:r>
            <a:endParaRPr sz="900">
              <a:latin typeface="Arial"/>
              <a:cs typeface="Arial"/>
            </a:endParaRPr>
          </a:p>
          <a:p>
            <a:pPr marR="27940" algn="ctr">
              <a:lnSpc>
                <a:spcPct val="100000"/>
              </a:lnSpc>
              <a:spcBef>
                <a:spcPts val="120"/>
              </a:spcBef>
            </a:pPr>
            <a:r>
              <a:rPr sz="1100" b="1" spc="550" dirty="0">
                <a:latin typeface="Arial"/>
                <a:cs typeface="Arial"/>
              </a:rPr>
              <a:t>HA</a:t>
            </a:r>
            <a:endParaRPr sz="1100">
              <a:latin typeface="Arial"/>
              <a:cs typeface="Arial"/>
            </a:endParaRPr>
          </a:p>
          <a:p>
            <a:pPr marR="43180" algn="ctr">
              <a:lnSpc>
                <a:spcPts val="1060"/>
              </a:lnSpc>
              <a:spcBef>
                <a:spcPts val="665"/>
              </a:spcBef>
              <a:tabLst>
                <a:tab pos="395605" algn="l"/>
              </a:tabLst>
            </a:pPr>
            <a:r>
              <a:rPr sz="1350" b="1" spc="787" baseline="6172" dirty="0">
                <a:latin typeface="Arial"/>
                <a:cs typeface="Arial"/>
              </a:rPr>
              <a:t>C	</a:t>
            </a:r>
            <a:r>
              <a:rPr sz="900" b="1" spc="484" dirty="0">
                <a:latin typeface="Arial"/>
                <a:cs typeface="Arial"/>
              </a:rPr>
              <a:t>S</a:t>
            </a:r>
            <a:endParaRPr sz="900">
              <a:latin typeface="Arial"/>
              <a:cs typeface="Arial"/>
            </a:endParaRPr>
          </a:p>
        </p:txBody>
      </p:sp>
      <p:grpSp>
        <p:nvGrpSpPr>
          <p:cNvPr id="4" name="object 4"/>
          <p:cNvGrpSpPr/>
          <p:nvPr/>
        </p:nvGrpSpPr>
        <p:grpSpPr>
          <a:xfrm>
            <a:off x="6676088" y="4044233"/>
            <a:ext cx="137795" cy="375920"/>
            <a:chOff x="6676088" y="4044233"/>
            <a:chExt cx="137795" cy="375920"/>
          </a:xfrm>
        </p:grpSpPr>
        <p:sp>
          <p:nvSpPr>
            <p:cNvPr id="5" name="object 5"/>
            <p:cNvSpPr/>
            <p:nvPr/>
          </p:nvSpPr>
          <p:spPr>
            <a:xfrm>
              <a:off x="6676088" y="4330807"/>
              <a:ext cx="137795" cy="89535"/>
            </a:xfrm>
            <a:custGeom>
              <a:avLst/>
              <a:gdLst/>
              <a:ahLst/>
              <a:cxnLst/>
              <a:rect l="l" t="t" r="r" b="b"/>
              <a:pathLst>
                <a:path w="137795" h="89535">
                  <a:moveTo>
                    <a:pt x="137800" y="0"/>
                  </a:moveTo>
                  <a:lnTo>
                    <a:pt x="0" y="0"/>
                  </a:lnTo>
                  <a:lnTo>
                    <a:pt x="68900" y="89068"/>
                  </a:lnTo>
                  <a:lnTo>
                    <a:pt x="137800" y="0"/>
                  </a:lnTo>
                  <a:close/>
                </a:path>
              </a:pathLst>
            </a:custGeom>
            <a:solidFill>
              <a:srgbClr val="000000"/>
            </a:solidFill>
          </p:spPr>
          <p:txBody>
            <a:bodyPr wrap="square" lIns="0" tIns="0" rIns="0" bIns="0" rtlCol="0"/>
            <a:lstStyle/>
            <a:p>
              <a:endParaRPr/>
            </a:p>
          </p:txBody>
        </p:sp>
        <p:sp>
          <p:nvSpPr>
            <p:cNvPr id="6" name="object 6"/>
            <p:cNvSpPr/>
            <p:nvPr/>
          </p:nvSpPr>
          <p:spPr>
            <a:xfrm>
              <a:off x="6744988" y="4044233"/>
              <a:ext cx="0" cy="306705"/>
            </a:xfrm>
            <a:custGeom>
              <a:avLst/>
              <a:gdLst/>
              <a:ahLst/>
              <a:cxnLst/>
              <a:rect l="l" t="t" r="r" b="b"/>
              <a:pathLst>
                <a:path h="306704">
                  <a:moveTo>
                    <a:pt x="0" y="306584"/>
                  </a:moveTo>
                  <a:lnTo>
                    <a:pt x="0" y="0"/>
                  </a:lnTo>
                </a:path>
              </a:pathLst>
            </a:custGeom>
            <a:ln w="16935">
              <a:solidFill>
                <a:srgbClr val="000000"/>
              </a:solidFill>
            </a:ln>
          </p:spPr>
          <p:txBody>
            <a:bodyPr wrap="square" lIns="0" tIns="0" rIns="0" bIns="0" rtlCol="0"/>
            <a:lstStyle/>
            <a:p>
              <a:endParaRPr/>
            </a:p>
          </p:txBody>
        </p:sp>
      </p:grpSp>
      <p:grpSp>
        <p:nvGrpSpPr>
          <p:cNvPr id="7" name="object 7"/>
          <p:cNvGrpSpPr/>
          <p:nvPr/>
        </p:nvGrpSpPr>
        <p:grpSpPr>
          <a:xfrm>
            <a:off x="7054925" y="4044233"/>
            <a:ext cx="137160" cy="375920"/>
            <a:chOff x="7054925" y="4044233"/>
            <a:chExt cx="137160" cy="375920"/>
          </a:xfrm>
        </p:grpSpPr>
        <p:sp>
          <p:nvSpPr>
            <p:cNvPr id="8" name="object 8"/>
            <p:cNvSpPr/>
            <p:nvPr/>
          </p:nvSpPr>
          <p:spPr>
            <a:xfrm>
              <a:off x="7054925" y="4330807"/>
              <a:ext cx="137160" cy="89535"/>
            </a:xfrm>
            <a:custGeom>
              <a:avLst/>
              <a:gdLst/>
              <a:ahLst/>
              <a:cxnLst/>
              <a:rect l="l" t="t" r="r" b="b"/>
              <a:pathLst>
                <a:path w="137159" h="89535">
                  <a:moveTo>
                    <a:pt x="137113" y="0"/>
                  </a:moveTo>
                  <a:lnTo>
                    <a:pt x="0" y="0"/>
                  </a:lnTo>
                  <a:lnTo>
                    <a:pt x="68442" y="89068"/>
                  </a:lnTo>
                  <a:lnTo>
                    <a:pt x="137113" y="0"/>
                  </a:lnTo>
                  <a:close/>
                </a:path>
              </a:pathLst>
            </a:custGeom>
            <a:solidFill>
              <a:srgbClr val="000000"/>
            </a:solidFill>
          </p:spPr>
          <p:txBody>
            <a:bodyPr wrap="square" lIns="0" tIns="0" rIns="0" bIns="0" rtlCol="0"/>
            <a:lstStyle/>
            <a:p>
              <a:endParaRPr/>
            </a:p>
          </p:txBody>
        </p:sp>
        <p:sp>
          <p:nvSpPr>
            <p:cNvPr id="9" name="object 9"/>
            <p:cNvSpPr/>
            <p:nvPr/>
          </p:nvSpPr>
          <p:spPr>
            <a:xfrm>
              <a:off x="7123367" y="4044233"/>
              <a:ext cx="0" cy="306705"/>
            </a:xfrm>
            <a:custGeom>
              <a:avLst/>
              <a:gdLst/>
              <a:ahLst/>
              <a:cxnLst/>
              <a:rect l="l" t="t" r="r" b="b"/>
              <a:pathLst>
                <a:path h="306704">
                  <a:moveTo>
                    <a:pt x="0" y="306584"/>
                  </a:moveTo>
                  <a:lnTo>
                    <a:pt x="0" y="0"/>
                  </a:lnTo>
                </a:path>
              </a:pathLst>
            </a:custGeom>
            <a:ln w="16935">
              <a:solidFill>
                <a:srgbClr val="000000"/>
              </a:solidFill>
            </a:ln>
          </p:spPr>
          <p:txBody>
            <a:bodyPr wrap="square" lIns="0" tIns="0" rIns="0" bIns="0" rtlCol="0"/>
            <a:lstStyle/>
            <a:p>
              <a:endParaRPr/>
            </a:p>
          </p:txBody>
        </p:sp>
      </p:grpSp>
      <p:sp>
        <p:nvSpPr>
          <p:cNvPr id="10" name="object 10"/>
          <p:cNvSpPr/>
          <p:nvPr/>
        </p:nvSpPr>
        <p:spPr>
          <a:xfrm>
            <a:off x="5765049" y="4212411"/>
            <a:ext cx="980440" cy="1008380"/>
          </a:xfrm>
          <a:custGeom>
            <a:avLst/>
            <a:gdLst/>
            <a:ahLst/>
            <a:cxnLst/>
            <a:rect l="l" t="t" r="r" b="b"/>
            <a:pathLst>
              <a:path w="980440" h="1008379">
                <a:moveTo>
                  <a:pt x="979939" y="1008033"/>
                </a:moveTo>
                <a:lnTo>
                  <a:pt x="979939" y="780861"/>
                </a:lnTo>
              </a:path>
              <a:path w="980440" h="1008379">
                <a:moveTo>
                  <a:pt x="979939" y="1008033"/>
                </a:moveTo>
                <a:lnTo>
                  <a:pt x="481614" y="1008033"/>
                </a:lnTo>
              </a:path>
              <a:path w="980440" h="1008379">
                <a:moveTo>
                  <a:pt x="481614" y="1008033"/>
                </a:moveTo>
                <a:lnTo>
                  <a:pt x="481614" y="0"/>
                </a:lnTo>
              </a:path>
              <a:path w="980440" h="1008379">
                <a:moveTo>
                  <a:pt x="481614" y="0"/>
                </a:moveTo>
                <a:lnTo>
                  <a:pt x="0" y="0"/>
                </a:lnTo>
              </a:path>
            </a:pathLst>
          </a:custGeom>
          <a:ln w="13328">
            <a:solidFill>
              <a:srgbClr val="000000"/>
            </a:solidFill>
          </a:ln>
        </p:spPr>
        <p:txBody>
          <a:bodyPr wrap="square" lIns="0" tIns="0" rIns="0" bIns="0" rtlCol="0"/>
          <a:lstStyle/>
          <a:p>
            <a:endParaRPr/>
          </a:p>
        </p:txBody>
      </p:sp>
      <p:grpSp>
        <p:nvGrpSpPr>
          <p:cNvPr id="11" name="object 11"/>
          <p:cNvGrpSpPr/>
          <p:nvPr/>
        </p:nvGrpSpPr>
        <p:grpSpPr>
          <a:xfrm>
            <a:off x="7054925" y="4993273"/>
            <a:ext cx="137160" cy="385445"/>
            <a:chOff x="7054925" y="4993273"/>
            <a:chExt cx="137160" cy="385445"/>
          </a:xfrm>
        </p:grpSpPr>
        <p:sp>
          <p:nvSpPr>
            <p:cNvPr id="12" name="object 12"/>
            <p:cNvSpPr/>
            <p:nvPr/>
          </p:nvSpPr>
          <p:spPr>
            <a:xfrm>
              <a:off x="7054925" y="5289819"/>
              <a:ext cx="137160" cy="88900"/>
            </a:xfrm>
            <a:custGeom>
              <a:avLst/>
              <a:gdLst/>
              <a:ahLst/>
              <a:cxnLst/>
              <a:rect l="l" t="t" r="r" b="b"/>
              <a:pathLst>
                <a:path w="137159" h="88900">
                  <a:moveTo>
                    <a:pt x="137113" y="0"/>
                  </a:moveTo>
                  <a:lnTo>
                    <a:pt x="0" y="0"/>
                  </a:lnTo>
                  <a:lnTo>
                    <a:pt x="68442" y="88727"/>
                  </a:lnTo>
                  <a:lnTo>
                    <a:pt x="137113" y="0"/>
                  </a:lnTo>
                  <a:close/>
                </a:path>
              </a:pathLst>
            </a:custGeom>
            <a:solidFill>
              <a:srgbClr val="000000"/>
            </a:solidFill>
          </p:spPr>
          <p:txBody>
            <a:bodyPr wrap="square" lIns="0" tIns="0" rIns="0" bIns="0" rtlCol="0"/>
            <a:lstStyle/>
            <a:p>
              <a:endParaRPr/>
            </a:p>
          </p:txBody>
        </p:sp>
        <p:sp>
          <p:nvSpPr>
            <p:cNvPr id="13" name="object 13"/>
            <p:cNvSpPr/>
            <p:nvPr/>
          </p:nvSpPr>
          <p:spPr>
            <a:xfrm>
              <a:off x="7123367" y="4993273"/>
              <a:ext cx="0" cy="316230"/>
            </a:xfrm>
            <a:custGeom>
              <a:avLst/>
              <a:gdLst/>
              <a:ahLst/>
              <a:cxnLst/>
              <a:rect l="l" t="t" r="r" b="b"/>
              <a:pathLst>
                <a:path h="316229">
                  <a:moveTo>
                    <a:pt x="0" y="316228"/>
                  </a:moveTo>
                  <a:lnTo>
                    <a:pt x="0" y="0"/>
                  </a:lnTo>
                </a:path>
              </a:pathLst>
            </a:custGeom>
            <a:ln w="16935">
              <a:solidFill>
                <a:srgbClr val="000000"/>
              </a:solidFill>
            </a:ln>
          </p:spPr>
          <p:txBody>
            <a:bodyPr wrap="square" lIns="0" tIns="0" rIns="0" bIns="0" rtlCol="0"/>
            <a:lstStyle/>
            <a:p>
              <a:endParaRPr/>
            </a:p>
          </p:txBody>
        </p:sp>
      </p:grpSp>
      <p:sp>
        <p:nvSpPr>
          <p:cNvPr id="14" name="object 14"/>
          <p:cNvSpPr txBox="1"/>
          <p:nvPr/>
        </p:nvSpPr>
        <p:spPr>
          <a:xfrm>
            <a:off x="7042225" y="5395363"/>
            <a:ext cx="276860" cy="168275"/>
          </a:xfrm>
          <a:prstGeom prst="rect">
            <a:avLst/>
          </a:prstGeom>
        </p:spPr>
        <p:txBody>
          <a:bodyPr vert="horz" wrap="square" lIns="0" tIns="17145" rIns="0" bIns="0" rtlCol="0">
            <a:spAutoFit/>
          </a:bodyPr>
          <a:lstStyle/>
          <a:p>
            <a:pPr marL="12700">
              <a:lnSpc>
                <a:spcPct val="100000"/>
              </a:lnSpc>
              <a:spcBef>
                <a:spcPts val="135"/>
              </a:spcBef>
            </a:pPr>
            <a:r>
              <a:rPr sz="900" b="1" spc="434" dirty="0">
                <a:latin typeface="Arial"/>
                <a:cs typeface="Arial"/>
              </a:rPr>
              <a:t>S0</a:t>
            </a:r>
            <a:endParaRPr sz="900">
              <a:latin typeface="Arial"/>
              <a:cs typeface="Arial"/>
            </a:endParaRPr>
          </a:p>
        </p:txBody>
      </p:sp>
      <p:sp>
        <p:nvSpPr>
          <p:cNvPr id="15" name="object 15"/>
          <p:cNvSpPr txBox="1"/>
          <p:nvPr/>
        </p:nvSpPr>
        <p:spPr>
          <a:xfrm>
            <a:off x="5180198" y="4429874"/>
            <a:ext cx="774065" cy="563880"/>
          </a:xfrm>
          <a:prstGeom prst="rect">
            <a:avLst/>
          </a:prstGeom>
          <a:ln w="28338">
            <a:solidFill>
              <a:srgbClr val="000000"/>
            </a:solidFill>
          </a:ln>
        </p:spPr>
        <p:txBody>
          <a:bodyPr vert="horz" wrap="square" lIns="0" tIns="24130" rIns="0" bIns="0" rtlCol="0">
            <a:spAutoFit/>
          </a:bodyPr>
          <a:lstStyle/>
          <a:p>
            <a:pPr marL="120014">
              <a:lnSpc>
                <a:spcPct val="100000"/>
              </a:lnSpc>
              <a:spcBef>
                <a:spcPts val="190"/>
              </a:spcBef>
              <a:tabLst>
                <a:tab pos="601345" algn="l"/>
              </a:tabLst>
            </a:pPr>
            <a:r>
              <a:rPr sz="900" b="1" spc="405" dirty="0">
                <a:latin typeface="Arial"/>
                <a:cs typeface="Arial"/>
              </a:rPr>
              <a:t>x	y</a:t>
            </a:r>
            <a:endParaRPr sz="900">
              <a:latin typeface="Arial"/>
              <a:cs typeface="Arial"/>
            </a:endParaRPr>
          </a:p>
          <a:p>
            <a:pPr marR="10160" algn="ctr">
              <a:lnSpc>
                <a:spcPct val="100000"/>
              </a:lnSpc>
              <a:spcBef>
                <a:spcPts val="120"/>
              </a:spcBef>
            </a:pPr>
            <a:r>
              <a:rPr sz="1100" b="1" spc="550" dirty="0">
                <a:latin typeface="Arial"/>
                <a:cs typeface="Arial"/>
              </a:rPr>
              <a:t>HA</a:t>
            </a:r>
            <a:endParaRPr sz="1100">
              <a:latin typeface="Arial"/>
              <a:cs typeface="Arial"/>
            </a:endParaRPr>
          </a:p>
          <a:p>
            <a:pPr marR="25400" algn="ctr">
              <a:lnSpc>
                <a:spcPts val="1060"/>
              </a:lnSpc>
              <a:spcBef>
                <a:spcPts val="665"/>
              </a:spcBef>
              <a:tabLst>
                <a:tab pos="395605" algn="l"/>
              </a:tabLst>
            </a:pPr>
            <a:r>
              <a:rPr sz="1350" b="1" spc="787" baseline="6172" dirty="0">
                <a:latin typeface="Arial"/>
                <a:cs typeface="Arial"/>
              </a:rPr>
              <a:t>C	</a:t>
            </a:r>
            <a:r>
              <a:rPr sz="900" b="1" spc="484" dirty="0">
                <a:latin typeface="Arial"/>
                <a:cs typeface="Arial"/>
              </a:rPr>
              <a:t>S</a:t>
            </a:r>
            <a:endParaRPr sz="900">
              <a:latin typeface="Arial"/>
              <a:cs typeface="Arial"/>
            </a:endParaRPr>
          </a:p>
        </p:txBody>
      </p:sp>
      <p:grpSp>
        <p:nvGrpSpPr>
          <p:cNvPr id="16" name="object 16"/>
          <p:cNvGrpSpPr/>
          <p:nvPr/>
        </p:nvGrpSpPr>
        <p:grpSpPr>
          <a:xfrm>
            <a:off x="5300373" y="4044233"/>
            <a:ext cx="137795" cy="375920"/>
            <a:chOff x="5300373" y="4044233"/>
            <a:chExt cx="137795" cy="375920"/>
          </a:xfrm>
        </p:grpSpPr>
        <p:sp>
          <p:nvSpPr>
            <p:cNvPr id="17" name="object 17"/>
            <p:cNvSpPr/>
            <p:nvPr/>
          </p:nvSpPr>
          <p:spPr>
            <a:xfrm>
              <a:off x="5300373" y="4330807"/>
              <a:ext cx="137795" cy="89535"/>
            </a:xfrm>
            <a:custGeom>
              <a:avLst/>
              <a:gdLst/>
              <a:ahLst/>
              <a:cxnLst/>
              <a:rect l="l" t="t" r="r" b="b"/>
              <a:pathLst>
                <a:path w="137795" h="89535">
                  <a:moveTo>
                    <a:pt x="137800" y="0"/>
                  </a:moveTo>
                  <a:lnTo>
                    <a:pt x="0" y="0"/>
                  </a:lnTo>
                  <a:lnTo>
                    <a:pt x="68900" y="89068"/>
                  </a:lnTo>
                  <a:lnTo>
                    <a:pt x="137800" y="0"/>
                  </a:lnTo>
                  <a:close/>
                </a:path>
              </a:pathLst>
            </a:custGeom>
            <a:solidFill>
              <a:srgbClr val="000000"/>
            </a:solidFill>
          </p:spPr>
          <p:txBody>
            <a:bodyPr wrap="square" lIns="0" tIns="0" rIns="0" bIns="0" rtlCol="0"/>
            <a:lstStyle/>
            <a:p>
              <a:endParaRPr/>
            </a:p>
          </p:txBody>
        </p:sp>
        <p:sp>
          <p:nvSpPr>
            <p:cNvPr id="18" name="object 18"/>
            <p:cNvSpPr/>
            <p:nvPr/>
          </p:nvSpPr>
          <p:spPr>
            <a:xfrm>
              <a:off x="5369273" y="4044233"/>
              <a:ext cx="0" cy="306705"/>
            </a:xfrm>
            <a:custGeom>
              <a:avLst/>
              <a:gdLst/>
              <a:ahLst/>
              <a:cxnLst/>
              <a:rect l="l" t="t" r="r" b="b"/>
              <a:pathLst>
                <a:path h="306704">
                  <a:moveTo>
                    <a:pt x="0" y="306584"/>
                  </a:moveTo>
                  <a:lnTo>
                    <a:pt x="0" y="0"/>
                  </a:lnTo>
                </a:path>
              </a:pathLst>
            </a:custGeom>
            <a:ln w="16935">
              <a:solidFill>
                <a:srgbClr val="000000"/>
              </a:solidFill>
            </a:ln>
          </p:spPr>
          <p:txBody>
            <a:bodyPr wrap="square" lIns="0" tIns="0" rIns="0" bIns="0" rtlCol="0"/>
            <a:lstStyle/>
            <a:p>
              <a:endParaRPr/>
            </a:p>
          </p:txBody>
        </p:sp>
      </p:grpSp>
      <p:grpSp>
        <p:nvGrpSpPr>
          <p:cNvPr id="19" name="object 19"/>
          <p:cNvGrpSpPr/>
          <p:nvPr/>
        </p:nvGrpSpPr>
        <p:grpSpPr>
          <a:xfrm>
            <a:off x="5696149" y="4212411"/>
            <a:ext cx="137795" cy="1166495"/>
            <a:chOff x="5696149" y="4212411"/>
            <a:chExt cx="137795" cy="1166495"/>
          </a:xfrm>
        </p:grpSpPr>
        <p:sp>
          <p:nvSpPr>
            <p:cNvPr id="20" name="object 20"/>
            <p:cNvSpPr/>
            <p:nvPr/>
          </p:nvSpPr>
          <p:spPr>
            <a:xfrm>
              <a:off x="5696149" y="4330806"/>
              <a:ext cx="137795" cy="89535"/>
            </a:xfrm>
            <a:custGeom>
              <a:avLst/>
              <a:gdLst/>
              <a:ahLst/>
              <a:cxnLst/>
              <a:rect l="l" t="t" r="r" b="b"/>
              <a:pathLst>
                <a:path w="137795" h="89535">
                  <a:moveTo>
                    <a:pt x="137800" y="0"/>
                  </a:moveTo>
                  <a:lnTo>
                    <a:pt x="0" y="0"/>
                  </a:lnTo>
                  <a:lnTo>
                    <a:pt x="68900" y="89068"/>
                  </a:lnTo>
                  <a:lnTo>
                    <a:pt x="137800" y="0"/>
                  </a:lnTo>
                  <a:close/>
                </a:path>
              </a:pathLst>
            </a:custGeom>
            <a:solidFill>
              <a:srgbClr val="000000"/>
            </a:solidFill>
          </p:spPr>
          <p:txBody>
            <a:bodyPr wrap="square" lIns="0" tIns="0" rIns="0" bIns="0" rtlCol="0"/>
            <a:lstStyle/>
            <a:p>
              <a:endParaRPr/>
            </a:p>
          </p:txBody>
        </p:sp>
        <p:sp>
          <p:nvSpPr>
            <p:cNvPr id="21" name="object 21"/>
            <p:cNvSpPr/>
            <p:nvPr/>
          </p:nvSpPr>
          <p:spPr>
            <a:xfrm>
              <a:off x="5765049" y="4212411"/>
              <a:ext cx="0" cy="138430"/>
            </a:xfrm>
            <a:custGeom>
              <a:avLst/>
              <a:gdLst/>
              <a:ahLst/>
              <a:cxnLst/>
              <a:rect l="l" t="t" r="r" b="b"/>
              <a:pathLst>
                <a:path h="138429">
                  <a:moveTo>
                    <a:pt x="0" y="138405"/>
                  </a:moveTo>
                  <a:lnTo>
                    <a:pt x="0" y="0"/>
                  </a:lnTo>
                </a:path>
              </a:pathLst>
            </a:custGeom>
            <a:ln w="16935">
              <a:solidFill>
                <a:srgbClr val="000000"/>
              </a:solidFill>
            </a:ln>
          </p:spPr>
          <p:txBody>
            <a:bodyPr wrap="square" lIns="0" tIns="0" rIns="0" bIns="0" rtlCol="0"/>
            <a:lstStyle/>
            <a:p>
              <a:endParaRPr/>
            </a:p>
          </p:txBody>
        </p:sp>
        <p:sp>
          <p:nvSpPr>
            <p:cNvPr id="22" name="object 22"/>
            <p:cNvSpPr/>
            <p:nvPr/>
          </p:nvSpPr>
          <p:spPr>
            <a:xfrm>
              <a:off x="5696149" y="5289819"/>
              <a:ext cx="137795" cy="88900"/>
            </a:xfrm>
            <a:custGeom>
              <a:avLst/>
              <a:gdLst/>
              <a:ahLst/>
              <a:cxnLst/>
              <a:rect l="l" t="t" r="r" b="b"/>
              <a:pathLst>
                <a:path w="137795" h="88900">
                  <a:moveTo>
                    <a:pt x="137800" y="0"/>
                  </a:moveTo>
                  <a:lnTo>
                    <a:pt x="0" y="0"/>
                  </a:lnTo>
                  <a:lnTo>
                    <a:pt x="68900" y="88727"/>
                  </a:lnTo>
                  <a:lnTo>
                    <a:pt x="137800" y="0"/>
                  </a:lnTo>
                  <a:close/>
                </a:path>
              </a:pathLst>
            </a:custGeom>
            <a:solidFill>
              <a:srgbClr val="000000"/>
            </a:solidFill>
          </p:spPr>
          <p:txBody>
            <a:bodyPr wrap="square" lIns="0" tIns="0" rIns="0" bIns="0" rtlCol="0"/>
            <a:lstStyle/>
            <a:p>
              <a:endParaRPr/>
            </a:p>
          </p:txBody>
        </p:sp>
        <p:sp>
          <p:nvSpPr>
            <p:cNvPr id="23" name="object 23"/>
            <p:cNvSpPr/>
            <p:nvPr/>
          </p:nvSpPr>
          <p:spPr>
            <a:xfrm>
              <a:off x="5765049" y="4993273"/>
              <a:ext cx="0" cy="316230"/>
            </a:xfrm>
            <a:custGeom>
              <a:avLst/>
              <a:gdLst/>
              <a:ahLst/>
              <a:cxnLst/>
              <a:rect l="l" t="t" r="r" b="b"/>
              <a:pathLst>
                <a:path h="316229">
                  <a:moveTo>
                    <a:pt x="0" y="316228"/>
                  </a:moveTo>
                  <a:lnTo>
                    <a:pt x="0" y="0"/>
                  </a:lnTo>
                </a:path>
              </a:pathLst>
            </a:custGeom>
            <a:ln w="16935">
              <a:solidFill>
                <a:srgbClr val="000000"/>
              </a:solidFill>
            </a:ln>
          </p:spPr>
          <p:txBody>
            <a:bodyPr wrap="square" lIns="0" tIns="0" rIns="0" bIns="0" rtlCol="0"/>
            <a:lstStyle/>
            <a:p>
              <a:endParaRPr/>
            </a:p>
          </p:txBody>
        </p:sp>
      </p:grpSp>
      <p:sp>
        <p:nvSpPr>
          <p:cNvPr id="24" name="object 24"/>
          <p:cNvSpPr/>
          <p:nvPr/>
        </p:nvSpPr>
        <p:spPr>
          <a:xfrm>
            <a:off x="4389265" y="4212411"/>
            <a:ext cx="980440" cy="1008380"/>
          </a:xfrm>
          <a:custGeom>
            <a:avLst/>
            <a:gdLst/>
            <a:ahLst/>
            <a:cxnLst/>
            <a:rect l="l" t="t" r="r" b="b"/>
            <a:pathLst>
              <a:path w="980439" h="1008379">
                <a:moveTo>
                  <a:pt x="980008" y="1008033"/>
                </a:moveTo>
                <a:lnTo>
                  <a:pt x="980008" y="780861"/>
                </a:lnTo>
              </a:path>
              <a:path w="980439" h="1008379">
                <a:moveTo>
                  <a:pt x="980008" y="1008033"/>
                </a:moveTo>
                <a:lnTo>
                  <a:pt x="498393" y="1008033"/>
                </a:lnTo>
              </a:path>
              <a:path w="980439" h="1008379">
                <a:moveTo>
                  <a:pt x="498393" y="1008033"/>
                </a:moveTo>
                <a:lnTo>
                  <a:pt x="498393" y="0"/>
                </a:lnTo>
              </a:path>
              <a:path w="980439" h="1008379">
                <a:moveTo>
                  <a:pt x="498393" y="0"/>
                </a:moveTo>
                <a:lnTo>
                  <a:pt x="0" y="0"/>
                </a:lnTo>
              </a:path>
            </a:pathLst>
          </a:custGeom>
          <a:ln w="13328">
            <a:solidFill>
              <a:srgbClr val="000000"/>
            </a:solidFill>
          </a:ln>
        </p:spPr>
        <p:txBody>
          <a:bodyPr wrap="square" lIns="0" tIns="0" rIns="0" bIns="0" rtlCol="0"/>
          <a:lstStyle/>
          <a:p>
            <a:endParaRPr/>
          </a:p>
        </p:txBody>
      </p:sp>
      <p:sp>
        <p:nvSpPr>
          <p:cNvPr id="25" name="object 25"/>
          <p:cNvSpPr txBox="1"/>
          <p:nvPr/>
        </p:nvSpPr>
        <p:spPr>
          <a:xfrm>
            <a:off x="5683449" y="5395363"/>
            <a:ext cx="276860" cy="168275"/>
          </a:xfrm>
          <a:prstGeom prst="rect">
            <a:avLst/>
          </a:prstGeom>
        </p:spPr>
        <p:txBody>
          <a:bodyPr vert="horz" wrap="square" lIns="0" tIns="17145" rIns="0" bIns="0" rtlCol="0">
            <a:spAutoFit/>
          </a:bodyPr>
          <a:lstStyle/>
          <a:p>
            <a:pPr marL="12700">
              <a:lnSpc>
                <a:spcPct val="100000"/>
              </a:lnSpc>
              <a:spcBef>
                <a:spcPts val="135"/>
              </a:spcBef>
            </a:pPr>
            <a:r>
              <a:rPr sz="900" b="1" spc="434" dirty="0">
                <a:latin typeface="Arial"/>
                <a:cs typeface="Arial"/>
              </a:rPr>
              <a:t>S1</a:t>
            </a:r>
            <a:endParaRPr sz="900">
              <a:latin typeface="Arial"/>
              <a:cs typeface="Arial"/>
            </a:endParaRPr>
          </a:p>
        </p:txBody>
      </p:sp>
      <p:sp>
        <p:nvSpPr>
          <p:cNvPr id="26" name="object 26"/>
          <p:cNvSpPr txBox="1"/>
          <p:nvPr/>
        </p:nvSpPr>
        <p:spPr>
          <a:xfrm>
            <a:off x="3804392" y="4429874"/>
            <a:ext cx="791210" cy="563880"/>
          </a:xfrm>
          <a:prstGeom prst="rect">
            <a:avLst/>
          </a:prstGeom>
          <a:ln w="28190">
            <a:solidFill>
              <a:srgbClr val="000000"/>
            </a:solidFill>
          </a:ln>
        </p:spPr>
        <p:txBody>
          <a:bodyPr vert="horz" wrap="square" lIns="0" tIns="24130" rIns="0" bIns="0" rtlCol="0">
            <a:spAutoFit/>
          </a:bodyPr>
          <a:lstStyle/>
          <a:p>
            <a:pPr marL="120014">
              <a:lnSpc>
                <a:spcPct val="100000"/>
              </a:lnSpc>
              <a:spcBef>
                <a:spcPts val="190"/>
              </a:spcBef>
              <a:tabLst>
                <a:tab pos="601345" algn="l"/>
              </a:tabLst>
            </a:pPr>
            <a:r>
              <a:rPr sz="900" b="1" spc="405" dirty="0">
                <a:latin typeface="Arial"/>
                <a:cs typeface="Arial"/>
              </a:rPr>
              <a:t>x	y</a:t>
            </a:r>
            <a:endParaRPr sz="900">
              <a:latin typeface="Arial"/>
              <a:cs typeface="Arial"/>
            </a:endParaRPr>
          </a:p>
          <a:p>
            <a:pPr marR="26670" algn="ctr">
              <a:lnSpc>
                <a:spcPct val="100000"/>
              </a:lnSpc>
              <a:spcBef>
                <a:spcPts val="120"/>
              </a:spcBef>
            </a:pPr>
            <a:r>
              <a:rPr sz="1100" b="1" spc="550" dirty="0">
                <a:latin typeface="Arial"/>
                <a:cs typeface="Arial"/>
              </a:rPr>
              <a:t>HA</a:t>
            </a:r>
            <a:endParaRPr sz="1100">
              <a:latin typeface="Arial"/>
              <a:cs typeface="Arial"/>
            </a:endParaRPr>
          </a:p>
          <a:p>
            <a:pPr marR="43180" algn="ctr">
              <a:lnSpc>
                <a:spcPts val="1060"/>
              </a:lnSpc>
              <a:spcBef>
                <a:spcPts val="665"/>
              </a:spcBef>
              <a:tabLst>
                <a:tab pos="394970" algn="l"/>
              </a:tabLst>
            </a:pPr>
            <a:r>
              <a:rPr sz="1350" b="1" spc="787" baseline="6172" dirty="0">
                <a:latin typeface="Arial"/>
                <a:cs typeface="Arial"/>
              </a:rPr>
              <a:t>C	</a:t>
            </a:r>
            <a:r>
              <a:rPr sz="900" b="1" spc="484" dirty="0">
                <a:latin typeface="Arial"/>
                <a:cs typeface="Arial"/>
              </a:rPr>
              <a:t>S</a:t>
            </a:r>
            <a:endParaRPr sz="900">
              <a:latin typeface="Arial"/>
              <a:cs typeface="Arial"/>
            </a:endParaRPr>
          </a:p>
        </p:txBody>
      </p:sp>
      <p:grpSp>
        <p:nvGrpSpPr>
          <p:cNvPr id="27" name="object 27"/>
          <p:cNvGrpSpPr/>
          <p:nvPr/>
        </p:nvGrpSpPr>
        <p:grpSpPr>
          <a:xfrm>
            <a:off x="3942146" y="4044233"/>
            <a:ext cx="137795" cy="375920"/>
            <a:chOff x="3942146" y="4044233"/>
            <a:chExt cx="137795" cy="375920"/>
          </a:xfrm>
        </p:grpSpPr>
        <p:sp>
          <p:nvSpPr>
            <p:cNvPr id="28" name="object 28"/>
            <p:cNvSpPr/>
            <p:nvPr/>
          </p:nvSpPr>
          <p:spPr>
            <a:xfrm>
              <a:off x="3942146" y="4330807"/>
              <a:ext cx="137795" cy="89535"/>
            </a:xfrm>
            <a:custGeom>
              <a:avLst/>
              <a:gdLst/>
              <a:ahLst/>
              <a:cxnLst/>
              <a:rect l="l" t="t" r="r" b="b"/>
              <a:pathLst>
                <a:path w="137795" h="89535">
                  <a:moveTo>
                    <a:pt x="137182" y="0"/>
                  </a:moveTo>
                  <a:lnTo>
                    <a:pt x="0" y="0"/>
                  </a:lnTo>
                  <a:lnTo>
                    <a:pt x="68877" y="89068"/>
                  </a:lnTo>
                  <a:lnTo>
                    <a:pt x="137182" y="0"/>
                  </a:lnTo>
                  <a:close/>
                </a:path>
              </a:pathLst>
            </a:custGeom>
            <a:solidFill>
              <a:srgbClr val="000000"/>
            </a:solidFill>
          </p:spPr>
          <p:txBody>
            <a:bodyPr wrap="square" lIns="0" tIns="0" rIns="0" bIns="0" rtlCol="0"/>
            <a:lstStyle/>
            <a:p>
              <a:endParaRPr/>
            </a:p>
          </p:txBody>
        </p:sp>
        <p:sp>
          <p:nvSpPr>
            <p:cNvPr id="29" name="object 29"/>
            <p:cNvSpPr/>
            <p:nvPr/>
          </p:nvSpPr>
          <p:spPr>
            <a:xfrm>
              <a:off x="4011023" y="4044233"/>
              <a:ext cx="0" cy="306705"/>
            </a:xfrm>
            <a:custGeom>
              <a:avLst/>
              <a:gdLst/>
              <a:ahLst/>
              <a:cxnLst/>
              <a:rect l="l" t="t" r="r" b="b"/>
              <a:pathLst>
                <a:path h="306704">
                  <a:moveTo>
                    <a:pt x="0" y="306584"/>
                  </a:moveTo>
                  <a:lnTo>
                    <a:pt x="0" y="0"/>
                  </a:lnTo>
                </a:path>
              </a:pathLst>
            </a:custGeom>
            <a:ln w="16935">
              <a:solidFill>
                <a:srgbClr val="000000"/>
              </a:solidFill>
            </a:ln>
          </p:spPr>
          <p:txBody>
            <a:bodyPr wrap="square" lIns="0" tIns="0" rIns="0" bIns="0" rtlCol="0"/>
            <a:lstStyle/>
            <a:p>
              <a:endParaRPr/>
            </a:p>
          </p:txBody>
        </p:sp>
      </p:grpSp>
      <p:grpSp>
        <p:nvGrpSpPr>
          <p:cNvPr id="30" name="object 30"/>
          <p:cNvGrpSpPr/>
          <p:nvPr/>
        </p:nvGrpSpPr>
        <p:grpSpPr>
          <a:xfrm>
            <a:off x="4320388" y="4212411"/>
            <a:ext cx="137795" cy="1166495"/>
            <a:chOff x="4320388" y="4212411"/>
            <a:chExt cx="137795" cy="1166495"/>
          </a:xfrm>
        </p:grpSpPr>
        <p:sp>
          <p:nvSpPr>
            <p:cNvPr id="31" name="object 31"/>
            <p:cNvSpPr/>
            <p:nvPr/>
          </p:nvSpPr>
          <p:spPr>
            <a:xfrm>
              <a:off x="4320388" y="4330806"/>
              <a:ext cx="137795" cy="89535"/>
            </a:xfrm>
            <a:custGeom>
              <a:avLst/>
              <a:gdLst/>
              <a:ahLst/>
              <a:cxnLst/>
              <a:rect l="l" t="t" r="r" b="b"/>
              <a:pathLst>
                <a:path w="137795" h="89535">
                  <a:moveTo>
                    <a:pt x="137731" y="0"/>
                  </a:moveTo>
                  <a:lnTo>
                    <a:pt x="0" y="0"/>
                  </a:lnTo>
                  <a:lnTo>
                    <a:pt x="68877" y="89068"/>
                  </a:lnTo>
                  <a:lnTo>
                    <a:pt x="137731" y="0"/>
                  </a:lnTo>
                  <a:close/>
                </a:path>
              </a:pathLst>
            </a:custGeom>
            <a:solidFill>
              <a:srgbClr val="000000"/>
            </a:solidFill>
          </p:spPr>
          <p:txBody>
            <a:bodyPr wrap="square" lIns="0" tIns="0" rIns="0" bIns="0" rtlCol="0"/>
            <a:lstStyle/>
            <a:p>
              <a:endParaRPr/>
            </a:p>
          </p:txBody>
        </p:sp>
        <p:sp>
          <p:nvSpPr>
            <p:cNvPr id="32" name="object 32"/>
            <p:cNvSpPr/>
            <p:nvPr/>
          </p:nvSpPr>
          <p:spPr>
            <a:xfrm>
              <a:off x="4389265" y="4212411"/>
              <a:ext cx="0" cy="138430"/>
            </a:xfrm>
            <a:custGeom>
              <a:avLst/>
              <a:gdLst/>
              <a:ahLst/>
              <a:cxnLst/>
              <a:rect l="l" t="t" r="r" b="b"/>
              <a:pathLst>
                <a:path h="138429">
                  <a:moveTo>
                    <a:pt x="0" y="138405"/>
                  </a:moveTo>
                  <a:lnTo>
                    <a:pt x="0" y="0"/>
                  </a:lnTo>
                </a:path>
              </a:pathLst>
            </a:custGeom>
            <a:ln w="16935">
              <a:solidFill>
                <a:srgbClr val="000000"/>
              </a:solidFill>
            </a:ln>
          </p:spPr>
          <p:txBody>
            <a:bodyPr wrap="square" lIns="0" tIns="0" rIns="0" bIns="0" rtlCol="0"/>
            <a:lstStyle/>
            <a:p>
              <a:endParaRPr/>
            </a:p>
          </p:txBody>
        </p:sp>
        <p:sp>
          <p:nvSpPr>
            <p:cNvPr id="33" name="object 33"/>
            <p:cNvSpPr/>
            <p:nvPr/>
          </p:nvSpPr>
          <p:spPr>
            <a:xfrm>
              <a:off x="4320388" y="5289819"/>
              <a:ext cx="137795" cy="88900"/>
            </a:xfrm>
            <a:custGeom>
              <a:avLst/>
              <a:gdLst/>
              <a:ahLst/>
              <a:cxnLst/>
              <a:rect l="l" t="t" r="r" b="b"/>
              <a:pathLst>
                <a:path w="137795" h="88900">
                  <a:moveTo>
                    <a:pt x="137731" y="0"/>
                  </a:moveTo>
                  <a:lnTo>
                    <a:pt x="0" y="0"/>
                  </a:lnTo>
                  <a:lnTo>
                    <a:pt x="68877" y="88727"/>
                  </a:lnTo>
                  <a:lnTo>
                    <a:pt x="137731" y="0"/>
                  </a:lnTo>
                  <a:close/>
                </a:path>
              </a:pathLst>
            </a:custGeom>
            <a:solidFill>
              <a:srgbClr val="000000"/>
            </a:solidFill>
          </p:spPr>
          <p:txBody>
            <a:bodyPr wrap="square" lIns="0" tIns="0" rIns="0" bIns="0" rtlCol="0"/>
            <a:lstStyle/>
            <a:p>
              <a:endParaRPr/>
            </a:p>
          </p:txBody>
        </p:sp>
        <p:sp>
          <p:nvSpPr>
            <p:cNvPr id="34" name="object 34"/>
            <p:cNvSpPr/>
            <p:nvPr/>
          </p:nvSpPr>
          <p:spPr>
            <a:xfrm>
              <a:off x="4389265" y="4993273"/>
              <a:ext cx="0" cy="316230"/>
            </a:xfrm>
            <a:custGeom>
              <a:avLst/>
              <a:gdLst/>
              <a:ahLst/>
              <a:cxnLst/>
              <a:rect l="l" t="t" r="r" b="b"/>
              <a:pathLst>
                <a:path h="316229">
                  <a:moveTo>
                    <a:pt x="0" y="316228"/>
                  </a:moveTo>
                  <a:lnTo>
                    <a:pt x="0" y="0"/>
                  </a:lnTo>
                </a:path>
              </a:pathLst>
            </a:custGeom>
            <a:ln w="16935">
              <a:solidFill>
                <a:srgbClr val="000000"/>
              </a:solidFill>
            </a:ln>
          </p:spPr>
          <p:txBody>
            <a:bodyPr wrap="square" lIns="0" tIns="0" rIns="0" bIns="0" rtlCol="0"/>
            <a:lstStyle/>
            <a:p>
              <a:endParaRPr/>
            </a:p>
          </p:txBody>
        </p:sp>
      </p:grpSp>
      <p:sp>
        <p:nvSpPr>
          <p:cNvPr id="35" name="object 35"/>
          <p:cNvSpPr/>
          <p:nvPr/>
        </p:nvSpPr>
        <p:spPr>
          <a:xfrm>
            <a:off x="3030420" y="4212411"/>
            <a:ext cx="981075" cy="1008380"/>
          </a:xfrm>
          <a:custGeom>
            <a:avLst/>
            <a:gdLst/>
            <a:ahLst/>
            <a:cxnLst/>
            <a:rect l="l" t="t" r="r" b="b"/>
            <a:pathLst>
              <a:path w="981075" h="1008379">
                <a:moveTo>
                  <a:pt x="980603" y="1008033"/>
                </a:moveTo>
                <a:lnTo>
                  <a:pt x="980603" y="780861"/>
                </a:lnTo>
              </a:path>
              <a:path w="981075" h="1008379">
                <a:moveTo>
                  <a:pt x="980603" y="1008033"/>
                </a:moveTo>
                <a:lnTo>
                  <a:pt x="481546" y="1008033"/>
                </a:lnTo>
              </a:path>
              <a:path w="981075" h="1008379">
                <a:moveTo>
                  <a:pt x="481546" y="1008033"/>
                </a:moveTo>
                <a:lnTo>
                  <a:pt x="481546" y="0"/>
                </a:lnTo>
              </a:path>
              <a:path w="981075" h="1008379">
                <a:moveTo>
                  <a:pt x="481546" y="0"/>
                </a:moveTo>
                <a:lnTo>
                  <a:pt x="0" y="0"/>
                </a:lnTo>
              </a:path>
            </a:pathLst>
          </a:custGeom>
          <a:ln w="13328">
            <a:solidFill>
              <a:srgbClr val="000000"/>
            </a:solidFill>
          </a:ln>
        </p:spPr>
        <p:txBody>
          <a:bodyPr wrap="square" lIns="0" tIns="0" rIns="0" bIns="0" rtlCol="0"/>
          <a:lstStyle/>
          <a:p>
            <a:endParaRPr/>
          </a:p>
        </p:txBody>
      </p:sp>
      <p:sp>
        <p:nvSpPr>
          <p:cNvPr id="36" name="object 36"/>
          <p:cNvSpPr txBox="1"/>
          <p:nvPr/>
        </p:nvSpPr>
        <p:spPr>
          <a:xfrm>
            <a:off x="4307688" y="5395363"/>
            <a:ext cx="276860" cy="168275"/>
          </a:xfrm>
          <a:prstGeom prst="rect">
            <a:avLst/>
          </a:prstGeom>
        </p:spPr>
        <p:txBody>
          <a:bodyPr vert="horz" wrap="square" lIns="0" tIns="17145" rIns="0" bIns="0" rtlCol="0">
            <a:spAutoFit/>
          </a:bodyPr>
          <a:lstStyle/>
          <a:p>
            <a:pPr marL="12700">
              <a:lnSpc>
                <a:spcPct val="100000"/>
              </a:lnSpc>
              <a:spcBef>
                <a:spcPts val="135"/>
              </a:spcBef>
            </a:pPr>
            <a:r>
              <a:rPr sz="900" b="1" spc="434" dirty="0">
                <a:latin typeface="Arial"/>
                <a:cs typeface="Arial"/>
              </a:rPr>
              <a:t>S2</a:t>
            </a:r>
            <a:endParaRPr sz="900">
              <a:latin typeface="Arial"/>
              <a:cs typeface="Arial"/>
            </a:endParaRPr>
          </a:p>
        </p:txBody>
      </p:sp>
      <p:sp>
        <p:nvSpPr>
          <p:cNvPr id="37" name="object 37"/>
          <p:cNvSpPr txBox="1"/>
          <p:nvPr/>
        </p:nvSpPr>
        <p:spPr>
          <a:xfrm>
            <a:off x="2445576" y="4429874"/>
            <a:ext cx="774065" cy="563880"/>
          </a:xfrm>
          <a:prstGeom prst="rect">
            <a:avLst/>
          </a:prstGeom>
          <a:ln w="28338">
            <a:solidFill>
              <a:srgbClr val="000000"/>
            </a:solidFill>
          </a:ln>
        </p:spPr>
        <p:txBody>
          <a:bodyPr vert="horz" wrap="square" lIns="0" tIns="24130" rIns="0" bIns="0" rtlCol="0">
            <a:spAutoFit/>
          </a:bodyPr>
          <a:lstStyle/>
          <a:p>
            <a:pPr marL="120650">
              <a:lnSpc>
                <a:spcPct val="100000"/>
              </a:lnSpc>
              <a:spcBef>
                <a:spcPts val="190"/>
              </a:spcBef>
              <a:tabLst>
                <a:tab pos="601980" algn="l"/>
              </a:tabLst>
            </a:pPr>
            <a:r>
              <a:rPr sz="900" b="1" spc="405" dirty="0">
                <a:latin typeface="Arial"/>
                <a:cs typeface="Arial"/>
              </a:rPr>
              <a:t>x	y</a:t>
            </a:r>
            <a:endParaRPr sz="900">
              <a:latin typeface="Arial"/>
              <a:cs typeface="Arial"/>
            </a:endParaRPr>
          </a:p>
          <a:p>
            <a:pPr marR="9525" algn="ctr">
              <a:lnSpc>
                <a:spcPct val="100000"/>
              </a:lnSpc>
              <a:spcBef>
                <a:spcPts val="120"/>
              </a:spcBef>
            </a:pPr>
            <a:r>
              <a:rPr sz="1100" b="1" spc="550" dirty="0">
                <a:latin typeface="Arial"/>
                <a:cs typeface="Arial"/>
              </a:rPr>
              <a:t>HA</a:t>
            </a:r>
            <a:endParaRPr sz="1100">
              <a:latin typeface="Arial"/>
              <a:cs typeface="Arial"/>
            </a:endParaRPr>
          </a:p>
          <a:p>
            <a:pPr marR="25400" algn="ctr">
              <a:lnSpc>
                <a:spcPts val="1060"/>
              </a:lnSpc>
              <a:spcBef>
                <a:spcPts val="665"/>
              </a:spcBef>
              <a:tabLst>
                <a:tab pos="395605" algn="l"/>
              </a:tabLst>
            </a:pPr>
            <a:r>
              <a:rPr sz="1350" b="1" spc="787" baseline="6172" dirty="0">
                <a:latin typeface="Arial"/>
                <a:cs typeface="Arial"/>
              </a:rPr>
              <a:t>C	</a:t>
            </a:r>
            <a:r>
              <a:rPr sz="900" b="1" spc="484" dirty="0">
                <a:latin typeface="Arial"/>
                <a:cs typeface="Arial"/>
              </a:rPr>
              <a:t>S</a:t>
            </a:r>
            <a:endParaRPr sz="900">
              <a:latin typeface="Arial"/>
              <a:cs typeface="Arial"/>
            </a:endParaRPr>
          </a:p>
        </p:txBody>
      </p:sp>
      <p:grpSp>
        <p:nvGrpSpPr>
          <p:cNvPr id="38" name="object 38"/>
          <p:cNvGrpSpPr/>
          <p:nvPr/>
        </p:nvGrpSpPr>
        <p:grpSpPr>
          <a:xfrm>
            <a:off x="2566385" y="4044233"/>
            <a:ext cx="137795" cy="375920"/>
            <a:chOff x="2566385" y="4044233"/>
            <a:chExt cx="137795" cy="375920"/>
          </a:xfrm>
        </p:grpSpPr>
        <p:sp>
          <p:nvSpPr>
            <p:cNvPr id="39" name="object 39"/>
            <p:cNvSpPr/>
            <p:nvPr/>
          </p:nvSpPr>
          <p:spPr>
            <a:xfrm>
              <a:off x="2566385" y="4330807"/>
              <a:ext cx="137795" cy="89535"/>
            </a:xfrm>
            <a:custGeom>
              <a:avLst/>
              <a:gdLst/>
              <a:ahLst/>
              <a:cxnLst/>
              <a:rect l="l" t="t" r="r" b="b"/>
              <a:pathLst>
                <a:path w="137794" h="89535">
                  <a:moveTo>
                    <a:pt x="137182" y="0"/>
                  </a:moveTo>
                  <a:lnTo>
                    <a:pt x="0" y="0"/>
                  </a:lnTo>
                  <a:lnTo>
                    <a:pt x="68877" y="89068"/>
                  </a:lnTo>
                  <a:lnTo>
                    <a:pt x="137182" y="0"/>
                  </a:lnTo>
                  <a:close/>
                </a:path>
              </a:pathLst>
            </a:custGeom>
            <a:solidFill>
              <a:srgbClr val="000000"/>
            </a:solidFill>
          </p:spPr>
          <p:txBody>
            <a:bodyPr wrap="square" lIns="0" tIns="0" rIns="0" bIns="0" rtlCol="0"/>
            <a:lstStyle/>
            <a:p>
              <a:endParaRPr/>
            </a:p>
          </p:txBody>
        </p:sp>
        <p:sp>
          <p:nvSpPr>
            <p:cNvPr id="40" name="object 40"/>
            <p:cNvSpPr/>
            <p:nvPr/>
          </p:nvSpPr>
          <p:spPr>
            <a:xfrm>
              <a:off x="2635263" y="4044233"/>
              <a:ext cx="0" cy="306705"/>
            </a:xfrm>
            <a:custGeom>
              <a:avLst/>
              <a:gdLst/>
              <a:ahLst/>
              <a:cxnLst/>
              <a:rect l="l" t="t" r="r" b="b"/>
              <a:pathLst>
                <a:path h="306704">
                  <a:moveTo>
                    <a:pt x="0" y="306584"/>
                  </a:moveTo>
                  <a:lnTo>
                    <a:pt x="0" y="0"/>
                  </a:lnTo>
                </a:path>
              </a:pathLst>
            </a:custGeom>
            <a:ln w="16935">
              <a:solidFill>
                <a:srgbClr val="000000"/>
              </a:solidFill>
            </a:ln>
          </p:spPr>
          <p:txBody>
            <a:bodyPr wrap="square" lIns="0" tIns="0" rIns="0" bIns="0" rtlCol="0"/>
            <a:lstStyle/>
            <a:p>
              <a:endParaRPr/>
            </a:p>
          </p:txBody>
        </p:sp>
      </p:grpSp>
      <p:grpSp>
        <p:nvGrpSpPr>
          <p:cNvPr id="41" name="object 41"/>
          <p:cNvGrpSpPr/>
          <p:nvPr/>
        </p:nvGrpSpPr>
        <p:grpSpPr>
          <a:xfrm>
            <a:off x="2961566" y="4212411"/>
            <a:ext cx="137795" cy="1166495"/>
            <a:chOff x="2961566" y="4212411"/>
            <a:chExt cx="137795" cy="1166495"/>
          </a:xfrm>
        </p:grpSpPr>
        <p:sp>
          <p:nvSpPr>
            <p:cNvPr id="42" name="object 42"/>
            <p:cNvSpPr/>
            <p:nvPr/>
          </p:nvSpPr>
          <p:spPr>
            <a:xfrm>
              <a:off x="2961566" y="4330806"/>
              <a:ext cx="137795" cy="89535"/>
            </a:xfrm>
            <a:custGeom>
              <a:avLst/>
              <a:gdLst/>
              <a:ahLst/>
              <a:cxnLst/>
              <a:rect l="l" t="t" r="r" b="b"/>
              <a:pathLst>
                <a:path w="137794" h="89535">
                  <a:moveTo>
                    <a:pt x="137731" y="0"/>
                  </a:moveTo>
                  <a:lnTo>
                    <a:pt x="0" y="0"/>
                  </a:lnTo>
                  <a:lnTo>
                    <a:pt x="68854" y="89068"/>
                  </a:lnTo>
                  <a:lnTo>
                    <a:pt x="137731" y="0"/>
                  </a:lnTo>
                  <a:close/>
                </a:path>
              </a:pathLst>
            </a:custGeom>
            <a:solidFill>
              <a:srgbClr val="000000"/>
            </a:solidFill>
          </p:spPr>
          <p:txBody>
            <a:bodyPr wrap="square" lIns="0" tIns="0" rIns="0" bIns="0" rtlCol="0"/>
            <a:lstStyle/>
            <a:p>
              <a:endParaRPr/>
            </a:p>
          </p:txBody>
        </p:sp>
        <p:sp>
          <p:nvSpPr>
            <p:cNvPr id="43" name="object 43"/>
            <p:cNvSpPr/>
            <p:nvPr/>
          </p:nvSpPr>
          <p:spPr>
            <a:xfrm>
              <a:off x="3030420" y="4212411"/>
              <a:ext cx="0" cy="138430"/>
            </a:xfrm>
            <a:custGeom>
              <a:avLst/>
              <a:gdLst/>
              <a:ahLst/>
              <a:cxnLst/>
              <a:rect l="l" t="t" r="r" b="b"/>
              <a:pathLst>
                <a:path h="138429">
                  <a:moveTo>
                    <a:pt x="0" y="138405"/>
                  </a:moveTo>
                  <a:lnTo>
                    <a:pt x="0" y="0"/>
                  </a:lnTo>
                </a:path>
              </a:pathLst>
            </a:custGeom>
            <a:ln w="16935">
              <a:solidFill>
                <a:srgbClr val="000000"/>
              </a:solidFill>
            </a:ln>
          </p:spPr>
          <p:txBody>
            <a:bodyPr wrap="square" lIns="0" tIns="0" rIns="0" bIns="0" rtlCol="0"/>
            <a:lstStyle/>
            <a:p>
              <a:endParaRPr/>
            </a:p>
          </p:txBody>
        </p:sp>
        <p:sp>
          <p:nvSpPr>
            <p:cNvPr id="44" name="object 44"/>
            <p:cNvSpPr/>
            <p:nvPr/>
          </p:nvSpPr>
          <p:spPr>
            <a:xfrm>
              <a:off x="2961566" y="5289819"/>
              <a:ext cx="137795" cy="88900"/>
            </a:xfrm>
            <a:custGeom>
              <a:avLst/>
              <a:gdLst/>
              <a:ahLst/>
              <a:cxnLst/>
              <a:rect l="l" t="t" r="r" b="b"/>
              <a:pathLst>
                <a:path w="137794" h="88900">
                  <a:moveTo>
                    <a:pt x="137731" y="0"/>
                  </a:moveTo>
                  <a:lnTo>
                    <a:pt x="0" y="0"/>
                  </a:lnTo>
                  <a:lnTo>
                    <a:pt x="68854" y="88727"/>
                  </a:lnTo>
                  <a:lnTo>
                    <a:pt x="137731" y="0"/>
                  </a:lnTo>
                  <a:close/>
                </a:path>
              </a:pathLst>
            </a:custGeom>
            <a:solidFill>
              <a:srgbClr val="000000"/>
            </a:solidFill>
          </p:spPr>
          <p:txBody>
            <a:bodyPr wrap="square" lIns="0" tIns="0" rIns="0" bIns="0" rtlCol="0"/>
            <a:lstStyle/>
            <a:p>
              <a:endParaRPr/>
            </a:p>
          </p:txBody>
        </p:sp>
        <p:sp>
          <p:nvSpPr>
            <p:cNvPr id="45" name="object 45"/>
            <p:cNvSpPr/>
            <p:nvPr/>
          </p:nvSpPr>
          <p:spPr>
            <a:xfrm>
              <a:off x="3030420" y="4993273"/>
              <a:ext cx="0" cy="316230"/>
            </a:xfrm>
            <a:custGeom>
              <a:avLst/>
              <a:gdLst/>
              <a:ahLst/>
              <a:cxnLst/>
              <a:rect l="l" t="t" r="r" b="b"/>
              <a:pathLst>
                <a:path h="316229">
                  <a:moveTo>
                    <a:pt x="0" y="316228"/>
                  </a:moveTo>
                  <a:lnTo>
                    <a:pt x="0" y="0"/>
                  </a:lnTo>
                </a:path>
              </a:pathLst>
            </a:custGeom>
            <a:ln w="16935">
              <a:solidFill>
                <a:srgbClr val="000000"/>
              </a:solidFill>
            </a:ln>
          </p:spPr>
          <p:txBody>
            <a:bodyPr wrap="square" lIns="0" tIns="0" rIns="0" bIns="0" rtlCol="0"/>
            <a:lstStyle/>
            <a:p>
              <a:endParaRPr/>
            </a:p>
          </p:txBody>
        </p:sp>
      </p:grpSp>
      <p:sp>
        <p:nvSpPr>
          <p:cNvPr id="46" name="object 46"/>
          <p:cNvSpPr txBox="1"/>
          <p:nvPr/>
        </p:nvSpPr>
        <p:spPr>
          <a:xfrm>
            <a:off x="403352" y="928852"/>
            <a:ext cx="8340725" cy="312229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2000" dirty="0">
                <a:latin typeface="Times New Roman"/>
                <a:cs typeface="Times New Roman"/>
              </a:rPr>
              <a:t>The </a:t>
            </a:r>
            <a:r>
              <a:rPr sz="2000" spc="-5" dirty="0">
                <a:latin typeface="Times New Roman"/>
                <a:cs typeface="Times New Roman"/>
              </a:rPr>
              <a:t>increment microoperation adds </a:t>
            </a:r>
            <a:r>
              <a:rPr sz="2000" spc="5" dirty="0">
                <a:latin typeface="Times New Roman"/>
                <a:cs typeface="Times New Roman"/>
              </a:rPr>
              <a:t>one </a:t>
            </a:r>
            <a:r>
              <a:rPr sz="2000" spc="-5" dirty="0">
                <a:latin typeface="Times New Roman"/>
                <a:cs typeface="Times New Roman"/>
              </a:rPr>
              <a:t>to </a:t>
            </a:r>
            <a:r>
              <a:rPr sz="2000" dirty="0">
                <a:latin typeface="Times New Roman"/>
                <a:cs typeface="Times New Roman"/>
              </a:rPr>
              <a:t>a </a:t>
            </a:r>
            <a:r>
              <a:rPr sz="2000" spc="-5" dirty="0">
                <a:latin typeface="Times New Roman"/>
                <a:cs typeface="Times New Roman"/>
              </a:rPr>
              <a:t>number in </a:t>
            </a:r>
            <a:r>
              <a:rPr sz="2000" dirty="0">
                <a:latin typeface="Times New Roman"/>
                <a:cs typeface="Times New Roman"/>
              </a:rPr>
              <a:t>a </a:t>
            </a:r>
            <a:r>
              <a:rPr sz="2000" spc="-15" dirty="0">
                <a:latin typeface="Times New Roman"/>
                <a:cs typeface="Times New Roman"/>
              </a:rPr>
              <a:t>register. </a:t>
            </a:r>
            <a:r>
              <a:rPr sz="2000" spc="-5" dirty="0">
                <a:latin typeface="Times New Roman"/>
                <a:cs typeface="Times New Roman"/>
              </a:rPr>
              <a:t>For  example, </a:t>
            </a:r>
            <a:r>
              <a:rPr sz="2000" spc="-10" dirty="0">
                <a:latin typeface="Times New Roman"/>
                <a:cs typeface="Times New Roman"/>
              </a:rPr>
              <a:t>if </a:t>
            </a:r>
            <a:r>
              <a:rPr sz="2000" dirty="0">
                <a:latin typeface="Times New Roman"/>
                <a:cs typeface="Times New Roman"/>
              </a:rPr>
              <a:t>a </a:t>
            </a:r>
            <a:r>
              <a:rPr sz="2000" spc="-5" dirty="0">
                <a:latin typeface="Times New Roman"/>
                <a:cs typeface="Times New Roman"/>
              </a:rPr>
              <a:t>4- </a:t>
            </a:r>
            <a:r>
              <a:rPr sz="2000" dirty="0">
                <a:latin typeface="Times New Roman"/>
                <a:cs typeface="Times New Roman"/>
              </a:rPr>
              <a:t>bit </a:t>
            </a:r>
            <a:r>
              <a:rPr sz="2000" spc="-5" dirty="0">
                <a:latin typeface="Times New Roman"/>
                <a:cs typeface="Times New Roman"/>
              </a:rPr>
              <a:t>register has </a:t>
            </a:r>
            <a:r>
              <a:rPr sz="2000" dirty="0">
                <a:latin typeface="Times New Roman"/>
                <a:cs typeface="Times New Roman"/>
              </a:rPr>
              <a:t>a binary </a:t>
            </a:r>
            <a:r>
              <a:rPr sz="2000" spc="-5" dirty="0">
                <a:latin typeface="Times New Roman"/>
                <a:cs typeface="Times New Roman"/>
              </a:rPr>
              <a:t>value </a:t>
            </a:r>
            <a:r>
              <a:rPr sz="2000" spc="-15" dirty="0">
                <a:latin typeface="Times New Roman"/>
                <a:cs typeface="Times New Roman"/>
              </a:rPr>
              <a:t>0110, </a:t>
            </a:r>
            <a:r>
              <a:rPr sz="2000" spc="-5" dirty="0">
                <a:latin typeface="Times New Roman"/>
                <a:cs typeface="Times New Roman"/>
              </a:rPr>
              <a:t>it will </a:t>
            </a:r>
            <a:r>
              <a:rPr sz="2000" dirty="0">
                <a:latin typeface="Times New Roman"/>
                <a:cs typeface="Times New Roman"/>
              </a:rPr>
              <a:t>go </a:t>
            </a:r>
            <a:r>
              <a:rPr sz="2000" spc="-5" dirty="0">
                <a:latin typeface="Times New Roman"/>
                <a:cs typeface="Times New Roman"/>
              </a:rPr>
              <a:t>to </a:t>
            </a:r>
            <a:r>
              <a:rPr sz="2000" spc="-40" dirty="0">
                <a:latin typeface="Times New Roman"/>
                <a:cs typeface="Times New Roman"/>
              </a:rPr>
              <a:t>0111 </a:t>
            </a:r>
            <a:r>
              <a:rPr sz="2000" spc="-5" dirty="0">
                <a:latin typeface="Times New Roman"/>
                <a:cs typeface="Times New Roman"/>
              </a:rPr>
              <a:t>after it </a:t>
            </a:r>
            <a:r>
              <a:rPr sz="2000" spc="-20" dirty="0">
                <a:latin typeface="Times New Roman"/>
                <a:cs typeface="Times New Roman"/>
              </a:rPr>
              <a:t>is  </a:t>
            </a:r>
            <a:r>
              <a:rPr sz="2000" dirty="0">
                <a:latin typeface="Times New Roman"/>
                <a:cs typeface="Times New Roman"/>
              </a:rPr>
              <a:t>incremented.</a:t>
            </a:r>
          </a:p>
          <a:p>
            <a:pPr marL="299085" indent="-287020" algn="just">
              <a:lnSpc>
                <a:spcPct val="100000"/>
              </a:lnSpc>
              <a:spcBef>
                <a:spcPts val="1200"/>
              </a:spcBef>
              <a:buFont typeface="Arial"/>
              <a:buChar char="•"/>
              <a:tabLst>
                <a:tab pos="299720" algn="l"/>
              </a:tabLst>
            </a:pPr>
            <a:r>
              <a:rPr sz="2000" dirty="0">
                <a:latin typeface="Times New Roman"/>
                <a:cs typeface="Times New Roman"/>
              </a:rPr>
              <a:t>This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accomplished </a:t>
            </a:r>
            <a:r>
              <a:rPr sz="2000" dirty="0">
                <a:latin typeface="Times New Roman"/>
                <a:cs typeface="Times New Roman"/>
              </a:rPr>
              <a:t>by </a:t>
            </a:r>
            <a:r>
              <a:rPr sz="2000" spc="-5" dirty="0">
                <a:latin typeface="Times New Roman"/>
                <a:cs typeface="Times New Roman"/>
              </a:rPr>
              <a:t>means </a:t>
            </a:r>
            <a:r>
              <a:rPr sz="2000" dirty="0">
                <a:latin typeface="Times New Roman"/>
                <a:cs typeface="Times New Roman"/>
              </a:rPr>
              <a:t>of connected </a:t>
            </a:r>
            <a:r>
              <a:rPr sz="2000" spc="-5" dirty="0">
                <a:latin typeface="Times New Roman"/>
                <a:cs typeface="Times New Roman"/>
              </a:rPr>
              <a:t>in</a:t>
            </a:r>
            <a:r>
              <a:rPr sz="2000" spc="-100" dirty="0">
                <a:latin typeface="Times New Roman"/>
                <a:cs typeface="Times New Roman"/>
              </a:rPr>
              <a:t> </a:t>
            </a:r>
            <a:r>
              <a:rPr sz="2000" dirty="0">
                <a:latin typeface="Times New Roman"/>
                <a:cs typeface="Times New Roman"/>
              </a:rPr>
              <a:t>cascade.</a:t>
            </a:r>
          </a:p>
          <a:p>
            <a:pPr marL="299085" marR="5715" indent="-287020" algn="just">
              <a:lnSpc>
                <a:spcPct val="150000"/>
              </a:lnSpc>
              <a:buFont typeface="Arial"/>
              <a:buChar char="•"/>
              <a:tabLst>
                <a:tab pos="299720" algn="l"/>
              </a:tabLst>
            </a:pPr>
            <a:r>
              <a:rPr sz="2000" dirty="0">
                <a:latin typeface="Times New Roman"/>
                <a:cs typeface="Times New Roman"/>
              </a:rPr>
              <a:t>Full </a:t>
            </a:r>
            <a:r>
              <a:rPr sz="2000" spc="-5" dirty="0">
                <a:latin typeface="Times New Roman"/>
                <a:cs typeface="Times New Roman"/>
              </a:rPr>
              <a:t>adder implementation takes more </a:t>
            </a:r>
            <a:r>
              <a:rPr sz="2000" spc="-10" dirty="0">
                <a:latin typeface="Times New Roman"/>
                <a:cs typeface="Times New Roman"/>
              </a:rPr>
              <a:t>time </a:t>
            </a:r>
            <a:r>
              <a:rPr sz="2000" dirty="0">
                <a:latin typeface="Times New Roman"/>
                <a:cs typeface="Times New Roman"/>
              </a:rPr>
              <a:t>( </a:t>
            </a:r>
            <a:r>
              <a:rPr sz="2000" spc="-5" dirty="0">
                <a:latin typeface="Times New Roman"/>
                <a:cs typeface="Times New Roman"/>
              </a:rPr>
              <a:t>has </a:t>
            </a:r>
            <a:r>
              <a:rPr sz="2000" dirty="0">
                <a:latin typeface="Times New Roman"/>
                <a:cs typeface="Times New Roman"/>
              </a:rPr>
              <a:t>2 </a:t>
            </a:r>
            <a:r>
              <a:rPr sz="2000" spc="-10" dirty="0">
                <a:latin typeface="Times New Roman"/>
                <a:cs typeface="Times New Roman"/>
              </a:rPr>
              <a:t>Ex </a:t>
            </a:r>
            <a:r>
              <a:rPr sz="2000" dirty="0">
                <a:latin typeface="Times New Roman"/>
                <a:cs typeface="Times New Roman"/>
              </a:rPr>
              <a:t>–OR </a:t>
            </a:r>
            <a:r>
              <a:rPr lang="en-US" sz="2000" spc="-5" dirty="0">
                <a:latin typeface="Times New Roman"/>
                <a:cs typeface="Times New Roman"/>
              </a:rPr>
              <a:t>,</a:t>
            </a:r>
            <a:r>
              <a:rPr sz="2000" spc="-5" dirty="0">
                <a:latin typeface="Times New Roman"/>
                <a:cs typeface="Times New Roman"/>
              </a:rPr>
              <a:t> </a:t>
            </a:r>
            <a:r>
              <a:rPr lang="en-US" sz="2000" spc="-5" dirty="0">
                <a:latin typeface="Times New Roman"/>
                <a:cs typeface="Times New Roman"/>
              </a:rPr>
              <a:t>2</a:t>
            </a:r>
            <a:r>
              <a:rPr sz="2000" dirty="0">
                <a:latin typeface="Times New Roman"/>
                <a:cs typeface="Times New Roman"/>
              </a:rPr>
              <a:t> </a:t>
            </a:r>
            <a:r>
              <a:rPr sz="2000" spc="5" dirty="0">
                <a:latin typeface="Times New Roman"/>
                <a:cs typeface="Times New Roman"/>
              </a:rPr>
              <a:t>AND</a:t>
            </a:r>
            <a:r>
              <a:rPr lang="en-US" sz="2000" spc="5" dirty="0">
                <a:latin typeface="Times New Roman"/>
                <a:cs typeface="Times New Roman"/>
              </a:rPr>
              <a:t> </a:t>
            </a:r>
            <a:r>
              <a:rPr lang="en-US" sz="2000" spc="5" dirty="0" err="1">
                <a:latin typeface="Times New Roman"/>
                <a:cs typeface="Times New Roman"/>
              </a:rPr>
              <a:t>and</a:t>
            </a:r>
            <a:r>
              <a:rPr lang="en-US" sz="2000" spc="5" dirty="0">
                <a:latin typeface="Times New Roman"/>
                <a:cs typeface="Times New Roman"/>
              </a:rPr>
              <a:t> 1 OR</a:t>
            </a:r>
            <a:r>
              <a:rPr sz="2000" spc="5" dirty="0">
                <a:latin typeface="Times New Roman"/>
                <a:cs typeface="Times New Roman"/>
              </a:rPr>
              <a:t> </a:t>
            </a:r>
            <a:r>
              <a:rPr sz="2000" spc="-10" dirty="0">
                <a:latin typeface="Times New Roman"/>
                <a:cs typeface="Times New Roman"/>
              </a:rPr>
              <a:t>gates)  </a:t>
            </a:r>
            <a:r>
              <a:rPr sz="2000" spc="5" dirty="0">
                <a:latin typeface="Times New Roman"/>
                <a:cs typeface="Times New Roman"/>
              </a:rPr>
              <a:t>but </a:t>
            </a:r>
            <a:r>
              <a:rPr sz="2000" dirty="0">
                <a:latin typeface="Times New Roman"/>
                <a:cs typeface="Times New Roman"/>
              </a:rPr>
              <a:t>Half adder </a:t>
            </a:r>
            <a:r>
              <a:rPr sz="2000" spc="-5" dirty="0">
                <a:latin typeface="Times New Roman"/>
                <a:cs typeface="Times New Roman"/>
              </a:rPr>
              <a:t>takes less </a:t>
            </a:r>
            <a:r>
              <a:rPr sz="2000" spc="-10" dirty="0">
                <a:latin typeface="Times New Roman"/>
                <a:cs typeface="Times New Roman"/>
              </a:rPr>
              <a:t>time( </a:t>
            </a:r>
            <a:r>
              <a:rPr sz="2000" dirty="0">
                <a:latin typeface="Times New Roman"/>
                <a:cs typeface="Times New Roman"/>
              </a:rPr>
              <a:t>has 1 =Ex-OR and 1 </a:t>
            </a:r>
            <a:r>
              <a:rPr sz="2000" spc="5" dirty="0">
                <a:latin typeface="Times New Roman"/>
                <a:cs typeface="Times New Roman"/>
              </a:rPr>
              <a:t>AND</a:t>
            </a:r>
            <a:r>
              <a:rPr sz="2000" spc="-215" dirty="0">
                <a:latin typeface="Times New Roman"/>
                <a:cs typeface="Times New Roman"/>
              </a:rPr>
              <a:t> </a:t>
            </a:r>
            <a:r>
              <a:rPr sz="2000" dirty="0">
                <a:latin typeface="Times New Roman"/>
                <a:cs typeface="Times New Roman"/>
              </a:rPr>
              <a:t>gates).</a:t>
            </a:r>
          </a:p>
          <a:p>
            <a:pPr marL="2059305">
              <a:lnSpc>
                <a:spcPct val="100000"/>
              </a:lnSpc>
              <a:spcBef>
                <a:spcPts val="1695"/>
              </a:spcBef>
              <a:tabLst>
                <a:tab pos="3435350" algn="l"/>
                <a:tab pos="4793615" algn="l"/>
                <a:tab pos="6151880" algn="l"/>
                <a:tab pos="6737350" algn="l"/>
              </a:tabLst>
            </a:pPr>
            <a:r>
              <a:rPr sz="900" b="1" spc="415" dirty="0">
                <a:latin typeface="Arial"/>
                <a:cs typeface="Arial"/>
              </a:rPr>
              <a:t>A3	A2	A1	A0	</a:t>
            </a:r>
            <a:r>
              <a:rPr sz="900" b="1" spc="405" dirty="0">
                <a:latin typeface="Arial"/>
                <a:cs typeface="Arial"/>
              </a:rPr>
              <a:t>1</a:t>
            </a:r>
            <a:endParaRPr sz="900" dirty="0">
              <a:latin typeface="Arial"/>
              <a:cs typeface="Arial"/>
            </a:endParaRPr>
          </a:p>
        </p:txBody>
      </p:sp>
      <p:sp>
        <p:nvSpPr>
          <p:cNvPr id="47" name="object 47"/>
          <p:cNvSpPr txBox="1"/>
          <p:nvPr/>
        </p:nvSpPr>
        <p:spPr>
          <a:xfrm>
            <a:off x="2467313" y="5395363"/>
            <a:ext cx="758825" cy="168275"/>
          </a:xfrm>
          <a:prstGeom prst="rect">
            <a:avLst/>
          </a:prstGeom>
        </p:spPr>
        <p:txBody>
          <a:bodyPr vert="horz" wrap="square" lIns="0" tIns="17145" rIns="0" bIns="0" rtlCol="0">
            <a:spAutoFit/>
          </a:bodyPr>
          <a:lstStyle/>
          <a:p>
            <a:pPr marL="12700">
              <a:lnSpc>
                <a:spcPct val="100000"/>
              </a:lnSpc>
              <a:spcBef>
                <a:spcPts val="135"/>
              </a:spcBef>
              <a:tabLst>
                <a:tab pos="494030" algn="l"/>
              </a:tabLst>
            </a:pPr>
            <a:r>
              <a:rPr sz="900" b="1" spc="565" dirty="0">
                <a:latin typeface="Arial"/>
                <a:cs typeface="Arial"/>
              </a:rPr>
              <a:t>C</a:t>
            </a:r>
            <a:r>
              <a:rPr sz="900" b="1" spc="405" dirty="0">
                <a:latin typeface="Arial"/>
                <a:cs typeface="Arial"/>
              </a:rPr>
              <a:t>4</a:t>
            </a:r>
            <a:r>
              <a:rPr sz="900" b="1" dirty="0">
                <a:latin typeface="Arial"/>
                <a:cs typeface="Arial"/>
              </a:rPr>
              <a:t>	</a:t>
            </a:r>
            <a:r>
              <a:rPr sz="900" b="1" spc="434" dirty="0">
                <a:latin typeface="Arial"/>
                <a:cs typeface="Arial"/>
              </a:rPr>
              <a:t>S3</a:t>
            </a:r>
            <a:endParaRPr sz="900">
              <a:latin typeface="Arial"/>
              <a:cs typeface="Arial"/>
            </a:endParaRPr>
          </a:p>
        </p:txBody>
      </p:sp>
      <p:grpSp>
        <p:nvGrpSpPr>
          <p:cNvPr id="48" name="object 48"/>
          <p:cNvGrpSpPr/>
          <p:nvPr/>
        </p:nvGrpSpPr>
        <p:grpSpPr>
          <a:xfrm>
            <a:off x="2566385" y="4993273"/>
            <a:ext cx="137795" cy="385445"/>
            <a:chOff x="2566385" y="4993273"/>
            <a:chExt cx="137795" cy="385445"/>
          </a:xfrm>
        </p:grpSpPr>
        <p:sp>
          <p:nvSpPr>
            <p:cNvPr id="49" name="object 49"/>
            <p:cNvSpPr/>
            <p:nvPr/>
          </p:nvSpPr>
          <p:spPr>
            <a:xfrm>
              <a:off x="2566385" y="5289819"/>
              <a:ext cx="137795" cy="88900"/>
            </a:xfrm>
            <a:custGeom>
              <a:avLst/>
              <a:gdLst/>
              <a:ahLst/>
              <a:cxnLst/>
              <a:rect l="l" t="t" r="r" b="b"/>
              <a:pathLst>
                <a:path w="137794" h="88900">
                  <a:moveTo>
                    <a:pt x="137182" y="0"/>
                  </a:moveTo>
                  <a:lnTo>
                    <a:pt x="0" y="0"/>
                  </a:lnTo>
                  <a:lnTo>
                    <a:pt x="68877" y="88727"/>
                  </a:lnTo>
                  <a:lnTo>
                    <a:pt x="137182" y="0"/>
                  </a:lnTo>
                  <a:close/>
                </a:path>
              </a:pathLst>
            </a:custGeom>
            <a:solidFill>
              <a:srgbClr val="000000"/>
            </a:solidFill>
          </p:spPr>
          <p:txBody>
            <a:bodyPr wrap="square" lIns="0" tIns="0" rIns="0" bIns="0" rtlCol="0"/>
            <a:lstStyle/>
            <a:p>
              <a:endParaRPr/>
            </a:p>
          </p:txBody>
        </p:sp>
        <p:sp>
          <p:nvSpPr>
            <p:cNvPr id="50" name="object 50"/>
            <p:cNvSpPr/>
            <p:nvPr/>
          </p:nvSpPr>
          <p:spPr>
            <a:xfrm>
              <a:off x="2635263" y="4993273"/>
              <a:ext cx="0" cy="316230"/>
            </a:xfrm>
            <a:custGeom>
              <a:avLst/>
              <a:gdLst/>
              <a:ahLst/>
              <a:cxnLst/>
              <a:rect l="l" t="t" r="r" b="b"/>
              <a:pathLst>
                <a:path h="316229">
                  <a:moveTo>
                    <a:pt x="0" y="316228"/>
                  </a:moveTo>
                  <a:lnTo>
                    <a:pt x="0" y="0"/>
                  </a:lnTo>
                </a:path>
              </a:pathLst>
            </a:custGeom>
            <a:ln w="16935">
              <a:solidFill>
                <a:srgbClr val="000000"/>
              </a:solidFill>
            </a:ln>
          </p:spPr>
          <p:txBody>
            <a:bodyPr wrap="square" lIns="0" tIns="0" rIns="0" bIns="0" rtlCol="0"/>
            <a:lstStyle/>
            <a:p>
              <a:endParaRPr/>
            </a:p>
          </p:txBody>
        </p:sp>
      </p:grpSp>
      <p:sp>
        <p:nvSpPr>
          <p:cNvPr id="51" name="object 51"/>
          <p:cNvSpPr txBox="1"/>
          <p:nvPr/>
        </p:nvSpPr>
        <p:spPr>
          <a:xfrm>
            <a:off x="3620515" y="5827572"/>
            <a:ext cx="257492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4-bit binary</a:t>
            </a:r>
            <a:r>
              <a:rPr sz="1400" b="1" spc="-120" dirty="0">
                <a:latin typeface="Times New Roman"/>
                <a:cs typeface="Times New Roman"/>
              </a:rPr>
              <a:t> </a:t>
            </a:r>
            <a:r>
              <a:rPr sz="1400" b="1" spc="-15" dirty="0">
                <a:latin typeface="Times New Roman"/>
                <a:cs typeface="Times New Roman"/>
              </a:rPr>
              <a:t>incrementer.</a:t>
            </a:r>
            <a:endParaRPr sz="1400">
              <a:latin typeface="Times New Roman"/>
              <a:cs typeface="Times New Roman"/>
            </a:endParaRPr>
          </a:p>
        </p:txBody>
      </p:sp>
      <p:sp>
        <p:nvSpPr>
          <p:cNvPr id="52" name="object 52"/>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sp>
        <p:nvSpPr>
          <p:cNvPr id="2" name="object 2"/>
          <p:cNvSpPr txBox="1"/>
          <p:nvPr/>
        </p:nvSpPr>
        <p:spPr>
          <a:xfrm>
            <a:off x="444500" y="252450"/>
            <a:ext cx="7994650" cy="5970270"/>
          </a:xfrm>
          <a:prstGeom prst="rect">
            <a:avLst/>
          </a:prstGeom>
        </p:spPr>
        <p:txBody>
          <a:bodyPr vert="horz" wrap="square" lIns="0" tIns="165100" rIns="0" bIns="0" rtlCol="0">
            <a:spAutoFit/>
          </a:bodyPr>
          <a:lstStyle/>
          <a:p>
            <a:pPr marL="12700">
              <a:lnSpc>
                <a:spcPct val="100000"/>
              </a:lnSpc>
              <a:spcBef>
                <a:spcPts val="1300"/>
              </a:spcBef>
            </a:pPr>
            <a:r>
              <a:rPr sz="2000" b="1" dirty="0">
                <a:latin typeface="Times New Roman"/>
                <a:cs typeface="Times New Roman"/>
              </a:rPr>
              <a:t>Arithmetic</a:t>
            </a:r>
            <a:r>
              <a:rPr sz="2000" b="1" spc="-40" dirty="0">
                <a:latin typeface="Times New Roman"/>
                <a:cs typeface="Times New Roman"/>
              </a:rPr>
              <a:t> </a:t>
            </a:r>
            <a:r>
              <a:rPr sz="2000" b="1" spc="-5" dirty="0">
                <a:latin typeface="Times New Roman"/>
                <a:cs typeface="Times New Roman"/>
              </a:rPr>
              <a:t>Circuit</a:t>
            </a:r>
            <a:endParaRPr sz="2000" dirty="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The basic component of </a:t>
            </a:r>
            <a:r>
              <a:rPr sz="2000" spc="-5" dirty="0">
                <a:latin typeface="Times New Roman"/>
                <a:cs typeface="Times New Roman"/>
              </a:rPr>
              <a:t>an arithmetic </a:t>
            </a:r>
            <a:r>
              <a:rPr sz="2000" dirty="0">
                <a:latin typeface="Times New Roman"/>
                <a:cs typeface="Times New Roman"/>
              </a:rPr>
              <a:t>circuit </a:t>
            </a:r>
            <a:r>
              <a:rPr sz="2000" spc="-5" dirty="0">
                <a:latin typeface="Times New Roman"/>
                <a:cs typeface="Times New Roman"/>
              </a:rPr>
              <a:t>is </a:t>
            </a:r>
            <a:r>
              <a:rPr sz="2000" dirty="0">
                <a:latin typeface="Times New Roman"/>
                <a:cs typeface="Times New Roman"/>
              </a:rPr>
              <a:t>the </a:t>
            </a:r>
            <a:r>
              <a:rPr sz="2000" spc="-5" dirty="0">
                <a:latin typeface="Times New Roman"/>
                <a:cs typeface="Times New Roman"/>
              </a:rPr>
              <a:t>parallel</a:t>
            </a:r>
            <a:r>
              <a:rPr sz="2000" spc="-160" dirty="0">
                <a:latin typeface="Times New Roman"/>
                <a:cs typeface="Times New Roman"/>
              </a:rPr>
              <a:t> </a:t>
            </a:r>
            <a:r>
              <a:rPr sz="2000" spc="-15" dirty="0">
                <a:latin typeface="Times New Roman"/>
                <a:cs typeface="Times New Roman"/>
              </a:rPr>
              <a:t>adder.</a:t>
            </a:r>
            <a:endParaRPr sz="2000" dirty="0">
              <a:latin typeface="Times New Roman"/>
              <a:cs typeface="Times New Roman"/>
            </a:endParaRPr>
          </a:p>
          <a:p>
            <a:pPr marL="355600" indent="-342900" algn="just">
              <a:lnSpc>
                <a:spcPct val="100000"/>
              </a:lnSpc>
              <a:spcBef>
                <a:spcPts val="1200"/>
              </a:spcBef>
              <a:buFont typeface="Arial"/>
              <a:buChar char="•"/>
              <a:tabLst>
                <a:tab pos="355600" algn="l"/>
              </a:tabLst>
            </a:pPr>
            <a:r>
              <a:rPr sz="2000" spc="-5" dirty="0">
                <a:latin typeface="Times New Roman"/>
                <a:cs typeface="Times New Roman"/>
              </a:rPr>
              <a:t>By</a:t>
            </a:r>
            <a:r>
              <a:rPr sz="2000" spc="50" dirty="0">
                <a:latin typeface="Times New Roman"/>
                <a:cs typeface="Times New Roman"/>
              </a:rPr>
              <a:t> </a:t>
            </a:r>
            <a:r>
              <a:rPr sz="2000" spc="-5" dirty="0">
                <a:latin typeface="Times New Roman"/>
                <a:cs typeface="Times New Roman"/>
              </a:rPr>
              <a:t>controlling</a:t>
            </a:r>
            <a:r>
              <a:rPr sz="2000" spc="45" dirty="0">
                <a:latin typeface="Times New Roman"/>
                <a:cs typeface="Times New Roman"/>
              </a:rPr>
              <a:t> </a:t>
            </a:r>
            <a:r>
              <a:rPr sz="2000" dirty="0">
                <a:latin typeface="Times New Roman"/>
                <a:cs typeface="Times New Roman"/>
              </a:rPr>
              <a:t>the</a:t>
            </a:r>
            <a:r>
              <a:rPr sz="2000" spc="45" dirty="0">
                <a:latin typeface="Times New Roman"/>
                <a:cs typeface="Times New Roman"/>
              </a:rPr>
              <a:t> </a:t>
            </a:r>
            <a:r>
              <a:rPr sz="2000" dirty="0">
                <a:latin typeface="Times New Roman"/>
                <a:cs typeface="Times New Roman"/>
              </a:rPr>
              <a:t>data</a:t>
            </a:r>
            <a:r>
              <a:rPr sz="2000" spc="40" dirty="0">
                <a:latin typeface="Times New Roman"/>
                <a:cs typeface="Times New Roman"/>
              </a:rPr>
              <a:t> </a:t>
            </a:r>
            <a:r>
              <a:rPr sz="2000" spc="-5" dirty="0">
                <a:latin typeface="Times New Roman"/>
                <a:cs typeface="Times New Roman"/>
              </a:rPr>
              <a:t>inputs</a:t>
            </a:r>
            <a:r>
              <a:rPr sz="2000" spc="30" dirty="0">
                <a:latin typeface="Times New Roman"/>
                <a:cs typeface="Times New Roman"/>
              </a:rPr>
              <a:t> </a:t>
            </a:r>
            <a:r>
              <a:rPr sz="2000" spc="-5" dirty="0">
                <a:latin typeface="Times New Roman"/>
                <a:cs typeface="Times New Roman"/>
              </a:rPr>
              <a:t>to</a:t>
            </a:r>
            <a:r>
              <a:rPr sz="2000" spc="65" dirty="0">
                <a:latin typeface="Times New Roman"/>
                <a:cs typeface="Times New Roman"/>
              </a:rPr>
              <a:t> </a:t>
            </a:r>
            <a:r>
              <a:rPr sz="2000" spc="-5" dirty="0">
                <a:latin typeface="Times New Roman"/>
                <a:cs typeface="Times New Roman"/>
              </a:rPr>
              <a:t>the</a:t>
            </a:r>
            <a:r>
              <a:rPr sz="2000" spc="55" dirty="0">
                <a:latin typeface="Times New Roman"/>
                <a:cs typeface="Times New Roman"/>
              </a:rPr>
              <a:t> </a:t>
            </a:r>
            <a:r>
              <a:rPr sz="2000" spc="-20" dirty="0">
                <a:latin typeface="Times New Roman"/>
                <a:cs typeface="Times New Roman"/>
              </a:rPr>
              <a:t>adder,</a:t>
            </a:r>
            <a:r>
              <a:rPr sz="2000" spc="65" dirty="0">
                <a:latin typeface="Times New Roman"/>
                <a:cs typeface="Times New Roman"/>
              </a:rPr>
              <a:t> </a:t>
            </a:r>
            <a:r>
              <a:rPr sz="2000" spc="-5" dirty="0">
                <a:latin typeface="Times New Roman"/>
                <a:cs typeface="Times New Roman"/>
              </a:rPr>
              <a:t>it</a:t>
            </a:r>
            <a:r>
              <a:rPr sz="2000" spc="35" dirty="0">
                <a:latin typeface="Times New Roman"/>
                <a:cs typeface="Times New Roman"/>
              </a:rPr>
              <a:t> </a:t>
            </a:r>
            <a:r>
              <a:rPr sz="2000" spc="-5" dirty="0">
                <a:latin typeface="Times New Roman"/>
                <a:cs typeface="Times New Roman"/>
              </a:rPr>
              <a:t>is</a:t>
            </a:r>
            <a:r>
              <a:rPr sz="2000" spc="45" dirty="0">
                <a:latin typeface="Times New Roman"/>
                <a:cs typeface="Times New Roman"/>
              </a:rPr>
              <a:t> </a:t>
            </a:r>
            <a:r>
              <a:rPr sz="2000" spc="-5" dirty="0">
                <a:latin typeface="Times New Roman"/>
                <a:cs typeface="Times New Roman"/>
              </a:rPr>
              <a:t>possible</a:t>
            </a:r>
            <a:r>
              <a:rPr sz="2000" spc="40" dirty="0">
                <a:latin typeface="Times New Roman"/>
                <a:cs typeface="Times New Roman"/>
              </a:rPr>
              <a:t> </a:t>
            </a:r>
            <a:r>
              <a:rPr sz="2000" spc="-5" dirty="0">
                <a:latin typeface="Times New Roman"/>
                <a:cs typeface="Times New Roman"/>
              </a:rPr>
              <a:t>to</a:t>
            </a:r>
            <a:r>
              <a:rPr sz="2000" spc="50" dirty="0">
                <a:latin typeface="Times New Roman"/>
                <a:cs typeface="Times New Roman"/>
              </a:rPr>
              <a:t> </a:t>
            </a:r>
            <a:r>
              <a:rPr sz="2000" spc="-5" dirty="0">
                <a:latin typeface="Times New Roman"/>
                <a:cs typeface="Times New Roman"/>
              </a:rPr>
              <a:t>obtain</a:t>
            </a:r>
            <a:r>
              <a:rPr sz="2000" spc="60" dirty="0">
                <a:latin typeface="Times New Roman"/>
                <a:cs typeface="Times New Roman"/>
              </a:rPr>
              <a:t> </a:t>
            </a:r>
            <a:r>
              <a:rPr sz="2000" spc="-10" dirty="0">
                <a:latin typeface="Times New Roman"/>
                <a:cs typeface="Times New Roman"/>
              </a:rPr>
              <a:t>different</a:t>
            </a:r>
            <a:endParaRPr sz="2000" dirty="0">
              <a:latin typeface="Times New Roman"/>
              <a:cs typeface="Times New Roman"/>
            </a:endParaRPr>
          </a:p>
          <a:p>
            <a:pPr marL="355600" algn="just">
              <a:lnSpc>
                <a:spcPct val="100000"/>
              </a:lnSpc>
              <a:spcBef>
                <a:spcPts val="1200"/>
              </a:spcBef>
            </a:pPr>
            <a:r>
              <a:rPr sz="2000" spc="-5" dirty="0">
                <a:latin typeface="Times New Roman"/>
                <a:cs typeface="Times New Roman"/>
              </a:rPr>
              <a:t>types </a:t>
            </a:r>
            <a:r>
              <a:rPr sz="2000" dirty="0">
                <a:latin typeface="Times New Roman"/>
                <a:cs typeface="Times New Roman"/>
              </a:rPr>
              <a:t>of </a:t>
            </a:r>
            <a:r>
              <a:rPr sz="2000" spc="-5" dirty="0">
                <a:latin typeface="Times New Roman"/>
                <a:cs typeface="Times New Roman"/>
              </a:rPr>
              <a:t>arithmetic</a:t>
            </a:r>
            <a:r>
              <a:rPr sz="2000" spc="-40" dirty="0">
                <a:latin typeface="Times New Roman"/>
                <a:cs typeface="Times New Roman"/>
              </a:rPr>
              <a:t> </a:t>
            </a:r>
            <a:r>
              <a:rPr sz="2000" dirty="0">
                <a:latin typeface="Times New Roman"/>
                <a:cs typeface="Times New Roman"/>
              </a:rPr>
              <a:t>operations.</a:t>
            </a:r>
          </a:p>
          <a:p>
            <a:pPr marL="299085" marR="5715"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diagram of </a:t>
            </a:r>
            <a:r>
              <a:rPr sz="2000" dirty="0">
                <a:latin typeface="Times New Roman"/>
                <a:cs typeface="Times New Roman"/>
              </a:rPr>
              <a:t>a </a:t>
            </a:r>
            <a:r>
              <a:rPr sz="2000" spc="-5" dirty="0">
                <a:latin typeface="Times New Roman"/>
                <a:cs typeface="Times New Roman"/>
              </a:rPr>
              <a:t>4-bit arithmetic circuit </a:t>
            </a:r>
            <a:r>
              <a:rPr sz="2000" spc="-10" dirty="0">
                <a:latin typeface="Times New Roman"/>
                <a:cs typeface="Times New Roman"/>
              </a:rPr>
              <a:t>is </a:t>
            </a:r>
            <a:r>
              <a:rPr sz="2000" dirty="0">
                <a:latin typeface="Times New Roman"/>
                <a:cs typeface="Times New Roman"/>
              </a:rPr>
              <a:t>shown </a:t>
            </a:r>
            <a:r>
              <a:rPr sz="2000" spc="-5" dirty="0">
                <a:latin typeface="Times New Roman"/>
                <a:cs typeface="Times New Roman"/>
              </a:rPr>
              <a:t>in Figure. </a:t>
            </a:r>
            <a:r>
              <a:rPr sz="2000" dirty="0">
                <a:latin typeface="Times New Roman"/>
                <a:cs typeface="Times New Roman"/>
              </a:rPr>
              <a:t>It has </a:t>
            </a:r>
            <a:r>
              <a:rPr sz="2000" spc="-5" dirty="0">
                <a:latin typeface="Times New Roman"/>
                <a:cs typeface="Times New Roman"/>
              </a:rPr>
              <a:t>four  full-adder circuits that constitute the 4-bit adder and four multiplexers for  </a:t>
            </a:r>
            <a:r>
              <a:rPr sz="2000" dirty="0">
                <a:latin typeface="Times New Roman"/>
                <a:cs typeface="Times New Roman"/>
              </a:rPr>
              <a:t>choosing </a:t>
            </a:r>
            <a:r>
              <a:rPr sz="2000" spc="-5" dirty="0">
                <a:latin typeface="Times New Roman"/>
                <a:cs typeface="Times New Roman"/>
              </a:rPr>
              <a:t>different</a:t>
            </a:r>
            <a:r>
              <a:rPr sz="2000" spc="-85" dirty="0">
                <a:latin typeface="Times New Roman"/>
                <a:cs typeface="Times New Roman"/>
              </a:rPr>
              <a:t> </a:t>
            </a:r>
            <a:r>
              <a:rPr sz="2000" dirty="0">
                <a:latin typeface="Times New Roman"/>
                <a:cs typeface="Times New Roman"/>
              </a:rPr>
              <a:t>operations.</a:t>
            </a:r>
          </a:p>
          <a:p>
            <a:pPr marL="299085" indent="-287020" algn="just">
              <a:lnSpc>
                <a:spcPct val="100000"/>
              </a:lnSpc>
              <a:spcBef>
                <a:spcPts val="1200"/>
              </a:spcBef>
              <a:buFont typeface="Arial"/>
              <a:buChar char="•"/>
              <a:tabLst>
                <a:tab pos="299720" algn="l"/>
              </a:tabLst>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two</a:t>
            </a:r>
            <a:r>
              <a:rPr sz="2000" spc="-5" dirty="0">
                <a:latin typeface="Times New Roman"/>
                <a:cs typeface="Times New Roman"/>
              </a:rPr>
              <a:t> </a:t>
            </a:r>
            <a:r>
              <a:rPr sz="2000" dirty="0">
                <a:latin typeface="Times New Roman"/>
                <a:cs typeface="Times New Roman"/>
              </a:rPr>
              <a:t>4-bit</a:t>
            </a:r>
            <a:r>
              <a:rPr sz="2000" spc="-40" dirty="0">
                <a:latin typeface="Times New Roman"/>
                <a:cs typeface="Times New Roman"/>
              </a:rPr>
              <a:t> </a:t>
            </a:r>
            <a:r>
              <a:rPr sz="2000" dirty="0">
                <a:latin typeface="Times New Roman"/>
                <a:cs typeface="Times New Roman"/>
              </a:rPr>
              <a:t>inputs</a:t>
            </a:r>
            <a:r>
              <a:rPr sz="2000" spc="-135"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B</a:t>
            </a:r>
            <a:r>
              <a:rPr sz="2000" spc="-5" dirty="0">
                <a:latin typeface="Times New Roman"/>
                <a:cs typeface="Times New Roman"/>
              </a:rPr>
              <a:t> </a:t>
            </a:r>
            <a:r>
              <a:rPr sz="2000" dirty="0">
                <a:latin typeface="Times New Roman"/>
                <a:cs typeface="Times New Roman"/>
              </a:rPr>
              <a:t>and a</a:t>
            </a:r>
            <a:r>
              <a:rPr sz="2000" spc="-10" dirty="0">
                <a:latin typeface="Times New Roman"/>
                <a:cs typeface="Times New Roman"/>
              </a:rPr>
              <a:t> </a:t>
            </a:r>
            <a:r>
              <a:rPr sz="2000" dirty="0">
                <a:latin typeface="Times New Roman"/>
                <a:cs typeface="Times New Roman"/>
              </a:rPr>
              <a:t>4-bit</a:t>
            </a:r>
            <a:r>
              <a:rPr sz="2000" spc="-40" dirty="0">
                <a:latin typeface="Times New Roman"/>
                <a:cs typeface="Times New Roman"/>
              </a:rPr>
              <a:t> </a:t>
            </a:r>
            <a:r>
              <a:rPr sz="2000" dirty="0">
                <a:latin typeface="Times New Roman"/>
                <a:cs typeface="Times New Roman"/>
              </a:rPr>
              <a:t>output</a:t>
            </a:r>
            <a:r>
              <a:rPr sz="2000" spc="-35" dirty="0">
                <a:latin typeface="Times New Roman"/>
                <a:cs typeface="Times New Roman"/>
              </a:rPr>
              <a:t> </a:t>
            </a:r>
            <a:r>
              <a:rPr sz="2000" i="1" dirty="0">
                <a:latin typeface="Times New Roman"/>
                <a:cs typeface="Times New Roman"/>
              </a:rPr>
              <a:t>D.</a:t>
            </a:r>
            <a:endParaRPr sz="2000" dirty="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four</a:t>
            </a:r>
            <a:r>
              <a:rPr sz="2000" spc="-20" dirty="0">
                <a:latin typeface="Times New Roman"/>
                <a:cs typeface="Times New Roman"/>
              </a:rPr>
              <a:t> </a:t>
            </a:r>
            <a:r>
              <a:rPr sz="2000" dirty="0">
                <a:latin typeface="Times New Roman"/>
                <a:cs typeface="Times New Roman"/>
              </a:rPr>
              <a:t>inputs</a:t>
            </a:r>
            <a:r>
              <a:rPr sz="2000" spc="-30" dirty="0">
                <a:latin typeface="Times New Roman"/>
                <a:cs typeface="Times New Roman"/>
              </a:rPr>
              <a:t> </a:t>
            </a:r>
            <a:r>
              <a:rPr sz="2000" dirty="0">
                <a:latin typeface="Times New Roman"/>
                <a:cs typeface="Times New Roman"/>
              </a:rPr>
              <a:t>from</a:t>
            </a:r>
            <a:r>
              <a:rPr sz="2000" spc="-145"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go</a:t>
            </a:r>
            <a:r>
              <a:rPr sz="2000" spc="-5" dirty="0">
                <a:latin typeface="Times New Roman"/>
                <a:cs typeface="Times New Roman"/>
              </a:rPr>
              <a:t> </a:t>
            </a:r>
            <a:r>
              <a:rPr sz="2000" dirty="0">
                <a:latin typeface="Times New Roman"/>
                <a:cs typeface="Times New Roman"/>
              </a:rPr>
              <a:t>directly</a:t>
            </a:r>
            <a:r>
              <a:rPr sz="2000" spc="-25" dirty="0">
                <a:latin typeface="Times New Roman"/>
                <a:cs typeface="Times New Roman"/>
              </a:rPr>
              <a:t> </a:t>
            </a:r>
            <a:r>
              <a:rPr sz="2000" spc="-5" dirty="0">
                <a:latin typeface="Times New Roman"/>
                <a:cs typeface="Times New Roman"/>
              </a:rPr>
              <a:t>to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X</a:t>
            </a:r>
            <a:r>
              <a:rPr sz="2000" spc="10" dirty="0">
                <a:latin typeface="Times New Roman"/>
                <a:cs typeface="Times New Roman"/>
              </a:rPr>
              <a:t> </a:t>
            </a:r>
            <a:r>
              <a:rPr sz="2000" dirty="0">
                <a:latin typeface="Times New Roman"/>
                <a:cs typeface="Times New Roman"/>
              </a:rPr>
              <a:t>inputs</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binary</a:t>
            </a:r>
            <a:r>
              <a:rPr sz="2000" spc="-30" dirty="0">
                <a:latin typeface="Times New Roman"/>
                <a:cs typeface="Times New Roman"/>
              </a:rPr>
              <a:t> </a:t>
            </a:r>
            <a:r>
              <a:rPr sz="2000" spc="-15" dirty="0">
                <a:latin typeface="Times New Roman"/>
                <a:cs typeface="Times New Roman"/>
              </a:rPr>
              <a:t>adder.</a:t>
            </a:r>
            <a:endParaRPr sz="2000" dirty="0">
              <a:latin typeface="Times New Roman"/>
              <a:cs typeface="Times New Roman"/>
            </a:endParaRPr>
          </a:p>
          <a:p>
            <a:pPr marL="299085" marR="5080" indent="-287020" algn="just">
              <a:lnSpc>
                <a:spcPts val="3600"/>
              </a:lnSpc>
              <a:spcBef>
                <a:spcPts val="320"/>
              </a:spcBef>
              <a:buFont typeface="Arial"/>
              <a:buChar char="•"/>
              <a:tabLst>
                <a:tab pos="299720" algn="l"/>
              </a:tabLst>
            </a:pPr>
            <a:r>
              <a:rPr sz="2000" spc="-5" dirty="0">
                <a:latin typeface="Times New Roman"/>
                <a:cs typeface="Times New Roman"/>
              </a:rPr>
              <a:t>Each of the </a:t>
            </a:r>
            <a:r>
              <a:rPr sz="2000" dirty="0">
                <a:latin typeface="Times New Roman"/>
                <a:cs typeface="Times New Roman"/>
              </a:rPr>
              <a:t>four </a:t>
            </a:r>
            <a:r>
              <a:rPr sz="2000" spc="-5" dirty="0">
                <a:latin typeface="Times New Roman"/>
                <a:cs typeface="Times New Roman"/>
              </a:rPr>
              <a:t>inputs from </a:t>
            </a:r>
            <a:r>
              <a:rPr sz="2000" dirty="0">
                <a:latin typeface="Times New Roman"/>
                <a:cs typeface="Times New Roman"/>
              </a:rPr>
              <a:t>B are </a:t>
            </a:r>
            <a:r>
              <a:rPr sz="2000" spc="-5" dirty="0">
                <a:latin typeface="Times New Roman"/>
                <a:cs typeface="Times New Roman"/>
              </a:rPr>
              <a:t>connected </a:t>
            </a:r>
            <a:r>
              <a:rPr sz="2000" spc="-10" dirty="0">
                <a:latin typeface="Times New Roman"/>
                <a:cs typeface="Times New Roman"/>
              </a:rPr>
              <a:t>to </a:t>
            </a:r>
            <a:r>
              <a:rPr sz="2000" spc="-5" dirty="0">
                <a:latin typeface="Times New Roman"/>
                <a:cs typeface="Times New Roman"/>
              </a:rPr>
              <a:t>the data inputs of the  multiplexers. </a:t>
            </a:r>
            <a:r>
              <a:rPr sz="2000" dirty="0">
                <a:latin typeface="Times New Roman"/>
                <a:cs typeface="Times New Roman"/>
              </a:rPr>
              <a:t>The </a:t>
            </a:r>
            <a:r>
              <a:rPr sz="2000" spc="-5" dirty="0">
                <a:latin typeface="Times New Roman"/>
                <a:cs typeface="Times New Roman"/>
              </a:rPr>
              <a:t>multiplexers </a:t>
            </a:r>
            <a:r>
              <a:rPr sz="2000" dirty="0">
                <a:latin typeface="Times New Roman"/>
                <a:cs typeface="Times New Roman"/>
              </a:rPr>
              <a:t>data </a:t>
            </a:r>
            <a:r>
              <a:rPr sz="2000" spc="-5" dirty="0">
                <a:latin typeface="Times New Roman"/>
                <a:cs typeface="Times New Roman"/>
              </a:rPr>
              <a:t>inputs also receive the complement </a:t>
            </a:r>
            <a:r>
              <a:rPr sz="2000" spc="5" dirty="0">
                <a:latin typeface="Times New Roman"/>
                <a:cs typeface="Times New Roman"/>
              </a:rPr>
              <a:t>of  </a:t>
            </a:r>
            <a:r>
              <a:rPr sz="2000" spc="-5" dirty="0">
                <a:latin typeface="Times New Roman"/>
                <a:cs typeface="Times New Roman"/>
              </a:rPr>
              <a:t>B.</a:t>
            </a:r>
            <a:endParaRPr sz="2000" dirty="0">
              <a:latin typeface="Times New Roman"/>
              <a:cs typeface="Times New Roman"/>
            </a:endParaRPr>
          </a:p>
          <a:p>
            <a:pPr marL="299085" indent="-287020" algn="just">
              <a:lnSpc>
                <a:spcPct val="100000"/>
              </a:lnSpc>
              <a:spcBef>
                <a:spcPts val="885"/>
              </a:spcBef>
              <a:buFont typeface="Arial"/>
              <a:buChar char="•"/>
              <a:tabLst>
                <a:tab pos="299720" algn="l"/>
              </a:tabLst>
            </a:pPr>
            <a:r>
              <a:rPr sz="2000" dirty="0">
                <a:latin typeface="Times New Roman"/>
                <a:cs typeface="Times New Roman"/>
              </a:rPr>
              <a:t>The other two data inputs are connected </a:t>
            </a:r>
            <a:r>
              <a:rPr sz="2000" spc="-5" dirty="0">
                <a:latin typeface="Times New Roman"/>
                <a:cs typeface="Times New Roman"/>
              </a:rPr>
              <a:t>to </a:t>
            </a:r>
            <a:r>
              <a:rPr sz="2000" dirty="0">
                <a:latin typeface="Times New Roman"/>
                <a:cs typeface="Times New Roman"/>
              </a:rPr>
              <a:t>logic-0 and</a:t>
            </a:r>
            <a:r>
              <a:rPr sz="2000" spc="-165" dirty="0">
                <a:latin typeface="Times New Roman"/>
                <a:cs typeface="Times New Roman"/>
              </a:rPr>
              <a:t> </a:t>
            </a:r>
            <a:r>
              <a:rPr sz="2000" dirty="0">
                <a:latin typeface="Times New Roman"/>
                <a:cs typeface="Times New Roman"/>
              </a:rPr>
              <a:t>logic-1.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sp>
        <p:nvSpPr>
          <p:cNvPr id="2" name="object 2"/>
          <p:cNvSpPr txBox="1"/>
          <p:nvPr/>
        </p:nvSpPr>
        <p:spPr>
          <a:xfrm>
            <a:off x="448767" y="314811"/>
            <a:ext cx="8347075" cy="2082800"/>
          </a:xfrm>
          <a:prstGeom prst="rect">
            <a:avLst/>
          </a:prstGeom>
        </p:spPr>
        <p:txBody>
          <a:bodyPr vert="horz" wrap="square" lIns="0" tIns="149225" rIns="0" bIns="0" rtlCol="0">
            <a:spAutoFit/>
          </a:bodyPr>
          <a:lstStyle/>
          <a:p>
            <a:pPr marL="337185" indent="-287020">
              <a:lnSpc>
                <a:spcPct val="100000"/>
              </a:lnSpc>
              <a:spcBef>
                <a:spcPts val="1175"/>
              </a:spcBef>
              <a:buFont typeface="Arial"/>
              <a:buChar char="•"/>
              <a:tabLst>
                <a:tab pos="337185" algn="l"/>
                <a:tab pos="337820" algn="l"/>
              </a:tabLst>
            </a:pPr>
            <a:r>
              <a:rPr sz="1800" dirty="0">
                <a:latin typeface="Times New Roman"/>
                <a:cs typeface="Times New Roman"/>
              </a:rPr>
              <a:t>The</a:t>
            </a:r>
            <a:r>
              <a:rPr sz="1800" spc="305" dirty="0">
                <a:latin typeface="Times New Roman"/>
                <a:cs typeface="Times New Roman"/>
              </a:rPr>
              <a:t> </a:t>
            </a:r>
            <a:r>
              <a:rPr sz="1800" dirty="0">
                <a:latin typeface="Times New Roman"/>
                <a:cs typeface="Times New Roman"/>
              </a:rPr>
              <a:t>four</a:t>
            </a:r>
            <a:r>
              <a:rPr sz="1800" spc="290" dirty="0">
                <a:latin typeface="Times New Roman"/>
                <a:cs typeface="Times New Roman"/>
              </a:rPr>
              <a:t> </a:t>
            </a:r>
            <a:r>
              <a:rPr sz="1800" spc="-5" dirty="0">
                <a:latin typeface="Times New Roman"/>
                <a:cs typeface="Times New Roman"/>
              </a:rPr>
              <a:t>multiplexers</a:t>
            </a:r>
            <a:r>
              <a:rPr sz="1800" spc="300" dirty="0">
                <a:latin typeface="Times New Roman"/>
                <a:cs typeface="Times New Roman"/>
              </a:rPr>
              <a:t> </a:t>
            </a:r>
            <a:r>
              <a:rPr sz="1800" spc="-5" dirty="0">
                <a:latin typeface="Times New Roman"/>
                <a:cs typeface="Times New Roman"/>
              </a:rPr>
              <a:t>are</a:t>
            </a:r>
            <a:r>
              <a:rPr sz="1800" spc="295" dirty="0">
                <a:latin typeface="Times New Roman"/>
                <a:cs typeface="Times New Roman"/>
              </a:rPr>
              <a:t> </a:t>
            </a:r>
            <a:r>
              <a:rPr sz="1800" spc="-5" dirty="0">
                <a:latin typeface="Times New Roman"/>
                <a:cs typeface="Times New Roman"/>
              </a:rPr>
              <a:t>controlled</a:t>
            </a:r>
            <a:r>
              <a:rPr sz="1800" spc="310" dirty="0">
                <a:latin typeface="Times New Roman"/>
                <a:cs typeface="Times New Roman"/>
              </a:rPr>
              <a:t> </a:t>
            </a:r>
            <a:r>
              <a:rPr sz="1800" spc="-10" dirty="0">
                <a:latin typeface="Times New Roman"/>
                <a:cs typeface="Times New Roman"/>
              </a:rPr>
              <a:t>by</a:t>
            </a:r>
            <a:r>
              <a:rPr sz="1800" spc="295" dirty="0">
                <a:latin typeface="Times New Roman"/>
                <a:cs typeface="Times New Roman"/>
              </a:rPr>
              <a:t> </a:t>
            </a:r>
            <a:r>
              <a:rPr sz="1800" spc="-5" dirty="0">
                <a:latin typeface="Times New Roman"/>
                <a:cs typeface="Times New Roman"/>
              </a:rPr>
              <a:t>two</a:t>
            </a:r>
            <a:r>
              <a:rPr sz="1800" spc="300" dirty="0">
                <a:latin typeface="Times New Roman"/>
                <a:cs typeface="Times New Roman"/>
              </a:rPr>
              <a:t> </a:t>
            </a:r>
            <a:r>
              <a:rPr sz="1800" spc="-5" dirty="0">
                <a:latin typeface="Times New Roman"/>
                <a:cs typeface="Times New Roman"/>
              </a:rPr>
              <a:t>selection</a:t>
            </a:r>
            <a:r>
              <a:rPr sz="1800" spc="305" dirty="0">
                <a:latin typeface="Times New Roman"/>
                <a:cs typeface="Times New Roman"/>
              </a:rPr>
              <a:t> </a:t>
            </a:r>
            <a:r>
              <a:rPr sz="1800" spc="-5" dirty="0">
                <a:latin typeface="Times New Roman"/>
                <a:cs typeface="Times New Roman"/>
              </a:rPr>
              <a:t>inputs</a:t>
            </a:r>
            <a:r>
              <a:rPr sz="1800" spc="300" dirty="0">
                <a:latin typeface="Times New Roman"/>
                <a:cs typeface="Times New Roman"/>
              </a:rPr>
              <a:t> </a:t>
            </a:r>
            <a:r>
              <a:rPr sz="1800" spc="-15" dirty="0">
                <a:latin typeface="Times New Roman"/>
                <a:cs typeface="Times New Roman"/>
              </a:rPr>
              <a:t>S1</a:t>
            </a:r>
            <a:r>
              <a:rPr sz="1800" spc="300" dirty="0">
                <a:latin typeface="Times New Roman"/>
                <a:cs typeface="Times New Roman"/>
              </a:rPr>
              <a:t> </a:t>
            </a:r>
            <a:r>
              <a:rPr sz="1800" dirty="0">
                <a:latin typeface="Times New Roman"/>
                <a:cs typeface="Times New Roman"/>
              </a:rPr>
              <a:t>and</a:t>
            </a:r>
            <a:r>
              <a:rPr sz="1800" spc="305" dirty="0">
                <a:latin typeface="Times New Roman"/>
                <a:cs typeface="Times New Roman"/>
              </a:rPr>
              <a:t> </a:t>
            </a:r>
            <a:r>
              <a:rPr sz="1800" spc="-5" dirty="0">
                <a:latin typeface="Times New Roman"/>
                <a:cs typeface="Times New Roman"/>
              </a:rPr>
              <a:t>S0.</a:t>
            </a:r>
            <a:r>
              <a:rPr sz="1800" spc="290" dirty="0">
                <a:latin typeface="Times New Roman"/>
                <a:cs typeface="Times New Roman"/>
              </a:rPr>
              <a:t> </a:t>
            </a:r>
            <a:r>
              <a:rPr sz="1800" spc="-5" dirty="0">
                <a:latin typeface="Times New Roman"/>
                <a:cs typeface="Times New Roman"/>
              </a:rPr>
              <a:t>The</a:t>
            </a:r>
            <a:r>
              <a:rPr sz="1800" spc="310" dirty="0">
                <a:latin typeface="Times New Roman"/>
                <a:cs typeface="Times New Roman"/>
              </a:rPr>
              <a:t> </a:t>
            </a:r>
            <a:r>
              <a:rPr sz="1800" spc="-5" dirty="0">
                <a:latin typeface="Times New Roman"/>
                <a:cs typeface="Times New Roman"/>
              </a:rPr>
              <a:t>input</a:t>
            </a:r>
            <a:endParaRPr sz="1800" dirty="0">
              <a:latin typeface="Times New Roman"/>
              <a:cs typeface="Times New Roman"/>
            </a:endParaRPr>
          </a:p>
          <a:p>
            <a:pPr marL="337185" algn="just">
              <a:lnSpc>
                <a:spcPct val="100000"/>
              </a:lnSpc>
              <a:spcBef>
                <a:spcPts val="1080"/>
              </a:spcBef>
            </a:pPr>
            <a:r>
              <a:rPr sz="1800" dirty="0">
                <a:latin typeface="Times New Roman"/>
                <a:cs typeface="Times New Roman"/>
              </a:rPr>
              <a:t>carry </a:t>
            </a:r>
            <a:r>
              <a:rPr sz="1800" spc="-5" dirty="0">
                <a:latin typeface="Times New Roman"/>
                <a:cs typeface="Times New Roman"/>
              </a:rPr>
              <a:t>C</a:t>
            </a:r>
            <a:r>
              <a:rPr sz="1800" spc="-7" baseline="-20833" dirty="0">
                <a:latin typeface="Times New Roman"/>
                <a:cs typeface="Times New Roman"/>
              </a:rPr>
              <a:t>in</a:t>
            </a:r>
            <a:r>
              <a:rPr sz="1800" spc="-5" dirty="0">
                <a:latin typeface="Times New Roman"/>
                <a:cs typeface="Times New Roman"/>
              </a:rPr>
              <a:t>, </a:t>
            </a:r>
            <a:r>
              <a:rPr sz="1800" dirty="0">
                <a:latin typeface="Times New Roman"/>
                <a:cs typeface="Times New Roman"/>
              </a:rPr>
              <a:t>goes to the carry input </a:t>
            </a:r>
            <a:r>
              <a:rPr sz="1800" spc="-5" dirty="0">
                <a:latin typeface="Times New Roman"/>
                <a:cs typeface="Times New Roman"/>
              </a:rPr>
              <a:t>of </a:t>
            </a:r>
            <a:r>
              <a:rPr sz="1800" dirty="0">
                <a:latin typeface="Times New Roman"/>
                <a:cs typeface="Times New Roman"/>
              </a:rPr>
              <a:t>the </a:t>
            </a:r>
            <a:r>
              <a:rPr sz="1800" spc="-70" dirty="0">
                <a:latin typeface="Times New Roman"/>
                <a:cs typeface="Times New Roman"/>
              </a:rPr>
              <a:t>FA </a:t>
            </a:r>
            <a:r>
              <a:rPr sz="1800" dirty="0">
                <a:latin typeface="Times New Roman"/>
                <a:cs typeface="Times New Roman"/>
              </a:rPr>
              <a:t>in the least significant</a:t>
            </a:r>
            <a:r>
              <a:rPr sz="1800" spc="-100" dirty="0">
                <a:latin typeface="Times New Roman"/>
                <a:cs typeface="Times New Roman"/>
              </a:rPr>
              <a:t> </a:t>
            </a:r>
            <a:r>
              <a:rPr sz="1800" spc="-5" dirty="0">
                <a:latin typeface="Times New Roman"/>
                <a:cs typeface="Times New Roman"/>
              </a:rPr>
              <a:t>position.</a:t>
            </a:r>
            <a:endParaRPr sz="1800" dirty="0">
              <a:latin typeface="Times New Roman"/>
              <a:cs typeface="Times New Roman"/>
            </a:endParaRPr>
          </a:p>
          <a:p>
            <a:pPr marL="337185" marR="55880" indent="-287020" algn="just">
              <a:lnSpc>
                <a:spcPct val="150000"/>
              </a:lnSpc>
              <a:spcBef>
                <a:spcPts val="5"/>
              </a:spcBef>
              <a:buFont typeface="Arial"/>
              <a:buChar char="•"/>
              <a:tabLst>
                <a:tab pos="337820" algn="l"/>
              </a:tabLst>
            </a:pPr>
            <a:r>
              <a:rPr sz="1800" dirty="0">
                <a:latin typeface="Times New Roman"/>
                <a:cs typeface="Times New Roman"/>
              </a:rPr>
              <a:t>The other </a:t>
            </a:r>
            <a:r>
              <a:rPr sz="1800" spc="-5" dirty="0">
                <a:latin typeface="Times New Roman"/>
                <a:cs typeface="Times New Roman"/>
              </a:rPr>
              <a:t>carries </a:t>
            </a:r>
            <a:r>
              <a:rPr sz="1800" dirty="0">
                <a:latin typeface="Times New Roman"/>
                <a:cs typeface="Times New Roman"/>
              </a:rPr>
              <a:t>are connected </a:t>
            </a:r>
            <a:r>
              <a:rPr sz="1800" spc="-5" dirty="0">
                <a:latin typeface="Times New Roman"/>
                <a:cs typeface="Times New Roman"/>
              </a:rPr>
              <a:t>from </a:t>
            </a:r>
            <a:r>
              <a:rPr sz="1800" dirty="0">
                <a:latin typeface="Times New Roman"/>
                <a:cs typeface="Times New Roman"/>
              </a:rPr>
              <a:t>one stage to the </a:t>
            </a:r>
            <a:r>
              <a:rPr sz="1800" spc="-5" dirty="0">
                <a:latin typeface="Times New Roman"/>
                <a:cs typeface="Times New Roman"/>
              </a:rPr>
              <a:t>next. </a:t>
            </a:r>
            <a:r>
              <a:rPr sz="1800" spc="-10" dirty="0">
                <a:latin typeface="Times New Roman"/>
                <a:cs typeface="Times New Roman"/>
              </a:rPr>
              <a:t>By </a:t>
            </a:r>
            <a:r>
              <a:rPr sz="1800" dirty="0">
                <a:latin typeface="Times New Roman"/>
                <a:cs typeface="Times New Roman"/>
              </a:rPr>
              <a:t>controlling the </a:t>
            </a:r>
            <a:r>
              <a:rPr sz="1800" spc="-5" dirty="0">
                <a:latin typeface="Times New Roman"/>
                <a:cs typeface="Times New Roman"/>
              </a:rPr>
              <a:t>value </a:t>
            </a:r>
            <a:r>
              <a:rPr sz="1800" dirty="0">
                <a:latin typeface="Times New Roman"/>
                <a:cs typeface="Times New Roman"/>
              </a:rPr>
              <a:t>of  </a:t>
            </a:r>
            <a:r>
              <a:rPr sz="1800" spc="-5" dirty="0">
                <a:latin typeface="Times New Roman"/>
                <a:cs typeface="Times New Roman"/>
              </a:rPr>
              <a:t>Y </a:t>
            </a:r>
            <a:r>
              <a:rPr sz="1800" dirty="0">
                <a:latin typeface="Times New Roman"/>
                <a:cs typeface="Times New Roman"/>
              </a:rPr>
              <a:t>with </a:t>
            </a:r>
            <a:r>
              <a:rPr sz="1800" spc="-5" dirty="0">
                <a:latin typeface="Times New Roman"/>
                <a:cs typeface="Times New Roman"/>
              </a:rPr>
              <a:t>the two selection </a:t>
            </a:r>
            <a:r>
              <a:rPr sz="1800" dirty="0">
                <a:latin typeface="Times New Roman"/>
                <a:cs typeface="Times New Roman"/>
              </a:rPr>
              <a:t>inputs </a:t>
            </a:r>
            <a:r>
              <a:rPr sz="1800" spc="-5" dirty="0">
                <a:latin typeface="Times New Roman"/>
                <a:cs typeface="Times New Roman"/>
              </a:rPr>
              <a:t>S1 </a:t>
            </a:r>
            <a:r>
              <a:rPr sz="1800" dirty="0">
                <a:latin typeface="Times New Roman"/>
                <a:cs typeface="Times New Roman"/>
              </a:rPr>
              <a:t>and </a:t>
            </a:r>
            <a:r>
              <a:rPr sz="1800" spc="-5" dirty="0">
                <a:latin typeface="Times New Roman"/>
                <a:cs typeface="Times New Roman"/>
              </a:rPr>
              <a:t>S0 </a:t>
            </a:r>
            <a:r>
              <a:rPr sz="1800" dirty="0">
                <a:latin typeface="Times New Roman"/>
                <a:cs typeface="Times New Roman"/>
              </a:rPr>
              <a:t>and </a:t>
            </a:r>
            <a:r>
              <a:rPr sz="1800" spc="-5" dirty="0">
                <a:latin typeface="Times New Roman"/>
                <a:cs typeface="Times New Roman"/>
              </a:rPr>
              <a:t>making C</a:t>
            </a:r>
            <a:r>
              <a:rPr sz="1800" spc="-7" baseline="-20833" dirty="0">
                <a:latin typeface="Times New Roman"/>
                <a:cs typeface="Times New Roman"/>
              </a:rPr>
              <a:t>in </a:t>
            </a:r>
            <a:r>
              <a:rPr sz="1800" dirty="0">
                <a:latin typeface="Times New Roman"/>
                <a:cs typeface="Times New Roman"/>
              </a:rPr>
              <a:t>equal to 0 or </a:t>
            </a:r>
            <a:r>
              <a:rPr sz="1800" spc="-10" dirty="0">
                <a:latin typeface="Times New Roman"/>
                <a:cs typeface="Times New Roman"/>
              </a:rPr>
              <a:t>1, </a:t>
            </a:r>
            <a:r>
              <a:rPr sz="1800" dirty="0">
                <a:latin typeface="Times New Roman"/>
                <a:cs typeface="Times New Roman"/>
              </a:rPr>
              <a:t>it </a:t>
            </a:r>
            <a:r>
              <a:rPr sz="1800" spc="-5" dirty="0">
                <a:latin typeface="Times New Roman"/>
                <a:cs typeface="Times New Roman"/>
              </a:rPr>
              <a:t>is possible  </a:t>
            </a:r>
            <a:r>
              <a:rPr sz="1800" dirty="0">
                <a:latin typeface="Times New Roman"/>
                <a:cs typeface="Times New Roman"/>
              </a:rPr>
              <a:t>to generate the eight arithmetic microoperations listed in</a:t>
            </a:r>
            <a:r>
              <a:rPr sz="1800" spc="-105" dirty="0">
                <a:latin typeface="Times New Roman"/>
                <a:cs typeface="Times New Roman"/>
              </a:rPr>
              <a:t> </a:t>
            </a:r>
            <a:r>
              <a:rPr sz="1800" spc="-20" dirty="0">
                <a:latin typeface="Times New Roman"/>
                <a:cs typeface="Times New Roman"/>
              </a:rPr>
              <a:t>Table.</a:t>
            </a:r>
            <a:endParaRPr sz="1800" dirty="0">
              <a:latin typeface="Times New Roman"/>
              <a:cs typeface="Times New Roman"/>
            </a:endParaRPr>
          </a:p>
        </p:txBody>
      </p:sp>
      <p:graphicFrame>
        <p:nvGraphicFramePr>
          <p:cNvPr id="3" name="object 3"/>
          <p:cNvGraphicFramePr>
            <a:graphicFrameLocks noGrp="1"/>
          </p:cNvGraphicFramePr>
          <p:nvPr/>
        </p:nvGraphicFramePr>
        <p:xfrm>
          <a:off x="1019810" y="3176270"/>
          <a:ext cx="7313929" cy="3331458"/>
        </p:xfrm>
        <a:graphic>
          <a:graphicData uri="http://schemas.openxmlformats.org/drawingml/2006/table">
            <a:tbl>
              <a:tblPr firstRow="1" bandRow="1">
                <a:tableStyleId>{2D5ABB26-0587-4C30-8999-92F81FD0307C}</a:tableStyleId>
              </a:tblPr>
              <a:tblGrid>
                <a:gridCol w="370205">
                  <a:extLst>
                    <a:ext uri="{9D8B030D-6E8A-4147-A177-3AD203B41FA5}">
                      <a16:colId xmlns:a16="http://schemas.microsoft.com/office/drawing/2014/main" xmlns="" val="20000"/>
                    </a:ext>
                  </a:extLst>
                </a:gridCol>
                <a:gridCol w="381000">
                  <a:extLst>
                    <a:ext uri="{9D8B030D-6E8A-4147-A177-3AD203B41FA5}">
                      <a16:colId xmlns:a16="http://schemas.microsoft.com/office/drawing/2014/main" xmlns="" val="20001"/>
                    </a:ext>
                  </a:extLst>
                </a:gridCol>
                <a:gridCol w="425450">
                  <a:extLst>
                    <a:ext uri="{9D8B030D-6E8A-4147-A177-3AD203B41FA5}">
                      <a16:colId xmlns:a16="http://schemas.microsoft.com/office/drawing/2014/main" xmlns="" val="20002"/>
                    </a:ext>
                  </a:extLst>
                </a:gridCol>
                <a:gridCol w="628650">
                  <a:extLst>
                    <a:ext uri="{9D8B030D-6E8A-4147-A177-3AD203B41FA5}">
                      <a16:colId xmlns:a16="http://schemas.microsoft.com/office/drawing/2014/main" xmlns="" val="20003"/>
                    </a:ext>
                  </a:extLst>
                </a:gridCol>
                <a:gridCol w="2254249">
                  <a:extLst>
                    <a:ext uri="{9D8B030D-6E8A-4147-A177-3AD203B41FA5}">
                      <a16:colId xmlns:a16="http://schemas.microsoft.com/office/drawing/2014/main" xmlns="" val="20004"/>
                    </a:ext>
                  </a:extLst>
                </a:gridCol>
                <a:gridCol w="3254375">
                  <a:extLst>
                    <a:ext uri="{9D8B030D-6E8A-4147-A177-3AD203B41FA5}">
                      <a16:colId xmlns:a16="http://schemas.microsoft.com/office/drawing/2014/main" xmlns="" val="20005"/>
                    </a:ext>
                  </a:extLst>
                </a:gridCol>
              </a:tblGrid>
              <a:tr h="624839">
                <a:tc gridSpan="6">
                  <a:txBody>
                    <a:bodyPr/>
                    <a:lstStyle/>
                    <a:p>
                      <a:pPr marL="83820">
                        <a:lnSpc>
                          <a:spcPct val="100000"/>
                        </a:lnSpc>
                        <a:spcBef>
                          <a:spcPts val="35"/>
                        </a:spcBef>
                        <a:tabLst>
                          <a:tab pos="313055" algn="l"/>
                          <a:tab pos="1112520" algn="l"/>
                          <a:tab pos="2115820" algn="l"/>
                        </a:tabLst>
                      </a:pPr>
                      <a:r>
                        <a:rPr sz="1800" b="1" u="sng" dirty="0">
                          <a:uFill>
                            <a:solidFill>
                              <a:srgbClr val="000000"/>
                            </a:solidFill>
                          </a:uFill>
                          <a:latin typeface="Times New Roman"/>
                          <a:cs typeface="Times New Roman"/>
                        </a:rPr>
                        <a:t> 	Select	 </a:t>
                      </a:r>
                      <a:r>
                        <a:rPr sz="1800" b="1" u="sng" spc="-5" dirty="0">
                          <a:uFill>
                            <a:solidFill>
                              <a:srgbClr val="000000"/>
                            </a:solidFill>
                          </a:uFill>
                          <a:latin typeface="Times New Roman"/>
                          <a:cs typeface="Times New Roman"/>
                        </a:rPr>
                        <a:t>Input</a:t>
                      </a:r>
                      <a:r>
                        <a:rPr sz="1800" b="1" spc="-5" dirty="0">
                          <a:latin typeface="Times New Roman"/>
                          <a:cs typeface="Times New Roman"/>
                        </a:rPr>
                        <a:t>	</a:t>
                      </a:r>
                      <a:r>
                        <a:rPr sz="1800" b="1" u="sng" spc="-5" dirty="0">
                          <a:uFill>
                            <a:solidFill>
                              <a:srgbClr val="000000"/>
                            </a:solidFill>
                          </a:uFill>
                          <a:latin typeface="Times New Roman"/>
                          <a:cs typeface="Times New Roman"/>
                        </a:rPr>
                        <a:t>Output</a:t>
                      </a:r>
                      <a:endParaRPr sz="1800">
                        <a:latin typeface="Times New Roman"/>
                        <a:cs typeface="Times New Roman"/>
                      </a:endParaRPr>
                    </a:p>
                    <a:p>
                      <a:pPr marL="84455">
                        <a:lnSpc>
                          <a:spcPct val="100000"/>
                        </a:lnSpc>
                        <a:spcBef>
                          <a:spcPts val="300"/>
                        </a:spcBef>
                        <a:tabLst>
                          <a:tab pos="452755" algn="l"/>
                          <a:tab pos="846455" algn="l"/>
                          <a:tab pos="1391920" algn="l"/>
                          <a:tab pos="1989455" algn="l"/>
                          <a:tab pos="4253230" algn="l"/>
                        </a:tabLst>
                      </a:pPr>
                      <a:r>
                        <a:rPr sz="1800" b="1" spc="-5" dirty="0">
                          <a:latin typeface="Times New Roman"/>
                          <a:cs typeface="Times New Roman"/>
                        </a:rPr>
                        <a:t>S</a:t>
                      </a:r>
                      <a:r>
                        <a:rPr sz="1800" b="1" spc="-7" baseline="-20833" dirty="0">
                          <a:latin typeface="Times New Roman"/>
                          <a:cs typeface="Times New Roman"/>
                        </a:rPr>
                        <a:t>1	</a:t>
                      </a:r>
                      <a:r>
                        <a:rPr sz="1800" b="1" spc="-5" dirty="0">
                          <a:latin typeface="Times New Roman"/>
                          <a:cs typeface="Times New Roman"/>
                        </a:rPr>
                        <a:t>S</a:t>
                      </a:r>
                      <a:r>
                        <a:rPr sz="1800" b="1" spc="-7" baseline="-20833" dirty="0">
                          <a:latin typeface="Times New Roman"/>
                          <a:cs typeface="Times New Roman"/>
                        </a:rPr>
                        <a:t>0	</a:t>
                      </a:r>
                      <a:r>
                        <a:rPr sz="1800" b="1" spc="-5" dirty="0">
                          <a:latin typeface="Times New Roman"/>
                          <a:cs typeface="Times New Roman"/>
                        </a:rPr>
                        <a:t>C</a:t>
                      </a:r>
                      <a:r>
                        <a:rPr sz="1800" b="1" spc="-7" baseline="-20833" dirty="0">
                          <a:latin typeface="Times New Roman"/>
                          <a:cs typeface="Times New Roman"/>
                        </a:rPr>
                        <a:t>in	</a:t>
                      </a:r>
                      <a:r>
                        <a:rPr sz="1800" b="1" dirty="0">
                          <a:latin typeface="Times New Roman"/>
                          <a:cs typeface="Times New Roman"/>
                        </a:rPr>
                        <a:t>Y	</a:t>
                      </a:r>
                      <a:r>
                        <a:rPr sz="1800" b="1" spc="-5" dirty="0">
                          <a:latin typeface="Times New Roman"/>
                          <a:cs typeface="Times New Roman"/>
                        </a:rPr>
                        <a:t>D=A+Y+C</a:t>
                      </a:r>
                      <a:r>
                        <a:rPr sz="1800" b="1" spc="-7" baseline="-20833" dirty="0">
                          <a:latin typeface="Times New Roman"/>
                          <a:cs typeface="Times New Roman"/>
                        </a:rPr>
                        <a:t>in	</a:t>
                      </a:r>
                      <a:r>
                        <a:rPr sz="1800" b="1" spc="-5" dirty="0">
                          <a:latin typeface="Times New Roman"/>
                          <a:cs typeface="Times New Roman"/>
                        </a:rPr>
                        <a:t>Microoperation</a:t>
                      </a:r>
                      <a:endParaRPr sz="1800">
                        <a:latin typeface="Times New Roman"/>
                        <a:cs typeface="Times New Roman"/>
                      </a:endParaRPr>
                    </a:p>
                  </a:txBody>
                  <a:tcPr marL="0" marR="0" marT="4445"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312378">
                <a:tc>
                  <a:txBody>
                    <a:bodyPr/>
                    <a:lstStyle/>
                    <a:p>
                      <a:pPr marL="84455">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lnL w="28575">
                      <a:solidFill>
                        <a:srgbClr val="000000"/>
                      </a:solidFill>
                      <a:prstDash val="solid"/>
                    </a:lnL>
                    <a:lnT w="38100">
                      <a:solidFill>
                        <a:srgbClr val="000000"/>
                      </a:solidFill>
                      <a:prstDash val="solid"/>
                    </a:lnT>
                  </a:tcPr>
                </a:tc>
                <a:tc>
                  <a:txBody>
                    <a:bodyPr/>
                    <a:lstStyle/>
                    <a:p>
                      <a:pPr marR="87630" algn="r">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lnT w="38100">
                      <a:solidFill>
                        <a:srgbClr val="000000"/>
                      </a:solidFill>
                      <a:prstDash val="solid"/>
                    </a:lnT>
                  </a:tcPr>
                </a:tc>
                <a:tc>
                  <a:txBody>
                    <a:bodyPr/>
                    <a:lstStyle/>
                    <a:p>
                      <a:pPr marL="95250">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lnT w="38100">
                      <a:solidFill>
                        <a:srgbClr val="000000"/>
                      </a:solidFill>
                      <a:prstDash val="solid"/>
                    </a:lnT>
                  </a:tcPr>
                </a:tc>
                <a:tc>
                  <a:txBody>
                    <a:bodyPr/>
                    <a:lstStyle/>
                    <a:p>
                      <a:pPr marL="215265">
                        <a:lnSpc>
                          <a:spcPct val="100000"/>
                        </a:lnSpc>
                        <a:spcBef>
                          <a:spcPts val="35"/>
                        </a:spcBef>
                      </a:pPr>
                      <a:r>
                        <a:rPr sz="1800" dirty="0">
                          <a:latin typeface="Times New Roman"/>
                          <a:cs typeface="Times New Roman"/>
                        </a:rPr>
                        <a:t>B</a:t>
                      </a:r>
                      <a:endParaRPr sz="1800">
                        <a:latin typeface="Times New Roman"/>
                        <a:cs typeface="Times New Roman"/>
                      </a:endParaRPr>
                    </a:p>
                  </a:txBody>
                  <a:tcPr marL="0" marR="0" marT="4445" marB="0">
                    <a:lnT w="38100">
                      <a:solidFill>
                        <a:srgbClr val="000000"/>
                      </a:solidFill>
                      <a:prstDash val="solid"/>
                    </a:lnT>
                  </a:tcPr>
                </a:tc>
                <a:tc>
                  <a:txBody>
                    <a:bodyPr/>
                    <a:lstStyle/>
                    <a:p>
                      <a:pPr marL="184150">
                        <a:lnSpc>
                          <a:spcPct val="100000"/>
                        </a:lnSpc>
                        <a:spcBef>
                          <a:spcPts val="35"/>
                        </a:spcBef>
                      </a:pPr>
                      <a:r>
                        <a:rPr sz="1800" spc="-5" dirty="0">
                          <a:latin typeface="Times New Roman"/>
                          <a:cs typeface="Times New Roman"/>
                        </a:rPr>
                        <a:t>D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a:t>
                      </a:r>
                      <a:r>
                        <a:rPr sz="1800" spc="-215" dirty="0">
                          <a:latin typeface="Times New Roman"/>
                          <a:cs typeface="Times New Roman"/>
                        </a:rPr>
                        <a:t> </a:t>
                      </a:r>
                      <a:r>
                        <a:rPr sz="1800" dirty="0">
                          <a:latin typeface="Times New Roman"/>
                          <a:cs typeface="Times New Roman"/>
                        </a:rPr>
                        <a:t>B</a:t>
                      </a:r>
                      <a:endParaRPr sz="1800">
                        <a:latin typeface="Times New Roman"/>
                        <a:cs typeface="Times New Roman"/>
                      </a:endParaRPr>
                    </a:p>
                  </a:txBody>
                  <a:tcPr marL="0" marR="0" marT="4445" marB="0">
                    <a:lnT w="38100">
                      <a:solidFill>
                        <a:srgbClr val="000000"/>
                      </a:solidFill>
                      <a:prstDash val="solid"/>
                    </a:lnT>
                  </a:tcPr>
                </a:tc>
                <a:tc>
                  <a:txBody>
                    <a:bodyPr/>
                    <a:lstStyle/>
                    <a:p>
                      <a:pPr marL="749935">
                        <a:lnSpc>
                          <a:spcPct val="100000"/>
                        </a:lnSpc>
                        <a:spcBef>
                          <a:spcPts val="35"/>
                        </a:spcBef>
                      </a:pPr>
                      <a:r>
                        <a:rPr sz="1800" spc="-5" dirty="0">
                          <a:latin typeface="Times New Roman"/>
                          <a:cs typeface="Times New Roman"/>
                        </a:rPr>
                        <a:t>Add</a:t>
                      </a:r>
                      <a:endParaRPr sz="1800">
                        <a:latin typeface="Times New Roman"/>
                        <a:cs typeface="Times New Roman"/>
                      </a:endParaRPr>
                    </a:p>
                  </a:txBody>
                  <a:tcPr marL="0" marR="0" marT="4445" marB="0">
                    <a:lnR w="28575">
                      <a:solidFill>
                        <a:srgbClr val="000000"/>
                      </a:solidFill>
                      <a:prstDash val="solid"/>
                    </a:lnR>
                    <a:lnT w="38100">
                      <a:solidFill>
                        <a:srgbClr val="000000"/>
                      </a:solidFill>
                      <a:prstDash val="solid"/>
                    </a:lnT>
                  </a:tcPr>
                </a:tc>
                <a:extLst>
                  <a:ext uri="{0D108BD9-81ED-4DB2-BD59-A6C34878D82A}">
                    <a16:rowId xmlns:a16="http://schemas.microsoft.com/office/drawing/2014/main" xmlns="" val="10001"/>
                  </a:ext>
                </a:extLst>
              </a:tr>
              <a:tr h="313181">
                <a:tc>
                  <a:txBody>
                    <a:bodyPr/>
                    <a:lstStyle/>
                    <a:p>
                      <a:pPr marL="84455">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lnL w="28575">
                      <a:solidFill>
                        <a:srgbClr val="000000"/>
                      </a:solidFill>
                      <a:prstDash val="solid"/>
                    </a:lnL>
                  </a:tcPr>
                </a:tc>
                <a:tc>
                  <a:txBody>
                    <a:bodyPr/>
                    <a:lstStyle/>
                    <a:p>
                      <a:pPr marR="87630" algn="r">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95250">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tc>
                <a:tc>
                  <a:txBody>
                    <a:bodyPr/>
                    <a:lstStyle/>
                    <a:p>
                      <a:pPr marL="215265">
                        <a:lnSpc>
                          <a:spcPct val="100000"/>
                        </a:lnSpc>
                        <a:spcBef>
                          <a:spcPts val="35"/>
                        </a:spcBef>
                      </a:pPr>
                      <a:r>
                        <a:rPr sz="1800" dirty="0">
                          <a:latin typeface="Times New Roman"/>
                          <a:cs typeface="Times New Roman"/>
                        </a:rPr>
                        <a:t>B</a:t>
                      </a:r>
                      <a:endParaRPr sz="1800">
                        <a:latin typeface="Times New Roman"/>
                        <a:cs typeface="Times New Roman"/>
                      </a:endParaRPr>
                    </a:p>
                  </a:txBody>
                  <a:tcPr marL="0" marR="0" marT="4445" marB="0"/>
                </a:tc>
                <a:tc>
                  <a:txBody>
                    <a:bodyPr/>
                    <a:lstStyle/>
                    <a:p>
                      <a:pPr marL="184150">
                        <a:lnSpc>
                          <a:spcPct val="100000"/>
                        </a:lnSpc>
                        <a:spcBef>
                          <a:spcPts val="35"/>
                        </a:spcBef>
                      </a:pPr>
                      <a:r>
                        <a:rPr sz="1800" spc="-5" dirty="0">
                          <a:latin typeface="Times New Roman"/>
                          <a:cs typeface="Times New Roman"/>
                        </a:rPr>
                        <a:t>D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 B +</a:t>
                      </a:r>
                      <a:r>
                        <a:rPr sz="1800" spc="-240" dirty="0">
                          <a:latin typeface="Times New Roman"/>
                          <a:cs typeface="Times New Roman"/>
                        </a:rPr>
                        <a:t> </a:t>
                      </a:r>
                      <a:r>
                        <a:rPr sz="1800" dirty="0">
                          <a:latin typeface="Times New Roman"/>
                          <a:cs typeface="Times New Roman"/>
                        </a:rPr>
                        <a:t>1</a:t>
                      </a:r>
                      <a:endParaRPr sz="1800">
                        <a:latin typeface="Times New Roman"/>
                        <a:cs typeface="Times New Roman"/>
                      </a:endParaRPr>
                    </a:p>
                  </a:txBody>
                  <a:tcPr marL="0" marR="0" marT="4445" marB="0"/>
                </a:tc>
                <a:tc>
                  <a:txBody>
                    <a:bodyPr/>
                    <a:lstStyle/>
                    <a:p>
                      <a:pPr marL="749935">
                        <a:lnSpc>
                          <a:spcPct val="100000"/>
                        </a:lnSpc>
                        <a:spcBef>
                          <a:spcPts val="35"/>
                        </a:spcBef>
                      </a:pPr>
                      <a:r>
                        <a:rPr sz="1800" spc="-5" dirty="0">
                          <a:latin typeface="Times New Roman"/>
                          <a:cs typeface="Times New Roman"/>
                        </a:rPr>
                        <a:t>Add with</a:t>
                      </a:r>
                      <a:r>
                        <a:rPr sz="1800" spc="-15" dirty="0">
                          <a:latin typeface="Times New Roman"/>
                          <a:cs typeface="Times New Roman"/>
                        </a:rPr>
                        <a:t> </a:t>
                      </a:r>
                      <a:r>
                        <a:rPr sz="1800" dirty="0">
                          <a:latin typeface="Times New Roman"/>
                          <a:cs typeface="Times New Roman"/>
                        </a:rPr>
                        <a:t>carry</a:t>
                      </a:r>
                      <a:endParaRPr sz="1800">
                        <a:latin typeface="Times New Roman"/>
                        <a:cs typeface="Times New Roman"/>
                      </a:endParaRPr>
                    </a:p>
                  </a:txBody>
                  <a:tcPr marL="0" marR="0" marT="4445" marB="0">
                    <a:lnR w="28575">
                      <a:solidFill>
                        <a:srgbClr val="000000"/>
                      </a:solidFill>
                      <a:prstDash val="solid"/>
                    </a:lnR>
                  </a:tcPr>
                </a:tc>
                <a:extLst>
                  <a:ext uri="{0D108BD9-81ED-4DB2-BD59-A6C34878D82A}">
                    <a16:rowId xmlns:a16="http://schemas.microsoft.com/office/drawing/2014/main" xmlns="" val="10002"/>
                  </a:ext>
                </a:extLst>
              </a:tr>
              <a:tr h="313182">
                <a:tc>
                  <a:txBody>
                    <a:bodyPr/>
                    <a:lstStyle/>
                    <a:p>
                      <a:pPr marL="84455">
                        <a:lnSpc>
                          <a:spcPct val="100000"/>
                        </a:lnSpc>
                        <a:spcBef>
                          <a:spcPts val="40"/>
                        </a:spcBef>
                      </a:pPr>
                      <a:r>
                        <a:rPr sz="1800" dirty="0">
                          <a:latin typeface="Times New Roman"/>
                          <a:cs typeface="Times New Roman"/>
                        </a:rPr>
                        <a:t>0</a:t>
                      </a:r>
                      <a:endParaRPr sz="1800">
                        <a:latin typeface="Times New Roman"/>
                        <a:cs typeface="Times New Roman"/>
                      </a:endParaRPr>
                    </a:p>
                  </a:txBody>
                  <a:tcPr marL="0" marR="0" marT="5080" marB="0">
                    <a:lnL w="28575">
                      <a:solidFill>
                        <a:srgbClr val="000000"/>
                      </a:solidFill>
                      <a:prstDash val="solid"/>
                    </a:lnL>
                  </a:tcPr>
                </a:tc>
                <a:tc>
                  <a:txBody>
                    <a:bodyPr/>
                    <a:lstStyle/>
                    <a:p>
                      <a:pPr marR="87630" algn="r">
                        <a:lnSpc>
                          <a:spcPct val="100000"/>
                        </a:lnSpc>
                        <a:spcBef>
                          <a:spcPts val="40"/>
                        </a:spcBef>
                      </a:pPr>
                      <a:r>
                        <a:rPr sz="1800" dirty="0">
                          <a:latin typeface="Times New Roman"/>
                          <a:cs typeface="Times New Roman"/>
                        </a:rPr>
                        <a:t>1</a:t>
                      </a:r>
                      <a:endParaRPr sz="1800">
                        <a:latin typeface="Times New Roman"/>
                        <a:cs typeface="Times New Roman"/>
                      </a:endParaRPr>
                    </a:p>
                  </a:txBody>
                  <a:tcPr marL="0" marR="0" marT="5080" marB="0"/>
                </a:tc>
                <a:tc>
                  <a:txBody>
                    <a:bodyPr/>
                    <a:lstStyle/>
                    <a:p>
                      <a:pPr marL="95250">
                        <a:lnSpc>
                          <a:spcPct val="100000"/>
                        </a:lnSpc>
                        <a:spcBef>
                          <a:spcPts val="40"/>
                        </a:spcBef>
                      </a:pPr>
                      <a:r>
                        <a:rPr sz="1800" dirty="0">
                          <a:latin typeface="Times New Roman"/>
                          <a:cs typeface="Times New Roman"/>
                        </a:rPr>
                        <a:t>0</a:t>
                      </a:r>
                      <a:endParaRPr sz="1800">
                        <a:latin typeface="Times New Roman"/>
                        <a:cs typeface="Times New Roman"/>
                      </a:endParaRPr>
                    </a:p>
                  </a:txBody>
                  <a:tcPr marL="0" marR="0" marT="5080" marB="0"/>
                </a:tc>
                <a:tc>
                  <a:txBody>
                    <a:bodyPr/>
                    <a:lstStyle/>
                    <a:p>
                      <a:pPr marL="215265">
                        <a:lnSpc>
                          <a:spcPct val="100000"/>
                        </a:lnSpc>
                        <a:spcBef>
                          <a:spcPts val="40"/>
                        </a:spcBef>
                      </a:pPr>
                      <a:r>
                        <a:rPr sz="1800" spc="-5" dirty="0">
                          <a:latin typeface="Times New Roman"/>
                          <a:cs typeface="Times New Roman"/>
                        </a:rPr>
                        <a:t>B’</a:t>
                      </a:r>
                      <a:endParaRPr sz="1800">
                        <a:latin typeface="Times New Roman"/>
                        <a:cs typeface="Times New Roman"/>
                      </a:endParaRPr>
                    </a:p>
                  </a:txBody>
                  <a:tcPr marL="0" marR="0" marT="5080" marB="0"/>
                </a:tc>
                <a:tc>
                  <a:txBody>
                    <a:bodyPr/>
                    <a:lstStyle/>
                    <a:p>
                      <a:pPr marL="184150">
                        <a:lnSpc>
                          <a:spcPct val="100000"/>
                        </a:lnSpc>
                        <a:spcBef>
                          <a:spcPts val="40"/>
                        </a:spcBef>
                      </a:pPr>
                      <a:r>
                        <a:rPr sz="1800" dirty="0">
                          <a:latin typeface="Times New Roman"/>
                          <a:cs typeface="Times New Roman"/>
                        </a:rPr>
                        <a:t>D = A +</a:t>
                      </a:r>
                      <a:r>
                        <a:rPr sz="1800" spc="-235" dirty="0">
                          <a:latin typeface="Times New Roman"/>
                          <a:cs typeface="Times New Roman"/>
                        </a:rPr>
                        <a:t> </a:t>
                      </a:r>
                      <a:r>
                        <a:rPr sz="1800" dirty="0">
                          <a:latin typeface="Times New Roman"/>
                          <a:cs typeface="Times New Roman"/>
                        </a:rPr>
                        <a:t>B’</a:t>
                      </a:r>
                      <a:endParaRPr sz="1800">
                        <a:latin typeface="Times New Roman"/>
                        <a:cs typeface="Times New Roman"/>
                      </a:endParaRPr>
                    </a:p>
                  </a:txBody>
                  <a:tcPr marL="0" marR="0" marT="5080" marB="0"/>
                </a:tc>
                <a:tc>
                  <a:txBody>
                    <a:bodyPr/>
                    <a:lstStyle/>
                    <a:p>
                      <a:pPr marL="749935">
                        <a:lnSpc>
                          <a:spcPct val="100000"/>
                        </a:lnSpc>
                        <a:spcBef>
                          <a:spcPts val="40"/>
                        </a:spcBef>
                      </a:pPr>
                      <a:r>
                        <a:rPr sz="1800" dirty="0">
                          <a:latin typeface="Times New Roman"/>
                          <a:cs typeface="Times New Roman"/>
                        </a:rPr>
                        <a:t>Subtract with</a:t>
                      </a:r>
                      <a:r>
                        <a:rPr sz="1800" spc="-30" dirty="0">
                          <a:latin typeface="Times New Roman"/>
                          <a:cs typeface="Times New Roman"/>
                        </a:rPr>
                        <a:t> </a:t>
                      </a:r>
                      <a:r>
                        <a:rPr sz="1800" dirty="0">
                          <a:latin typeface="Times New Roman"/>
                          <a:cs typeface="Times New Roman"/>
                        </a:rPr>
                        <a:t>borrow</a:t>
                      </a:r>
                      <a:endParaRPr sz="1800">
                        <a:latin typeface="Times New Roman"/>
                        <a:cs typeface="Times New Roman"/>
                      </a:endParaRPr>
                    </a:p>
                  </a:txBody>
                  <a:tcPr marL="0" marR="0" marT="5080" marB="0">
                    <a:lnR w="28575">
                      <a:solidFill>
                        <a:srgbClr val="000000"/>
                      </a:solidFill>
                      <a:prstDash val="solid"/>
                    </a:lnR>
                  </a:tcPr>
                </a:tc>
                <a:extLst>
                  <a:ext uri="{0D108BD9-81ED-4DB2-BD59-A6C34878D82A}">
                    <a16:rowId xmlns:a16="http://schemas.microsoft.com/office/drawing/2014/main" xmlns="" val="10003"/>
                  </a:ext>
                </a:extLst>
              </a:tr>
              <a:tr h="312610">
                <a:tc>
                  <a:txBody>
                    <a:bodyPr/>
                    <a:lstStyle/>
                    <a:p>
                      <a:pPr marL="84455">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lnL w="28575">
                      <a:solidFill>
                        <a:srgbClr val="000000"/>
                      </a:solidFill>
                      <a:prstDash val="solid"/>
                    </a:lnL>
                  </a:tcPr>
                </a:tc>
                <a:tc>
                  <a:txBody>
                    <a:bodyPr/>
                    <a:lstStyle/>
                    <a:p>
                      <a:pPr marR="87630" algn="r">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tc>
                <a:tc>
                  <a:txBody>
                    <a:bodyPr/>
                    <a:lstStyle/>
                    <a:p>
                      <a:pPr marL="95250">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tc>
                <a:tc>
                  <a:txBody>
                    <a:bodyPr/>
                    <a:lstStyle/>
                    <a:p>
                      <a:pPr marL="215265">
                        <a:lnSpc>
                          <a:spcPct val="100000"/>
                        </a:lnSpc>
                        <a:spcBef>
                          <a:spcPts val="35"/>
                        </a:spcBef>
                      </a:pPr>
                      <a:r>
                        <a:rPr sz="1800" spc="-5" dirty="0">
                          <a:latin typeface="Times New Roman"/>
                          <a:cs typeface="Times New Roman"/>
                        </a:rPr>
                        <a:t>B’</a:t>
                      </a:r>
                      <a:endParaRPr sz="1800">
                        <a:latin typeface="Times New Roman"/>
                        <a:cs typeface="Times New Roman"/>
                      </a:endParaRPr>
                    </a:p>
                  </a:txBody>
                  <a:tcPr marL="0" marR="0" marT="4445" marB="0"/>
                </a:tc>
                <a:tc>
                  <a:txBody>
                    <a:bodyPr/>
                    <a:lstStyle/>
                    <a:p>
                      <a:pPr marL="184150">
                        <a:lnSpc>
                          <a:spcPct val="100000"/>
                        </a:lnSpc>
                        <a:spcBef>
                          <a:spcPts val="35"/>
                        </a:spcBef>
                      </a:pPr>
                      <a:r>
                        <a:rPr sz="1800" dirty="0">
                          <a:latin typeface="Times New Roman"/>
                          <a:cs typeface="Times New Roman"/>
                        </a:rPr>
                        <a:t>D = A + B’+</a:t>
                      </a:r>
                      <a:r>
                        <a:rPr sz="1800" spc="-245" dirty="0">
                          <a:latin typeface="Times New Roman"/>
                          <a:cs typeface="Times New Roman"/>
                        </a:rPr>
                        <a:t> </a:t>
                      </a:r>
                      <a:r>
                        <a:rPr sz="1800" dirty="0">
                          <a:latin typeface="Times New Roman"/>
                          <a:cs typeface="Times New Roman"/>
                        </a:rPr>
                        <a:t>1</a:t>
                      </a:r>
                      <a:endParaRPr sz="1800">
                        <a:latin typeface="Times New Roman"/>
                        <a:cs typeface="Times New Roman"/>
                      </a:endParaRPr>
                    </a:p>
                  </a:txBody>
                  <a:tcPr marL="0" marR="0" marT="4445" marB="0"/>
                </a:tc>
                <a:tc>
                  <a:txBody>
                    <a:bodyPr/>
                    <a:lstStyle/>
                    <a:p>
                      <a:pPr marL="749935">
                        <a:lnSpc>
                          <a:spcPct val="100000"/>
                        </a:lnSpc>
                        <a:spcBef>
                          <a:spcPts val="35"/>
                        </a:spcBef>
                      </a:pPr>
                      <a:r>
                        <a:rPr sz="1800" dirty="0">
                          <a:latin typeface="Times New Roman"/>
                          <a:cs typeface="Times New Roman"/>
                        </a:rPr>
                        <a:t>Subtract</a:t>
                      </a:r>
                      <a:endParaRPr sz="1800">
                        <a:latin typeface="Times New Roman"/>
                        <a:cs typeface="Times New Roman"/>
                      </a:endParaRPr>
                    </a:p>
                  </a:txBody>
                  <a:tcPr marL="0" marR="0" marT="4445" marB="0">
                    <a:lnR w="28575">
                      <a:solidFill>
                        <a:srgbClr val="000000"/>
                      </a:solidFill>
                      <a:prstDash val="solid"/>
                    </a:lnR>
                  </a:tcPr>
                </a:tc>
                <a:extLst>
                  <a:ext uri="{0D108BD9-81ED-4DB2-BD59-A6C34878D82A}">
                    <a16:rowId xmlns:a16="http://schemas.microsoft.com/office/drawing/2014/main" xmlns="" val="10004"/>
                  </a:ext>
                </a:extLst>
              </a:tr>
              <a:tr h="312585">
                <a:tc>
                  <a:txBody>
                    <a:bodyPr/>
                    <a:lstStyle/>
                    <a:p>
                      <a:pPr marL="84455">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L w="28575">
                      <a:solidFill>
                        <a:srgbClr val="000000"/>
                      </a:solidFill>
                      <a:prstDash val="solid"/>
                    </a:lnL>
                  </a:tcPr>
                </a:tc>
                <a:tc>
                  <a:txBody>
                    <a:bodyPr/>
                    <a:lstStyle/>
                    <a:p>
                      <a:pPr marR="87630" algn="r">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95250">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215265">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184150">
                        <a:lnSpc>
                          <a:spcPct val="100000"/>
                        </a:lnSpc>
                        <a:spcBef>
                          <a:spcPts val="35"/>
                        </a:spcBef>
                      </a:pPr>
                      <a:r>
                        <a:rPr sz="1800" spc="-5" dirty="0">
                          <a:latin typeface="Times New Roman"/>
                          <a:cs typeface="Times New Roman"/>
                        </a:rPr>
                        <a:t>D </a:t>
                      </a:r>
                      <a:r>
                        <a:rPr sz="1800" dirty="0">
                          <a:latin typeface="Times New Roman"/>
                          <a:cs typeface="Times New Roman"/>
                        </a:rPr>
                        <a:t>=</a:t>
                      </a:r>
                      <a:r>
                        <a:rPr sz="1800" spc="-114"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4445" marB="0"/>
                </a:tc>
                <a:tc>
                  <a:txBody>
                    <a:bodyPr/>
                    <a:lstStyle/>
                    <a:p>
                      <a:pPr marL="749935">
                        <a:lnSpc>
                          <a:spcPct val="100000"/>
                        </a:lnSpc>
                        <a:spcBef>
                          <a:spcPts val="35"/>
                        </a:spcBef>
                      </a:pPr>
                      <a:r>
                        <a:rPr sz="1800" spc="-10" dirty="0">
                          <a:latin typeface="Times New Roman"/>
                          <a:cs typeface="Times New Roman"/>
                        </a:rPr>
                        <a:t>Transfer</a:t>
                      </a:r>
                      <a:r>
                        <a:rPr sz="1800" spc="-120"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4445" marB="0">
                    <a:lnR w="28575">
                      <a:solidFill>
                        <a:srgbClr val="000000"/>
                      </a:solidFill>
                      <a:prstDash val="solid"/>
                    </a:lnR>
                  </a:tcPr>
                </a:tc>
                <a:extLst>
                  <a:ext uri="{0D108BD9-81ED-4DB2-BD59-A6C34878D82A}">
                    <a16:rowId xmlns:a16="http://schemas.microsoft.com/office/drawing/2014/main" xmlns="" val="10005"/>
                  </a:ext>
                </a:extLst>
              </a:tr>
              <a:tr h="313156">
                <a:tc>
                  <a:txBody>
                    <a:bodyPr/>
                    <a:lstStyle/>
                    <a:p>
                      <a:pPr marL="84455">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L w="28575">
                      <a:solidFill>
                        <a:srgbClr val="000000"/>
                      </a:solidFill>
                      <a:prstDash val="solid"/>
                    </a:lnL>
                  </a:tcPr>
                </a:tc>
                <a:tc>
                  <a:txBody>
                    <a:bodyPr/>
                    <a:lstStyle/>
                    <a:p>
                      <a:pPr marR="87630" algn="r">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95250">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tc>
                <a:tc>
                  <a:txBody>
                    <a:bodyPr/>
                    <a:lstStyle/>
                    <a:p>
                      <a:pPr marL="215265">
                        <a:lnSpc>
                          <a:spcPct val="100000"/>
                        </a:lnSpc>
                        <a:spcBef>
                          <a:spcPts val="35"/>
                        </a:spcBef>
                      </a:pPr>
                      <a:r>
                        <a:rPr sz="1800" dirty="0">
                          <a:latin typeface="Times New Roman"/>
                          <a:cs typeface="Times New Roman"/>
                        </a:rPr>
                        <a:t>0</a:t>
                      </a:r>
                      <a:endParaRPr sz="1800">
                        <a:latin typeface="Times New Roman"/>
                        <a:cs typeface="Times New Roman"/>
                      </a:endParaRPr>
                    </a:p>
                  </a:txBody>
                  <a:tcPr marL="0" marR="0" marT="4445" marB="0"/>
                </a:tc>
                <a:tc>
                  <a:txBody>
                    <a:bodyPr/>
                    <a:lstStyle/>
                    <a:p>
                      <a:pPr marL="184150">
                        <a:lnSpc>
                          <a:spcPct val="100000"/>
                        </a:lnSpc>
                        <a:spcBef>
                          <a:spcPts val="35"/>
                        </a:spcBef>
                      </a:pPr>
                      <a:r>
                        <a:rPr sz="1800" spc="-5" dirty="0">
                          <a:latin typeface="Times New Roman"/>
                          <a:cs typeface="Times New Roman"/>
                        </a:rPr>
                        <a:t>D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a:t>
                      </a:r>
                      <a:r>
                        <a:rPr sz="1800" spc="-215" dirty="0">
                          <a:latin typeface="Times New Roman"/>
                          <a:cs typeface="Times New Roman"/>
                        </a:rPr>
                        <a:t> </a:t>
                      </a:r>
                      <a:r>
                        <a:rPr sz="1800" dirty="0">
                          <a:latin typeface="Times New Roman"/>
                          <a:cs typeface="Times New Roman"/>
                        </a:rPr>
                        <a:t>1</a:t>
                      </a:r>
                      <a:endParaRPr sz="1800">
                        <a:latin typeface="Times New Roman"/>
                        <a:cs typeface="Times New Roman"/>
                      </a:endParaRPr>
                    </a:p>
                  </a:txBody>
                  <a:tcPr marL="0" marR="0" marT="4445" marB="0"/>
                </a:tc>
                <a:tc>
                  <a:txBody>
                    <a:bodyPr/>
                    <a:lstStyle/>
                    <a:p>
                      <a:pPr marL="749935">
                        <a:lnSpc>
                          <a:spcPct val="100000"/>
                        </a:lnSpc>
                        <a:spcBef>
                          <a:spcPts val="35"/>
                        </a:spcBef>
                      </a:pPr>
                      <a:r>
                        <a:rPr sz="1800" dirty="0">
                          <a:latin typeface="Times New Roman"/>
                          <a:cs typeface="Times New Roman"/>
                        </a:rPr>
                        <a:t>Increment</a:t>
                      </a:r>
                      <a:r>
                        <a:rPr sz="1800" spc="-105"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4445" marB="0">
                    <a:lnR w="28575">
                      <a:solidFill>
                        <a:srgbClr val="000000"/>
                      </a:solidFill>
                      <a:prstDash val="solid"/>
                    </a:lnR>
                  </a:tcPr>
                </a:tc>
                <a:extLst>
                  <a:ext uri="{0D108BD9-81ED-4DB2-BD59-A6C34878D82A}">
                    <a16:rowId xmlns:a16="http://schemas.microsoft.com/office/drawing/2014/main" xmlns="" val="10006"/>
                  </a:ext>
                </a:extLst>
              </a:tr>
              <a:tr h="313181">
                <a:tc>
                  <a:txBody>
                    <a:bodyPr/>
                    <a:lstStyle/>
                    <a:p>
                      <a:pPr marL="84455">
                        <a:lnSpc>
                          <a:spcPct val="100000"/>
                        </a:lnSpc>
                        <a:spcBef>
                          <a:spcPts val="40"/>
                        </a:spcBef>
                      </a:pPr>
                      <a:r>
                        <a:rPr sz="1800" dirty="0">
                          <a:latin typeface="Times New Roman"/>
                          <a:cs typeface="Times New Roman"/>
                        </a:rPr>
                        <a:t>1</a:t>
                      </a:r>
                      <a:endParaRPr sz="1800">
                        <a:latin typeface="Times New Roman"/>
                        <a:cs typeface="Times New Roman"/>
                      </a:endParaRPr>
                    </a:p>
                  </a:txBody>
                  <a:tcPr marL="0" marR="0" marT="5080" marB="0">
                    <a:lnL w="28575">
                      <a:solidFill>
                        <a:srgbClr val="000000"/>
                      </a:solidFill>
                      <a:prstDash val="solid"/>
                    </a:lnL>
                  </a:tcPr>
                </a:tc>
                <a:tc>
                  <a:txBody>
                    <a:bodyPr/>
                    <a:lstStyle/>
                    <a:p>
                      <a:pPr marR="87630" algn="r">
                        <a:lnSpc>
                          <a:spcPct val="100000"/>
                        </a:lnSpc>
                        <a:spcBef>
                          <a:spcPts val="40"/>
                        </a:spcBef>
                      </a:pPr>
                      <a:r>
                        <a:rPr sz="1800" dirty="0">
                          <a:latin typeface="Times New Roman"/>
                          <a:cs typeface="Times New Roman"/>
                        </a:rPr>
                        <a:t>1</a:t>
                      </a:r>
                      <a:endParaRPr sz="1800">
                        <a:latin typeface="Times New Roman"/>
                        <a:cs typeface="Times New Roman"/>
                      </a:endParaRPr>
                    </a:p>
                  </a:txBody>
                  <a:tcPr marL="0" marR="0" marT="5080" marB="0"/>
                </a:tc>
                <a:tc>
                  <a:txBody>
                    <a:bodyPr/>
                    <a:lstStyle/>
                    <a:p>
                      <a:pPr marL="95250">
                        <a:lnSpc>
                          <a:spcPct val="100000"/>
                        </a:lnSpc>
                        <a:spcBef>
                          <a:spcPts val="40"/>
                        </a:spcBef>
                      </a:pPr>
                      <a:r>
                        <a:rPr sz="1800" dirty="0">
                          <a:latin typeface="Times New Roman"/>
                          <a:cs typeface="Times New Roman"/>
                        </a:rPr>
                        <a:t>0</a:t>
                      </a:r>
                      <a:endParaRPr sz="1800">
                        <a:latin typeface="Times New Roman"/>
                        <a:cs typeface="Times New Roman"/>
                      </a:endParaRPr>
                    </a:p>
                  </a:txBody>
                  <a:tcPr marL="0" marR="0" marT="5080" marB="0"/>
                </a:tc>
                <a:tc>
                  <a:txBody>
                    <a:bodyPr/>
                    <a:lstStyle/>
                    <a:p>
                      <a:pPr marL="215265">
                        <a:lnSpc>
                          <a:spcPct val="100000"/>
                        </a:lnSpc>
                        <a:spcBef>
                          <a:spcPts val="40"/>
                        </a:spcBef>
                      </a:pPr>
                      <a:r>
                        <a:rPr sz="1800" dirty="0">
                          <a:latin typeface="Times New Roman"/>
                          <a:cs typeface="Times New Roman"/>
                        </a:rPr>
                        <a:t>1</a:t>
                      </a:r>
                      <a:endParaRPr sz="1800">
                        <a:latin typeface="Times New Roman"/>
                        <a:cs typeface="Times New Roman"/>
                      </a:endParaRPr>
                    </a:p>
                  </a:txBody>
                  <a:tcPr marL="0" marR="0" marT="5080" marB="0"/>
                </a:tc>
                <a:tc>
                  <a:txBody>
                    <a:bodyPr/>
                    <a:lstStyle/>
                    <a:p>
                      <a:pPr marL="184150">
                        <a:lnSpc>
                          <a:spcPct val="100000"/>
                        </a:lnSpc>
                        <a:spcBef>
                          <a:spcPts val="40"/>
                        </a:spcBef>
                      </a:pPr>
                      <a:r>
                        <a:rPr sz="1800" spc="-5" dirty="0">
                          <a:latin typeface="Times New Roman"/>
                          <a:cs typeface="Times New Roman"/>
                        </a:rPr>
                        <a:t>D </a:t>
                      </a:r>
                      <a:r>
                        <a:rPr sz="1800" dirty="0">
                          <a:latin typeface="Times New Roman"/>
                          <a:cs typeface="Times New Roman"/>
                        </a:rPr>
                        <a:t>= </a:t>
                      </a:r>
                      <a:r>
                        <a:rPr sz="1800" spc="-5" dirty="0">
                          <a:latin typeface="Times New Roman"/>
                          <a:cs typeface="Times New Roman"/>
                        </a:rPr>
                        <a:t>A </a:t>
                      </a:r>
                      <a:r>
                        <a:rPr sz="1800" dirty="0">
                          <a:latin typeface="Times New Roman"/>
                          <a:cs typeface="Times New Roman"/>
                        </a:rPr>
                        <a:t>-</a:t>
                      </a:r>
                      <a:r>
                        <a:rPr sz="1800" spc="-220" dirty="0">
                          <a:latin typeface="Times New Roman"/>
                          <a:cs typeface="Times New Roman"/>
                        </a:rPr>
                        <a:t> </a:t>
                      </a:r>
                      <a:r>
                        <a:rPr sz="1800" dirty="0">
                          <a:latin typeface="Times New Roman"/>
                          <a:cs typeface="Times New Roman"/>
                        </a:rPr>
                        <a:t>1</a:t>
                      </a:r>
                      <a:endParaRPr sz="1800">
                        <a:latin typeface="Times New Roman"/>
                        <a:cs typeface="Times New Roman"/>
                      </a:endParaRPr>
                    </a:p>
                  </a:txBody>
                  <a:tcPr marL="0" marR="0" marT="5080" marB="0"/>
                </a:tc>
                <a:tc>
                  <a:txBody>
                    <a:bodyPr/>
                    <a:lstStyle/>
                    <a:p>
                      <a:pPr marL="749935">
                        <a:lnSpc>
                          <a:spcPct val="100000"/>
                        </a:lnSpc>
                        <a:spcBef>
                          <a:spcPts val="40"/>
                        </a:spcBef>
                      </a:pPr>
                      <a:r>
                        <a:rPr sz="1800" spc="-5" dirty="0">
                          <a:latin typeface="Times New Roman"/>
                          <a:cs typeface="Times New Roman"/>
                        </a:rPr>
                        <a:t>Decrement</a:t>
                      </a:r>
                      <a:r>
                        <a:rPr sz="1800" spc="-105"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5080" marB="0">
                    <a:lnR w="28575">
                      <a:solidFill>
                        <a:srgbClr val="000000"/>
                      </a:solidFill>
                      <a:prstDash val="solid"/>
                    </a:lnR>
                  </a:tcPr>
                </a:tc>
                <a:extLst>
                  <a:ext uri="{0D108BD9-81ED-4DB2-BD59-A6C34878D82A}">
                    <a16:rowId xmlns:a16="http://schemas.microsoft.com/office/drawing/2014/main" xmlns="" val="10007"/>
                  </a:ext>
                </a:extLst>
              </a:tr>
              <a:tr h="516346">
                <a:tc>
                  <a:txBody>
                    <a:bodyPr/>
                    <a:lstStyle/>
                    <a:p>
                      <a:pPr marL="84455">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L w="28575">
                      <a:solidFill>
                        <a:srgbClr val="000000"/>
                      </a:solidFill>
                      <a:prstDash val="solid"/>
                    </a:lnL>
                    <a:lnB w="28575">
                      <a:solidFill>
                        <a:srgbClr val="000000"/>
                      </a:solidFill>
                      <a:prstDash val="solid"/>
                    </a:lnB>
                  </a:tcPr>
                </a:tc>
                <a:tc>
                  <a:txBody>
                    <a:bodyPr/>
                    <a:lstStyle/>
                    <a:p>
                      <a:pPr marR="87630" algn="r">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B w="28575">
                      <a:solidFill>
                        <a:srgbClr val="000000"/>
                      </a:solidFill>
                      <a:prstDash val="solid"/>
                    </a:lnB>
                  </a:tcPr>
                </a:tc>
                <a:tc>
                  <a:txBody>
                    <a:bodyPr/>
                    <a:lstStyle/>
                    <a:p>
                      <a:pPr marL="95250">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B w="28575">
                      <a:solidFill>
                        <a:srgbClr val="000000"/>
                      </a:solidFill>
                      <a:prstDash val="solid"/>
                    </a:lnB>
                  </a:tcPr>
                </a:tc>
                <a:tc>
                  <a:txBody>
                    <a:bodyPr/>
                    <a:lstStyle/>
                    <a:p>
                      <a:pPr marL="215265">
                        <a:lnSpc>
                          <a:spcPct val="100000"/>
                        </a:lnSpc>
                        <a:spcBef>
                          <a:spcPts val="35"/>
                        </a:spcBef>
                      </a:pPr>
                      <a:r>
                        <a:rPr sz="1800" dirty="0">
                          <a:latin typeface="Times New Roman"/>
                          <a:cs typeface="Times New Roman"/>
                        </a:rPr>
                        <a:t>1</a:t>
                      </a:r>
                      <a:endParaRPr sz="1800">
                        <a:latin typeface="Times New Roman"/>
                        <a:cs typeface="Times New Roman"/>
                      </a:endParaRPr>
                    </a:p>
                  </a:txBody>
                  <a:tcPr marL="0" marR="0" marT="4445" marB="0">
                    <a:lnB w="28575">
                      <a:solidFill>
                        <a:srgbClr val="000000"/>
                      </a:solidFill>
                      <a:prstDash val="solid"/>
                    </a:lnB>
                  </a:tcPr>
                </a:tc>
                <a:tc>
                  <a:txBody>
                    <a:bodyPr/>
                    <a:lstStyle/>
                    <a:p>
                      <a:pPr marL="184150">
                        <a:lnSpc>
                          <a:spcPct val="100000"/>
                        </a:lnSpc>
                        <a:spcBef>
                          <a:spcPts val="35"/>
                        </a:spcBef>
                      </a:pPr>
                      <a:r>
                        <a:rPr sz="1800" spc="-5" dirty="0">
                          <a:latin typeface="Times New Roman"/>
                          <a:cs typeface="Times New Roman"/>
                        </a:rPr>
                        <a:t>D </a:t>
                      </a:r>
                      <a:r>
                        <a:rPr sz="1800" dirty="0">
                          <a:latin typeface="Times New Roman"/>
                          <a:cs typeface="Times New Roman"/>
                        </a:rPr>
                        <a:t>=</a:t>
                      </a:r>
                      <a:r>
                        <a:rPr sz="1800" spc="-114"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4445" marB="0">
                    <a:lnB w="28575">
                      <a:solidFill>
                        <a:srgbClr val="000000"/>
                      </a:solidFill>
                      <a:prstDash val="solid"/>
                    </a:lnB>
                  </a:tcPr>
                </a:tc>
                <a:tc>
                  <a:txBody>
                    <a:bodyPr/>
                    <a:lstStyle/>
                    <a:p>
                      <a:pPr marL="749935">
                        <a:lnSpc>
                          <a:spcPct val="100000"/>
                        </a:lnSpc>
                        <a:spcBef>
                          <a:spcPts val="35"/>
                        </a:spcBef>
                      </a:pPr>
                      <a:r>
                        <a:rPr sz="1800" spc="-10" dirty="0">
                          <a:latin typeface="Times New Roman"/>
                          <a:cs typeface="Times New Roman"/>
                        </a:rPr>
                        <a:t>Transfer</a:t>
                      </a:r>
                      <a:r>
                        <a:rPr sz="1800" spc="-120" dirty="0">
                          <a:latin typeface="Times New Roman"/>
                          <a:cs typeface="Times New Roman"/>
                        </a:rPr>
                        <a:t> </a:t>
                      </a:r>
                      <a:r>
                        <a:rPr sz="1800" spc="-5" dirty="0">
                          <a:latin typeface="Times New Roman"/>
                          <a:cs typeface="Times New Roman"/>
                        </a:rPr>
                        <a:t>A</a:t>
                      </a:r>
                      <a:endParaRPr sz="1800">
                        <a:latin typeface="Times New Roman"/>
                        <a:cs typeface="Times New Roman"/>
                      </a:endParaRPr>
                    </a:p>
                  </a:txBody>
                  <a:tcPr marL="0" marR="0" marT="4445" marB="0">
                    <a:lnR w="28575">
                      <a:solidFill>
                        <a:srgbClr val="000000"/>
                      </a:solidFill>
                      <a:prstDash val="solid"/>
                    </a:lnR>
                    <a:lnB w="28575">
                      <a:solidFill>
                        <a:srgbClr val="000000"/>
                      </a:solidFill>
                      <a:prstDash val="solid"/>
                    </a:lnB>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26246" y="635496"/>
            <a:ext cx="3674431" cy="563170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118866" y="6313423"/>
            <a:ext cx="247650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4-bit </a:t>
            </a:r>
            <a:r>
              <a:rPr sz="1400" b="1" spc="-5" dirty="0">
                <a:latin typeface="Times New Roman"/>
                <a:cs typeface="Times New Roman"/>
              </a:rPr>
              <a:t>Arithmetic</a:t>
            </a:r>
            <a:r>
              <a:rPr sz="1400" b="1" spc="-175" dirty="0">
                <a:latin typeface="Times New Roman"/>
                <a:cs typeface="Times New Roman"/>
              </a:rPr>
              <a:t> </a:t>
            </a:r>
            <a:r>
              <a:rPr sz="1400" b="1" spc="-5" dirty="0">
                <a:latin typeface="Times New Roman"/>
                <a:cs typeface="Times New Roman"/>
              </a:rPr>
              <a:t>Circuit</a:t>
            </a:r>
            <a:endParaRPr sz="1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
        <p:nvSpPr>
          <p:cNvPr id="2" name="object 2"/>
          <p:cNvSpPr txBox="1">
            <a:spLocks noGrp="1"/>
          </p:cNvSpPr>
          <p:nvPr>
            <p:ph type="title"/>
          </p:nvPr>
        </p:nvSpPr>
        <p:spPr>
          <a:xfrm>
            <a:off x="3138677" y="296671"/>
            <a:ext cx="2533650"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Logic</a:t>
            </a:r>
            <a:r>
              <a:rPr b="1" spc="440" dirty="0">
                <a:latin typeface="Times New Roman"/>
                <a:cs typeface="Times New Roman"/>
              </a:rPr>
              <a:t> </a:t>
            </a:r>
            <a:r>
              <a:rPr b="1" spc="-5" dirty="0">
                <a:latin typeface="Times New Roman"/>
                <a:cs typeface="Times New Roman"/>
              </a:rPr>
              <a:t>microoperations</a:t>
            </a:r>
          </a:p>
        </p:txBody>
      </p:sp>
      <p:sp>
        <p:nvSpPr>
          <p:cNvPr id="3" name="object 3"/>
          <p:cNvSpPr txBox="1"/>
          <p:nvPr/>
        </p:nvSpPr>
        <p:spPr>
          <a:xfrm>
            <a:off x="545693" y="1140968"/>
            <a:ext cx="8188325" cy="508254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Specify binary operations on the strings of bits </a:t>
            </a:r>
            <a:r>
              <a:rPr sz="2000" spc="-5" dirty="0">
                <a:latin typeface="Times New Roman"/>
                <a:cs typeface="Times New Roman"/>
              </a:rPr>
              <a:t>in</a:t>
            </a:r>
            <a:r>
              <a:rPr sz="2000" spc="-185" dirty="0">
                <a:latin typeface="Times New Roman"/>
                <a:cs typeface="Times New Roman"/>
              </a:rPr>
              <a:t> </a:t>
            </a:r>
            <a:r>
              <a:rPr sz="2000" dirty="0">
                <a:latin typeface="Times New Roman"/>
                <a:cs typeface="Times New Roman"/>
              </a:rPr>
              <a:t>registers</a:t>
            </a:r>
            <a:endParaRPr sz="2000">
              <a:latin typeface="Times New Roman"/>
              <a:cs typeface="Times New Roman"/>
            </a:endParaRPr>
          </a:p>
          <a:p>
            <a:pPr marL="698500" lvl="1" indent="-228600">
              <a:lnSpc>
                <a:spcPct val="100000"/>
              </a:lnSpc>
              <a:spcBef>
                <a:spcPts val="1700"/>
              </a:spcBef>
              <a:buFont typeface="Arial"/>
              <a:buChar char="•"/>
              <a:tabLst>
                <a:tab pos="697865" algn="l"/>
                <a:tab pos="698500" algn="l"/>
              </a:tabLst>
            </a:pPr>
            <a:r>
              <a:rPr sz="2000" dirty="0">
                <a:latin typeface="Times New Roman"/>
                <a:cs typeface="Times New Roman"/>
              </a:rPr>
              <a:t>Logic </a:t>
            </a:r>
            <a:r>
              <a:rPr sz="2000" spc="-5" dirty="0">
                <a:latin typeface="Times New Roman"/>
                <a:cs typeface="Times New Roman"/>
              </a:rPr>
              <a:t>microoperations are bit-wise operations, i.e., </a:t>
            </a:r>
            <a:r>
              <a:rPr sz="2000" dirty="0">
                <a:latin typeface="Times New Roman"/>
                <a:cs typeface="Times New Roman"/>
              </a:rPr>
              <a:t>they work </a:t>
            </a:r>
            <a:r>
              <a:rPr sz="2000" spc="-5" dirty="0">
                <a:latin typeface="Times New Roman"/>
                <a:cs typeface="Times New Roman"/>
              </a:rPr>
              <a:t>on</a:t>
            </a:r>
            <a:r>
              <a:rPr sz="2000" spc="180" dirty="0">
                <a:latin typeface="Times New Roman"/>
                <a:cs typeface="Times New Roman"/>
              </a:rPr>
              <a:t> </a:t>
            </a:r>
            <a:r>
              <a:rPr sz="2000" spc="-5" dirty="0">
                <a:latin typeface="Times New Roman"/>
                <a:cs typeface="Times New Roman"/>
              </a:rPr>
              <a:t>the</a:t>
            </a:r>
            <a:endParaRPr sz="2000">
              <a:latin typeface="Times New Roman"/>
              <a:cs typeface="Times New Roman"/>
            </a:endParaRPr>
          </a:p>
          <a:p>
            <a:pPr marR="5263515" algn="r">
              <a:lnSpc>
                <a:spcPct val="100000"/>
              </a:lnSpc>
              <a:spcBef>
                <a:spcPts val="1200"/>
              </a:spcBef>
            </a:pPr>
            <a:r>
              <a:rPr sz="2000" dirty="0">
                <a:latin typeface="Times New Roman"/>
                <a:cs typeface="Times New Roman"/>
              </a:rPr>
              <a:t>individual </a:t>
            </a:r>
            <a:r>
              <a:rPr sz="2000" spc="-5" dirty="0">
                <a:latin typeface="Times New Roman"/>
                <a:cs typeface="Times New Roman"/>
              </a:rPr>
              <a:t>bits </a:t>
            </a:r>
            <a:r>
              <a:rPr sz="2000" dirty="0">
                <a:latin typeface="Times New Roman"/>
                <a:cs typeface="Times New Roman"/>
              </a:rPr>
              <a:t>of</a:t>
            </a:r>
            <a:r>
              <a:rPr sz="2000" spc="-125"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698500" lvl="1" indent="-228600">
              <a:lnSpc>
                <a:spcPct val="100000"/>
              </a:lnSpc>
              <a:spcBef>
                <a:spcPts val="1695"/>
              </a:spcBef>
              <a:buFont typeface="Arial"/>
              <a:buChar char="•"/>
              <a:tabLst>
                <a:tab pos="697865" algn="l"/>
                <a:tab pos="698500" algn="l"/>
              </a:tabLst>
            </a:pPr>
            <a:r>
              <a:rPr sz="2000" dirty="0">
                <a:latin typeface="Times New Roman"/>
                <a:cs typeface="Times New Roman"/>
              </a:rPr>
              <a:t>useful for bit </a:t>
            </a:r>
            <a:r>
              <a:rPr sz="2000" spc="-5" dirty="0">
                <a:latin typeface="Times New Roman"/>
                <a:cs typeface="Times New Roman"/>
              </a:rPr>
              <a:t>manipulations </a:t>
            </a:r>
            <a:r>
              <a:rPr sz="2000" dirty="0">
                <a:latin typeface="Times New Roman"/>
                <a:cs typeface="Times New Roman"/>
              </a:rPr>
              <a:t>on binary</a:t>
            </a:r>
            <a:r>
              <a:rPr sz="2000" spc="-140" dirty="0">
                <a:latin typeface="Times New Roman"/>
                <a:cs typeface="Times New Roman"/>
              </a:rPr>
              <a:t> </a:t>
            </a:r>
            <a:r>
              <a:rPr sz="2000" dirty="0">
                <a:latin typeface="Times New Roman"/>
                <a:cs typeface="Times New Roman"/>
              </a:rPr>
              <a:t>data</a:t>
            </a:r>
            <a:endParaRPr sz="2000">
              <a:latin typeface="Times New Roman"/>
              <a:cs typeface="Times New Roman"/>
            </a:endParaRPr>
          </a:p>
          <a:p>
            <a:pPr marL="698500" lvl="1" indent="-228600">
              <a:lnSpc>
                <a:spcPct val="100000"/>
              </a:lnSpc>
              <a:spcBef>
                <a:spcPts val="1705"/>
              </a:spcBef>
              <a:buFont typeface="Arial"/>
              <a:buChar char="•"/>
              <a:tabLst>
                <a:tab pos="697865" algn="l"/>
                <a:tab pos="698500" algn="l"/>
              </a:tabLst>
            </a:pPr>
            <a:r>
              <a:rPr sz="2000" dirty="0">
                <a:latin typeface="Times New Roman"/>
                <a:cs typeface="Times New Roman"/>
              </a:rPr>
              <a:t>useful for </a:t>
            </a:r>
            <a:r>
              <a:rPr sz="2000" spc="-5" dirty="0">
                <a:latin typeface="Times New Roman"/>
                <a:cs typeface="Times New Roman"/>
              </a:rPr>
              <a:t>making </a:t>
            </a:r>
            <a:r>
              <a:rPr sz="2000" dirty="0">
                <a:latin typeface="Times New Roman"/>
                <a:cs typeface="Times New Roman"/>
              </a:rPr>
              <a:t>logical decisions based on the bit</a:t>
            </a:r>
            <a:r>
              <a:rPr sz="2000" spc="-175" dirty="0">
                <a:latin typeface="Times New Roman"/>
                <a:cs typeface="Times New Roman"/>
              </a:rPr>
              <a:t> </a:t>
            </a:r>
            <a:r>
              <a:rPr sz="2000" dirty="0">
                <a:latin typeface="Times New Roman"/>
                <a:cs typeface="Times New Roman"/>
              </a:rPr>
              <a:t>value</a:t>
            </a:r>
            <a:endParaRPr sz="2000">
              <a:latin typeface="Times New Roman"/>
              <a:cs typeface="Times New Roman"/>
            </a:endParaRPr>
          </a:p>
          <a:p>
            <a:pPr lvl="1">
              <a:lnSpc>
                <a:spcPct val="100000"/>
              </a:lnSpc>
              <a:spcBef>
                <a:spcPts val="1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There</a:t>
            </a:r>
            <a:r>
              <a:rPr sz="2000" spc="190" dirty="0">
                <a:latin typeface="Times New Roman"/>
                <a:cs typeface="Times New Roman"/>
              </a:rPr>
              <a:t> </a:t>
            </a:r>
            <a:r>
              <a:rPr sz="2000" spc="-5" dirty="0">
                <a:latin typeface="Times New Roman"/>
                <a:cs typeface="Times New Roman"/>
              </a:rPr>
              <a:t>are,</a:t>
            </a:r>
            <a:r>
              <a:rPr sz="2000" spc="195" dirty="0">
                <a:latin typeface="Times New Roman"/>
                <a:cs typeface="Times New Roman"/>
              </a:rPr>
              <a:t> </a:t>
            </a:r>
            <a:r>
              <a:rPr sz="2000" spc="-5" dirty="0">
                <a:latin typeface="Times New Roman"/>
                <a:cs typeface="Times New Roman"/>
              </a:rPr>
              <a:t>in</a:t>
            </a:r>
            <a:r>
              <a:rPr sz="2000" spc="180" dirty="0">
                <a:latin typeface="Times New Roman"/>
                <a:cs typeface="Times New Roman"/>
              </a:rPr>
              <a:t> </a:t>
            </a:r>
            <a:r>
              <a:rPr sz="2000" spc="-5" dirty="0">
                <a:latin typeface="Times New Roman"/>
                <a:cs typeface="Times New Roman"/>
              </a:rPr>
              <a:t>principle,</a:t>
            </a:r>
            <a:r>
              <a:rPr sz="2000" spc="195" dirty="0">
                <a:latin typeface="Times New Roman"/>
                <a:cs typeface="Times New Roman"/>
              </a:rPr>
              <a:t> </a:t>
            </a:r>
            <a:r>
              <a:rPr sz="2000" spc="-5" dirty="0">
                <a:latin typeface="Times New Roman"/>
                <a:cs typeface="Times New Roman"/>
              </a:rPr>
              <a:t>16</a:t>
            </a:r>
            <a:r>
              <a:rPr sz="2000" spc="195" dirty="0">
                <a:latin typeface="Times New Roman"/>
                <a:cs typeface="Times New Roman"/>
              </a:rPr>
              <a:t> </a:t>
            </a:r>
            <a:r>
              <a:rPr sz="2000" spc="-10" dirty="0">
                <a:latin typeface="Times New Roman"/>
                <a:cs typeface="Times New Roman"/>
              </a:rPr>
              <a:t>different</a:t>
            </a:r>
            <a:r>
              <a:rPr sz="2000" spc="190" dirty="0">
                <a:latin typeface="Times New Roman"/>
                <a:cs typeface="Times New Roman"/>
              </a:rPr>
              <a:t> </a:t>
            </a:r>
            <a:r>
              <a:rPr sz="2000" spc="-5" dirty="0">
                <a:latin typeface="Times New Roman"/>
                <a:cs typeface="Times New Roman"/>
              </a:rPr>
              <a:t>logic</a:t>
            </a:r>
            <a:r>
              <a:rPr sz="2000" spc="185" dirty="0">
                <a:latin typeface="Times New Roman"/>
                <a:cs typeface="Times New Roman"/>
              </a:rPr>
              <a:t> </a:t>
            </a:r>
            <a:r>
              <a:rPr sz="2000" spc="-5" dirty="0">
                <a:latin typeface="Times New Roman"/>
                <a:cs typeface="Times New Roman"/>
              </a:rPr>
              <a:t>functions</a:t>
            </a:r>
            <a:r>
              <a:rPr sz="2000" spc="200" dirty="0">
                <a:latin typeface="Times New Roman"/>
                <a:cs typeface="Times New Roman"/>
              </a:rPr>
              <a:t> </a:t>
            </a:r>
            <a:r>
              <a:rPr sz="2000" spc="-5" dirty="0">
                <a:latin typeface="Times New Roman"/>
                <a:cs typeface="Times New Roman"/>
              </a:rPr>
              <a:t>that</a:t>
            </a:r>
            <a:r>
              <a:rPr sz="2000" spc="190" dirty="0">
                <a:latin typeface="Times New Roman"/>
                <a:cs typeface="Times New Roman"/>
              </a:rPr>
              <a:t> </a:t>
            </a:r>
            <a:r>
              <a:rPr sz="2000" spc="-5" dirty="0">
                <a:latin typeface="Times New Roman"/>
                <a:cs typeface="Times New Roman"/>
              </a:rPr>
              <a:t>can</a:t>
            </a:r>
            <a:r>
              <a:rPr sz="2000" spc="195" dirty="0">
                <a:latin typeface="Times New Roman"/>
                <a:cs typeface="Times New Roman"/>
              </a:rPr>
              <a:t> </a:t>
            </a:r>
            <a:r>
              <a:rPr sz="2000" dirty="0">
                <a:latin typeface="Times New Roman"/>
                <a:cs typeface="Times New Roman"/>
              </a:rPr>
              <a:t>be</a:t>
            </a:r>
            <a:r>
              <a:rPr sz="2000" spc="185" dirty="0">
                <a:latin typeface="Times New Roman"/>
                <a:cs typeface="Times New Roman"/>
              </a:rPr>
              <a:t> </a:t>
            </a:r>
            <a:r>
              <a:rPr sz="2000" spc="-5" dirty="0">
                <a:latin typeface="Times New Roman"/>
                <a:cs typeface="Times New Roman"/>
              </a:rPr>
              <a:t>defined</a:t>
            </a:r>
            <a:r>
              <a:rPr sz="2000" spc="200" dirty="0">
                <a:latin typeface="Times New Roman"/>
                <a:cs typeface="Times New Roman"/>
              </a:rPr>
              <a:t> </a:t>
            </a:r>
            <a:r>
              <a:rPr sz="2000" spc="-5" dirty="0">
                <a:latin typeface="Times New Roman"/>
                <a:cs typeface="Times New Roman"/>
              </a:rPr>
              <a:t>over</a:t>
            </a:r>
            <a:endParaRPr sz="2000">
              <a:latin typeface="Times New Roman"/>
              <a:cs typeface="Times New Roman"/>
            </a:endParaRPr>
          </a:p>
          <a:p>
            <a:pPr marR="5279390" algn="r">
              <a:lnSpc>
                <a:spcPct val="100000"/>
              </a:lnSpc>
              <a:spcBef>
                <a:spcPts val="1205"/>
              </a:spcBef>
            </a:pPr>
            <a:r>
              <a:rPr sz="2000" dirty="0">
                <a:latin typeface="Times New Roman"/>
                <a:cs typeface="Times New Roman"/>
              </a:rPr>
              <a:t>two binary input</a:t>
            </a:r>
            <a:r>
              <a:rPr sz="2000" spc="-125" dirty="0">
                <a:latin typeface="Times New Roman"/>
                <a:cs typeface="Times New Roman"/>
              </a:rPr>
              <a:t> </a:t>
            </a:r>
            <a:r>
              <a:rPr sz="2000" dirty="0">
                <a:latin typeface="Times New Roman"/>
                <a:cs typeface="Times New Roman"/>
              </a:rPr>
              <a:t>variables</a:t>
            </a:r>
            <a:endParaRPr sz="2000">
              <a:latin typeface="Times New Roman"/>
              <a:cs typeface="Times New Roman"/>
            </a:endParaRPr>
          </a:p>
          <a:p>
            <a:pPr>
              <a:lnSpc>
                <a:spcPct val="100000"/>
              </a:lnSpc>
              <a:spcBef>
                <a:spcPts val="20"/>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spc="-10" dirty="0">
                <a:latin typeface="Times New Roman"/>
                <a:cs typeface="Times New Roman"/>
              </a:rPr>
              <a:t>However, </a:t>
            </a:r>
            <a:r>
              <a:rPr sz="2000" spc="-5" dirty="0">
                <a:latin typeface="Times New Roman"/>
                <a:cs typeface="Times New Roman"/>
              </a:rPr>
              <a:t>most systems </a:t>
            </a:r>
            <a:r>
              <a:rPr sz="2000" dirty="0">
                <a:latin typeface="Times New Roman"/>
                <a:cs typeface="Times New Roman"/>
              </a:rPr>
              <a:t>only </a:t>
            </a:r>
            <a:r>
              <a:rPr sz="2000" spc="-5" dirty="0">
                <a:latin typeface="Times New Roman"/>
                <a:cs typeface="Times New Roman"/>
              </a:rPr>
              <a:t>implement </a:t>
            </a:r>
            <a:r>
              <a:rPr sz="2000" dirty="0">
                <a:latin typeface="Times New Roman"/>
                <a:cs typeface="Times New Roman"/>
              </a:rPr>
              <a:t>four of</a:t>
            </a:r>
            <a:r>
              <a:rPr sz="2000" spc="-80" dirty="0">
                <a:latin typeface="Times New Roman"/>
                <a:cs typeface="Times New Roman"/>
              </a:rPr>
              <a:t> </a:t>
            </a:r>
            <a:r>
              <a:rPr sz="2000" dirty="0">
                <a:latin typeface="Times New Roman"/>
                <a:cs typeface="Times New Roman"/>
              </a:rPr>
              <a:t>these</a:t>
            </a:r>
            <a:endParaRPr sz="2000">
              <a:latin typeface="Times New Roman"/>
              <a:cs typeface="Times New Roman"/>
            </a:endParaRPr>
          </a:p>
          <a:p>
            <a:pPr marL="698500" lvl="1" indent="-228600">
              <a:lnSpc>
                <a:spcPct val="100000"/>
              </a:lnSpc>
              <a:spcBef>
                <a:spcPts val="1695"/>
              </a:spcBef>
              <a:buFont typeface="Arial"/>
              <a:buChar char="•"/>
              <a:tabLst>
                <a:tab pos="697865" algn="l"/>
                <a:tab pos="698500" algn="l"/>
              </a:tabLst>
            </a:pPr>
            <a:r>
              <a:rPr sz="2000" dirty="0">
                <a:latin typeface="Times New Roman"/>
                <a:cs typeface="Times New Roman"/>
              </a:rPr>
              <a:t>AND (</a:t>
            </a:r>
            <a:r>
              <a:rPr sz="2000" dirty="0">
                <a:latin typeface="Symbol"/>
                <a:cs typeface="Symbol"/>
              </a:rPr>
              <a:t></a:t>
            </a:r>
            <a:r>
              <a:rPr sz="2000" dirty="0">
                <a:latin typeface="Times New Roman"/>
                <a:cs typeface="Times New Roman"/>
              </a:rPr>
              <a:t>), OR (</a:t>
            </a:r>
            <a:r>
              <a:rPr sz="2000" dirty="0">
                <a:latin typeface="Symbol"/>
                <a:cs typeface="Symbol"/>
              </a:rPr>
              <a:t></a:t>
            </a:r>
            <a:r>
              <a:rPr sz="2000" dirty="0">
                <a:latin typeface="Times New Roman"/>
                <a:cs typeface="Times New Roman"/>
              </a:rPr>
              <a:t>), XOR (</a:t>
            </a:r>
            <a:r>
              <a:rPr sz="2000" dirty="0">
                <a:latin typeface="Symbol"/>
                <a:cs typeface="Symbol"/>
              </a:rPr>
              <a:t></a:t>
            </a:r>
            <a:r>
              <a:rPr sz="2000" dirty="0">
                <a:latin typeface="Times New Roman"/>
                <a:cs typeface="Times New Roman"/>
              </a:rPr>
              <a:t>),</a:t>
            </a:r>
            <a:r>
              <a:rPr sz="2000" spc="-105" dirty="0">
                <a:latin typeface="Times New Roman"/>
                <a:cs typeface="Times New Roman"/>
              </a:rPr>
              <a:t> </a:t>
            </a:r>
            <a:r>
              <a:rPr sz="2000" spc="-5" dirty="0">
                <a:latin typeface="Times New Roman"/>
                <a:cs typeface="Times New Roman"/>
              </a:rPr>
              <a:t>Complement/NOT</a:t>
            </a:r>
            <a:endParaRPr sz="2000">
              <a:latin typeface="Times New Roman"/>
              <a:cs typeface="Times New Roman"/>
            </a:endParaRPr>
          </a:p>
          <a:p>
            <a:pPr lvl="1">
              <a:lnSpc>
                <a:spcPct val="100000"/>
              </a:lnSpc>
              <a:spcBef>
                <a:spcPts val="25"/>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others </a:t>
            </a:r>
            <a:r>
              <a:rPr sz="2000" spc="-5" dirty="0">
                <a:latin typeface="Times New Roman"/>
                <a:cs typeface="Times New Roman"/>
              </a:rPr>
              <a:t>can </a:t>
            </a:r>
            <a:r>
              <a:rPr sz="2000" dirty="0">
                <a:latin typeface="Times New Roman"/>
                <a:cs typeface="Times New Roman"/>
              </a:rPr>
              <a:t>be created from </a:t>
            </a:r>
            <a:r>
              <a:rPr sz="2000" spc="-5" dirty="0">
                <a:latin typeface="Times New Roman"/>
                <a:cs typeface="Times New Roman"/>
              </a:rPr>
              <a:t>combination </a:t>
            </a:r>
            <a:r>
              <a:rPr sz="2000" dirty="0">
                <a:latin typeface="Times New Roman"/>
                <a:cs typeface="Times New Roman"/>
              </a:rPr>
              <a:t>of</a:t>
            </a:r>
            <a:r>
              <a:rPr sz="2000" spc="-140" dirty="0">
                <a:latin typeface="Times New Roman"/>
                <a:cs typeface="Times New Roman"/>
              </a:rPr>
              <a:t> </a:t>
            </a:r>
            <a:r>
              <a:rPr sz="2000" dirty="0">
                <a:latin typeface="Times New Roman"/>
                <a:cs typeface="Times New Roman"/>
              </a:rPr>
              <a:t>these</a:t>
            </a:r>
            <a:endParaRPr sz="20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8068" y="1270939"/>
            <a:ext cx="7871351" cy="208795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22986" y="3699335"/>
            <a:ext cx="8342630" cy="2592705"/>
          </a:xfrm>
          <a:prstGeom prst="rect">
            <a:avLst/>
          </a:prstGeom>
        </p:spPr>
        <p:txBody>
          <a:bodyPr vert="horz" wrap="square" lIns="0" tIns="164465" rIns="0" bIns="0" rtlCol="0">
            <a:spAutoFit/>
          </a:bodyPr>
          <a:lstStyle/>
          <a:p>
            <a:pPr marL="349885" indent="-287020">
              <a:lnSpc>
                <a:spcPct val="100000"/>
              </a:lnSpc>
              <a:spcBef>
                <a:spcPts val="1295"/>
              </a:spcBef>
              <a:buFont typeface="Arial"/>
              <a:buChar char="•"/>
              <a:tabLst>
                <a:tab pos="349885" algn="l"/>
                <a:tab pos="350520" algn="l"/>
              </a:tabLst>
            </a:pPr>
            <a:r>
              <a:rPr sz="2000" dirty="0">
                <a:latin typeface="Times New Roman"/>
                <a:cs typeface="Times New Roman"/>
              </a:rPr>
              <a:t>In </a:t>
            </a:r>
            <a:r>
              <a:rPr sz="2000" spc="-5" dirty="0">
                <a:latin typeface="Times New Roman"/>
                <a:cs typeface="Times New Roman"/>
              </a:rPr>
              <a:t>this table, each of </a:t>
            </a:r>
            <a:r>
              <a:rPr sz="2000" dirty="0">
                <a:latin typeface="Times New Roman"/>
                <a:cs typeface="Times New Roman"/>
              </a:rPr>
              <a:t>the 16 </a:t>
            </a:r>
            <a:r>
              <a:rPr sz="2000" spc="-10" dirty="0">
                <a:latin typeface="Times New Roman"/>
                <a:cs typeface="Times New Roman"/>
              </a:rPr>
              <a:t>columns </a:t>
            </a:r>
            <a:r>
              <a:rPr sz="2000" dirty="0">
                <a:latin typeface="Times New Roman"/>
                <a:cs typeface="Times New Roman"/>
              </a:rPr>
              <a:t>F</a:t>
            </a:r>
            <a:r>
              <a:rPr sz="1950" baseline="-21367" dirty="0">
                <a:latin typeface="Times New Roman"/>
                <a:cs typeface="Times New Roman"/>
              </a:rPr>
              <a:t>0 </a:t>
            </a:r>
            <a:r>
              <a:rPr sz="2000" spc="-5" dirty="0">
                <a:latin typeface="Times New Roman"/>
                <a:cs typeface="Times New Roman"/>
              </a:rPr>
              <a:t>through </a:t>
            </a:r>
            <a:r>
              <a:rPr sz="2000" spc="5" dirty="0">
                <a:latin typeface="Times New Roman"/>
                <a:cs typeface="Times New Roman"/>
              </a:rPr>
              <a:t>F</a:t>
            </a:r>
            <a:r>
              <a:rPr sz="1950" spc="7" baseline="-21367" dirty="0">
                <a:latin typeface="Times New Roman"/>
                <a:cs typeface="Times New Roman"/>
              </a:rPr>
              <a:t>15 </a:t>
            </a:r>
            <a:r>
              <a:rPr sz="2000" spc="-5" dirty="0">
                <a:latin typeface="Times New Roman"/>
                <a:cs typeface="Times New Roman"/>
              </a:rPr>
              <a:t>represents </a:t>
            </a:r>
            <a:r>
              <a:rPr sz="2000" dirty="0">
                <a:latin typeface="Times New Roman"/>
                <a:cs typeface="Times New Roman"/>
              </a:rPr>
              <a:t>a </a:t>
            </a:r>
            <a:r>
              <a:rPr sz="2000" spc="-5" dirty="0">
                <a:latin typeface="Times New Roman"/>
                <a:cs typeface="Times New Roman"/>
              </a:rPr>
              <a:t>truth table</a:t>
            </a:r>
            <a:r>
              <a:rPr sz="2000" spc="409" dirty="0">
                <a:latin typeface="Times New Roman"/>
                <a:cs typeface="Times New Roman"/>
              </a:rPr>
              <a:t> </a:t>
            </a:r>
            <a:r>
              <a:rPr sz="2000" spc="-10" dirty="0">
                <a:latin typeface="Times New Roman"/>
                <a:cs typeface="Times New Roman"/>
              </a:rPr>
              <a:t>of</a:t>
            </a:r>
            <a:endParaRPr sz="2000">
              <a:latin typeface="Times New Roman"/>
              <a:cs typeface="Times New Roman"/>
            </a:endParaRPr>
          </a:p>
          <a:p>
            <a:pPr marL="349885">
              <a:lnSpc>
                <a:spcPct val="100000"/>
              </a:lnSpc>
              <a:spcBef>
                <a:spcPts val="1200"/>
              </a:spcBef>
            </a:pPr>
            <a:r>
              <a:rPr sz="2000" dirty="0">
                <a:latin typeface="Times New Roman"/>
                <a:cs typeface="Times New Roman"/>
              </a:rPr>
              <a:t>one possible Boolean function for the two variables x and</a:t>
            </a:r>
            <a:r>
              <a:rPr sz="2000" spc="-225" dirty="0">
                <a:latin typeface="Times New Roman"/>
                <a:cs typeface="Times New Roman"/>
              </a:rPr>
              <a:t> </a:t>
            </a:r>
            <a:r>
              <a:rPr sz="2000" spc="-70" dirty="0">
                <a:latin typeface="Times New Roman"/>
                <a:cs typeface="Times New Roman"/>
              </a:rPr>
              <a:t>y.</a:t>
            </a:r>
            <a:endParaRPr sz="2000">
              <a:latin typeface="Times New Roman"/>
              <a:cs typeface="Times New Roman"/>
            </a:endParaRPr>
          </a:p>
          <a:p>
            <a:pPr marL="349885" marR="68580" indent="-287020">
              <a:lnSpc>
                <a:spcPct val="150000"/>
              </a:lnSpc>
              <a:spcBef>
                <a:spcPts val="55"/>
              </a:spcBef>
              <a:buFont typeface="Arial"/>
              <a:buChar char="•"/>
              <a:tabLst>
                <a:tab pos="349885" algn="l"/>
                <a:tab pos="350520" algn="l"/>
              </a:tabLst>
            </a:pPr>
            <a:r>
              <a:rPr sz="1800" dirty="0">
                <a:latin typeface="Times New Roman"/>
                <a:cs typeface="Times New Roman"/>
              </a:rPr>
              <a:t>The 16 </a:t>
            </a:r>
            <a:r>
              <a:rPr sz="1800" spc="-5" dirty="0">
                <a:latin typeface="Times New Roman"/>
                <a:cs typeface="Times New Roman"/>
              </a:rPr>
              <a:t>Boolean </a:t>
            </a:r>
            <a:r>
              <a:rPr sz="1800" dirty="0">
                <a:latin typeface="Times New Roman"/>
                <a:cs typeface="Times New Roman"/>
              </a:rPr>
              <a:t>functions of </a:t>
            </a:r>
            <a:r>
              <a:rPr sz="1800" spc="-5" dirty="0">
                <a:latin typeface="Times New Roman"/>
                <a:cs typeface="Times New Roman"/>
              </a:rPr>
              <a:t>two variables </a:t>
            </a:r>
            <a:r>
              <a:rPr sz="1800" dirty="0">
                <a:latin typeface="Times New Roman"/>
                <a:cs typeface="Times New Roman"/>
              </a:rPr>
              <a:t>x and y </a:t>
            </a:r>
            <a:r>
              <a:rPr sz="1800" spc="-5" dirty="0">
                <a:latin typeface="Times New Roman"/>
                <a:cs typeface="Times New Roman"/>
              </a:rPr>
              <a:t>are expressed in algebraic form </a:t>
            </a:r>
            <a:r>
              <a:rPr sz="1800" dirty="0">
                <a:latin typeface="Times New Roman"/>
                <a:cs typeface="Times New Roman"/>
              </a:rPr>
              <a:t>in  the </a:t>
            </a:r>
            <a:r>
              <a:rPr sz="1800" spc="-5" dirty="0">
                <a:latin typeface="Times New Roman"/>
                <a:cs typeface="Times New Roman"/>
              </a:rPr>
              <a:t>first column </a:t>
            </a:r>
            <a:r>
              <a:rPr sz="1800" dirty="0">
                <a:latin typeface="Times New Roman"/>
                <a:cs typeface="Times New Roman"/>
              </a:rPr>
              <a:t>of </a:t>
            </a:r>
            <a:r>
              <a:rPr sz="1800" spc="-25" dirty="0">
                <a:latin typeface="Times New Roman"/>
                <a:cs typeface="Times New Roman"/>
              </a:rPr>
              <a:t>Table</a:t>
            </a:r>
            <a:r>
              <a:rPr sz="1800" spc="-45" dirty="0">
                <a:latin typeface="Times New Roman"/>
                <a:cs typeface="Times New Roman"/>
              </a:rPr>
              <a:t> </a:t>
            </a:r>
            <a:r>
              <a:rPr sz="1800" spc="-20" dirty="0">
                <a:latin typeface="Times New Roman"/>
                <a:cs typeface="Times New Roman"/>
              </a:rPr>
              <a:t>below.</a:t>
            </a:r>
            <a:endParaRPr sz="1800">
              <a:latin typeface="Times New Roman"/>
              <a:cs typeface="Times New Roman"/>
            </a:endParaRPr>
          </a:p>
          <a:p>
            <a:pPr marL="349885" indent="-287020">
              <a:lnSpc>
                <a:spcPct val="100000"/>
              </a:lnSpc>
              <a:spcBef>
                <a:spcPts val="1080"/>
              </a:spcBef>
              <a:buFont typeface="Arial"/>
              <a:buChar char="•"/>
              <a:tabLst>
                <a:tab pos="349885" algn="l"/>
                <a:tab pos="350520" algn="l"/>
              </a:tabLst>
            </a:pPr>
            <a:r>
              <a:rPr sz="1800" dirty="0">
                <a:latin typeface="Times New Roman"/>
                <a:cs typeface="Times New Roman"/>
              </a:rPr>
              <a:t>The 16 logic </a:t>
            </a:r>
            <a:r>
              <a:rPr sz="1800" spc="-5" dirty="0">
                <a:latin typeface="Times New Roman"/>
                <a:cs typeface="Times New Roman"/>
              </a:rPr>
              <a:t>microoperations are derived </a:t>
            </a:r>
            <a:r>
              <a:rPr sz="1800" dirty="0">
                <a:latin typeface="Times New Roman"/>
                <a:cs typeface="Times New Roman"/>
              </a:rPr>
              <a:t>from </a:t>
            </a:r>
            <a:r>
              <a:rPr sz="1800" spc="-5" dirty="0">
                <a:latin typeface="Times New Roman"/>
                <a:cs typeface="Times New Roman"/>
              </a:rPr>
              <a:t>these functions </a:t>
            </a:r>
            <a:r>
              <a:rPr sz="1800" spc="-10" dirty="0">
                <a:latin typeface="Times New Roman"/>
                <a:cs typeface="Times New Roman"/>
              </a:rPr>
              <a:t>by </a:t>
            </a:r>
            <a:r>
              <a:rPr sz="1800" spc="-5" dirty="0">
                <a:latin typeface="Times New Roman"/>
                <a:cs typeface="Times New Roman"/>
              </a:rPr>
              <a:t>replacing variable</a:t>
            </a:r>
            <a:r>
              <a:rPr sz="1800" spc="45" dirty="0">
                <a:latin typeface="Times New Roman"/>
                <a:cs typeface="Times New Roman"/>
              </a:rPr>
              <a:t> </a:t>
            </a:r>
            <a:r>
              <a:rPr sz="1800" dirty="0">
                <a:latin typeface="Times New Roman"/>
                <a:cs typeface="Times New Roman"/>
              </a:rPr>
              <a:t>x</a:t>
            </a:r>
            <a:endParaRPr sz="1800">
              <a:latin typeface="Times New Roman"/>
              <a:cs typeface="Times New Roman"/>
            </a:endParaRPr>
          </a:p>
          <a:p>
            <a:pPr marL="349885">
              <a:lnSpc>
                <a:spcPct val="100000"/>
              </a:lnSpc>
              <a:spcBef>
                <a:spcPts val="1080"/>
              </a:spcBef>
            </a:pPr>
            <a:r>
              <a:rPr sz="1800" spc="-5" dirty="0">
                <a:latin typeface="Times New Roman"/>
                <a:cs typeface="Times New Roman"/>
              </a:rPr>
              <a:t>by </a:t>
            </a:r>
            <a:r>
              <a:rPr sz="1800" dirty="0">
                <a:latin typeface="Times New Roman"/>
                <a:cs typeface="Times New Roman"/>
              </a:rPr>
              <a:t>the binary content </a:t>
            </a:r>
            <a:r>
              <a:rPr sz="1800" spc="-5" dirty="0">
                <a:latin typeface="Times New Roman"/>
                <a:cs typeface="Times New Roman"/>
              </a:rPr>
              <a:t>of </a:t>
            </a:r>
            <a:r>
              <a:rPr sz="1800" dirty="0">
                <a:latin typeface="Times New Roman"/>
                <a:cs typeface="Times New Roman"/>
              </a:rPr>
              <a:t>register A and variable y </a:t>
            </a:r>
            <a:r>
              <a:rPr sz="1800" spc="-5" dirty="0">
                <a:latin typeface="Times New Roman"/>
                <a:cs typeface="Times New Roman"/>
              </a:rPr>
              <a:t>by </a:t>
            </a:r>
            <a:r>
              <a:rPr sz="1800" dirty="0">
                <a:latin typeface="Times New Roman"/>
                <a:cs typeface="Times New Roman"/>
              </a:rPr>
              <a:t>the binary content </a:t>
            </a:r>
            <a:r>
              <a:rPr sz="1800" spc="-5" dirty="0">
                <a:latin typeface="Times New Roman"/>
                <a:cs typeface="Times New Roman"/>
              </a:rPr>
              <a:t>of </a:t>
            </a:r>
            <a:r>
              <a:rPr sz="1800" dirty="0">
                <a:latin typeface="Times New Roman"/>
                <a:cs typeface="Times New Roman"/>
              </a:rPr>
              <a:t>register</a:t>
            </a:r>
            <a:r>
              <a:rPr sz="1800" spc="-280" dirty="0">
                <a:latin typeface="Times New Roman"/>
                <a:cs typeface="Times New Roman"/>
              </a:rPr>
              <a:t> </a:t>
            </a:r>
            <a:r>
              <a:rPr sz="1800" spc="-5" dirty="0">
                <a:latin typeface="Times New Roman"/>
                <a:cs typeface="Times New Roman"/>
              </a:rPr>
              <a:t>B.</a:t>
            </a:r>
            <a:endParaRPr sz="18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7672" y="1174633"/>
            <a:ext cx="7542562" cy="5290047"/>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00567" y="609600"/>
            <a:ext cx="4648200" cy="259045"/>
          </a:xfrm>
          <a:prstGeom prst="rect">
            <a:avLst/>
          </a:prstGeom>
        </p:spPr>
        <p:txBody>
          <a:bodyPr vert="horz" wrap="square" lIns="0" tIns="12700" rIns="0" bIns="0" rtlCol="0">
            <a:spAutoFit/>
          </a:bodyPr>
          <a:lstStyle/>
          <a:p>
            <a:pPr marL="12700">
              <a:lnSpc>
                <a:spcPct val="100000"/>
              </a:lnSpc>
              <a:spcBef>
                <a:spcPts val="100"/>
              </a:spcBef>
            </a:pPr>
            <a:r>
              <a:rPr sz="1600" b="1" spc="-30" dirty="0">
                <a:latin typeface="Times New Roman"/>
                <a:cs typeface="Times New Roman"/>
              </a:rPr>
              <a:t>Table </a:t>
            </a:r>
            <a:r>
              <a:rPr sz="1600" b="1" dirty="0">
                <a:latin typeface="Times New Roman"/>
                <a:cs typeface="Times New Roman"/>
              </a:rPr>
              <a:t>: Sixteen Logic</a:t>
            </a:r>
            <a:r>
              <a:rPr sz="1600" b="1" spc="-40" dirty="0">
                <a:latin typeface="Times New Roman"/>
                <a:cs typeface="Times New Roman"/>
              </a:rPr>
              <a:t> </a:t>
            </a:r>
            <a:r>
              <a:rPr sz="1600" b="1" spc="-5" dirty="0">
                <a:latin typeface="Times New Roman"/>
                <a:cs typeface="Times New Roman"/>
              </a:rPr>
              <a:t>Microoperations</a:t>
            </a:r>
            <a:endParaRPr sz="16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3</a:t>
            </a:fld>
            <a:endParaRPr sz="1200">
              <a:latin typeface="Carlito"/>
              <a:cs typeface="Carlito"/>
            </a:endParaRPr>
          </a:p>
        </p:txBody>
      </p:sp>
      <p:sp>
        <p:nvSpPr>
          <p:cNvPr id="2" name="object 2"/>
          <p:cNvSpPr txBox="1">
            <a:spLocks noGrp="1"/>
          </p:cNvSpPr>
          <p:nvPr>
            <p:ph type="title"/>
          </p:nvPr>
        </p:nvSpPr>
        <p:spPr>
          <a:xfrm>
            <a:off x="3660140" y="287274"/>
            <a:ext cx="1830070" cy="330835"/>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Microoperations</a:t>
            </a:r>
          </a:p>
        </p:txBody>
      </p:sp>
      <p:sp>
        <p:nvSpPr>
          <p:cNvPr id="3" name="object 3"/>
          <p:cNvSpPr txBox="1"/>
          <p:nvPr/>
        </p:nvSpPr>
        <p:spPr>
          <a:xfrm>
            <a:off x="500887" y="898858"/>
            <a:ext cx="8059420" cy="5295900"/>
          </a:xfrm>
          <a:prstGeom prst="rect">
            <a:avLst/>
          </a:prstGeom>
        </p:spPr>
        <p:txBody>
          <a:bodyPr vert="horz" wrap="square" lIns="0" tIns="164465" rIns="0" bIns="0" rtlCol="0">
            <a:spAutoFit/>
          </a:bodyPr>
          <a:lstStyle/>
          <a:p>
            <a:pPr marL="241300" indent="-228600">
              <a:lnSpc>
                <a:spcPct val="100000"/>
              </a:lnSpc>
              <a:spcBef>
                <a:spcPts val="1295"/>
              </a:spcBef>
              <a:buFont typeface="Arial"/>
              <a:buChar char="•"/>
              <a:tabLst>
                <a:tab pos="240665" algn="l"/>
                <a:tab pos="241300" algn="l"/>
              </a:tabLst>
            </a:pPr>
            <a:r>
              <a:rPr sz="2000" dirty="0">
                <a:latin typeface="Times New Roman"/>
                <a:cs typeface="Times New Roman"/>
              </a:rPr>
              <a:t>A</a:t>
            </a:r>
            <a:r>
              <a:rPr sz="2000" spc="235" dirty="0">
                <a:latin typeface="Times New Roman"/>
                <a:cs typeface="Times New Roman"/>
              </a:rPr>
              <a:t> </a:t>
            </a:r>
            <a:r>
              <a:rPr sz="2000" spc="-5" dirty="0">
                <a:latin typeface="Times New Roman"/>
                <a:cs typeface="Times New Roman"/>
              </a:rPr>
              <a:t>processor</a:t>
            </a:r>
            <a:r>
              <a:rPr sz="2000" spc="335" dirty="0">
                <a:latin typeface="Times New Roman"/>
                <a:cs typeface="Times New Roman"/>
              </a:rPr>
              <a:t> </a:t>
            </a:r>
            <a:r>
              <a:rPr sz="2000" spc="-5" dirty="0">
                <a:latin typeface="Times New Roman"/>
                <a:cs typeface="Times New Roman"/>
              </a:rPr>
              <a:t>register</a:t>
            </a:r>
            <a:r>
              <a:rPr sz="2000" spc="340" dirty="0">
                <a:latin typeface="Times New Roman"/>
                <a:cs typeface="Times New Roman"/>
              </a:rPr>
              <a:t> </a:t>
            </a:r>
            <a:r>
              <a:rPr sz="2000" dirty="0">
                <a:latin typeface="Times New Roman"/>
                <a:cs typeface="Times New Roman"/>
              </a:rPr>
              <a:t>(CPU</a:t>
            </a:r>
            <a:r>
              <a:rPr sz="2000" spc="335" dirty="0">
                <a:latin typeface="Times New Roman"/>
                <a:cs typeface="Times New Roman"/>
              </a:rPr>
              <a:t> </a:t>
            </a:r>
            <a:r>
              <a:rPr sz="2000" spc="-5" dirty="0">
                <a:latin typeface="Times New Roman"/>
                <a:cs typeface="Times New Roman"/>
              </a:rPr>
              <a:t>register)</a:t>
            </a:r>
            <a:r>
              <a:rPr sz="2000" spc="355" dirty="0">
                <a:latin typeface="Times New Roman"/>
                <a:cs typeface="Times New Roman"/>
              </a:rPr>
              <a:t> </a:t>
            </a:r>
            <a:r>
              <a:rPr sz="2000" spc="-10" dirty="0">
                <a:latin typeface="Times New Roman"/>
                <a:cs typeface="Times New Roman"/>
              </a:rPr>
              <a:t>is</a:t>
            </a:r>
            <a:r>
              <a:rPr sz="2000" spc="330" dirty="0">
                <a:latin typeface="Times New Roman"/>
                <a:cs typeface="Times New Roman"/>
              </a:rPr>
              <a:t> </a:t>
            </a:r>
            <a:r>
              <a:rPr sz="2000" spc="5" dirty="0">
                <a:latin typeface="Times New Roman"/>
                <a:cs typeface="Times New Roman"/>
              </a:rPr>
              <a:t>one</a:t>
            </a:r>
            <a:r>
              <a:rPr sz="2000" spc="330" dirty="0">
                <a:latin typeface="Times New Roman"/>
                <a:cs typeface="Times New Roman"/>
              </a:rPr>
              <a:t> </a:t>
            </a:r>
            <a:r>
              <a:rPr sz="2000" dirty="0">
                <a:latin typeface="Times New Roman"/>
                <a:cs typeface="Times New Roman"/>
              </a:rPr>
              <a:t>of</a:t>
            </a:r>
            <a:r>
              <a:rPr sz="2000" spc="335" dirty="0">
                <a:latin typeface="Times New Roman"/>
                <a:cs typeface="Times New Roman"/>
              </a:rPr>
              <a:t> </a:t>
            </a:r>
            <a:r>
              <a:rPr sz="2000" dirty="0">
                <a:latin typeface="Times New Roman"/>
                <a:cs typeface="Times New Roman"/>
              </a:rPr>
              <a:t>a</a:t>
            </a:r>
            <a:r>
              <a:rPr sz="2000" spc="345" dirty="0">
                <a:latin typeface="Times New Roman"/>
                <a:cs typeface="Times New Roman"/>
              </a:rPr>
              <a:t> </a:t>
            </a:r>
            <a:r>
              <a:rPr sz="2000" spc="-10" dirty="0">
                <a:latin typeface="Times New Roman"/>
                <a:cs typeface="Times New Roman"/>
              </a:rPr>
              <a:t>small</a:t>
            </a:r>
            <a:r>
              <a:rPr sz="2000" spc="330" dirty="0">
                <a:latin typeface="Times New Roman"/>
                <a:cs typeface="Times New Roman"/>
              </a:rPr>
              <a:t> </a:t>
            </a:r>
            <a:r>
              <a:rPr sz="2000" dirty="0">
                <a:latin typeface="Times New Roman"/>
                <a:cs typeface="Times New Roman"/>
              </a:rPr>
              <a:t>set</a:t>
            </a:r>
            <a:r>
              <a:rPr sz="2000" spc="325" dirty="0">
                <a:latin typeface="Times New Roman"/>
                <a:cs typeface="Times New Roman"/>
              </a:rPr>
              <a:t> </a:t>
            </a:r>
            <a:r>
              <a:rPr sz="2000" spc="-5" dirty="0">
                <a:latin typeface="Times New Roman"/>
                <a:cs typeface="Times New Roman"/>
              </a:rPr>
              <a:t>of</a:t>
            </a:r>
            <a:r>
              <a:rPr sz="2000" spc="345" dirty="0">
                <a:latin typeface="Times New Roman"/>
                <a:cs typeface="Times New Roman"/>
              </a:rPr>
              <a:t> </a:t>
            </a:r>
            <a:r>
              <a:rPr sz="2000" spc="-5" dirty="0">
                <a:latin typeface="Times New Roman"/>
                <a:cs typeface="Times New Roman"/>
              </a:rPr>
              <a:t>data</a:t>
            </a:r>
            <a:r>
              <a:rPr sz="2000" spc="335" dirty="0">
                <a:latin typeface="Times New Roman"/>
                <a:cs typeface="Times New Roman"/>
              </a:rPr>
              <a:t> </a:t>
            </a:r>
            <a:r>
              <a:rPr sz="2000" spc="-5" dirty="0">
                <a:latin typeface="Times New Roman"/>
                <a:cs typeface="Times New Roman"/>
              </a:rPr>
              <a:t>holding</a:t>
            </a:r>
            <a:endParaRPr sz="2000">
              <a:latin typeface="Times New Roman"/>
              <a:cs typeface="Times New Roman"/>
            </a:endParaRPr>
          </a:p>
          <a:p>
            <a:pPr marL="241300">
              <a:lnSpc>
                <a:spcPct val="100000"/>
              </a:lnSpc>
              <a:spcBef>
                <a:spcPts val="1200"/>
              </a:spcBef>
            </a:pPr>
            <a:r>
              <a:rPr sz="2000" dirty="0">
                <a:latin typeface="Times New Roman"/>
                <a:cs typeface="Times New Roman"/>
              </a:rPr>
              <a:t>places that are part of the </a:t>
            </a:r>
            <a:r>
              <a:rPr sz="2000" spc="-5" dirty="0">
                <a:latin typeface="Times New Roman"/>
                <a:cs typeface="Times New Roman"/>
              </a:rPr>
              <a:t>computer</a:t>
            </a:r>
            <a:r>
              <a:rPr sz="2000" spc="-130" dirty="0">
                <a:latin typeface="Times New Roman"/>
                <a:cs typeface="Times New Roman"/>
              </a:rPr>
              <a:t> </a:t>
            </a:r>
            <a:r>
              <a:rPr sz="2000" spc="-10" dirty="0">
                <a:latin typeface="Times New Roman"/>
                <a:cs typeface="Times New Roman"/>
              </a:rPr>
              <a:t>processor.</a:t>
            </a:r>
            <a:endParaRPr sz="2000">
              <a:latin typeface="Times New Roman"/>
              <a:cs typeface="Times New Roman"/>
            </a:endParaRPr>
          </a:p>
          <a:p>
            <a:pPr marL="241300" marR="5080" indent="-228600">
              <a:lnSpc>
                <a:spcPct val="150000"/>
              </a:lnSpc>
              <a:spcBef>
                <a:spcPts val="994"/>
              </a:spcBef>
              <a:buFont typeface="Arial"/>
              <a:buChar char="•"/>
              <a:tabLst>
                <a:tab pos="240665" algn="l"/>
                <a:tab pos="241300" algn="l"/>
              </a:tabLst>
            </a:pPr>
            <a:r>
              <a:rPr sz="2000" dirty="0">
                <a:latin typeface="Times New Roman"/>
                <a:cs typeface="Times New Roman"/>
              </a:rPr>
              <a:t>A </a:t>
            </a:r>
            <a:r>
              <a:rPr sz="2000" spc="-5" dirty="0">
                <a:latin typeface="Times New Roman"/>
                <a:cs typeface="Times New Roman"/>
              </a:rPr>
              <a:t>register </a:t>
            </a:r>
            <a:r>
              <a:rPr sz="2000" spc="-10" dirty="0">
                <a:latin typeface="Times New Roman"/>
                <a:cs typeface="Times New Roman"/>
              </a:rPr>
              <a:t>may </a:t>
            </a:r>
            <a:r>
              <a:rPr sz="2000" spc="-5" dirty="0">
                <a:latin typeface="Times New Roman"/>
                <a:cs typeface="Times New Roman"/>
              </a:rPr>
              <a:t>hold an instruction, </a:t>
            </a:r>
            <a:r>
              <a:rPr sz="2000" dirty="0">
                <a:latin typeface="Times New Roman"/>
                <a:cs typeface="Times New Roman"/>
              </a:rPr>
              <a:t>a </a:t>
            </a:r>
            <a:r>
              <a:rPr sz="2000" spc="-5" dirty="0">
                <a:latin typeface="Times New Roman"/>
                <a:cs typeface="Times New Roman"/>
              </a:rPr>
              <a:t>storage address, </a:t>
            </a:r>
            <a:r>
              <a:rPr sz="2000" dirty="0">
                <a:latin typeface="Times New Roman"/>
                <a:cs typeface="Times New Roman"/>
              </a:rPr>
              <a:t>or any </a:t>
            </a:r>
            <a:r>
              <a:rPr sz="2000" spc="-5" dirty="0">
                <a:latin typeface="Times New Roman"/>
                <a:cs typeface="Times New Roman"/>
              </a:rPr>
              <a:t>kind of data  </a:t>
            </a:r>
            <a:r>
              <a:rPr sz="2000" dirty="0">
                <a:latin typeface="Times New Roman"/>
                <a:cs typeface="Times New Roman"/>
              </a:rPr>
              <a:t>(such </a:t>
            </a:r>
            <a:r>
              <a:rPr sz="2000" spc="-5" dirty="0">
                <a:latin typeface="Times New Roman"/>
                <a:cs typeface="Times New Roman"/>
              </a:rPr>
              <a:t>as </a:t>
            </a:r>
            <a:r>
              <a:rPr sz="2000" dirty="0">
                <a:latin typeface="Times New Roman"/>
                <a:cs typeface="Times New Roman"/>
              </a:rPr>
              <a:t>a bit sequence or individual</a:t>
            </a:r>
            <a:r>
              <a:rPr sz="2000" spc="-145" dirty="0">
                <a:latin typeface="Times New Roman"/>
                <a:cs typeface="Times New Roman"/>
              </a:rPr>
              <a:t> </a:t>
            </a:r>
            <a:r>
              <a:rPr sz="2000" dirty="0">
                <a:latin typeface="Times New Roman"/>
                <a:cs typeface="Times New Roman"/>
              </a:rPr>
              <a:t>characters).</a:t>
            </a:r>
            <a:endParaRPr sz="2000">
              <a:latin typeface="Times New Roman"/>
              <a:cs typeface="Times New Roman"/>
            </a:endParaRPr>
          </a:p>
          <a:p>
            <a:pPr>
              <a:lnSpc>
                <a:spcPct val="100000"/>
              </a:lnSpc>
              <a:spcBef>
                <a:spcPts val="25"/>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operations on the data </a:t>
            </a:r>
            <a:r>
              <a:rPr sz="2000" spc="-5" dirty="0">
                <a:latin typeface="Times New Roman"/>
                <a:cs typeface="Times New Roman"/>
              </a:rPr>
              <a:t>in </a:t>
            </a:r>
            <a:r>
              <a:rPr sz="2000" dirty="0">
                <a:latin typeface="Times New Roman"/>
                <a:cs typeface="Times New Roman"/>
              </a:rPr>
              <a:t>registers are </a:t>
            </a:r>
            <a:r>
              <a:rPr sz="2000" spc="-5" dirty="0">
                <a:latin typeface="Times New Roman"/>
                <a:cs typeface="Times New Roman"/>
              </a:rPr>
              <a:t>called</a:t>
            </a:r>
            <a:r>
              <a:rPr sz="2000" spc="-155" dirty="0">
                <a:latin typeface="Times New Roman"/>
                <a:cs typeface="Times New Roman"/>
              </a:rPr>
              <a:t> </a:t>
            </a:r>
            <a:r>
              <a:rPr sz="2000" spc="-5" dirty="0">
                <a:latin typeface="Times New Roman"/>
                <a:cs typeface="Times New Roman"/>
              </a:rPr>
              <a:t>microoperations.</a:t>
            </a:r>
            <a:endParaRPr sz="2000">
              <a:latin typeface="Times New Roman"/>
              <a:cs typeface="Times New Roman"/>
            </a:endParaRPr>
          </a:p>
          <a:p>
            <a:pPr>
              <a:lnSpc>
                <a:spcPct val="100000"/>
              </a:lnSpc>
              <a:spcBef>
                <a:spcPts val="15"/>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Operands </a:t>
            </a:r>
            <a:r>
              <a:rPr sz="2000" spc="-5" dirty="0">
                <a:latin typeface="Times New Roman"/>
                <a:cs typeface="Times New Roman"/>
              </a:rPr>
              <a:t>can </a:t>
            </a:r>
            <a:r>
              <a:rPr sz="2000" dirty="0">
                <a:latin typeface="Times New Roman"/>
                <a:cs typeface="Times New Roman"/>
              </a:rPr>
              <a:t>be </a:t>
            </a:r>
            <a:r>
              <a:rPr sz="2000" spc="-5" dirty="0">
                <a:latin typeface="Times New Roman"/>
                <a:cs typeface="Times New Roman"/>
              </a:rPr>
              <a:t>in </a:t>
            </a:r>
            <a:r>
              <a:rPr sz="2000" spc="5" dirty="0">
                <a:latin typeface="Times New Roman"/>
                <a:cs typeface="Times New Roman"/>
              </a:rPr>
              <a:t>one </a:t>
            </a:r>
            <a:r>
              <a:rPr sz="2000" dirty="0">
                <a:latin typeface="Times New Roman"/>
                <a:cs typeface="Times New Roman"/>
              </a:rPr>
              <a:t>or </a:t>
            </a:r>
            <a:r>
              <a:rPr sz="2000" spc="-5" dirty="0">
                <a:latin typeface="Times New Roman"/>
                <a:cs typeface="Times New Roman"/>
              </a:rPr>
              <a:t>more</a:t>
            </a:r>
            <a:r>
              <a:rPr sz="2000" spc="-90" dirty="0">
                <a:latin typeface="Times New Roman"/>
                <a:cs typeface="Times New Roman"/>
              </a:rPr>
              <a:t> </a:t>
            </a:r>
            <a:r>
              <a:rPr sz="2000" spc="-5" dirty="0">
                <a:latin typeface="Times New Roman"/>
                <a:cs typeface="Times New Roman"/>
              </a:rPr>
              <a:t>registers.</a:t>
            </a:r>
            <a:endParaRPr sz="2000">
              <a:latin typeface="Times New Roman"/>
              <a:cs typeface="Times New Roman"/>
            </a:endParaRPr>
          </a:p>
          <a:p>
            <a:pPr>
              <a:lnSpc>
                <a:spcPct val="100000"/>
              </a:lnSpc>
              <a:spcBef>
                <a:spcPts val="1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functions built into registers are </a:t>
            </a:r>
            <a:r>
              <a:rPr sz="2000" spc="-5" dirty="0">
                <a:latin typeface="Times New Roman"/>
                <a:cs typeface="Times New Roman"/>
              </a:rPr>
              <a:t>examples </a:t>
            </a:r>
            <a:r>
              <a:rPr sz="2000" dirty="0">
                <a:latin typeface="Times New Roman"/>
                <a:cs typeface="Times New Roman"/>
              </a:rPr>
              <a:t>of</a:t>
            </a:r>
            <a:r>
              <a:rPr sz="2000" spc="-160" dirty="0">
                <a:latin typeface="Times New Roman"/>
                <a:cs typeface="Times New Roman"/>
              </a:rPr>
              <a:t> </a:t>
            </a:r>
            <a:r>
              <a:rPr sz="2000" dirty="0">
                <a:latin typeface="Times New Roman"/>
                <a:cs typeface="Times New Roman"/>
              </a:rPr>
              <a:t>microoperations</a:t>
            </a:r>
            <a:endParaRPr sz="2000">
              <a:latin typeface="Times New Roman"/>
              <a:cs typeface="Times New Roman"/>
            </a:endParaRPr>
          </a:p>
          <a:p>
            <a:pPr marL="698500" lvl="1" indent="-228600">
              <a:lnSpc>
                <a:spcPct val="100000"/>
              </a:lnSpc>
              <a:spcBef>
                <a:spcPts val="1705"/>
              </a:spcBef>
              <a:buFont typeface="Arial"/>
              <a:buChar char="•"/>
              <a:tabLst>
                <a:tab pos="697865" algn="l"/>
                <a:tab pos="698500" algn="l"/>
              </a:tabLst>
            </a:pPr>
            <a:r>
              <a:rPr sz="2000" dirty="0">
                <a:latin typeface="Times New Roman"/>
                <a:cs typeface="Times New Roman"/>
              </a:rPr>
              <a:t>Shift,</a:t>
            </a:r>
            <a:r>
              <a:rPr sz="2000" spc="-35" dirty="0">
                <a:latin typeface="Times New Roman"/>
                <a:cs typeface="Times New Roman"/>
              </a:rPr>
              <a:t> </a:t>
            </a:r>
            <a:r>
              <a:rPr sz="2000" dirty="0">
                <a:latin typeface="Times New Roman"/>
                <a:cs typeface="Times New Roman"/>
              </a:rPr>
              <a:t>Load</a:t>
            </a:r>
            <a:endParaRPr sz="2000">
              <a:latin typeface="Times New Roman"/>
              <a:cs typeface="Times New Roman"/>
            </a:endParaRPr>
          </a:p>
          <a:p>
            <a:pPr marL="698500" lvl="1" indent="-228600">
              <a:lnSpc>
                <a:spcPct val="100000"/>
              </a:lnSpc>
              <a:spcBef>
                <a:spcPts val="1705"/>
              </a:spcBef>
              <a:buFont typeface="Arial"/>
              <a:buChar char="•"/>
              <a:tabLst>
                <a:tab pos="697865" algn="l"/>
                <a:tab pos="698500" algn="l"/>
              </a:tabLst>
            </a:pPr>
            <a:r>
              <a:rPr sz="2000" dirty="0">
                <a:latin typeface="Times New Roman"/>
                <a:cs typeface="Times New Roman"/>
              </a:rPr>
              <a:t>Count,</a:t>
            </a:r>
            <a:r>
              <a:rPr sz="2000" spc="-20" dirty="0">
                <a:latin typeface="Times New Roman"/>
                <a:cs typeface="Times New Roman"/>
              </a:rPr>
              <a:t> </a:t>
            </a:r>
            <a:r>
              <a:rPr sz="2000" spc="-5" dirty="0">
                <a:latin typeface="Times New Roman"/>
                <a:cs typeface="Times New Roman"/>
              </a:rPr>
              <a:t>Clear</a:t>
            </a:r>
            <a:endParaRPr sz="2000">
              <a:latin typeface="Times New Roman"/>
              <a:cs typeface="Times New Roman"/>
            </a:endParaRPr>
          </a:p>
          <a:p>
            <a:pPr marL="698500" lvl="1" indent="-228600">
              <a:lnSpc>
                <a:spcPct val="100000"/>
              </a:lnSpc>
              <a:spcBef>
                <a:spcPts val="1689"/>
              </a:spcBef>
              <a:buFont typeface="Arial"/>
              <a:buChar char="•"/>
              <a:tabLst>
                <a:tab pos="697865" algn="l"/>
                <a:tab pos="698500" algn="l"/>
              </a:tabLst>
            </a:pPr>
            <a:r>
              <a:rPr sz="2000" spc="-5" dirty="0">
                <a:latin typeface="Times New Roman"/>
                <a:cs typeface="Times New Roman"/>
              </a:rPr>
              <a:t>Increment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60884" y="1382093"/>
            <a:ext cx="5996976" cy="36935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58749" y="545382"/>
            <a:ext cx="5208524" cy="321242"/>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Hardware</a:t>
            </a:r>
            <a:r>
              <a:rPr b="1" spc="-95" dirty="0">
                <a:latin typeface="Times New Roman"/>
                <a:cs typeface="Times New Roman"/>
              </a:rPr>
              <a:t> </a:t>
            </a:r>
            <a:r>
              <a:rPr b="1" dirty="0">
                <a:latin typeface="Times New Roman"/>
                <a:cs typeface="Times New Roman"/>
              </a:rPr>
              <a:t>Implementation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sp>
        <p:nvSpPr>
          <p:cNvPr id="4" name="object 4"/>
          <p:cNvSpPr txBox="1"/>
          <p:nvPr/>
        </p:nvSpPr>
        <p:spPr>
          <a:xfrm>
            <a:off x="3275838" y="5675782"/>
            <a:ext cx="259143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One stage of logic</a:t>
            </a:r>
            <a:r>
              <a:rPr sz="1400" b="1" spc="-150" dirty="0">
                <a:latin typeface="Times New Roman"/>
                <a:cs typeface="Times New Roman"/>
              </a:rPr>
              <a:t> </a:t>
            </a:r>
            <a:r>
              <a:rPr sz="1400" b="1" spc="-5" dirty="0">
                <a:latin typeface="Times New Roman"/>
                <a:cs typeface="Times New Roman"/>
              </a:rPr>
              <a:t>circuit.</a:t>
            </a:r>
            <a:endParaRPr sz="14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887679" y="6606366"/>
            <a:ext cx="114935" cy="309880"/>
          </a:xfrm>
          <a:prstGeom prst="rect">
            <a:avLst/>
          </a:prstGeom>
        </p:spPr>
        <p:txBody>
          <a:bodyPr vert="horz" wrap="square" lIns="0" tIns="0" rIns="0" bIns="0" rtlCol="0">
            <a:spAutoFit/>
          </a:bodyPr>
          <a:lstStyle/>
          <a:p>
            <a:pPr marL="12700">
              <a:lnSpc>
                <a:spcPts val="2315"/>
              </a:lnSpc>
            </a:pPr>
            <a:r>
              <a:rPr sz="2000" dirty="0">
                <a:latin typeface="Arial"/>
                <a:cs typeface="Arial"/>
              </a:rPr>
              <a:t>•</a:t>
            </a:r>
            <a:endParaRPr sz="2000">
              <a:latin typeface="Arial"/>
              <a:cs typeface="Arial"/>
            </a:endParaRPr>
          </a:p>
        </p:txBody>
      </p:sp>
      <p:sp>
        <p:nvSpPr>
          <p:cNvPr id="8" name="object 8"/>
          <p:cNvSpPr txBox="1"/>
          <p:nvPr/>
        </p:nvSpPr>
        <p:spPr>
          <a:xfrm>
            <a:off x="1180287" y="6609970"/>
            <a:ext cx="342900" cy="307340"/>
          </a:xfrm>
          <a:prstGeom prst="rect">
            <a:avLst/>
          </a:prstGeom>
        </p:spPr>
        <p:txBody>
          <a:bodyPr vert="horz" wrap="square" lIns="0" tIns="0" rIns="0" bIns="0" rtlCol="0">
            <a:spAutoFit/>
          </a:bodyPr>
          <a:lstStyle/>
          <a:p>
            <a:pPr marL="12700">
              <a:lnSpc>
                <a:spcPts val="2285"/>
              </a:lnSpc>
            </a:pPr>
            <a:r>
              <a:rPr sz="2000" dirty="0">
                <a:latin typeface="Times New Roman"/>
                <a:cs typeface="Times New Roman"/>
              </a:rPr>
              <a:t>. .</a:t>
            </a:r>
            <a:r>
              <a:rPr sz="2000" spc="-100" dirty="0">
                <a:latin typeface="Times New Roman"/>
                <a:cs typeface="Times New Roman"/>
              </a:rPr>
              <a:t> </a:t>
            </a:r>
            <a:r>
              <a:rPr sz="2000" dirty="0">
                <a:latin typeface="Times New Roman"/>
                <a:cs typeface="Times New Roman"/>
              </a:rPr>
              <a:t>.</a:t>
            </a:r>
            <a:endParaRPr sz="2000">
              <a:latin typeface="Times New Roman"/>
              <a:cs typeface="Times New Roman"/>
            </a:endParaRPr>
          </a:p>
        </p:txBody>
      </p:sp>
      <p:sp>
        <p:nvSpPr>
          <p:cNvPr id="2" name="object 2"/>
          <p:cNvSpPr txBox="1">
            <a:spLocks noGrp="1"/>
          </p:cNvSpPr>
          <p:nvPr>
            <p:ph type="title"/>
          </p:nvPr>
        </p:nvSpPr>
        <p:spPr>
          <a:xfrm>
            <a:off x="430479" y="332613"/>
            <a:ext cx="4076700"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Applications of logic</a:t>
            </a:r>
            <a:r>
              <a:rPr b="1" spc="-95" dirty="0">
                <a:latin typeface="Times New Roman"/>
                <a:cs typeface="Times New Roman"/>
              </a:rPr>
              <a:t> </a:t>
            </a:r>
            <a:r>
              <a:rPr b="1" spc="-5" dirty="0">
                <a:latin typeface="Times New Roman"/>
                <a:cs typeface="Times New Roman"/>
              </a:rPr>
              <a:t>microoperations</a:t>
            </a:r>
          </a:p>
        </p:txBody>
      </p:sp>
      <p:sp>
        <p:nvSpPr>
          <p:cNvPr id="3" name="object 3"/>
          <p:cNvSpPr txBox="1"/>
          <p:nvPr/>
        </p:nvSpPr>
        <p:spPr>
          <a:xfrm>
            <a:off x="430479" y="765000"/>
            <a:ext cx="8300084" cy="1982470"/>
          </a:xfrm>
          <a:prstGeom prst="rect">
            <a:avLst/>
          </a:prstGeom>
        </p:spPr>
        <p:txBody>
          <a:bodyPr vert="horz" wrap="square" lIns="0" tIns="164465" rIns="0" bIns="0" rtlCol="0">
            <a:spAutoFit/>
          </a:bodyPr>
          <a:lstStyle/>
          <a:p>
            <a:pPr marL="241300" indent="-228600">
              <a:lnSpc>
                <a:spcPct val="100000"/>
              </a:lnSpc>
              <a:spcBef>
                <a:spcPts val="1295"/>
              </a:spcBef>
              <a:buFont typeface="Arial"/>
              <a:buChar char="•"/>
              <a:tabLst>
                <a:tab pos="240665" algn="l"/>
                <a:tab pos="241300" algn="l"/>
              </a:tabLst>
            </a:pPr>
            <a:r>
              <a:rPr sz="2000" dirty="0">
                <a:latin typeface="Times New Roman"/>
                <a:cs typeface="Times New Roman"/>
              </a:rPr>
              <a:t>Logic</a:t>
            </a:r>
            <a:r>
              <a:rPr sz="2000" spc="125" dirty="0">
                <a:latin typeface="Times New Roman"/>
                <a:cs typeface="Times New Roman"/>
              </a:rPr>
              <a:t> </a:t>
            </a:r>
            <a:r>
              <a:rPr sz="2000" spc="-5" dirty="0">
                <a:latin typeface="Times New Roman"/>
                <a:cs typeface="Times New Roman"/>
              </a:rPr>
              <a:t>microoperations</a:t>
            </a:r>
            <a:r>
              <a:rPr sz="2000" spc="130" dirty="0">
                <a:latin typeface="Times New Roman"/>
                <a:cs typeface="Times New Roman"/>
              </a:rPr>
              <a:t> </a:t>
            </a:r>
            <a:r>
              <a:rPr sz="2000" spc="-5" dirty="0">
                <a:latin typeface="Times New Roman"/>
                <a:cs typeface="Times New Roman"/>
              </a:rPr>
              <a:t>can</a:t>
            </a:r>
            <a:r>
              <a:rPr sz="2000" spc="125" dirty="0">
                <a:latin typeface="Times New Roman"/>
                <a:cs typeface="Times New Roman"/>
              </a:rPr>
              <a:t> </a:t>
            </a:r>
            <a:r>
              <a:rPr sz="2000" dirty="0">
                <a:latin typeface="Times New Roman"/>
                <a:cs typeface="Times New Roman"/>
              </a:rPr>
              <a:t>be</a:t>
            </a:r>
            <a:r>
              <a:rPr sz="2000" spc="125" dirty="0">
                <a:latin typeface="Times New Roman"/>
                <a:cs typeface="Times New Roman"/>
              </a:rPr>
              <a:t> </a:t>
            </a:r>
            <a:r>
              <a:rPr sz="2000" spc="-5" dirty="0">
                <a:latin typeface="Times New Roman"/>
                <a:cs typeface="Times New Roman"/>
              </a:rPr>
              <a:t>used</a:t>
            </a:r>
            <a:r>
              <a:rPr sz="2000" spc="135" dirty="0">
                <a:latin typeface="Times New Roman"/>
                <a:cs typeface="Times New Roman"/>
              </a:rPr>
              <a:t> </a:t>
            </a:r>
            <a:r>
              <a:rPr sz="2000" spc="-10" dirty="0">
                <a:latin typeface="Times New Roman"/>
                <a:cs typeface="Times New Roman"/>
              </a:rPr>
              <a:t>to</a:t>
            </a:r>
            <a:r>
              <a:rPr sz="2000" spc="140" dirty="0">
                <a:latin typeface="Times New Roman"/>
                <a:cs typeface="Times New Roman"/>
              </a:rPr>
              <a:t> </a:t>
            </a:r>
            <a:r>
              <a:rPr sz="2000" spc="-5" dirty="0">
                <a:latin typeface="Times New Roman"/>
                <a:cs typeface="Times New Roman"/>
              </a:rPr>
              <a:t>manipulate</a:t>
            </a:r>
            <a:r>
              <a:rPr sz="2000" spc="125" dirty="0">
                <a:latin typeface="Times New Roman"/>
                <a:cs typeface="Times New Roman"/>
              </a:rPr>
              <a:t> </a:t>
            </a:r>
            <a:r>
              <a:rPr sz="2000" spc="-5" dirty="0">
                <a:latin typeface="Times New Roman"/>
                <a:cs typeface="Times New Roman"/>
              </a:rPr>
              <a:t>individual</a:t>
            </a:r>
            <a:r>
              <a:rPr sz="2000" spc="140" dirty="0">
                <a:latin typeface="Times New Roman"/>
                <a:cs typeface="Times New Roman"/>
              </a:rPr>
              <a:t> </a:t>
            </a:r>
            <a:r>
              <a:rPr sz="2000" spc="-10" dirty="0">
                <a:latin typeface="Times New Roman"/>
                <a:cs typeface="Times New Roman"/>
              </a:rPr>
              <a:t>bits</a:t>
            </a:r>
            <a:r>
              <a:rPr sz="2000" spc="114" dirty="0">
                <a:latin typeface="Times New Roman"/>
                <a:cs typeface="Times New Roman"/>
              </a:rPr>
              <a:t> </a:t>
            </a:r>
            <a:r>
              <a:rPr sz="2000" dirty="0">
                <a:latin typeface="Times New Roman"/>
                <a:cs typeface="Times New Roman"/>
              </a:rPr>
              <a:t>or</a:t>
            </a:r>
            <a:r>
              <a:rPr sz="2000" spc="130" dirty="0">
                <a:latin typeface="Times New Roman"/>
                <a:cs typeface="Times New Roman"/>
              </a:rPr>
              <a:t> </a:t>
            </a:r>
            <a:r>
              <a:rPr sz="2000" dirty="0">
                <a:latin typeface="Times New Roman"/>
                <a:cs typeface="Times New Roman"/>
              </a:rPr>
              <a:t>a</a:t>
            </a:r>
            <a:r>
              <a:rPr sz="2000" spc="125" dirty="0">
                <a:latin typeface="Times New Roman"/>
                <a:cs typeface="Times New Roman"/>
              </a:rPr>
              <a:t> </a:t>
            </a:r>
            <a:r>
              <a:rPr sz="2000" spc="-5" dirty="0">
                <a:latin typeface="Times New Roman"/>
                <a:cs typeface="Times New Roman"/>
              </a:rPr>
              <a:t>portions</a:t>
            </a:r>
            <a:endParaRPr sz="2000">
              <a:latin typeface="Times New Roman"/>
              <a:cs typeface="Times New Roman"/>
            </a:endParaRPr>
          </a:p>
          <a:p>
            <a:pPr marL="241300">
              <a:lnSpc>
                <a:spcPct val="100000"/>
              </a:lnSpc>
              <a:spcBef>
                <a:spcPts val="1200"/>
              </a:spcBef>
            </a:pPr>
            <a:r>
              <a:rPr sz="2000" dirty="0">
                <a:latin typeface="Times New Roman"/>
                <a:cs typeface="Times New Roman"/>
              </a:rPr>
              <a:t>of a word </a:t>
            </a:r>
            <a:r>
              <a:rPr sz="2000" spc="-5" dirty="0">
                <a:latin typeface="Times New Roman"/>
                <a:cs typeface="Times New Roman"/>
              </a:rPr>
              <a:t>in </a:t>
            </a:r>
            <a:r>
              <a:rPr sz="2000" dirty="0">
                <a:latin typeface="Times New Roman"/>
                <a:cs typeface="Times New Roman"/>
              </a:rPr>
              <a:t>a</a:t>
            </a:r>
            <a:r>
              <a:rPr sz="2000" spc="-45" dirty="0">
                <a:latin typeface="Times New Roman"/>
                <a:cs typeface="Times New Roman"/>
              </a:rPr>
              <a:t> </a:t>
            </a:r>
            <a:r>
              <a:rPr sz="2000" dirty="0">
                <a:latin typeface="Times New Roman"/>
                <a:cs typeface="Times New Roman"/>
              </a:rPr>
              <a:t>register</a:t>
            </a:r>
            <a:endParaRPr sz="2000">
              <a:latin typeface="Times New Roman"/>
              <a:cs typeface="Times New Roman"/>
            </a:endParaRPr>
          </a:p>
          <a:p>
            <a:pPr marL="241300" marR="5080" indent="-228600">
              <a:lnSpc>
                <a:spcPct val="150000"/>
              </a:lnSpc>
              <a:spcBef>
                <a:spcPts val="1010"/>
              </a:spcBef>
              <a:buFont typeface="Arial"/>
              <a:buChar char="•"/>
              <a:tabLst>
                <a:tab pos="240665" algn="l"/>
                <a:tab pos="241300" algn="l"/>
              </a:tabLst>
            </a:pPr>
            <a:r>
              <a:rPr sz="2000" spc="-5" dirty="0">
                <a:latin typeface="Times New Roman"/>
                <a:cs typeface="Times New Roman"/>
              </a:rPr>
              <a:t>Consider the data in </a:t>
            </a:r>
            <a:r>
              <a:rPr sz="2000" dirty="0">
                <a:latin typeface="Times New Roman"/>
                <a:cs typeface="Times New Roman"/>
              </a:rPr>
              <a:t>a </a:t>
            </a:r>
            <a:r>
              <a:rPr sz="2000" spc="-5" dirty="0">
                <a:latin typeface="Times New Roman"/>
                <a:cs typeface="Times New Roman"/>
              </a:rPr>
              <a:t>register </a:t>
            </a:r>
            <a:r>
              <a:rPr sz="2000" dirty="0">
                <a:latin typeface="Times New Roman"/>
                <a:cs typeface="Times New Roman"/>
              </a:rPr>
              <a:t>A. </a:t>
            </a:r>
            <a:r>
              <a:rPr sz="2000" spc="-5" dirty="0">
                <a:latin typeface="Times New Roman"/>
                <a:cs typeface="Times New Roman"/>
              </a:rPr>
              <a:t>In another </a:t>
            </a:r>
            <a:r>
              <a:rPr sz="2000" spc="-10" dirty="0">
                <a:latin typeface="Times New Roman"/>
                <a:cs typeface="Times New Roman"/>
              </a:rPr>
              <a:t>register, </a:t>
            </a:r>
            <a:r>
              <a:rPr sz="2000" spc="-5" dirty="0">
                <a:latin typeface="Times New Roman"/>
                <a:cs typeface="Times New Roman"/>
              </a:rPr>
              <a:t>B, is </a:t>
            </a:r>
            <a:r>
              <a:rPr sz="2000" dirty="0">
                <a:latin typeface="Times New Roman"/>
                <a:cs typeface="Times New Roman"/>
              </a:rPr>
              <a:t>bit data </a:t>
            </a:r>
            <a:r>
              <a:rPr sz="2000" spc="-5" dirty="0">
                <a:latin typeface="Times New Roman"/>
                <a:cs typeface="Times New Roman"/>
              </a:rPr>
              <a:t>that will </a:t>
            </a:r>
            <a:r>
              <a:rPr sz="2000" spc="5" dirty="0">
                <a:latin typeface="Times New Roman"/>
                <a:cs typeface="Times New Roman"/>
              </a:rPr>
              <a:t>be  </a:t>
            </a:r>
            <a:r>
              <a:rPr sz="2000" dirty="0">
                <a:latin typeface="Times New Roman"/>
                <a:cs typeface="Times New Roman"/>
              </a:rPr>
              <a:t>used </a:t>
            </a:r>
            <a:r>
              <a:rPr sz="2000" spc="-5" dirty="0">
                <a:latin typeface="Times New Roman"/>
                <a:cs typeface="Times New Roman"/>
              </a:rPr>
              <a:t>to modify </a:t>
            </a:r>
            <a:r>
              <a:rPr sz="2000" dirty="0">
                <a:latin typeface="Times New Roman"/>
                <a:cs typeface="Times New Roman"/>
              </a:rPr>
              <a:t>the contents of</a:t>
            </a:r>
            <a:r>
              <a:rPr sz="2000" spc="-210" dirty="0">
                <a:latin typeface="Times New Roman"/>
                <a:cs typeface="Times New Roman"/>
              </a:rPr>
              <a:t> </a:t>
            </a:r>
            <a:r>
              <a:rPr sz="2000" dirty="0">
                <a:latin typeface="Times New Roman"/>
                <a:cs typeface="Times New Roman"/>
              </a:rPr>
              <a:t>A</a:t>
            </a:r>
            <a:endParaRPr sz="2000">
              <a:latin typeface="Times New Roman"/>
              <a:cs typeface="Times New Roman"/>
            </a:endParaRPr>
          </a:p>
        </p:txBody>
      </p:sp>
      <p:sp>
        <p:nvSpPr>
          <p:cNvPr id="4" name="object 4"/>
          <p:cNvSpPr txBox="1"/>
          <p:nvPr/>
        </p:nvSpPr>
        <p:spPr>
          <a:xfrm>
            <a:off x="887679" y="2935681"/>
            <a:ext cx="2524125" cy="3456304"/>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Selective-set</a:t>
            </a:r>
            <a:endParaRPr sz="2000">
              <a:latin typeface="Times New Roman"/>
              <a:cs typeface="Times New Roman"/>
            </a:endParaRPr>
          </a:p>
          <a:p>
            <a:pPr marL="241300" indent="-228600">
              <a:lnSpc>
                <a:spcPct val="100000"/>
              </a:lnSpc>
              <a:spcBef>
                <a:spcPts val="1705"/>
              </a:spcBef>
              <a:buFont typeface="Arial"/>
              <a:buChar char="•"/>
              <a:tabLst>
                <a:tab pos="240665" algn="l"/>
                <a:tab pos="241300" algn="l"/>
              </a:tabLst>
            </a:pPr>
            <a:r>
              <a:rPr sz="2000" spc="-5" dirty="0">
                <a:latin typeface="Times New Roman"/>
                <a:cs typeface="Times New Roman"/>
              </a:rPr>
              <a:t>Selective-complement</a:t>
            </a:r>
            <a:endParaRPr sz="2000">
              <a:latin typeface="Times New Roman"/>
              <a:cs typeface="Times New Roman"/>
            </a:endParaRPr>
          </a:p>
          <a:p>
            <a:pPr marL="241300" indent="-228600">
              <a:lnSpc>
                <a:spcPct val="100000"/>
              </a:lnSpc>
              <a:spcBef>
                <a:spcPts val="1705"/>
              </a:spcBef>
              <a:buFont typeface="Arial"/>
              <a:buChar char="•"/>
              <a:tabLst>
                <a:tab pos="240665" algn="l"/>
                <a:tab pos="241300" algn="l"/>
              </a:tabLst>
            </a:pPr>
            <a:r>
              <a:rPr sz="2000" spc="-5" dirty="0">
                <a:latin typeface="Times New Roman"/>
                <a:cs typeface="Times New Roman"/>
              </a:rPr>
              <a:t>Selective-clear</a:t>
            </a:r>
            <a:endParaRPr sz="2000">
              <a:latin typeface="Times New Roman"/>
              <a:cs typeface="Times New Roman"/>
            </a:endParaRPr>
          </a:p>
          <a:p>
            <a:pPr marL="241300" indent="-228600">
              <a:lnSpc>
                <a:spcPct val="100000"/>
              </a:lnSpc>
              <a:spcBef>
                <a:spcPts val="1689"/>
              </a:spcBef>
              <a:buFont typeface="Arial"/>
              <a:buChar char="•"/>
              <a:tabLst>
                <a:tab pos="240665" algn="l"/>
                <a:tab pos="241300" algn="l"/>
              </a:tabLst>
            </a:pPr>
            <a:r>
              <a:rPr sz="2000" dirty="0">
                <a:latin typeface="Times New Roman"/>
                <a:cs typeface="Times New Roman"/>
              </a:rPr>
              <a:t>Mask</a:t>
            </a:r>
            <a:r>
              <a:rPr sz="2000" spc="-30" dirty="0">
                <a:latin typeface="Times New Roman"/>
                <a:cs typeface="Times New Roman"/>
              </a:rPr>
              <a:t> </a:t>
            </a:r>
            <a:r>
              <a:rPr sz="2000" dirty="0">
                <a:latin typeface="Times New Roman"/>
                <a:cs typeface="Times New Roman"/>
              </a:rPr>
              <a:t>(Delete)</a:t>
            </a:r>
            <a:endParaRPr sz="2000">
              <a:latin typeface="Times New Roman"/>
              <a:cs typeface="Times New Roman"/>
            </a:endParaRPr>
          </a:p>
          <a:p>
            <a:pPr marL="241300" indent="-228600">
              <a:lnSpc>
                <a:spcPct val="100000"/>
              </a:lnSpc>
              <a:spcBef>
                <a:spcPts val="1710"/>
              </a:spcBef>
              <a:buFont typeface="Arial"/>
              <a:buChar char="•"/>
              <a:tabLst>
                <a:tab pos="240665" algn="l"/>
                <a:tab pos="241300" algn="l"/>
              </a:tabLst>
            </a:pPr>
            <a:r>
              <a:rPr sz="2000" spc="-5" dirty="0">
                <a:latin typeface="Times New Roman"/>
                <a:cs typeface="Times New Roman"/>
              </a:rPr>
              <a:t>Clear</a:t>
            </a:r>
            <a:endParaRPr sz="2000">
              <a:latin typeface="Times New Roman"/>
              <a:cs typeface="Times New Roman"/>
            </a:endParaRPr>
          </a:p>
          <a:p>
            <a:pPr marL="241300" indent="-228600">
              <a:lnSpc>
                <a:spcPct val="100000"/>
              </a:lnSpc>
              <a:spcBef>
                <a:spcPts val="1700"/>
              </a:spcBef>
              <a:buFont typeface="Arial"/>
              <a:buChar char="•"/>
              <a:tabLst>
                <a:tab pos="240665" algn="l"/>
                <a:tab pos="241300" algn="l"/>
              </a:tabLst>
            </a:pPr>
            <a:r>
              <a:rPr sz="2000" dirty="0">
                <a:latin typeface="Times New Roman"/>
                <a:cs typeface="Times New Roman"/>
              </a:rPr>
              <a:t>Insert</a:t>
            </a:r>
            <a:endParaRPr sz="2000">
              <a:latin typeface="Times New Roman"/>
              <a:cs typeface="Times New Roman"/>
            </a:endParaRPr>
          </a:p>
          <a:p>
            <a:pPr marL="241300" indent="-228600">
              <a:lnSpc>
                <a:spcPct val="100000"/>
              </a:lnSpc>
              <a:spcBef>
                <a:spcPts val="1695"/>
              </a:spcBef>
              <a:buFont typeface="Arial"/>
              <a:buChar char="•"/>
              <a:tabLst>
                <a:tab pos="240665" algn="l"/>
                <a:tab pos="241300" algn="l"/>
              </a:tabLst>
            </a:pPr>
            <a:r>
              <a:rPr sz="2000" spc="-5" dirty="0">
                <a:latin typeface="Times New Roman"/>
                <a:cs typeface="Times New Roman"/>
              </a:rPr>
              <a:t>Compare</a:t>
            </a:r>
            <a:endParaRPr sz="2000">
              <a:latin typeface="Times New Roman"/>
              <a:cs typeface="Times New Roman"/>
            </a:endParaRPr>
          </a:p>
        </p:txBody>
      </p:sp>
      <p:sp>
        <p:nvSpPr>
          <p:cNvPr id="5" name="object 5"/>
          <p:cNvSpPr txBox="1"/>
          <p:nvPr/>
        </p:nvSpPr>
        <p:spPr>
          <a:xfrm>
            <a:off x="5003038" y="2935681"/>
            <a:ext cx="1737995" cy="3456304"/>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 </a:t>
            </a:r>
            <a:r>
              <a:rPr sz="2000" spc="5" dirty="0">
                <a:latin typeface="Symbol"/>
                <a:cs typeface="Symbol"/>
              </a:rPr>
              <a:t></a:t>
            </a:r>
            <a:r>
              <a:rPr sz="2000" spc="5" dirty="0">
                <a:latin typeface="Times New Roman"/>
                <a:cs typeface="Times New Roman"/>
              </a:rPr>
              <a:t> </a:t>
            </a:r>
            <a:r>
              <a:rPr sz="2000" dirty="0">
                <a:latin typeface="Times New Roman"/>
                <a:cs typeface="Times New Roman"/>
              </a:rPr>
              <a:t>A</a:t>
            </a:r>
            <a:r>
              <a:rPr sz="2000" spc="-380" dirty="0">
                <a:latin typeface="Times New Roman"/>
                <a:cs typeface="Times New Roman"/>
              </a:rPr>
              <a:t> </a:t>
            </a:r>
            <a:r>
              <a:rPr sz="2000" dirty="0">
                <a:latin typeface="Times New Roman"/>
                <a:cs typeface="Times New Roman"/>
              </a:rPr>
              <a:t>+ B</a:t>
            </a:r>
            <a:endParaRPr sz="2000">
              <a:latin typeface="Times New Roman"/>
              <a:cs typeface="Times New Roman"/>
            </a:endParaRPr>
          </a:p>
          <a:p>
            <a:pPr marL="12700" marR="521334">
              <a:lnSpc>
                <a:spcPct val="170900"/>
              </a:lnSpc>
              <a:spcBef>
                <a:spcPts val="5"/>
              </a:spcBef>
            </a:pPr>
            <a:r>
              <a:rPr sz="2000" dirty="0">
                <a:latin typeface="Times New Roman"/>
                <a:cs typeface="Times New Roman"/>
              </a:rPr>
              <a:t>A</a:t>
            </a:r>
            <a:r>
              <a:rPr sz="2000" spc="-135" dirty="0">
                <a:latin typeface="Times New Roman"/>
                <a:cs typeface="Times New Roman"/>
              </a:rPr>
              <a:t> </a:t>
            </a:r>
            <a:r>
              <a:rPr sz="2000" dirty="0">
                <a:latin typeface="Symbol"/>
                <a:cs typeface="Symbol"/>
              </a:rPr>
              <a:t></a:t>
            </a:r>
            <a:r>
              <a:rPr sz="2000" spc="-135" dirty="0">
                <a:latin typeface="Times New Roman"/>
                <a:cs typeface="Times New Roman"/>
              </a:rPr>
              <a:t> </a:t>
            </a:r>
            <a:r>
              <a:rPr sz="2000" dirty="0">
                <a:latin typeface="Times New Roman"/>
                <a:cs typeface="Times New Roman"/>
              </a:rPr>
              <a:t>A</a:t>
            </a:r>
            <a:r>
              <a:rPr sz="2000" spc="-120" dirty="0">
                <a:latin typeface="Times New Roman"/>
                <a:cs typeface="Times New Roman"/>
              </a:rPr>
              <a:t> </a:t>
            </a:r>
            <a:r>
              <a:rPr sz="2000" dirty="0">
                <a:latin typeface="Symbol"/>
                <a:cs typeface="Symbol"/>
              </a:rPr>
              <a:t></a:t>
            </a:r>
            <a:r>
              <a:rPr sz="2000" spc="-40" dirty="0">
                <a:latin typeface="Times New Roman"/>
                <a:cs typeface="Times New Roman"/>
              </a:rPr>
              <a:t> </a:t>
            </a:r>
            <a:r>
              <a:rPr sz="2000" dirty="0">
                <a:latin typeface="Times New Roman"/>
                <a:cs typeface="Times New Roman"/>
              </a:rPr>
              <a:t>B  A</a:t>
            </a:r>
            <a:r>
              <a:rPr sz="2000" spc="-135" dirty="0">
                <a:latin typeface="Times New Roman"/>
                <a:cs typeface="Times New Roman"/>
              </a:rPr>
              <a:t> </a:t>
            </a:r>
            <a:r>
              <a:rPr sz="2000" dirty="0">
                <a:latin typeface="Symbol"/>
                <a:cs typeface="Symbol"/>
              </a:rPr>
              <a:t></a:t>
            </a:r>
            <a:r>
              <a:rPr sz="2000" spc="-135"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a:t>
            </a:r>
            <a:r>
              <a:rPr sz="2000" spc="-30" dirty="0">
                <a:latin typeface="Times New Roman"/>
                <a:cs typeface="Times New Roman"/>
              </a:rPr>
              <a:t> </a:t>
            </a:r>
            <a:r>
              <a:rPr sz="2000" spc="-5" dirty="0">
                <a:latin typeface="Times New Roman"/>
                <a:cs typeface="Times New Roman"/>
              </a:rPr>
              <a:t>B’  </a:t>
            </a:r>
            <a:r>
              <a:rPr sz="2000" dirty="0">
                <a:latin typeface="Times New Roman"/>
                <a:cs typeface="Times New Roman"/>
              </a:rPr>
              <a:t>A </a:t>
            </a:r>
            <a:r>
              <a:rPr sz="2000" spc="5" dirty="0">
                <a:latin typeface="Symbol"/>
                <a:cs typeface="Symbol"/>
              </a:rPr>
              <a:t></a:t>
            </a:r>
            <a:r>
              <a:rPr sz="2000" spc="5" dirty="0">
                <a:latin typeface="Times New Roman"/>
                <a:cs typeface="Times New Roman"/>
              </a:rPr>
              <a:t> </a:t>
            </a:r>
            <a:r>
              <a:rPr sz="2000" dirty="0">
                <a:latin typeface="Times New Roman"/>
                <a:cs typeface="Times New Roman"/>
              </a:rPr>
              <a:t>A • B  A</a:t>
            </a:r>
            <a:r>
              <a:rPr sz="2000" spc="-135" dirty="0">
                <a:latin typeface="Times New Roman"/>
                <a:cs typeface="Times New Roman"/>
              </a:rPr>
              <a:t> </a:t>
            </a:r>
            <a:r>
              <a:rPr sz="2000" dirty="0">
                <a:latin typeface="Symbol"/>
                <a:cs typeface="Symbol"/>
              </a:rPr>
              <a:t></a:t>
            </a:r>
            <a:r>
              <a:rPr sz="2000" spc="-135" dirty="0">
                <a:latin typeface="Times New Roman"/>
                <a:cs typeface="Times New Roman"/>
              </a:rPr>
              <a:t> </a:t>
            </a:r>
            <a:r>
              <a:rPr sz="2000" dirty="0">
                <a:latin typeface="Times New Roman"/>
                <a:cs typeface="Times New Roman"/>
              </a:rPr>
              <a:t>A</a:t>
            </a:r>
            <a:r>
              <a:rPr sz="2000" spc="-120" dirty="0">
                <a:latin typeface="Times New Roman"/>
                <a:cs typeface="Times New Roman"/>
              </a:rPr>
              <a:t> </a:t>
            </a:r>
            <a:r>
              <a:rPr sz="2000" dirty="0">
                <a:latin typeface="Symbol"/>
                <a:cs typeface="Symbol"/>
              </a:rPr>
              <a:t></a:t>
            </a:r>
            <a:r>
              <a:rPr sz="2000" spc="-40" dirty="0">
                <a:latin typeface="Times New Roman"/>
                <a:cs typeface="Times New Roman"/>
              </a:rPr>
              <a:t> </a:t>
            </a:r>
            <a:r>
              <a:rPr sz="2000" dirty="0">
                <a:latin typeface="Times New Roman"/>
                <a:cs typeface="Times New Roman"/>
              </a:rPr>
              <a:t>B</a:t>
            </a:r>
            <a:endParaRPr sz="2000">
              <a:latin typeface="Times New Roman"/>
              <a:cs typeface="Times New Roman"/>
            </a:endParaRPr>
          </a:p>
          <a:p>
            <a:pPr marL="12700">
              <a:lnSpc>
                <a:spcPct val="100000"/>
              </a:lnSpc>
              <a:spcBef>
                <a:spcPts val="1705"/>
              </a:spcBef>
            </a:pPr>
            <a:r>
              <a:rPr sz="2000" dirty="0">
                <a:latin typeface="Times New Roman"/>
                <a:cs typeface="Times New Roman"/>
              </a:rPr>
              <a:t>A </a:t>
            </a:r>
            <a:r>
              <a:rPr sz="2000" dirty="0">
                <a:latin typeface="Symbol"/>
                <a:cs typeface="Symbol"/>
              </a:rPr>
              <a:t></a:t>
            </a:r>
            <a:r>
              <a:rPr sz="2000" dirty="0">
                <a:latin typeface="Times New Roman"/>
                <a:cs typeface="Times New Roman"/>
              </a:rPr>
              <a:t> (A • </a:t>
            </a:r>
            <a:r>
              <a:rPr sz="2000" spc="-5" dirty="0">
                <a:latin typeface="Times New Roman"/>
                <a:cs typeface="Times New Roman"/>
              </a:rPr>
              <a:t>B) </a:t>
            </a:r>
            <a:r>
              <a:rPr sz="2000" dirty="0">
                <a:latin typeface="Times New Roman"/>
                <a:cs typeface="Times New Roman"/>
              </a:rPr>
              <a:t>+</a:t>
            </a:r>
            <a:r>
              <a:rPr sz="2000" spc="-315" dirty="0">
                <a:latin typeface="Times New Roman"/>
                <a:cs typeface="Times New Roman"/>
              </a:rPr>
              <a:t> </a:t>
            </a:r>
            <a:r>
              <a:rPr sz="2000" dirty="0">
                <a:latin typeface="Times New Roman"/>
                <a:cs typeface="Times New Roman"/>
              </a:rPr>
              <a:t>C</a:t>
            </a:r>
            <a:endParaRPr sz="2000">
              <a:latin typeface="Times New Roman"/>
              <a:cs typeface="Times New Roman"/>
            </a:endParaRPr>
          </a:p>
          <a:p>
            <a:pPr marL="12700">
              <a:lnSpc>
                <a:spcPct val="100000"/>
              </a:lnSpc>
              <a:spcBef>
                <a:spcPts val="1689"/>
              </a:spcBef>
            </a:pPr>
            <a:r>
              <a:rPr sz="2000" dirty="0">
                <a:latin typeface="Times New Roman"/>
                <a:cs typeface="Times New Roman"/>
              </a:rPr>
              <a:t>A </a:t>
            </a:r>
            <a:r>
              <a:rPr sz="2000" spc="5" dirty="0">
                <a:latin typeface="Symbol"/>
                <a:cs typeface="Symbol"/>
              </a:rPr>
              <a:t></a:t>
            </a:r>
            <a:r>
              <a:rPr sz="2000" spc="5" dirty="0">
                <a:latin typeface="Times New Roman"/>
                <a:cs typeface="Times New Roman"/>
              </a:rPr>
              <a:t> </a:t>
            </a:r>
            <a:r>
              <a:rPr sz="2000" dirty="0">
                <a:latin typeface="Times New Roman"/>
                <a:cs typeface="Times New Roman"/>
              </a:rPr>
              <a:t>A</a:t>
            </a:r>
            <a:r>
              <a:rPr sz="2000" spc="-380" dirty="0">
                <a:latin typeface="Times New Roman"/>
                <a:cs typeface="Times New Roman"/>
              </a:rPr>
              <a:t> </a:t>
            </a:r>
            <a:r>
              <a:rPr sz="2000" dirty="0">
                <a:latin typeface="Symbol"/>
                <a:cs typeface="Symbol"/>
              </a:rPr>
              <a:t></a:t>
            </a:r>
            <a:r>
              <a:rPr sz="2000" dirty="0">
                <a:latin typeface="Times New Roman"/>
                <a:cs typeface="Times New Roman"/>
              </a:rPr>
              <a:t> B</a:t>
            </a:r>
            <a:endParaRPr sz="2000">
              <a:latin typeface="Times New Roman"/>
              <a:cs typeface="Times New Roman"/>
            </a:endParaRPr>
          </a:p>
        </p:txBody>
      </p:sp>
      <p:sp>
        <p:nvSpPr>
          <p:cNvPr id="6" name="object 6"/>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33</a:t>
            </a:r>
            <a:endParaRPr sz="12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
        <p:nvSpPr>
          <p:cNvPr id="2" name="object 2"/>
          <p:cNvSpPr txBox="1"/>
          <p:nvPr/>
        </p:nvSpPr>
        <p:spPr>
          <a:xfrm>
            <a:off x="500887" y="417068"/>
            <a:ext cx="8170545" cy="2541270"/>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a:cs typeface="Times New Roman"/>
              </a:rPr>
              <a:t>Selective-set</a:t>
            </a:r>
            <a:endParaRPr sz="2000">
              <a:latin typeface="Times New Roman"/>
              <a:cs typeface="Times New Roman"/>
            </a:endParaRPr>
          </a:p>
          <a:p>
            <a:pPr>
              <a:lnSpc>
                <a:spcPct val="100000"/>
              </a:lnSpc>
              <a:spcBef>
                <a:spcPts val="10"/>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a:t>
            </a:r>
            <a:r>
              <a:rPr sz="2000" spc="330" dirty="0">
                <a:latin typeface="Times New Roman"/>
                <a:cs typeface="Times New Roman"/>
              </a:rPr>
              <a:t> </a:t>
            </a:r>
            <a:r>
              <a:rPr sz="2000" spc="-5" dirty="0">
                <a:latin typeface="Times New Roman"/>
                <a:cs typeface="Times New Roman"/>
              </a:rPr>
              <a:t>selective-set</a:t>
            </a:r>
            <a:r>
              <a:rPr sz="2000" spc="325" dirty="0">
                <a:latin typeface="Times New Roman"/>
                <a:cs typeface="Times New Roman"/>
              </a:rPr>
              <a:t> </a:t>
            </a:r>
            <a:r>
              <a:rPr sz="2000" spc="-5" dirty="0">
                <a:latin typeface="Times New Roman"/>
                <a:cs typeface="Times New Roman"/>
              </a:rPr>
              <a:t>operation</a:t>
            </a:r>
            <a:r>
              <a:rPr sz="2000" spc="335" dirty="0">
                <a:latin typeface="Times New Roman"/>
                <a:cs typeface="Times New Roman"/>
              </a:rPr>
              <a:t> </a:t>
            </a:r>
            <a:r>
              <a:rPr sz="2000" spc="-5" dirty="0">
                <a:latin typeface="Times New Roman"/>
                <a:cs typeface="Times New Roman"/>
              </a:rPr>
              <a:t>sets</a:t>
            </a:r>
            <a:r>
              <a:rPr sz="2000" spc="335" dirty="0">
                <a:latin typeface="Times New Roman"/>
                <a:cs typeface="Times New Roman"/>
              </a:rPr>
              <a:t> </a:t>
            </a:r>
            <a:r>
              <a:rPr sz="2000" spc="-5" dirty="0">
                <a:latin typeface="Times New Roman"/>
                <a:cs typeface="Times New Roman"/>
              </a:rPr>
              <a:t>to</a:t>
            </a:r>
            <a:r>
              <a:rPr sz="2000" spc="325" dirty="0">
                <a:latin typeface="Times New Roman"/>
                <a:cs typeface="Times New Roman"/>
              </a:rPr>
              <a:t> </a:t>
            </a:r>
            <a:r>
              <a:rPr sz="2000" dirty="0">
                <a:latin typeface="Times New Roman"/>
                <a:cs typeface="Times New Roman"/>
              </a:rPr>
              <a:t>1</a:t>
            </a:r>
            <a:r>
              <a:rPr sz="2000" spc="335" dirty="0">
                <a:latin typeface="Times New Roman"/>
                <a:cs typeface="Times New Roman"/>
              </a:rPr>
              <a:t> </a:t>
            </a:r>
            <a:r>
              <a:rPr sz="2000" dirty="0">
                <a:latin typeface="Times New Roman"/>
                <a:cs typeface="Times New Roman"/>
              </a:rPr>
              <a:t>the</a:t>
            </a:r>
            <a:r>
              <a:rPr sz="2000" spc="320" dirty="0">
                <a:latin typeface="Times New Roman"/>
                <a:cs typeface="Times New Roman"/>
              </a:rPr>
              <a:t> </a:t>
            </a:r>
            <a:r>
              <a:rPr sz="2000" spc="-5" dirty="0">
                <a:latin typeface="Times New Roman"/>
                <a:cs typeface="Times New Roman"/>
              </a:rPr>
              <a:t>bits</a:t>
            </a:r>
            <a:r>
              <a:rPr sz="2000" spc="320" dirty="0">
                <a:latin typeface="Times New Roman"/>
                <a:cs typeface="Times New Roman"/>
              </a:rPr>
              <a:t> </a:t>
            </a:r>
            <a:r>
              <a:rPr sz="2000" spc="-5" dirty="0">
                <a:latin typeface="Times New Roman"/>
                <a:cs typeface="Times New Roman"/>
              </a:rPr>
              <a:t>in</a:t>
            </a:r>
            <a:r>
              <a:rPr sz="2000" spc="325" dirty="0">
                <a:latin typeface="Times New Roman"/>
                <a:cs typeface="Times New Roman"/>
              </a:rPr>
              <a:t> </a:t>
            </a:r>
            <a:r>
              <a:rPr sz="2000" spc="-5" dirty="0">
                <a:latin typeface="Times New Roman"/>
                <a:cs typeface="Times New Roman"/>
              </a:rPr>
              <a:t>register</a:t>
            </a:r>
            <a:r>
              <a:rPr sz="2000" spc="325" dirty="0">
                <a:latin typeface="Times New Roman"/>
                <a:cs typeface="Times New Roman"/>
              </a:rPr>
              <a:t> </a:t>
            </a:r>
            <a:r>
              <a:rPr sz="2000" dirty="0">
                <a:latin typeface="Times New Roman"/>
                <a:cs typeface="Times New Roman"/>
              </a:rPr>
              <a:t>A</a:t>
            </a:r>
            <a:r>
              <a:rPr sz="2000" spc="240" dirty="0">
                <a:latin typeface="Times New Roman"/>
                <a:cs typeface="Times New Roman"/>
              </a:rPr>
              <a:t> </a:t>
            </a:r>
            <a:r>
              <a:rPr sz="2000" spc="-5" dirty="0">
                <a:latin typeface="Times New Roman"/>
                <a:cs typeface="Times New Roman"/>
              </a:rPr>
              <a:t>where</a:t>
            </a:r>
            <a:r>
              <a:rPr sz="2000" spc="335" dirty="0">
                <a:latin typeface="Times New Roman"/>
                <a:cs typeface="Times New Roman"/>
              </a:rPr>
              <a:t> </a:t>
            </a:r>
            <a:r>
              <a:rPr sz="2000" spc="-5" dirty="0">
                <a:latin typeface="Times New Roman"/>
                <a:cs typeface="Times New Roman"/>
              </a:rPr>
              <a:t>there</a:t>
            </a:r>
            <a:r>
              <a:rPr sz="2000" spc="335" dirty="0">
                <a:latin typeface="Times New Roman"/>
                <a:cs typeface="Times New Roman"/>
              </a:rPr>
              <a:t> </a:t>
            </a:r>
            <a:r>
              <a:rPr sz="2000" spc="-5" dirty="0">
                <a:latin typeface="Times New Roman"/>
                <a:cs typeface="Times New Roman"/>
              </a:rPr>
              <a:t>are</a:t>
            </a:r>
            <a:endParaRPr sz="2000">
              <a:latin typeface="Times New Roman"/>
              <a:cs typeface="Times New Roman"/>
            </a:endParaRPr>
          </a:p>
          <a:p>
            <a:pPr marL="241300">
              <a:lnSpc>
                <a:spcPct val="100000"/>
              </a:lnSpc>
              <a:spcBef>
                <a:spcPts val="1200"/>
              </a:spcBef>
            </a:pPr>
            <a:r>
              <a:rPr sz="2000" dirty="0">
                <a:latin typeface="Times New Roman"/>
                <a:cs typeface="Times New Roman"/>
              </a:rPr>
              <a:t>corresponding </a:t>
            </a:r>
            <a:r>
              <a:rPr sz="2000" spc="-5" dirty="0">
                <a:latin typeface="Times New Roman"/>
                <a:cs typeface="Times New Roman"/>
              </a:rPr>
              <a:t>1's in </a:t>
            </a:r>
            <a:r>
              <a:rPr sz="2000" dirty="0">
                <a:latin typeface="Times New Roman"/>
                <a:cs typeface="Times New Roman"/>
              </a:rPr>
              <a:t>register</a:t>
            </a:r>
            <a:r>
              <a:rPr sz="2000" spc="-75" dirty="0">
                <a:latin typeface="Times New Roman"/>
                <a:cs typeface="Times New Roman"/>
              </a:rPr>
              <a:t> </a:t>
            </a:r>
            <a:r>
              <a:rPr sz="2000" dirty="0">
                <a:latin typeface="Times New Roman"/>
                <a:cs typeface="Times New Roman"/>
              </a:rPr>
              <a:t>B.</a:t>
            </a:r>
            <a:endParaRPr sz="2000">
              <a:latin typeface="Times New Roman"/>
              <a:cs typeface="Times New Roman"/>
            </a:endParaRPr>
          </a:p>
          <a:p>
            <a:pPr>
              <a:lnSpc>
                <a:spcPct val="100000"/>
              </a:lnSpc>
              <a:spcBef>
                <a:spcPts val="25"/>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It does </a:t>
            </a:r>
            <a:r>
              <a:rPr sz="2000" spc="5" dirty="0">
                <a:latin typeface="Times New Roman"/>
                <a:cs typeface="Times New Roman"/>
              </a:rPr>
              <a:t>not </a:t>
            </a:r>
            <a:r>
              <a:rPr sz="2000" spc="-5" dirty="0">
                <a:latin typeface="Times New Roman"/>
                <a:cs typeface="Times New Roman"/>
              </a:rPr>
              <a:t>affect </a:t>
            </a:r>
            <a:r>
              <a:rPr sz="2000" dirty="0">
                <a:latin typeface="Times New Roman"/>
                <a:cs typeface="Times New Roman"/>
              </a:rPr>
              <a:t>bit positions that have </a:t>
            </a:r>
            <a:r>
              <a:rPr sz="2000" spc="-5" dirty="0">
                <a:latin typeface="Times New Roman"/>
                <a:cs typeface="Times New Roman"/>
              </a:rPr>
              <a:t>0's in</a:t>
            </a:r>
            <a:r>
              <a:rPr sz="2000" spc="-195" dirty="0">
                <a:latin typeface="Times New Roman"/>
                <a:cs typeface="Times New Roman"/>
              </a:rPr>
              <a:t> </a:t>
            </a:r>
            <a:r>
              <a:rPr sz="2000" spc="-5" dirty="0">
                <a:latin typeface="Times New Roman"/>
                <a:cs typeface="Times New Roman"/>
              </a:rPr>
              <a:t>B.</a:t>
            </a:r>
            <a:endParaRPr sz="2000">
              <a:latin typeface="Times New Roman"/>
              <a:cs typeface="Times New Roman"/>
            </a:endParaRPr>
          </a:p>
          <a:p>
            <a:pPr>
              <a:lnSpc>
                <a:spcPct val="100000"/>
              </a:lnSpc>
              <a:spcBef>
                <a:spcPts val="1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following numerical </a:t>
            </a:r>
            <a:r>
              <a:rPr sz="2000" spc="-5" dirty="0">
                <a:latin typeface="Times New Roman"/>
                <a:cs typeface="Times New Roman"/>
              </a:rPr>
              <a:t>example </a:t>
            </a:r>
            <a:r>
              <a:rPr sz="2000" dirty="0">
                <a:latin typeface="Times New Roman"/>
                <a:cs typeface="Times New Roman"/>
              </a:rPr>
              <a:t>clarifies this</a:t>
            </a:r>
            <a:r>
              <a:rPr sz="2000" spc="-145"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graphicFrame>
        <p:nvGraphicFramePr>
          <p:cNvPr id="3" name="object 3"/>
          <p:cNvGraphicFramePr>
            <a:graphicFrameLocks noGrp="1"/>
          </p:cNvGraphicFramePr>
          <p:nvPr/>
        </p:nvGraphicFramePr>
        <p:xfrm>
          <a:off x="3653535" y="3122938"/>
          <a:ext cx="2774950" cy="1085646"/>
        </p:xfrm>
        <a:graphic>
          <a:graphicData uri="http://schemas.openxmlformats.org/drawingml/2006/table">
            <a:tbl>
              <a:tblPr firstRow="1" bandRow="1">
                <a:tableStyleId>{2D5ABB26-0587-4C30-8999-92F81FD0307C}</a:tableStyleId>
              </a:tblPr>
              <a:tblGrid>
                <a:gridCol w="782320">
                  <a:extLst>
                    <a:ext uri="{9D8B030D-6E8A-4147-A177-3AD203B41FA5}">
                      <a16:colId xmlns:a16="http://schemas.microsoft.com/office/drawing/2014/main" xmlns="" val="20000"/>
                    </a:ext>
                  </a:extLst>
                </a:gridCol>
                <a:gridCol w="1992630">
                  <a:extLst>
                    <a:ext uri="{9D8B030D-6E8A-4147-A177-3AD203B41FA5}">
                      <a16:colId xmlns:a16="http://schemas.microsoft.com/office/drawing/2014/main" xmlns="" val="20001"/>
                    </a:ext>
                  </a:extLst>
                </a:gridCol>
              </a:tblGrid>
              <a:tr h="342586">
                <a:tc>
                  <a:txBody>
                    <a:bodyPr/>
                    <a:lstStyle/>
                    <a:p>
                      <a:pPr marL="31750">
                        <a:lnSpc>
                          <a:spcPts val="2190"/>
                        </a:lnSpc>
                      </a:pPr>
                      <a:r>
                        <a:rPr sz="2000" spc="5" dirty="0">
                          <a:latin typeface="Times New Roman"/>
                          <a:cs typeface="Times New Roman"/>
                        </a:rPr>
                        <a:t>1010</a:t>
                      </a:r>
                      <a:endParaRPr sz="2000">
                        <a:latin typeface="Times New Roman"/>
                        <a:cs typeface="Times New Roman"/>
                      </a:endParaRPr>
                    </a:p>
                  </a:txBody>
                  <a:tcPr marL="0" marR="0" marT="0" marB="0"/>
                </a:tc>
                <a:tc>
                  <a:txBody>
                    <a:bodyPr/>
                    <a:lstStyle/>
                    <a:p>
                      <a:pPr marL="163830">
                        <a:lnSpc>
                          <a:spcPts val="2190"/>
                        </a:lnSpc>
                      </a:pPr>
                      <a:r>
                        <a:rPr sz="2000" dirty="0">
                          <a:latin typeface="Times New Roman"/>
                          <a:cs typeface="Times New Roman"/>
                        </a:rPr>
                        <a:t>A</a:t>
                      </a:r>
                      <a:r>
                        <a:rPr sz="2000" spc="-120" dirty="0">
                          <a:latin typeface="Times New Roman"/>
                          <a:cs typeface="Times New Roman"/>
                        </a:rPr>
                        <a:t> </a:t>
                      </a:r>
                      <a:r>
                        <a:rPr sz="2000" dirty="0">
                          <a:latin typeface="Times New Roman"/>
                          <a:cs typeface="Times New Roman"/>
                        </a:rPr>
                        <a:t>before</a:t>
                      </a:r>
                      <a:endParaRPr sz="2000">
                        <a:latin typeface="Times New Roman"/>
                        <a:cs typeface="Times New Roman"/>
                      </a:endParaRPr>
                    </a:p>
                  </a:txBody>
                  <a:tcPr marL="0" marR="0" marT="0" marB="0"/>
                </a:tc>
                <a:extLst>
                  <a:ext uri="{0D108BD9-81ED-4DB2-BD59-A6C34878D82A}">
                    <a16:rowId xmlns:a16="http://schemas.microsoft.com/office/drawing/2014/main" xmlns="" val="10000"/>
                  </a:ext>
                </a:extLst>
              </a:tr>
              <a:tr h="401731">
                <a:tc>
                  <a:txBody>
                    <a:bodyPr/>
                    <a:lstStyle/>
                    <a:p>
                      <a:pPr marL="34290">
                        <a:lnSpc>
                          <a:spcPct val="100000"/>
                        </a:lnSpc>
                        <a:spcBef>
                          <a:spcPts val="260"/>
                        </a:spcBef>
                      </a:pPr>
                      <a:r>
                        <a:rPr sz="2000" u="sng" spc="-15" dirty="0">
                          <a:uFill>
                            <a:solidFill>
                              <a:srgbClr val="000000"/>
                            </a:solidFill>
                          </a:uFill>
                          <a:latin typeface="Times New Roman"/>
                          <a:cs typeface="Times New Roman"/>
                        </a:rPr>
                        <a:t>1100</a:t>
                      </a:r>
                      <a:endParaRPr sz="2000">
                        <a:latin typeface="Times New Roman"/>
                        <a:cs typeface="Times New Roman"/>
                      </a:endParaRPr>
                    </a:p>
                  </a:txBody>
                  <a:tcPr marL="0" marR="0" marT="33020" marB="0"/>
                </a:tc>
                <a:tc>
                  <a:txBody>
                    <a:bodyPr/>
                    <a:lstStyle/>
                    <a:p>
                      <a:pPr marL="167005">
                        <a:lnSpc>
                          <a:spcPct val="100000"/>
                        </a:lnSpc>
                        <a:spcBef>
                          <a:spcPts val="260"/>
                        </a:spcBef>
                      </a:pPr>
                      <a:r>
                        <a:rPr sz="2000" dirty="0">
                          <a:latin typeface="Times New Roman"/>
                          <a:cs typeface="Times New Roman"/>
                        </a:rPr>
                        <a:t>B (logic</a:t>
                      </a:r>
                      <a:r>
                        <a:rPr sz="2000" spc="-85" dirty="0">
                          <a:latin typeface="Times New Roman"/>
                          <a:cs typeface="Times New Roman"/>
                        </a:rPr>
                        <a:t> </a:t>
                      </a:r>
                      <a:r>
                        <a:rPr sz="2000" dirty="0">
                          <a:latin typeface="Times New Roman"/>
                          <a:cs typeface="Times New Roman"/>
                        </a:rPr>
                        <a:t>operand)</a:t>
                      </a:r>
                      <a:endParaRPr sz="2000">
                        <a:latin typeface="Times New Roman"/>
                        <a:cs typeface="Times New Roman"/>
                      </a:endParaRPr>
                    </a:p>
                  </a:txBody>
                  <a:tcPr marL="0" marR="0" marT="33020" marB="0"/>
                </a:tc>
                <a:extLst>
                  <a:ext uri="{0D108BD9-81ED-4DB2-BD59-A6C34878D82A}">
                    <a16:rowId xmlns:a16="http://schemas.microsoft.com/office/drawing/2014/main" xmlns="" val="10001"/>
                  </a:ext>
                </a:extLst>
              </a:tr>
              <a:tr h="341329">
                <a:tc>
                  <a:txBody>
                    <a:bodyPr/>
                    <a:lstStyle/>
                    <a:p>
                      <a:pPr marL="124460">
                        <a:lnSpc>
                          <a:spcPts val="2335"/>
                        </a:lnSpc>
                        <a:spcBef>
                          <a:spcPts val="254"/>
                        </a:spcBef>
                      </a:pPr>
                      <a:r>
                        <a:rPr sz="2000" spc="-30" dirty="0">
                          <a:latin typeface="Times New Roman"/>
                          <a:cs typeface="Times New Roman"/>
                        </a:rPr>
                        <a:t>1110</a:t>
                      </a:r>
                      <a:endParaRPr sz="2000">
                        <a:latin typeface="Times New Roman"/>
                        <a:cs typeface="Times New Roman"/>
                      </a:endParaRPr>
                    </a:p>
                  </a:txBody>
                  <a:tcPr marL="0" marR="0" marT="32384" marB="0"/>
                </a:tc>
                <a:tc>
                  <a:txBody>
                    <a:bodyPr/>
                    <a:lstStyle/>
                    <a:p>
                      <a:pPr marL="256540">
                        <a:lnSpc>
                          <a:spcPts val="2335"/>
                        </a:lnSpc>
                        <a:spcBef>
                          <a:spcPts val="254"/>
                        </a:spcBef>
                      </a:pP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after</a:t>
                      </a:r>
                      <a:endParaRPr sz="2000">
                        <a:latin typeface="Times New Roman"/>
                        <a:cs typeface="Times New Roman"/>
                      </a:endParaRPr>
                    </a:p>
                  </a:txBody>
                  <a:tcPr marL="0" marR="0" marT="32384" marB="0"/>
                </a:tc>
                <a:extLst>
                  <a:ext uri="{0D108BD9-81ED-4DB2-BD59-A6C34878D82A}">
                    <a16:rowId xmlns:a16="http://schemas.microsoft.com/office/drawing/2014/main" xmlns="" val="10002"/>
                  </a:ext>
                </a:extLst>
              </a:tr>
            </a:tbl>
          </a:graphicData>
        </a:graphic>
      </p:graphicFrame>
      <p:sp>
        <p:nvSpPr>
          <p:cNvPr id="4" name="object 4"/>
          <p:cNvSpPr txBox="1"/>
          <p:nvPr/>
        </p:nvSpPr>
        <p:spPr>
          <a:xfrm>
            <a:off x="500887" y="4263110"/>
            <a:ext cx="8172450" cy="1983105"/>
          </a:xfrm>
          <a:prstGeom prst="rect">
            <a:avLst/>
          </a:prstGeom>
        </p:spPr>
        <p:txBody>
          <a:bodyPr vert="horz" wrap="square" lIns="0" tIns="12700" rIns="0" bIns="0" rtlCol="0">
            <a:spAutoFit/>
          </a:bodyPr>
          <a:lstStyle/>
          <a:p>
            <a:pPr marL="241300" marR="5080" indent="-228600" algn="just">
              <a:lnSpc>
                <a:spcPct val="150000"/>
              </a:lnSpc>
              <a:spcBef>
                <a:spcPts val="100"/>
              </a:spcBef>
              <a:buFont typeface="Arial"/>
              <a:buChar char="•"/>
              <a:tabLst>
                <a:tab pos="241300" algn="l"/>
              </a:tabLst>
            </a:pPr>
            <a:r>
              <a:rPr sz="2000" dirty="0">
                <a:latin typeface="Times New Roman"/>
                <a:cs typeface="Times New Roman"/>
              </a:rPr>
              <a:t>The two </a:t>
            </a:r>
            <a:r>
              <a:rPr sz="2000" spc="-5" dirty="0">
                <a:latin typeface="Times New Roman"/>
                <a:cs typeface="Times New Roman"/>
              </a:rPr>
              <a:t>leftmost </a:t>
            </a:r>
            <a:r>
              <a:rPr sz="2000" dirty="0">
                <a:latin typeface="Times New Roman"/>
                <a:cs typeface="Times New Roman"/>
              </a:rPr>
              <a:t>bits </a:t>
            </a:r>
            <a:r>
              <a:rPr sz="2000" spc="-5" dirty="0">
                <a:latin typeface="Times New Roman"/>
                <a:cs typeface="Times New Roman"/>
              </a:rPr>
              <a:t>of </a:t>
            </a:r>
            <a:r>
              <a:rPr sz="2000" dirty="0">
                <a:latin typeface="Times New Roman"/>
                <a:cs typeface="Times New Roman"/>
              </a:rPr>
              <a:t>B </a:t>
            </a:r>
            <a:r>
              <a:rPr sz="2000" spc="-10" dirty="0">
                <a:latin typeface="Times New Roman"/>
                <a:cs typeface="Times New Roman"/>
              </a:rPr>
              <a:t>are </a:t>
            </a:r>
            <a:r>
              <a:rPr sz="2000" spc="-5" dirty="0">
                <a:latin typeface="Times New Roman"/>
                <a:cs typeface="Times New Roman"/>
              </a:rPr>
              <a:t>1‘s, </a:t>
            </a:r>
            <a:r>
              <a:rPr sz="2000" spc="-10" dirty="0">
                <a:latin typeface="Times New Roman"/>
                <a:cs typeface="Times New Roman"/>
              </a:rPr>
              <a:t>so </a:t>
            </a:r>
            <a:r>
              <a:rPr sz="2000" spc="-5" dirty="0">
                <a:latin typeface="Times New Roman"/>
                <a:cs typeface="Times New Roman"/>
              </a:rPr>
              <a:t>the corresponding bits of </a:t>
            </a:r>
            <a:r>
              <a:rPr sz="2000" dirty="0">
                <a:latin typeface="Times New Roman"/>
                <a:cs typeface="Times New Roman"/>
              </a:rPr>
              <a:t>A </a:t>
            </a:r>
            <a:r>
              <a:rPr sz="2000" spc="-5" dirty="0">
                <a:latin typeface="Times New Roman"/>
                <a:cs typeface="Times New Roman"/>
              </a:rPr>
              <a:t>are </a:t>
            </a:r>
            <a:r>
              <a:rPr sz="2000" dirty="0">
                <a:latin typeface="Times New Roman"/>
                <a:cs typeface="Times New Roman"/>
              </a:rPr>
              <a:t>set </a:t>
            </a:r>
            <a:r>
              <a:rPr sz="2000" spc="-10" dirty="0">
                <a:latin typeface="Times New Roman"/>
                <a:cs typeface="Times New Roman"/>
              </a:rPr>
              <a:t>to </a:t>
            </a:r>
            <a:r>
              <a:rPr sz="2000" dirty="0">
                <a:latin typeface="Times New Roman"/>
                <a:cs typeface="Times New Roman"/>
              </a:rPr>
              <a:t>1.  </a:t>
            </a:r>
            <a:r>
              <a:rPr sz="2000" spc="5" dirty="0">
                <a:latin typeface="Times New Roman"/>
                <a:cs typeface="Times New Roman"/>
              </a:rPr>
              <a:t>One </a:t>
            </a:r>
            <a:r>
              <a:rPr sz="2000" spc="-5" dirty="0">
                <a:latin typeface="Times New Roman"/>
                <a:cs typeface="Times New Roman"/>
              </a:rPr>
              <a:t>of these two bits was already </a:t>
            </a:r>
            <a:r>
              <a:rPr sz="2000" dirty="0">
                <a:latin typeface="Times New Roman"/>
                <a:cs typeface="Times New Roman"/>
              </a:rPr>
              <a:t>set </a:t>
            </a:r>
            <a:r>
              <a:rPr sz="2000" spc="-5" dirty="0">
                <a:latin typeface="Times New Roman"/>
                <a:cs typeface="Times New Roman"/>
              </a:rPr>
              <a:t>and the other has been changed from </a:t>
            </a:r>
            <a:r>
              <a:rPr sz="2000" dirty="0">
                <a:latin typeface="Times New Roman"/>
                <a:cs typeface="Times New Roman"/>
              </a:rPr>
              <a:t>0  </a:t>
            </a:r>
            <a:r>
              <a:rPr sz="2000" spc="-5" dirty="0">
                <a:latin typeface="Times New Roman"/>
                <a:cs typeface="Times New Roman"/>
              </a:rPr>
              <a:t>to </a:t>
            </a:r>
            <a:r>
              <a:rPr sz="2000" dirty="0">
                <a:latin typeface="Times New Roman"/>
                <a:cs typeface="Times New Roman"/>
              </a:rPr>
              <a:t>1. The two bits of A with corresponding 0‘s </a:t>
            </a:r>
            <a:r>
              <a:rPr sz="2000" spc="-5" dirty="0">
                <a:latin typeface="Times New Roman"/>
                <a:cs typeface="Times New Roman"/>
              </a:rPr>
              <a:t>in </a:t>
            </a:r>
            <a:r>
              <a:rPr sz="2000" dirty="0">
                <a:latin typeface="Times New Roman"/>
                <a:cs typeface="Times New Roman"/>
              </a:rPr>
              <a:t>B </a:t>
            </a:r>
            <a:r>
              <a:rPr sz="2000" spc="-5" dirty="0">
                <a:latin typeface="Times New Roman"/>
                <a:cs typeface="Times New Roman"/>
              </a:rPr>
              <a:t>remain</a:t>
            </a:r>
            <a:r>
              <a:rPr sz="2000" spc="110" dirty="0">
                <a:latin typeface="Times New Roman"/>
                <a:cs typeface="Times New Roman"/>
              </a:rPr>
              <a:t> </a:t>
            </a:r>
            <a:r>
              <a:rPr sz="2000" dirty="0">
                <a:latin typeface="Times New Roman"/>
                <a:cs typeface="Times New Roman"/>
              </a:rPr>
              <a:t>unchanged.</a:t>
            </a:r>
            <a:endParaRPr sz="2000">
              <a:latin typeface="Times New Roman"/>
              <a:cs typeface="Times New Roman"/>
            </a:endParaRPr>
          </a:p>
          <a:p>
            <a:pPr>
              <a:lnSpc>
                <a:spcPct val="100000"/>
              </a:lnSpc>
              <a:spcBef>
                <a:spcPts val="20"/>
              </a:spcBef>
              <a:buFont typeface="Arial"/>
              <a:buChar char="•"/>
            </a:pPr>
            <a:endParaRPr sz="1900">
              <a:latin typeface="Times New Roman"/>
              <a:cs typeface="Times New Roman"/>
            </a:endParaRPr>
          </a:p>
          <a:p>
            <a:pPr marL="241300" indent="-228600">
              <a:lnSpc>
                <a:spcPct val="100000"/>
              </a:lnSpc>
              <a:spcBef>
                <a:spcPts val="5"/>
              </a:spcBef>
              <a:buFont typeface="Arial"/>
              <a:buChar char="•"/>
              <a:tabLst>
                <a:tab pos="240665" algn="l"/>
                <a:tab pos="241300" algn="l"/>
              </a:tabLst>
            </a:pPr>
            <a:r>
              <a:rPr sz="2000" spc="5" dirty="0">
                <a:latin typeface="Times New Roman"/>
                <a:cs typeface="Times New Roman"/>
              </a:rPr>
              <a:t>OR</a:t>
            </a:r>
            <a:r>
              <a:rPr sz="2000" spc="-10" dirty="0">
                <a:latin typeface="Times New Roman"/>
                <a:cs typeface="Times New Roman"/>
              </a:rPr>
              <a:t> </a:t>
            </a:r>
            <a:r>
              <a:rPr sz="2000" dirty="0">
                <a:latin typeface="Times New Roman"/>
                <a:cs typeface="Times New Roman"/>
              </a:rPr>
              <a:t>operartion.</a:t>
            </a:r>
            <a:endParaRPr sz="20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sp>
        <p:nvSpPr>
          <p:cNvPr id="2" name="object 2"/>
          <p:cNvSpPr txBox="1"/>
          <p:nvPr/>
        </p:nvSpPr>
        <p:spPr>
          <a:xfrm>
            <a:off x="403047" y="252450"/>
            <a:ext cx="8227695" cy="5970270"/>
          </a:xfrm>
          <a:prstGeom prst="rect">
            <a:avLst/>
          </a:prstGeom>
        </p:spPr>
        <p:txBody>
          <a:bodyPr vert="horz" wrap="square" lIns="0" tIns="165100" rIns="0" bIns="0" rtlCol="0">
            <a:spAutoFit/>
          </a:bodyPr>
          <a:lstStyle/>
          <a:p>
            <a:pPr marL="12700">
              <a:lnSpc>
                <a:spcPct val="100000"/>
              </a:lnSpc>
              <a:spcBef>
                <a:spcPts val="1300"/>
              </a:spcBef>
            </a:pPr>
            <a:r>
              <a:rPr sz="2000" b="1" dirty="0">
                <a:latin typeface="Times New Roman"/>
                <a:cs typeface="Times New Roman"/>
              </a:rPr>
              <a:t>Selective</a:t>
            </a:r>
            <a:r>
              <a:rPr sz="2000" b="1" spc="-35" dirty="0">
                <a:latin typeface="Times New Roman"/>
                <a:cs typeface="Times New Roman"/>
              </a:rPr>
              <a:t> </a:t>
            </a:r>
            <a:r>
              <a:rPr sz="2000" b="1" dirty="0">
                <a:latin typeface="Times New Roman"/>
                <a:cs typeface="Times New Roman"/>
              </a:rPr>
              <a:t>complement</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a:t>
            </a:r>
            <a:r>
              <a:rPr sz="2000" spc="220" dirty="0">
                <a:latin typeface="Times New Roman"/>
                <a:cs typeface="Times New Roman"/>
              </a:rPr>
              <a:t> </a:t>
            </a:r>
            <a:r>
              <a:rPr sz="2000" spc="-5" dirty="0">
                <a:latin typeface="Times New Roman"/>
                <a:cs typeface="Times New Roman"/>
              </a:rPr>
              <a:t>selective-complement</a:t>
            </a:r>
            <a:r>
              <a:rPr sz="2000" spc="215" dirty="0">
                <a:latin typeface="Times New Roman"/>
                <a:cs typeface="Times New Roman"/>
              </a:rPr>
              <a:t> </a:t>
            </a:r>
            <a:r>
              <a:rPr sz="2000" spc="-5" dirty="0">
                <a:latin typeface="Times New Roman"/>
                <a:cs typeface="Times New Roman"/>
              </a:rPr>
              <a:t>operation</a:t>
            </a:r>
            <a:r>
              <a:rPr sz="2000" spc="220" dirty="0">
                <a:latin typeface="Times New Roman"/>
                <a:cs typeface="Times New Roman"/>
              </a:rPr>
              <a:t> </a:t>
            </a:r>
            <a:r>
              <a:rPr sz="2000" spc="-5" dirty="0">
                <a:latin typeface="Times New Roman"/>
                <a:cs typeface="Times New Roman"/>
              </a:rPr>
              <a:t>complements</a:t>
            </a:r>
            <a:r>
              <a:rPr sz="2000" spc="220" dirty="0">
                <a:latin typeface="Times New Roman"/>
                <a:cs typeface="Times New Roman"/>
              </a:rPr>
              <a:t> </a:t>
            </a:r>
            <a:r>
              <a:rPr sz="2000" spc="-5" dirty="0">
                <a:latin typeface="Times New Roman"/>
                <a:cs typeface="Times New Roman"/>
              </a:rPr>
              <a:t>bits</a:t>
            </a:r>
            <a:r>
              <a:rPr sz="2000" spc="225" dirty="0">
                <a:latin typeface="Times New Roman"/>
                <a:cs typeface="Times New Roman"/>
              </a:rPr>
              <a:t> </a:t>
            </a:r>
            <a:r>
              <a:rPr sz="2000" spc="-10" dirty="0">
                <a:latin typeface="Times New Roman"/>
                <a:cs typeface="Times New Roman"/>
              </a:rPr>
              <a:t>in</a:t>
            </a:r>
            <a:r>
              <a:rPr sz="2000" spc="21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where</a:t>
            </a:r>
            <a:r>
              <a:rPr sz="2000" spc="204" dirty="0">
                <a:latin typeface="Times New Roman"/>
                <a:cs typeface="Times New Roman"/>
              </a:rPr>
              <a:t> </a:t>
            </a:r>
            <a:r>
              <a:rPr sz="2000" spc="-5" dirty="0">
                <a:latin typeface="Times New Roman"/>
                <a:cs typeface="Times New Roman"/>
              </a:rPr>
              <a:t>there</a:t>
            </a:r>
            <a:r>
              <a:rPr sz="2000" spc="215" dirty="0">
                <a:latin typeface="Times New Roman"/>
                <a:cs typeface="Times New Roman"/>
              </a:rPr>
              <a:t> </a:t>
            </a:r>
            <a:r>
              <a:rPr sz="2000" spc="-5" dirty="0">
                <a:latin typeface="Times New Roman"/>
                <a:cs typeface="Times New Roman"/>
              </a:rPr>
              <a:t>are</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corresponding</a:t>
            </a:r>
            <a:r>
              <a:rPr sz="2000" spc="135" dirty="0">
                <a:latin typeface="Times New Roman"/>
                <a:cs typeface="Times New Roman"/>
              </a:rPr>
              <a:t> </a:t>
            </a:r>
            <a:r>
              <a:rPr sz="2000" spc="-10" dirty="0">
                <a:latin typeface="Times New Roman"/>
                <a:cs typeface="Times New Roman"/>
              </a:rPr>
              <a:t>l's</a:t>
            </a:r>
            <a:r>
              <a:rPr sz="2000" spc="135" dirty="0">
                <a:latin typeface="Times New Roman"/>
                <a:cs typeface="Times New Roman"/>
              </a:rPr>
              <a:t> </a:t>
            </a:r>
            <a:r>
              <a:rPr sz="2000" spc="-5" dirty="0">
                <a:latin typeface="Times New Roman"/>
                <a:cs typeface="Times New Roman"/>
              </a:rPr>
              <a:t>in</a:t>
            </a:r>
            <a:r>
              <a:rPr sz="2000" spc="145" dirty="0">
                <a:latin typeface="Times New Roman"/>
                <a:cs typeface="Times New Roman"/>
              </a:rPr>
              <a:t> </a:t>
            </a:r>
            <a:r>
              <a:rPr sz="2000" spc="-5" dirty="0">
                <a:latin typeface="Times New Roman"/>
                <a:cs typeface="Times New Roman"/>
              </a:rPr>
              <a:t>B.</a:t>
            </a:r>
            <a:r>
              <a:rPr sz="2000" spc="140" dirty="0">
                <a:latin typeface="Times New Roman"/>
                <a:cs typeface="Times New Roman"/>
              </a:rPr>
              <a:t> </a:t>
            </a:r>
            <a:r>
              <a:rPr sz="2000" dirty="0">
                <a:latin typeface="Times New Roman"/>
                <a:cs typeface="Times New Roman"/>
              </a:rPr>
              <a:t>It</a:t>
            </a:r>
            <a:r>
              <a:rPr sz="2000" spc="120" dirty="0">
                <a:latin typeface="Times New Roman"/>
                <a:cs typeface="Times New Roman"/>
              </a:rPr>
              <a:t> </a:t>
            </a:r>
            <a:r>
              <a:rPr sz="2000" spc="-5" dirty="0">
                <a:latin typeface="Times New Roman"/>
                <a:cs typeface="Times New Roman"/>
              </a:rPr>
              <a:t>does</a:t>
            </a:r>
            <a:r>
              <a:rPr sz="2000" spc="145" dirty="0">
                <a:latin typeface="Times New Roman"/>
                <a:cs typeface="Times New Roman"/>
              </a:rPr>
              <a:t> </a:t>
            </a:r>
            <a:r>
              <a:rPr sz="2000" spc="-5" dirty="0">
                <a:latin typeface="Times New Roman"/>
                <a:cs typeface="Times New Roman"/>
              </a:rPr>
              <a:t>not</a:t>
            </a:r>
            <a:r>
              <a:rPr sz="2000" spc="140" dirty="0">
                <a:latin typeface="Times New Roman"/>
                <a:cs typeface="Times New Roman"/>
              </a:rPr>
              <a:t> </a:t>
            </a:r>
            <a:r>
              <a:rPr sz="2000" spc="-10" dirty="0">
                <a:latin typeface="Times New Roman"/>
                <a:cs typeface="Times New Roman"/>
              </a:rPr>
              <a:t>affect</a:t>
            </a:r>
            <a:r>
              <a:rPr sz="2000" spc="120" dirty="0">
                <a:latin typeface="Times New Roman"/>
                <a:cs typeface="Times New Roman"/>
              </a:rPr>
              <a:t> </a:t>
            </a:r>
            <a:r>
              <a:rPr sz="2000" dirty="0">
                <a:latin typeface="Times New Roman"/>
                <a:cs typeface="Times New Roman"/>
              </a:rPr>
              <a:t>bit</a:t>
            </a:r>
            <a:r>
              <a:rPr sz="2000" spc="120" dirty="0">
                <a:latin typeface="Times New Roman"/>
                <a:cs typeface="Times New Roman"/>
              </a:rPr>
              <a:t> </a:t>
            </a:r>
            <a:r>
              <a:rPr sz="2000" spc="-5" dirty="0">
                <a:latin typeface="Times New Roman"/>
                <a:cs typeface="Times New Roman"/>
              </a:rPr>
              <a:t>positions</a:t>
            </a:r>
            <a:r>
              <a:rPr sz="2000" spc="145" dirty="0">
                <a:latin typeface="Times New Roman"/>
                <a:cs typeface="Times New Roman"/>
              </a:rPr>
              <a:t> </a:t>
            </a:r>
            <a:r>
              <a:rPr sz="2000" spc="-5" dirty="0">
                <a:latin typeface="Times New Roman"/>
                <a:cs typeface="Times New Roman"/>
              </a:rPr>
              <a:t>that</a:t>
            </a:r>
            <a:r>
              <a:rPr sz="2000" spc="130" dirty="0">
                <a:latin typeface="Times New Roman"/>
                <a:cs typeface="Times New Roman"/>
              </a:rPr>
              <a:t> </a:t>
            </a:r>
            <a:r>
              <a:rPr sz="2000" dirty="0">
                <a:latin typeface="Times New Roman"/>
                <a:cs typeface="Times New Roman"/>
              </a:rPr>
              <a:t>have</a:t>
            </a:r>
            <a:r>
              <a:rPr sz="2000" spc="125" dirty="0">
                <a:latin typeface="Times New Roman"/>
                <a:cs typeface="Times New Roman"/>
              </a:rPr>
              <a:t> </a:t>
            </a:r>
            <a:r>
              <a:rPr sz="2000" spc="-5" dirty="0">
                <a:latin typeface="Times New Roman"/>
                <a:cs typeface="Times New Roman"/>
              </a:rPr>
              <a:t>0's</a:t>
            </a:r>
            <a:r>
              <a:rPr sz="2000" spc="140" dirty="0">
                <a:latin typeface="Times New Roman"/>
                <a:cs typeface="Times New Roman"/>
              </a:rPr>
              <a:t> </a:t>
            </a:r>
            <a:r>
              <a:rPr sz="2000" spc="-5" dirty="0">
                <a:latin typeface="Times New Roman"/>
                <a:cs typeface="Times New Roman"/>
              </a:rPr>
              <a:t>in</a:t>
            </a:r>
            <a:r>
              <a:rPr sz="2000" spc="145" dirty="0">
                <a:latin typeface="Times New Roman"/>
                <a:cs typeface="Times New Roman"/>
              </a:rPr>
              <a:t> </a:t>
            </a:r>
            <a:r>
              <a:rPr sz="2000" spc="-5" dirty="0">
                <a:latin typeface="Times New Roman"/>
                <a:cs typeface="Times New Roman"/>
              </a:rPr>
              <a:t>B.</a:t>
            </a:r>
            <a:r>
              <a:rPr sz="2000" spc="130" dirty="0">
                <a:latin typeface="Times New Roman"/>
                <a:cs typeface="Times New Roman"/>
              </a:rPr>
              <a:t> </a:t>
            </a:r>
            <a:r>
              <a:rPr sz="2000" spc="-10" dirty="0">
                <a:latin typeface="Times New Roman"/>
                <a:cs typeface="Times New Roman"/>
              </a:rPr>
              <a:t>For</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example:</a:t>
            </a:r>
            <a:endParaRPr sz="2000">
              <a:latin typeface="Times New Roman"/>
              <a:cs typeface="Times New Roman"/>
            </a:endParaRPr>
          </a:p>
          <a:p>
            <a:pPr marL="1841500">
              <a:lnSpc>
                <a:spcPct val="100000"/>
              </a:lnSpc>
              <a:spcBef>
                <a:spcPts val="1200"/>
              </a:spcBef>
              <a:tabLst>
                <a:tab pos="2525395" algn="l"/>
              </a:tabLst>
            </a:pPr>
            <a:r>
              <a:rPr sz="2000" dirty="0">
                <a:latin typeface="Times New Roman"/>
                <a:cs typeface="Times New Roman"/>
              </a:rPr>
              <a:t>1010	A</a:t>
            </a:r>
            <a:r>
              <a:rPr sz="2000" spc="-114" dirty="0">
                <a:latin typeface="Times New Roman"/>
                <a:cs typeface="Times New Roman"/>
              </a:rPr>
              <a:t> </a:t>
            </a:r>
            <a:r>
              <a:rPr sz="2000" dirty="0">
                <a:latin typeface="Times New Roman"/>
                <a:cs typeface="Times New Roman"/>
              </a:rPr>
              <a:t>before</a:t>
            </a:r>
            <a:endParaRPr sz="2000">
              <a:latin typeface="Times New Roman"/>
              <a:cs typeface="Times New Roman"/>
            </a:endParaRPr>
          </a:p>
          <a:p>
            <a:pPr marL="1841500">
              <a:lnSpc>
                <a:spcPct val="100000"/>
              </a:lnSpc>
              <a:spcBef>
                <a:spcPts val="1200"/>
              </a:spcBef>
              <a:tabLst>
                <a:tab pos="2530475" algn="l"/>
              </a:tabLst>
            </a:pPr>
            <a:r>
              <a:rPr sz="2000" u="sng" spc="-15" dirty="0">
                <a:uFill>
                  <a:solidFill>
                    <a:srgbClr val="000000"/>
                  </a:solidFill>
                </a:uFill>
                <a:latin typeface="Times New Roman"/>
                <a:cs typeface="Times New Roman"/>
              </a:rPr>
              <a:t>1100</a:t>
            </a:r>
            <a:r>
              <a:rPr sz="2000" spc="-15" dirty="0">
                <a:latin typeface="Times New Roman"/>
                <a:cs typeface="Times New Roman"/>
              </a:rPr>
              <a:t>	</a:t>
            </a:r>
            <a:r>
              <a:rPr sz="2000" dirty="0">
                <a:latin typeface="Times New Roman"/>
                <a:cs typeface="Times New Roman"/>
              </a:rPr>
              <a:t>B(logic</a:t>
            </a:r>
            <a:r>
              <a:rPr sz="2000" spc="-30" dirty="0">
                <a:latin typeface="Times New Roman"/>
                <a:cs typeface="Times New Roman"/>
              </a:rPr>
              <a:t> </a:t>
            </a:r>
            <a:r>
              <a:rPr sz="2000" dirty="0">
                <a:latin typeface="Times New Roman"/>
                <a:cs typeface="Times New Roman"/>
              </a:rPr>
              <a:t>Operand)</a:t>
            </a:r>
            <a:endParaRPr sz="2000">
              <a:latin typeface="Times New Roman"/>
              <a:cs typeface="Times New Roman"/>
            </a:endParaRPr>
          </a:p>
          <a:p>
            <a:pPr marL="1841500">
              <a:lnSpc>
                <a:spcPct val="100000"/>
              </a:lnSpc>
              <a:spcBef>
                <a:spcPts val="1200"/>
              </a:spcBef>
            </a:pPr>
            <a:r>
              <a:rPr sz="2000" spc="-15" dirty="0">
                <a:latin typeface="Times New Roman"/>
                <a:cs typeface="Times New Roman"/>
              </a:rPr>
              <a:t>0110 </a:t>
            </a:r>
            <a:r>
              <a:rPr sz="2000" dirty="0">
                <a:latin typeface="Times New Roman"/>
                <a:cs typeface="Times New Roman"/>
              </a:rPr>
              <a:t>A</a:t>
            </a:r>
            <a:r>
              <a:rPr sz="2000" spc="-220" dirty="0">
                <a:latin typeface="Times New Roman"/>
                <a:cs typeface="Times New Roman"/>
              </a:rPr>
              <a:t> </a:t>
            </a:r>
            <a:r>
              <a:rPr sz="2000" dirty="0">
                <a:latin typeface="Times New Roman"/>
                <a:cs typeface="Times New Roman"/>
              </a:rPr>
              <a:t>after</a:t>
            </a:r>
            <a:endParaRPr sz="2000">
              <a:latin typeface="Times New Roman"/>
              <a:cs typeface="Times New Roman"/>
            </a:endParaRPr>
          </a:p>
          <a:p>
            <a:pPr marL="299085" marR="5715" indent="-287020">
              <a:lnSpc>
                <a:spcPct val="150000"/>
              </a:lnSpc>
              <a:spcBef>
                <a:spcPts val="5"/>
              </a:spcBef>
              <a:buFont typeface="Arial"/>
              <a:buChar char="•"/>
              <a:tabLst>
                <a:tab pos="299085" algn="l"/>
                <a:tab pos="299720" algn="l"/>
              </a:tabLst>
            </a:pPr>
            <a:r>
              <a:rPr sz="2000" spc="-5" dirty="0">
                <a:latin typeface="Times New Roman"/>
                <a:cs typeface="Times New Roman"/>
              </a:rPr>
              <a:t>Again the two leftmost </a:t>
            </a:r>
            <a:r>
              <a:rPr sz="2000" dirty="0">
                <a:latin typeface="Times New Roman"/>
                <a:cs typeface="Times New Roman"/>
              </a:rPr>
              <a:t>bits of B </a:t>
            </a:r>
            <a:r>
              <a:rPr sz="2000" spc="-5" dirty="0">
                <a:latin typeface="Times New Roman"/>
                <a:cs typeface="Times New Roman"/>
              </a:rPr>
              <a:t>are </a:t>
            </a:r>
            <a:r>
              <a:rPr sz="2000" dirty="0">
                <a:latin typeface="Times New Roman"/>
                <a:cs typeface="Times New Roman"/>
              </a:rPr>
              <a:t>1s, </a:t>
            </a:r>
            <a:r>
              <a:rPr sz="2000" spc="-10" dirty="0">
                <a:latin typeface="Times New Roman"/>
                <a:cs typeface="Times New Roman"/>
              </a:rPr>
              <a:t>so </a:t>
            </a:r>
            <a:r>
              <a:rPr sz="2000" spc="-5" dirty="0">
                <a:latin typeface="Times New Roman"/>
                <a:cs typeface="Times New Roman"/>
              </a:rPr>
              <a:t>the corresponding bits </a:t>
            </a:r>
            <a:r>
              <a:rPr sz="2000" dirty="0">
                <a:latin typeface="Times New Roman"/>
                <a:cs typeface="Times New Roman"/>
              </a:rPr>
              <a:t>of A </a:t>
            </a:r>
            <a:r>
              <a:rPr sz="2000" spc="-5" dirty="0">
                <a:latin typeface="Times New Roman"/>
                <a:cs typeface="Times New Roman"/>
              </a:rPr>
              <a:t>are  complemented.</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spc="5" dirty="0">
                <a:latin typeface="Times New Roman"/>
                <a:cs typeface="Times New Roman"/>
              </a:rPr>
              <a:t>One</a:t>
            </a:r>
            <a:r>
              <a:rPr sz="2000" spc="75" dirty="0">
                <a:latin typeface="Times New Roman"/>
                <a:cs typeface="Times New Roman"/>
              </a:rPr>
              <a:t> </a:t>
            </a:r>
            <a:r>
              <a:rPr sz="2000" spc="-5" dirty="0">
                <a:latin typeface="Times New Roman"/>
                <a:cs typeface="Times New Roman"/>
              </a:rPr>
              <a:t>can</a:t>
            </a:r>
            <a:r>
              <a:rPr sz="2000" spc="65" dirty="0">
                <a:latin typeface="Times New Roman"/>
                <a:cs typeface="Times New Roman"/>
              </a:rPr>
              <a:t> </a:t>
            </a:r>
            <a:r>
              <a:rPr sz="2000" dirty="0">
                <a:latin typeface="Times New Roman"/>
                <a:cs typeface="Times New Roman"/>
              </a:rPr>
              <a:t>deduce</a:t>
            </a:r>
            <a:r>
              <a:rPr sz="2000" spc="80" dirty="0">
                <a:latin typeface="Times New Roman"/>
                <a:cs typeface="Times New Roman"/>
              </a:rPr>
              <a:t> </a:t>
            </a:r>
            <a:r>
              <a:rPr sz="2000" spc="-5" dirty="0">
                <a:latin typeface="Times New Roman"/>
                <a:cs typeface="Times New Roman"/>
              </a:rPr>
              <a:t>that</a:t>
            </a:r>
            <a:r>
              <a:rPr sz="2000" spc="70" dirty="0">
                <a:latin typeface="Times New Roman"/>
                <a:cs typeface="Times New Roman"/>
              </a:rPr>
              <a:t> </a:t>
            </a:r>
            <a:r>
              <a:rPr sz="2000" spc="-5" dirty="0">
                <a:latin typeface="Times New Roman"/>
                <a:cs typeface="Times New Roman"/>
              </a:rPr>
              <a:t>the</a:t>
            </a:r>
            <a:r>
              <a:rPr sz="2000" spc="80" dirty="0">
                <a:latin typeface="Times New Roman"/>
                <a:cs typeface="Times New Roman"/>
              </a:rPr>
              <a:t> </a:t>
            </a:r>
            <a:r>
              <a:rPr sz="2000" spc="-5" dirty="0">
                <a:latin typeface="Times New Roman"/>
                <a:cs typeface="Times New Roman"/>
              </a:rPr>
              <a:t>selective-complement</a:t>
            </a:r>
            <a:r>
              <a:rPr sz="2000" spc="75" dirty="0">
                <a:latin typeface="Times New Roman"/>
                <a:cs typeface="Times New Roman"/>
              </a:rPr>
              <a:t> </a:t>
            </a:r>
            <a:r>
              <a:rPr sz="2000" spc="-5" dirty="0">
                <a:latin typeface="Times New Roman"/>
                <a:cs typeface="Times New Roman"/>
              </a:rPr>
              <a:t>operation</a:t>
            </a:r>
            <a:r>
              <a:rPr sz="2000" spc="95" dirty="0">
                <a:latin typeface="Times New Roman"/>
                <a:cs typeface="Times New Roman"/>
              </a:rPr>
              <a:t> </a:t>
            </a:r>
            <a:r>
              <a:rPr sz="2000" spc="-10" dirty="0">
                <a:latin typeface="Times New Roman"/>
                <a:cs typeface="Times New Roman"/>
              </a:rPr>
              <a:t>is</a:t>
            </a:r>
            <a:r>
              <a:rPr sz="2000" spc="60" dirty="0">
                <a:latin typeface="Times New Roman"/>
                <a:cs typeface="Times New Roman"/>
              </a:rPr>
              <a:t> </a:t>
            </a:r>
            <a:r>
              <a:rPr sz="2000" dirty="0">
                <a:latin typeface="Times New Roman"/>
                <a:cs typeface="Times New Roman"/>
              </a:rPr>
              <a:t>just</a:t>
            </a:r>
            <a:r>
              <a:rPr sz="2000" spc="70" dirty="0">
                <a:latin typeface="Times New Roman"/>
                <a:cs typeface="Times New Roman"/>
              </a:rPr>
              <a:t> </a:t>
            </a:r>
            <a:r>
              <a:rPr sz="2000" spc="-5" dirty="0">
                <a:latin typeface="Times New Roman"/>
                <a:cs typeface="Times New Roman"/>
              </a:rPr>
              <a:t>an</a:t>
            </a:r>
            <a:r>
              <a:rPr sz="2000" spc="80" dirty="0">
                <a:latin typeface="Times New Roman"/>
                <a:cs typeface="Times New Roman"/>
              </a:rPr>
              <a:t> </a:t>
            </a:r>
            <a:r>
              <a:rPr sz="2000" spc="-5" dirty="0">
                <a:latin typeface="Times New Roman"/>
                <a:cs typeface="Times New Roman"/>
              </a:rPr>
              <a:t>exclusive-</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OR</a:t>
            </a:r>
            <a:r>
              <a:rPr sz="2000" spc="-10" dirty="0">
                <a:latin typeface="Times New Roman"/>
                <a:cs typeface="Times New Roman"/>
              </a:rPr>
              <a:t> </a:t>
            </a:r>
            <a:r>
              <a:rPr sz="2000" dirty="0">
                <a:latin typeface="Times New Roman"/>
                <a:cs typeface="Times New Roman"/>
              </a:rPr>
              <a:t>microoperation.</a:t>
            </a:r>
            <a:endParaRPr sz="2000">
              <a:latin typeface="Times New Roman"/>
              <a:cs typeface="Times New Roman"/>
            </a:endParaRPr>
          </a:p>
          <a:p>
            <a:pPr marL="299085" marR="5080" indent="-287020">
              <a:lnSpc>
                <a:spcPct val="150000"/>
              </a:lnSpc>
              <a:buFont typeface="Arial"/>
              <a:buChar char="•"/>
              <a:tabLst>
                <a:tab pos="299085" algn="l"/>
                <a:tab pos="299720" algn="l"/>
                <a:tab pos="1466215" algn="l"/>
                <a:tab pos="1940560" algn="l"/>
                <a:tab pos="3501390" algn="l"/>
                <a:tab pos="5215890" algn="l"/>
                <a:tab pos="5732780" algn="l"/>
                <a:tab pos="6137910" algn="l"/>
                <a:tab pos="6769100" algn="l"/>
                <a:tab pos="7131684" algn="l"/>
              </a:tabLst>
            </a:pPr>
            <a:r>
              <a:rPr sz="2000" dirty="0">
                <a:latin typeface="Times New Roman"/>
                <a:cs typeface="Times New Roman"/>
              </a:rPr>
              <a:t>The</a:t>
            </a:r>
            <a:r>
              <a:rPr sz="2000" spc="5" dirty="0">
                <a:latin typeface="Times New Roman"/>
                <a:cs typeface="Times New Roman"/>
              </a:rPr>
              <a:t>r</a:t>
            </a:r>
            <a:r>
              <a:rPr sz="2000" spc="-15" dirty="0">
                <a:latin typeface="Times New Roman"/>
                <a:cs typeface="Times New Roman"/>
              </a:rPr>
              <a:t>e</a:t>
            </a:r>
            <a:r>
              <a:rPr sz="2000" spc="-10" dirty="0">
                <a:latin typeface="Times New Roman"/>
                <a:cs typeface="Times New Roman"/>
              </a:rPr>
              <a:t>f</a:t>
            </a:r>
            <a:r>
              <a:rPr sz="2000" dirty="0">
                <a:latin typeface="Times New Roman"/>
                <a:cs typeface="Times New Roman"/>
              </a:rPr>
              <a:t>ore	</a:t>
            </a:r>
            <a:r>
              <a:rPr sz="2000" spc="-20" dirty="0">
                <a:latin typeface="Times New Roman"/>
                <a:cs typeface="Times New Roman"/>
              </a:rPr>
              <a:t>t</a:t>
            </a:r>
            <a:r>
              <a:rPr sz="2000" dirty="0">
                <a:latin typeface="Times New Roman"/>
                <a:cs typeface="Times New Roman"/>
              </a:rPr>
              <a:t>he	exc</a:t>
            </a:r>
            <a:r>
              <a:rPr sz="2000" spc="-15" dirty="0">
                <a:latin typeface="Times New Roman"/>
                <a:cs typeface="Times New Roman"/>
              </a:rPr>
              <a:t>l</a:t>
            </a:r>
            <a:r>
              <a:rPr sz="2000" dirty="0">
                <a:latin typeface="Times New Roman"/>
                <a:cs typeface="Times New Roman"/>
              </a:rPr>
              <a:t>us</a:t>
            </a:r>
            <a:r>
              <a:rPr sz="2000" spc="-10" dirty="0">
                <a:latin typeface="Times New Roman"/>
                <a:cs typeface="Times New Roman"/>
              </a:rPr>
              <a:t>i</a:t>
            </a:r>
            <a:r>
              <a:rPr sz="2000" dirty="0">
                <a:latin typeface="Times New Roman"/>
                <a:cs typeface="Times New Roman"/>
              </a:rPr>
              <a:t>v</a:t>
            </a:r>
            <a:r>
              <a:rPr sz="2000" spc="-10" dirty="0">
                <a:latin typeface="Times New Roman"/>
                <a:cs typeface="Times New Roman"/>
              </a:rPr>
              <a:t>e</a:t>
            </a:r>
            <a:r>
              <a:rPr sz="2000" dirty="0">
                <a:latin typeface="Times New Roman"/>
                <a:cs typeface="Times New Roman"/>
              </a:rPr>
              <a:t>-</a:t>
            </a:r>
            <a:r>
              <a:rPr sz="2000" spc="-10" dirty="0">
                <a:latin typeface="Times New Roman"/>
                <a:cs typeface="Times New Roman"/>
              </a:rPr>
              <a:t>O</a:t>
            </a:r>
            <a:r>
              <a:rPr sz="2000" dirty="0">
                <a:latin typeface="Times New Roman"/>
                <a:cs typeface="Times New Roman"/>
              </a:rPr>
              <a:t>R	</a:t>
            </a:r>
            <a:r>
              <a:rPr sz="2000" spc="-25" dirty="0">
                <a:latin typeface="Times New Roman"/>
                <a:cs typeface="Times New Roman"/>
              </a:rPr>
              <a:t>m</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r</a:t>
            </a:r>
            <a:r>
              <a:rPr sz="2000" spc="5" dirty="0">
                <a:latin typeface="Times New Roman"/>
                <a:cs typeface="Times New Roman"/>
              </a:rPr>
              <a:t>o</a:t>
            </a:r>
            <a:r>
              <a:rPr sz="2000" dirty="0">
                <a:latin typeface="Times New Roman"/>
                <a:cs typeface="Times New Roman"/>
              </a:rPr>
              <a:t>op</a:t>
            </a:r>
            <a:r>
              <a:rPr sz="2000" spc="-15" dirty="0">
                <a:latin typeface="Times New Roman"/>
                <a:cs typeface="Times New Roman"/>
              </a:rPr>
              <a:t>e</a:t>
            </a:r>
            <a:r>
              <a:rPr sz="2000" dirty="0">
                <a:latin typeface="Times New Roman"/>
                <a:cs typeface="Times New Roman"/>
              </a:rPr>
              <a:t>ra</a:t>
            </a:r>
            <a:r>
              <a:rPr sz="2000" spc="-15"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	c</a:t>
            </a:r>
            <a:r>
              <a:rPr sz="2000" spc="-20" dirty="0">
                <a:latin typeface="Times New Roman"/>
                <a:cs typeface="Times New Roman"/>
              </a:rPr>
              <a:t>a</a:t>
            </a:r>
            <a:r>
              <a:rPr sz="2000" dirty="0">
                <a:latin typeface="Times New Roman"/>
                <a:cs typeface="Times New Roman"/>
              </a:rPr>
              <a:t>n	</a:t>
            </a:r>
            <a:r>
              <a:rPr sz="2000" spc="5" dirty="0">
                <a:latin typeface="Times New Roman"/>
                <a:cs typeface="Times New Roman"/>
              </a:rPr>
              <a:t>b</a:t>
            </a:r>
            <a:r>
              <a:rPr sz="2000" dirty="0">
                <a:latin typeface="Times New Roman"/>
                <a:cs typeface="Times New Roman"/>
              </a:rPr>
              <a:t>e	us</a:t>
            </a:r>
            <a:r>
              <a:rPr sz="2000" spc="-10" dirty="0">
                <a:latin typeface="Times New Roman"/>
                <a:cs typeface="Times New Roman"/>
              </a:rPr>
              <a:t>e</a:t>
            </a:r>
            <a:r>
              <a:rPr sz="2000" dirty="0">
                <a:latin typeface="Times New Roman"/>
                <a:cs typeface="Times New Roman"/>
              </a:rPr>
              <a:t>d	</a:t>
            </a:r>
            <a:r>
              <a:rPr sz="2000" spc="-5" dirty="0">
                <a:latin typeface="Times New Roman"/>
                <a:cs typeface="Times New Roman"/>
              </a:rPr>
              <a:t>t</a:t>
            </a:r>
            <a:r>
              <a:rPr sz="2000" dirty="0">
                <a:latin typeface="Times New Roman"/>
                <a:cs typeface="Times New Roman"/>
              </a:rPr>
              <a:t>o	se</a:t>
            </a:r>
            <a:r>
              <a:rPr sz="2000" spc="-10" dirty="0">
                <a:latin typeface="Times New Roman"/>
                <a:cs typeface="Times New Roman"/>
              </a:rPr>
              <a:t>l</a:t>
            </a:r>
            <a:r>
              <a:rPr sz="2000" spc="-15" dirty="0">
                <a:latin typeface="Times New Roman"/>
                <a:cs typeface="Times New Roman"/>
              </a:rPr>
              <a:t>e</a:t>
            </a:r>
            <a:r>
              <a:rPr sz="2000" dirty="0">
                <a:latin typeface="Times New Roman"/>
                <a:cs typeface="Times New Roman"/>
              </a:rPr>
              <a:t>c</a:t>
            </a:r>
            <a:r>
              <a:rPr sz="2000" spc="-10" dirty="0">
                <a:latin typeface="Times New Roman"/>
                <a:cs typeface="Times New Roman"/>
              </a:rPr>
              <a:t>t</a:t>
            </a:r>
            <a:r>
              <a:rPr sz="2000" spc="-20" dirty="0">
                <a:latin typeface="Times New Roman"/>
                <a:cs typeface="Times New Roman"/>
              </a:rPr>
              <a:t>i</a:t>
            </a:r>
            <a:r>
              <a:rPr sz="2000" dirty="0">
                <a:latin typeface="Times New Roman"/>
                <a:cs typeface="Times New Roman"/>
              </a:rPr>
              <a:t>vely  </a:t>
            </a:r>
            <a:r>
              <a:rPr sz="2000" spc="-5" dirty="0">
                <a:latin typeface="Times New Roman"/>
                <a:cs typeface="Times New Roman"/>
              </a:rPr>
              <a:t>complement </a:t>
            </a:r>
            <a:r>
              <a:rPr sz="2000" dirty="0">
                <a:latin typeface="Times New Roman"/>
                <a:cs typeface="Times New Roman"/>
              </a:rPr>
              <a:t>bits of a</a:t>
            </a:r>
            <a:r>
              <a:rPr sz="2000" spc="-40"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
        <p:nvSpPr>
          <p:cNvPr id="2" name="object 2"/>
          <p:cNvSpPr txBox="1"/>
          <p:nvPr/>
        </p:nvSpPr>
        <p:spPr>
          <a:xfrm>
            <a:off x="416458" y="102844"/>
            <a:ext cx="8258809" cy="6427470"/>
          </a:xfrm>
          <a:prstGeom prst="rect">
            <a:avLst/>
          </a:prstGeom>
        </p:spPr>
        <p:txBody>
          <a:bodyPr vert="horz" wrap="square" lIns="0" tIns="165100" rIns="0" bIns="0" rtlCol="0">
            <a:spAutoFit/>
          </a:bodyPr>
          <a:lstStyle/>
          <a:p>
            <a:pPr marL="12700">
              <a:lnSpc>
                <a:spcPct val="100000"/>
              </a:lnSpc>
              <a:spcBef>
                <a:spcPts val="1300"/>
              </a:spcBef>
            </a:pPr>
            <a:r>
              <a:rPr sz="2000" b="1" spc="-5" dirty="0">
                <a:latin typeface="Times New Roman"/>
                <a:cs typeface="Times New Roman"/>
              </a:rPr>
              <a:t>Selective-clear</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The </a:t>
            </a:r>
            <a:r>
              <a:rPr sz="2000" spc="-5" dirty="0">
                <a:latin typeface="Times New Roman"/>
                <a:cs typeface="Times New Roman"/>
              </a:rPr>
              <a:t>selective-clear operation clears </a:t>
            </a:r>
            <a:r>
              <a:rPr sz="2000" spc="-10" dirty="0">
                <a:latin typeface="Times New Roman"/>
                <a:cs typeface="Times New Roman"/>
              </a:rPr>
              <a:t>to </a:t>
            </a:r>
            <a:r>
              <a:rPr sz="2000" dirty="0">
                <a:latin typeface="Times New Roman"/>
                <a:cs typeface="Times New Roman"/>
              </a:rPr>
              <a:t>0 </a:t>
            </a:r>
            <a:r>
              <a:rPr sz="2000" spc="-5" dirty="0">
                <a:latin typeface="Times New Roman"/>
                <a:cs typeface="Times New Roman"/>
              </a:rPr>
              <a:t>the bits </a:t>
            </a:r>
            <a:r>
              <a:rPr sz="2000" spc="-10" dirty="0">
                <a:latin typeface="Times New Roman"/>
                <a:cs typeface="Times New Roman"/>
              </a:rPr>
              <a:t>in </a:t>
            </a:r>
            <a:r>
              <a:rPr sz="2000" dirty="0">
                <a:latin typeface="Times New Roman"/>
                <a:cs typeface="Times New Roman"/>
              </a:rPr>
              <a:t>A only where there</a:t>
            </a:r>
            <a:r>
              <a:rPr sz="2000" spc="75" dirty="0">
                <a:latin typeface="Times New Roman"/>
                <a:cs typeface="Times New Roman"/>
              </a:rPr>
              <a:t> </a:t>
            </a:r>
            <a:r>
              <a:rPr sz="2000" spc="-10" dirty="0">
                <a:latin typeface="Times New Roman"/>
                <a:cs typeface="Times New Roman"/>
              </a:rPr>
              <a:t>are</a:t>
            </a:r>
            <a:endParaRPr sz="2000">
              <a:latin typeface="Times New Roman"/>
              <a:cs typeface="Times New Roman"/>
            </a:endParaRPr>
          </a:p>
          <a:p>
            <a:pPr marL="299085">
              <a:lnSpc>
                <a:spcPct val="100000"/>
              </a:lnSpc>
              <a:spcBef>
                <a:spcPts val="1200"/>
              </a:spcBef>
            </a:pPr>
            <a:r>
              <a:rPr sz="2000" dirty="0">
                <a:latin typeface="Times New Roman"/>
                <a:cs typeface="Times New Roman"/>
              </a:rPr>
              <a:t>corresponding 1‘s </a:t>
            </a:r>
            <a:r>
              <a:rPr sz="2000" spc="-5" dirty="0">
                <a:latin typeface="Times New Roman"/>
                <a:cs typeface="Times New Roman"/>
              </a:rPr>
              <a:t>in B. </a:t>
            </a:r>
            <a:r>
              <a:rPr sz="2000" dirty="0">
                <a:latin typeface="Times New Roman"/>
                <a:cs typeface="Times New Roman"/>
              </a:rPr>
              <a:t>For</a:t>
            </a:r>
            <a:r>
              <a:rPr sz="2000" spc="-80" dirty="0">
                <a:latin typeface="Times New Roman"/>
                <a:cs typeface="Times New Roman"/>
              </a:rPr>
              <a:t> </a:t>
            </a:r>
            <a:r>
              <a:rPr sz="2000" spc="-5" dirty="0">
                <a:latin typeface="Times New Roman"/>
                <a:cs typeface="Times New Roman"/>
              </a:rPr>
              <a:t>example:</a:t>
            </a:r>
            <a:endParaRPr sz="2000">
              <a:latin typeface="Times New Roman"/>
              <a:cs typeface="Times New Roman"/>
            </a:endParaRPr>
          </a:p>
          <a:p>
            <a:pPr marL="926465">
              <a:lnSpc>
                <a:spcPct val="100000"/>
              </a:lnSpc>
              <a:spcBef>
                <a:spcPts val="1200"/>
              </a:spcBef>
              <a:tabLst>
                <a:tab pos="1611630" algn="l"/>
              </a:tabLst>
            </a:pPr>
            <a:r>
              <a:rPr sz="2000" spc="5" dirty="0">
                <a:latin typeface="Times New Roman"/>
                <a:cs typeface="Times New Roman"/>
              </a:rPr>
              <a:t>1010	</a:t>
            </a:r>
            <a:r>
              <a:rPr sz="2000" dirty="0">
                <a:latin typeface="Times New Roman"/>
                <a:cs typeface="Times New Roman"/>
              </a:rPr>
              <a:t>A</a:t>
            </a:r>
            <a:r>
              <a:rPr sz="2000" spc="-120" dirty="0">
                <a:latin typeface="Times New Roman"/>
                <a:cs typeface="Times New Roman"/>
              </a:rPr>
              <a:t> </a:t>
            </a:r>
            <a:r>
              <a:rPr sz="2000" dirty="0">
                <a:latin typeface="Times New Roman"/>
                <a:cs typeface="Times New Roman"/>
              </a:rPr>
              <a:t>before</a:t>
            </a:r>
            <a:endParaRPr sz="2000">
              <a:latin typeface="Times New Roman"/>
              <a:cs typeface="Times New Roman"/>
            </a:endParaRPr>
          </a:p>
          <a:p>
            <a:pPr marL="926465" marR="4903470">
              <a:lnSpc>
                <a:spcPct val="150000"/>
              </a:lnSpc>
            </a:pPr>
            <a:r>
              <a:rPr sz="2000" u="sng" spc="-15" dirty="0">
                <a:uFill>
                  <a:solidFill>
                    <a:srgbClr val="000000"/>
                  </a:solidFill>
                </a:uFill>
                <a:latin typeface="Times New Roman"/>
                <a:cs typeface="Times New Roman"/>
              </a:rPr>
              <a:t>1100</a:t>
            </a:r>
            <a:r>
              <a:rPr sz="2000" spc="-15" dirty="0">
                <a:latin typeface="Times New Roman"/>
                <a:cs typeface="Times New Roman"/>
              </a:rPr>
              <a:t> </a:t>
            </a:r>
            <a:r>
              <a:rPr sz="2000" dirty="0">
                <a:latin typeface="Times New Roman"/>
                <a:cs typeface="Times New Roman"/>
              </a:rPr>
              <a:t>B (logic</a:t>
            </a:r>
            <a:r>
              <a:rPr sz="2000" spc="-80" dirty="0">
                <a:latin typeface="Times New Roman"/>
                <a:cs typeface="Times New Roman"/>
              </a:rPr>
              <a:t> </a:t>
            </a:r>
            <a:r>
              <a:rPr sz="2000" dirty="0">
                <a:latin typeface="Times New Roman"/>
                <a:cs typeface="Times New Roman"/>
              </a:rPr>
              <a:t>operand)  </a:t>
            </a:r>
            <a:r>
              <a:rPr sz="2000" spc="5" dirty="0">
                <a:latin typeface="Times New Roman"/>
                <a:cs typeface="Times New Roman"/>
              </a:rPr>
              <a:t>0010 </a:t>
            </a:r>
            <a:r>
              <a:rPr sz="2000" dirty="0">
                <a:latin typeface="Times New Roman"/>
                <a:cs typeface="Times New Roman"/>
              </a:rPr>
              <a:t>A</a:t>
            </a:r>
            <a:r>
              <a:rPr sz="2000" spc="-270" dirty="0">
                <a:latin typeface="Times New Roman"/>
                <a:cs typeface="Times New Roman"/>
              </a:rPr>
              <a:t> </a:t>
            </a:r>
            <a:r>
              <a:rPr sz="2000" dirty="0">
                <a:latin typeface="Times New Roman"/>
                <a:cs typeface="Times New Roman"/>
              </a:rPr>
              <a:t>after</a:t>
            </a:r>
            <a:endParaRPr sz="2000">
              <a:latin typeface="Times New Roman"/>
              <a:cs typeface="Times New Roman"/>
            </a:endParaRPr>
          </a:p>
          <a:p>
            <a:pPr marL="299085" indent="-287020">
              <a:lnSpc>
                <a:spcPct val="100000"/>
              </a:lnSpc>
              <a:spcBef>
                <a:spcPts val="1200"/>
              </a:spcBef>
              <a:buFont typeface="Arial"/>
              <a:buChar char="•"/>
              <a:tabLst>
                <a:tab pos="299085" algn="l"/>
                <a:tab pos="299720" algn="l"/>
              </a:tabLst>
            </a:pPr>
            <a:r>
              <a:rPr sz="2000" dirty="0">
                <a:latin typeface="Times New Roman"/>
                <a:cs typeface="Times New Roman"/>
              </a:rPr>
              <a:t>Again</a:t>
            </a:r>
            <a:r>
              <a:rPr sz="2000" spc="200" dirty="0">
                <a:latin typeface="Times New Roman"/>
                <a:cs typeface="Times New Roman"/>
              </a:rPr>
              <a:t> </a:t>
            </a:r>
            <a:r>
              <a:rPr sz="2000" dirty="0">
                <a:latin typeface="Times New Roman"/>
                <a:cs typeface="Times New Roman"/>
              </a:rPr>
              <a:t>the</a:t>
            </a:r>
            <a:r>
              <a:rPr sz="2000" spc="195" dirty="0">
                <a:latin typeface="Times New Roman"/>
                <a:cs typeface="Times New Roman"/>
              </a:rPr>
              <a:t> </a:t>
            </a:r>
            <a:r>
              <a:rPr sz="2000" spc="-5" dirty="0">
                <a:latin typeface="Times New Roman"/>
                <a:cs typeface="Times New Roman"/>
              </a:rPr>
              <a:t>two</a:t>
            </a:r>
            <a:r>
              <a:rPr sz="2000" spc="204" dirty="0">
                <a:latin typeface="Times New Roman"/>
                <a:cs typeface="Times New Roman"/>
              </a:rPr>
              <a:t> </a:t>
            </a:r>
            <a:r>
              <a:rPr sz="2000" spc="-5" dirty="0">
                <a:latin typeface="Times New Roman"/>
                <a:cs typeface="Times New Roman"/>
              </a:rPr>
              <a:t>leftmost</a:t>
            </a:r>
            <a:r>
              <a:rPr sz="2000" spc="190" dirty="0">
                <a:latin typeface="Times New Roman"/>
                <a:cs typeface="Times New Roman"/>
              </a:rPr>
              <a:t> </a:t>
            </a:r>
            <a:r>
              <a:rPr sz="2000" spc="-5" dirty="0">
                <a:latin typeface="Times New Roman"/>
                <a:cs typeface="Times New Roman"/>
              </a:rPr>
              <a:t>bits</a:t>
            </a:r>
            <a:r>
              <a:rPr sz="2000" spc="190" dirty="0">
                <a:latin typeface="Times New Roman"/>
                <a:cs typeface="Times New Roman"/>
              </a:rPr>
              <a:t> </a:t>
            </a:r>
            <a:r>
              <a:rPr sz="2000" dirty="0">
                <a:latin typeface="Times New Roman"/>
                <a:cs typeface="Times New Roman"/>
              </a:rPr>
              <a:t>of</a:t>
            </a:r>
            <a:r>
              <a:rPr sz="2000" spc="195" dirty="0">
                <a:latin typeface="Times New Roman"/>
                <a:cs typeface="Times New Roman"/>
              </a:rPr>
              <a:t> </a:t>
            </a:r>
            <a:r>
              <a:rPr sz="2000" dirty="0">
                <a:latin typeface="Times New Roman"/>
                <a:cs typeface="Times New Roman"/>
              </a:rPr>
              <a:t>B</a:t>
            </a:r>
            <a:r>
              <a:rPr sz="2000" spc="204" dirty="0">
                <a:latin typeface="Times New Roman"/>
                <a:cs typeface="Times New Roman"/>
              </a:rPr>
              <a:t> </a:t>
            </a:r>
            <a:r>
              <a:rPr sz="2000" spc="-5" dirty="0">
                <a:latin typeface="Times New Roman"/>
                <a:cs typeface="Times New Roman"/>
              </a:rPr>
              <a:t>are</a:t>
            </a:r>
            <a:r>
              <a:rPr sz="2000" spc="180" dirty="0">
                <a:latin typeface="Times New Roman"/>
                <a:cs typeface="Times New Roman"/>
              </a:rPr>
              <a:t> </a:t>
            </a:r>
            <a:r>
              <a:rPr sz="2000" spc="-5" dirty="0">
                <a:latin typeface="Times New Roman"/>
                <a:cs typeface="Times New Roman"/>
              </a:rPr>
              <a:t>1‘s,</a:t>
            </a:r>
            <a:r>
              <a:rPr sz="2000" spc="200" dirty="0">
                <a:latin typeface="Times New Roman"/>
                <a:cs typeface="Times New Roman"/>
              </a:rPr>
              <a:t> </a:t>
            </a:r>
            <a:r>
              <a:rPr sz="2000" spc="-5" dirty="0">
                <a:latin typeface="Times New Roman"/>
                <a:cs typeface="Times New Roman"/>
              </a:rPr>
              <a:t>so</a:t>
            </a:r>
            <a:r>
              <a:rPr sz="2000" spc="200" dirty="0">
                <a:latin typeface="Times New Roman"/>
                <a:cs typeface="Times New Roman"/>
              </a:rPr>
              <a:t> </a:t>
            </a:r>
            <a:r>
              <a:rPr sz="2000" dirty="0">
                <a:latin typeface="Times New Roman"/>
                <a:cs typeface="Times New Roman"/>
              </a:rPr>
              <a:t>the</a:t>
            </a:r>
            <a:r>
              <a:rPr sz="2000" spc="195" dirty="0">
                <a:latin typeface="Times New Roman"/>
                <a:cs typeface="Times New Roman"/>
              </a:rPr>
              <a:t> </a:t>
            </a:r>
            <a:r>
              <a:rPr sz="2000" spc="-5" dirty="0">
                <a:latin typeface="Times New Roman"/>
                <a:cs typeface="Times New Roman"/>
              </a:rPr>
              <a:t>corresponding</a:t>
            </a:r>
            <a:r>
              <a:rPr sz="2000" spc="200" dirty="0">
                <a:latin typeface="Times New Roman"/>
                <a:cs typeface="Times New Roman"/>
              </a:rPr>
              <a:t> </a:t>
            </a:r>
            <a:r>
              <a:rPr sz="2000" spc="-5" dirty="0">
                <a:latin typeface="Times New Roman"/>
                <a:cs typeface="Times New Roman"/>
              </a:rPr>
              <a:t>bits</a:t>
            </a:r>
            <a:r>
              <a:rPr sz="2000" spc="190" dirty="0">
                <a:latin typeface="Times New Roman"/>
                <a:cs typeface="Times New Roman"/>
              </a:rPr>
              <a:t> </a:t>
            </a:r>
            <a:r>
              <a:rPr sz="2000" spc="-5" dirty="0">
                <a:latin typeface="Times New Roman"/>
                <a:cs typeface="Times New Roman"/>
              </a:rPr>
              <a:t>of</a:t>
            </a:r>
            <a:r>
              <a:rPr sz="2000" spc="190" dirty="0">
                <a:latin typeface="Times New Roman"/>
                <a:cs typeface="Times New Roman"/>
              </a:rPr>
              <a:t> </a:t>
            </a:r>
            <a:r>
              <a:rPr sz="2000" dirty="0">
                <a:latin typeface="Times New Roman"/>
                <a:cs typeface="Times New Roman"/>
              </a:rPr>
              <a:t>A</a:t>
            </a:r>
            <a:r>
              <a:rPr sz="2000" spc="100" dirty="0">
                <a:latin typeface="Times New Roman"/>
                <a:cs typeface="Times New Roman"/>
              </a:rPr>
              <a:t> </a:t>
            </a:r>
            <a:r>
              <a:rPr sz="2000" spc="-5" dirty="0">
                <a:latin typeface="Times New Roman"/>
                <a:cs typeface="Times New Roman"/>
              </a:rPr>
              <a:t>are</a:t>
            </a:r>
            <a:endParaRPr sz="2000">
              <a:latin typeface="Times New Roman"/>
              <a:cs typeface="Times New Roman"/>
            </a:endParaRPr>
          </a:p>
          <a:p>
            <a:pPr marL="299085" marR="5080">
              <a:lnSpc>
                <a:spcPct val="150000"/>
              </a:lnSpc>
              <a:spcBef>
                <a:spcPts val="5"/>
              </a:spcBef>
            </a:pPr>
            <a:r>
              <a:rPr sz="2000" spc="-5" dirty="0">
                <a:latin typeface="Times New Roman"/>
                <a:cs typeface="Times New Roman"/>
              </a:rPr>
              <a:t>cleared </a:t>
            </a:r>
            <a:r>
              <a:rPr sz="2000" spc="-10" dirty="0">
                <a:latin typeface="Times New Roman"/>
                <a:cs typeface="Times New Roman"/>
              </a:rPr>
              <a:t>to </a:t>
            </a:r>
            <a:r>
              <a:rPr sz="2000" spc="-5" dirty="0">
                <a:latin typeface="Times New Roman"/>
                <a:cs typeface="Times New Roman"/>
              </a:rPr>
              <a:t>0. </a:t>
            </a:r>
            <a:r>
              <a:rPr sz="2000" spc="5" dirty="0">
                <a:latin typeface="Times New Roman"/>
                <a:cs typeface="Times New Roman"/>
              </a:rPr>
              <a:t>One </a:t>
            </a:r>
            <a:r>
              <a:rPr sz="2000" spc="-5" dirty="0">
                <a:latin typeface="Times New Roman"/>
                <a:cs typeface="Times New Roman"/>
              </a:rPr>
              <a:t>can deduce that the Boolean operation performed on the  </a:t>
            </a:r>
            <a:r>
              <a:rPr sz="2000" dirty="0">
                <a:latin typeface="Times New Roman"/>
                <a:cs typeface="Times New Roman"/>
              </a:rPr>
              <a:t>individual</a:t>
            </a:r>
            <a:r>
              <a:rPr sz="2000" spc="-45" dirty="0">
                <a:latin typeface="Times New Roman"/>
                <a:cs typeface="Times New Roman"/>
              </a:rPr>
              <a:t> </a:t>
            </a:r>
            <a:r>
              <a:rPr sz="2000" dirty="0">
                <a:latin typeface="Times New Roman"/>
                <a:cs typeface="Times New Roman"/>
              </a:rPr>
              <a:t>bits</a:t>
            </a:r>
            <a:r>
              <a:rPr sz="2000" spc="-25" dirty="0">
                <a:latin typeface="Times New Roman"/>
                <a:cs typeface="Times New Roman"/>
              </a:rPr>
              <a:t> </a:t>
            </a:r>
            <a:r>
              <a:rPr sz="2000" spc="-5" dirty="0">
                <a:latin typeface="Times New Roman"/>
                <a:cs typeface="Times New Roman"/>
              </a:rPr>
              <a:t>is</a:t>
            </a:r>
            <a:r>
              <a:rPr sz="2000" spc="-120" dirty="0">
                <a:latin typeface="Times New Roman"/>
                <a:cs typeface="Times New Roman"/>
              </a:rPr>
              <a:t> </a:t>
            </a:r>
            <a:r>
              <a:rPr sz="2000" dirty="0">
                <a:latin typeface="Times New Roman"/>
                <a:cs typeface="Times New Roman"/>
              </a:rPr>
              <a:t>AB‘.</a:t>
            </a:r>
            <a:r>
              <a:rPr sz="2000" spc="-5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corresponding</a:t>
            </a:r>
            <a:r>
              <a:rPr sz="2000" spc="-40" dirty="0">
                <a:latin typeface="Times New Roman"/>
                <a:cs typeface="Times New Roman"/>
              </a:rPr>
              <a:t> </a:t>
            </a:r>
            <a:r>
              <a:rPr sz="2000" dirty="0">
                <a:latin typeface="Times New Roman"/>
                <a:cs typeface="Times New Roman"/>
              </a:rPr>
              <a:t>logic</a:t>
            </a:r>
            <a:r>
              <a:rPr sz="2000" spc="-25" dirty="0">
                <a:latin typeface="Times New Roman"/>
                <a:cs typeface="Times New Roman"/>
              </a:rPr>
              <a:t> </a:t>
            </a:r>
            <a:r>
              <a:rPr sz="2000" dirty="0">
                <a:latin typeface="Times New Roman"/>
                <a:cs typeface="Times New Roman"/>
              </a:rPr>
              <a:t>microoperation</a:t>
            </a:r>
            <a:r>
              <a:rPr sz="2000" spc="-30" dirty="0">
                <a:latin typeface="Times New Roman"/>
                <a:cs typeface="Times New Roman"/>
              </a:rPr>
              <a:t> </a:t>
            </a:r>
            <a:r>
              <a:rPr sz="2000" spc="-5" dirty="0">
                <a:latin typeface="Times New Roman"/>
                <a:cs typeface="Times New Roman"/>
              </a:rPr>
              <a:t>is</a:t>
            </a:r>
            <a:r>
              <a:rPr sz="2000" spc="-120" dirty="0">
                <a:latin typeface="Times New Roman"/>
                <a:cs typeface="Times New Roman"/>
              </a:rPr>
              <a:t> </a:t>
            </a:r>
            <a:r>
              <a:rPr sz="2000" dirty="0">
                <a:latin typeface="Times New Roman"/>
                <a:cs typeface="Times New Roman"/>
              </a:rPr>
              <a:t>A←</a:t>
            </a:r>
            <a:r>
              <a:rPr sz="2000" spc="-130" dirty="0">
                <a:latin typeface="Times New Roman"/>
                <a:cs typeface="Times New Roman"/>
              </a:rPr>
              <a:t> </a:t>
            </a:r>
            <a:r>
              <a:rPr sz="2000" dirty="0">
                <a:latin typeface="Times New Roman"/>
                <a:cs typeface="Times New Roman"/>
              </a:rPr>
              <a:t>A</a:t>
            </a:r>
            <a:r>
              <a:rPr sz="2000" spc="-210" dirty="0">
                <a:latin typeface="Times New Roman"/>
                <a:cs typeface="Times New Roman"/>
              </a:rPr>
              <a:t> </a:t>
            </a:r>
            <a:r>
              <a:rPr sz="2000" dirty="0">
                <a:latin typeface="Times New Roman"/>
                <a:cs typeface="Times New Roman"/>
              </a:rPr>
              <a:t>Λ</a:t>
            </a:r>
            <a:r>
              <a:rPr sz="2000" spc="-60" dirty="0">
                <a:latin typeface="Times New Roman"/>
                <a:cs typeface="Times New Roman"/>
              </a:rPr>
              <a:t> </a:t>
            </a:r>
            <a:r>
              <a:rPr sz="2000" spc="35" dirty="0">
                <a:latin typeface="DejaVu Sans"/>
                <a:cs typeface="DejaVu Sans"/>
              </a:rPr>
              <a:t>𝐵</a:t>
            </a:r>
            <a:r>
              <a:rPr sz="2000" spc="35" dirty="0">
                <a:latin typeface="Times New Roman"/>
                <a:cs typeface="Times New Roman"/>
              </a:rPr>
              <a:t>’.</a:t>
            </a:r>
            <a:endParaRPr sz="2000">
              <a:latin typeface="Times New Roman"/>
              <a:cs typeface="Times New Roman"/>
            </a:endParaRPr>
          </a:p>
          <a:p>
            <a:pPr marL="12700">
              <a:lnSpc>
                <a:spcPct val="100000"/>
              </a:lnSpc>
              <a:spcBef>
                <a:spcPts val="1200"/>
              </a:spcBef>
            </a:pPr>
            <a:r>
              <a:rPr sz="2000" b="1" dirty="0">
                <a:latin typeface="Times New Roman"/>
                <a:cs typeface="Times New Roman"/>
              </a:rPr>
              <a:t>Mask</a:t>
            </a:r>
            <a:r>
              <a:rPr sz="2000" b="1" spc="-25" dirty="0">
                <a:latin typeface="Times New Roman"/>
                <a:cs typeface="Times New Roman"/>
              </a:rPr>
              <a:t> </a:t>
            </a:r>
            <a:r>
              <a:rPr sz="2000" b="1" dirty="0">
                <a:latin typeface="Times New Roman"/>
                <a:cs typeface="Times New Roman"/>
              </a:rPr>
              <a:t>Operation</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mask operation is similar </a:t>
            </a:r>
            <a:r>
              <a:rPr sz="2000" spc="-10" dirty="0">
                <a:latin typeface="Times New Roman"/>
                <a:cs typeface="Times New Roman"/>
              </a:rPr>
              <a:t>to </a:t>
            </a:r>
            <a:r>
              <a:rPr sz="2000" dirty="0">
                <a:latin typeface="Times New Roman"/>
                <a:cs typeface="Times New Roman"/>
              </a:rPr>
              <a:t>the </a:t>
            </a:r>
            <a:r>
              <a:rPr sz="2000" spc="-5" dirty="0">
                <a:latin typeface="Times New Roman"/>
                <a:cs typeface="Times New Roman"/>
              </a:rPr>
              <a:t>selective-clear operation except </a:t>
            </a:r>
            <a:r>
              <a:rPr sz="2000" dirty="0">
                <a:latin typeface="Times New Roman"/>
                <a:cs typeface="Times New Roman"/>
              </a:rPr>
              <a:t>that </a:t>
            </a:r>
            <a:r>
              <a:rPr sz="2000" spc="-5" dirty="0">
                <a:latin typeface="Times New Roman"/>
                <a:cs typeface="Times New Roman"/>
              </a:rPr>
              <a:t>the  </a:t>
            </a:r>
            <a:r>
              <a:rPr sz="2000" dirty="0">
                <a:latin typeface="Times New Roman"/>
                <a:cs typeface="Times New Roman"/>
              </a:rPr>
              <a:t>bits of A </a:t>
            </a:r>
            <a:r>
              <a:rPr sz="2000" spc="-5" dirty="0">
                <a:latin typeface="Times New Roman"/>
                <a:cs typeface="Times New Roman"/>
              </a:rPr>
              <a:t>are cleared </a:t>
            </a:r>
            <a:r>
              <a:rPr sz="2000" dirty="0">
                <a:latin typeface="Times New Roman"/>
                <a:cs typeface="Times New Roman"/>
              </a:rPr>
              <a:t>only </a:t>
            </a:r>
            <a:r>
              <a:rPr sz="2000" spc="-5" dirty="0">
                <a:latin typeface="Times New Roman"/>
                <a:cs typeface="Times New Roman"/>
              </a:rPr>
              <a:t>where there are corresponding 0‘s. </a:t>
            </a:r>
            <a:r>
              <a:rPr sz="2000" spc="-10" dirty="0">
                <a:latin typeface="Times New Roman"/>
                <a:cs typeface="Times New Roman"/>
              </a:rPr>
              <a:t>in </a:t>
            </a:r>
            <a:r>
              <a:rPr sz="2000" spc="-5" dirty="0">
                <a:latin typeface="Times New Roman"/>
                <a:cs typeface="Times New Roman"/>
              </a:rPr>
              <a:t>B. </a:t>
            </a:r>
            <a:r>
              <a:rPr sz="2000" dirty="0">
                <a:latin typeface="Times New Roman"/>
                <a:cs typeface="Times New Roman"/>
              </a:rPr>
              <a:t>The </a:t>
            </a:r>
            <a:r>
              <a:rPr sz="2000" spc="-5" dirty="0">
                <a:latin typeface="Times New Roman"/>
                <a:cs typeface="Times New Roman"/>
              </a:rPr>
              <a:t>mask  operation </a:t>
            </a:r>
            <a:r>
              <a:rPr sz="2000" spc="-10" dirty="0">
                <a:latin typeface="Times New Roman"/>
                <a:cs typeface="Times New Roman"/>
              </a:rPr>
              <a:t>is an </a:t>
            </a:r>
            <a:r>
              <a:rPr sz="2000" spc="5" dirty="0">
                <a:latin typeface="Times New Roman"/>
                <a:cs typeface="Times New Roman"/>
              </a:rPr>
              <a:t>AND </a:t>
            </a:r>
            <a:r>
              <a:rPr sz="2000" spc="-10" dirty="0">
                <a:latin typeface="Times New Roman"/>
                <a:cs typeface="Times New Roman"/>
              </a:rPr>
              <a:t>micro </a:t>
            </a:r>
            <a:r>
              <a:rPr sz="2000" spc="-5" dirty="0">
                <a:latin typeface="Times New Roman"/>
                <a:cs typeface="Times New Roman"/>
              </a:rPr>
              <a:t>operation as seen </a:t>
            </a:r>
            <a:r>
              <a:rPr sz="2000" dirty="0">
                <a:latin typeface="Times New Roman"/>
                <a:cs typeface="Times New Roman"/>
              </a:rPr>
              <a:t>from the </a:t>
            </a:r>
            <a:r>
              <a:rPr sz="2000" spc="-5" dirty="0">
                <a:latin typeface="Times New Roman"/>
                <a:cs typeface="Times New Roman"/>
              </a:rPr>
              <a:t>following numerical  example:</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35</a:t>
            </a:fld>
            <a:endParaRPr dirty="0"/>
          </a:p>
        </p:txBody>
      </p:sp>
      <p:graphicFrame>
        <p:nvGraphicFramePr>
          <p:cNvPr id="2" name="object 2"/>
          <p:cNvGraphicFramePr>
            <a:graphicFrameLocks noGrp="1"/>
          </p:cNvGraphicFramePr>
          <p:nvPr/>
        </p:nvGraphicFramePr>
        <p:xfrm>
          <a:off x="1389888" y="544348"/>
          <a:ext cx="2542540" cy="1196500"/>
        </p:xfrm>
        <a:graphic>
          <a:graphicData uri="http://schemas.openxmlformats.org/drawingml/2006/table">
            <a:tbl>
              <a:tblPr firstRow="1" bandRow="1">
                <a:tableStyleId>{2D5ABB26-0587-4C30-8999-92F81FD0307C}</a:tableStyleId>
              </a:tblPr>
              <a:tblGrid>
                <a:gridCol w="629920">
                  <a:extLst>
                    <a:ext uri="{9D8B030D-6E8A-4147-A177-3AD203B41FA5}">
                      <a16:colId xmlns:a16="http://schemas.microsoft.com/office/drawing/2014/main" xmlns="" val="20000"/>
                    </a:ext>
                  </a:extLst>
                </a:gridCol>
                <a:gridCol w="1912620">
                  <a:extLst>
                    <a:ext uri="{9D8B030D-6E8A-4147-A177-3AD203B41FA5}">
                      <a16:colId xmlns:a16="http://schemas.microsoft.com/office/drawing/2014/main" xmlns="" val="20001"/>
                    </a:ext>
                  </a:extLst>
                </a:gridCol>
              </a:tblGrid>
              <a:tr h="369388">
                <a:tc>
                  <a:txBody>
                    <a:bodyPr/>
                    <a:lstStyle/>
                    <a:p>
                      <a:pPr marL="31750">
                        <a:lnSpc>
                          <a:spcPts val="2185"/>
                        </a:lnSpc>
                      </a:pPr>
                      <a:r>
                        <a:rPr sz="2000" spc="5" dirty="0">
                          <a:latin typeface="Times New Roman"/>
                          <a:cs typeface="Times New Roman"/>
                        </a:rPr>
                        <a:t>1010</a:t>
                      </a:r>
                      <a:endParaRPr sz="2000">
                        <a:latin typeface="Times New Roman"/>
                        <a:cs typeface="Times New Roman"/>
                      </a:endParaRPr>
                    </a:p>
                  </a:txBody>
                  <a:tcPr marL="0" marR="0" marT="0" marB="0"/>
                </a:tc>
                <a:tc>
                  <a:txBody>
                    <a:bodyPr/>
                    <a:lstStyle/>
                    <a:p>
                      <a:pPr marL="85725">
                        <a:lnSpc>
                          <a:spcPts val="2185"/>
                        </a:lnSpc>
                      </a:pPr>
                      <a:r>
                        <a:rPr sz="2000" dirty="0">
                          <a:latin typeface="Times New Roman"/>
                          <a:cs typeface="Times New Roman"/>
                        </a:rPr>
                        <a:t>A</a:t>
                      </a:r>
                      <a:r>
                        <a:rPr sz="2000" spc="-120" dirty="0">
                          <a:latin typeface="Times New Roman"/>
                          <a:cs typeface="Times New Roman"/>
                        </a:rPr>
                        <a:t> </a:t>
                      </a:r>
                      <a:r>
                        <a:rPr sz="2000" dirty="0">
                          <a:latin typeface="Times New Roman"/>
                          <a:cs typeface="Times New Roman"/>
                        </a:rPr>
                        <a:t>before</a:t>
                      </a:r>
                      <a:endParaRPr sz="2000">
                        <a:latin typeface="Times New Roman"/>
                        <a:cs typeface="Times New Roman"/>
                      </a:endParaRPr>
                    </a:p>
                  </a:txBody>
                  <a:tcPr marL="0" marR="0" marT="0" marB="0"/>
                </a:tc>
                <a:extLst>
                  <a:ext uri="{0D108BD9-81ED-4DB2-BD59-A6C34878D82A}">
                    <a16:rowId xmlns:a16="http://schemas.microsoft.com/office/drawing/2014/main" xmlns="" val="10000"/>
                  </a:ext>
                </a:extLst>
              </a:tr>
              <a:tr h="457495">
                <a:tc>
                  <a:txBody>
                    <a:bodyPr/>
                    <a:lstStyle/>
                    <a:p>
                      <a:pPr marL="31750">
                        <a:lnSpc>
                          <a:spcPct val="100000"/>
                        </a:lnSpc>
                        <a:spcBef>
                          <a:spcPts val="475"/>
                        </a:spcBef>
                      </a:pPr>
                      <a:r>
                        <a:rPr sz="2000" u="sng" spc="-15" dirty="0">
                          <a:uFill>
                            <a:solidFill>
                              <a:srgbClr val="000000"/>
                            </a:solidFill>
                          </a:uFill>
                          <a:latin typeface="Times New Roman"/>
                          <a:cs typeface="Times New Roman"/>
                        </a:rPr>
                        <a:t>1100</a:t>
                      </a:r>
                      <a:endParaRPr sz="2000">
                        <a:latin typeface="Times New Roman"/>
                        <a:cs typeface="Times New Roman"/>
                      </a:endParaRPr>
                    </a:p>
                  </a:txBody>
                  <a:tcPr marL="0" marR="0" marT="60325" marB="0"/>
                </a:tc>
                <a:tc>
                  <a:txBody>
                    <a:bodyPr/>
                    <a:lstStyle/>
                    <a:p>
                      <a:pPr marL="90170">
                        <a:lnSpc>
                          <a:spcPct val="100000"/>
                        </a:lnSpc>
                        <a:spcBef>
                          <a:spcPts val="475"/>
                        </a:spcBef>
                      </a:pPr>
                      <a:r>
                        <a:rPr sz="2000" dirty="0">
                          <a:latin typeface="Times New Roman"/>
                          <a:cs typeface="Times New Roman"/>
                        </a:rPr>
                        <a:t>B(logic operand</a:t>
                      </a:r>
                      <a:r>
                        <a:rPr sz="2000" spc="-114" dirty="0">
                          <a:latin typeface="Times New Roman"/>
                          <a:cs typeface="Times New Roman"/>
                        </a:rPr>
                        <a:t> </a:t>
                      </a:r>
                      <a:r>
                        <a:rPr sz="2000" dirty="0">
                          <a:latin typeface="Times New Roman"/>
                          <a:cs typeface="Times New Roman"/>
                        </a:rPr>
                        <a:t>)</a:t>
                      </a:r>
                      <a:endParaRPr sz="2000">
                        <a:latin typeface="Times New Roman"/>
                        <a:cs typeface="Times New Roman"/>
                      </a:endParaRPr>
                    </a:p>
                  </a:txBody>
                  <a:tcPr marL="0" marR="0" marT="60325" marB="0"/>
                </a:tc>
                <a:extLst>
                  <a:ext uri="{0D108BD9-81ED-4DB2-BD59-A6C34878D82A}">
                    <a16:rowId xmlns:a16="http://schemas.microsoft.com/office/drawing/2014/main" xmlns="" val="10001"/>
                  </a:ext>
                </a:extLst>
              </a:tr>
              <a:tr h="369617">
                <a:tc>
                  <a:txBody>
                    <a:bodyPr/>
                    <a:lstStyle/>
                    <a:p>
                      <a:pPr marL="31750">
                        <a:lnSpc>
                          <a:spcPts val="2335"/>
                        </a:lnSpc>
                        <a:spcBef>
                          <a:spcPts val="475"/>
                        </a:spcBef>
                      </a:pPr>
                      <a:r>
                        <a:rPr sz="2000" spc="5" dirty="0">
                          <a:latin typeface="Times New Roman"/>
                          <a:cs typeface="Times New Roman"/>
                        </a:rPr>
                        <a:t>1000</a:t>
                      </a:r>
                      <a:endParaRPr sz="2000">
                        <a:latin typeface="Times New Roman"/>
                        <a:cs typeface="Times New Roman"/>
                      </a:endParaRPr>
                    </a:p>
                  </a:txBody>
                  <a:tcPr marL="0" marR="0" marT="60325" marB="0"/>
                </a:tc>
                <a:tc>
                  <a:txBody>
                    <a:bodyPr/>
                    <a:lstStyle/>
                    <a:p>
                      <a:pPr marL="85725">
                        <a:lnSpc>
                          <a:spcPts val="2335"/>
                        </a:lnSpc>
                        <a:spcBef>
                          <a:spcPts val="475"/>
                        </a:spcBef>
                      </a:pPr>
                      <a:r>
                        <a:rPr sz="2000" dirty="0">
                          <a:latin typeface="Times New Roman"/>
                          <a:cs typeface="Times New Roman"/>
                        </a:rPr>
                        <a:t>A after</a:t>
                      </a:r>
                      <a:r>
                        <a:rPr sz="2000" spc="-170" dirty="0">
                          <a:latin typeface="Times New Roman"/>
                          <a:cs typeface="Times New Roman"/>
                        </a:rPr>
                        <a:t> </a:t>
                      </a:r>
                      <a:r>
                        <a:rPr sz="2000" dirty="0">
                          <a:latin typeface="Times New Roman"/>
                          <a:cs typeface="Times New Roman"/>
                        </a:rPr>
                        <a:t>Masking</a:t>
                      </a:r>
                      <a:endParaRPr sz="2000">
                        <a:latin typeface="Times New Roman"/>
                        <a:cs typeface="Times New Roman"/>
                      </a:endParaRPr>
                    </a:p>
                  </a:txBody>
                  <a:tcPr marL="0" marR="0" marT="60325" marB="0"/>
                </a:tc>
                <a:extLst>
                  <a:ext uri="{0D108BD9-81ED-4DB2-BD59-A6C34878D82A}">
                    <a16:rowId xmlns:a16="http://schemas.microsoft.com/office/drawing/2014/main" xmlns="" val="10002"/>
                  </a:ext>
                </a:extLst>
              </a:tr>
            </a:tbl>
          </a:graphicData>
        </a:graphic>
      </p:graphicFrame>
      <p:sp>
        <p:nvSpPr>
          <p:cNvPr id="3" name="object 3"/>
          <p:cNvSpPr txBox="1"/>
          <p:nvPr/>
        </p:nvSpPr>
        <p:spPr>
          <a:xfrm>
            <a:off x="494487" y="1723999"/>
            <a:ext cx="8122920" cy="4141470"/>
          </a:xfrm>
          <a:prstGeom prst="rect">
            <a:avLst/>
          </a:prstGeom>
        </p:spPr>
        <p:txBody>
          <a:bodyPr vert="horz" wrap="square" lIns="0" tIns="12065" rIns="0" bIns="0" rtlCol="0">
            <a:spAutoFit/>
          </a:bodyPr>
          <a:lstStyle/>
          <a:p>
            <a:pPr marL="299085" marR="6350" indent="-287020" algn="just">
              <a:lnSpc>
                <a:spcPct val="150100"/>
              </a:lnSpc>
              <a:spcBef>
                <a:spcPts val="95"/>
              </a:spcBef>
              <a:buFont typeface="Arial"/>
              <a:buChar char="•"/>
              <a:tabLst>
                <a:tab pos="299720" algn="l"/>
              </a:tabLst>
            </a:pPr>
            <a:r>
              <a:rPr sz="2000" dirty="0">
                <a:latin typeface="Times New Roman"/>
                <a:cs typeface="Times New Roman"/>
              </a:rPr>
              <a:t>The </a:t>
            </a:r>
            <a:r>
              <a:rPr sz="2000" spc="-5" dirty="0">
                <a:latin typeface="Times New Roman"/>
                <a:cs typeface="Times New Roman"/>
              </a:rPr>
              <a:t>two rightmost bits of </a:t>
            </a:r>
            <a:r>
              <a:rPr sz="2000" dirty="0">
                <a:latin typeface="Times New Roman"/>
                <a:cs typeface="Times New Roman"/>
              </a:rPr>
              <a:t>A are </a:t>
            </a:r>
            <a:r>
              <a:rPr sz="2000" spc="-5" dirty="0">
                <a:latin typeface="Times New Roman"/>
                <a:cs typeface="Times New Roman"/>
              </a:rPr>
              <a:t>cleared </a:t>
            </a:r>
            <a:r>
              <a:rPr sz="2000" dirty="0">
                <a:latin typeface="Times New Roman"/>
                <a:cs typeface="Times New Roman"/>
              </a:rPr>
              <a:t>because the </a:t>
            </a:r>
            <a:r>
              <a:rPr sz="2000" spc="-5" dirty="0">
                <a:latin typeface="Times New Roman"/>
                <a:cs typeface="Times New Roman"/>
              </a:rPr>
              <a:t>corresponding bits of </a:t>
            </a:r>
            <a:r>
              <a:rPr sz="2000" dirty="0">
                <a:latin typeface="Times New Roman"/>
                <a:cs typeface="Times New Roman"/>
              </a:rPr>
              <a:t>B  are 0s.The </a:t>
            </a:r>
            <a:r>
              <a:rPr sz="2000" spc="-5" dirty="0">
                <a:latin typeface="Times New Roman"/>
                <a:cs typeface="Times New Roman"/>
              </a:rPr>
              <a:t>two leftmost </a:t>
            </a:r>
            <a:r>
              <a:rPr sz="2000" dirty="0">
                <a:latin typeface="Times New Roman"/>
                <a:cs typeface="Times New Roman"/>
              </a:rPr>
              <a:t>bits are </a:t>
            </a:r>
            <a:r>
              <a:rPr sz="2000" spc="-5" dirty="0">
                <a:latin typeface="Times New Roman"/>
                <a:cs typeface="Times New Roman"/>
              </a:rPr>
              <a:t>left unchanged </a:t>
            </a:r>
            <a:r>
              <a:rPr sz="2000" dirty="0">
                <a:latin typeface="Times New Roman"/>
                <a:cs typeface="Times New Roman"/>
              </a:rPr>
              <a:t>because </a:t>
            </a:r>
            <a:r>
              <a:rPr sz="2000" spc="-5" dirty="0">
                <a:latin typeface="Times New Roman"/>
                <a:cs typeface="Times New Roman"/>
              </a:rPr>
              <a:t>the corresponding  </a:t>
            </a:r>
            <a:r>
              <a:rPr sz="2000" dirty="0">
                <a:latin typeface="Times New Roman"/>
                <a:cs typeface="Times New Roman"/>
              </a:rPr>
              <a:t>bits of B are 1</a:t>
            </a:r>
            <a:r>
              <a:rPr sz="2000" spc="-60" dirty="0">
                <a:latin typeface="Times New Roman"/>
                <a:cs typeface="Times New Roman"/>
              </a:rPr>
              <a:t> </a:t>
            </a:r>
            <a:r>
              <a:rPr sz="2000" dirty="0">
                <a:latin typeface="Times New Roman"/>
                <a:cs typeface="Times New Roman"/>
              </a:rPr>
              <a:t>s.</a:t>
            </a:r>
            <a:endParaRPr sz="2000">
              <a:latin typeface="Times New Roman"/>
              <a:cs typeface="Times New Roman"/>
            </a:endParaRPr>
          </a:p>
          <a:p>
            <a:pPr marL="12700" algn="just">
              <a:lnSpc>
                <a:spcPct val="100000"/>
              </a:lnSpc>
              <a:spcBef>
                <a:spcPts val="1200"/>
              </a:spcBef>
            </a:pPr>
            <a:r>
              <a:rPr sz="2000" b="1" dirty="0">
                <a:latin typeface="Times New Roman"/>
                <a:cs typeface="Times New Roman"/>
              </a:rPr>
              <a:t>Insert</a:t>
            </a:r>
            <a:r>
              <a:rPr sz="2000" b="1" spc="-25" dirty="0">
                <a:latin typeface="Times New Roman"/>
                <a:cs typeface="Times New Roman"/>
              </a:rPr>
              <a:t> </a:t>
            </a:r>
            <a:r>
              <a:rPr sz="2000" b="1" dirty="0">
                <a:latin typeface="Times New Roman"/>
                <a:cs typeface="Times New Roman"/>
              </a:rPr>
              <a:t>Operation</a:t>
            </a:r>
            <a:endParaRPr sz="2000">
              <a:latin typeface="Times New Roman"/>
              <a:cs typeface="Times New Roman"/>
            </a:endParaRPr>
          </a:p>
          <a:p>
            <a:pPr marL="355600" marR="5080" indent="-342900" algn="just">
              <a:lnSpc>
                <a:spcPct val="150000"/>
              </a:lnSpc>
              <a:buFont typeface="Arial"/>
              <a:buChar char="•"/>
              <a:tabLst>
                <a:tab pos="355600" algn="l"/>
              </a:tabLst>
            </a:pPr>
            <a:r>
              <a:rPr sz="2000" dirty="0">
                <a:latin typeface="Times New Roman"/>
                <a:cs typeface="Times New Roman"/>
              </a:rPr>
              <a:t>The </a:t>
            </a:r>
            <a:r>
              <a:rPr sz="2000" spc="-5" dirty="0">
                <a:latin typeface="Times New Roman"/>
                <a:cs typeface="Times New Roman"/>
              </a:rPr>
              <a:t>insert operation that executes </a:t>
            </a:r>
            <a:r>
              <a:rPr sz="2000" dirty="0">
                <a:latin typeface="Times New Roman"/>
                <a:cs typeface="Times New Roman"/>
              </a:rPr>
              <a:t>a </a:t>
            </a:r>
            <a:r>
              <a:rPr sz="2000" spc="-5" dirty="0">
                <a:latin typeface="Times New Roman"/>
                <a:cs typeface="Times New Roman"/>
              </a:rPr>
              <a:t>new value </a:t>
            </a:r>
            <a:r>
              <a:rPr sz="2000" spc="-10" dirty="0">
                <a:latin typeface="Times New Roman"/>
                <a:cs typeface="Times New Roman"/>
              </a:rPr>
              <a:t>in to </a:t>
            </a:r>
            <a:r>
              <a:rPr sz="2000" dirty="0">
                <a:latin typeface="Times New Roman"/>
                <a:cs typeface="Times New Roman"/>
              </a:rPr>
              <a:t>a </a:t>
            </a:r>
            <a:r>
              <a:rPr sz="2000" spc="-5" dirty="0">
                <a:latin typeface="Times New Roman"/>
                <a:cs typeface="Times New Roman"/>
              </a:rPr>
              <a:t>group </a:t>
            </a:r>
            <a:r>
              <a:rPr sz="2000" dirty="0">
                <a:latin typeface="Times New Roman"/>
                <a:cs typeface="Times New Roman"/>
              </a:rPr>
              <a:t>of </a:t>
            </a:r>
            <a:r>
              <a:rPr sz="2000" spc="-5" dirty="0">
                <a:latin typeface="Times New Roman"/>
                <a:cs typeface="Times New Roman"/>
              </a:rPr>
              <a:t>bits. This is  </a:t>
            </a:r>
            <a:r>
              <a:rPr sz="2000" dirty="0">
                <a:latin typeface="Times New Roman"/>
                <a:cs typeface="Times New Roman"/>
              </a:rPr>
              <a:t>done by </a:t>
            </a:r>
            <a:r>
              <a:rPr sz="2000" spc="-5" dirty="0">
                <a:latin typeface="Times New Roman"/>
                <a:cs typeface="Times New Roman"/>
              </a:rPr>
              <a:t>first masking the bits and then </a:t>
            </a:r>
            <a:r>
              <a:rPr sz="2000" dirty="0">
                <a:latin typeface="Times New Roman"/>
                <a:cs typeface="Times New Roman"/>
              </a:rPr>
              <a:t>OR </a:t>
            </a:r>
            <a:r>
              <a:rPr sz="2000" spc="-5" dirty="0">
                <a:latin typeface="Times New Roman"/>
                <a:cs typeface="Times New Roman"/>
              </a:rPr>
              <a:t>ing them </a:t>
            </a:r>
            <a:r>
              <a:rPr sz="2000" dirty="0">
                <a:latin typeface="Times New Roman"/>
                <a:cs typeface="Times New Roman"/>
              </a:rPr>
              <a:t>with </a:t>
            </a:r>
            <a:r>
              <a:rPr sz="2000" spc="-5" dirty="0">
                <a:latin typeface="Times New Roman"/>
                <a:cs typeface="Times New Roman"/>
              </a:rPr>
              <a:t>the required  value. </a:t>
            </a:r>
            <a:r>
              <a:rPr sz="2000" dirty="0">
                <a:latin typeface="Times New Roman"/>
                <a:cs typeface="Times New Roman"/>
              </a:rPr>
              <a:t>For </a:t>
            </a:r>
            <a:r>
              <a:rPr sz="2000" spc="-5" dirty="0">
                <a:latin typeface="Times New Roman"/>
                <a:cs typeface="Times New Roman"/>
              </a:rPr>
              <a:t>example, suppose </a:t>
            </a:r>
            <a:r>
              <a:rPr sz="2000" dirty="0">
                <a:latin typeface="Times New Roman"/>
                <a:cs typeface="Times New Roman"/>
              </a:rPr>
              <a:t>that </a:t>
            </a:r>
            <a:r>
              <a:rPr sz="2000" spc="-5" dirty="0">
                <a:latin typeface="Times New Roman"/>
                <a:cs typeface="Times New Roman"/>
              </a:rPr>
              <a:t>an </a:t>
            </a:r>
            <a:r>
              <a:rPr sz="2000" dirty="0">
                <a:latin typeface="Times New Roman"/>
                <a:cs typeface="Times New Roman"/>
              </a:rPr>
              <a:t>A </a:t>
            </a:r>
            <a:r>
              <a:rPr sz="2000" spc="-5" dirty="0">
                <a:latin typeface="Times New Roman"/>
                <a:cs typeface="Times New Roman"/>
              </a:rPr>
              <a:t>register contains eight bits, </a:t>
            </a:r>
            <a:r>
              <a:rPr sz="2000" spc="-20" dirty="0">
                <a:latin typeface="Times New Roman"/>
                <a:cs typeface="Times New Roman"/>
              </a:rPr>
              <a:t>0110  </a:t>
            </a:r>
            <a:r>
              <a:rPr sz="2000" dirty="0">
                <a:latin typeface="Times New Roman"/>
                <a:cs typeface="Times New Roman"/>
              </a:rPr>
              <a:t>1010. </a:t>
            </a:r>
            <a:r>
              <a:rPr sz="2000" spc="-75" dirty="0">
                <a:latin typeface="Times New Roman"/>
                <a:cs typeface="Times New Roman"/>
              </a:rPr>
              <a:t>To </a:t>
            </a:r>
            <a:r>
              <a:rPr sz="2000" spc="-5" dirty="0">
                <a:latin typeface="Times New Roman"/>
                <a:cs typeface="Times New Roman"/>
              </a:rPr>
              <a:t>replace </a:t>
            </a:r>
            <a:r>
              <a:rPr sz="2000" dirty="0">
                <a:latin typeface="Times New Roman"/>
                <a:cs typeface="Times New Roman"/>
              </a:rPr>
              <a:t>the </a:t>
            </a:r>
            <a:r>
              <a:rPr sz="2000" spc="-5" dirty="0">
                <a:latin typeface="Times New Roman"/>
                <a:cs typeface="Times New Roman"/>
              </a:rPr>
              <a:t>four </a:t>
            </a:r>
            <a:r>
              <a:rPr sz="2000" spc="-10" dirty="0">
                <a:latin typeface="Times New Roman"/>
                <a:cs typeface="Times New Roman"/>
              </a:rPr>
              <a:t>leftmost </a:t>
            </a:r>
            <a:r>
              <a:rPr sz="2000" spc="-5" dirty="0">
                <a:latin typeface="Times New Roman"/>
                <a:cs typeface="Times New Roman"/>
              </a:rPr>
              <a:t>bits </a:t>
            </a:r>
            <a:r>
              <a:rPr sz="2000" dirty="0">
                <a:latin typeface="Times New Roman"/>
                <a:cs typeface="Times New Roman"/>
              </a:rPr>
              <a:t>by </a:t>
            </a:r>
            <a:r>
              <a:rPr sz="2000" spc="-5" dirty="0">
                <a:latin typeface="Times New Roman"/>
                <a:cs typeface="Times New Roman"/>
              </a:rPr>
              <a:t>the value </a:t>
            </a:r>
            <a:r>
              <a:rPr sz="2000" dirty="0">
                <a:latin typeface="Times New Roman"/>
                <a:cs typeface="Times New Roman"/>
              </a:rPr>
              <a:t>1001 we </a:t>
            </a:r>
            <a:r>
              <a:rPr sz="2000" spc="-5" dirty="0">
                <a:latin typeface="Times New Roman"/>
                <a:cs typeface="Times New Roman"/>
              </a:rPr>
              <a:t>first mask the  </a:t>
            </a:r>
            <a:r>
              <a:rPr sz="2000" dirty="0">
                <a:latin typeface="Times New Roman"/>
                <a:cs typeface="Times New Roman"/>
              </a:rPr>
              <a:t>four unwanted</a:t>
            </a:r>
            <a:r>
              <a:rPr sz="2000" spc="-60" dirty="0">
                <a:latin typeface="Times New Roman"/>
                <a:cs typeface="Times New Roman"/>
              </a:rPr>
              <a:t> </a:t>
            </a:r>
            <a:r>
              <a:rPr sz="2000" dirty="0">
                <a:latin typeface="Times New Roman"/>
                <a:cs typeface="Times New Roman"/>
              </a:rPr>
              <a:t>bits;</a:t>
            </a:r>
            <a:endParaRPr sz="20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410588" y="443510"/>
          <a:ext cx="3156585" cy="1196246"/>
        </p:xfrm>
        <a:graphic>
          <a:graphicData uri="http://schemas.openxmlformats.org/drawingml/2006/table">
            <a:tbl>
              <a:tblPr firstRow="1" bandRow="1">
                <a:tableStyleId>{2D5ABB26-0587-4C30-8999-92F81FD0307C}</a:tableStyleId>
              </a:tblPr>
              <a:tblGrid>
                <a:gridCol w="1273175">
                  <a:extLst>
                    <a:ext uri="{9D8B030D-6E8A-4147-A177-3AD203B41FA5}">
                      <a16:colId xmlns:a16="http://schemas.microsoft.com/office/drawing/2014/main" xmlns="" val="20000"/>
                    </a:ext>
                  </a:extLst>
                </a:gridCol>
                <a:gridCol w="1883410">
                  <a:extLst>
                    <a:ext uri="{9D8B030D-6E8A-4147-A177-3AD203B41FA5}">
                      <a16:colId xmlns:a16="http://schemas.microsoft.com/office/drawing/2014/main" xmlns="" val="20001"/>
                    </a:ext>
                  </a:extLst>
                </a:gridCol>
              </a:tblGrid>
              <a:tr h="369523">
                <a:tc>
                  <a:txBody>
                    <a:bodyPr/>
                    <a:lstStyle/>
                    <a:p>
                      <a:pPr marL="31750">
                        <a:lnSpc>
                          <a:spcPts val="2185"/>
                        </a:lnSpc>
                      </a:pPr>
                      <a:r>
                        <a:rPr sz="2000" spc="-15" dirty="0">
                          <a:latin typeface="Times New Roman"/>
                          <a:cs typeface="Times New Roman"/>
                        </a:rPr>
                        <a:t>0110</a:t>
                      </a:r>
                      <a:r>
                        <a:rPr sz="2000" spc="430" dirty="0">
                          <a:latin typeface="Times New Roman"/>
                          <a:cs typeface="Times New Roman"/>
                        </a:rPr>
                        <a:t> </a:t>
                      </a:r>
                      <a:r>
                        <a:rPr sz="2000" spc="5" dirty="0">
                          <a:latin typeface="Times New Roman"/>
                          <a:cs typeface="Times New Roman"/>
                        </a:rPr>
                        <a:t>1010</a:t>
                      </a:r>
                      <a:endParaRPr sz="2000">
                        <a:latin typeface="Times New Roman"/>
                        <a:cs typeface="Times New Roman"/>
                      </a:endParaRPr>
                    </a:p>
                  </a:txBody>
                  <a:tcPr marL="0" marR="0" marT="0" marB="0"/>
                </a:tc>
                <a:tc>
                  <a:txBody>
                    <a:bodyPr/>
                    <a:lstStyle/>
                    <a:p>
                      <a:pPr marL="69215">
                        <a:lnSpc>
                          <a:spcPts val="2185"/>
                        </a:lnSpc>
                      </a:pPr>
                      <a:r>
                        <a:rPr sz="2000" dirty="0">
                          <a:latin typeface="Times New Roman"/>
                          <a:cs typeface="Times New Roman"/>
                        </a:rPr>
                        <a:t>A</a:t>
                      </a:r>
                      <a:r>
                        <a:rPr sz="2000" spc="-120" dirty="0">
                          <a:latin typeface="Times New Roman"/>
                          <a:cs typeface="Times New Roman"/>
                        </a:rPr>
                        <a:t> </a:t>
                      </a:r>
                      <a:r>
                        <a:rPr sz="2000" dirty="0">
                          <a:latin typeface="Times New Roman"/>
                          <a:cs typeface="Times New Roman"/>
                        </a:rPr>
                        <a:t>before</a:t>
                      </a:r>
                      <a:endParaRPr sz="2000">
                        <a:latin typeface="Times New Roman"/>
                        <a:cs typeface="Times New Roman"/>
                      </a:endParaRPr>
                    </a:p>
                  </a:txBody>
                  <a:tcPr marL="0" marR="0" marT="0" marB="0"/>
                </a:tc>
                <a:extLst>
                  <a:ext uri="{0D108BD9-81ED-4DB2-BD59-A6C34878D82A}">
                    <a16:rowId xmlns:a16="http://schemas.microsoft.com/office/drawing/2014/main" xmlns="" val="10000"/>
                  </a:ext>
                </a:extLst>
              </a:tr>
              <a:tr h="457200">
                <a:tc>
                  <a:txBody>
                    <a:bodyPr/>
                    <a:lstStyle/>
                    <a:p>
                      <a:pPr marL="31750">
                        <a:lnSpc>
                          <a:spcPct val="100000"/>
                        </a:lnSpc>
                        <a:spcBef>
                          <a:spcPts val="475"/>
                        </a:spcBef>
                      </a:pPr>
                      <a:r>
                        <a:rPr sz="2000" u="sng" spc="5" dirty="0">
                          <a:uFill>
                            <a:solidFill>
                              <a:srgbClr val="000000"/>
                            </a:solidFill>
                          </a:uFill>
                          <a:latin typeface="Times New Roman"/>
                          <a:cs typeface="Times New Roman"/>
                        </a:rPr>
                        <a:t>0000</a:t>
                      </a:r>
                      <a:r>
                        <a:rPr sz="2000" u="sng" spc="434" dirty="0">
                          <a:uFill>
                            <a:solidFill>
                              <a:srgbClr val="000000"/>
                            </a:solidFill>
                          </a:uFill>
                          <a:latin typeface="Times New Roman"/>
                          <a:cs typeface="Times New Roman"/>
                        </a:rPr>
                        <a:t> </a:t>
                      </a:r>
                      <a:r>
                        <a:rPr sz="2000" u="sng" spc="-55" dirty="0">
                          <a:uFill>
                            <a:solidFill>
                              <a:srgbClr val="000000"/>
                            </a:solidFill>
                          </a:uFill>
                          <a:latin typeface="Times New Roman"/>
                          <a:cs typeface="Times New Roman"/>
                        </a:rPr>
                        <a:t>1111</a:t>
                      </a:r>
                      <a:r>
                        <a:rPr sz="2000" u="sng" spc="-45" dirty="0">
                          <a:uFill>
                            <a:solidFill>
                              <a:srgbClr val="000000"/>
                            </a:solidFill>
                          </a:uFill>
                          <a:latin typeface="Times New Roman"/>
                          <a:cs typeface="Times New Roman"/>
                        </a:rPr>
                        <a:t> </a:t>
                      </a:r>
                      <a:endParaRPr sz="2000">
                        <a:latin typeface="Times New Roman"/>
                        <a:cs typeface="Times New Roman"/>
                      </a:endParaRPr>
                    </a:p>
                  </a:txBody>
                  <a:tcPr marL="0" marR="0" marT="60325" marB="0"/>
                </a:tc>
                <a:tc>
                  <a:txBody>
                    <a:bodyPr/>
                    <a:lstStyle/>
                    <a:p>
                      <a:pPr marL="62865">
                        <a:lnSpc>
                          <a:spcPct val="100000"/>
                        </a:lnSpc>
                        <a:spcBef>
                          <a:spcPts val="475"/>
                        </a:spcBef>
                      </a:pPr>
                      <a:r>
                        <a:rPr sz="2000" dirty="0">
                          <a:latin typeface="Times New Roman"/>
                          <a:cs typeface="Times New Roman"/>
                        </a:rPr>
                        <a:t>B(logic</a:t>
                      </a:r>
                      <a:r>
                        <a:rPr sz="2000" spc="-65" dirty="0">
                          <a:latin typeface="Times New Roman"/>
                          <a:cs typeface="Times New Roman"/>
                        </a:rPr>
                        <a:t> </a:t>
                      </a:r>
                      <a:r>
                        <a:rPr sz="2000" dirty="0">
                          <a:latin typeface="Times New Roman"/>
                          <a:cs typeface="Times New Roman"/>
                        </a:rPr>
                        <a:t>Operand)</a:t>
                      </a:r>
                      <a:endParaRPr sz="2000">
                        <a:latin typeface="Times New Roman"/>
                        <a:cs typeface="Times New Roman"/>
                      </a:endParaRPr>
                    </a:p>
                  </a:txBody>
                  <a:tcPr marL="0" marR="0" marT="60325" marB="0"/>
                </a:tc>
                <a:extLst>
                  <a:ext uri="{0D108BD9-81ED-4DB2-BD59-A6C34878D82A}">
                    <a16:rowId xmlns:a16="http://schemas.microsoft.com/office/drawing/2014/main" xmlns="" val="10001"/>
                  </a:ext>
                </a:extLst>
              </a:tr>
              <a:tr h="369523">
                <a:tc>
                  <a:txBody>
                    <a:bodyPr/>
                    <a:lstStyle/>
                    <a:p>
                      <a:pPr marL="31750">
                        <a:lnSpc>
                          <a:spcPts val="2335"/>
                        </a:lnSpc>
                        <a:spcBef>
                          <a:spcPts val="475"/>
                        </a:spcBef>
                      </a:pPr>
                      <a:r>
                        <a:rPr sz="2000" spc="5" dirty="0">
                          <a:latin typeface="Times New Roman"/>
                          <a:cs typeface="Times New Roman"/>
                        </a:rPr>
                        <a:t>0000</a:t>
                      </a:r>
                      <a:r>
                        <a:rPr sz="2000" spc="420" dirty="0">
                          <a:latin typeface="Times New Roman"/>
                          <a:cs typeface="Times New Roman"/>
                        </a:rPr>
                        <a:t> </a:t>
                      </a:r>
                      <a:r>
                        <a:rPr sz="2000" spc="5" dirty="0">
                          <a:latin typeface="Times New Roman"/>
                          <a:cs typeface="Times New Roman"/>
                        </a:rPr>
                        <a:t>1010</a:t>
                      </a:r>
                      <a:endParaRPr sz="2000">
                        <a:latin typeface="Times New Roman"/>
                        <a:cs typeface="Times New Roman"/>
                      </a:endParaRPr>
                    </a:p>
                  </a:txBody>
                  <a:tcPr marL="0" marR="0" marT="60325" marB="0"/>
                </a:tc>
                <a:tc>
                  <a:txBody>
                    <a:bodyPr/>
                    <a:lstStyle/>
                    <a:p>
                      <a:pPr marL="78105">
                        <a:lnSpc>
                          <a:spcPts val="2335"/>
                        </a:lnSpc>
                        <a:spcBef>
                          <a:spcPts val="475"/>
                        </a:spcBef>
                      </a:pPr>
                      <a:r>
                        <a:rPr sz="2000" dirty="0">
                          <a:latin typeface="Times New Roman"/>
                          <a:cs typeface="Times New Roman"/>
                        </a:rPr>
                        <a:t>A after</a:t>
                      </a:r>
                      <a:r>
                        <a:rPr sz="2000" spc="-175" dirty="0">
                          <a:latin typeface="Times New Roman"/>
                          <a:cs typeface="Times New Roman"/>
                        </a:rPr>
                        <a:t> </a:t>
                      </a:r>
                      <a:r>
                        <a:rPr sz="2000" dirty="0">
                          <a:latin typeface="Times New Roman"/>
                          <a:cs typeface="Times New Roman"/>
                        </a:rPr>
                        <a:t>Masking</a:t>
                      </a:r>
                      <a:endParaRPr sz="2000">
                        <a:latin typeface="Times New Roman"/>
                        <a:cs typeface="Times New Roman"/>
                      </a:endParaRPr>
                    </a:p>
                  </a:txBody>
                  <a:tcPr marL="0" marR="0" marT="60325" marB="0"/>
                </a:tc>
                <a:extLst>
                  <a:ext uri="{0D108BD9-81ED-4DB2-BD59-A6C34878D82A}">
                    <a16:rowId xmlns:a16="http://schemas.microsoft.com/office/drawing/2014/main" xmlns="" val="10002"/>
                  </a:ext>
                </a:extLst>
              </a:tr>
            </a:tbl>
          </a:graphicData>
        </a:graphic>
      </p:graphicFrame>
      <p:sp>
        <p:nvSpPr>
          <p:cNvPr id="3" name="object 3"/>
          <p:cNvSpPr txBox="1">
            <a:spLocks noGrp="1"/>
          </p:cNvSpPr>
          <p:nvPr>
            <p:ph type="title"/>
          </p:nvPr>
        </p:nvSpPr>
        <p:spPr>
          <a:xfrm>
            <a:off x="563676" y="1774393"/>
            <a:ext cx="2763520" cy="331470"/>
          </a:xfrm>
          <a:prstGeom prst="rect">
            <a:avLst/>
          </a:prstGeom>
        </p:spPr>
        <p:txBody>
          <a:bodyPr vert="horz" wrap="square" lIns="0" tIns="13335" rIns="0" bIns="0" rtlCol="0">
            <a:spAutoFit/>
          </a:bodyPr>
          <a:lstStyle/>
          <a:p>
            <a:pPr marL="12700">
              <a:lnSpc>
                <a:spcPct val="100000"/>
              </a:lnSpc>
              <a:spcBef>
                <a:spcPts val="105"/>
              </a:spcBef>
            </a:pPr>
            <a:r>
              <a:rPr spc="5" dirty="0"/>
              <a:t>And </a:t>
            </a:r>
            <a:r>
              <a:rPr dirty="0"/>
              <a:t>then insert new</a:t>
            </a:r>
            <a:r>
              <a:rPr spc="-130" dirty="0"/>
              <a:t> </a:t>
            </a:r>
            <a:r>
              <a:rPr dirty="0"/>
              <a:t>value:</a:t>
            </a:r>
          </a:p>
        </p:txBody>
      </p:sp>
      <p:graphicFrame>
        <p:nvGraphicFramePr>
          <p:cNvPr id="4" name="object 4"/>
          <p:cNvGraphicFramePr>
            <a:graphicFrameLocks noGrp="1"/>
          </p:cNvGraphicFramePr>
          <p:nvPr/>
        </p:nvGraphicFramePr>
        <p:xfrm>
          <a:off x="1410588" y="2272564"/>
          <a:ext cx="3098800" cy="1196246"/>
        </p:xfrm>
        <a:graphic>
          <a:graphicData uri="http://schemas.openxmlformats.org/drawingml/2006/table">
            <a:tbl>
              <a:tblPr firstRow="1" bandRow="1">
                <a:tableStyleId>{2D5ABB26-0587-4C30-8999-92F81FD0307C}</a:tableStyleId>
              </a:tblPr>
              <a:tblGrid>
                <a:gridCol w="1265555">
                  <a:extLst>
                    <a:ext uri="{9D8B030D-6E8A-4147-A177-3AD203B41FA5}">
                      <a16:colId xmlns:a16="http://schemas.microsoft.com/office/drawing/2014/main" xmlns="" val="20000"/>
                    </a:ext>
                  </a:extLst>
                </a:gridCol>
                <a:gridCol w="1833245">
                  <a:extLst>
                    <a:ext uri="{9D8B030D-6E8A-4147-A177-3AD203B41FA5}">
                      <a16:colId xmlns:a16="http://schemas.microsoft.com/office/drawing/2014/main" xmlns="" val="20001"/>
                    </a:ext>
                  </a:extLst>
                </a:gridCol>
              </a:tblGrid>
              <a:tr h="369523">
                <a:tc>
                  <a:txBody>
                    <a:bodyPr/>
                    <a:lstStyle/>
                    <a:p>
                      <a:pPr marL="31750">
                        <a:lnSpc>
                          <a:spcPts val="2185"/>
                        </a:lnSpc>
                      </a:pPr>
                      <a:r>
                        <a:rPr sz="2000" spc="5" dirty="0">
                          <a:latin typeface="Times New Roman"/>
                          <a:cs typeface="Times New Roman"/>
                        </a:rPr>
                        <a:t>0000</a:t>
                      </a:r>
                      <a:r>
                        <a:rPr sz="2000" spc="420" dirty="0">
                          <a:latin typeface="Times New Roman"/>
                          <a:cs typeface="Times New Roman"/>
                        </a:rPr>
                        <a:t> </a:t>
                      </a:r>
                      <a:r>
                        <a:rPr sz="2000" spc="5" dirty="0">
                          <a:latin typeface="Times New Roman"/>
                          <a:cs typeface="Times New Roman"/>
                        </a:rPr>
                        <a:t>1010</a:t>
                      </a:r>
                      <a:endParaRPr sz="2000">
                        <a:latin typeface="Times New Roman"/>
                        <a:cs typeface="Times New Roman"/>
                      </a:endParaRPr>
                    </a:p>
                  </a:txBody>
                  <a:tcPr marL="0" marR="0" marT="0" marB="0"/>
                </a:tc>
                <a:tc>
                  <a:txBody>
                    <a:bodyPr/>
                    <a:lstStyle/>
                    <a:p>
                      <a:pPr marL="85725">
                        <a:lnSpc>
                          <a:spcPts val="2185"/>
                        </a:lnSpc>
                      </a:pPr>
                      <a:r>
                        <a:rPr sz="2000" dirty="0">
                          <a:latin typeface="Times New Roman"/>
                          <a:cs typeface="Times New Roman"/>
                        </a:rPr>
                        <a:t>A</a:t>
                      </a:r>
                      <a:r>
                        <a:rPr sz="2000" spc="-120" dirty="0">
                          <a:latin typeface="Times New Roman"/>
                          <a:cs typeface="Times New Roman"/>
                        </a:rPr>
                        <a:t> </a:t>
                      </a:r>
                      <a:r>
                        <a:rPr sz="2000" dirty="0">
                          <a:latin typeface="Times New Roman"/>
                          <a:cs typeface="Times New Roman"/>
                        </a:rPr>
                        <a:t>before</a:t>
                      </a:r>
                      <a:endParaRPr sz="2000">
                        <a:latin typeface="Times New Roman"/>
                        <a:cs typeface="Times New Roman"/>
                      </a:endParaRPr>
                    </a:p>
                  </a:txBody>
                  <a:tcPr marL="0" marR="0" marT="0" marB="0"/>
                </a:tc>
                <a:extLst>
                  <a:ext uri="{0D108BD9-81ED-4DB2-BD59-A6C34878D82A}">
                    <a16:rowId xmlns:a16="http://schemas.microsoft.com/office/drawing/2014/main" xmlns="" val="10000"/>
                  </a:ext>
                </a:extLst>
              </a:tr>
              <a:tr h="457200">
                <a:tc>
                  <a:txBody>
                    <a:bodyPr/>
                    <a:lstStyle/>
                    <a:p>
                      <a:pPr marL="31750">
                        <a:lnSpc>
                          <a:spcPct val="100000"/>
                        </a:lnSpc>
                        <a:spcBef>
                          <a:spcPts val="475"/>
                        </a:spcBef>
                      </a:pPr>
                      <a:r>
                        <a:rPr sz="2000" u="sng" spc="5" dirty="0">
                          <a:uFill>
                            <a:solidFill>
                              <a:srgbClr val="000000"/>
                            </a:solidFill>
                          </a:uFill>
                          <a:latin typeface="Times New Roman"/>
                          <a:cs typeface="Times New Roman"/>
                        </a:rPr>
                        <a:t>1001</a:t>
                      </a:r>
                      <a:r>
                        <a:rPr sz="2000" u="sng" spc="420" dirty="0">
                          <a:uFill>
                            <a:solidFill>
                              <a:srgbClr val="000000"/>
                            </a:solidFill>
                          </a:uFill>
                          <a:latin typeface="Times New Roman"/>
                          <a:cs typeface="Times New Roman"/>
                        </a:rPr>
                        <a:t> </a:t>
                      </a:r>
                      <a:r>
                        <a:rPr sz="2000" u="sng" spc="5" dirty="0">
                          <a:uFill>
                            <a:solidFill>
                              <a:srgbClr val="000000"/>
                            </a:solidFill>
                          </a:uFill>
                          <a:latin typeface="Times New Roman"/>
                          <a:cs typeface="Times New Roman"/>
                        </a:rPr>
                        <a:t>0000</a:t>
                      </a:r>
                      <a:endParaRPr sz="2000">
                        <a:latin typeface="Times New Roman"/>
                        <a:cs typeface="Times New Roman"/>
                      </a:endParaRPr>
                    </a:p>
                  </a:txBody>
                  <a:tcPr marL="0" marR="0" marT="60325" marB="0"/>
                </a:tc>
                <a:tc>
                  <a:txBody>
                    <a:bodyPr/>
                    <a:lstStyle/>
                    <a:p>
                      <a:pPr marL="163195">
                        <a:lnSpc>
                          <a:spcPct val="100000"/>
                        </a:lnSpc>
                        <a:spcBef>
                          <a:spcPts val="475"/>
                        </a:spcBef>
                      </a:pPr>
                      <a:r>
                        <a:rPr sz="2000" dirty="0">
                          <a:latin typeface="Times New Roman"/>
                          <a:cs typeface="Times New Roman"/>
                        </a:rPr>
                        <a:t>B(insert)</a:t>
                      </a:r>
                      <a:endParaRPr sz="2000">
                        <a:latin typeface="Times New Roman"/>
                        <a:cs typeface="Times New Roman"/>
                      </a:endParaRPr>
                    </a:p>
                  </a:txBody>
                  <a:tcPr marL="0" marR="0" marT="60325" marB="0"/>
                </a:tc>
                <a:extLst>
                  <a:ext uri="{0D108BD9-81ED-4DB2-BD59-A6C34878D82A}">
                    <a16:rowId xmlns:a16="http://schemas.microsoft.com/office/drawing/2014/main" xmlns="" val="10001"/>
                  </a:ext>
                </a:extLst>
              </a:tr>
              <a:tr h="369523">
                <a:tc>
                  <a:txBody>
                    <a:bodyPr/>
                    <a:lstStyle/>
                    <a:p>
                      <a:pPr marL="31750">
                        <a:lnSpc>
                          <a:spcPts val="2335"/>
                        </a:lnSpc>
                        <a:spcBef>
                          <a:spcPts val="475"/>
                        </a:spcBef>
                      </a:pPr>
                      <a:r>
                        <a:rPr sz="2000" spc="5" dirty="0">
                          <a:latin typeface="Times New Roman"/>
                          <a:cs typeface="Times New Roman"/>
                        </a:rPr>
                        <a:t>1001</a:t>
                      </a:r>
                      <a:r>
                        <a:rPr sz="2000" spc="420" dirty="0">
                          <a:latin typeface="Times New Roman"/>
                          <a:cs typeface="Times New Roman"/>
                        </a:rPr>
                        <a:t> </a:t>
                      </a:r>
                      <a:r>
                        <a:rPr sz="2000" spc="5" dirty="0">
                          <a:latin typeface="Times New Roman"/>
                          <a:cs typeface="Times New Roman"/>
                        </a:rPr>
                        <a:t>1010</a:t>
                      </a:r>
                      <a:endParaRPr sz="2000">
                        <a:latin typeface="Times New Roman"/>
                        <a:cs typeface="Times New Roman"/>
                      </a:endParaRPr>
                    </a:p>
                  </a:txBody>
                  <a:tcPr marL="0" marR="0" marT="60325" marB="0"/>
                </a:tc>
                <a:tc>
                  <a:txBody>
                    <a:bodyPr/>
                    <a:lstStyle/>
                    <a:p>
                      <a:pPr marL="149860">
                        <a:lnSpc>
                          <a:spcPts val="2335"/>
                        </a:lnSpc>
                        <a:spcBef>
                          <a:spcPts val="475"/>
                        </a:spcBef>
                      </a:pPr>
                      <a:r>
                        <a:rPr sz="2000" dirty="0">
                          <a:latin typeface="Times New Roman"/>
                          <a:cs typeface="Times New Roman"/>
                        </a:rPr>
                        <a:t>A after</a:t>
                      </a:r>
                      <a:r>
                        <a:rPr sz="2000" spc="-195" dirty="0">
                          <a:latin typeface="Times New Roman"/>
                          <a:cs typeface="Times New Roman"/>
                        </a:rPr>
                        <a:t> </a:t>
                      </a:r>
                      <a:r>
                        <a:rPr sz="2000" dirty="0">
                          <a:latin typeface="Times New Roman"/>
                          <a:cs typeface="Times New Roman"/>
                        </a:rPr>
                        <a:t>insertion</a:t>
                      </a:r>
                      <a:endParaRPr sz="2000">
                        <a:latin typeface="Times New Roman"/>
                        <a:cs typeface="Times New Roman"/>
                      </a:endParaRPr>
                    </a:p>
                  </a:txBody>
                  <a:tcPr marL="0" marR="0" marT="60325" marB="0"/>
                </a:tc>
                <a:extLst>
                  <a:ext uri="{0D108BD9-81ED-4DB2-BD59-A6C34878D82A}">
                    <a16:rowId xmlns:a16="http://schemas.microsoft.com/office/drawing/2014/main" xmlns="" val="10002"/>
                  </a:ext>
                </a:extLst>
              </a:tr>
            </a:tbl>
          </a:graphicData>
        </a:graphic>
      </p:graphicFrame>
      <p:sp>
        <p:nvSpPr>
          <p:cNvPr id="5" name="object 5"/>
          <p:cNvSpPr txBox="1"/>
          <p:nvPr/>
        </p:nvSpPr>
        <p:spPr>
          <a:xfrm>
            <a:off x="514908" y="3452215"/>
            <a:ext cx="8269605" cy="2769235"/>
          </a:xfrm>
          <a:prstGeom prst="rect">
            <a:avLst/>
          </a:prstGeom>
        </p:spPr>
        <p:txBody>
          <a:bodyPr vert="horz" wrap="square" lIns="0" tIns="165100" rIns="0" bIns="0" rtlCol="0">
            <a:spAutoFit/>
          </a:bodyPr>
          <a:lstStyle/>
          <a:p>
            <a:pPr marL="12700" algn="just">
              <a:lnSpc>
                <a:spcPct val="100000"/>
              </a:lnSpc>
              <a:spcBef>
                <a:spcPts val="1300"/>
              </a:spcBef>
            </a:pPr>
            <a:r>
              <a:rPr sz="2000" b="1" dirty="0">
                <a:latin typeface="Times New Roman"/>
                <a:cs typeface="Times New Roman"/>
              </a:rPr>
              <a:t>Clear</a:t>
            </a:r>
            <a:r>
              <a:rPr sz="2000" b="1" spc="-50" dirty="0">
                <a:latin typeface="Times New Roman"/>
                <a:cs typeface="Times New Roman"/>
              </a:rPr>
              <a:t> </a:t>
            </a:r>
            <a:r>
              <a:rPr sz="2000" b="1" dirty="0">
                <a:latin typeface="Times New Roman"/>
                <a:cs typeface="Times New Roman"/>
              </a:rPr>
              <a:t>operation</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clear operation compares the words </a:t>
            </a:r>
            <a:r>
              <a:rPr sz="2000" spc="-10" dirty="0">
                <a:latin typeface="Times New Roman"/>
                <a:cs typeface="Times New Roman"/>
              </a:rPr>
              <a:t>in </a:t>
            </a:r>
            <a:r>
              <a:rPr sz="2000" dirty="0">
                <a:latin typeface="Times New Roman"/>
                <a:cs typeface="Times New Roman"/>
              </a:rPr>
              <a:t>A </a:t>
            </a:r>
            <a:r>
              <a:rPr sz="2000" spc="-5" dirty="0">
                <a:latin typeface="Times New Roman"/>
                <a:cs typeface="Times New Roman"/>
              </a:rPr>
              <a:t>and </a:t>
            </a:r>
            <a:r>
              <a:rPr sz="2000" dirty="0">
                <a:latin typeface="Times New Roman"/>
                <a:cs typeface="Times New Roman"/>
              </a:rPr>
              <a:t>B </a:t>
            </a:r>
            <a:r>
              <a:rPr sz="2000" spc="-5" dirty="0">
                <a:latin typeface="Times New Roman"/>
                <a:cs typeface="Times New Roman"/>
              </a:rPr>
              <a:t>and </a:t>
            </a:r>
            <a:r>
              <a:rPr sz="2000" dirty="0">
                <a:latin typeface="Times New Roman"/>
                <a:cs typeface="Times New Roman"/>
              </a:rPr>
              <a:t>produces </a:t>
            </a:r>
            <a:r>
              <a:rPr sz="2000" spc="-5" dirty="0">
                <a:latin typeface="Times New Roman"/>
                <a:cs typeface="Times New Roman"/>
              </a:rPr>
              <a:t>an </a:t>
            </a:r>
            <a:r>
              <a:rPr sz="2000" spc="-10" dirty="0">
                <a:latin typeface="Times New Roman"/>
                <a:cs typeface="Times New Roman"/>
              </a:rPr>
              <a:t>all 0‘s  </a:t>
            </a:r>
            <a:r>
              <a:rPr sz="2000" spc="-5" dirty="0">
                <a:latin typeface="Times New Roman"/>
                <a:cs typeface="Times New Roman"/>
              </a:rPr>
              <a:t>result </a:t>
            </a:r>
            <a:r>
              <a:rPr sz="2000" spc="-10" dirty="0">
                <a:latin typeface="Times New Roman"/>
                <a:cs typeface="Times New Roman"/>
              </a:rPr>
              <a:t>if </a:t>
            </a:r>
            <a:r>
              <a:rPr sz="2000" spc="-5" dirty="0">
                <a:latin typeface="Times New Roman"/>
                <a:cs typeface="Times New Roman"/>
              </a:rPr>
              <a:t>the two numbers </a:t>
            </a:r>
            <a:r>
              <a:rPr sz="2000" dirty="0">
                <a:latin typeface="Times New Roman"/>
                <a:cs typeface="Times New Roman"/>
              </a:rPr>
              <a:t>are </a:t>
            </a:r>
            <a:r>
              <a:rPr sz="2000" spc="-5" dirty="0">
                <a:latin typeface="Times New Roman"/>
                <a:cs typeface="Times New Roman"/>
              </a:rPr>
              <a:t>equal. This operation is achieved by an  </a:t>
            </a:r>
            <a:r>
              <a:rPr sz="2000" dirty="0">
                <a:latin typeface="Times New Roman"/>
                <a:cs typeface="Times New Roman"/>
              </a:rPr>
              <a:t>exclusive-OR microoperation as shown by the following</a:t>
            </a:r>
            <a:r>
              <a:rPr sz="2000" spc="-175" dirty="0">
                <a:latin typeface="Times New Roman"/>
                <a:cs typeface="Times New Roman"/>
              </a:rPr>
              <a:t> </a:t>
            </a:r>
            <a:r>
              <a:rPr sz="2000" spc="-5" dirty="0">
                <a:latin typeface="Times New Roman"/>
                <a:cs typeface="Times New Roman"/>
              </a:rPr>
              <a:t>example:</a:t>
            </a:r>
            <a:endParaRPr sz="2000">
              <a:latin typeface="Times New Roman"/>
              <a:cs typeface="Times New Roman"/>
            </a:endParaRPr>
          </a:p>
          <a:p>
            <a:pPr marL="927100" algn="just">
              <a:lnSpc>
                <a:spcPct val="100000"/>
              </a:lnSpc>
              <a:spcBef>
                <a:spcPts val="1200"/>
              </a:spcBef>
            </a:pPr>
            <a:r>
              <a:rPr sz="2000" spc="5" dirty="0">
                <a:latin typeface="Times New Roman"/>
                <a:cs typeface="Times New Roman"/>
              </a:rPr>
              <a:t>1010</a:t>
            </a:r>
            <a:r>
              <a:rPr sz="2000" spc="-229" dirty="0">
                <a:latin typeface="Times New Roman"/>
                <a:cs typeface="Times New Roman"/>
              </a:rPr>
              <a:t> </a:t>
            </a:r>
            <a:r>
              <a:rPr sz="2000" dirty="0">
                <a:latin typeface="Times New Roman"/>
                <a:cs typeface="Times New Roman"/>
              </a:rPr>
              <a:t>A</a:t>
            </a:r>
            <a:endParaRPr sz="2000">
              <a:latin typeface="Times New Roman"/>
              <a:cs typeface="Times New Roman"/>
            </a:endParaRPr>
          </a:p>
          <a:p>
            <a:pPr marL="927100" algn="just">
              <a:lnSpc>
                <a:spcPct val="100000"/>
              </a:lnSpc>
              <a:spcBef>
                <a:spcPts val="1200"/>
              </a:spcBef>
            </a:pPr>
            <a:r>
              <a:rPr sz="2000" u="sng" spc="5" dirty="0">
                <a:uFill>
                  <a:solidFill>
                    <a:srgbClr val="000000"/>
                  </a:solidFill>
                </a:uFill>
                <a:latin typeface="Times New Roman"/>
                <a:cs typeface="Times New Roman"/>
              </a:rPr>
              <a:t>1010</a:t>
            </a:r>
            <a:r>
              <a:rPr sz="2000" spc="-130" dirty="0">
                <a:latin typeface="Times New Roman"/>
                <a:cs typeface="Times New Roman"/>
              </a:rPr>
              <a:t> </a:t>
            </a:r>
            <a:r>
              <a:rPr sz="2000" dirty="0">
                <a:latin typeface="Times New Roman"/>
                <a:cs typeface="Times New Roman"/>
              </a:rPr>
              <a:t>B</a:t>
            </a:r>
            <a:endParaRPr sz="2000">
              <a:latin typeface="Times New Roman"/>
              <a:cs typeface="Times New Roman"/>
            </a:endParaRPr>
          </a:p>
        </p:txBody>
      </p:sp>
      <p:sp>
        <p:nvSpPr>
          <p:cNvPr id="6" name="object 6"/>
          <p:cNvSpPr txBox="1"/>
          <p:nvPr/>
        </p:nvSpPr>
        <p:spPr>
          <a:xfrm>
            <a:off x="1429638" y="6347256"/>
            <a:ext cx="1685289"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0000</a:t>
            </a:r>
            <a:r>
              <a:rPr sz="2000" spc="-155" dirty="0">
                <a:latin typeface="Times New Roman"/>
                <a:cs typeface="Times New Roman"/>
              </a:rPr>
              <a:t> </a:t>
            </a:r>
            <a:r>
              <a:rPr sz="2000" dirty="0">
                <a:latin typeface="Times New Roman"/>
                <a:cs typeface="Times New Roman"/>
              </a:rPr>
              <a:t>A</a:t>
            </a:r>
            <a:r>
              <a:rPr sz="2000" spc="-130" dirty="0">
                <a:latin typeface="Times New Roman"/>
                <a:cs typeface="Times New Roman"/>
              </a:rPr>
              <a:t> </a:t>
            </a:r>
            <a:r>
              <a:rPr sz="1800" dirty="0">
                <a:latin typeface="Times New Roman"/>
                <a:cs typeface="Times New Roman"/>
              </a:rPr>
              <a:t>←</a:t>
            </a:r>
            <a:r>
              <a:rPr sz="1800" spc="-120" dirty="0">
                <a:latin typeface="Times New Roman"/>
                <a:cs typeface="Times New Roman"/>
              </a:rPr>
              <a:t> </a:t>
            </a:r>
            <a:r>
              <a:rPr sz="1800" spc="-5" dirty="0">
                <a:latin typeface="Times New Roman"/>
                <a:cs typeface="Times New Roman"/>
              </a:rPr>
              <a:t>A</a:t>
            </a:r>
            <a:r>
              <a:rPr sz="1800" spc="-110" dirty="0">
                <a:latin typeface="Times New Roman"/>
                <a:cs typeface="Times New Roman"/>
              </a:rPr>
              <a:t> </a:t>
            </a:r>
            <a:r>
              <a:rPr sz="1800" dirty="0">
                <a:latin typeface="Symbol"/>
                <a:cs typeface="Symbol"/>
              </a:rPr>
              <a:t></a:t>
            </a:r>
            <a:r>
              <a:rPr sz="1800" spc="-15" dirty="0">
                <a:latin typeface="Times New Roman"/>
                <a:cs typeface="Times New Roman"/>
              </a:rPr>
              <a:t> </a:t>
            </a:r>
            <a:r>
              <a:rPr sz="1800" dirty="0">
                <a:latin typeface="Times New Roman"/>
                <a:cs typeface="Times New Roman"/>
              </a:rPr>
              <a:t>B</a:t>
            </a:r>
            <a:endParaRPr sz="1800">
              <a:latin typeface="Times New Roman"/>
              <a:cs typeface="Times New Roman"/>
            </a:endParaRPr>
          </a:p>
        </p:txBody>
      </p:sp>
      <p:sp>
        <p:nvSpPr>
          <p:cNvPr id="7" name="object 7"/>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38</a:t>
            </a:r>
            <a:endParaRPr sz="1200">
              <a:latin typeface="Carlito"/>
              <a:cs typeface="Carli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39</a:t>
            </a:r>
            <a:endParaRPr sz="1200">
              <a:latin typeface="Carlito"/>
              <a:cs typeface="Carlito"/>
            </a:endParaRPr>
          </a:p>
        </p:txBody>
      </p:sp>
      <p:sp>
        <p:nvSpPr>
          <p:cNvPr id="3" name="object 3"/>
          <p:cNvSpPr txBox="1"/>
          <p:nvPr/>
        </p:nvSpPr>
        <p:spPr>
          <a:xfrm>
            <a:off x="332028" y="236172"/>
            <a:ext cx="8369934" cy="1397000"/>
          </a:xfrm>
          <a:prstGeom prst="rect">
            <a:avLst/>
          </a:prstGeom>
        </p:spPr>
        <p:txBody>
          <a:bodyPr vert="horz" wrap="square" lIns="0" tIns="164465" rIns="0" bIns="0" rtlCol="0">
            <a:spAutoFit/>
          </a:bodyPr>
          <a:lstStyle/>
          <a:p>
            <a:pPr marL="286385" marR="5715" indent="-286385" algn="r">
              <a:lnSpc>
                <a:spcPct val="100000"/>
              </a:lnSpc>
              <a:spcBef>
                <a:spcPts val="1295"/>
              </a:spcBef>
              <a:buFont typeface="Arial"/>
              <a:buChar char="•"/>
              <a:tabLst>
                <a:tab pos="286385" algn="l"/>
                <a:tab pos="287020" algn="l"/>
              </a:tabLst>
            </a:pPr>
            <a:r>
              <a:rPr sz="2000" spc="-5" dirty="0">
                <a:latin typeface="Times New Roman"/>
                <a:cs typeface="Times New Roman"/>
              </a:rPr>
              <a:t>When</a:t>
            </a:r>
            <a:r>
              <a:rPr sz="2000" spc="120" dirty="0">
                <a:latin typeface="Times New Roman"/>
                <a:cs typeface="Times New Roman"/>
              </a:rPr>
              <a:t> </a:t>
            </a:r>
            <a:r>
              <a:rPr sz="2000" dirty="0">
                <a:latin typeface="Times New Roman"/>
                <a:cs typeface="Times New Roman"/>
              </a:rPr>
              <a:t>A</a:t>
            </a:r>
            <a:r>
              <a:rPr sz="2000" spc="20" dirty="0">
                <a:latin typeface="Times New Roman"/>
                <a:cs typeface="Times New Roman"/>
              </a:rPr>
              <a:t> </a:t>
            </a:r>
            <a:r>
              <a:rPr sz="2000" spc="-5" dirty="0">
                <a:latin typeface="Times New Roman"/>
                <a:cs typeface="Times New Roman"/>
              </a:rPr>
              <a:t>and</a:t>
            </a:r>
            <a:r>
              <a:rPr sz="2000" spc="135" dirty="0">
                <a:latin typeface="Times New Roman"/>
                <a:cs typeface="Times New Roman"/>
              </a:rPr>
              <a:t> </a:t>
            </a:r>
            <a:r>
              <a:rPr sz="2000" dirty="0">
                <a:latin typeface="Times New Roman"/>
                <a:cs typeface="Times New Roman"/>
              </a:rPr>
              <a:t>B</a:t>
            </a:r>
            <a:r>
              <a:rPr sz="2000" spc="105" dirty="0">
                <a:latin typeface="Times New Roman"/>
                <a:cs typeface="Times New Roman"/>
              </a:rPr>
              <a:t> </a:t>
            </a:r>
            <a:r>
              <a:rPr sz="2000" dirty="0">
                <a:latin typeface="Times New Roman"/>
                <a:cs typeface="Times New Roman"/>
              </a:rPr>
              <a:t>are</a:t>
            </a:r>
            <a:r>
              <a:rPr sz="2000" spc="125" dirty="0">
                <a:latin typeface="Times New Roman"/>
                <a:cs typeface="Times New Roman"/>
              </a:rPr>
              <a:t> </a:t>
            </a:r>
            <a:r>
              <a:rPr sz="2000" spc="-5" dirty="0">
                <a:latin typeface="Times New Roman"/>
                <a:cs typeface="Times New Roman"/>
              </a:rPr>
              <a:t>equal,</a:t>
            </a:r>
            <a:r>
              <a:rPr sz="2000" spc="125" dirty="0">
                <a:latin typeface="Times New Roman"/>
                <a:cs typeface="Times New Roman"/>
              </a:rPr>
              <a:t> </a:t>
            </a:r>
            <a:r>
              <a:rPr sz="2000" spc="-5" dirty="0">
                <a:latin typeface="Times New Roman"/>
                <a:cs typeface="Times New Roman"/>
              </a:rPr>
              <a:t>the</a:t>
            </a:r>
            <a:r>
              <a:rPr sz="2000" spc="114" dirty="0">
                <a:latin typeface="Times New Roman"/>
                <a:cs typeface="Times New Roman"/>
              </a:rPr>
              <a:t> </a:t>
            </a:r>
            <a:r>
              <a:rPr sz="2000" dirty="0">
                <a:latin typeface="Times New Roman"/>
                <a:cs typeface="Times New Roman"/>
              </a:rPr>
              <a:t>two</a:t>
            </a:r>
            <a:r>
              <a:rPr sz="2000" spc="130" dirty="0">
                <a:latin typeface="Times New Roman"/>
                <a:cs typeface="Times New Roman"/>
              </a:rPr>
              <a:t> </a:t>
            </a:r>
            <a:r>
              <a:rPr sz="2000" spc="-5" dirty="0">
                <a:latin typeface="Times New Roman"/>
                <a:cs typeface="Times New Roman"/>
              </a:rPr>
              <a:t>corresponding</a:t>
            </a:r>
            <a:r>
              <a:rPr sz="2000" spc="130" dirty="0">
                <a:latin typeface="Times New Roman"/>
                <a:cs typeface="Times New Roman"/>
              </a:rPr>
              <a:t> </a:t>
            </a:r>
            <a:r>
              <a:rPr sz="2000" spc="-5" dirty="0">
                <a:latin typeface="Times New Roman"/>
                <a:cs typeface="Times New Roman"/>
              </a:rPr>
              <a:t>bits</a:t>
            </a:r>
            <a:r>
              <a:rPr sz="2000" spc="120" dirty="0">
                <a:latin typeface="Times New Roman"/>
                <a:cs typeface="Times New Roman"/>
              </a:rPr>
              <a:t> </a:t>
            </a:r>
            <a:r>
              <a:rPr sz="2000" spc="-5" dirty="0">
                <a:latin typeface="Times New Roman"/>
                <a:cs typeface="Times New Roman"/>
              </a:rPr>
              <a:t>are</a:t>
            </a:r>
            <a:r>
              <a:rPr sz="2000" spc="125" dirty="0">
                <a:latin typeface="Times New Roman"/>
                <a:cs typeface="Times New Roman"/>
              </a:rPr>
              <a:t> </a:t>
            </a:r>
            <a:r>
              <a:rPr sz="2000" spc="-5" dirty="0">
                <a:latin typeface="Times New Roman"/>
                <a:cs typeface="Times New Roman"/>
              </a:rPr>
              <a:t>either</a:t>
            </a:r>
            <a:r>
              <a:rPr sz="2000" spc="130" dirty="0">
                <a:latin typeface="Times New Roman"/>
                <a:cs typeface="Times New Roman"/>
              </a:rPr>
              <a:t> </a:t>
            </a:r>
            <a:r>
              <a:rPr sz="2000" spc="-5" dirty="0">
                <a:latin typeface="Times New Roman"/>
                <a:cs typeface="Times New Roman"/>
              </a:rPr>
              <a:t>both</a:t>
            </a:r>
            <a:r>
              <a:rPr sz="2000" spc="120" dirty="0">
                <a:latin typeface="Times New Roman"/>
                <a:cs typeface="Times New Roman"/>
              </a:rPr>
              <a:t> </a:t>
            </a:r>
            <a:r>
              <a:rPr sz="2000" dirty="0">
                <a:latin typeface="Times New Roman"/>
                <a:cs typeface="Times New Roman"/>
              </a:rPr>
              <a:t>0</a:t>
            </a:r>
            <a:r>
              <a:rPr sz="2000" spc="135" dirty="0">
                <a:latin typeface="Times New Roman"/>
                <a:cs typeface="Times New Roman"/>
              </a:rPr>
              <a:t> </a:t>
            </a:r>
            <a:r>
              <a:rPr sz="2000" spc="-5" dirty="0">
                <a:latin typeface="Times New Roman"/>
                <a:cs typeface="Times New Roman"/>
              </a:rPr>
              <a:t>or</a:t>
            </a:r>
            <a:r>
              <a:rPr sz="2000" spc="114" dirty="0">
                <a:latin typeface="Times New Roman"/>
                <a:cs typeface="Times New Roman"/>
              </a:rPr>
              <a:t> </a:t>
            </a:r>
            <a:r>
              <a:rPr sz="2000" dirty="0">
                <a:latin typeface="Times New Roman"/>
                <a:cs typeface="Times New Roman"/>
              </a:rPr>
              <a:t>both</a:t>
            </a:r>
            <a:endParaRPr sz="2000">
              <a:latin typeface="Times New Roman"/>
              <a:cs typeface="Times New Roman"/>
            </a:endParaRPr>
          </a:p>
          <a:p>
            <a:pPr marL="328930" marR="5080" lvl="1" indent="-328930" algn="r">
              <a:lnSpc>
                <a:spcPct val="100000"/>
              </a:lnSpc>
              <a:spcBef>
                <a:spcPts val="1200"/>
              </a:spcBef>
              <a:buAutoNum type="arabicPeriod"/>
              <a:tabLst>
                <a:tab pos="328930" algn="l"/>
                <a:tab pos="329565" algn="l"/>
                <a:tab pos="6131560" algn="l"/>
              </a:tabLst>
            </a:pPr>
            <a:r>
              <a:rPr sz="2000" dirty="0">
                <a:latin typeface="Times New Roman"/>
                <a:cs typeface="Times New Roman"/>
              </a:rPr>
              <a:t>In </a:t>
            </a:r>
            <a:r>
              <a:rPr sz="2000" spc="-5" dirty="0">
                <a:latin typeface="Times New Roman"/>
                <a:cs typeface="Times New Roman"/>
              </a:rPr>
              <a:t>either case the exclusive-OR operation </a:t>
            </a:r>
            <a:r>
              <a:rPr sz="2000" dirty="0">
                <a:latin typeface="Times New Roman"/>
                <a:cs typeface="Times New Roman"/>
              </a:rPr>
              <a:t>produces</a:t>
            </a:r>
            <a:r>
              <a:rPr sz="2000" spc="420" dirty="0">
                <a:latin typeface="Times New Roman"/>
                <a:cs typeface="Times New Roman"/>
              </a:rPr>
              <a:t> </a:t>
            </a:r>
            <a:r>
              <a:rPr sz="2000" dirty="0">
                <a:latin typeface="Times New Roman"/>
                <a:cs typeface="Times New Roman"/>
              </a:rPr>
              <a:t>a</a:t>
            </a:r>
            <a:r>
              <a:rPr sz="2000" spc="45" dirty="0">
                <a:latin typeface="Times New Roman"/>
                <a:cs typeface="Times New Roman"/>
              </a:rPr>
              <a:t> </a:t>
            </a:r>
            <a:r>
              <a:rPr sz="2000" spc="-5" dirty="0">
                <a:latin typeface="Times New Roman"/>
                <a:cs typeface="Times New Roman"/>
              </a:rPr>
              <a:t>0.	</a:t>
            </a:r>
            <a:r>
              <a:rPr sz="2000" dirty="0">
                <a:latin typeface="Times New Roman"/>
                <a:cs typeface="Times New Roman"/>
              </a:rPr>
              <a:t>The </a:t>
            </a:r>
            <a:r>
              <a:rPr sz="2000" spc="-5" dirty="0">
                <a:latin typeface="Times New Roman"/>
                <a:cs typeface="Times New Roman"/>
              </a:rPr>
              <a:t>all </a:t>
            </a:r>
            <a:r>
              <a:rPr sz="2000" dirty="0">
                <a:latin typeface="Times New Roman"/>
                <a:cs typeface="Times New Roman"/>
              </a:rPr>
              <a:t>– </a:t>
            </a:r>
            <a:r>
              <a:rPr sz="2000" spc="-5" dirty="0">
                <a:latin typeface="Times New Roman"/>
                <a:cs typeface="Times New Roman"/>
              </a:rPr>
              <a:t>0`s</a:t>
            </a:r>
            <a:r>
              <a:rPr sz="2000" spc="110" dirty="0">
                <a:latin typeface="Times New Roman"/>
                <a:cs typeface="Times New Roman"/>
              </a:rPr>
              <a:t> </a:t>
            </a:r>
            <a:r>
              <a:rPr sz="2000" spc="-5" dirty="0">
                <a:latin typeface="Times New Roman"/>
                <a:cs typeface="Times New Roman"/>
              </a:rPr>
              <a:t>result</a:t>
            </a:r>
            <a:endParaRPr sz="2000">
              <a:latin typeface="Times New Roman"/>
              <a:cs typeface="Times New Roman"/>
            </a:endParaRPr>
          </a:p>
          <a:p>
            <a:pPr marL="299085">
              <a:lnSpc>
                <a:spcPct val="100000"/>
              </a:lnSpc>
              <a:spcBef>
                <a:spcPts val="1200"/>
              </a:spcBef>
            </a:pPr>
            <a:r>
              <a:rPr sz="2000" spc="-5" dirty="0">
                <a:latin typeface="Times New Roman"/>
                <a:cs typeface="Times New Roman"/>
              </a:rPr>
              <a:t>is </a:t>
            </a:r>
            <a:r>
              <a:rPr sz="2000" dirty="0">
                <a:latin typeface="Times New Roman"/>
                <a:cs typeface="Times New Roman"/>
              </a:rPr>
              <a:t>then checked </a:t>
            </a:r>
            <a:r>
              <a:rPr sz="2000" spc="-5" dirty="0">
                <a:latin typeface="Times New Roman"/>
                <a:cs typeface="Times New Roman"/>
              </a:rPr>
              <a:t>to determine if </a:t>
            </a:r>
            <a:r>
              <a:rPr sz="2000" dirty="0">
                <a:latin typeface="Times New Roman"/>
                <a:cs typeface="Times New Roman"/>
              </a:rPr>
              <a:t>the two numbers were</a:t>
            </a:r>
            <a:r>
              <a:rPr sz="2000" spc="-125" dirty="0">
                <a:latin typeface="Times New Roman"/>
                <a:cs typeface="Times New Roman"/>
              </a:rPr>
              <a:t> </a:t>
            </a:r>
            <a:r>
              <a:rPr sz="2000" dirty="0">
                <a:latin typeface="Times New Roman"/>
                <a:cs typeface="Times New Roman"/>
              </a:rPr>
              <a:t>equal.</a:t>
            </a:r>
            <a:endParaRPr sz="20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8354" y="153746"/>
            <a:ext cx="2448560" cy="331470"/>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Shift</a:t>
            </a:r>
            <a:r>
              <a:rPr b="1" spc="430" dirty="0">
                <a:latin typeface="Times New Roman"/>
                <a:cs typeface="Times New Roman"/>
              </a:rPr>
              <a:t> </a:t>
            </a:r>
            <a:r>
              <a:rPr b="1" spc="-5" dirty="0">
                <a:latin typeface="Times New Roman"/>
                <a:cs typeface="Times New Roman"/>
              </a:rPr>
              <a:t>microoperations</a:t>
            </a:r>
          </a:p>
        </p:txBody>
      </p:sp>
      <p:sp>
        <p:nvSpPr>
          <p:cNvPr id="3" name="object 3"/>
          <p:cNvSpPr txBox="1"/>
          <p:nvPr/>
        </p:nvSpPr>
        <p:spPr>
          <a:xfrm>
            <a:off x="486867" y="565505"/>
            <a:ext cx="8201659" cy="5691505"/>
          </a:xfrm>
          <a:prstGeom prst="rect">
            <a:avLst/>
          </a:prstGeom>
        </p:spPr>
        <p:txBody>
          <a:bodyPr vert="horz" wrap="square" lIns="0" tIns="12700" rIns="0" bIns="0" rtlCol="0">
            <a:spAutoFit/>
          </a:bodyPr>
          <a:lstStyle/>
          <a:p>
            <a:pPr marL="241300" marR="6350" indent="-228600" algn="just">
              <a:lnSpc>
                <a:spcPct val="150000"/>
              </a:lnSpc>
              <a:spcBef>
                <a:spcPts val="100"/>
              </a:spcBef>
              <a:buFont typeface="Arial"/>
              <a:buChar char="•"/>
              <a:tabLst>
                <a:tab pos="241300" algn="l"/>
              </a:tabLst>
            </a:pPr>
            <a:r>
              <a:rPr sz="2000" spc="-5" dirty="0">
                <a:latin typeface="Times New Roman"/>
                <a:cs typeface="Times New Roman"/>
              </a:rPr>
              <a:t>Shift microoperations are used for serial transfer of </a:t>
            </a:r>
            <a:r>
              <a:rPr sz="2000" dirty="0">
                <a:latin typeface="Times New Roman"/>
                <a:cs typeface="Times New Roman"/>
              </a:rPr>
              <a:t>data. They are </a:t>
            </a:r>
            <a:r>
              <a:rPr sz="2000" spc="-5" dirty="0">
                <a:latin typeface="Times New Roman"/>
                <a:cs typeface="Times New Roman"/>
              </a:rPr>
              <a:t>also </a:t>
            </a:r>
            <a:r>
              <a:rPr sz="2000" dirty="0">
                <a:latin typeface="Times New Roman"/>
                <a:cs typeface="Times New Roman"/>
              </a:rPr>
              <a:t>used  </a:t>
            </a:r>
            <a:r>
              <a:rPr sz="2000" spc="-5" dirty="0">
                <a:latin typeface="Times New Roman"/>
                <a:cs typeface="Times New Roman"/>
              </a:rPr>
              <a:t>in conjunction </a:t>
            </a:r>
            <a:r>
              <a:rPr sz="2000" dirty="0">
                <a:latin typeface="Times New Roman"/>
                <a:cs typeface="Times New Roman"/>
              </a:rPr>
              <a:t>with </a:t>
            </a:r>
            <a:r>
              <a:rPr sz="2000" spc="-5" dirty="0">
                <a:latin typeface="Times New Roman"/>
                <a:cs typeface="Times New Roman"/>
              </a:rPr>
              <a:t>arithmetic, </a:t>
            </a:r>
            <a:r>
              <a:rPr sz="2000" dirty="0">
                <a:latin typeface="Times New Roman"/>
                <a:cs typeface="Times New Roman"/>
              </a:rPr>
              <a:t>logic and other </a:t>
            </a:r>
            <a:r>
              <a:rPr sz="2000" spc="-5" dirty="0">
                <a:latin typeface="Times New Roman"/>
                <a:cs typeface="Times New Roman"/>
              </a:rPr>
              <a:t>data-processing</a:t>
            </a:r>
            <a:r>
              <a:rPr sz="2000" spc="-95" dirty="0">
                <a:latin typeface="Times New Roman"/>
                <a:cs typeface="Times New Roman"/>
              </a:rPr>
              <a:t> </a:t>
            </a:r>
            <a:r>
              <a:rPr sz="2000" dirty="0">
                <a:latin typeface="Times New Roman"/>
                <a:cs typeface="Times New Roman"/>
              </a:rPr>
              <a:t>operations.</a:t>
            </a:r>
            <a:endParaRPr sz="2000">
              <a:latin typeface="Times New Roman"/>
              <a:cs typeface="Times New Roman"/>
            </a:endParaRPr>
          </a:p>
          <a:p>
            <a:pPr marL="241300" marR="5080" indent="-228600" algn="just">
              <a:lnSpc>
                <a:spcPct val="150000"/>
              </a:lnSpc>
              <a:spcBef>
                <a:spcPts val="994"/>
              </a:spcBef>
              <a:buFont typeface="Arial"/>
              <a:buChar char="•"/>
              <a:tabLst>
                <a:tab pos="241300" algn="l"/>
              </a:tabLst>
            </a:pPr>
            <a:r>
              <a:rPr sz="2000" dirty="0">
                <a:latin typeface="Times New Roman"/>
                <a:cs typeface="Times New Roman"/>
              </a:rPr>
              <a:t>A </a:t>
            </a:r>
            <a:r>
              <a:rPr sz="2000" spc="-5" dirty="0">
                <a:latin typeface="Times New Roman"/>
                <a:cs typeface="Times New Roman"/>
              </a:rPr>
              <a:t>logical shift is </a:t>
            </a:r>
            <a:r>
              <a:rPr sz="2000" spc="5" dirty="0">
                <a:latin typeface="Times New Roman"/>
                <a:cs typeface="Times New Roman"/>
              </a:rPr>
              <a:t>one </a:t>
            </a:r>
            <a:r>
              <a:rPr sz="2000" spc="-5" dirty="0">
                <a:latin typeface="Times New Roman"/>
                <a:cs typeface="Times New Roman"/>
              </a:rPr>
              <a:t>that transfers </a:t>
            </a:r>
            <a:r>
              <a:rPr sz="2000" dirty="0">
                <a:latin typeface="Times New Roman"/>
                <a:cs typeface="Times New Roman"/>
              </a:rPr>
              <a:t>0 </a:t>
            </a:r>
            <a:r>
              <a:rPr sz="2000" spc="-5" dirty="0">
                <a:latin typeface="Times New Roman"/>
                <a:cs typeface="Times New Roman"/>
              </a:rPr>
              <a:t>through </a:t>
            </a:r>
            <a:r>
              <a:rPr sz="2000" dirty="0">
                <a:latin typeface="Times New Roman"/>
                <a:cs typeface="Times New Roman"/>
              </a:rPr>
              <a:t>the </a:t>
            </a:r>
            <a:r>
              <a:rPr sz="2000" spc="-5" dirty="0">
                <a:latin typeface="Times New Roman"/>
                <a:cs typeface="Times New Roman"/>
              </a:rPr>
              <a:t>serial input. </a:t>
            </a:r>
            <a:r>
              <a:rPr sz="2000" spc="-75" dirty="0">
                <a:latin typeface="Times New Roman"/>
                <a:cs typeface="Times New Roman"/>
              </a:rPr>
              <a:t>We </a:t>
            </a:r>
            <a:r>
              <a:rPr sz="2000" dirty="0">
                <a:latin typeface="Times New Roman"/>
                <a:cs typeface="Times New Roman"/>
              </a:rPr>
              <a:t>will </a:t>
            </a:r>
            <a:r>
              <a:rPr sz="2000" spc="-5" dirty="0">
                <a:latin typeface="Times New Roman"/>
                <a:cs typeface="Times New Roman"/>
              </a:rPr>
              <a:t>adopt  </a:t>
            </a:r>
            <a:r>
              <a:rPr sz="2000" dirty="0">
                <a:latin typeface="Times New Roman"/>
                <a:cs typeface="Times New Roman"/>
              </a:rPr>
              <a:t>the </a:t>
            </a:r>
            <a:r>
              <a:rPr sz="2000" spc="-5" dirty="0">
                <a:latin typeface="Times New Roman"/>
                <a:cs typeface="Times New Roman"/>
              </a:rPr>
              <a:t>symbols and shr for logical shift-left and shift-right microoperations. </a:t>
            </a:r>
            <a:r>
              <a:rPr sz="2000" dirty="0">
                <a:latin typeface="Times New Roman"/>
                <a:cs typeface="Times New Roman"/>
              </a:rPr>
              <a:t>For  </a:t>
            </a:r>
            <a:r>
              <a:rPr sz="2000" spc="-5" dirty="0">
                <a:latin typeface="Times New Roman"/>
                <a:cs typeface="Times New Roman"/>
              </a:rPr>
              <a:t>example:</a:t>
            </a:r>
            <a:endParaRPr sz="2000">
              <a:latin typeface="Times New Roman"/>
              <a:cs typeface="Times New Roman"/>
            </a:endParaRPr>
          </a:p>
          <a:p>
            <a:pPr marL="12700" marR="6896734" algn="just">
              <a:lnSpc>
                <a:spcPct val="191500"/>
              </a:lnSpc>
              <a:spcBef>
                <a:spcPts val="15"/>
              </a:spcBef>
            </a:pPr>
            <a:r>
              <a:rPr sz="2000" dirty="0">
                <a:latin typeface="Times New Roman"/>
                <a:cs typeface="Times New Roman"/>
              </a:rPr>
              <a:t>R1←shl </a:t>
            </a:r>
            <a:r>
              <a:rPr sz="2000" spc="-5" dirty="0">
                <a:latin typeface="Times New Roman"/>
                <a:cs typeface="Times New Roman"/>
              </a:rPr>
              <a:t>R1  R2 </a:t>
            </a:r>
            <a:r>
              <a:rPr sz="2000" dirty="0">
                <a:latin typeface="Times New Roman"/>
                <a:cs typeface="Times New Roman"/>
              </a:rPr>
              <a:t>←shr</a:t>
            </a:r>
            <a:r>
              <a:rPr sz="2000" spc="-90" dirty="0">
                <a:latin typeface="Times New Roman"/>
                <a:cs typeface="Times New Roman"/>
              </a:rPr>
              <a:t> </a:t>
            </a:r>
            <a:r>
              <a:rPr sz="2000" spc="-5" dirty="0">
                <a:latin typeface="Times New Roman"/>
                <a:cs typeface="Times New Roman"/>
              </a:rPr>
              <a:t>R2</a:t>
            </a:r>
            <a:endParaRPr sz="2000">
              <a:latin typeface="Times New Roman"/>
              <a:cs typeface="Times New Roman"/>
            </a:endParaRPr>
          </a:p>
          <a:p>
            <a:pPr marL="241300" marR="6350" indent="-228600" algn="just">
              <a:lnSpc>
                <a:spcPct val="150100"/>
              </a:lnSpc>
              <a:spcBef>
                <a:spcPts val="994"/>
              </a:spcBef>
              <a:buFont typeface="Arial"/>
              <a:buChar char="•"/>
              <a:tabLst>
                <a:tab pos="241300" algn="l"/>
              </a:tabLst>
            </a:pPr>
            <a:r>
              <a:rPr sz="2000" dirty="0">
                <a:latin typeface="Times New Roman"/>
                <a:cs typeface="Times New Roman"/>
              </a:rPr>
              <a:t>are </a:t>
            </a:r>
            <a:r>
              <a:rPr sz="2000" spc="-5" dirty="0">
                <a:latin typeface="Times New Roman"/>
                <a:cs typeface="Times New Roman"/>
              </a:rPr>
              <a:t>two microoperations that specify </a:t>
            </a:r>
            <a:r>
              <a:rPr sz="2000" dirty="0">
                <a:latin typeface="Times New Roman"/>
                <a:cs typeface="Times New Roman"/>
              </a:rPr>
              <a:t>a </a:t>
            </a:r>
            <a:r>
              <a:rPr sz="2000" spc="-10" dirty="0">
                <a:latin typeface="Times New Roman"/>
                <a:cs typeface="Times New Roman"/>
              </a:rPr>
              <a:t>1-bit </a:t>
            </a:r>
            <a:r>
              <a:rPr sz="2000" spc="-5" dirty="0">
                <a:latin typeface="Times New Roman"/>
                <a:cs typeface="Times New Roman"/>
              </a:rPr>
              <a:t>shift </a:t>
            </a:r>
            <a:r>
              <a:rPr sz="2000" spc="-10" dirty="0">
                <a:latin typeface="Times New Roman"/>
                <a:cs typeface="Times New Roman"/>
              </a:rPr>
              <a:t>to </a:t>
            </a:r>
            <a:r>
              <a:rPr sz="2000" dirty="0">
                <a:latin typeface="Times New Roman"/>
                <a:cs typeface="Times New Roman"/>
              </a:rPr>
              <a:t>the </a:t>
            </a:r>
            <a:r>
              <a:rPr sz="2000" spc="-5" dirty="0">
                <a:latin typeface="Times New Roman"/>
                <a:cs typeface="Times New Roman"/>
              </a:rPr>
              <a:t>left of the content </a:t>
            </a:r>
            <a:r>
              <a:rPr sz="2000" spc="-10" dirty="0">
                <a:latin typeface="Times New Roman"/>
                <a:cs typeface="Times New Roman"/>
              </a:rPr>
              <a:t>of  </a:t>
            </a:r>
            <a:r>
              <a:rPr sz="2000" dirty="0">
                <a:latin typeface="Times New Roman"/>
                <a:cs typeface="Times New Roman"/>
              </a:rPr>
              <a:t>register </a:t>
            </a:r>
            <a:r>
              <a:rPr sz="2000" spc="-5" dirty="0">
                <a:latin typeface="Times New Roman"/>
                <a:cs typeface="Times New Roman"/>
              </a:rPr>
              <a:t>R1 </a:t>
            </a:r>
            <a:r>
              <a:rPr sz="2000" dirty="0">
                <a:latin typeface="Times New Roman"/>
                <a:cs typeface="Times New Roman"/>
              </a:rPr>
              <a:t>and a 1-bit shift </a:t>
            </a:r>
            <a:r>
              <a:rPr sz="2000" spc="-5" dirty="0">
                <a:latin typeface="Times New Roman"/>
                <a:cs typeface="Times New Roman"/>
              </a:rPr>
              <a:t>to </a:t>
            </a:r>
            <a:r>
              <a:rPr sz="2000" dirty="0">
                <a:latin typeface="Times New Roman"/>
                <a:cs typeface="Times New Roman"/>
              </a:rPr>
              <a:t>the right of the content of register</a:t>
            </a:r>
            <a:r>
              <a:rPr sz="2000" spc="-245" dirty="0">
                <a:latin typeface="Times New Roman"/>
                <a:cs typeface="Times New Roman"/>
              </a:rPr>
              <a:t> </a:t>
            </a:r>
            <a:r>
              <a:rPr sz="2000" dirty="0">
                <a:latin typeface="Times New Roman"/>
                <a:cs typeface="Times New Roman"/>
              </a:rPr>
              <a:t>R2.</a:t>
            </a:r>
            <a:endParaRPr sz="2000">
              <a:latin typeface="Times New Roman"/>
              <a:cs typeface="Times New Roman"/>
            </a:endParaRPr>
          </a:p>
          <a:p>
            <a:pPr marL="241300" marR="6350" indent="-228600" algn="just">
              <a:lnSpc>
                <a:spcPct val="150000"/>
              </a:lnSpc>
              <a:spcBef>
                <a:spcPts val="1005"/>
              </a:spcBef>
              <a:buFont typeface="Arial"/>
              <a:buChar char="•"/>
              <a:tabLst>
                <a:tab pos="241300" algn="l"/>
              </a:tabLst>
            </a:pPr>
            <a:r>
              <a:rPr sz="2000" dirty="0">
                <a:latin typeface="Times New Roman"/>
                <a:cs typeface="Times New Roman"/>
              </a:rPr>
              <a:t>The </a:t>
            </a:r>
            <a:r>
              <a:rPr sz="2000" spc="-5" dirty="0">
                <a:latin typeface="Times New Roman"/>
                <a:cs typeface="Times New Roman"/>
              </a:rPr>
              <a:t>register symbol must be the same on both sides of </a:t>
            </a:r>
            <a:r>
              <a:rPr sz="2000" dirty="0">
                <a:latin typeface="Times New Roman"/>
                <a:cs typeface="Times New Roman"/>
              </a:rPr>
              <a:t>the </a:t>
            </a:r>
            <a:r>
              <a:rPr sz="2000" spc="-25" dirty="0">
                <a:latin typeface="Times New Roman"/>
                <a:cs typeface="Times New Roman"/>
              </a:rPr>
              <a:t>arrow. </a:t>
            </a:r>
            <a:r>
              <a:rPr sz="2000" spc="-5" dirty="0">
                <a:latin typeface="Times New Roman"/>
                <a:cs typeface="Times New Roman"/>
              </a:rPr>
              <a:t>The </a:t>
            </a:r>
            <a:r>
              <a:rPr sz="2000" spc="-10" dirty="0">
                <a:latin typeface="Times New Roman"/>
                <a:cs typeface="Times New Roman"/>
              </a:rPr>
              <a:t>bit  </a:t>
            </a:r>
            <a:r>
              <a:rPr sz="2000" spc="-5" dirty="0">
                <a:latin typeface="Times New Roman"/>
                <a:cs typeface="Times New Roman"/>
              </a:rPr>
              <a:t>transferred </a:t>
            </a:r>
            <a:r>
              <a:rPr sz="2000" spc="-10" dirty="0">
                <a:latin typeface="Times New Roman"/>
                <a:cs typeface="Times New Roman"/>
              </a:rPr>
              <a:t>to </a:t>
            </a:r>
            <a:r>
              <a:rPr sz="2000" dirty="0">
                <a:latin typeface="Times New Roman"/>
                <a:cs typeface="Times New Roman"/>
              </a:rPr>
              <a:t>the </a:t>
            </a:r>
            <a:r>
              <a:rPr sz="2000" spc="-5" dirty="0">
                <a:latin typeface="Times New Roman"/>
                <a:cs typeface="Times New Roman"/>
              </a:rPr>
              <a:t>end position </a:t>
            </a:r>
            <a:r>
              <a:rPr sz="2000" dirty="0">
                <a:latin typeface="Times New Roman"/>
                <a:cs typeface="Times New Roman"/>
              </a:rPr>
              <a:t>through </a:t>
            </a:r>
            <a:r>
              <a:rPr sz="2000" spc="-5" dirty="0">
                <a:latin typeface="Times New Roman"/>
                <a:cs typeface="Times New Roman"/>
              </a:rPr>
              <a:t>the serial input is assumed </a:t>
            </a:r>
            <a:r>
              <a:rPr sz="2000" spc="-10" dirty="0">
                <a:latin typeface="Times New Roman"/>
                <a:cs typeface="Times New Roman"/>
              </a:rPr>
              <a:t>to </a:t>
            </a:r>
            <a:r>
              <a:rPr sz="2000" dirty="0">
                <a:latin typeface="Times New Roman"/>
                <a:cs typeface="Times New Roman"/>
              </a:rPr>
              <a:t>be</a:t>
            </a:r>
            <a:r>
              <a:rPr sz="2000" spc="480" dirty="0">
                <a:latin typeface="Times New Roman"/>
                <a:cs typeface="Times New Roman"/>
              </a:rPr>
              <a:t> </a:t>
            </a:r>
            <a:r>
              <a:rPr sz="2000" dirty="0">
                <a:latin typeface="Times New Roman"/>
                <a:cs typeface="Times New Roman"/>
              </a:rPr>
              <a:t>0</a:t>
            </a:r>
            <a:endParaRPr sz="2000">
              <a:latin typeface="Times New Roman"/>
              <a:cs typeface="Times New Roman"/>
            </a:endParaRPr>
          </a:p>
        </p:txBody>
      </p:sp>
      <p:sp>
        <p:nvSpPr>
          <p:cNvPr id="4" name="object 4"/>
          <p:cNvSpPr txBox="1"/>
          <p:nvPr/>
        </p:nvSpPr>
        <p:spPr>
          <a:xfrm>
            <a:off x="715467" y="6383223"/>
            <a:ext cx="219583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during a logical</a:t>
            </a:r>
            <a:r>
              <a:rPr sz="2000" spc="-135" dirty="0">
                <a:latin typeface="Times New Roman"/>
                <a:cs typeface="Times New Roman"/>
              </a:rPr>
              <a:t> </a:t>
            </a:r>
            <a:r>
              <a:rPr sz="2000" dirty="0">
                <a:latin typeface="Times New Roman"/>
                <a:cs typeface="Times New Roman"/>
              </a:rPr>
              <a:t>shift.</a:t>
            </a:r>
            <a:endParaRPr sz="2000">
              <a:latin typeface="Times New Roman"/>
              <a:cs typeface="Times New Roman"/>
            </a:endParaRPr>
          </a:p>
        </p:txBody>
      </p:sp>
      <p:sp>
        <p:nvSpPr>
          <p:cNvPr id="5" name="object 5"/>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40</a:t>
            </a:r>
            <a:endParaRPr sz="1200">
              <a:latin typeface="Carlito"/>
              <a:cs typeface="Carl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41</a:t>
            </a:r>
            <a:endParaRPr sz="1200">
              <a:latin typeface="Carlito"/>
              <a:cs typeface="Carlito"/>
            </a:endParaRPr>
          </a:p>
        </p:txBody>
      </p:sp>
      <p:sp>
        <p:nvSpPr>
          <p:cNvPr id="3" name="object 3"/>
          <p:cNvSpPr txBox="1"/>
          <p:nvPr/>
        </p:nvSpPr>
        <p:spPr>
          <a:xfrm>
            <a:off x="477723" y="3975582"/>
            <a:ext cx="7747000" cy="2312035"/>
          </a:xfrm>
          <a:prstGeom prst="rect">
            <a:avLst/>
          </a:prstGeom>
        </p:spPr>
        <p:txBody>
          <a:bodyPr vert="horz" wrap="square" lIns="0" tIns="165100" rIns="0" bIns="0" rtlCol="0">
            <a:spAutoFit/>
          </a:bodyPr>
          <a:lstStyle/>
          <a:p>
            <a:pPr marL="355600" indent="-343535">
              <a:lnSpc>
                <a:spcPct val="100000"/>
              </a:lnSpc>
              <a:spcBef>
                <a:spcPts val="1300"/>
              </a:spcBef>
              <a:buFont typeface="Arial"/>
              <a:buChar char="•"/>
              <a:tabLst>
                <a:tab pos="355600" algn="l"/>
                <a:tab pos="356235" algn="l"/>
              </a:tabLst>
            </a:pPr>
            <a:r>
              <a:rPr sz="2000" dirty="0">
                <a:latin typeface="Times New Roman"/>
                <a:cs typeface="Times New Roman"/>
              </a:rPr>
              <a:t>There are three </a:t>
            </a:r>
            <a:r>
              <a:rPr sz="2000" spc="-5" dirty="0">
                <a:latin typeface="Times New Roman"/>
                <a:cs typeface="Times New Roman"/>
              </a:rPr>
              <a:t>types </a:t>
            </a:r>
            <a:r>
              <a:rPr sz="2000" dirty="0">
                <a:latin typeface="Times New Roman"/>
                <a:cs typeface="Times New Roman"/>
              </a:rPr>
              <a:t>of</a:t>
            </a:r>
            <a:r>
              <a:rPr sz="2000" spc="-75" dirty="0">
                <a:latin typeface="Times New Roman"/>
                <a:cs typeface="Times New Roman"/>
              </a:rPr>
              <a:t> </a:t>
            </a:r>
            <a:r>
              <a:rPr sz="2000" dirty="0">
                <a:latin typeface="Times New Roman"/>
                <a:cs typeface="Times New Roman"/>
              </a:rPr>
              <a:t>shifts</a:t>
            </a:r>
            <a:endParaRPr sz="2000">
              <a:latin typeface="Times New Roman"/>
              <a:cs typeface="Times New Roman"/>
            </a:endParaRPr>
          </a:p>
          <a:p>
            <a:pPr marL="927100" lvl="1" indent="-457834">
              <a:lnSpc>
                <a:spcPct val="100000"/>
              </a:lnSpc>
              <a:spcBef>
                <a:spcPts val="1200"/>
              </a:spcBef>
              <a:buAutoNum type="arabicPeriod"/>
              <a:tabLst>
                <a:tab pos="927100" algn="l"/>
                <a:tab pos="927735" algn="l"/>
              </a:tabLst>
            </a:pPr>
            <a:r>
              <a:rPr sz="2000" dirty="0">
                <a:latin typeface="Times New Roman"/>
                <a:cs typeface="Times New Roman"/>
              </a:rPr>
              <a:t>Logical</a:t>
            </a:r>
            <a:r>
              <a:rPr sz="2000" spc="-35" dirty="0">
                <a:latin typeface="Times New Roman"/>
                <a:cs typeface="Times New Roman"/>
              </a:rPr>
              <a:t> </a:t>
            </a:r>
            <a:r>
              <a:rPr sz="2000" dirty="0">
                <a:latin typeface="Times New Roman"/>
                <a:cs typeface="Times New Roman"/>
              </a:rPr>
              <a:t>shift</a:t>
            </a:r>
            <a:endParaRPr sz="2000">
              <a:latin typeface="Times New Roman"/>
              <a:cs typeface="Times New Roman"/>
            </a:endParaRPr>
          </a:p>
          <a:p>
            <a:pPr marL="927100" lvl="1" indent="-457834">
              <a:lnSpc>
                <a:spcPct val="100000"/>
              </a:lnSpc>
              <a:spcBef>
                <a:spcPts val="1200"/>
              </a:spcBef>
              <a:buAutoNum type="arabicPeriod"/>
              <a:tabLst>
                <a:tab pos="927100" algn="l"/>
                <a:tab pos="927735" algn="l"/>
              </a:tabLst>
            </a:pPr>
            <a:r>
              <a:rPr sz="2000" dirty="0">
                <a:latin typeface="Times New Roman"/>
                <a:cs typeface="Times New Roman"/>
              </a:rPr>
              <a:t>Circular</a:t>
            </a:r>
            <a:r>
              <a:rPr sz="2000" spc="-35" dirty="0">
                <a:latin typeface="Times New Roman"/>
                <a:cs typeface="Times New Roman"/>
              </a:rPr>
              <a:t> </a:t>
            </a:r>
            <a:r>
              <a:rPr sz="2000" dirty="0">
                <a:latin typeface="Times New Roman"/>
                <a:cs typeface="Times New Roman"/>
              </a:rPr>
              <a:t>shift</a:t>
            </a:r>
            <a:endParaRPr sz="2000">
              <a:latin typeface="Times New Roman"/>
              <a:cs typeface="Times New Roman"/>
            </a:endParaRPr>
          </a:p>
          <a:p>
            <a:pPr marL="927100" lvl="1" indent="-457834">
              <a:lnSpc>
                <a:spcPct val="100000"/>
              </a:lnSpc>
              <a:spcBef>
                <a:spcPts val="1200"/>
              </a:spcBef>
              <a:buAutoNum type="arabicPeriod"/>
              <a:tabLst>
                <a:tab pos="927100" algn="l"/>
                <a:tab pos="927735" algn="l"/>
              </a:tabLst>
            </a:pPr>
            <a:r>
              <a:rPr sz="2000" spc="-5" dirty="0">
                <a:latin typeface="Times New Roman"/>
                <a:cs typeface="Times New Roman"/>
              </a:rPr>
              <a:t>Arithmetic</a:t>
            </a:r>
            <a:r>
              <a:rPr sz="2000" spc="-30" dirty="0">
                <a:latin typeface="Times New Roman"/>
                <a:cs typeface="Times New Roman"/>
              </a:rPr>
              <a:t> </a:t>
            </a:r>
            <a:r>
              <a:rPr sz="2000" dirty="0">
                <a:latin typeface="Times New Roman"/>
                <a:cs typeface="Times New Roman"/>
              </a:rPr>
              <a:t>shift</a:t>
            </a:r>
            <a:endParaRPr sz="2000">
              <a:latin typeface="Times New Roman"/>
              <a:cs typeface="Times New Roman"/>
            </a:endParaRPr>
          </a:p>
          <a:p>
            <a:pPr marL="355600" indent="-343535">
              <a:lnSpc>
                <a:spcPct val="100000"/>
              </a:lnSpc>
              <a:spcBef>
                <a:spcPts val="1200"/>
              </a:spcBef>
              <a:buFont typeface="Arial"/>
              <a:buChar char="•"/>
              <a:tabLst>
                <a:tab pos="355600" algn="l"/>
                <a:tab pos="356235" algn="l"/>
              </a:tabLst>
            </a:pPr>
            <a:r>
              <a:rPr sz="2000" dirty="0">
                <a:latin typeface="Times New Roman"/>
                <a:cs typeface="Times New Roman"/>
              </a:rPr>
              <a:t>What </a:t>
            </a:r>
            <a:r>
              <a:rPr sz="2000" spc="-5" dirty="0">
                <a:latin typeface="Times New Roman"/>
                <a:cs typeface="Times New Roman"/>
              </a:rPr>
              <a:t>differentiates </a:t>
            </a:r>
            <a:r>
              <a:rPr sz="2000" dirty="0">
                <a:latin typeface="Times New Roman"/>
                <a:cs typeface="Times New Roman"/>
              </a:rPr>
              <a:t>them </a:t>
            </a:r>
            <a:r>
              <a:rPr sz="2000" spc="-5" dirty="0">
                <a:latin typeface="Times New Roman"/>
                <a:cs typeface="Times New Roman"/>
              </a:rPr>
              <a:t>is </a:t>
            </a:r>
            <a:r>
              <a:rPr sz="2000" dirty="0">
                <a:latin typeface="Times New Roman"/>
                <a:cs typeface="Times New Roman"/>
              </a:rPr>
              <a:t>the </a:t>
            </a:r>
            <a:r>
              <a:rPr sz="2000" spc="-5" dirty="0">
                <a:latin typeface="Times New Roman"/>
                <a:cs typeface="Times New Roman"/>
              </a:rPr>
              <a:t>information </a:t>
            </a:r>
            <a:r>
              <a:rPr sz="2000" dirty="0">
                <a:latin typeface="Times New Roman"/>
                <a:cs typeface="Times New Roman"/>
              </a:rPr>
              <a:t>that goes into the serial</a:t>
            </a:r>
            <a:r>
              <a:rPr sz="2000" spc="-175" dirty="0">
                <a:latin typeface="Times New Roman"/>
                <a:cs typeface="Times New Roman"/>
              </a:rPr>
              <a:t> </a:t>
            </a:r>
            <a:r>
              <a:rPr sz="2000" dirty="0">
                <a:latin typeface="Times New Roman"/>
                <a:cs typeface="Times New Roman"/>
              </a:rPr>
              <a:t>input</a:t>
            </a:r>
            <a:endParaRPr sz="2000">
              <a:latin typeface="Times New Roman"/>
              <a:cs typeface="Times New Roman"/>
            </a:endParaRPr>
          </a:p>
        </p:txBody>
      </p:sp>
      <p:sp>
        <p:nvSpPr>
          <p:cNvPr id="4" name="object 4"/>
          <p:cNvSpPr txBox="1">
            <a:spLocks noGrp="1"/>
          </p:cNvSpPr>
          <p:nvPr>
            <p:ph type="title"/>
          </p:nvPr>
        </p:nvSpPr>
        <p:spPr>
          <a:xfrm>
            <a:off x="517956" y="306451"/>
            <a:ext cx="3098165" cy="330835"/>
          </a:xfrm>
          <a:prstGeom prst="rect">
            <a:avLst/>
          </a:prstGeom>
        </p:spPr>
        <p:txBody>
          <a:bodyPr vert="horz" wrap="square" lIns="0" tIns="12700" rIns="0" bIns="0" rtlCol="0">
            <a:spAutoFit/>
          </a:bodyPr>
          <a:lstStyle/>
          <a:p>
            <a:pPr marL="12700">
              <a:lnSpc>
                <a:spcPct val="100000"/>
              </a:lnSpc>
              <a:spcBef>
                <a:spcPts val="100"/>
              </a:spcBef>
            </a:pPr>
            <a:r>
              <a:rPr dirty="0"/>
              <a:t>A right logical shift</a:t>
            </a:r>
            <a:r>
              <a:rPr spc="-254" dirty="0"/>
              <a:t> </a:t>
            </a:r>
            <a:r>
              <a:rPr dirty="0"/>
              <a:t>operation:</a:t>
            </a:r>
          </a:p>
        </p:txBody>
      </p:sp>
      <p:sp>
        <p:nvSpPr>
          <p:cNvPr id="5" name="object 5"/>
          <p:cNvSpPr txBox="1"/>
          <p:nvPr/>
        </p:nvSpPr>
        <p:spPr>
          <a:xfrm>
            <a:off x="642924" y="2091004"/>
            <a:ext cx="2956560"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 </a:t>
            </a:r>
            <a:r>
              <a:rPr sz="2000" spc="-5" dirty="0">
                <a:latin typeface="Times New Roman"/>
                <a:cs typeface="Times New Roman"/>
              </a:rPr>
              <a:t>left </a:t>
            </a:r>
            <a:r>
              <a:rPr sz="2000" dirty="0">
                <a:latin typeface="Times New Roman"/>
                <a:cs typeface="Times New Roman"/>
              </a:rPr>
              <a:t>logical shift</a:t>
            </a:r>
            <a:r>
              <a:rPr sz="2000" spc="-235"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sp>
        <p:nvSpPr>
          <p:cNvPr id="6" name="object 6"/>
          <p:cNvSpPr/>
          <p:nvPr/>
        </p:nvSpPr>
        <p:spPr>
          <a:xfrm>
            <a:off x="1591628" y="1120444"/>
            <a:ext cx="6155973" cy="59131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51164" y="2773862"/>
            <a:ext cx="6421000" cy="8108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8307958" y="6464680"/>
            <a:ext cx="153670" cy="178435"/>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88888"/>
                </a:solidFill>
                <a:latin typeface="Carlito"/>
                <a:cs typeface="Carlito"/>
              </a:rPr>
              <a:t>4</a:t>
            </a:fld>
            <a:endParaRPr sz="1200">
              <a:latin typeface="Carlito"/>
              <a:cs typeface="Carlito"/>
            </a:endParaRPr>
          </a:p>
        </p:txBody>
      </p:sp>
      <p:sp>
        <p:nvSpPr>
          <p:cNvPr id="2" name="object 2"/>
          <p:cNvSpPr txBox="1"/>
          <p:nvPr/>
        </p:nvSpPr>
        <p:spPr>
          <a:xfrm>
            <a:off x="579526" y="427075"/>
            <a:ext cx="7952105" cy="939800"/>
          </a:xfrm>
          <a:prstGeom prst="rect">
            <a:avLst/>
          </a:prstGeom>
        </p:spPr>
        <p:txBody>
          <a:bodyPr vert="horz" wrap="square" lIns="0" tIns="12700" rIns="0" bIns="0" rtlCol="0">
            <a:spAutoFit/>
          </a:bodyPr>
          <a:lstStyle/>
          <a:p>
            <a:pPr marL="355600" marR="5080" indent="-342900">
              <a:lnSpc>
                <a:spcPct val="150000"/>
              </a:lnSpc>
              <a:spcBef>
                <a:spcPts val="100"/>
              </a:spcBef>
              <a:buFont typeface="Arial"/>
              <a:buChar char="•"/>
              <a:tabLst>
                <a:tab pos="354965" algn="l"/>
                <a:tab pos="355600" algn="l"/>
              </a:tabLst>
            </a:pPr>
            <a:r>
              <a:rPr sz="2000" dirty="0">
                <a:latin typeface="Times New Roman"/>
                <a:cs typeface="Times New Roman"/>
              </a:rPr>
              <a:t>The </a:t>
            </a:r>
            <a:r>
              <a:rPr sz="2000" spc="-5" dirty="0">
                <a:latin typeface="Times New Roman"/>
                <a:cs typeface="Times New Roman"/>
              </a:rPr>
              <a:t>internal hardware </a:t>
            </a:r>
            <a:r>
              <a:rPr sz="2000" spc="-10" dirty="0">
                <a:latin typeface="Times New Roman"/>
                <a:cs typeface="Times New Roman"/>
              </a:rPr>
              <a:t>organization </a:t>
            </a:r>
            <a:r>
              <a:rPr sz="2000" dirty="0">
                <a:latin typeface="Times New Roman"/>
                <a:cs typeface="Times New Roman"/>
              </a:rPr>
              <a:t>of a </a:t>
            </a:r>
            <a:r>
              <a:rPr sz="2000" spc="-5" dirty="0">
                <a:latin typeface="Times New Roman"/>
                <a:cs typeface="Times New Roman"/>
              </a:rPr>
              <a:t>digital computer </a:t>
            </a:r>
            <a:r>
              <a:rPr sz="2000" spc="-10" dirty="0">
                <a:latin typeface="Times New Roman"/>
                <a:cs typeface="Times New Roman"/>
              </a:rPr>
              <a:t>is </a:t>
            </a:r>
            <a:r>
              <a:rPr sz="2000" spc="-5" dirty="0">
                <a:latin typeface="Times New Roman"/>
                <a:cs typeface="Times New Roman"/>
              </a:rPr>
              <a:t>best defined  </a:t>
            </a:r>
            <a:r>
              <a:rPr sz="2000" dirty="0">
                <a:latin typeface="Times New Roman"/>
                <a:cs typeface="Times New Roman"/>
              </a:rPr>
              <a:t>by</a:t>
            </a:r>
            <a:r>
              <a:rPr sz="2000" spc="-20" dirty="0">
                <a:latin typeface="Times New Roman"/>
                <a:cs typeface="Times New Roman"/>
              </a:rPr>
              <a:t> </a:t>
            </a:r>
            <a:r>
              <a:rPr sz="2000" dirty="0">
                <a:latin typeface="Times New Roman"/>
                <a:cs typeface="Times New Roman"/>
              </a:rPr>
              <a:t>specifying:</a:t>
            </a:r>
            <a:endParaRPr sz="2000">
              <a:latin typeface="Times New Roman"/>
              <a:cs typeface="Times New Roman"/>
            </a:endParaRPr>
          </a:p>
        </p:txBody>
      </p:sp>
      <p:sp>
        <p:nvSpPr>
          <p:cNvPr id="3" name="object 3"/>
          <p:cNvSpPr txBox="1"/>
          <p:nvPr/>
        </p:nvSpPr>
        <p:spPr>
          <a:xfrm>
            <a:off x="1036726" y="1341961"/>
            <a:ext cx="6058535" cy="939800"/>
          </a:xfrm>
          <a:prstGeom prst="rect">
            <a:avLst/>
          </a:prstGeom>
        </p:spPr>
        <p:txBody>
          <a:bodyPr vert="horz" wrap="square" lIns="0" tIns="164465" rIns="0" bIns="0" rtlCol="0">
            <a:spAutoFit/>
          </a:bodyPr>
          <a:lstStyle/>
          <a:p>
            <a:pPr marL="355600" indent="-343535">
              <a:lnSpc>
                <a:spcPct val="100000"/>
              </a:lnSpc>
              <a:spcBef>
                <a:spcPts val="1295"/>
              </a:spcBef>
              <a:buChar char="-"/>
              <a:tabLst>
                <a:tab pos="355600" algn="l"/>
                <a:tab pos="356235" algn="l"/>
              </a:tabLst>
            </a:pPr>
            <a:r>
              <a:rPr sz="2000" dirty="0">
                <a:latin typeface="Times New Roman"/>
                <a:cs typeface="Times New Roman"/>
              </a:rPr>
              <a:t>The set of registers </a:t>
            </a:r>
            <a:r>
              <a:rPr sz="2000" spc="-5" dirty="0">
                <a:latin typeface="Times New Roman"/>
                <a:cs typeface="Times New Roman"/>
              </a:rPr>
              <a:t>it </a:t>
            </a:r>
            <a:r>
              <a:rPr sz="2000" dirty="0">
                <a:latin typeface="Times New Roman"/>
                <a:cs typeface="Times New Roman"/>
              </a:rPr>
              <a:t>contains and their</a:t>
            </a:r>
            <a:r>
              <a:rPr sz="2000" spc="-155" dirty="0">
                <a:latin typeface="Times New Roman"/>
                <a:cs typeface="Times New Roman"/>
              </a:rPr>
              <a:t> </a:t>
            </a:r>
            <a:r>
              <a:rPr sz="2000" dirty="0">
                <a:latin typeface="Times New Roman"/>
                <a:cs typeface="Times New Roman"/>
              </a:rPr>
              <a:t>function.</a:t>
            </a:r>
            <a:endParaRPr sz="2000">
              <a:latin typeface="Times New Roman"/>
              <a:cs typeface="Times New Roman"/>
            </a:endParaRPr>
          </a:p>
          <a:p>
            <a:pPr marL="355600" indent="-343535">
              <a:lnSpc>
                <a:spcPct val="100000"/>
              </a:lnSpc>
              <a:spcBef>
                <a:spcPts val="1200"/>
              </a:spcBef>
              <a:buChar char="-"/>
              <a:tabLst>
                <a:tab pos="355600" algn="l"/>
                <a:tab pos="356235" algn="l"/>
                <a:tab pos="991235" algn="l"/>
                <a:tab pos="2160270" algn="l"/>
                <a:tab pos="2611120" algn="l"/>
                <a:tab pos="4497070" algn="l"/>
                <a:tab pos="5792470" algn="l"/>
              </a:tabLst>
            </a:pPr>
            <a:r>
              <a:rPr sz="2000" dirty="0">
                <a:latin typeface="Times New Roman"/>
                <a:cs typeface="Times New Roman"/>
              </a:rPr>
              <a:t>The	s</a:t>
            </a:r>
            <a:r>
              <a:rPr sz="2000" spc="-20" dirty="0">
                <a:latin typeface="Times New Roman"/>
                <a:cs typeface="Times New Roman"/>
              </a:rPr>
              <a:t>e</a:t>
            </a:r>
            <a:r>
              <a:rPr sz="2000" dirty="0">
                <a:latin typeface="Times New Roman"/>
                <a:cs typeface="Times New Roman"/>
              </a:rPr>
              <a:t>q</a:t>
            </a:r>
            <a:r>
              <a:rPr sz="2000" spc="5" dirty="0">
                <a:latin typeface="Times New Roman"/>
                <a:cs typeface="Times New Roman"/>
              </a:rPr>
              <a:t>u</a:t>
            </a:r>
            <a:r>
              <a:rPr sz="2000" spc="-15" dirty="0">
                <a:latin typeface="Times New Roman"/>
                <a:cs typeface="Times New Roman"/>
              </a:rPr>
              <a:t>e</a:t>
            </a:r>
            <a:r>
              <a:rPr sz="2000" dirty="0">
                <a:latin typeface="Times New Roman"/>
                <a:cs typeface="Times New Roman"/>
              </a:rPr>
              <a:t>n</a:t>
            </a:r>
            <a:r>
              <a:rPr sz="2000" spc="-10" dirty="0">
                <a:latin typeface="Times New Roman"/>
                <a:cs typeface="Times New Roman"/>
              </a:rPr>
              <a:t>c</a:t>
            </a:r>
            <a:r>
              <a:rPr sz="2000" dirty="0">
                <a:latin typeface="Times New Roman"/>
                <a:cs typeface="Times New Roman"/>
              </a:rPr>
              <a:t>e	</a:t>
            </a:r>
            <a:r>
              <a:rPr sz="2000" spc="-5" dirty="0">
                <a:latin typeface="Times New Roman"/>
                <a:cs typeface="Times New Roman"/>
              </a:rPr>
              <a:t>o</a:t>
            </a:r>
            <a:r>
              <a:rPr sz="2000" dirty="0">
                <a:latin typeface="Times New Roman"/>
                <a:cs typeface="Times New Roman"/>
              </a:rPr>
              <a:t>f	</a:t>
            </a:r>
            <a:r>
              <a:rPr sz="2000" spc="-20" dirty="0">
                <a:latin typeface="Times New Roman"/>
                <a:cs typeface="Times New Roman"/>
              </a:rPr>
              <a:t>m</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ro</a:t>
            </a:r>
            <a:r>
              <a:rPr sz="2000" spc="-10" dirty="0">
                <a:latin typeface="Times New Roman"/>
                <a:cs typeface="Times New Roman"/>
              </a:rPr>
              <a:t>o</a:t>
            </a:r>
            <a:r>
              <a:rPr sz="2000" dirty="0">
                <a:latin typeface="Times New Roman"/>
                <a:cs typeface="Times New Roman"/>
              </a:rPr>
              <a:t>p</a:t>
            </a:r>
            <a:r>
              <a:rPr sz="2000" spc="-10" dirty="0">
                <a:latin typeface="Times New Roman"/>
                <a:cs typeface="Times New Roman"/>
              </a:rPr>
              <a:t>e</a:t>
            </a:r>
            <a:r>
              <a:rPr sz="2000" dirty="0">
                <a:latin typeface="Times New Roman"/>
                <a:cs typeface="Times New Roman"/>
              </a:rPr>
              <a:t>rat</a:t>
            </a:r>
            <a:r>
              <a:rPr sz="2000" spc="-25" dirty="0">
                <a:latin typeface="Times New Roman"/>
                <a:cs typeface="Times New Roman"/>
              </a:rPr>
              <a:t>i</a:t>
            </a:r>
            <a:r>
              <a:rPr sz="2000" dirty="0">
                <a:latin typeface="Times New Roman"/>
                <a:cs typeface="Times New Roman"/>
              </a:rPr>
              <a:t>ons	p</a:t>
            </a:r>
            <a:r>
              <a:rPr sz="2000" spc="-10" dirty="0">
                <a:latin typeface="Times New Roman"/>
                <a:cs typeface="Times New Roman"/>
              </a:rPr>
              <a:t>er</a:t>
            </a:r>
            <a:r>
              <a:rPr sz="2000" dirty="0">
                <a:latin typeface="Times New Roman"/>
                <a:cs typeface="Times New Roman"/>
              </a:rPr>
              <a:t>for</a:t>
            </a:r>
            <a:r>
              <a:rPr sz="2000" spc="-20" dirty="0">
                <a:latin typeface="Times New Roman"/>
                <a:cs typeface="Times New Roman"/>
              </a:rPr>
              <a:t>m</a:t>
            </a:r>
            <a:r>
              <a:rPr sz="2000" dirty="0">
                <a:latin typeface="Times New Roman"/>
                <a:cs typeface="Times New Roman"/>
              </a:rPr>
              <a:t>ed	</a:t>
            </a:r>
            <a:r>
              <a:rPr sz="2000" spc="-10" dirty="0">
                <a:latin typeface="Times New Roman"/>
                <a:cs typeface="Times New Roman"/>
              </a:rPr>
              <a:t>on</a:t>
            </a:r>
            <a:endParaRPr sz="2000">
              <a:latin typeface="Times New Roman"/>
              <a:cs typeface="Times New Roman"/>
            </a:endParaRPr>
          </a:p>
        </p:txBody>
      </p:sp>
      <p:sp>
        <p:nvSpPr>
          <p:cNvPr id="4" name="object 4"/>
          <p:cNvSpPr txBox="1"/>
          <p:nvPr/>
        </p:nvSpPr>
        <p:spPr>
          <a:xfrm>
            <a:off x="7310373" y="1950161"/>
            <a:ext cx="1223010" cy="331470"/>
          </a:xfrm>
          <a:prstGeom prst="rect">
            <a:avLst/>
          </a:prstGeom>
        </p:spPr>
        <p:txBody>
          <a:bodyPr vert="horz" wrap="square" lIns="0" tIns="13335" rIns="0" bIns="0" rtlCol="0">
            <a:spAutoFit/>
          </a:bodyPr>
          <a:lstStyle/>
          <a:p>
            <a:pPr marL="12700">
              <a:lnSpc>
                <a:spcPct val="100000"/>
              </a:lnSpc>
              <a:spcBef>
                <a:spcPts val="105"/>
              </a:spcBef>
              <a:tabLst>
                <a:tab pos="561340" algn="l"/>
              </a:tabLst>
            </a:pPr>
            <a:r>
              <a:rPr sz="2000" spc="-20" dirty="0">
                <a:latin typeface="Times New Roman"/>
                <a:cs typeface="Times New Roman"/>
              </a:rPr>
              <a:t>t</a:t>
            </a:r>
            <a:r>
              <a:rPr sz="2000" spc="5" dirty="0">
                <a:latin typeface="Times New Roman"/>
                <a:cs typeface="Times New Roman"/>
              </a:rPr>
              <a:t>h</a:t>
            </a:r>
            <a:r>
              <a:rPr sz="2000" dirty="0">
                <a:latin typeface="Times New Roman"/>
                <a:cs typeface="Times New Roman"/>
              </a:rPr>
              <a:t>e	</a:t>
            </a:r>
            <a:r>
              <a:rPr sz="2000" spc="-10" dirty="0">
                <a:latin typeface="Times New Roman"/>
                <a:cs typeface="Times New Roman"/>
              </a:rPr>
              <a:t>b</a:t>
            </a:r>
            <a:r>
              <a:rPr sz="2000" dirty="0">
                <a:latin typeface="Times New Roman"/>
                <a:cs typeface="Times New Roman"/>
              </a:rPr>
              <a:t>in</a:t>
            </a:r>
            <a:r>
              <a:rPr sz="2000" spc="-20" dirty="0">
                <a:latin typeface="Times New Roman"/>
                <a:cs typeface="Times New Roman"/>
              </a:rPr>
              <a:t>a</a:t>
            </a:r>
            <a:r>
              <a:rPr sz="2000" dirty="0">
                <a:latin typeface="Times New Roman"/>
                <a:cs typeface="Times New Roman"/>
              </a:rPr>
              <a:t>ry</a:t>
            </a:r>
            <a:endParaRPr sz="2000">
              <a:latin typeface="Times New Roman"/>
              <a:cs typeface="Times New Roman"/>
            </a:endParaRPr>
          </a:p>
        </p:txBody>
      </p:sp>
      <p:sp>
        <p:nvSpPr>
          <p:cNvPr id="5" name="object 5"/>
          <p:cNvSpPr txBox="1"/>
          <p:nvPr/>
        </p:nvSpPr>
        <p:spPr>
          <a:xfrm>
            <a:off x="1036726" y="2256256"/>
            <a:ext cx="6271260" cy="939800"/>
          </a:xfrm>
          <a:prstGeom prst="rect">
            <a:avLst/>
          </a:prstGeom>
        </p:spPr>
        <p:txBody>
          <a:bodyPr vert="horz" wrap="square" lIns="0" tIns="165100" rIns="0" bIns="0" rtlCol="0">
            <a:spAutoFit/>
          </a:bodyPr>
          <a:lstStyle/>
          <a:p>
            <a:pPr marL="355600">
              <a:lnSpc>
                <a:spcPct val="100000"/>
              </a:lnSpc>
              <a:spcBef>
                <a:spcPts val="1300"/>
              </a:spcBef>
            </a:pPr>
            <a:r>
              <a:rPr sz="2000" spc="-5" dirty="0">
                <a:latin typeface="Times New Roman"/>
                <a:cs typeface="Times New Roman"/>
              </a:rPr>
              <a:t>information </a:t>
            </a:r>
            <a:r>
              <a:rPr sz="2000" dirty="0">
                <a:latin typeface="Times New Roman"/>
                <a:cs typeface="Times New Roman"/>
              </a:rPr>
              <a:t>stored </a:t>
            </a:r>
            <a:r>
              <a:rPr sz="2000" spc="-5" dirty="0">
                <a:latin typeface="Times New Roman"/>
                <a:cs typeface="Times New Roman"/>
              </a:rPr>
              <a:t>in </a:t>
            </a:r>
            <a:r>
              <a:rPr sz="2000" dirty="0">
                <a:latin typeface="Times New Roman"/>
                <a:cs typeface="Times New Roman"/>
              </a:rPr>
              <a:t>the</a:t>
            </a:r>
            <a:r>
              <a:rPr sz="2000" spc="-65" dirty="0">
                <a:latin typeface="Times New Roman"/>
                <a:cs typeface="Times New Roman"/>
              </a:rPr>
              <a:t> </a:t>
            </a:r>
            <a:r>
              <a:rPr sz="2000" spc="-5" dirty="0">
                <a:latin typeface="Times New Roman"/>
                <a:cs typeface="Times New Roman"/>
              </a:rPr>
              <a:t>registers.</a:t>
            </a:r>
            <a:endParaRPr sz="2000">
              <a:latin typeface="Times New Roman"/>
              <a:cs typeface="Times New Roman"/>
            </a:endParaRPr>
          </a:p>
          <a:p>
            <a:pPr marL="12700">
              <a:lnSpc>
                <a:spcPct val="100000"/>
              </a:lnSpc>
              <a:spcBef>
                <a:spcPts val="1200"/>
              </a:spcBef>
              <a:tabLst>
                <a:tab pos="355600" algn="l"/>
              </a:tabLst>
            </a:pPr>
            <a:r>
              <a:rPr sz="2000" dirty="0">
                <a:latin typeface="Times New Roman"/>
                <a:cs typeface="Times New Roman"/>
              </a:rPr>
              <a:t>-	The control that </a:t>
            </a:r>
            <a:r>
              <a:rPr sz="2000" spc="-5" dirty="0">
                <a:latin typeface="Times New Roman"/>
                <a:cs typeface="Times New Roman"/>
              </a:rPr>
              <a:t>initiates </a:t>
            </a:r>
            <a:r>
              <a:rPr sz="2000" dirty="0">
                <a:latin typeface="Times New Roman"/>
                <a:cs typeface="Times New Roman"/>
              </a:rPr>
              <a:t>the sequence of</a:t>
            </a:r>
            <a:r>
              <a:rPr sz="2000" spc="-85" dirty="0">
                <a:latin typeface="Times New Roman"/>
                <a:cs typeface="Times New Roman"/>
              </a:rPr>
              <a:t> </a:t>
            </a:r>
            <a:r>
              <a:rPr sz="2000" spc="-5" dirty="0">
                <a:latin typeface="Times New Roman"/>
                <a:cs typeface="Times New Roman"/>
              </a:rPr>
              <a:t>microoperations.</a:t>
            </a:r>
            <a:endParaRPr sz="20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1" y="387476"/>
            <a:ext cx="1373505" cy="33083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Logical</a:t>
            </a:r>
            <a:r>
              <a:rPr b="1" spc="-90" dirty="0">
                <a:latin typeface="Times New Roman"/>
                <a:cs typeface="Times New Roman"/>
              </a:rPr>
              <a:t> </a:t>
            </a:r>
            <a:r>
              <a:rPr b="1" dirty="0">
                <a:latin typeface="Times New Roman"/>
                <a:cs typeface="Times New Roman"/>
              </a:rPr>
              <a:t>shift</a:t>
            </a:r>
          </a:p>
        </p:txBody>
      </p:sp>
      <p:sp>
        <p:nvSpPr>
          <p:cNvPr id="3" name="object 3"/>
          <p:cNvSpPr txBox="1"/>
          <p:nvPr/>
        </p:nvSpPr>
        <p:spPr>
          <a:xfrm>
            <a:off x="380491" y="3893007"/>
            <a:ext cx="6667500" cy="33147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In a Register </a:t>
            </a:r>
            <a:r>
              <a:rPr sz="2000" spc="-10" dirty="0">
                <a:latin typeface="Times New Roman"/>
                <a:cs typeface="Times New Roman"/>
              </a:rPr>
              <a:t>Transfer </a:t>
            </a:r>
            <a:r>
              <a:rPr sz="2000" dirty="0">
                <a:latin typeface="Times New Roman"/>
                <a:cs typeface="Times New Roman"/>
              </a:rPr>
              <a:t>Language, the following notation </a:t>
            </a:r>
            <a:r>
              <a:rPr sz="2000" spc="-5" dirty="0">
                <a:latin typeface="Times New Roman"/>
                <a:cs typeface="Times New Roman"/>
              </a:rPr>
              <a:t>is</a:t>
            </a:r>
            <a:r>
              <a:rPr sz="2000" spc="-220" dirty="0">
                <a:latin typeface="Times New Roman"/>
                <a:cs typeface="Times New Roman"/>
              </a:rPr>
              <a:t> </a:t>
            </a:r>
            <a:r>
              <a:rPr sz="2000" dirty="0">
                <a:latin typeface="Times New Roman"/>
                <a:cs typeface="Times New Roman"/>
              </a:rPr>
              <a:t>used</a:t>
            </a:r>
            <a:endParaRPr sz="2000">
              <a:latin typeface="Times New Roman"/>
              <a:cs typeface="Times New Roman"/>
            </a:endParaRPr>
          </a:p>
        </p:txBody>
      </p:sp>
      <p:sp>
        <p:nvSpPr>
          <p:cNvPr id="4" name="object 4"/>
          <p:cNvSpPr txBox="1"/>
          <p:nvPr/>
        </p:nvSpPr>
        <p:spPr>
          <a:xfrm>
            <a:off x="837691" y="4414773"/>
            <a:ext cx="1326515" cy="137223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2000" i="1" dirty="0">
                <a:latin typeface="Times New Roman"/>
                <a:cs typeface="Times New Roman"/>
              </a:rPr>
              <a:t>shl</a:t>
            </a:r>
            <a:endParaRPr sz="2000">
              <a:latin typeface="Times New Roman"/>
              <a:cs typeface="Times New Roman"/>
            </a:endParaRPr>
          </a:p>
          <a:p>
            <a:pPr marL="241300" indent="-228600">
              <a:lnSpc>
                <a:spcPct val="100000"/>
              </a:lnSpc>
              <a:spcBef>
                <a:spcPts val="1695"/>
              </a:spcBef>
              <a:buFont typeface="Arial"/>
              <a:buChar char="•"/>
              <a:tabLst>
                <a:tab pos="240665" algn="l"/>
                <a:tab pos="241300" algn="l"/>
              </a:tabLst>
            </a:pPr>
            <a:r>
              <a:rPr sz="2000" i="1" dirty="0">
                <a:latin typeface="Times New Roman"/>
                <a:cs typeface="Times New Roman"/>
              </a:rPr>
              <a:t>shr</a:t>
            </a:r>
            <a:endParaRPr sz="2000">
              <a:latin typeface="Times New Roman"/>
              <a:cs typeface="Times New Roman"/>
            </a:endParaRPr>
          </a:p>
          <a:p>
            <a:pPr marL="241300" indent="-228600">
              <a:lnSpc>
                <a:spcPct val="100000"/>
              </a:lnSpc>
              <a:spcBef>
                <a:spcPts val="1705"/>
              </a:spcBef>
              <a:buFont typeface="Arial"/>
              <a:buChar char="•"/>
              <a:tabLst>
                <a:tab pos="240665" algn="l"/>
                <a:tab pos="241300" algn="l"/>
              </a:tabLst>
            </a:pPr>
            <a:r>
              <a:rPr sz="2000" spc="-5" dirty="0">
                <a:latin typeface="Times New Roman"/>
                <a:cs typeface="Times New Roman"/>
              </a:rPr>
              <a:t>Examples:</a:t>
            </a:r>
            <a:endParaRPr sz="2000">
              <a:latin typeface="Times New Roman"/>
              <a:cs typeface="Times New Roman"/>
            </a:endParaRPr>
          </a:p>
        </p:txBody>
      </p:sp>
      <p:sp>
        <p:nvSpPr>
          <p:cNvPr id="5" name="object 5"/>
          <p:cNvSpPr txBox="1"/>
          <p:nvPr/>
        </p:nvSpPr>
        <p:spPr>
          <a:xfrm>
            <a:off x="2209545" y="4414773"/>
            <a:ext cx="216408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 a logical shift</a:t>
            </a:r>
            <a:r>
              <a:rPr sz="2000" spc="-150" dirty="0">
                <a:latin typeface="Times New Roman"/>
                <a:cs typeface="Times New Roman"/>
              </a:rPr>
              <a:t> </a:t>
            </a:r>
            <a:r>
              <a:rPr sz="2000" spc="-5" dirty="0">
                <a:latin typeface="Times New Roman"/>
                <a:cs typeface="Times New Roman"/>
              </a:rPr>
              <a:t>left</a:t>
            </a:r>
            <a:endParaRPr sz="2000">
              <a:latin typeface="Times New Roman"/>
              <a:cs typeface="Times New Roman"/>
            </a:endParaRPr>
          </a:p>
        </p:txBody>
      </p:sp>
      <p:sp>
        <p:nvSpPr>
          <p:cNvPr id="6" name="object 6"/>
          <p:cNvSpPr txBox="1"/>
          <p:nvPr/>
        </p:nvSpPr>
        <p:spPr>
          <a:xfrm>
            <a:off x="2209545" y="4934458"/>
            <a:ext cx="230759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 a logical shift</a:t>
            </a:r>
            <a:r>
              <a:rPr sz="2000" spc="-145" dirty="0">
                <a:latin typeface="Times New Roman"/>
                <a:cs typeface="Times New Roman"/>
              </a:rPr>
              <a:t> </a:t>
            </a:r>
            <a:r>
              <a:rPr sz="2000" dirty="0">
                <a:latin typeface="Times New Roman"/>
                <a:cs typeface="Times New Roman"/>
              </a:rPr>
              <a:t>right</a:t>
            </a:r>
            <a:endParaRPr sz="2000">
              <a:latin typeface="Times New Roman"/>
              <a:cs typeface="Times New Roman"/>
            </a:endParaRPr>
          </a:p>
        </p:txBody>
      </p:sp>
      <p:sp>
        <p:nvSpPr>
          <p:cNvPr id="7" name="object 7"/>
          <p:cNvSpPr txBox="1"/>
          <p:nvPr/>
        </p:nvSpPr>
        <p:spPr>
          <a:xfrm>
            <a:off x="1294891" y="5977229"/>
            <a:ext cx="1612900" cy="85090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2000" spc="-5" dirty="0">
                <a:latin typeface="Times New Roman"/>
                <a:cs typeface="Times New Roman"/>
              </a:rPr>
              <a:t>R2 </a:t>
            </a:r>
            <a:r>
              <a:rPr sz="2000" dirty="0">
                <a:latin typeface="Symbol"/>
                <a:cs typeface="Symbol"/>
              </a:rPr>
              <a:t></a:t>
            </a:r>
            <a:r>
              <a:rPr sz="2000" dirty="0">
                <a:latin typeface="Times New Roman"/>
                <a:cs typeface="Times New Roman"/>
              </a:rPr>
              <a:t> </a:t>
            </a:r>
            <a:r>
              <a:rPr sz="2000" i="1" dirty="0">
                <a:latin typeface="Times New Roman"/>
                <a:cs typeface="Times New Roman"/>
              </a:rPr>
              <a:t>shr</a:t>
            </a:r>
            <a:r>
              <a:rPr sz="2000" i="1" spc="-85" dirty="0">
                <a:latin typeface="Times New Roman"/>
                <a:cs typeface="Times New Roman"/>
              </a:rPr>
              <a:t> </a:t>
            </a:r>
            <a:r>
              <a:rPr sz="2000" spc="-5" dirty="0">
                <a:latin typeface="Times New Roman"/>
                <a:cs typeface="Times New Roman"/>
              </a:rPr>
              <a:t>R2</a:t>
            </a:r>
            <a:endParaRPr sz="2000">
              <a:latin typeface="Times New Roman"/>
              <a:cs typeface="Times New Roman"/>
            </a:endParaRPr>
          </a:p>
          <a:p>
            <a:pPr marL="241300" indent="-228600">
              <a:lnSpc>
                <a:spcPct val="100000"/>
              </a:lnSpc>
              <a:spcBef>
                <a:spcPts val="1695"/>
              </a:spcBef>
              <a:buFont typeface="Arial"/>
              <a:buChar char="•"/>
              <a:tabLst>
                <a:tab pos="240665" algn="l"/>
                <a:tab pos="241300" algn="l"/>
              </a:tabLst>
            </a:pPr>
            <a:r>
              <a:rPr sz="2000" spc="-5" dirty="0">
                <a:latin typeface="Times New Roman"/>
                <a:cs typeface="Times New Roman"/>
              </a:rPr>
              <a:t>R3 </a:t>
            </a:r>
            <a:r>
              <a:rPr sz="2000" dirty="0">
                <a:latin typeface="Symbol"/>
                <a:cs typeface="Symbol"/>
              </a:rPr>
              <a:t></a:t>
            </a:r>
            <a:r>
              <a:rPr sz="2000" dirty="0">
                <a:latin typeface="Times New Roman"/>
                <a:cs typeface="Times New Roman"/>
              </a:rPr>
              <a:t> </a:t>
            </a:r>
            <a:r>
              <a:rPr sz="2000" i="1" dirty="0">
                <a:latin typeface="Times New Roman"/>
                <a:cs typeface="Times New Roman"/>
              </a:rPr>
              <a:t>shl</a:t>
            </a:r>
            <a:r>
              <a:rPr sz="2000" i="1" spc="-90" dirty="0">
                <a:latin typeface="Times New Roman"/>
                <a:cs typeface="Times New Roman"/>
              </a:rPr>
              <a:t> </a:t>
            </a:r>
            <a:r>
              <a:rPr sz="2000" spc="-5" dirty="0">
                <a:latin typeface="Times New Roman"/>
                <a:cs typeface="Times New Roman"/>
              </a:rPr>
              <a:t>R3</a:t>
            </a:r>
            <a:endParaRPr sz="2000">
              <a:latin typeface="Times New Roman"/>
              <a:cs typeface="Times New Roman"/>
            </a:endParaRPr>
          </a:p>
        </p:txBody>
      </p:sp>
      <p:grpSp>
        <p:nvGrpSpPr>
          <p:cNvPr id="8" name="object 8"/>
          <p:cNvGrpSpPr/>
          <p:nvPr/>
        </p:nvGrpSpPr>
        <p:grpSpPr>
          <a:xfrm>
            <a:off x="2191257" y="2171445"/>
            <a:ext cx="6275070" cy="445770"/>
            <a:chOff x="2191257" y="2171445"/>
            <a:chExt cx="6275070" cy="445770"/>
          </a:xfrm>
        </p:grpSpPr>
        <p:sp>
          <p:nvSpPr>
            <p:cNvPr id="9" name="object 9"/>
            <p:cNvSpPr/>
            <p:nvPr/>
          </p:nvSpPr>
          <p:spPr>
            <a:xfrm>
              <a:off x="2700527" y="2177795"/>
              <a:ext cx="360045" cy="433070"/>
            </a:xfrm>
            <a:custGeom>
              <a:avLst/>
              <a:gdLst/>
              <a:ahLst/>
              <a:cxnLst/>
              <a:rect l="l" t="t" r="r" b="b"/>
              <a:pathLst>
                <a:path w="360044"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0" name="object 10"/>
            <p:cNvSpPr/>
            <p:nvPr/>
          </p:nvSpPr>
          <p:spPr>
            <a:xfrm>
              <a:off x="3060191" y="2354579"/>
              <a:ext cx="361315" cy="76200"/>
            </a:xfrm>
            <a:custGeom>
              <a:avLst/>
              <a:gdLst/>
              <a:ahLst/>
              <a:cxnLst/>
              <a:rect l="l" t="t" r="r" b="b"/>
              <a:pathLst>
                <a:path w="361314" h="76200">
                  <a:moveTo>
                    <a:pt x="284987" y="0"/>
                  </a:moveTo>
                  <a:lnTo>
                    <a:pt x="284987" y="76200"/>
                  </a:lnTo>
                  <a:lnTo>
                    <a:pt x="348487" y="44450"/>
                  </a:lnTo>
                  <a:lnTo>
                    <a:pt x="297687" y="44450"/>
                  </a:lnTo>
                  <a:lnTo>
                    <a:pt x="297687" y="31750"/>
                  </a:lnTo>
                  <a:lnTo>
                    <a:pt x="348487" y="31750"/>
                  </a:lnTo>
                  <a:lnTo>
                    <a:pt x="284987" y="0"/>
                  </a:lnTo>
                  <a:close/>
                </a:path>
                <a:path w="361314" h="76200">
                  <a:moveTo>
                    <a:pt x="284987" y="31750"/>
                  </a:moveTo>
                  <a:lnTo>
                    <a:pt x="0" y="31750"/>
                  </a:lnTo>
                  <a:lnTo>
                    <a:pt x="0" y="44450"/>
                  </a:lnTo>
                  <a:lnTo>
                    <a:pt x="284987" y="44450"/>
                  </a:lnTo>
                  <a:lnTo>
                    <a:pt x="284987" y="31750"/>
                  </a:lnTo>
                  <a:close/>
                </a:path>
                <a:path w="361314" h="76200">
                  <a:moveTo>
                    <a:pt x="348487" y="31750"/>
                  </a:moveTo>
                  <a:lnTo>
                    <a:pt x="297687" y="31750"/>
                  </a:lnTo>
                  <a:lnTo>
                    <a:pt x="297687" y="44450"/>
                  </a:lnTo>
                  <a:lnTo>
                    <a:pt x="348487" y="44450"/>
                  </a:lnTo>
                  <a:lnTo>
                    <a:pt x="361187" y="38100"/>
                  </a:lnTo>
                  <a:lnTo>
                    <a:pt x="348487" y="31750"/>
                  </a:lnTo>
                  <a:close/>
                </a:path>
              </a:pathLst>
            </a:custGeom>
            <a:solidFill>
              <a:srgbClr val="000000"/>
            </a:solidFill>
          </p:spPr>
          <p:txBody>
            <a:bodyPr wrap="square" lIns="0" tIns="0" rIns="0" bIns="0" rtlCol="0"/>
            <a:lstStyle/>
            <a:p>
              <a:endParaRPr/>
            </a:p>
          </p:txBody>
        </p:sp>
        <p:sp>
          <p:nvSpPr>
            <p:cNvPr id="11" name="object 11"/>
            <p:cNvSpPr/>
            <p:nvPr/>
          </p:nvSpPr>
          <p:spPr>
            <a:xfrm>
              <a:off x="3421379" y="2177795"/>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2" name="object 12"/>
            <p:cNvSpPr/>
            <p:nvPr/>
          </p:nvSpPr>
          <p:spPr>
            <a:xfrm>
              <a:off x="3781043" y="2354579"/>
              <a:ext cx="361315" cy="76200"/>
            </a:xfrm>
            <a:custGeom>
              <a:avLst/>
              <a:gdLst/>
              <a:ahLst/>
              <a:cxnLst/>
              <a:rect l="l" t="t" r="r" b="b"/>
              <a:pathLst>
                <a:path w="361314" h="76200">
                  <a:moveTo>
                    <a:pt x="284988" y="0"/>
                  </a:moveTo>
                  <a:lnTo>
                    <a:pt x="284988" y="76200"/>
                  </a:lnTo>
                  <a:lnTo>
                    <a:pt x="348488" y="44450"/>
                  </a:lnTo>
                  <a:lnTo>
                    <a:pt x="297688" y="44450"/>
                  </a:lnTo>
                  <a:lnTo>
                    <a:pt x="297688" y="31750"/>
                  </a:lnTo>
                  <a:lnTo>
                    <a:pt x="348488" y="31750"/>
                  </a:lnTo>
                  <a:lnTo>
                    <a:pt x="284988" y="0"/>
                  </a:lnTo>
                  <a:close/>
                </a:path>
                <a:path w="361314" h="76200">
                  <a:moveTo>
                    <a:pt x="284988" y="31750"/>
                  </a:moveTo>
                  <a:lnTo>
                    <a:pt x="0" y="31750"/>
                  </a:lnTo>
                  <a:lnTo>
                    <a:pt x="0" y="44450"/>
                  </a:lnTo>
                  <a:lnTo>
                    <a:pt x="284988" y="44450"/>
                  </a:lnTo>
                  <a:lnTo>
                    <a:pt x="284988" y="31750"/>
                  </a:lnTo>
                  <a:close/>
                </a:path>
                <a:path w="361314" h="76200">
                  <a:moveTo>
                    <a:pt x="348488" y="31750"/>
                  </a:moveTo>
                  <a:lnTo>
                    <a:pt x="297688" y="31750"/>
                  </a:lnTo>
                  <a:lnTo>
                    <a:pt x="297688" y="44450"/>
                  </a:lnTo>
                  <a:lnTo>
                    <a:pt x="348488" y="44450"/>
                  </a:lnTo>
                  <a:lnTo>
                    <a:pt x="361188" y="38100"/>
                  </a:lnTo>
                  <a:lnTo>
                    <a:pt x="348488" y="31750"/>
                  </a:lnTo>
                  <a:close/>
                </a:path>
              </a:pathLst>
            </a:custGeom>
            <a:solidFill>
              <a:srgbClr val="000000"/>
            </a:solidFill>
          </p:spPr>
          <p:txBody>
            <a:bodyPr wrap="square" lIns="0" tIns="0" rIns="0" bIns="0" rtlCol="0"/>
            <a:lstStyle/>
            <a:p>
              <a:endParaRPr/>
            </a:p>
          </p:txBody>
        </p:sp>
        <p:sp>
          <p:nvSpPr>
            <p:cNvPr id="13" name="object 13"/>
            <p:cNvSpPr/>
            <p:nvPr/>
          </p:nvSpPr>
          <p:spPr>
            <a:xfrm>
              <a:off x="4142231" y="2177795"/>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4" name="object 14"/>
            <p:cNvSpPr/>
            <p:nvPr/>
          </p:nvSpPr>
          <p:spPr>
            <a:xfrm>
              <a:off x="4501895" y="2354579"/>
              <a:ext cx="361315" cy="76200"/>
            </a:xfrm>
            <a:custGeom>
              <a:avLst/>
              <a:gdLst/>
              <a:ahLst/>
              <a:cxnLst/>
              <a:rect l="l" t="t" r="r" b="b"/>
              <a:pathLst>
                <a:path w="361314" h="76200">
                  <a:moveTo>
                    <a:pt x="284988" y="0"/>
                  </a:moveTo>
                  <a:lnTo>
                    <a:pt x="284988" y="76200"/>
                  </a:lnTo>
                  <a:lnTo>
                    <a:pt x="348488" y="44450"/>
                  </a:lnTo>
                  <a:lnTo>
                    <a:pt x="297688" y="44450"/>
                  </a:lnTo>
                  <a:lnTo>
                    <a:pt x="297688" y="31750"/>
                  </a:lnTo>
                  <a:lnTo>
                    <a:pt x="348488" y="31750"/>
                  </a:lnTo>
                  <a:lnTo>
                    <a:pt x="284988" y="0"/>
                  </a:lnTo>
                  <a:close/>
                </a:path>
                <a:path w="361314" h="76200">
                  <a:moveTo>
                    <a:pt x="284988" y="31750"/>
                  </a:moveTo>
                  <a:lnTo>
                    <a:pt x="0" y="31750"/>
                  </a:lnTo>
                  <a:lnTo>
                    <a:pt x="0" y="44450"/>
                  </a:lnTo>
                  <a:lnTo>
                    <a:pt x="284988" y="44450"/>
                  </a:lnTo>
                  <a:lnTo>
                    <a:pt x="284988" y="31750"/>
                  </a:lnTo>
                  <a:close/>
                </a:path>
                <a:path w="361314" h="76200">
                  <a:moveTo>
                    <a:pt x="348488" y="31750"/>
                  </a:moveTo>
                  <a:lnTo>
                    <a:pt x="297688" y="31750"/>
                  </a:lnTo>
                  <a:lnTo>
                    <a:pt x="297688" y="44450"/>
                  </a:lnTo>
                  <a:lnTo>
                    <a:pt x="348488" y="44450"/>
                  </a:lnTo>
                  <a:lnTo>
                    <a:pt x="361188" y="38100"/>
                  </a:lnTo>
                  <a:lnTo>
                    <a:pt x="348488" y="31750"/>
                  </a:lnTo>
                  <a:close/>
                </a:path>
              </a:pathLst>
            </a:custGeom>
            <a:solidFill>
              <a:srgbClr val="000000"/>
            </a:solidFill>
          </p:spPr>
          <p:txBody>
            <a:bodyPr wrap="square" lIns="0" tIns="0" rIns="0" bIns="0" rtlCol="0"/>
            <a:lstStyle/>
            <a:p>
              <a:endParaRPr/>
            </a:p>
          </p:txBody>
        </p:sp>
        <p:sp>
          <p:nvSpPr>
            <p:cNvPr id="15" name="object 15"/>
            <p:cNvSpPr/>
            <p:nvPr/>
          </p:nvSpPr>
          <p:spPr>
            <a:xfrm>
              <a:off x="4863083" y="2177795"/>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222747" y="2354579"/>
              <a:ext cx="361315" cy="76200"/>
            </a:xfrm>
            <a:custGeom>
              <a:avLst/>
              <a:gdLst/>
              <a:ahLst/>
              <a:cxnLst/>
              <a:rect l="l" t="t" r="r" b="b"/>
              <a:pathLst>
                <a:path w="361314" h="76200">
                  <a:moveTo>
                    <a:pt x="284988" y="0"/>
                  </a:moveTo>
                  <a:lnTo>
                    <a:pt x="284988" y="76200"/>
                  </a:lnTo>
                  <a:lnTo>
                    <a:pt x="348488" y="44450"/>
                  </a:lnTo>
                  <a:lnTo>
                    <a:pt x="297688" y="44450"/>
                  </a:lnTo>
                  <a:lnTo>
                    <a:pt x="297688" y="31750"/>
                  </a:lnTo>
                  <a:lnTo>
                    <a:pt x="348488" y="31750"/>
                  </a:lnTo>
                  <a:lnTo>
                    <a:pt x="284988" y="0"/>
                  </a:lnTo>
                  <a:close/>
                </a:path>
                <a:path w="361314" h="76200">
                  <a:moveTo>
                    <a:pt x="284988" y="31750"/>
                  </a:moveTo>
                  <a:lnTo>
                    <a:pt x="0" y="31750"/>
                  </a:lnTo>
                  <a:lnTo>
                    <a:pt x="0" y="44450"/>
                  </a:lnTo>
                  <a:lnTo>
                    <a:pt x="284988" y="44450"/>
                  </a:lnTo>
                  <a:lnTo>
                    <a:pt x="284988" y="31750"/>
                  </a:lnTo>
                  <a:close/>
                </a:path>
                <a:path w="361314" h="76200">
                  <a:moveTo>
                    <a:pt x="348488" y="31750"/>
                  </a:moveTo>
                  <a:lnTo>
                    <a:pt x="297688" y="31750"/>
                  </a:lnTo>
                  <a:lnTo>
                    <a:pt x="297688" y="44450"/>
                  </a:lnTo>
                  <a:lnTo>
                    <a:pt x="348488" y="44450"/>
                  </a:lnTo>
                  <a:lnTo>
                    <a:pt x="361188" y="38100"/>
                  </a:lnTo>
                  <a:lnTo>
                    <a:pt x="348488" y="31750"/>
                  </a:lnTo>
                  <a:close/>
                </a:path>
              </a:pathLst>
            </a:custGeom>
            <a:solidFill>
              <a:srgbClr val="000000"/>
            </a:solidFill>
          </p:spPr>
          <p:txBody>
            <a:bodyPr wrap="square" lIns="0" tIns="0" rIns="0" bIns="0" rtlCol="0"/>
            <a:lstStyle/>
            <a:p>
              <a:endParaRPr/>
            </a:p>
          </p:txBody>
        </p:sp>
        <p:sp>
          <p:nvSpPr>
            <p:cNvPr id="17" name="object 17"/>
            <p:cNvSpPr/>
            <p:nvPr/>
          </p:nvSpPr>
          <p:spPr>
            <a:xfrm>
              <a:off x="5583936" y="2177795"/>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943599" y="2354579"/>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9" name="object 19"/>
            <p:cNvSpPr/>
            <p:nvPr/>
          </p:nvSpPr>
          <p:spPr>
            <a:xfrm>
              <a:off x="6303263" y="2177795"/>
              <a:ext cx="361315" cy="433070"/>
            </a:xfrm>
            <a:custGeom>
              <a:avLst/>
              <a:gdLst/>
              <a:ahLst/>
              <a:cxnLst/>
              <a:rect l="l" t="t" r="r" b="b"/>
              <a:pathLst>
                <a:path w="361315" h="433069">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20" name="object 20"/>
            <p:cNvSpPr/>
            <p:nvPr/>
          </p:nvSpPr>
          <p:spPr>
            <a:xfrm>
              <a:off x="6664451" y="2354579"/>
              <a:ext cx="360045" cy="76200"/>
            </a:xfrm>
            <a:custGeom>
              <a:avLst/>
              <a:gdLst/>
              <a:ahLst/>
              <a:cxnLst/>
              <a:rect l="l" t="t" r="r" b="b"/>
              <a:pathLst>
                <a:path w="360045" h="76200">
                  <a:moveTo>
                    <a:pt x="283464" y="0"/>
                  </a:moveTo>
                  <a:lnTo>
                    <a:pt x="283464" y="76200"/>
                  </a:lnTo>
                  <a:lnTo>
                    <a:pt x="346964" y="44450"/>
                  </a:lnTo>
                  <a:lnTo>
                    <a:pt x="296164" y="44450"/>
                  </a:lnTo>
                  <a:lnTo>
                    <a:pt x="296164" y="31750"/>
                  </a:lnTo>
                  <a:lnTo>
                    <a:pt x="346964" y="31750"/>
                  </a:lnTo>
                  <a:lnTo>
                    <a:pt x="283464" y="0"/>
                  </a:lnTo>
                  <a:close/>
                </a:path>
                <a:path w="360045" h="76200">
                  <a:moveTo>
                    <a:pt x="283464" y="31750"/>
                  </a:moveTo>
                  <a:lnTo>
                    <a:pt x="0" y="31750"/>
                  </a:lnTo>
                  <a:lnTo>
                    <a:pt x="0" y="44450"/>
                  </a:lnTo>
                  <a:lnTo>
                    <a:pt x="283464" y="44450"/>
                  </a:lnTo>
                  <a:lnTo>
                    <a:pt x="283464" y="31750"/>
                  </a:lnTo>
                  <a:close/>
                </a:path>
                <a:path w="360045" h="76200">
                  <a:moveTo>
                    <a:pt x="346964" y="31750"/>
                  </a:moveTo>
                  <a:lnTo>
                    <a:pt x="296164" y="31750"/>
                  </a:lnTo>
                  <a:lnTo>
                    <a:pt x="296164" y="44450"/>
                  </a:lnTo>
                  <a:lnTo>
                    <a:pt x="346964" y="44450"/>
                  </a:lnTo>
                  <a:lnTo>
                    <a:pt x="359664" y="38100"/>
                  </a:lnTo>
                  <a:lnTo>
                    <a:pt x="346964" y="31750"/>
                  </a:lnTo>
                  <a:close/>
                </a:path>
              </a:pathLst>
            </a:custGeom>
            <a:solidFill>
              <a:srgbClr val="000000"/>
            </a:solidFill>
          </p:spPr>
          <p:txBody>
            <a:bodyPr wrap="square" lIns="0" tIns="0" rIns="0" bIns="0" rtlCol="0"/>
            <a:lstStyle/>
            <a:p>
              <a:endParaRPr/>
            </a:p>
          </p:txBody>
        </p:sp>
        <p:sp>
          <p:nvSpPr>
            <p:cNvPr id="21" name="object 21"/>
            <p:cNvSpPr/>
            <p:nvPr/>
          </p:nvSpPr>
          <p:spPr>
            <a:xfrm>
              <a:off x="7024116" y="2177795"/>
              <a:ext cx="361315" cy="433070"/>
            </a:xfrm>
            <a:custGeom>
              <a:avLst/>
              <a:gdLst/>
              <a:ahLst/>
              <a:cxnLst/>
              <a:rect l="l" t="t" r="r" b="b"/>
              <a:pathLst>
                <a:path w="361315" h="433069">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22" name="object 22"/>
            <p:cNvSpPr/>
            <p:nvPr/>
          </p:nvSpPr>
          <p:spPr>
            <a:xfrm>
              <a:off x="7385304" y="2354579"/>
              <a:ext cx="360045" cy="76200"/>
            </a:xfrm>
            <a:custGeom>
              <a:avLst/>
              <a:gdLst/>
              <a:ahLst/>
              <a:cxnLst/>
              <a:rect l="l" t="t" r="r" b="b"/>
              <a:pathLst>
                <a:path w="360045" h="76200">
                  <a:moveTo>
                    <a:pt x="283464" y="0"/>
                  </a:moveTo>
                  <a:lnTo>
                    <a:pt x="283464" y="76200"/>
                  </a:lnTo>
                  <a:lnTo>
                    <a:pt x="346964" y="44450"/>
                  </a:lnTo>
                  <a:lnTo>
                    <a:pt x="296164" y="44450"/>
                  </a:lnTo>
                  <a:lnTo>
                    <a:pt x="296164" y="31750"/>
                  </a:lnTo>
                  <a:lnTo>
                    <a:pt x="346964" y="31750"/>
                  </a:lnTo>
                  <a:lnTo>
                    <a:pt x="283464" y="0"/>
                  </a:lnTo>
                  <a:close/>
                </a:path>
                <a:path w="360045" h="76200">
                  <a:moveTo>
                    <a:pt x="283464" y="31750"/>
                  </a:moveTo>
                  <a:lnTo>
                    <a:pt x="0" y="31750"/>
                  </a:lnTo>
                  <a:lnTo>
                    <a:pt x="0" y="44450"/>
                  </a:lnTo>
                  <a:lnTo>
                    <a:pt x="283464" y="44450"/>
                  </a:lnTo>
                  <a:lnTo>
                    <a:pt x="283464" y="31750"/>
                  </a:lnTo>
                  <a:close/>
                </a:path>
                <a:path w="360045" h="76200">
                  <a:moveTo>
                    <a:pt x="346964" y="31750"/>
                  </a:moveTo>
                  <a:lnTo>
                    <a:pt x="296164" y="31750"/>
                  </a:lnTo>
                  <a:lnTo>
                    <a:pt x="296164" y="44450"/>
                  </a:lnTo>
                  <a:lnTo>
                    <a:pt x="346964" y="44450"/>
                  </a:lnTo>
                  <a:lnTo>
                    <a:pt x="359664" y="38100"/>
                  </a:lnTo>
                  <a:lnTo>
                    <a:pt x="346964" y="31750"/>
                  </a:lnTo>
                  <a:close/>
                </a:path>
              </a:pathLst>
            </a:custGeom>
            <a:solidFill>
              <a:srgbClr val="000000"/>
            </a:solidFill>
          </p:spPr>
          <p:txBody>
            <a:bodyPr wrap="square" lIns="0" tIns="0" rIns="0" bIns="0" rtlCol="0"/>
            <a:lstStyle/>
            <a:p>
              <a:endParaRPr/>
            </a:p>
          </p:txBody>
        </p:sp>
        <p:sp>
          <p:nvSpPr>
            <p:cNvPr id="23" name="object 23"/>
            <p:cNvSpPr/>
            <p:nvPr/>
          </p:nvSpPr>
          <p:spPr>
            <a:xfrm>
              <a:off x="7744967" y="2177795"/>
              <a:ext cx="361315" cy="433070"/>
            </a:xfrm>
            <a:custGeom>
              <a:avLst/>
              <a:gdLst/>
              <a:ahLst/>
              <a:cxnLst/>
              <a:rect l="l" t="t" r="r" b="b"/>
              <a:pathLst>
                <a:path w="361315" h="433069">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24" name="object 24"/>
            <p:cNvSpPr/>
            <p:nvPr/>
          </p:nvSpPr>
          <p:spPr>
            <a:xfrm>
              <a:off x="2339340" y="2354579"/>
              <a:ext cx="6126480" cy="76200"/>
            </a:xfrm>
            <a:custGeom>
              <a:avLst/>
              <a:gdLst/>
              <a:ahLst/>
              <a:cxnLst/>
              <a:rect l="l" t="t" r="r" b="b"/>
              <a:pathLst>
                <a:path w="6126480" h="76200">
                  <a:moveTo>
                    <a:pt x="361188" y="38100"/>
                  </a:moveTo>
                  <a:lnTo>
                    <a:pt x="348488" y="31750"/>
                  </a:lnTo>
                  <a:lnTo>
                    <a:pt x="284988" y="0"/>
                  </a:lnTo>
                  <a:lnTo>
                    <a:pt x="284988" y="31750"/>
                  </a:lnTo>
                  <a:lnTo>
                    <a:pt x="0" y="31750"/>
                  </a:lnTo>
                  <a:lnTo>
                    <a:pt x="0" y="44450"/>
                  </a:lnTo>
                  <a:lnTo>
                    <a:pt x="284988" y="44450"/>
                  </a:lnTo>
                  <a:lnTo>
                    <a:pt x="284988" y="76200"/>
                  </a:lnTo>
                  <a:lnTo>
                    <a:pt x="348488" y="44450"/>
                  </a:lnTo>
                  <a:lnTo>
                    <a:pt x="361188" y="38100"/>
                  </a:lnTo>
                  <a:close/>
                </a:path>
                <a:path w="6126480" h="76200">
                  <a:moveTo>
                    <a:pt x="6126480" y="38100"/>
                  </a:moveTo>
                  <a:lnTo>
                    <a:pt x="6113780" y="31750"/>
                  </a:lnTo>
                  <a:lnTo>
                    <a:pt x="6050280" y="0"/>
                  </a:lnTo>
                  <a:lnTo>
                    <a:pt x="6050280" y="31750"/>
                  </a:lnTo>
                  <a:lnTo>
                    <a:pt x="5766816" y="31750"/>
                  </a:lnTo>
                  <a:lnTo>
                    <a:pt x="5766816" y="44450"/>
                  </a:lnTo>
                  <a:lnTo>
                    <a:pt x="6050280" y="44450"/>
                  </a:lnTo>
                  <a:lnTo>
                    <a:pt x="6050280" y="76200"/>
                  </a:lnTo>
                  <a:lnTo>
                    <a:pt x="6113780" y="44450"/>
                  </a:lnTo>
                  <a:lnTo>
                    <a:pt x="6126480" y="38100"/>
                  </a:lnTo>
                  <a:close/>
                </a:path>
              </a:pathLst>
            </a:custGeom>
            <a:solidFill>
              <a:srgbClr val="000000"/>
            </a:solidFill>
          </p:spPr>
          <p:txBody>
            <a:bodyPr wrap="square" lIns="0" tIns="0" rIns="0" bIns="0" rtlCol="0"/>
            <a:lstStyle/>
            <a:p>
              <a:endParaRPr/>
            </a:p>
          </p:txBody>
        </p:sp>
        <p:sp>
          <p:nvSpPr>
            <p:cNvPr id="25" name="object 25"/>
            <p:cNvSpPr/>
            <p:nvPr/>
          </p:nvSpPr>
          <p:spPr>
            <a:xfrm>
              <a:off x="2197607" y="2177795"/>
              <a:ext cx="142240" cy="215265"/>
            </a:xfrm>
            <a:custGeom>
              <a:avLst/>
              <a:gdLst/>
              <a:ahLst/>
              <a:cxnLst/>
              <a:rect l="l" t="t" r="r" b="b"/>
              <a:pathLst>
                <a:path w="142239" h="215264">
                  <a:moveTo>
                    <a:pt x="141731" y="214883"/>
                  </a:moveTo>
                  <a:lnTo>
                    <a:pt x="0" y="0"/>
                  </a:lnTo>
                </a:path>
              </a:pathLst>
            </a:custGeom>
            <a:ln w="12700">
              <a:solidFill>
                <a:srgbClr val="000000"/>
              </a:solidFill>
            </a:ln>
          </p:spPr>
          <p:txBody>
            <a:bodyPr wrap="square" lIns="0" tIns="0" rIns="0" bIns="0" rtlCol="0"/>
            <a:lstStyle/>
            <a:p>
              <a:endParaRPr/>
            </a:p>
          </p:txBody>
        </p:sp>
      </p:grpSp>
      <p:sp>
        <p:nvSpPr>
          <p:cNvPr id="26" name="object 26"/>
          <p:cNvSpPr txBox="1"/>
          <p:nvPr/>
        </p:nvSpPr>
        <p:spPr>
          <a:xfrm>
            <a:off x="380491" y="971550"/>
            <a:ext cx="6472555" cy="208407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A logical shift </a:t>
            </a:r>
            <a:r>
              <a:rPr sz="2000" spc="-5" dirty="0">
                <a:latin typeface="Times New Roman"/>
                <a:cs typeface="Times New Roman"/>
              </a:rPr>
              <a:t>is </a:t>
            </a:r>
            <a:r>
              <a:rPr sz="2000" spc="5" dirty="0">
                <a:latin typeface="Times New Roman"/>
                <a:cs typeface="Times New Roman"/>
              </a:rPr>
              <a:t>one </a:t>
            </a:r>
            <a:r>
              <a:rPr sz="2000" dirty="0">
                <a:latin typeface="Times New Roman"/>
                <a:cs typeface="Times New Roman"/>
              </a:rPr>
              <a:t>that transfers 0 through the serial</a:t>
            </a:r>
            <a:r>
              <a:rPr sz="2000" spc="-360" dirty="0">
                <a:latin typeface="Times New Roman"/>
                <a:cs typeface="Times New Roman"/>
              </a:rPr>
              <a:t> </a:t>
            </a:r>
            <a:r>
              <a:rPr sz="2000" dirty="0">
                <a:latin typeface="Times New Roman"/>
                <a:cs typeface="Times New Roman"/>
              </a:rPr>
              <a:t>input.</a:t>
            </a:r>
            <a:endParaRPr sz="2000">
              <a:latin typeface="Times New Roman"/>
              <a:cs typeface="Times New Roman"/>
            </a:endParaRPr>
          </a:p>
          <a:p>
            <a:pPr>
              <a:lnSpc>
                <a:spcPct val="100000"/>
              </a:lnSpc>
              <a:spcBef>
                <a:spcPts val="2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A right logical shift</a:t>
            </a:r>
            <a:r>
              <a:rPr sz="2000" spc="-204" dirty="0">
                <a:latin typeface="Times New Roman"/>
                <a:cs typeface="Times New Roman"/>
              </a:rPr>
              <a:t> </a:t>
            </a:r>
            <a:r>
              <a:rPr sz="2000" dirty="0">
                <a:latin typeface="Times New Roman"/>
                <a:cs typeface="Times New Roman"/>
              </a:rPr>
              <a:t>operation:</a:t>
            </a:r>
            <a:endParaRPr sz="2000">
              <a:latin typeface="Times New Roman"/>
              <a:cs typeface="Times New Roman"/>
            </a:endParaRPr>
          </a:p>
          <a:p>
            <a:pPr marL="1619250">
              <a:lnSpc>
                <a:spcPct val="100000"/>
              </a:lnSpc>
              <a:spcBef>
                <a:spcPts val="384"/>
              </a:spcBef>
            </a:pPr>
            <a:r>
              <a:rPr sz="1800" b="1" spc="-5" dirty="0">
                <a:latin typeface="Arial"/>
                <a:cs typeface="Arial"/>
              </a:rPr>
              <a:t>0</a:t>
            </a:r>
            <a:endParaRPr sz="1800">
              <a:latin typeface="Arial"/>
              <a:cs typeface="Arial"/>
            </a:endParaRPr>
          </a:p>
          <a:p>
            <a:pPr>
              <a:lnSpc>
                <a:spcPct val="100000"/>
              </a:lnSpc>
            </a:pPr>
            <a:endParaRPr sz="2000">
              <a:latin typeface="Arial"/>
              <a:cs typeface="Arial"/>
            </a:endParaRPr>
          </a:p>
          <a:p>
            <a:pPr>
              <a:lnSpc>
                <a:spcPct val="100000"/>
              </a:lnSpc>
              <a:spcBef>
                <a:spcPts val="50"/>
              </a:spcBef>
            </a:pPr>
            <a:endParaRPr sz="1650">
              <a:latin typeface="Arial"/>
              <a:cs typeface="Arial"/>
            </a:endParaRPr>
          </a:p>
          <a:p>
            <a:pPr marL="241300" indent="-228600">
              <a:lnSpc>
                <a:spcPct val="100000"/>
              </a:lnSpc>
              <a:spcBef>
                <a:spcPts val="5"/>
              </a:spcBef>
              <a:buFont typeface="Arial"/>
              <a:buChar char="•"/>
              <a:tabLst>
                <a:tab pos="240665" algn="l"/>
                <a:tab pos="241300" algn="l"/>
              </a:tabLst>
            </a:pPr>
            <a:r>
              <a:rPr sz="2000" dirty="0">
                <a:latin typeface="Times New Roman"/>
                <a:cs typeface="Times New Roman"/>
              </a:rPr>
              <a:t>A </a:t>
            </a:r>
            <a:r>
              <a:rPr sz="2000" spc="-5" dirty="0">
                <a:latin typeface="Times New Roman"/>
                <a:cs typeface="Times New Roman"/>
              </a:rPr>
              <a:t>left </a:t>
            </a:r>
            <a:r>
              <a:rPr sz="2000" dirty="0">
                <a:latin typeface="Times New Roman"/>
                <a:cs typeface="Times New Roman"/>
              </a:rPr>
              <a:t>logical shift</a:t>
            </a:r>
            <a:r>
              <a:rPr sz="2000" spc="-185"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grpSp>
        <p:nvGrpSpPr>
          <p:cNvPr id="27" name="object 27"/>
          <p:cNvGrpSpPr/>
          <p:nvPr/>
        </p:nvGrpSpPr>
        <p:grpSpPr>
          <a:xfrm>
            <a:off x="2197607" y="3349497"/>
            <a:ext cx="6275070" cy="445770"/>
            <a:chOff x="2197607" y="3349497"/>
            <a:chExt cx="6275070" cy="445770"/>
          </a:xfrm>
        </p:grpSpPr>
        <p:sp>
          <p:nvSpPr>
            <p:cNvPr id="28" name="object 28"/>
            <p:cNvSpPr/>
            <p:nvPr/>
          </p:nvSpPr>
          <p:spPr>
            <a:xfrm>
              <a:off x="2557271" y="3355847"/>
              <a:ext cx="361315" cy="433070"/>
            </a:xfrm>
            <a:custGeom>
              <a:avLst/>
              <a:gdLst/>
              <a:ahLst/>
              <a:cxnLst/>
              <a:rect l="l" t="t" r="r" b="b"/>
              <a:pathLst>
                <a:path w="361314"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29" name="object 29"/>
            <p:cNvSpPr/>
            <p:nvPr/>
          </p:nvSpPr>
          <p:spPr>
            <a:xfrm>
              <a:off x="2918459" y="3535298"/>
              <a:ext cx="360045" cy="76200"/>
            </a:xfrm>
            <a:custGeom>
              <a:avLst/>
              <a:gdLst/>
              <a:ahLst/>
              <a:cxnLst/>
              <a:rect l="l" t="t" r="r" b="b"/>
              <a:pathLst>
                <a:path w="360045" h="76200">
                  <a:moveTo>
                    <a:pt x="76072" y="0"/>
                  </a:moveTo>
                  <a:lnTo>
                    <a:pt x="0" y="38480"/>
                  </a:lnTo>
                  <a:lnTo>
                    <a:pt x="76326" y="76200"/>
                  </a:lnTo>
                  <a:lnTo>
                    <a:pt x="76221" y="44576"/>
                  </a:lnTo>
                  <a:lnTo>
                    <a:pt x="63500" y="44576"/>
                  </a:lnTo>
                  <a:lnTo>
                    <a:pt x="63500" y="31876"/>
                  </a:lnTo>
                  <a:lnTo>
                    <a:pt x="76179" y="31822"/>
                  </a:lnTo>
                  <a:lnTo>
                    <a:pt x="76072"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30" name="object 30"/>
            <p:cNvSpPr/>
            <p:nvPr/>
          </p:nvSpPr>
          <p:spPr>
            <a:xfrm>
              <a:off x="3278123" y="3355847"/>
              <a:ext cx="360045" cy="433070"/>
            </a:xfrm>
            <a:custGeom>
              <a:avLst/>
              <a:gdLst/>
              <a:ahLst/>
              <a:cxnLst/>
              <a:rect l="l" t="t" r="r" b="b"/>
              <a:pathLst>
                <a:path w="360045"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31" name="object 31"/>
            <p:cNvSpPr/>
            <p:nvPr/>
          </p:nvSpPr>
          <p:spPr>
            <a:xfrm>
              <a:off x="3639311" y="3535298"/>
              <a:ext cx="360045" cy="76200"/>
            </a:xfrm>
            <a:custGeom>
              <a:avLst/>
              <a:gdLst/>
              <a:ahLst/>
              <a:cxnLst/>
              <a:rect l="l" t="t" r="r" b="b"/>
              <a:pathLst>
                <a:path w="360045" h="76200">
                  <a:moveTo>
                    <a:pt x="76073" y="0"/>
                  </a:moveTo>
                  <a:lnTo>
                    <a:pt x="0" y="38480"/>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32" name="object 32"/>
            <p:cNvSpPr/>
            <p:nvPr/>
          </p:nvSpPr>
          <p:spPr>
            <a:xfrm>
              <a:off x="3998975" y="3355847"/>
              <a:ext cx="360045" cy="433070"/>
            </a:xfrm>
            <a:custGeom>
              <a:avLst/>
              <a:gdLst/>
              <a:ahLst/>
              <a:cxnLst/>
              <a:rect l="l" t="t" r="r" b="b"/>
              <a:pathLst>
                <a:path w="360045"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33" name="object 33"/>
            <p:cNvSpPr/>
            <p:nvPr/>
          </p:nvSpPr>
          <p:spPr>
            <a:xfrm>
              <a:off x="4358639" y="3535298"/>
              <a:ext cx="361315" cy="76200"/>
            </a:xfrm>
            <a:custGeom>
              <a:avLst/>
              <a:gdLst/>
              <a:ahLst/>
              <a:cxnLst/>
              <a:rect l="l" t="t" r="r" b="b"/>
              <a:pathLst>
                <a:path w="361314" h="76200">
                  <a:moveTo>
                    <a:pt x="76073" y="0"/>
                  </a:moveTo>
                  <a:lnTo>
                    <a:pt x="0" y="38480"/>
                  </a:lnTo>
                  <a:lnTo>
                    <a:pt x="76326"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6"/>
                  </a:moveTo>
                  <a:lnTo>
                    <a:pt x="76179" y="31822"/>
                  </a:lnTo>
                  <a:lnTo>
                    <a:pt x="76221" y="44522"/>
                  </a:lnTo>
                  <a:lnTo>
                    <a:pt x="361188" y="43306"/>
                  </a:lnTo>
                  <a:lnTo>
                    <a:pt x="361188" y="30606"/>
                  </a:lnTo>
                  <a:close/>
                </a:path>
              </a:pathLst>
            </a:custGeom>
            <a:solidFill>
              <a:srgbClr val="000000"/>
            </a:solidFill>
          </p:spPr>
          <p:txBody>
            <a:bodyPr wrap="square" lIns="0" tIns="0" rIns="0" bIns="0" rtlCol="0"/>
            <a:lstStyle/>
            <a:p>
              <a:endParaRPr/>
            </a:p>
          </p:txBody>
        </p:sp>
        <p:sp>
          <p:nvSpPr>
            <p:cNvPr id="34" name="object 34"/>
            <p:cNvSpPr/>
            <p:nvPr/>
          </p:nvSpPr>
          <p:spPr>
            <a:xfrm>
              <a:off x="4719827" y="3355847"/>
              <a:ext cx="360045" cy="433070"/>
            </a:xfrm>
            <a:custGeom>
              <a:avLst/>
              <a:gdLst/>
              <a:ahLst/>
              <a:cxnLst/>
              <a:rect l="l" t="t" r="r" b="b"/>
              <a:pathLst>
                <a:path w="360045"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35" name="object 35"/>
            <p:cNvSpPr/>
            <p:nvPr/>
          </p:nvSpPr>
          <p:spPr>
            <a:xfrm>
              <a:off x="5079491" y="3535298"/>
              <a:ext cx="361315" cy="76200"/>
            </a:xfrm>
            <a:custGeom>
              <a:avLst/>
              <a:gdLst/>
              <a:ahLst/>
              <a:cxnLst/>
              <a:rect l="l" t="t" r="r" b="b"/>
              <a:pathLst>
                <a:path w="361314" h="76200">
                  <a:moveTo>
                    <a:pt x="76073" y="0"/>
                  </a:moveTo>
                  <a:lnTo>
                    <a:pt x="0" y="38480"/>
                  </a:lnTo>
                  <a:lnTo>
                    <a:pt x="76327"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6"/>
                  </a:moveTo>
                  <a:lnTo>
                    <a:pt x="76179" y="31822"/>
                  </a:lnTo>
                  <a:lnTo>
                    <a:pt x="76221" y="44522"/>
                  </a:lnTo>
                  <a:lnTo>
                    <a:pt x="361188" y="43306"/>
                  </a:lnTo>
                  <a:lnTo>
                    <a:pt x="361188" y="30606"/>
                  </a:lnTo>
                  <a:close/>
                </a:path>
              </a:pathLst>
            </a:custGeom>
            <a:solidFill>
              <a:srgbClr val="000000"/>
            </a:solidFill>
          </p:spPr>
          <p:txBody>
            <a:bodyPr wrap="square" lIns="0" tIns="0" rIns="0" bIns="0" rtlCol="0"/>
            <a:lstStyle/>
            <a:p>
              <a:endParaRPr/>
            </a:p>
          </p:txBody>
        </p:sp>
        <p:sp>
          <p:nvSpPr>
            <p:cNvPr id="36" name="object 36"/>
            <p:cNvSpPr/>
            <p:nvPr/>
          </p:nvSpPr>
          <p:spPr>
            <a:xfrm>
              <a:off x="5440679" y="3355847"/>
              <a:ext cx="360045" cy="433070"/>
            </a:xfrm>
            <a:custGeom>
              <a:avLst/>
              <a:gdLst/>
              <a:ahLst/>
              <a:cxnLst/>
              <a:rect l="l" t="t" r="r" b="b"/>
              <a:pathLst>
                <a:path w="360045"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37" name="object 37"/>
            <p:cNvSpPr/>
            <p:nvPr/>
          </p:nvSpPr>
          <p:spPr>
            <a:xfrm>
              <a:off x="5800343" y="3535298"/>
              <a:ext cx="361315" cy="76200"/>
            </a:xfrm>
            <a:custGeom>
              <a:avLst/>
              <a:gdLst/>
              <a:ahLst/>
              <a:cxnLst/>
              <a:rect l="l" t="t" r="r" b="b"/>
              <a:pathLst>
                <a:path w="361314" h="76200">
                  <a:moveTo>
                    <a:pt x="76072" y="0"/>
                  </a:moveTo>
                  <a:lnTo>
                    <a:pt x="0" y="38480"/>
                  </a:lnTo>
                  <a:lnTo>
                    <a:pt x="76326" y="76200"/>
                  </a:lnTo>
                  <a:lnTo>
                    <a:pt x="76221" y="44576"/>
                  </a:lnTo>
                  <a:lnTo>
                    <a:pt x="63500" y="44576"/>
                  </a:lnTo>
                  <a:lnTo>
                    <a:pt x="63500" y="31876"/>
                  </a:lnTo>
                  <a:lnTo>
                    <a:pt x="76179" y="31822"/>
                  </a:lnTo>
                  <a:lnTo>
                    <a:pt x="76072"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6"/>
                  </a:moveTo>
                  <a:lnTo>
                    <a:pt x="76179" y="31822"/>
                  </a:lnTo>
                  <a:lnTo>
                    <a:pt x="76221" y="44522"/>
                  </a:lnTo>
                  <a:lnTo>
                    <a:pt x="361188" y="43306"/>
                  </a:lnTo>
                  <a:lnTo>
                    <a:pt x="361188" y="30606"/>
                  </a:lnTo>
                  <a:close/>
                </a:path>
              </a:pathLst>
            </a:custGeom>
            <a:solidFill>
              <a:srgbClr val="000000"/>
            </a:solidFill>
          </p:spPr>
          <p:txBody>
            <a:bodyPr wrap="square" lIns="0" tIns="0" rIns="0" bIns="0" rtlCol="0"/>
            <a:lstStyle/>
            <a:p>
              <a:endParaRPr/>
            </a:p>
          </p:txBody>
        </p:sp>
        <p:sp>
          <p:nvSpPr>
            <p:cNvPr id="38" name="object 38"/>
            <p:cNvSpPr/>
            <p:nvPr/>
          </p:nvSpPr>
          <p:spPr>
            <a:xfrm>
              <a:off x="6161531" y="3355847"/>
              <a:ext cx="360045" cy="433070"/>
            </a:xfrm>
            <a:custGeom>
              <a:avLst/>
              <a:gdLst/>
              <a:ahLst/>
              <a:cxnLst/>
              <a:rect l="l" t="t" r="r" b="b"/>
              <a:pathLst>
                <a:path w="360045"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39" name="object 39"/>
            <p:cNvSpPr/>
            <p:nvPr/>
          </p:nvSpPr>
          <p:spPr>
            <a:xfrm>
              <a:off x="6521195" y="3535298"/>
              <a:ext cx="361315" cy="76200"/>
            </a:xfrm>
            <a:custGeom>
              <a:avLst/>
              <a:gdLst/>
              <a:ahLst/>
              <a:cxnLst/>
              <a:rect l="l" t="t" r="r" b="b"/>
              <a:pathLst>
                <a:path w="361315" h="76200">
                  <a:moveTo>
                    <a:pt x="76073" y="0"/>
                  </a:moveTo>
                  <a:lnTo>
                    <a:pt x="0" y="38480"/>
                  </a:lnTo>
                  <a:lnTo>
                    <a:pt x="76326" y="76200"/>
                  </a:lnTo>
                  <a:lnTo>
                    <a:pt x="76221" y="44576"/>
                  </a:lnTo>
                  <a:lnTo>
                    <a:pt x="63500" y="44576"/>
                  </a:lnTo>
                  <a:lnTo>
                    <a:pt x="63500" y="31876"/>
                  </a:lnTo>
                  <a:lnTo>
                    <a:pt x="76179" y="31822"/>
                  </a:lnTo>
                  <a:lnTo>
                    <a:pt x="76073" y="0"/>
                  </a:lnTo>
                  <a:close/>
                </a:path>
                <a:path w="361315" h="76200">
                  <a:moveTo>
                    <a:pt x="76179" y="31822"/>
                  </a:moveTo>
                  <a:lnTo>
                    <a:pt x="63500" y="31876"/>
                  </a:lnTo>
                  <a:lnTo>
                    <a:pt x="63500" y="44576"/>
                  </a:lnTo>
                  <a:lnTo>
                    <a:pt x="76221" y="44522"/>
                  </a:lnTo>
                  <a:lnTo>
                    <a:pt x="76179" y="31822"/>
                  </a:lnTo>
                  <a:close/>
                </a:path>
                <a:path w="361315" h="76200">
                  <a:moveTo>
                    <a:pt x="76221" y="44522"/>
                  </a:moveTo>
                  <a:lnTo>
                    <a:pt x="63500" y="44576"/>
                  </a:lnTo>
                  <a:lnTo>
                    <a:pt x="76221" y="44576"/>
                  </a:lnTo>
                  <a:close/>
                </a:path>
                <a:path w="361315" h="76200">
                  <a:moveTo>
                    <a:pt x="361187" y="30606"/>
                  </a:moveTo>
                  <a:lnTo>
                    <a:pt x="76179" y="31822"/>
                  </a:lnTo>
                  <a:lnTo>
                    <a:pt x="76221" y="44522"/>
                  </a:lnTo>
                  <a:lnTo>
                    <a:pt x="361187" y="43306"/>
                  </a:lnTo>
                  <a:lnTo>
                    <a:pt x="361187" y="30606"/>
                  </a:lnTo>
                  <a:close/>
                </a:path>
              </a:pathLst>
            </a:custGeom>
            <a:solidFill>
              <a:srgbClr val="000000"/>
            </a:solidFill>
          </p:spPr>
          <p:txBody>
            <a:bodyPr wrap="square" lIns="0" tIns="0" rIns="0" bIns="0" rtlCol="0"/>
            <a:lstStyle/>
            <a:p>
              <a:endParaRPr/>
            </a:p>
          </p:txBody>
        </p:sp>
        <p:sp>
          <p:nvSpPr>
            <p:cNvPr id="40" name="object 40"/>
            <p:cNvSpPr/>
            <p:nvPr/>
          </p:nvSpPr>
          <p:spPr>
            <a:xfrm>
              <a:off x="6882383" y="3355847"/>
              <a:ext cx="360045" cy="433070"/>
            </a:xfrm>
            <a:custGeom>
              <a:avLst/>
              <a:gdLst/>
              <a:ahLst/>
              <a:cxnLst/>
              <a:rect l="l" t="t" r="r" b="b"/>
              <a:pathLst>
                <a:path w="360045" h="433070">
                  <a:moveTo>
                    <a:pt x="0" y="432815"/>
                  </a:moveTo>
                  <a:lnTo>
                    <a:pt x="359664" y="432815"/>
                  </a:lnTo>
                  <a:lnTo>
                    <a:pt x="359664" y="0"/>
                  </a:lnTo>
                  <a:lnTo>
                    <a:pt x="0" y="0"/>
                  </a:lnTo>
                  <a:lnTo>
                    <a:pt x="0" y="432815"/>
                  </a:lnTo>
                  <a:close/>
                </a:path>
              </a:pathLst>
            </a:custGeom>
            <a:ln w="12700">
              <a:solidFill>
                <a:srgbClr val="000000"/>
              </a:solidFill>
            </a:ln>
          </p:spPr>
          <p:txBody>
            <a:bodyPr wrap="square" lIns="0" tIns="0" rIns="0" bIns="0" rtlCol="0"/>
            <a:lstStyle/>
            <a:p>
              <a:endParaRPr/>
            </a:p>
          </p:txBody>
        </p:sp>
        <p:sp>
          <p:nvSpPr>
            <p:cNvPr id="41" name="object 41"/>
            <p:cNvSpPr/>
            <p:nvPr/>
          </p:nvSpPr>
          <p:spPr>
            <a:xfrm>
              <a:off x="7242048" y="3535298"/>
              <a:ext cx="361315" cy="76200"/>
            </a:xfrm>
            <a:custGeom>
              <a:avLst/>
              <a:gdLst/>
              <a:ahLst/>
              <a:cxnLst/>
              <a:rect l="l" t="t" r="r" b="b"/>
              <a:pathLst>
                <a:path w="361315" h="76200">
                  <a:moveTo>
                    <a:pt x="76073" y="0"/>
                  </a:moveTo>
                  <a:lnTo>
                    <a:pt x="0" y="38480"/>
                  </a:lnTo>
                  <a:lnTo>
                    <a:pt x="76326" y="76200"/>
                  </a:lnTo>
                  <a:lnTo>
                    <a:pt x="76221" y="44576"/>
                  </a:lnTo>
                  <a:lnTo>
                    <a:pt x="63500" y="44576"/>
                  </a:lnTo>
                  <a:lnTo>
                    <a:pt x="63500" y="31876"/>
                  </a:lnTo>
                  <a:lnTo>
                    <a:pt x="76179" y="31822"/>
                  </a:lnTo>
                  <a:lnTo>
                    <a:pt x="76073" y="0"/>
                  </a:lnTo>
                  <a:close/>
                </a:path>
                <a:path w="361315" h="76200">
                  <a:moveTo>
                    <a:pt x="76179" y="31822"/>
                  </a:moveTo>
                  <a:lnTo>
                    <a:pt x="63500" y="31876"/>
                  </a:lnTo>
                  <a:lnTo>
                    <a:pt x="63500" y="44576"/>
                  </a:lnTo>
                  <a:lnTo>
                    <a:pt x="76221" y="44522"/>
                  </a:lnTo>
                  <a:lnTo>
                    <a:pt x="76179" y="31822"/>
                  </a:lnTo>
                  <a:close/>
                </a:path>
                <a:path w="361315" h="76200">
                  <a:moveTo>
                    <a:pt x="76221" y="44522"/>
                  </a:moveTo>
                  <a:lnTo>
                    <a:pt x="63500" y="44576"/>
                  </a:lnTo>
                  <a:lnTo>
                    <a:pt x="76221" y="44576"/>
                  </a:lnTo>
                  <a:close/>
                </a:path>
                <a:path w="361315" h="76200">
                  <a:moveTo>
                    <a:pt x="361187" y="30606"/>
                  </a:moveTo>
                  <a:lnTo>
                    <a:pt x="76179" y="31822"/>
                  </a:lnTo>
                  <a:lnTo>
                    <a:pt x="76221" y="44522"/>
                  </a:lnTo>
                  <a:lnTo>
                    <a:pt x="361187" y="43306"/>
                  </a:lnTo>
                  <a:lnTo>
                    <a:pt x="361187" y="30606"/>
                  </a:lnTo>
                  <a:close/>
                </a:path>
              </a:pathLst>
            </a:custGeom>
            <a:solidFill>
              <a:srgbClr val="000000"/>
            </a:solidFill>
          </p:spPr>
          <p:txBody>
            <a:bodyPr wrap="square" lIns="0" tIns="0" rIns="0" bIns="0" rtlCol="0"/>
            <a:lstStyle/>
            <a:p>
              <a:endParaRPr/>
            </a:p>
          </p:txBody>
        </p:sp>
        <p:sp>
          <p:nvSpPr>
            <p:cNvPr id="42" name="object 42"/>
            <p:cNvSpPr/>
            <p:nvPr/>
          </p:nvSpPr>
          <p:spPr>
            <a:xfrm>
              <a:off x="7603236" y="3355847"/>
              <a:ext cx="360045" cy="433070"/>
            </a:xfrm>
            <a:custGeom>
              <a:avLst/>
              <a:gdLst/>
              <a:ahLst/>
              <a:cxnLst/>
              <a:rect l="l" t="t" r="r" b="b"/>
              <a:pathLst>
                <a:path w="360045" h="433070">
                  <a:moveTo>
                    <a:pt x="0" y="432815"/>
                  </a:moveTo>
                  <a:lnTo>
                    <a:pt x="359664" y="432815"/>
                  </a:lnTo>
                  <a:lnTo>
                    <a:pt x="359664" y="0"/>
                  </a:lnTo>
                  <a:lnTo>
                    <a:pt x="0" y="0"/>
                  </a:lnTo>
                  <a:lnTo>
                    <a:pt x="0" y="432815"/>
                  </a:lnTo>
                  <a:close/>
                </a:path>
              </a:pathLst>
            </a:custGeom>
            <a:ln w="12700">
              <a:solidFill>
                <a:srgbClr val="000000"/>
              </a:solidFill>
            </a:ln>
          </p:spPr>
          <p:txBody>
            <a:bodyPr wrap="square" lIns="0" tIns="0" rIns="0" bIns="0" rtlCol="0"/>
            <a:lstStyle/>
            <a:p>
              <a:endParaRPr/>
            </a:p>
          </p:txBody>
        </p:sp>
        <p:sp>
          <p:nvSpPr>
            <p:cNvPr id="43" name="object 43"/>
            <p:cNvSpPr/>
            <p:nvPr/>
          </p:nvSpPr>
          <p:spPr>
            <a:xfrm>
              <a:off x="2197608" y="3535298"/>
              <a:ext cx="6123940" cy="76200"/>
            </a:xfrm>
            <a:custGeom>
              <a:avLst/>
              <a:gdLst/>
              <a:ahLst/>
              <a:cxnLst/>
              <a:rect l="l" t="t" r="r" b="b"/>
              <a:pathLst>
                <a:path w="6123940" h="76200">
                  <a:moveTo>
                    <a:pt x="359664" y="30607"/>
                  </a:moveTo>
                  <a:lnTo>
                    <a:pt x="76174" y="31826"/>
                  </a:lnTo>
                  <a:lnTo>
                    <a:pt x="76073" y="0"/>
                  </a:lnTo>
                  <a:lnTo>
                    <a:pt x="0" y="38481"/>
                  </a:lnTo>
                  <a:lnTo>
                    <a:pt x="76327" y="76200"/>
                  </a:lnTo>
                  <a:lnTo>
                    <a:pt x="76212" y="44577"/>
                  </a:lnTo>
                  <a:lnTo>
                    <a:pt x="359664" y="43307"/>
                  </a:lnTo>
                  <a:lnTo>
                    <a:pt x="359664" y="30607"/>
                  </a:lnTo>
                  <a:close/>
                </a:path>
                <a:path w="6123940" h="76200">
                  <a:moveTo>
                    <a:pt x="6123432" y="30607"/>
                  </a:moveTo>
                  <a:lnTo>
                    <a:pt x="5839942" y="31826"/>
                  </a:lnTo>
                  <a:lnTo>
                    <a:pt x="5839841" y="0"/>
                  </a:lnTo>
                  <a:lnTo>
                    <a:pt x="5763768" y="38481"/>
                  </a:lnTo>
                  <a:lnTo>
                    <a:pt x="5840095" y="76200"/>
                  </a:lnTo>
                  <a:lnTo>
                    <a:pt x="5839980" y="44577"/>
                  </a:lnTo>
                  <a:lnTo>
                    <a:pt x="6123432" y="43307"/>
                  </a:lnTo>
                  <a:lnTo>
                    <a:pt x="6123432" y="30607"/>
                  </a:lnTo>
                  <a:close/>
                </a:path>
              </a:pathLst>
            </a:custGeom>
            <a:solidFill>
              <a:srgbClr val="000000"/>
            </a:solidFill>
          </p:spPr>
          <p:txBody>
            <a:bodyPr wrap="square" lIns="0" tIns="0" rIns="0" bIns="0" rtlCol="0"/>
            <a:lstStyle/>
            <a:p>
              <a:endParaRPr/>
            </a:p>
          </p:txBody>
        </p:sp>
        <p:sp>
          <p:nvSpPr>
            <p:cNvPr id="44" name="object 44"/>
            <p:cNvSpPr/>
            <p:nvPr/>
          </p:nvSpPr>
          <p:spPr>
            <a:xfrm>
              <a:off x="8321039" y="3427475"/>
              <a:ext cx="144780" cy="144780"/>
            </a:xfrm>
            <a:custGeom>
              <a:avLst/>
              <a:gdLst/>
              <a:ahLst/>
              <a:cxnLst/>
              <a:rect l="l" t="t" r="r" b="b"/>
              <a:pathLst>
                <a:path w="144779" h="144779">
                  <a:moveTo>
                    <a:pt x="0" y="144779"/>
                  </a:moveTo>
                  <a:lnTo>
                    <a:pt x="144779" y="0"/>
                  </a:lnTo>
                </a:path>
              </a:pathLst>
            </a:custGeom>
            <a:ln w="12700">
              <a:solidFill>
                <a:srgbClr val="000000"/>
              </a:solidFill>
            </a:ln>
          </p:spPr>
          <p:txBody>
            <a:bodyPr wrap="square" lIns="0" tIns="0" rIns="0" bIns="0" rtlCol="0"/>
            <a:lstStyle/>
            <a:p>
              <a:endParaRPr/>
            </a:p>
          </p:txBody>
        </p:sp>
      </p:grpSp>
      <p:sp>
        <p:nvSpPr>
          <p:cNvPr id="45" name="object 45"/>
          <p:cNvSpPr txBox="1"/>
          <p:nvPr/>
        </p:nvSpPr>
        <p:spPr>
          <a:xfrm>
            <a:off x="8473185" y="3068828"/>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0</a:t>
            </a:r>
            <a:endParaRPr sz="1800">
              <a:latin typeface="Arial"/>
              <a:cs typeface="Arial"/>
            </a:endParaRPr>
          </a:p>
        </p:txBody>
      </p:sp>
      <p:sp>
        <p:nvSpPr>
          <p:cNvPr id="46" name="object 46"/>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42</a:t>
            </a:r>
            <a:endParaRPr sz="1200">
              <a:latin typeface="Carlito"/>
              <a:cs typeface="Carli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697" y="371094"/>
            <a:ext cx="7822565" cy="195770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Times New Roman"/>
                <a:cs typeface="Times New Roman"/>
              </a:rPr>
              <a:t>Circular</a:t>
            </a:r>
            <a:r>
              <a:rPr sz="2000" b="1" spc="-65" dirty="0">
                <a:latin typeface="Times New Roman"/>
                <a:cs typeface="Times New Roman"/>
              </a:rPr>
              <a:t> </a:t>
            </a:r>
            <a:r>
              <a:rPr sz="2000" b="1" dirty="0">
                <a:latin typeface="Times New Roman"/>
                <a:cs typeface="Times New Roman"/>
              </a:rPr>
              <a:t>shift</a:t>
            </a:r>
            <a:endParaRPr sz="2000">
              <a:latin typeface="Times New Roman"/>
              <a:cs typeface="Times New Roman"/>
            </a:endParaRPr>
          </a:p>
          <a:p>
            <a:pPr>
              <a:lnSpc>
                <a:spcPct val="100000"/>
              </a:lnSpc>
              <a:spcBef>
                <a:spcPts val="10"/>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In</a:t>
            </a:r>
            <a:r>
              <a:rPr sz="2000" spc="140" dirty="0">
                <a:latin typeface="Times New Roman"/>
                <a:cs typeface="Times New Roman"/>
              </a:rPr>
              <a:t> </a:t>
            </a:r>
            <a:r>
              <a:rPr sz="2000" dirty="0">
                <a:latin typeface="Times New Roman"/>
                <a:cs typeface="Times New Roman"/>
              </a:rPr>
              <a:t>a</a:t>
            </a:r>
            <a:r>
              <a:rPr sz="2000" spc="130" dirty="0">
                <a:latin typeface="Times New Roman"/>
                <a:cs typeface="Times New Roman"/>
              </a:rPr>
              <a:t> </a:t>
            </a:r>
            <a:r>
              <a:rPr sz="2000" spc="-5" dirty="0">
                <a:latin typeface="Times New Roman"/>
                <a:cs typeface="Times New Roman"/>
              </a:rPr>
              <a:t>circular</a:t>
            </a:r>
            <a:r>
              <a:rPr sz="2000" spc="145" dirty="0">
                <a:latin typeface="Times New Roman"/>
                <a:cs typeface="Times New Roman"/>
              </a:rPr>
              <a:t> </a:t>
            </a:r>
            <a:r>
              <a:rPr sz="2000" spc="-5" dirty="0">
                <a:latin typeface="Times New Roman"/>
                <a:cs typeface="Times New Roman"/>
              </a:rPr>
              <a:t>shift</a:t>
            </a:r>
            <a:r>
              <a:rPr sz="2000" spc="125" dirty="0">
                <a:latin typeface="Times New Roman"/>
                <a:cs typeface="Times New Roman"/>
              </a:rPr>
              <a:t> </a:t>
            </a:r>
            <a:r>
              <a:rPr sz="2000" spc="-5" dirty="0">
                <a:latin typeface="Times New Roman"/>
                <a:cs typeface="Times New Roman"/>
              </a:rPr>
              <a:t>the</a:t>
            </a:r>
            <a:r>
              <a:rPr sz="2000" spc="135" dirty="0">
                <a:latin typeface="Times New Roman"/>
                <a:cs typeface="Times New Roman"/>
              </a:rPr>
              <a:t> </a:t>
            </a:r>
            <a:r>
              <a:rPr sz="2000" spc="-5" dirty="0">
                <a:latin typeface="Times New Roman"/>
                <a:cs typeface="Times New Roman"/>
              </a:rPr>
              <a:t>serial</a:t>
            </a:r>
            <a:r>
              <a:rPr sz="2000" spc="130" dirty="0">
                <a:latin typeface="Times New Roman"/>
                <a:cs typeface="Times New Roman"/>
              </a:rPr>
              <a:t> </a:t>
            </a:r>
            <a:r>
              <a:rPr sz="2000" spc="-5" dirty="0">
                <a:latin typeface="Times New Roman"/>
                <a:cs typeface="Times New Roman"/>
              </a:rPr>
              <a:t>input</a:t>
            </a:r>
            <a:r>
              <a:rPr sz="2000" spc="140" dirty="0">
                <a:latin typeface="Times New Roman"/>
                <a:cs typeface="Times New Roman"/>
              </a:rPr>
              <a:t> </a:t>
            </a:r>
            <a:r>
              <a:rPr sz="2000" spc="-10" dirty="0">
                <a:latin typeface="Times New Roman"/>
                <a:cs typeface="Times New Roman"/>
              </a:rPr>
              <a:t>is</a:t>
            </a:r>
            <a:r>
              <a:rPr sz="2000" spc="135" dirty="0">
                <a:latin typeface="Times New Roman"/>
                <a:cs typeface="Times New Roman"/>
              </a:rPr>
              <a:t> </a:t>
            </a:r>
            <a:r>
              <a:rPr sz="2000" dirty="0">
                <a:latin typeface="Times New Roman"/>
                <a:cs typeface="Times New Roman"/>
              </a:rPr>
              <a:t>the</a:t>
            </a:r>
            <a:r>
              <a:rPr sz="2000" spc="125" dirty="0">
                <a:latin typeface="Times New Roman"/>
                <a:cs typeface="Times New Roman"/>
              </a:rPr>
              <a:t> </a:t>
            </a:r>
            <a:r>
              <a:rPr sz="2000" dirty="0">
                <a:latin typeface="Times New Roman"/>
                <a:cs typeface="Times New Roman"/>
              </a:rPr>
              <a:t>bit</a:t>
            </a:r>
            <a:r>
              <a:rPr sz="2000" spc="120" dirty="0">
                <a:latin typeface="Times New Roman"/>
                <a:cs typeface="Times New Roman"/>
              </a:rPr>
              <a:t> </a:t>
            </a:r>
            <a:r>
              <a:rPr sz="2000" dirty="0">
                <a:latin typeface="Times New Roman"/>
                <a:cs typeface="Times New Roman"/>
              </a:rPr>
              <a:t>that</a:t>
            </a:r>
            <a:r>
              <a:rPr sz="2000" spc="135" dirty="0">
                <a:latin typeface="Times New Roman"/>
                <a:cs typeface="Times New Roman"/>
              </a:rPr>
              <a:t> </a:t>
            </a:r>
            <a:r>
              <a:rPr sz="2000" spc="-5" dirty="0">
                <a:latin typeface="Times New Roman"/>
                <a:cs typeface="Times New Roman"/>
              </a:rPr>
              <a:t>is</a:t>
            </a:r>
            <a:r>
              <a:rPr sz="2000" spc="120" dirty="0">
                <a:latin typeface="Times New Roman"/>
                <a:cs typeface="Times New Roman"/>
              </a:rPr>
              <a:t> </a:t>
            </a:r>
            <a:r>
              <a:rPr sz="2000" spc="-5" dirty="0">
                <a:latin typeface="Times New Roman"/>
                <a:cs typeface="Times New Roman"/>
              </a:rPr>
              <a:t>shifted</a:t>
            </a:r>
            <a:r>
              <a:rPr sz="2000" spc="135" dirty="0">
                <a:latin typeface="Times New Roman"/>
                <a:cs typeface="Times New Roman"/>
              </a:rPr>
              <a:t> </a:t>
            </a:r>
            <a:r>
              <a:rPr sz="2000" dirty="0">
                <a:latin typeface="Times New Roman"/>
                <a:cs typeface="Times New Roman"/>
              </a:rPr>
              <a:t>out</a:t>
            </a:r>
            <a:r>
              <a:rPr sz="2000" spc="135" dirty="0">
                <a:latin typeface="Times New Roman"/>
                <a:cs typeface="Times New Roman"/>
              </a:rPr>
              <a:t> </a:t>
            </a:r>
            <a:r>
              <a:rPr sz="2000" spc="-5" dirty="0">
                <a:latin typeface="Times New Roman"/>
                <a:cs typeface="Times New Roman"/>
              </a:rPr>
              <a:t>of</a:t>
            </a:r>
            <a:r>
              <a:rPr sz="2000" spc="140" dirty="0">
                <a:latin typeface="Times New Roman"/>
                <a:cs typeface="Times New Roman"/>
              </a:rPr>
              <a:t> </a:t>
            </a:r>
            <a:r>
              <a:rPr sz="2000" dirty="0">
                <a:latin typeface="Times New Roman"/>
                <a:cs typeface="Times New Roman"/>
              </a:rPr>
              <a:t>the</a:t>
            </a:r>
            <a:r>
              <a:rPr sz="2000" spc="125" dirty="0">
                <a:latin typeface="Times New Roman"/>
                <a:cs typeface="Times New Roman"/>
              </a:rPr>
              <a:t> </a:t>
            </a:r>
            <a:r>
              <a:rPr sz="2000" spc="-5" dirty="0">
                <a:latin typeface="Times New Roman"/>
                <a:cs typeface="Times New Roman"/>
              </a:rPr>
              <a:t>other</a:t>
            </a:r>
            <a:endParaRPr sz="2000">
              <a:latin typeface="Times New Roman"/>
              <a:cs typeface="Times New Roman"/>
            </a:endParaRPr>
          </a:p>
          <a:p>
            <a:pPr marL="241300">
              <a:lnSpc>
                <a:spcPct val="100000"/>
              </a:lnSpc>
              <a:spcBef>
                <a:spcPts val="1200"/>
              </a:spcBef>
            </a:pPr>
            <a:r>
              <a:rPr sz="2000" dirty="0">
                <a:latin typeface="Times New Roman"/>
                <a:cs typeface="Times New Roman"/>
              </a:rPr>
              <a:t>end of the</a:t>
            </a:r>
            <a:r>
              <a:rPr sz="2000" spc="-55"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a:p>
            <a:pPr>
              <a:lnSpc>
                <a:spcPct val="100000"/>
              </a:lnSpc>
              <a:spcBef>
                <a:spcPts val="25"/>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A right </a:t>
            </a:r>
            <a:r>
              <a:rPr sz="2000" spc="-5" dirty="0">
                <a:latin typeface="Times New Roman"/>
                <a:cs typeface="Times New Roman"/>
              </a:rPr>
              <a:t>circular </a:t>
            </a:r>
            <a:r>
              <a:rPr sz="2000" dirty="0">
                <a:latin typeface="Times New Roman"/>
                <a:cs typeface="Times New Roman"/>
              </a:rPr>
              <a:t>shift</a:t>
            </a:r>
            <a:r>
              <a:rPr sz="2000" spc="-200"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sp>
        <p:nvSpPr>
          <p:cNvPr id="3" name="object 3"/>
          <p:cNvSpPr txBox="1"/>
          <p:nvPr/>
        </p:nvSpPr>
        <p:spPr>
          <a:xfrm>
            <a:off x="577697" y="3164535"/>
            <a:ext cx="304101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 </a:t>
            </a:r>
            <a:r>
              <a:rPr sz="2000" spc="-5" dirty="0">
                <a:latin typeface="Times New Roman"/>
                <a:cs typeface="Times New Roman"/>
              </a:rPr>
              <a:t>left </a:t>
            </a:r>
            <a:r>
              <a:rPr sz="2000" dirty="0">
                <a:latin typeface="Times New Roman"/>
                <a:cs typeface="Times New Roman"/>
              </a:rPr>
              <a:t>circular shift</a:t>
            </a:r>
            <a:r>
              <a:rPr sz="2000" spc="-229"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sp>
        <p:nvSpPr>
          <p:cNvPr id="4" name="object 4"/>
          <p:cNvSpPr txBox="1"/>
          <p:nvPr/>
        </p:nvSpPr>
        <p:spPr>
          <a:xfrm>
            <a:off x="577697" y="4334002"/>
            <a:ext cx="4314190" cy="33083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2000" dirty="0">
                <a:latin typeface="Times New Roman"/>
                <a:cs typeface="Times New Roman"/>
              </a:rPr>
              <a:t>In a </a:t>
            </a:r>
            <a:r>
              <a:rPr sz="2000" spc="-30" dirty="0">
                <a:latin typeface="Times New Roman"/>
                <a:cs typeface="Times New Roman"/>
              </a:rPr>
              <a:t>RTL, </a:t>
            </a:r>
            <a:r>
              <a:rPr sz="2000" dirty="0">
                <a:latin typeface="Times New Roman"/>
                <a:cs typeface="Times New Roman"/>
              </a:rPr>
              <a:t>the following notation </a:t>
            </a:r>
            <a:r>
              <a:rPr sz="2000" spc="-5" dirty="0">
                <a:latin typeface="Times New Roman"/>
                <a:cs typeface="Times New Roman"/>
              </a:rPr>
              <a:t>is</a:t>
            </a:r>
            <a:r>
              <a:rPr sz="2000" spc="-114" dirty="0">
                <a:latin typeface="Times New Roman"/>
                <a:cs typeface="Times New Roman"/>
              </a:rPr>
              <a:t> </a:t>
            </a:r>
            <a:r>
              <a:rPr sz="2000" dirty="0">
                <a:latin typeface="Times New Roman"/>
                <a:cs typeface="Times New Roman"/>
              </a:rPr>
              <a:t>used</a:t>
            </a:r>
            <a:endParaRPr sz="2000">
              <a:latin typeface="Times New Roman"/>
              <a:cs typeface="Times New Roman"/>
            </a:endParaRPr>
          </a:p>
        </p:txBody>
      </p:sp>
      <p:sp>
        <p:nvSpPr>
          <p:cNvPr id="5" name="object 5"/>
          <p:cNvSpPr txBox="1"/>
          <p:nvPr/>
        </p:nvSpPr>
        <p:spPr>
          <a:xfrm>
            <a:off x="1034897" y="4855590"/>
            <a:ext cx="536575" cy="850900"/>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0665" algn="l"/>
                <a:tab pos="241935" algn="l"/>
              </a:tabLst>
            </a:pPr>
            <a:r>
              <a:rPr sz="2000" i="1" spc="-5" dirty="0">
                <a:latin typeface="Times New Roman"/>
                <a:cs typeface="Times New Roman"/>
              </a:rPr>
              <a:t>cil</a:t>
            </a:r>
            <a:endParaRPr sz="2000">
              <a:latin typeface="Times New Roman"/>
              <a:cs typeface="Times New Roman"/>
            </a:endParaRPr>
          </a:p>
          <a:p>
            <a:pPr marL="241300" indent="-229235">
              <a:lnSpc>
                <a:spcPct val="100000"/>
              </a:lnSpc>
              <a:spcBef>
                <a:spcPts val="1695"/>
              </a:spcBef>
              <a:buFont typeface="Arial"/>
              <a:buChar char="•"/>
              <a:tabLst>
                <a:tab pos="240665" algn="l"/>
                <a:tab pos="241935" algn="l"/>
              </a:tabLst>
            </a:pPr>
            <a:r>
              <a:rPr sz="2000" i="1" dirty="0">
                <a:latin typeface="Times New Roman"/>
                <a:cs typeface="Times New Roman"/>
              </a:rPr>
              <a:t>c</a:t>
            </a:r>
            <a:r>
              <a:rPr sz="2000" i="1" spc="-10" dirty="0">
                <a:latin typeface="Times New Roman"/>
                <a:cs typeface="Times New Roman"/>
              </a:rPr>
              <a:t>i</a:t>
            </a:r>
            <a:r>
              <a:rPr sz="2000" i="1" dirty="0">
                <a:latin typeface="Times New Roman"/>
                <a:cs typeface="Times New Roman"/>
              </a:rPr>
              <a:t>r</a:t>
            </a:r>
            <a:endParaRPr sz="2000">
              <a:latin typeface="Times New Roman"/>
              <a:cs typeface="Times New Roman"/>
            </a:endParaRPr>
          </a:p>
        </p:txBody>
      </p:sp>
      <p:sp>
        <p:nvSpPr>
          <p:cNvPr id="6" name="object 6"/>
          <p:cNvSpPr txBox="1"/>
          <p:nvPr/>
        </p:nvSpPr>
        <p:spPr>
          <a:xfrm>
            <a:off x="2406776" y="4855590"/>
            <a:ext cx="2392680" cy="850900"/>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for a </a:t>
            </a:r>
            <a:r>
              <a:rPr sz="2000" spc="-5" dirty="0">
                <a:latin typeface="Times New Roman"/>
                <a:cs typeface="Times New Roman"/>
              </a:rPr>
              <a:t>circular </a:t>
            </a:r>
            <a:r>
              <a:rPr sz="2000" dirty="0">
                <a:latin typeface="Times New Roman"/>
                <a:cs typeface="Times New Roman"/>
              </a:rPr>
              <a:t>shift</a:t>
            </a:r>
            <a:r>
              <a:rPr sz="2000" spc="-110" dirty="0">
                <a:latin typeface="Times New Roman"/>
                <a:cs typeface="Times New Roman"/>
              </a:rPr>
              <a:t> </a:t>
            </a:r>
            <a:r>
              <a:rPr sz="2000" dirty="0">
                <a:latin typeface="Times New Roman"/>
                <a:cs typeface="Times New Roman"/>
              </a:rPr>
              <a:t>left</a:t>
            </a:r>
            <a:endParaRPr sz="2000">
              <a:latin typeface="Times New Roman"/>
              <a:cs typeface="Times New Roman"/>
            </a:endParaRPr>
          </a:p>
          <a:p>
            <a:pPr marL="12700">
              <a:lnSpc>
                <a:spcPct val="100000"/>
              </a:lnSpc>
              <a:spcBef>
                <a:spcPts val="1695"/>
              </a:spcBef>
            </a:pPr>
            <a:r>
              <a:rPr sz="2000" dirty="0">
                <a:latin typeface="Times New Roman"/>
                <a:cs typeface="Times New Roman"/>
              </a:rPr>
              <a:t>for a </a:t>
            </a:r>
            <a:r>
              <a:rPr sz="2000" spc="-5" dirty="0">
                <a:latin typeface="Times New Roman"/>
                <a:cs typeface="Times New Roman"/>
              </a:rPr>
              <a:t>circular </a:t>
            </a:r>
            <a:r>
              <a:rPr sz="2000" dirty="0">
                <a:latin typeface="Times New Roman"/>
                <a:cs typeface="Times New Roman"/>
              </a:rPr>
              <a:t>shift</a:t>
            </a:r>
            <a:r>
              <a:rPr sz="2000" spc="-110" dirty="0">
                <a:latin typeface="Times New Roman"/>
                <a:cs typeface="Times New Roman"/>
              </a:rPr>
              <a:t> </a:t>
            </a:r>
            <a:r>
              <a:rPr sz="2000" dirty="0">
                <a:latin typeface="Times New Roman"/>
                <a:cs typeface="Times New Roman"/>
              </a:rPr>
              <a:t>right</a:t>
            </a:r>
            <a:endParaRPr sz="2000">
              <a:latin typeface="Times New Roman"/>
              <a:cs typeface="Times New Roman"/>
            </a:endParaRPr>
          </a:p>
        </p:txBody>
      </p:sp>
      <p:sp>
        <p:nvSpPr>
          <p:cNvPr id="7" name="object 7"/>
          <p:cNvSpPr txBox="1"/>
          <p:nvPr/>
        </p:nvSpPr>
        <p:spPr>
          <a:xfrm>
            <a:off x="1034897" y="5896457"/>
            <a:ext cx="4181475" cy="330835"/>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0665" algn="l"/>
                <a:tab pos="241935" algn="l"/>
              </a:tabLst>
            </a:pPr>
            <a:r>
              <a:rPr sz="2000" spc="-5" dirty="0">
                <a:latin typeface="Times New Roman"/>
                <a:cs typeface="Times New Roman"/>
              </a:rPr>
              <a:t>Examples: R2 </a:t>
            </a:r>
            <a:r>
              <a:rPr sz="2000" dirty="0">
                <a:latin typeface="Symbol"/>
                <a:cs typeface="Symbol"/>
              </a:rPr>
              <a:t></a:t>
            </a:r>
            <a:r>
              <a:rPr sz="2000" dirty="0">
                <a:latin typeface="Times New Roman"/>
                <a:cs typeface="Times New Roman"/>
              </a:rPr>
              <a:t> </a:t>
            </a:r>
            <a:r>
              <a:rPr sz="2000" i="1" spc="-5" dirty="0">
                <a:latin typeface="Times New Roman"/>
                <a:cs typeface="Times New Roman"/>
              </a:rPr>
              <a:t>cir </a:t>
            </a:r>
            <a:r>
              <a:rPr sz="2000" spc="-5" dirty="0">
                <a:latin typeface="Times New Roman"/>
                <a:cs typeface="Times New Roman"/>
              </a:rPr>
              <a:t>R2 </a:t>
            </a:r>
            <a:r>
              <a:rPr sz="2000" dirty="0">
                <a:latin typeface="Times New Roman"/>
                <a:cs typeface="Times New Roman"/>
              </a:rPr>
              <a:t>, </a:t>
            </a:r>
            <a:r>
              <a:rPr sz="2000" spc="-5" dirty="0">
                <a:latin typeface="Times New Roman"/>
                <a:cs typeface="Times New Roman"/>
              </a:rPr>
              <a:t>R3 </a:t>
            </a:r>
            <a:r>
              <a:rPr sz="2000" dirty="0">
                <a:latin typeface="Symbol"/>
                <a:cs typeface="Symbol"/>
              </a:rPr>
              <a:t></a:t>
            </a:r>
            <a:r>
              <a:rPr sz="2000" dirty="0">
                <a:latin typeface="Times New Roman"/>
                <a:cs typeface="Times New Roman"/>
              </a:rPr>
              <a:t> </a:t>
            </a:r>
            <a:r>
              <a:rPr sz="2000" i="1" spc="-5" dirty="0">
                <a:latin typeface="Times New Roman"/>
                <a:cs typeface="Times New Roman"/>
              </a:rPr>
              <a:t>cil</a:t>
            </a:r>
            <a:r>
              <a:rPr sz="2000" i="1" spc="-20" dirty="0">
                <a:latin typeface="Times New Roman"/>
                <a:cs typeface="Times New Roman"/>
              </a:rPr>
              <a:t> </a:t>
            </a:r>
            <a:r>
              <a:rPr sz="2000" spc="-5" dirty="0">
                <a:latin typeface="Times New Roman"/>
                <a:cs typeface="Times New Roman"/>
              </a:rPr>
              <a:t>R3</a:t>
            </a:r>
            <a:endParaRPr sz="2000">
              <a:latin typeface="Times New Roman"/>
              <a:cs typeface="Times New Roman"/>
            </a:endParaRPr>
          </a:p>
        </p:txBody>
      </p:sp>
      <p:grpSp>
        <p:nvGrpSpPr>
          <p:cNvPr id="8" name="object 8"/>
          <p:cNvGrpSpPr/>
          <p:nvPr/>
        </p:nvGrpSpPr>
        <p:grpSpPr>
          <a:xfrm>
            <a:off x="2358898" y="2453385"/>
            <a:ext cx="6127115" cy="637540"/>
            <a:chOff x="2358898" y="2453385"/>
            <a:chExt cx="6127115" cy="637540"/>
          </a:xfrm>
        </p:grpSpPr>
        <p:sp>
          <p:nvSpPr>
            <p:cNvPr id="9" name="object 9"/>
            <p:cNvSpPr/>
            <p:nvPr/>
          </p:nvSpPr>
          <p:spPr>
            <a:xfrm>
              <a:off x="2718816" y="2459735"/>
              <a:ext cx="361315" cy="434340"/>
            </a:xfrm>
            <a:custGeom>
              <a:avLst/>
              <a:gdLst/>
              <a:ahLst/>
              <a:cxnLst/>
              <a:rect l="l" t="t" r="r" b="b"/>
              <a:pathLst>
                <a:path w="361314" h="434339">
                  <a:moveTo>
                    <a:pt x="0" y="434339"/>
                  </a:moveTo>
                  <a:lnTo>
                    <a:pt x="361188" y="434339"/>
                  </a:lnTo>
                  <a:lnTo>
                    <a:pt x="361188" y="0"/>
                  </a:lnTo>
                  <a:lnTo>
                    <a:pt x="0" y="0"/>
                  </a:lnTo>
                  <a:lnTo>
                    <a:pt x="0" y="434339"/>
                  </a:lnTo>
                  <a:close/>
                </a:path>
              </a:pathLst>
            </a:custGeom>
            <a:ln w="12700">
              <a:solidFill>
                <a:srgbClr val="000000"/>
              </a:solidFill>
            </a:ln>
          </p:spPr>
          <p:txBody>
            <a:bodyPr wrap="square" lIns="0" tIns="0" rIns="0" bIns="0" rtlCol="0"/>
            <a:lstStyle/>
            <a:p>
              <a:endParaRPr/>
            </a:p>
          </p:txBody>
        </p:sp>
        <p:sp>
          <p:nvSpPr>
            <p:cNvPr id="10" name="object 10"/>
            <p:cNvSpPr/>
            <p:nvPr/>
          </p:nvSpPr>
          <p:spPr>
            <a:xfrm>
              <a:off x="3080004" y="2638043"/>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1" name="object 11"/>
            <p:cNvSpPr/>
            <p:nvPr/>
          </p:nvSpPr>
          <p:spPr>
            <a:xfrm>
              <a:off x="3439668" y="2459735"/>
              <a:ext cx="361315" cy="434340"/>
            </a:xfrm>
            <a:custGeom>
              <a:avLst/>
              <a:gdLst/>
              <a:ahLst/>
              <a:cxnLst/>
              <a:rect l="l" t="t" r="r" b="b"/>
              <a:pathLst>
                <a:path w="361314" h="434339">
                  <a:moveTo>
                    <a:pt x="0" y="434339"/>
                  </a:moveTo>
                  <a:lnTo>
                    <a:pt x="361188" y="434339"/>
                  </a:lnTo>
                  <a:lnTo>
                    <a:pt x="361188" y="0"/>
                  </a:lnTo>
                  <a:lnTo>
                    <a:pt x="0" y="0"/>
                  </a:lnTo>
                  <a:lnTo>
                    <a:pt x="0" y="434339"/>
                  </a:lnTo>
                  <a:close/>
                </a:path>
              </a:pathLst>
            </a:custGeom>
            <a:ln w="12700">
              <a:solidFill>
                <a:srgbClr val="000000"/>
              </a:solidFill>
            </a:ln>
          </p:spPr>
          <p:txBody>
            <a:bodyPr wrap="square" lIns="0" tIns="0" rIns="0" bIns="0" rtlCol="0"/>
            <a:lstStyle/>
            <a:p>
              <a:endParaRPr/>
            </a:p>
          </p:txBody>
        </p:sp>
        <p:sp>
          <p:nvSpPr>
            <p:cNvPr id="12" name="object 12"/>
            <p:cNvSpPr/>
            <p:nvPr/>
          </p:nvSpPr>
          <p:spPr>
            <a:xfrm>
              <a:off x="3800856" y="2638043"/>
              <a:ext cx="360045" cy="76200"/>
            </a:xfrm>
            <a:custGeom>
              <a:avLst/>
              <a:gdLst/>
              <a:ahLst/>
              <a:cxnLst/>
              <a:rect l="l" t="t" r="r" b="b"/>
              <a:pathLst>
                <a:path w="360045" h="76200">
                  <a:moveTo>
                    <a:pt x="283464" y="0"/>
                  </a:moveTo>
                  <a:lnTo>
                    <a:pt x="283464" y="76200"/>
                  </a:lnTo>
                  <a:lnTo>
                    <a:pt x="346964" y="44450"/>
                  </a:lnTo>
                  <a:lnTo>
                    <a:pt x="296164" y="44450"/>
                  </a:lnTo>
                  <a:lnTo>
                    <a:pt x="296164" y="31750"/>
                  </a:lnTo>
                  <a:lnTo>
                    <a:pt x="346964" y="31750"/>
                  </a:lnTo>
                  <a:lnTo>
                    <a:pt x="283464" y="0"/>
                  </a:lnTo>
                  <a:close/>
                </a:path>
                <a:path w="360045" h="76200">
                  <a:moveTo>
                    <a:pt x="283464" y="31750"/>
                  </a:moveTo>
                  <a:lnTo>
                    <a:pt x="0" y="31750"/>
                  </a:lnTo>
                  <a:lnTo>
                    <a:pt x="0" y="44450"/>
                  </a:lnTo>
                  <a:lnTo>
                    <a:pt x="283464" y="44450"/>
                  </a:lnTo>
                  <a:lnTo>
                    <a:pt x="283464" y="31750"/>
                  </a:lnTo>
                  <a:close/>
                </a:path>
                <a:path w="360045" h="76200">
                  <a:moveTo>
                    <a:pt x="346964" y="31750"/>
                  </a:moveTo>
                  <a:lnTo>
                    <a:pt x="296164" y="31750"/>
                  </a:lnTo>
                  <a:lnTo>
                    <a:pt x="296164" y="44450"/>
                  </a:lnTo>
                  <a:lnTo>
                    <a:pt x="346964" y="44450"/>
                  </a:lnTo>
                  <a:lnTo>
                    <a:pt x="359664" y="38100"/>
                  </a:lnTo>
                  <a:lnTo>
                    <a:pt x="346964" y="31750"/>
                  </a:lnTo>
                  <a:close/>
                </a:path>
              </a:pathLst>
            </a:custGeom>
            <a:solidFill>
              <a:srgbClr val="000000"/>
            </a:solidFill>
          </p:spPr>
          <p:txBody>
            <a:bodyPr wrap="square" lIns="0" tIns="0" rIns="0" bIns="0" rtlCol="0"/>
            <a:lstStyle/>
            <a:p>
              <a:endParaRPr/>
            </a:p>
          </p:txBody>
        </p:sp>
        <p:sp>
          <p:nvSpPr>
            <p:cNvPr id="13" name="object 13"/>
            <p:cNvSpPr/>
            <p:nvPr/>
          </p:nvSpPr>
          <p:spPr>
            <a:xfrm>
              <a:off x="4160520" y="2459735"/>
              <a:ext cx="361315" cy="434340"/>
            </a:xfrm>
            <a:custGeom>
              <a:avLst/>
              <a:gdLst/>
              <a:ahLst/>
              <a:cxnLst/>
              <a:rect l="l" t="t" r="r" b="b"/>
              <a:pathLst>
                <a:path w="361314" h="434339">
                  <a:moveTo>
                    <a:pt x="0" y="434339"/>
                  </a:moveTo>
                  <a:lnTo>
                    <a:pt x="361188" y="434339"/>
                  </a:lnTo>
                  <a:lnTo>
                    <a:pt x="361188" y="0"/>
                  </a:lnTo>
                  <a:lnTo>
                    <a:pt x="0" y="0"/>
                  </a:lnTo>
                  <a:lnTo>
                    <a:pt x="0" y="434339"/>
                  </a:lnTo>
                  <a:close/>
                </a:path>
              </a:pathLst>
            </a:custGeom>
            <a:ln w="12700">
              <a:solidFill>
                <a:srgbClr val="000000"/>
              </a:solidFill>
            </a:ln>
          </p:spPr>
          <p:txBody>
            <a:bodyPr wrap="square" lIns="0" tIns="0" rIns="0" bIns="0" rtlCol="0"/>
            <a:lstStyle/>
            <a:p>
              <a:endParaRPr/>
            </a:p>
          </p:txBody>
        </p:sp>
        <p:sp>
          <p:nvSpPr>
            <p:cNvPr id="14" name="object 14"/>
            <p:cNvSpPr/>
            <p:nvPr/>
          </p:nvSpPr>
          <p:spPr>
            <a:xfrm>
              <a:off x="4521708" y="2638043"/>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5" name="object 15"/>
            <p:cNvSpPr/>
            <p:nvPr/>
          </p:nvSpPr>
          <p:spPr>
            <a:xfrm>
              <a:off x="4881372" y="2459735"/>
              <a:ext cx="361315" cy="434340"/>
            </a:xfrm>
            <a:custGeom>
              <a:avLst/>
              <a:gdLst/>
              <a:ahLst/>
              <a:cxnLst/>
              <a:rect l="l" t="t" r="r" b="b"/>
              <a:pathLst>
                <a:path w="361314" h="434339">
                  <a:moveTo>
                    <a:pt x="0" y="434339"/>
                  </a:moveTo>
                  <a:lnTo>
                    <a:pt x="361188" y="434339"/>
                  </a:lnTo>
                  <a:lnTo>
                    <a:pt x="361188" y="0"/>
                  </a:lnTo>
                  <a:lnTo>
                    <a:pt x="0" y="0"/>
                  </a:lnTo>
                  <a:lnTo>
                    <a:pt x="0" y="434339"/>
                  </a:lnTo>
                  <a:close/>
                </a:path>
              </a:pathLst>
            </a:custGeom>
            <a:ln w="12700">
              <a:solidFill>
                <a:srgbClr val="000000"/>
              </a:solidFill>
            </a:ln>
          </p:spPr>
          <p:txBody>
            <a:bodyPr wrap="square" lIns="0" tIns="0" rIns="0" bIns="0" rtlCol="0"/>
            <a:lstStyle/>
            <a:p>
              <a:endParaRPr/>
            </a:p>
          </p:txBody>
        </p:sp>
        <p:sp>
          <p:nvSpPr>
            <p:cNvPr id="16" name="object 16"/>
            <p:cNvSpPr/>
            <p:nvPr/>
          </p:nvSpPr>
          <p:spPr>
            <a:xfrm>
              <a:off x="5242560" y="2638043"/>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7" name="object 17"/>
            <p:cNvSpPr/>
            <p:nvPr/>
          </p:nvSpPr>
          <p:spPr>
            <a:xfrm>
              <a:off x="5602224" y="2459735"/>
              <a:ext cx="361315" cy="434340"/>
            </a:xfrm>
            <a:custGeom>
              <a:avLst/>
              <a:gdLst/>
              <a:ahLst/>
              <a:cxnLst/>
              <a:rect l="l" t="t" r="r" b="b"/>
              <a:pathLst>
                <a:path w="361314" h="434339">
                  <a:moveTo>
                    <a:pt x="0" y="434339"/>
                  </a:moveTo>
                  <a:lnTo>
                    <a:pt x="361188" y="434339"/>
                  </a:lnTo>
                  <a:lnTo>
                    <a:pt x="361188" y="0"/>
                  </a:lnTo>
                  <a:lnTo>
                    <a:pt x="0" y="0"/>
                  </a:lnTo>
                  <a:lnTo>
                    <a:pt x="0" y="434339"/>
                  </a:lnTo>
                  <a:close/>
                </a:path>
              </a:pathLst>
            </a:custGeom>
            <a:ln w="12700">
              <a:solidFill>
                <a:srgbClr val="000000"/>
              </a:solidFill>
            </a:ln>
          </p:spPr>
          <p:txBody>
            <a:bodyPr wrap="square" lIns="0" tIns="0" rIns="0" bIns="0" rtlCol="0"/>
            <a:lstStyle/>
            <a:p>
              <a:endParaRPr/>
            </a:p>
          </p:txBody>
        </p:sp>
        <p:sp>
          <p:nvSpPr>
            <p:cNvPr id="18" name="object 18"/>
            <p:cNvSpPr/>
            <p:nvPr/>
          </p:nvSpPr>
          <p:spPr>
            <a:xfrm>
              <a:off x="5963412" y="2638043"/>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9" name="object 19"/>
            <p:cNvSpPr/>
            <p:nvPr/>
          </p:nvSpPr>
          <p:spPr>
            <a:xfrm>
              <a:off x="6323076" y="2459735"/>
              <a:ext cx="360045" cy="434340"/>
            </a:xfrm>
            <a:custGeom>
              <a:avLst/>
              <a:gdLst/>
              <a:ahLst/>
              <a:cxnLst/>
              <a:rect l="l" t="t" r="r" b="b"/>
              <a:pathLst>
                <a:path w="360045" h="434339">
                  <a:moveTo>
                    <a:pt x="0" y="434339"/>
                  </a:moveTo>
                  <a:lnTo>
                    <a:pt x="359664" y="434339"/>
                  </a:lnTo>
                  <a:lnTo>
                    <a:pt x="359664" y="0"/>
                  </a:lnTo>
                  <a:lnTo>
                    <a:pt x="0" y="0"/>
                  </a:lnTo>
                  <a:lnTo>
                    <a:pt x="0" y="434339"/>
                  </a:lnTo>
                  <a:close/>
                </a:path>
              </a:pathLst>
            </a:custGeom>
            <a:ln w="12700">
              <a:solidFill>
                <a:srgbClr val="000000"/>
              </a:solidFill>
            </a:ln>
          </p:spPr>
          <p:txBody>
            <a:bodyPr wrap="square" lIns="0" tIns="0" rIns="0" bIns="0" rtlCol="0"/>
            <a:lstStyle/>
            <a:p>
              <a:endParaRPr/>
            </a:p>
          </p:txBody>
        </p:sp>
        <p:sp>
          <p:nvSpPr>
            <p:cNvPr id="20" name="object 20"/>
            <p:cNvSpPr/>
            <p:nvPr/>
          </p:nvSpPr>
          <p:spPr>
            <a:xfrm>
              <a:off x="6682739" y="2638043"/>
              <a:ext cx="361315" cy="76200"/>
            </a:xfrm>
            <a:custGeom>
              <a:avLst/>
              <a:gdLst/>
              <a:ahLst/>
              <a:cxnLst/>
              <a:rect l="l" t="t" r="r" b="b"/>
              <a:pathLst>
                <a:path w="361315" h="76200">
                  <a:moveTo>
                    <a:pt x="284987" y="0"/>
                  </a:moveTo>
                  <a:lnTo>
                    <a:pt x="284987" y="76200"/>
                  </a:lnTo>
                  <a:lnTo>
                    <a:pt x="348487" y="44450"/>
                  </a:lnTo>
                  <a:lnTo>
                    <a:pt x="297687" y="44450"/>
                  </a:lnTo>
                  <a:lnTo>
                    <a:pt x="297687" y="31750"/>
                  </a:lnTo>
                  <a:lnTo>
                    <a:pt x="348487" y="31750"/>
                  </a:lnTo>
                  <a:lnTo>
                    <a:pt x="284987" y="0"/>
                  </a:lnTo>
                  <a:close/>
                </a:path>
                <a:path w="361315" h="76200">
                  <a:moveTo>
                    <a:pt x="284987" y="31750"/>
                  </a:moveTo>
                  <a:lnTo>
                    <a:pt x="0" y="31750"/>
                  </a:lnTo>
                  <a:lnTo>
                    <a:pt x="0" y="44450"/>
                  </a:lnTo>
                  <a:lnTo>
                    <a:pt x="284987" y="44450"/>
                  </a:lnTo>
                  <a:lnTo>
                    <a:pt x="284987" y="31750"/>
                  </a:lnTo>
                  <a:close/>
                </a:path>
                <a:path w="361315" h="76200">
                  <a:moveTo>
                    <a:pt x="348487" y="31750"/>
                  </a:moveTo>
                  <a:lnTo>
                    <a:pt x="297687" y="31750"/>
                  </a:lnTo>
                  <a:lnTo>
                    <a:pt x="297687" y="44450"/>
                  </a:lnTo>
                  <a:lnTo>
                    <a:pt x="348487" y="44450"/>
                  </a:lnTo>
                  <a:lnTo>
                    <a:pt x="361187" y="38100"/>
                  </a:lnTo>
                  <a:lnTo>
                    <a:pt x="348487" y="31750"/>
                  </a:lnTo>
                  <a:close/>
                </a:path>
              </a:pathLst>
            </a:custGeom>
            <a:solidFill>
              <a:srgbClr val="000000"/>
            </a:solidFill>
          </p:spPr>
          <p:txBody>
            <a:bodyPr wrap="square" lIns="0" tIns="0" rIns="0" bIns="0" rtlCol="0"/>
            <a:lstStyle/>
            <a:p>
              <a:endParaRPr/>
            </a:p>
          </p:txBody>
        </p:sp>
        <p:sp>
          <p:nvSpPr>
            <p:cNvPr id="21" name="object 21"/>
            <p:cNvSpPr/>
            <p:nvPr/>
          </p:nvSpPr>
          <p:spPr>
            <a:xfrm>
              <a:off x="7043927" y="2459735"/>
              <a:ext cx="360045" cy="434340"/>
            </a:xfrm>
            <a:custGeom>
              <a:avLst/>
              <a:gdLst/>
              <a:ahLst/>
              <a:cxnLst/>
              <a:rect l="l" t="t" r="r" b="b"/>
              <a:pathLst>
                <a:path w="360045" h="434339">
                  <a:moveTo>
                    <a:pt x="0" y="434339"/>
                  </a:moveTo>
                  <a:lnTo>
                    <a:pt x="359664" y="434339"/>
                  </a:lnTo>
                  <a:lnTo>
                    <a:pt x="359664" y="0"/>
                  </a:lnTo>
                  <a:lnTo>
                    <a:pt x="0" y="0"/>
                  </a:lnTo>
                  <a:lnTo>
                    <a:pt x="0" y="434339"/>
                  </a:lnTo>
                  <a:close/>
                </a:path>
              </a:pathLst>
            </a:custGeom>
            <a:ln w="12700">
              <a:solidFill>
                <a:srgbClr val="000000"/>
              </a:solidFill>
            </a:ln>
          </p:spPr>
          <p:txBody>
            <a:bodyPr wrap="square" lIns="0" tIns="0" rIns="0" bIns="0" rtlCol="0"/>
            <a:lstStyle/>
            <a:p>
              <a:endParaRPr/>
            </a:p>
          </p:txBody>
        </p:sp>
        <p:sp>
          <p:nvSpPr>
            <p:cNvPr id="22" name="object 22"/>
            <p:cNvSpPr/>
            <p:nvPr/>
          </p:nvSpPr>
          <p:spPr>
            <a:xfrm>
              <a:off x="7403592" y="2638043"/>
              <a:ext cx="361315" cy="76200"/>
            </a:xfrm>
            <a:custGeom>
              <a:avLst/>
              <a:gdLst/>
              <a:ahLst/>
              <a:cxnLst/>
              <a:rect l="l" t="t" r="r" b="b"/>
              <a:pathLst>
                <a:path w="361315" h="76200">
                  <a:moveTo>
                    <a:pt x="284987" y="0"/>
                  </a:moveTo>
                  <a:lnTo>
                    <a:pt x="284987" y="76200"/>
                  </a:lnTo>
                  <a:lnTo>
                    <a:pt x="348487" y="44450"/>
                  </a:lnTo>
                  <a:lnTo>
                    <a:pt x="297687" y="44450"/>
                  </a:lnTo>
                  <a:lnTo>
                    <a:pt x="297687" y="31750"/>
                  </a:lnTo>
                  <a:lnTo>
                    <a:pt x="348487" y="31750"/>
                  </a:lnTo>
                  <a:lnTo>
                    <a:pt x="284987" y="0"/>
                  </a:lnTo>
                  <a:close/>
                </a:path>
                <a:path w="361315" h="76200">
                  <a:moveTo>
                    <a:pt x="284987" y="31750"/>
                  </a:moveTo>
                  <a:lnTo>
                    <a:pt x="0" y="31750"/>
                  </a:lnTo>
                  <a:lnTo>
                    <a:pt x="0" y="44450"/>
                  </a:lnTo>
                  <a:lnTo>
                    <a:pt x="284987" y="44450"/>
                  </a:lnTo>
                  <a:lnTo>
                    <a:pt x="284987" y="31750"/>
                  </a:lnTo>
                  <a:close/>
                </a:path>
                <a:path w="361315" h="76200">
                  <a:moveTo>
                    <a:pt x="348487" y="31750"/>
                  </a:moveTo>
                  <a:lnTo>
                    <a:pt x="297687" y="31750"/>
                  </a:lnTo>
                  <a:lnTo>
                    <a:pt x="297687" y="44450"/>
                  </a:lnTo>
                  <a:lnTo>
                    <a:pt x="348487" y="44450"/>
                  </a:lnTo>
                  <a:lnTo>
                    <a:pt x="361187" y="38100"/>
                  </a:lnTo>
                  <a:lnTo>
                    <a:pt x="348487" y="31750"/>
                  </a:lnTo>
                  <a:close/>
                </a:path>
              </a:pathLst>
            </a:custGeom>
            <a:solidFill>
              <a:srgbClr val="000000"/>
            </a:solidFill>
          </p:spPr>
          <p:txBody>
            <a:bodyPr wrap="square" lIns="0" tIns="0" rIns="0" bIns="0" rtlCol="0"/>
            <a:lstStyle/>
            <a:p>
              <a:endParaRPr/>
            </a:p>
          </p:txBody>
        </p:sp>
        <p:sp>
          <p:nvSpPr>
            <p:cNvPr id="23" name="object 23"/>
            <p:cNvSpPr/>
            <p:nvPr/>
          </p:nvSpPr>
          <p:spPr>
            <a:xfrm>
              <a:off x="7764780" y="2459735"/>
              <a:ext cx="360045" cy="434340"/>
            </a:xfrm>
            <a:custGeom>
              <a:avLst/>
              <a:gdLst/>
              <a:ahLst/>
              <a:cxnLst/>
              <a:rect l="l" t="t" r="r" b="b"/>
              <a:pathLst>
                <a:path w="360045" h="434339">
                  <a:moveTo>
                    <a:pt x="0" y="434339"/>
                  </a:moveTo>
                  <a:lnTo>
                    <a:pt x="359664" y="434339"/>
                  </a:lnTo>
                  <a:lnTo>
                    <a:pt x="359664" y="0"/>
                  </a:lnTo>
                  <a:lnTo>
                    <a:pt x="0" y="0"/>
                  </a:lnTo>
                  <a:lnTo>
                    <a:pt x="0" y="434339"/>
                  </a:lnTo>
                  <a:close/>
                </a:path>
              </a:pathLst>
            </a:custGeom>
            <a:ln w="12700">
              <a:solidFill>
                <a:srgbClr val="000000"/>
              </a:solidFill>
            </a:ln>
          </p:spPr>
          <p:txBody>
            <a:bodyPr wrap="square" lIns="0" tIns="0" rIns="0" bIns="0" rtlCol="0"/>
            <a:lstStyle/>
            <a:p>
              <a:endParaRPr/>
            </a:p>
          </p:txBody>
        </p:sp>
        <p:sp>
          <p:nvSpPr>
            <p:cNvPr id="24" name="object 24"/>
            <p:cNvSpPr/>
            <p:nvPr/>
          </p:nvSpPr>
          <p:spPr>
            <a:xfrm>
              <a:off x="2359152" y="2638043"/>
              <a:ext cx="6126480" cy="76200"/>
            </a:xfrm>
            <a:custGeom>
              <a:avLst/>
              <a:gdLst/>
              <a:ahLst/>
              <a:cxnLst/>
              <a:rect l="l" t="t" r="r" b="b"/>
              <a:pathLst>
                <a:path w="6126480" h="76200">
                  <a:moveTo>
                    <a:pt x="359664" y="38100"/>
                  </a:moveTo>
                  <a:lnTo>
                    <a:pt x="346964" y="31750"/>
                  </a:lnTo>
                  <a:lnTo>
                    <a:pt x="283464" y="0"/>
                  </a:lnTo>
                  <a:lnTo>
                    <a:pt x="283464" y="31750"/>
                  </a:lnTo>
                  <a:lnTo>
                    <a:pt x="0" y="31750"/>
                  </a:lnTo>
                  <a:lnTo>
                    <a:pt x="0" y="44450"/>
                  </a:lnTo>
                  <a:lnTo>
                    <a:pt x="283464" y="44450"/>
                  </a:lnTo>
                  <a:lnTo>
                    <a:pt x="283464" y="76200"/>
                  </a:lnTo>
                  <a:lnTo>
                    <a:pt x="346964" y="44450"/>
                  </a:lnTo>
                  <a:lnTo>
                    <a:pt x="359664" y="38100"/>
                  </a:lnTo>
                  <a:close/>
                </a:path>
                <a:path w="6126480" h="76200">
                  <a:moveTo>
                    <a:pt x="6126480" y="38100"/>
                  </a:moveTo>
                  <a:lnTo>
                    <a:pt x="6113780" y="31750"/>
                  </a:lnTo>
                  <a:lnTo>
                    <a:pt x="6050280" y="0"/>
                  </a:lnTo>
                  <a:lnTo>
                    <a:pt x="6050280" y="31750"/>
                  </a:lnTo>
                  <a:lnTo>
                    <a:pt x="5765292" y="31750"/>
                  </a:lnTo>
                  <a:lnTo>
                    <a:pt x="5765292" y="44450"/>
                  </a:lnTo>
                  <a:lnTo>
                    <a:pt x="6050280" y="44450"/>
                  </a:lnTo>
                  <a:lnTo>
                    <a:pt x="6050280" y="76200"/>
                  </a:lnTo>
                  <a:lnTo>
                    <a:pt x="6113780" y="44450"/>
                  </a:lnTo>
                  <a:lnTo>
                    <a:pt x="6126480" y="38100"/>
                  </a:lnTo>
                  <a:close/>
                </a:path>
              </a:pathLst>
            </a:custGeom>
            <a:solidFill>
              <a:srgbClr val="000000"/>
            </a:solidFill>
          </p:spPr>
          <p:txBody>
            <a:bodyPr wrap="square" lIns="0" tIns="0" rIns="0" bIns="0" rtlCol="0"/>
            <a:lstStyle/>
            <a:p>
              <a:endParaRPr/>
            </a:p>
          </p:txBody>
        </p:sp>
        <p:sp>
          <p:nvSpPr>
            <p:cNvPr id="25" name="object 25"/>
            <p:cNvSpPr/>
            <p:nvPr/>
          </p:nvSpPr>
          <p:spPr>
            <a:xfrm>
              <a:off x="2365248" y="2676143"/>
              <a:ext cx="6114415" cy="408940"/>
            </a:xfrm>
            <a:custGeom>
              <a:avLst/>
              <a:gdLst/>
              <a:ahLst/>
              <a:cxnLst/>
              <a:rect l="l" t="t" r="r" b="b"/>
              <a:pathLst>
                <a:path w="6114415" h="408939">
                  <a:moveTo>
                    <a:pt x="0" y="408431"/>
                  </a:moveTo>
                  <a:lnTo>
                    <a:pt x="0" y="0"/>
                  </a:lnTo>
                </a:path>
                <a:path w="6114415" h="408939">
                  <a:moveTo>
                    <a:pt x="6114287" y="408431"/>
                  </a:moveTo>
                  <a:lnTo>
                    <a:pt x="6114287" y="12191"/>
                  </a:lnTo>
                </a:path>
                <a:path w="6114415" h="408939">
                  <a:moveTo>
                    <a:pt x="0" y="408431"/>
                  </a:moveTo>
                  <a:lnTo>
                    <a:pt x="6114287" y="408431"/>
                  </a:lnTo>
                </a:path>
              </a:pathLst>
            </a:custGeom>
            <a:ln w="12700">
              <a:solidFill>
                <a:srgbClr val="000000"/>
              </a:solidFill>
            </a:ln>
          </p:spPr>
          <p:txBody>
            <a:bodyPr wrap="square" lIns="0" tIns="0" rIns="0" bIns="0" rtlCol="0"/>
            <a:lstStyle/>
            <a:p>
              <a:endParaRPr/>
            </a:p>
          </p:txBody>
        </p:sp>
      </p:grpSp>
      <p:grpSp>
        <p:nvGrpSpPr>
          <p:cNvPr id="26" name="object 26"/>
          <p:cNvGrpSpPr/>
          <p:nvPr/>
        </p:nvGrpSpPr>
        <p:grpSpPr>
          <a:xfrm>
            <a:off x="2365248" y="3561334"/>
            <a:ext cx="6137910" cy="627380"/>
            <a:chOff x="2365248" y="3561334"/>
            <a:chExt cx="6137910" cy="627380"/>
          </a:xfrm>
        </p:grpSpPr>
        <p:sp>
          <p:nvSpPr>
            <p:cNvPr id="27" name="object 27"/>
            <p:cNvSpPr/>
            <p:nvPr/>
          </p:nvSpPr>
          <p:spPr>
            <a:xfrm>
              <a:off x="2726436" y="3567684"/>
              <a:ext cx="360045" cy="433070"/>
            </a:xfrm>
            <a:custGeom>
              <a:avLst/>
              <a:gdLst/>
              <a:ahLst/>
              <a:cxnLst/>
              <a:rect l="l" t="t" r="r" b="b"/>
              <a:pathLst>
                <a:path w="360044" h="433070">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28" name="object 28"/>
            <p:cNvSpPr/>
            <p:nvPr/>
          </p:nvSpPr>
          <p:spPr>
            <a:xfrm>
              <a:off x="3086100" y="3747135"/>
              <a:ext cx="360045" cy="76200"/>
            </a:xfrm>
            <a:custGeom>
              <a:avLst/>
              <a:gdLst/>
              <a:ahLst/>
              <a:cxnLst/>
              <a:rect l="l" t="t" r="r" b="b"/>
              <a:pathLst>
                <a:path w="360045" h="76200">
                  <a:moveTo>
                    <a:pt x="76073" y="0"/>
                  </a:moveTo>
                  <a:lnTo>
                    <a:pt x="0" y="38481"/>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29" name="object 29"/>
            <p:cNvSpPr/>
            <p:nvPr/>
          </p:nvSpPr>
          <p:spPr>
            <a:xfrm>
              <a:off x="3445764" y="3567684"/>
              <a:ext cx="361315" cy="433070"/>
            </a:xfrm>
            <a:custGeom>
              <a:avLst/>
              <a:gdLst/>
              <a:ahLst/>
              <a:cxnLst/>
              <a:rect l="l" t="t" r="r" b="b"/>
              <a:pathLst>
                <a:path w="361314"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30" name="object 30"/>
            <p:cNvSpPr/>
            <p:nvPr/>
          </p:nvSpPr>
          <p:spPr>
            <a:xfrm>
              <a:off x="3806952" y="3747135"/>
              <a:ext cx="360045" cy="76200"/>
            </a:xfrm>
            <a:custGeom>
              <a:avLst/>
              <a:gdLst/>
              <a:ahLst/>
              <a:cxnLst/>
              <a:rect l="l" t="t" r="r" b="b"/>
              <a:pathLst>
                <a:path w="360045" h="76200">
                  <a:moveTo>
                    <a:pt x="76073" y="0"/>
                  </a:moveTo>
                  <a:lnTo>
                    <a:pt x="0" y="38481"/>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31" name="object 31"/>
            <p:cNvSpPr/>
            <p:nvPr/>
          </p:nvSpPr>
          <p:spPr>
            <a:xfrm>
              <a:off x="4166616" y="3567684"/>
              <a:ext cx="361315" cy="433070"/>
            </a:xfrm>
            <a:custGeom>
              <a:avLst/>
              <a:gdLst/>
              <a:ahLst/>
              <a:cxnLst/>
              <a:rect l="l" t="t" r="r" b="b"/>
              <a:pathLst>
                <a:path w="361314"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32" name="object 32"/>
            <p:cNvSpPr/>
            <p:nvPr/>
          </p:nvSpPr>
          <p:spPr>
            <a:xfrm>
              <a:off x="4527804" y="3747135"/>
              <a:ext cx="360045" cy="76200"/>
            </a:xfrm>
            <a:custGeom>
              <a:avLst/>
              <a:gdLst/>
              <a:ahLst/>
              <a:cxnLst/>
              <a:rect l="l" t="t" r="r" b="b"/>
              <a:pathLst>
                <a:path w="360045" h="76200">
                  <a:moveTo>
                    <a:pt x="76073" y="0"/>
                  </a:moveTo>
                  <a:lnTo>
                    <a:pt x="0" y="38481"/>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33" name="object 33"/>
            <p:cNvSpPr/>
            <p:nvPr/>
          </p:nvSpPr>
          <p:spPr>
            <a:xfrm>
              <a:off x="4887468" y="3567684"/>
              <a:ext cx="361315" cy="433070"/>
            </a:xfrm>
            <a:custGeom>
              <a:avLst/>
              <a:gdLst/>
              <a:ahLst/>
              <a:cxnLst/>
              <a:rect l="l" t="t" r="r" b="b"/>
              <a:pathLst>
                <a:path w="361314"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34" name="object 34"/>
            <p:cNvSpPr/>
            <p:nvPr/>
          </p:nvSpPr>
          <p:spPr>
            <a:xfrm>
              <a:off x="5248655" y="3747135"/>
              <a:ext cx="360045" cy="76200"/>
            </a:xfrm>
            <a:custGeom>
              <a:avLst/>
              <a:gdLst/>
              <a:ahLst/>
              <a:cxnLst/>
              <a:rect l="l" t="t" r="r" b="b"/>
              <a:pathLst>
                <a:path w="360045" h="76200">
                  <a:moveTo>
                    <a:pt x="76073" y="0"/>
                  </a:moveTo>
                  <a:lnTo>
                    <a:pt x="0" y="38481"/>
                  </a:lnTo>
                  <a:lnTo>
                    <a:pt x="76327"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4" y="30606"/>
                  </a:moveTo>
                  <a:lnTo>
                    <a:pt x="76179" y="31822"/>
                  </a:lnTo>
                  <a:lnTo>
                    <a:pt x="76221" y="44522"/>
                  </a:lnTo>
                  <a:lnTo>
                    <a:pt x="359664" y="43306"/>
                  </a:lnTo>
                  <a:lnTo>
                    <a:pt x="359664" y="30606"/>
                  </a:lnTo>
                  <a:close/>
                </a:path>
              </a:pathLst>
            </a:custGeom>
            <a:solidFill>
              <a:srgbClr val="000000"/>
            </a:solidFill>
          </p:spPr>
          <p:txBody>
            <a:bodyPr wrap="square" lIns="0" tIns="0" rIns="0" bIns="0" rtlCol="0"/>
            <a:lstStyle/>
            <a:p>
              <a:endParaRPr/>
            </a:p>
          </p:txBody>
        </p:sp>
        <p:sp>
          <p:nvSpPr>
            <p:cNvPr id="35" name="object 35"/>
            <p:cNvSpPr/>
            <p:nvPr/>
          </p:nvSpPr>
          <p:spPr>
            <a:xfrm>
              <a:off x="5608320" y="3567684"/>
              <a:ext cx="361315" cy="433070"/>
            </a:xfrm>
            <a:custGeom>
              <a:avLst/>
              <a:gdLst/>
              <a:ahLst/>
              <a:cxnLst/>
              <a:rect l="l" t="t" r="r" b="b"/>
              <a:pathLst>
                <a:path w="361314"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36" name="object 36"/>
            <p:cNvSpPr/>
            <p:nvPr/>
          </p:nvSpPr>
          <p:spPr>
            <a:xfrm>
              <a:off x="5969507" y="3747135"/>
              <a:ext cx="360045" cy="76200"/>
            </a:xfrm>
            <a:custGeom>
              <a:avLst/>
              <a:gdLst/>
              <a:ahLst/>
              <a:cxnLst/>
              <a:rect l="l" t="t" r="r" b="b"/>
              <a:pathLst>
                <a:path w="360045" h="76200">
                  <a:moveTo>
                    <a:pt x="76072" y="0"/>
                  </a:moveTo>
                  <a:lnTo>
                    <a:pt x="0" y="38481"/>
                  </a:lnTo>
                  <a:lnTo>
                    <a:pt x="76326" y="76200"/>
                  </a:lnTo>
                  <a:lnTo>
                    <a:pt x="76221" y="44576"/>
                  </a:lnTo>
                  <a:lnTo>
                    <a:pt x="63500" y="44576"/>
                  </a:lnTo>
                  <a:lnTo>
                    <a:pt x="63500" y="31876"/>
                  </a:lnTo>
                  <a:lnTo>
                    <a:pt x="76179" y="31822"/>
                  </a:lnTo>
                  <a:lnTo>
                    <a:pt x="76072"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3" y="30606"/>
                  </a:moveTo>
                  <a:lnTo>
                    <a:pt x="76179" y="31822"/>
                  </a:lnTo>
                  <a:lnTo>
                    <a:pt x="76221" y="44522"/>
                  </a:lnTo>
                  <a:lnTo>
                    <a:pt x="359663" y="43306"/>
                  </a:lnTo>
                  <a:lnTo>
                    <a:pt x="359663" y="30606"/>
                  </a:lnTo>
                  <a:close/>
                </a:path>
              </a:pathLst>
            </a:custGeom>
            <a:solidFill>
              <a:srgbClr val="000000"/>
            </a:solidFill>
          </p:spPr>
          <p:txBody>
            <a:bodyPr wrap="square" lIns="0" tIns="0" rIns="0" bIns="0" rtlCol="0"/>
            <a:lstStyle/>
            <a:p>
              <a:endParaRPr/>
            </a:p>
          </p:txBody>
        </p:sp>
        <p:sp>
          <p:nvSpPr>
            <p:cNvPr id="37" name="object 37"/>
            <p:cNvSpPr/>
            <p:nvPr/>
          </p:nvSpPr>
          <p:spPr>
            <a:xfrm>
              <a:off x="6329172" y="3567684"/>
              <a:ext cx="361315" cy="433070"/>
            </a:xfrm>
            <a:custGeom>
              <a:avLst/>
              <a:gdLst/>
              <a:ahLst/>
              <a:cxnLst/>
              <a:rect l="l" t="t" r="r" b="b"/>
              <a:pathLst>
                <a:path w="361315"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38" name="object 38"/>
            <p:cNvSpPr/>
            <p:nvPr/>
          </p:nvSpPr>
          <p:spPr>
            <a:xfrm>
              <a:off x="6690360" y="3747135"/>
              <a:ext cx="360045" cy="76200"/>
            </a:xfrm>
            <a:custGeom>
              <a:avLst/>
              <a:gdLst/>
              <a:ahLst/>
              <a:cxnLst/>
              <a:rect l="l" t="t" r="r" b="b"/>
              <a:pathLst>
                <a:path w="360045" h="76200">
                  <a:moveTo>
                    <a:pt x="76073" y="0"/>
                  </a:moveTo>
                  <a:lnTo>
                    <a:pt x="0" y="38481"/>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4" y="30606"/>
                  </a:moveTo>
                  <a:lnTo>
                    <a:pt x="76179" y="31822"/>
                  </a:lnTo>
                  <a:lnTo>
                    <a:pt x="76221" y="44522"/>
                  </a:lnTo>
                  <a:lnTo>
                    <a:pt x="359664" y="43306"/>
                  </a:lnTo>
                  <a:lnTo>
                    <a:pt x="359664" y="30606"/>
                  </a:lnTo>
                  <a:close/>
                </a:path>
              </a:pathLst>
            </a:custGeom>
            <a:solidFill>
              <a:srgbClr val="000000"/>
            </a:solidFill>
          </p:spPr>
          <p:txBody>
            <a:bodyPr wrap="square" lIns="0" tIns="0" rIns="0" bIns="0" rtlCol="0"/>
            <a:lstStyle/>
            <a:p>
              <a:endParaRPr/>
            </a:p>
          </p:txBody>
        </p:sp>
        <p:sp>
          <p:nvSpPr>
            <p:cNvPr id="39" name="object 39"/>
            <p:cNvSpPr/>
            <p:nvPr/>
          </p:nvSpPr>
          <p:spPr>
            <a:xfrm>
              <a:off x="7050024" y="3567684"/>
              <a:ext cx="361315" cy="433070"/>
            </a:xfrm>
            <a:custGeom>
              <a:avLst/>
              <a:gdLst/>
              <a:ahLst/>
              <a:cxnLst/>
              <a:rect l="l" t="t" r="r" b="b"/>
              <a:pathLst>
                <a:path w="361315" h="433070">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40" name="object 40"/>
            <p:cNvSpPr/>
            <p:nvPr/>
          </p:nvSpPr>
          <p:spPr>
            <a:xfrm>
              <a:off x="7411212" y="3747135"/>
              <a:ext cx="360045" cy="76200"/>
            </a:xfrm>
            <a:custGeom>
              <a:avLst/>
              <a:gdLst/>
              <a:ahLst/>
              <a:cxnLst/>
              <a:rect l="l" t="t" r="r" b="b"/>
              <a:pathLst>
                <a:path w="360045" h="76200">
                  <a:moveTo>
                    <a:pt x="76073" y="0"/>
                  </a:moveTo>
                  <a:lnTo>
                    <a:pt x="0" y="38481"/>
                  </a:lnTo>
                  <a:lnTo>
                    <a:pt x="76327"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4" y="30606"/>
                  </a:moveTo>
                  <a:lnTo>
                    <a:pt x="76179" y="31822"/>
                  </a:lnTo>
                  <a:lnTo>
                    <a:pt x="76221" y="44522"/>
                  </a:lnTo>
                  <a:lnTo>
                    <a:pt x="359664" y="43306"/>
                  </a:lnTo>
                  <a:lnTo>
                    <a:pt x="359664" y="30606"/>
                  </a:lnTo>
                  <a:close/>
                </a:path>
              </a:pathLst>
            </a:custGeom>
            <a:solidFill>
              <a:srgbClr val="000000"/>
            </a:solidFill>
          </p:spPr>
          <p:txBody>
            <a:bodyPr wrap="square" lIns="0" tIns="0" rIns="0" bIns="0" rtlCol="0"/>
            <a:lstStyle/>
            <a:p>
              <a:endParaRPr/>
            </a:p>
          </p:txBody>
        </p:sp>
        <p:sp>
          <p:nvSpPr>
            <p:cNvPr id="41" name="object 41"/>
            <p:cNvSpPr/>
            <p:nvPr/>
          </p:nvSpPr>
          <p:spPr>
            <a:xfrm>
              <a:off x="7770876" y="3567684"/>
              <a:ext cx="360045" cy="433070"/>
            </a:xfrm>
            <a:custGeom>
              <a:avLst/>
              <a:gdLst/>
              <a:ahLst/>
              <a:cxnLst/>
              <a:rect l="l" t="t" r="r" b="b"/>
              <a:pathLst>
                <a:path w="360045" h="433070">
                  <a:moveTo>
                    <a:pt x="0" y="432815"/>
                  </a:moveTo>
                  <a:lnTo>
                    <a:pt x="359664" y="432815"/>
                  </a:lnTo>
                  <a:lnTo>
                    <a:pt x="359664" y="0"/>
                  </a:lnTo>
                  <a:lnTo>
                    <a:pt x="0" y="0"/>
                  </a:lnTo>
                  <a:lnTo>
                    <a:pt x="0" y="432815"/>
                  </a:lnTo>
                  <a:close/>
                </a:path>
              </a:pathLst>
            </a:custGeom>
            <a:ln w="12700">
              <a:solidFill>
                <a:srgbClr val="000000"/>
              </a:solidFill>
            </a:ln>
          </p:spPr>
          <p:txBody>
            <a:bodyPr wrap="square" lIns="0" tIns="0" rIns="0" bIns="0" rtlCol="0"/>
            <a:lstStyle/>
            <a:p>
              <a:endParaRPr/>
            </a:p>
          </p:txBody>
        </p:sp>
        <p:sp>
          <p:nvSpPr>
            <p:cNvPr id="42" name="object 42"/>
            <p:cNvSpPr/>
            <p:nvPr/>
          </p:nvSpPr>
          <p:spPr>
            <a:xfrm>
              <a:off x="2365248" y="3747135"/>
              <a:ext cx="6125210" cy="76200"/>
            </a:xfrm>
            <a:custGeom>
              <a:avLst/>
              <a:gdLst/>
              <a:ahLst/>
              <a:cxnLst/>
              <a:rect l="l" t="t" r="r" b="b"/>
              <a:pathLst>
                <a:path w="6125209" h="76200">
                  <a:moveTo>
                    <a:pt x="361188" y="30607"/>
                  </a:moveTo>
                  <a:lnTo>
                    <a:pt x="76174" y="31826"/>
                  </a:lnTo>
                  <a:lnTo>
                    <a:pt x="76073" y="0"/>
                  </a:lnTo>
                  <a:lnTo>
                    <a:pt x="0" y="38481"/>
                  </a:lnTo>
                  <a:lnTo>
                    <a:pt x="76327" y="76200"/>
                  </a:lnTo>
                  <a:lnTo>
                    <a:pt x="76212" y="44577"/>
                  </a:lnTo>
                  <a:lnTo>
                    <a:pt x="361188" y="43307"/>
                  </a:lnTo>
                  <a:lnTo>
                    <a:pt x="361188" y="30607"/>
                  </a:lnTo>
                  <a:close/>
                </a:path>
                <a:path w="6125209" h="76200">
                  <a:moveTo>
                    <a:pt x="6124956" y="30607"/>
                  </a:moveTo>
                  <a:lnTo>
                    <a:pt x="5839942" y="31826"/>
                  </a:lnTo>
                  <a:lnTo>
                    <a:pt x="5839841" y="0"/>
                  </a:lnTo>
                  <a:lnTo>
                    <a:pt x="5763768" y="38481"/>
                  </a:lnTo>
                  <a:lnTo>
                    <a:pt x="5840095" y="76200"/>
                  </a:lnTo>
                  <a:lnTo>
                    <a:pt x="5839980" y="44577"/>
                  </a:lnTo>
                  <a:lnTo>
                    <a:pt x="6124956" y="43307"/>
                  </a:lnTo>
                  <a:lnTo>
                    <a:pt x="6124956" y="30607"/>
                  </a:lnTo>
                  <a:close/>
                </a:path>
              </a:pathLst>
            </a:custGeom>
            <a:solidFill>
              <a:srgbClr val="000000"/>
            </a:solidFill>
          </p:spPr>
          <p:txBody>
            <a:bodyPr wrap="square" lIns="0" tIns="0" rIns="0" bIns="0" rtlCol="0"/>
            <a:lstStyle/>
            <a:p>
              <a:endParaRPr/>
            </a:p>
          </p:txBody>
        </p:sp>
        <p:sp>
          <p:nvSpPr>
            <p:cNvPr id="43" name="object 43"/>
            <p:cNvSpPr/>
            <p:nvPr/>
          </p:nvSpPr>
          <p:spPr>
            <a:xfrm>
              <a:off x="2383536" y="3773424"/>
              <a:ext cx="6113145" cy="408940"/>
            </a:xfrm>
            <a:custGeom>
              <a:avLst/>
              <a:gdLst/>
              <a:ahLst/>
              <a:cxnLst/>
              <a:rect l="l" t="t" r="r" b="b"/>
              <a:pathLst>
                <a:path w="6113145" h="408939">
                  <a:moveTo>
                    <a:pt x="0" y="408431"/>
                  </a:moveTo>
                  <a:lnTo>
                    <a:pt x="0" y="0"/>
                  </a:lnTo>
                </a:path>
                <a:path w="6113145" h="408939">
                  <a:moveTo>
                    <a:pt x="6112764" y="408431"/>
                  </a:moveTo>
                  <a:lnTo>
                    <a:pt x="6112764" y="13715"/>
                  </a:lnTo>
                </a:path>
                <a:path w="6113145" h="408939">
                  <a:moveTo>
                    <a:pt x="0" y="408431"/>
                  </a:moveTo>
                  <a:lnTo>
                    <a:pt x="6112764" y="408431"/>
                  </a:lnTo>
                </a:path>
              </a:pathLst>
            </a:custGeom>
            <a:ln w="12700">
              <a:solidFill>
                <a:srgbClr val="000000"/>
              </a:solidFill>
            </a:ln>
          </p:spPr>
          <p:txBody>
            <a:bodyPr wrap="square" lIns="0" tIns="0" rIns="0" bIns="0" rtlCol="0"/>
            <a:lstStyle/>
            <a:p>
              <a:endParaRPr/>
            </a:p>
          </p:txBody>
        </p:sp>
      </p:grpSp>
      <p:sp>
        <p:nvSpPr>
          <p:cNvPr id="44" name="object 4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830" y="371094"/>
            <a:ext cx="1753235" cy="33083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Arithmetic</a:t>
            </a:r>
            <a:r>
              <a:rPr b="1" spc="-100" dirty="0">
                <a:latin typeface="Times New Roman"/>
                <a:cs typeface="Times New Roman"/>
              </a:rPr>
              <a:t> </a:t>
            </a:r>
            <a:r>
              <a:rPr b="1" dirty="0">
                <a:latin typeface="Times New Roman"/>
                <a:cs typeface="Times New Roman"/>
              </a:rPr>
              <a:t>shift</a:t>
            </a:r>
          </a:p>
        </p:txBody>
      </p:sp>
      <p:sp>
        <p:nvSpPr>
          <p:cNvPr id="3" name="object 3"/>
          <p:cNvSpPr txBox="1"/>
          <p:nvPr/>
        </p:nvSpPr>
        <p:spPr>
          <a:xfrm>
            <a:off x="344830" y="954786"/>
            <a:ext cx="7424420" cy="312674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An </a:t>
            </a:r>
            <a:r>
              <a:rPr sz="2000" spc="-5" dirty="0">
                <a:latin typeface="Times New Roman"/>
                <a:cs typeface="Times New Roman"/>
              </a:rPr>
              <a:t>arithmetic </a:t>
            </a:r>
            <a:r>
              <a:rPr sz="2000" dirty="0">
                <a:latin typeface="Times New Roman"/>
                <a:cs typeface="Times New Roman"/>
              </a:rPr>
              <a:t>shift </a:t>
            </a:r>
            <a:r>
              <a:rPr sz="2000" spc="-5" dirty="0">
                <a:latin typeface="Times New Roman"/>
                <a:cs typeface="Times New Roman"/>
              </a:rPr>
              <a:t>is meant </a:t>
            </a:r>
            <a:r>
              <a:rPr sz="2000" dirty="0">
                <a:latin typeface="Times New Roman"/>
                <a:cs typeface="Times New Roman"/>
              </a:rPr>
              <a:t>for signed binary numbers</a:t>
            </a:r>
            <a:r>
              <a:rPr sz="2000" spc="-140" dirty="0">
                <a:latin typeface="Times New Roman"/>
                <a:cs typeface="Times New Roman"/>
              </a:rPr>
              <a:t> </a:t>
            </a:r>
            <a:r>
              <a:rPr sz="2000" dirty="0">
                <a:latin typeface="Times New Roman"/>
                <a:cs typeface="Times New Roman"/>
              </a:rPr>
              <a:t>(integer)</a:t>
            </a:r>
            <a:endParaRPr sz="2000">
              <a:latin typeface="Times New Roman"/>
              <a:cs typeface="Times New Roman"/>
            </a:endParaRPr>
          </a:p>
          <a:p>
            <a:pPr>
              <a:lnSpc>
                <a:spcPct val="100000"/>
              </a:lnSpc>
              <a:spcBef>
                <a:spcPts val="2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An </a:t>
            </a:r>
            <a:r>
              <a:rPr sz="2000" spc="-5" dirty="0">
                <a:latin typeface="Times New Roman"/>
                <a:cs typeface="Times New Roman"/>
              </a:rPr>
              <a:t>arithmetic left </a:t>
            </a:r>
            <a:r>
              <a:rPr sz="2000" dirty="0">
                <a:latin typeface="Times New Roman"/>
                <a:cs typeface="Times New Roman"/>
              </a:rPr>
              <a:t>shift </a:t>
            </a:r>
            <a:r>
              <a:rPr sz="2000" spc="-5" dirty="0">
                <a:latin typeface="Times New Roman"/>
                <a:cs typeface="Times New Roman"/>
              </a:rPr>
              <a:t>multiplies </a:t>
            </a:r>
            <a:r>
              <a:rPr sz="2000" dirty="0">
                <a:latin typeface="Times New Roman"/>
                <a:cs typeface="Times New Roman"/>
              </a:rPr>
              <a:t>a signed </a:t>
            </a:r>
            <a:r>
              <a:rPr sz="2000" spc="-5" dirty="0">
                <a:latin typeface="Times New Roman"/>
                <a:cs typeface="Times New Roman"/>
              </a:rPr>
              <a:t>number </a:t>
            </a:r>
            <a:r>
              <a:rPr sz="2000" dirty="0">
                <a:latin typeface="Times New Roman"/>
                <a:cs typeface="Times New Roman"/>
              </a:rPr>
              <a:t>by</a:t>
            </a:r>
            <a:r>
              <a:rPr sz="2000" spc="-125" dirty="0">
                <a:latin typeface="Times New Roman"/>
                <a:cs typeface="Times New Roman"/>
              </a:rPr>
              <a:t> </a:t>
            </a:r>
            <a:r>
              <a:rPr sz="2000" dirty="0">
                <a:latin typeface="Times New Roman"/>
                <a:cs typeface="Times New Roman"/>
              </a:rPr>
              <a:t>two</a:t>
            </a:r>
            <a:endParaRPr sz="2000">
              <a:latin typeface="Times New Roman"/>
              <a:cs typeface="Times New Roman"/>
            </a:endParaRPr>
          </a:p>
          <a:p>
            <a:pPr>
              <a:lnSpc>
                <a:spcPct val="100000"/>
              </a:lnSpc>
              <a:spcBef>
                <a:spcPts val="15"/>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An </a:t>
            </a:r>
            <a:r>
              <a:rPr sz="2000" spc="-5" dirty="0">
                <a:latin typeface="Times New Roman"/>
                <a:cs typeface="Times New Roman"/>
              </a:rPr>
              <a:t>arithmetic </a:t>
            </a:r>
            <a:r>
              <a:rPr sz="2000" dirty="0">
                <a:latin typeface="Times New Roman"/>
                <a:cs typeface="Times New Roman"/>
              </a:rPr>
              <a:t>right shift divides a signed </a:t>
            </a:r>
            <a:r>
              <a:rPr sz="2000" spc="-5" dirty="0">
                <a:latin typeface="Times New Roman"/>
                <a:cs typeface="Times New Roman"/>
              </a:rPr>
              <a:t>number </a:t>
            </a:r>
            <a:r>
              <a:rPr sz="2000" dirty="0">
                <a:latin typeface="Times New Roman"/>
                <a:cs typeface="Times New Roman"/>
              </a:rPr>
              <a:t>by</a:t>
            </a:r>
            <a:r>
              <a:rPr sz="2000" spc="-160" dirty="0">
                <a:latin typeface="Times New Roman"/>
                <a:cs typeface="Times New Roman"/>
              </a:rPr>
              <a:t> </a:t>
            </a:r>
            <a:r>
              <a:rPr sz="2000" dirty="0">
                <a:latin typeface="Times New Roman"/>
                <a:cs typeface="Times New Roman"/>
              </a:rPr>
              <a:t>two</a:t>
            </a:r>
            <a:endParaRPr sz="2000">
              <a:latin typeface="Times New Roman"/>
              <a:cs typeface="Times New Roman"/>
            </a:endParaRPr>
          </a:p>
          <a:p>
            <a:pPr>
              <a:lnSpc>
                <a:spcPct val="100000"/>
              </a:lnSpc>
              <a:spcBef>
                <a:spcPts val="10"/>
              </a:spcBef>
              <a:buFont typeface="Arial"/>
              <a:buChar char="•"/>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The </a:t>
            </a:r>
            <a:r>
              <a:rPr sz="2000" spc="-10" dirty="0">
                <a:latin typeface="Times New Roman"/>
                <a:cs typeface="Times New Roman"/>
              </a:rPr>
              <a:t>main </a:t>
            </a:r>
            <a:r>
              <a:rPr sz="2000" spc="-5" dirty="0">
                <a:latin typeface="Times New Roman"/>
                <a:cs typeface="Times New Roman"/>
              </a:rPr>
              <a:t>distinction </a:t>
            </a:r>
            <a:r>
              <a:rPr sz="2000" dirty="0">
                <a:latin typeface="Times New Roman"/>
                <a:cs typeface="Times New Roman"/>
              </a:rPr>
              <a:t>of </a:t>
            </a:r>
            <a:r>
              <a:rPr sz="2000" spc="-5" dirty="0">
                <a:latin typeface="Times New Roman"/>
                <a:cs typeface="Times New Roman"/>
              </a:rPr>
              <a:t>an arithmetic shift </a:t>
            </a:r>
            <a:r>
              <a:rPr sz="2000" spc="-10" dirty="0">
                <a:latin typeface="Times New Roman"/>
                <a:cs typeface="Times New Roman"/>
              </a:rPr>
              <a:t>is </a:t>
            </a:r>
            <a:r>
              <a:rPr sz="2000" spc="-5" dirty="0">
                <a:latin typeface="Times New Roman"/>
                <a:cs typeface="Times New Roman"/>
              </a:rPr>
              <a:t>that it must keep the</a:t>
            </a:r>
            <a:r>
              <a:rPr sz="2000" spc="470" dirty="0">
                <a:latin typeface="Times New Roman"/>
                <a:cs typeface="Times New Roman"/>
              </a:rPr>
              <a:t> </a:t>
            </a:r>
            <a:r>
              <a:rPr sz="2000" spc="-5" dirty="0">
                <a:latin typeface="Times New Roman"/>
                <a:cs typeface="Times New Roman"/>
              </a:rPr>
              <a:t>sign</a:t>
            </a:r>
            <a:endParaRPr sz="2000">
              <a:latin typeface="Times New Roman"/>
              <a:cs typeface="Times New Roman"/>
            </a:endParaRPr>
          </a:p>
          <a:p>
            <a:pPr marL="241300">
              <a:lnSpc>
                <a:spcPct val="100000"/>
              </a:lnSpc>
              <a:spcBef>
                <a:spcPts val="1200"/>
              </a:spcBef>
            </a:pPr>
            <a:r>
              <a:rPr sz="2000" dirty="0">
                <a:latin typeface="Times New Roman"/>
                <a:cs typeface="Times New Roman"/>
              </a:rPr>
              <a:t>of the </a:t>
            </a:r>
            <a:r>
              <a:rPr sz="2000" spc="-5" dirty="0">
                <a:latin typeface="Times New Roman"/>
                <a:cs typeface="Times New Roman"/>
              </a:rPr>
              <a:t>number </a:t>
            </a:r>
            <a:r>
              <a:rPr sz="2000" dirty="0">
                <a:latin typeface="Times New Roman"/>
                <a:cs typeface="Times New Roman"/>
              </a:rPr>
              <a:t>the </a:t>
            </a:r>
            <a:r>
              <a:rPr sz="2000" spc="-5" dirty="0">
                <a:latin typeface="Times New Roman"/>
                <a:cs typeface="Times New Roman"/>
              </a:rPr>
              <a:t>same </a:t>
            </a:r>
            <a:r>
              <a:rPr sz="2000" dirty="0">
                <a:latin typeface="Times New Roman"/>
                <a:cs typeface="Times New Roman"/>
              </a:rPr>
              <a:t>as </a:t>
            </a:r>
            <a:r>
              <a:rPr sz="2000" spc="-5" dirty="0">
                <a:latin typeface="Times New Roman"/>
                <a:cs typeface="Times New Roman"/>
              </a:rPr>
              <a:t>it </a:t>
            </a:r>
            <a:r>
              <a:rPr sz="2000" dirty="0">
                <a:latin typeface="Times New Roman"/>
                <a:cs typeface="Times New Roman"/>
              </a:rPr>
              <a:t>performs the </a:t>
            </a:r>
            <a:r>
              <a:rPr sz="2000" spc="-5" dirty="0">
                <a:latin typeface="Times New Roman"/>
                <a:cs typeface="Times New Roman"/>
              </a:rPr>
              <a:t>multiplication </a:t>
            </a:r>
            <a:r>
              <a:rPr sz="2000" dirty="0">
                <a:latin typeface="Times New Roman"/>
                <a:cs typeface="Times New Roman"/>
              </a:rPr>
              <a:t>or</a:t>
            </a:r>
            <a:r>
              <a:rPr sz="2000" spc="-150" dirty="0">
                <a:latin typeface="Times New Roman"/>
                <a:cs typeface="Times New Roman"/>
              </a:rPr>
              <a:t> </a:t>
            </a:r>
            <a:r>
              <a:rPr sz="2000" dirty="0">
                <a:latin typeface="Times New Roman"/>
                <a:cs typeface="Times New Roman"/>
              </a:rPr>
              <a:t>division</a:t>
            </a:r>
            <a:endParaRPr sz="2000">
              <a:latin typeface="Times New Roman"/>
              <a:cs typeface="Times New Roman"/>
            </a:endParaRPr>
          </a:p>
          <a:p>
            <a:pPr>
              <a:lnSpc>
                <a:spcPct val="100000"/>
              </a:lnSpc>
              <a:spcBef>
                <a:spcPts val="25"/>
              </a:spcBef>
            </a:pPr>
            <a:endParaRPr sz="190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A right </a:t>
            </a:r>
            <a:r>
              <a:rPr sz="2000" spc="-5" dirty="0">
                <a:latin typeface="Times New Roman"/>
                <a:cs typeface="Times New Roman"/>
              </a:rPr>
              <a:t>arithmetic </a:t>
            </a:r>
            <a:r>
              <a:rPr sz="2000" dirty="0">
                <a:latin typeface="Times New Roman"/>
                <a:cs typeface="Times New Roman"/>
              </a:rPr>
              <a:t>shift</a:t>
            </a:r>
            <a:r>
              <a:rPr sz="2000" spc="-195"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sp>
        <p:nvSpPr>
          <p:cNvPr id="4" name="object 4"/>
          <p:cNvSpPr txBox="1"/>
          <p:nvPr/>
        </p:nvSpPr>
        <p:spPr>
          <a:xfrm>
            <a:off x="344830" y="4918075"/>
            <a:ext cx="3522979" cy="330835"/>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2000" dirty="0">
                <a:latin typeface="Times New Roman"/>
                <a:cs typeface="Times New Roman"/>
              </a:rPr>
              <a:t>A </a:t>
            </a:r>
            <a:r>
              <a:rPr sz="2000" spc="-5" dirty="0">
                <a:latin typeface="Times New Roman"/>
                <a:cs typeface="Times New Roman"/>
              </a:rPr>
              <a:t>left arithmetic </a:t>
            </a:r>
            <a:r>
              <a:rPr sz="2000" dirty="0">
                <a:latin typeface="Times New Roman"/>
                <a:cs typeface="Times New Roman"/>
              </a:rPr>
              <a:t>shift</a:t>
            </a:r>
            <a:r>
              <a:rPr sz="2000" spc="-195" dirty="0">
                <a:latin typeface="Times New Roman"/>
                <a:cs typeface="Times New Roman"/>
              </a:rPr>
              <a:t> </a:t>
            </a:r>
            <a:r>
              <a:rPr sz="2000" dirty="0">
                <a:latin typeface="Times New Roman"/>
                <a:cs typeface="Times New Roman"/>
              </a:rPr>
              <a:t>operation:</a:t>
            </a:r>
            <a:endParaRPr sz="2000">
              <a:latin typeface="Times New Roman"/>
              <a:cs typeface="Times New Roman"/>
            </a:endParaRPr>
          </a:p>
        </p:txBody>
      </p:sp>
      <p:grpSp>
        <p:nvGrpSpPr>
          <p:cNvPr id="5" name="object 5"/>
          <p:cNvGrpSpPr/>
          <p:nvPr/>
        </p:nvGrpSpPr>
        <p:grpSpPr>
          <a:xfrm>
            <a:off x="2735579" y="4141978"/>
            <a:ext cx="5427345" cy="445770"/>
            <a:chOff x="2735579" y="4141978"/>
            <a:chExt cx="5427345" cy="445770"/>
          </a:xfrm>
        </p:grpSpPr>
        <p:sp>
          <p:nvSpPr>
            <p:cNvPr id="6" name="object 6"/>
            <p:cNvSpPr/>
            <p:nvPr/>
          </p:nvSpPr>
          <p:spPr>
            <a:xfrm>
              <a:off x="2735579" y="4326636"/>
              <a:ext cx="360045" cy="76200"/>
            </a:xfrm>
            <a:custGeom>
              <a:avLst/>
              <a:gdLst/>
              <a:ahLst/>
              <a:cxnLst/>
              <a:rect l="l" t="t" r="r" b="b"/>
              <a:pathLst>
                <a:path w="360044" h="76200">
                  <a:moveTo>
                    <a:pt x="283463" y="0"/>
                  </a:moveTo>
                  <a:lnTo>
                    <a:pt x="283463" y="76200"/>
                  </a:lnTo>
                  <a:lnTo>
                    <a:pt x="346963" y="44450"/>
                  </a:lnTo>
                  <a:lnTo>
                    <a:pt x="296163" y="44450"/>
                  </a:lnTo>
                  <a:lnTo>
                    <a:pt x="296163" y="31750"/>
                  </a:lnTo>
                  <a:lnTo>
                    <a:pt x="346963" y="31750"/>
                  </a:lnTo>
                  <a:lnTo>
                    <a:pt x="283463" y="0"/>
                  </a:lnTo>
                  <a:close/>
                </a:path>
                <a:path w="360044" h="76200">
                  <a:moveTo>
                    <a:pt x="283463" y="31750"/>
                  </a:moveTo>
                  <a:lnTo>
                    <a:pt x="0" y="31750"/>
                  </a:lnTo>
                  <a:lnTo>
                    <a:pt x="0" y="44450"/>
                  </a:lnTo>
                  <a:lnTo>
                    <a:pt x="283463" y="44450"/>
                  </a:lnTo>
                  <a:lnTo>
                    <a:pt x="283463" y="31750"/>
                  </a:lnTo>
                  <a:close/>
                </a:path>
                <a:path w="360044"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7" name="object 7"/>
            <p:cNvSpPr/>
            <p:nvPr/>
          </p:nvSpPr>
          <p:spPr>
            <a:xfrm>
              <a:off x="3095243" y="4148328"/>
              <a:ext cx="361315" cy="433070"/>
            </a:xfrm>
            <a:custGeom>
              <a:avLst/>
              <a:gdLst/>
              <a:ahLst/>
              <a:cxnLst/>
              <a:rect l="l" t="t" r="r" b="b"/>
              <a:pathLst>
                <a:path w="361314" h="433070">
                  <a:moveTo>
                    <a:pt x="0" y="432816"/>
                  </a:moveTo>
                  <a:lnTo>
                    <a:pt x="361188" y="432816"/>
                  </a:lnTo>
                  <a:lnTo>
                    <a:pt x="361188" y="0"/>
                  </a:lnTo>
                  <a:lnTo>
                    <a:pt x="0" y="0"/>
                  </a:lnTo>
                  <a:lnTo>
                    <a:pt x="0" y="432816"/>
                  </a:lnTo>
                  <a:close/>
                </a:path>
              </a:pathLst>
            </a:custGeom>
            <a:ln w="12700">
              <a:solidFill>
                <a:srgbClr val="000000"/>
              </a:solidFill>
            </a:ln>
          </p:spPr>
          <p:txBody>
            <a:bodyPr wrap="square" lIns="0" tIns="0" rIns="0" bIns="0" rtlCol="0"/>
            <a:lstStyle/>
            <a:p>
              <a:endParaRPr/>
            </a:p>
          </p:txBody>
        </p:sp>
        <p:sp>
          <p:nvSpPr>
            <p:cNvPr id="8" name="object 8"/>
            <p:cNvSpPr/>
            <p:nvPr/>
          </p:nvSpPr>
          <p:spPr>
            <a:xfrm>
              <a:off x="3456431" y="4326636"/>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9" name="object 9"/>
            <p:cNvSpPr/>
            <p:nvPr/>
          </p:nvSpPr>
          <p:spPr>
            <a:xfrm>
              <a:off x="3816095" y="4148328"/>
              <a:ext cx="361315" cy="433070"/>
            </a:xfrm>
            <a:custGeom>
              <a:avLst/>
              <a:gdLst/>
              <a:ahLst/>
              <a:cxnLst/>
              <a:rect l="l" t="t" r="r" b="b"/>
              <a:pathLst>
                <a:path w="361314" h="433070">
                  <a:moveTo>
                    <a:pt x="0" y="432816"/>
                  </a:moveTo>
                  <a:lnTo>
                    <a:pt x="361188" y="432816"/>
                  </a:lnTo>
                  <a:lnTo>
                    <a:pt x="361188" y="0"/>
                  </a:lnTo>
                  <a:lnTo>
                    <a:pt x="0" y="0"/>
                  </a:lnTo>
                  <a:lnTo>
                    <a:pt x="0" y="432816"/>
                  </a:lnTo>
                  <a:close/>
                </a:path>
              </a:pathLst>
            </a:custGeom>
            <a:ln w="12700">
              <a:solidFill>
                <a:srgbClr val="000000"/>
              </a:solidFill>
            </a:ln>
          </p:spPr>
          <p:txBody>
            <a:bodyPr wrap="square" lIns="0" tIns="0" rIns="0" bIns="0" rtlCol="0"/>
            <a:lstStyle/>
            <a:p>
              <a:endParaRPr/>
            </a:p>
          </p:txBody>
        </p:sp>
        <p:sp>
          <p:nvSpPr>
            <p:cNvPr id="10" name="object 10"/>
            <p:cNvSpPr/>
            <p:nvPr/>
          </p:nvSpPr>
          <p:spPr>
            <a:xfrm>
              <a:off x="4177283" y="4326636"/>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1" name="object 11"/>
            <p:cNvSpPr/>
            <p:nvPr/>
          </p:nvSpPr>
          <p:spPr>
            <a:xfrm>
              <a:off x="4536947" y="4148328"/>
              <a:ext cx="361315" cy="433070"/>
            </a:xfrm>
            <a:custGeom>
              <a:avLst/>
              <a:gdLst/>
              <a:ahLst/>
              <a:cxnLst/>
              <a:rect l="l" t="t" r="r" b="b"/>
              <a:pathLst>
                <a:path w="361314" h="433070">
                  <a:moveTo>
                    <a:pt x="0" y="432816"/>
                  </a:moveTo>
                  <a:lnTo>
                    <a:pt x="361188" y="432816"/>
                  </a:lnTo>
                  <a:lnTo>
                    <a:pt x="361188" y="0"/>
                  </a:lnTo>
                  <a:lnTo>
                    <a:pt x="0" y="0"/>
                  </a:lnTo>
                  <a:lnTo>
                    <a:pt x="0" y="432816"/>
                  </a:lnTo>
                  <a:close/>
                </a:path>
              </a:pathLst>
            </a:custGeom>
            <a:ln w="12700">
              <a:solidFill>
                <a:srgbClr val="000000"/>
              </a:solidFill>
            </a:ln>
          </p:spPr>
          <p:txBody>
            <a:bodyPr wrap="square" lIns="0" tIns="0" rIns="0" bIns="0" rtlCol="0"/>
            <a:lstStyle/>
            <a:p>
              <a:endParaRPr/>
            </a:p>
          </p:txBody>
        </p:sp>
        <p:sp>
          <p:nvSpPr>
            <p:cNvPr id="12" name="object 12"/>
            <p:cNvSpPr/>
            <p:nvPr/>
          </p:nvSpPr>
          <p:spPr>
            <a:xfrm>
              <a:off x="4898135" y="4326636"/>
              <a:ext cx="360045" cy="76200"/>
            </a:xfrm>
            <a:custGeom>
              <a:avLst/>
              <a:gdLst/>
              <a:ahLst/>
              <a:cxnLst/>
              <a:rect l="l" t="t" r="r" b="b"/>
              <a:pathLst>
                <a:path w="360045" h="76200">
                  <a:moveTo>
                    <a:pt x="283463" y="0"/>
                  </a:moveTo>
                  <a:lnTo>
                    <a:pt x="283463" y="76200"/>
                  </a:lnTo>
                  <a:lnTo>
                    <a:pt x="346963" y="44450"/>
                  </a:lnTo>
                  <a:lnTo>
                    <a:pt x="296163" y="44450"/>
                  </a:lnTo>
                  <a:lnTo>
                    <a:pt x="296163" y="31750"/>
                  </a:lnTo>
                  <a:lnTo>
                    <a:pt x="346963" y="31750"/>
                  </a:lnTo>
                  <a:lnTo>
                    <a:pt x="283463" y="0"/>
                  </a:lnTo>
                  <a:close/>
                </a:path>
                <a:path w="360045" h="76200">
                  <a:moveTo>
                    <a:pt x="283463" y="31750"/>
                  </a:moveTo>
                  <a:lnTo>
                    <a:pt x="0" y="31750"/>
                  </a:lnTo>
                  <a:lnTo>
                    <a:pt x="0" y="44450"/>
                  </a:lnTo>
                  <a:lnTo>
                    <a:pt x="283463" y="44450"/>
                  </a:lnTo>
                  <a:lnTo>
                    <a:pt x="283463" y="31750"/>
                  </a:lnTo>
                  <a:close/>
                </a:path>
                <a:path w="360045" h="76200">
                  <a:moveTo>
                    <a:pt x="346963" y="31750"/>
                  </a:moveTo>
                  <a:lnTo>
                    <a:pt x="296163" y="31750"/>
                  </a:lnTo>
                  <a:lnTo>
                    <a:pt x="296163" y="44450"/>
                  </a:lnTo>
                  <a:lnTo>
                    <a:pt x="346963" y="44450"/>
                  </a:lnTo>
                  <a:lnTo>
                    <a:pt x="359663" y="38100"/>
                  </a:lnTo>
                  <a:lnTo>
                    <a:pt x="346963" y="31750"/>
                  </a:lnTo>
                  <a:close/>
                </a:path>
              </a:pathLst>
            </a:custGeom>
            <a:solidFill>
              <a:srgbClr val="000000"/>
            </a:solidFill>
          </p:spPr>
          <p:txBody>
            <a:bodyPr wrap="square" lIns="0" tIns="0" rIns="0" bIns="0" rtlCol="0"/>
            <a:lstStyle/>
            <a:p>
              <a:endParaRPr/>
            </a:p>
          </p:txBody>
        </p:sp>
        <p:sp>
          <p:nvSpPr>
            <p:cNvPr id="13" name="object 13"/>
            <p:cNvSpPr/>
            <p:nvPr/>
          </p:nvSpPr>
          <p:spPr>
            <a:xfrm>
              <a:off x="5257800" y="4148328"/>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14" name="object 14"/>
            <p:cNvSpPr/>
            <p:nvPr/>
          </p:nvSpPr>
          <p:spPr>
            <a:xfrm>
              <a:off x="5617463" y="4326636"/>
              <a:ext cx="361315" cy="76200"/>
            </a:xfrm>
            <a:custGeom>
              <a:avLst/>
              <a:gdLst/>
              <a:ahLst/>
              <a:cxnLst/>
              <a:rect l="l" t="t" r="r" b="b"/>
              <a:pathLst>
                <a:path w="361314" h="76200">
                  <a:moveTo>
                    <a:pt x="284988" y="0"/>
                  </a:moveTo>
                  <a:lnTo>
                    <a:pt x="284988" y="76200"/>
                  </a:lnTo>
                  <a:lnTo>
                    <a:pt x="348488" y="44450"/>
                  </a:lnTo>
                  <a:lnTo>
                    <a:pt x="297688" y="44450"/>
                  </a:lnTo>
                  <a:lnTo>
                    <a:pt x="297688" y="31750"/>
                  </a:lnTo>
                  <a:lnTo>
                    <a:pt x="348488" y="31750"/>
                  </a:lnTo>
                  <a:lnTo>
                    <a:pt x="284988" y="0"/>
                  </a:lnTo>
                  <a:close/>
                </a:path>
                <a:path w="361314" h="76200">
                  <a:moveTo>
                    <a:pt x="284988" y="31750"/>
                  </a:moveTo>
                  <a:lnTo>
                    <a:pt x="0" y="31750"/>
                  </a:lnTo>
                  <a:lnTo>
                    <a:pt x="0" y="44450"/>
                  </a:lnTo>
                  <a:lnTo>
                    <a:pt x="284988" y="44450"/>
                  </a:lnTo>
                  <a:lnTo>
                    <a:pt x="284988" y="31750"/>
                  </a:lnTo>
                  <a:close/>
                </a:path>
                <a:path w="361314" h="76200">
                  <a:moveTo>
                    <a:pt x="348488" y="31750"/>
                  </a:moveTo>
                  <a:lnTo>
                    <a:pt x="297688" y="31750"/>
                  </a:lnTo>
                  <a:lnTo>
                    <a:pt x="297688" y="44450"/>
                  </a:lnTo>
                  <a:lnTo>
                    <a:pt x="348488" y="44450"/>
                  </a:lnTo>
                  <a:lnTo>
                    <a:pt x="361188" y="38100"/>
                  </a:lnTo>
                  <a:lnTo>
                    <a:pt x="348488" y="31750"/>
                  </a:lnTo>
                  <a:close/>
                </a:path>
              </a:pathLst>
            </a:custGeom>
            <a:solidFill>
              <a:srgbClr val="000000"/>
            </a:solidFill>
          </p:spPr>
          <p:txBody>
            <a:bodyPr wrap="square" lIns="0" tIns="0" rIns="0" bIns="0" rtlCol="0"/>
            <a:lstStyle/>
            <a:p>
              <a:endParaRPr/>
            </a:p>
          </p:txBody>
        </p:sp>
        <p:sp>
          <p:nvSpPr>
            <p:cNvPr id="15" name="object 15"/>
            <p:cNvSpPr/>
            <p:nvPr/>
          </p:nvSpPr>
          <p:spPr>
            <a:xfrm>
              <a:off x="5978651" y="4148328"/>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16" name="object 16"/>
            <p:cNvSpPr/>
            <p:nvPr/>
          </p:nvSpPr>
          <p:spPr>
            <a:xfrm>
              <a:off x="6338315" y="4326636"/>
              <a:ext cx="361315" cy="76200"/>
            </a:xfrm>
            <a:custGeom>
              <a:avLst/>
              <a:gdLst/>
              <a:ahLst/>
              <a:cxnLst/>
              <a:rect l="l" t="t" r="r" b="b"/>
              <a:pathLst>
                <a:path w="361315" h="76200">
                  <a:moveTo>
                    <a:pt x="284988" y="0"/>
                  </a:moveTo>
                  <a:lnTo>
                    <a:pt x="284988" y="76200"/>
                  </a:lnTo>
                  <a:lnTo>
                    <a:pt x="348488" y="44450"/>
                  </a:lnTo>
                  <a:lnTo>
                    <a:pt x="297688" y="44450"/>
                  </a:lnTo>
                  <a:lnTo>
                    <a:pt x="297688" y="31750"/>
                  </a:lnTo>
                  <a:lnTo>
                    <a:pt x="348488" y="31750"/>
                  </a:lnTo>
                  <a:lnTo>
                    <a:pt x="284988" y="0"/>
                  </a:lnTo>
                  <a:close/>
                </a:path>
                <a:path w="361315" h="76200">
                  <a:moveTo>
                    <a:pt x="284988" y="31750"/>
                  </a:moveTo>
                  <a:lnTo>
                    <a:pt x="0" y="31750"/>
                  </a:lnTo>
                  <a:lnTo>
                    <a:pt x="0" y="44450"/>
                  </a:lnTo>
                  <a:lnTo>
                    <a:pt x="284988" y="44450"/>
                  </a:lnTo>
                  <a:lnTo>
                    <a:pt x="284988" y="31750"/>
                  </a:lnTo>
                  <a:close/>
                </a:path>
                <a:path w="361315" h="76200">
                  <a:moveTo>
                    <a:pt x="348488" y="31750"/>
                  </a:moveTo>
                  <a:lnTo>
                    <a:pt x="297688" y="31750"/>
                  </a:lnTo>
                  <a:lnTo>
                    <a:pt x="297688" y="44450"/>
                  </a:lnTo>
                  <a:lnTo>
                    <a:pt x="348488" y="44450"/>
                  </a:lnTo>
                  <a:lnTo>
                    <a:pt x="361188" y="38100"/>
                  </a:lnTo>
                  <a:lnTo>
                    <a:pt x="348488" y="31750"/>
                  </a:lnTo>
                  <a:close/>
                </a:path>
              </a:pathLst>
            </a:custGeom>
            <a:solidFill>
              <a:srgbClr val="000000"/>
            </a:solidFill>
          </p:spPr>
          <p:txBody>
            <a:bodyPr wrap="square" lIns="0" tIns="0" rIns="0" bIns="0" rtlCol="0"/>
            <a:lstStyle/>
            <a:p>
              <a:endParaRPr/>
            </a:p>
          </p:txBody>
        </p:sp>
        <p:sp>
          <p:nvSpPr>
            <p:cNvPr id="17" name="object 17"/>
            <p:cNvSpPr/>
            <p:nvPr/>
          </p:nvSpPr>
          <p:spPr>
            <a:xfrm>
              <a:off x="6699503" y="4148328"/>
              <a:ext cx="360045" cy="433070"/>
            </a:xfrm>
            <a:custGeom>
              <a:avLst/>
              <a:gdLst/>
              <a:ahLst/>
              <a:cxnLst/>
              <a:rect l="l" t="t" r="r" b="b"/>
              <a:pathLst>
                <a:path w="360045" h="433070">
                  <a:moveTo>
                    <a:pt x="0" y="432816"/>
                  </a:moveTo>
                  <a:lnTo>
                    <a:pt x="359664" y="432816"/>
                  </a:lnTo>
                  <a:lnTo>
                    <a:pt x="359664" y="0"/>
                  </a:lnTo>
                  <a:lnTo>
                    <a:pt x="0" y="0"/>
                  </a:lnTo>
                  <a:lnTo>
                    <a:pt x="0" y="432816"/>
                  </a:lnTo>
                  <a:close/>
                </a:path>
              </a:pathLst>
            </a:custGeom>
            <a:ln w="12700">
              <a:solidFill>
                <a:srgbClr val="000000"/>
              </a:solidFill>
            </a:ln>
          </p:spPr>
          <p:txBody>
            <a:bodyPr wrap="square" lIns="0" tIns="0" rIns="0" bIns="0" rtlCol="0"/>
            <a:lstStyle/>
            <a:p>
              <a:endParaRPr/>
            </a:p>
          </p:txBody>
        </p:sp>
        <p:sp>
          <p:nvSpPr>
            <p:cNvPr id="18" name="object 18"/>
            <p:cNvSpPr/>
            <p:nvPr/>
          </p:nvSpPr>
          <p:spPr>
            <a:xfrm>
              <a:off x="7059167" y="4326636"/>
              <a:ext cx="361315" cy="76200"/>
            </a:xfrm>
            <a:custGeom>
              <a:avLst/>
              <a:gdLst/>
              <a:ahLst/>
              <a:cxnLst/>
              <a:rect l="l" t="t" r="r" b="b"/>
              <a:pathLst>
                <a:path w="361315" h="76200">
                  <a:moveTo>
                    <a:pt x="284987" y="0"/>
                  </a:moveTo>
                  <a:lnTo>
                    <a:pt x="284987" y="76200"/>
                  </a:lnTo>
                  <a:lnTo>
                    <a:pt x="348487" y="44450"/>
                  </a:lnTo>
                  <a:lnTo>
                    <a:pt x="297687" y="44450"/>
                  </a:lnTo>
                  <a:lnTo>
                    <a:pt x="297687" y="31750"/>
                  </a:lnTo>
                  <a:lnTo>
                    <a:pt x="348487" y="31750"/>
                  </a:lnTo>
                  <a:lnTo>
                    <a:pt x="284987" y="0"/>
                  </a:lnTo>
                  <a:close/>
                </a:path>
                <a:path w="361315" h="76200">
                  <a:moveTo>
                    <a:pt x="284987" y="31750"/>
                  </a:moveTo>
                  <a:lnTo>
                    <a:pt x="0" y="31750"/>
                  </a:lnTo>
                  <a:lnTo>
                    <a:pt x="0" y="44450"/>
                  </a:lnTo>
                  <a:lnTo>
                    <a:pt x="284987" y="44450"/>
                  </a:lnTo>
                  <a:lnTo>
                    <a:pt x="284987" y="31750"/>
                  </a:lnTo>
                  <a:close/>
                </a:path>
                <a:path w="361315" h="76200">
                  <a:moveTo>
                    <a:pt x="348487" y="31750"/>
                  </a:moveTo>
                  <a:lnTo>
                    <a:pt x="297687" y="31750"/>
                  </a:lnTo>
                  <a:lnTo>
                    <a:pt x="297687" y="44450"/>
                  </a:lnTo>
                  <a:lnTo>
                    <a:pt x="348487" y="44450"/>
                  </a:lnTo>
                  <a:lnTo>
                    <a:pt x="361187" y="38100"/>
                  </a:lnTo>
                  <a:lnTo>
                    <a:pt x="348487" y="31750"/>
                  </a:lnTo>
                  <a:close/>
                </a:path>
              </a:pathLst>
            </a:custGeom>
            <a:solidFill>
              <a:srgbClr val="000000"/>
            </a:solidFill>
          </p:spPr>
          <p:txBody>
            <a:bodyPr wrap="square" lIns="0" tIns="0" rIns="0" bIns="0" rtlCol="0"/>
            <a:lstStyle/>
            <a:p>
              <a:endParaRPr/>
            </a:p>
          </p:txBody>
        </p:sp>
        <p:sp>
          <p:nvSpPr>
            <p:cNvPr id="19" name="object 19"/>
            <p:cNvSpPr/>
            <p:nvPr/>
          </p:nvSpPr>
          <p:spPr>
            <a:xfrm>
              <a:off x="7420355" y="4148328"/>
              <a:ext cx="360045" cy="433070"/>
            </a:xfrm>
            <a:custGeom>
              <a:avLst/>
              <a:gdLst/>
              <a:ahLst/>
              <a:cxnLst/>
              <a:rect l="l" t="t" r="r" b="b"/>
              <a:pathLst>
                <a:path w="360045" h="433070">
                  <a:moveTo>
                    <a:pt x="0" y="432816"/>
                  </a:moveTo>
                  <a:lnTo>
                    <a:pt x="359664" y="432816"/>
                  </a:lnTo>
                  <a:lnTo>
                    <a:pt x="359664" y="0"/>
                  </a:lnTo>
                  <a:lnTo>
                    <a:pt x="0" y="0"/>
                  </a:lnTo>
                  <a:lnTo>
                    <a:pt x="0" y="432816"/>
                  </a:lnTo>
                  <a:close/>
                </a:path>
              </a:pathLst>
            </a:custGeom>
            <a:ln w="12700">
              <a:solidFill>
                <a:srgbClr val="000000"/>
              </a:solidFill>
            </a:ln>
          </p:spPr>
          <p:txBody>
            <a:bodyPr wrap="square" lIns="0" tIns="0" rIns="0" bIns="0" rtlCol="0"/>
            <a:lstStyle/>
            <a:p>
              <a:endParaRPr/>
            </a:p>
          </p:txBody>
        </p:sp>
        <p:sp>
          <p:nvSpPr>
            <p:cNvPr id="20" name="object 20"/>
            <p:cNvSpPr/>
            <p:nvPr/>
          </p:nvSpPr>
          <p:spPr>
            <a:xfrm>
              <a:off x="7780020" y="4364736"/>
              <a:ext cx="212090" cy="0"/>
            </a:xfrm>
            <a:custGeom>
              <a:avLst/>
              <a:gdLst/>
              <a:ahLst/>
              <a:cxnLst/>
              <a:rect l="l" t="t" r="r" b="b"/>
              <a:pathLst>
                <a:path w="212090">
                  <a:moveTo>
                    <a:pt x="0" y="0"/>
                  </a:moveTo>
                  <a:lnTo>
                    <a:pt x="211835" y="0"/>
                  </a:lnTo>
                </a:path>
              </a:pathLst>
            </a:custGeom>
            <a:ln w="12700">
              <a:solidFill>
                <a:srgbClr val="000000"/>
              </a:solidFill>
            </a:ln>
          </p:spPr>
          <p:txBody>
            <a:bodyPr wrap="square" lIns="0" tIns="0" rIns="0" bIns="0" rtlCol="0"/>
            <a:lstStyle/>
            <a:p>
              <a:endParaRPr/>
            </a:p>
          </p:txBody>
        </p:sp>
        <p:sp>
          <p:nvSpPr>
            <p:cNvPr id="21" name="object 21"/>
            <p:cNvSpPr/>
            <p:nvPr/>
          </p:nvSpPr>
          <p:spPr>
            <a:xfrm>
              <a:off x="7986902" y="4360799"/>
              <a:ext cx="175895" cy="220345"/>
            </a:xfrm>
            <a:custGeom>
              <a:avLst/>
              <a:gdLst/>
              <a:ahLst/>
              <a:cxnLst/>
              <a:rect l="l" t="t" r="r" b="b"/>
              <a:pathLst>
                <a:path w="175895" h="220345">
                  <a:moveTo>
                    <a:pt x="123493" y="164450"/>
                  </a:moveTo>
                  <a:lnTo>
                    <a:pt x="98551" y="184150"/>
                  </a:lnTo>
                  <a:lnTo>
                    <a:pt x="175641" y="220344"/>
                  </a:lnTo>
                  <a:lnTo>
                    <a:pt x="166124" y="174370"/>
                  </a:lnTo>
                  <a:lnTo>
                    <a:pt x="131318" y="174370"/>
                  </a:lnTo>
                  <a:lnTo>
                    <a:pt x="123493" y="164450"/>
                  </a:lnTo>
                  <a:close/>
                </a:path>
                <a:path w="175895" h="220345">
                  <a:moveTo>
                    <a:pt x="133497" y="156549"/>
                  </a:moveTo>
                  <a:lnTo>
                    <a:pt x="123493" y="164450"/>
                  </a:lnTo>
                  <a:lnTo>
                    <a:pt x="131318" y="174370"/>
                  </a:lnTo>
                  <a:lnTo>
                    <a:pt x="141350" y="166496"/>
                  </a:lnTo>
                  <a:lnTo>
                    <a:pt x="133497" y="156549"/>
                  </a:lnTo>
                  <a:close/>
                </a:path>
                <a:path w="175895" h="220345">
                  <a:moveTo>
                    <a:pt x="158369" y="136906"/>
                  </a:moveTo>
                  <a:lnTo>
                    <a:pt x="133497" y="156549"/>
                  </a:lnTo>
                  <a:lnTo>
                    <a:pt x="141350" y="166496"/>
                  </a:lnTo>
                  <a:lnTo>
                    <a:pt x="131318" y="174370"/>
                  </a:lnTo>
                  <a:lnTo>
                    <a:pt x="166124" y="174370"/>
                  </a:lnTo>
                  <a:lnTo>
                    <a:pt x="158369" y="136906"/>
                  </a:lnTo>
                  <a:close/>
                </a:path>
                <a:path w="175895" h="220345">
                  <a:moveTo>
                    <a:pt x="9905" y="0"/>
                  </a:moveTo>
                  <a:lnTo>
                    <a:pt x="0" y="7874"/>
                  </a:lnTo>
                  <a:lnTo>
                    <a:pt x="123493" y="164450"/>
                  </a:lnTo>
                  <a:lnTo>
                    <a:pt x="133497" y="156549"/>
                  </a:lnTo>
                  <a:lnTo>
                    <a:pt x="9905" y="0"/>
                  </a:lnTo>
                  <a:close/>
                </a:path>
              </a:pathLst>
            </a:custGeom>
            <a:solidFill>
              <a:srgbClr val="000000"/>
            </a:solidFill>
          </p:spPr>
          <p:txBody>
            <a:bodyPr wrap="square" lIns="0" tIns="0" rIns="0" bIns="0" rtlCol="0"/>
            <a:lstStyle/>
            <a:p>
              <a:endParaRPr/>
            </a:p>
          </p:txBody>
        </p:sp>
      </p:grpSp>
      <p:grpSp>
        <p:nvGrpSpPr>
          <p:cNvPr id="22" name="object 22"/>
          <p:cNvGrpSpPr/>
          <p:nvPr/>
        </p:nvGrpSpPr>
        <p:grpSpPr>
          <a:xfrm>
            <a:off x="2008377" y="4326635"/>
            <a:ext cx="560070" cy="567690"/>
            <a:chOff x="2008377" y="4326635"/>
            <a:chExt cx="560070" cy="567690"/>
          </a:xfrm>
        </p:grpSpPr>
        <p:sp>
          <p:nvSpPr>
            <p:cNvPr id="23" name="object 23"/>
            <p:cNvSpPr/>
            <p:nvPr/>
          </p:nvSpPr>
          <p:spPr>
            <a:xfrm>
              <a:off x="2014727" y="4326635"/>
              <a:ext cx="360045" cy="76200"/>
            </a:xfrm>
            <a:custGeom>
              <a:avLst/>
              <a:gdLst/>
              <a:ahLst/>
              <a:cxnLst/>
              <a:rect l="l" t="t" r="r" b="b"/>
              <a:pathLst>
                <a:path w="360044" h="76200">
                  <a:moveTo>
                    <a:pt x="283464" y="0"/>
                  </a:moveTo>
                  <a:lnTo>
                    <a:pt x="283464" y="76200"/>
                  </a:lnTo>
                  <a:lnTo>
                    <a:pt x="346964" y="44450"/>
                  </a:lnTo>
                  <a:lnTo>
                    <a:pt x="296164" y="44450"/>
                  </a:lnTo>
                  <a:lnTo>
                    <a:pt x="296164" y="31750"/>
                  </a:lnTo>
                  <a:lnTo>
                    <a:pt x="346964" y="31750"/>
                  </a:lnTo>
                  <a:lnTo>
                    <a:pt x="283464" y="0"/>
                  </a:lnTo>
                  <a:close/>
                </a:path>
                <a:path w="360044" h="76200">
                  <a:moveTo>
                    <a:pt x="283464" y="31750"/>
                  </a:moveTo>
                  <a:lnTo>
                    <a:pt x="0" y="31750"/>
                  </a:lnTo>
                  <a:lnTo>
                    <a:pt x="0" y="44450"/>
                  </a:lnTo>
                  <a:lnTo>
                    <a:pt x="283464" y="44450"/>
                  </a:lnTo>
                  <a:lnTo>
                    <a:pt x="283464" y="31750"/>
                  </a:lnTo>
                  <a:close/>
                </a:path>
                <a:path w="360044" h="76200">
                  <a:moveTo>
                    <a:pt x="346964" y="31750"/>
                  </a:moveTo>
                  <a:lnTo>
                    <a:pt x="296164" y="31750"/>
                  </a:lnTo>
                  <a:lnTo>
                    <a:pt x="296164" y="44450"/>
                  </a:lnTo>
                  <a:lnTo>
                    <a:pt x="346964" y="44450"/>
                  </a:lnTo>
                  <a:lnTo>
                    <a:pt x="359664" y="38100"/>
                  </a:lnTo>
                  <a:lnTo>
                    <a:pt x="346964" y="31750"/>
                  </a:lnTo>
                  <a:close/>
                </a:path>
              </a:pathLst>
            </a:custGeom>
            <a:solidFill>
              <a:srgbClr val="000000"/>
            </a:solidFill>
          </p:spPr>
          <p:txBody>
            <a:bodyPr wrap="square" lIns="0" tIns="0" rIns="0" bIns="0" rtlCol="0"/>
            <a:lstStyle/>
            <a:p>
              <a:endParaRPr/>
            </a:p>
          </p:txBody>
        </p:sp>
        <p:sp>
          <p:nvSpPr>
            <p:cNvPr id="24" name="object 24"/>
            <p:cNvSpPr/>
            <p:nvPr/>
          </p:nvSpPr>
          <p:spPr>
            <a:xfrm>
              <a:off x="2014727" y="4364735"/>
              <a:ext cx="547370" cy="523240"/>
            </a:xfrm>
            <a:custGeom>
              <a:avLst/>
              <a:gdLst/>
              <a:ahLst/>
              <a:cxnLst/>
              <a:rect l="l" t="t" r="r" b="b"/>
              <a:pathLst>
                <a:path w="547369" h="523239">
                  <a:moveTo>
                    <a:pt x="0" y="0"/>
                  </a:moveTo>
                  <a:lnTo>
                    <a:pt x="0" y="522731"/>
                  </a:lnTo>
                </a:path>
                <a:path w="547369" h="523239">
                  <a:moveTo>
                    <a:pt x="0" y="522731"/>
                  </a:moveTo>
                  <a:lnTo>
                    <a:pt x="547116" y="522731"/>
                  </a:lnTo>
                </a:path>
                <a:path w="547369" h="523239">
                  <a:moveTo>
                    <a:pt x="547116" y="522731"/>
                  </a:moveTo>
                  <a:lnTo>
                    <a:pt x="547116" y="216407"/>
                  </a:lnTo>
                </a:path>
              </a:pathLst>
            </a:custGeom>
            <a:ln w="12700">
              <a:solidFill>
                <a:srgbClr val="000000"/>
              </a:solidFill>
            </a:ln>
          </p:spPr>
          <p:txBody>
            <a:bodyPr wrap="square" lIns="0" tIns="0" rIns="0" bIns="0" rtlCol="0"/>
            <a:lstStyle/>
            <a:p>
              <a:endParaRPr/>
            </a:p>
          </p:txBody>
        </p:sp>
      </p:grpSp>
      <p:grpSp>
        <p:nvGrpSpPr>
          <p:cNvPr id="25" name="object 25"/>
          <p:cNvGrpSpPr/>
          <p:nvPr/>
        </p:nvGrpSpPr>
        <p:grpSpPr>
          <a:xfrm>
            <a:off x="2724911" y="5592826"/>
            <a:ext cx="5553710" cy="445770"/>
            <a:chOff x="2724911" y="5592826"/>
            <a:chExt cx="5553710" cy="445770"/>
          </a:xfrm>
        </p:grpSpPr>
        <p:sp>
          <p:nvSpPr>
            <p:cNvPr id="26" name="object 26"/>
            <p:cNvSpPr/>
            <p:nvPr/>
          </p:nvSpPr>
          <p:spPr>
            <a:xfrm>
              <a:off x="2724911" y="5778677"/>
              <a:ext cx="360045" cy="76200"/>
            </a:xfrm>
            <a:custGeom>
              <a:avLst/>
              <a:gdLst/>
              <a:ahLst/>
              <a:cxnLst/>
              <a:rect l="l" t="t" r="r" b="b"/>
              <a:pathLst>
                <a:path w="360044" h="76200">
                  <a:moveTo>
                    <a:pt x="76073" y="0"/>
                  </a:moveTo>
                  <a:lnTo>
                    <a:pt x="0" y="38430"/>
                  </a:lnTo>
                  <a:lnTo>
                    <a:pt x="76326" y="76199"/>
                  </a:lnTo>
                  <a:lnTo>
                    <a:pt x="76221" y="44513"/>
                  </a:lnTo>
                  <a:lnTo>
                    <a:pt x="63500" y="44513"/>
                  </a:lnTo>
                  <a:lnTo>
                    <a:pt x="63500" y="31813"/>
                  </a:lnTo>
                  <a:lnTo>
                    <a:pt x="76178" y="31759"/>
                  </a:lnTo>
                  <a:lnTo>
                    <a:pt x="76073" y="0"/>
                  </a:lnTo>
                  <a:close/>
                </a:path>
                <a:path w="360044" h="76200">
                  <a:moveTo>
                    <a:pt x="76178" y="31759"/>
                  </a:moveTo>
                  <a:lnTo>
                    <a:pt x="63500" y="31813"/>
                  </a:lnTo>
                  <a:lnTo>
                    <a:pt x="63500" y="44513"/>
                  </a:lnTo>
                  <a:lnTo>
                    <a:pt x="76221" y="44459"/>
                  </a:lnTo>
                  <a:lnTo>
                    <a:pt x="76178" y="31759"/>
                  </a:lnTo>
                  <a:close/>
                </a:path>
                <a:path w="360044" h="76200">
                  <a:moveTo>
                    <a:pt x="76221" y="44459"/>
                  </a:moveTo>
                  <a:lnTo>
                    <a:pt x="63500" y="44513"/>
                  </a:lnTo>
                  <a:lnTo>
                    <a:pt x="76221" y="44513"/>
                  </a:lnTo>
                  <a:close/>
                </a:path>
                <a:path w="360044" h="76200">
                  <a:moveTo>
                    <a:pt x="359663" y="30556"/>
                  </a:moveTo>
                  <a:lnTo>
                    <a:pt x="76178" y="31759"/>
                  </a:lnTo>
                  <a:lnTo>
                    <a:pt x="76221" y="44459"/>
                  </a:lnTo>
                  <a:lnTo>
                    <a:pt x="359663" y="43256"/>
                  </a:lnTo>
                  <a:lnTo>
                    <a:pt x="359663" y="30556"/>
                  </a:lnTo>
                  <a:close/>
                </a:path>
              </a:pathLst>
            </a:custGeom>
            <a:solidFill>
              <a:srgbClr val="000000"/>
            </a:solidFill>
          </p:spPr>
          <p:txBody>
            <a:bodyPr wrap="square" lIns="0" tIns="0" rIns="0" bIns="0" rtlCol="0"/>
            <a:lstStyle/>
            <a:p>
              <a:endParaRPr/>
            </a:p>
          </p:txBody>
        </p:sp>
        <p:sp>
          <p:nvSpPr>
            <p:cNvPr id="27" name="object 27"/>
            <p:cNvSpPr/>
            <p:nvPr/>
          </p:nvSpPr>
          <p:spPr>
            <a:xfrm>
              <a:off x="3084575" y="5599176"/>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28" name="object 28"/>
            <p:cNvSpPr/>
            <p:nvPr/>
          </p:nvSpPr>
          <p:spPr>
            <a:xfrm>
              <a:off x="3444239" y="5778690"/>
              <a:ext cx="361315" cy="76200"/>
            </a:xfrm>
            <a:custGeom>
              <a:avLst/>
              <a:gdLst/>
              <a:ahLst/>
              <a:cxnLst/>
              <a:rect l="l" t="t" r="r" b="b"/>
              <a:pathLst>
                <a:path w="361314" h="76200">
                  <a:moveTo>
                    <a:pt x="76073" y="0"/>
                  </a:moveTo>
                  <a:lnTo>
                    <a:pt x="0" y="38417"/>
                  </a:lnTo>
                  <a:lnTo>
                    <a:pt x="76326" y="76187"/>
                  </a:lnTo>
                  <a:lnTo>
                    <a:pt x="76221" y="44500"/>
                  </a:lnTo>
                  <a:lnTo>
                    <a:pt x="63500" y="44500"/>
                  </a:lnTo>
                  <a:lnTo>
                    <a:pt x="63500" y="31800"/>
                  </a:lnTo>
                  <a:lnTo>
                    <a:pt x="76178" y="31747"/>
                  </a:lnTo>
                  <a:lnTo>
                    <a:pt x="76073" y="0"/>
                  </a:lnTo>
                  <a:close/>
                </a:path>
                <a:path w="361314" h="76200">
                  <a:moveTo>
                    <a:pt x="76178" y="31747"/>
                  </a:moveTo>
                  <a:lnTo>
                    <a:pt x="63500" y="31800"/>
                  </a:lnTo>
                  <a:lnTo>
                    <a:pt x="63500" y="44500"/>
                  </a:lnTo>
                  <a:lnTo>
                    <a:pt x="76221" y="44447"/>
                  </a:lnTo>
                  <a:lnTo>
                    <a:pt x="76178" y="31747"/>
                  </a:lnTo>
                  <a:close/>
                </a:path>
                <a:path w="361314" h="76200">
                  <a:moveTo>
                    <a:pt x="76221" y="44447"/>
                  </a:moveTo>
                  <a:lnTo>
                    <a:pt x="63500" y="44500"/>
                  </a:lnTo>
                  <a:lnTo>
                    <a:pt x="76221" y="44500"/>
                  </a:lnTo>
                  <a:close/>
                </a:path>
                <a:path w="361314" h="76200">
                  <a:moveTo>
                    <a:pt x="361188" y="30543"/>
                  </a:moveTo>
                  <a:lnTo>
                    <a:pt x="76178" y="31747"/>
                  </a:lnTo>
                  <a:lnTo>
                    <a:pt x="76221" y="44447"/>
                  </a:lnTo>
                  <a:lnTo>
                    <a:pt x="361188" y="43243"/>
                  </a:lnTo>
                  <a:lnTo>
                    <a:pt x="361188" y="30543"/>
                  </a:lnTo>
                  <a:close/>
                </a:path>
              </a:pathLst>
            </a:custGeom>
            <a:solidFill>
              <a:srgbClr val="000000"/>
            </a:solidFill>
          </p:spPr>
          <p:txBody>
            <a:bodyPr wrap="square" lIns="0" tIns="0" rIns="0" bIns="0" rtlCol="0"/>
            <a:lstStyle/>
            <a:p>
              <a:endParaRPr/>
            </a:p>
          </p:txBody>
        </p:sp>
        <p:sp>
          <p:nvSpPr>
            <p:cNvPr id="29" name="object 29"/>
            <p:cNvSpPr/>
            <p:nvPr/>
          </p:nvSpPr>
          <p:spPr>
            <a:xfrm>
              <a:off x="3805427" y="5599176"/>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30" name="object 30"/>
            <p:cNvSpPr/>
            <p:nvPr/>
          </p:nvSpPr>
          <p:spPr>
            <a:xfrm>
              <a:off x="4165091" y="5778690"/>
              <a:ext cx="361315" cy="76200"/>
            </a:xfrm>
            <a:custGeom>
              <a:avLst/>
              <a:gdLst/>
              <a:ahLst/>
              <a:cxnLst/>
              <a:rect l="l" t="t" r="r" b="b"/>
              <a:pathLst>
                <a:path w="361314" h="76200">
                  <a:moveTo>
                    <a:pt x="76073" y="0"/>
                  </a:moveTo>
                  <a:lnTo>
                    <a:pt x="0" y="38417"/>
                  </a:lnTo>
                  <a:lnTo>
                    <a:pt x="76327" y="76187"/>
                  </a:lnTo>
                  <a:lnTo>
                    <a:pt x="76221" y="44500"/>
                  </a:lnTo>
                  <a:lnTo>
                    <a:pt x="63500" y="44500"/>
                  </a:lnTo>
                  <a:lnTo>
                    <a:pt x="63500" y="31800"/>
                  </a:lnTo>
                  <a:lnTo>
                    <a:pt x="76178" y="31747"/>
                  </a:lnTo>
                  <a:lnTo>
                    <a:pt x="76073" y="0"/>
                  </a:lnTo>
                  <a:close/>
                </a:path>
                <a:path w="361314" h="76200">
                  <a:moveTo>
                    <a:pt x="76178" y="31747"/>
                  </a:moveTo>
                  <a:lnTo>
                    <a:pt x="63500" y="31800"/>
                  </a:lnTo>
                  <a:lnTo>
                    <a:pt x="63500" y="44500"/>
                  </a:lnTo>
                  <a:lnTo>
                    <a:pt x="76221" y="44447"/>
                  </a:lnTo>
                  <a:lnTo>
                    <a:pt x="76178" y="31747"/>
                  </a:lnTo>
                  <a:close/>
                </a:path>
                <a:path w="361314" h="76200">
                  <a:moveTo>
                    <a:pt x="76221" y="44447"/>
                  </a:moveTo>
                  <a:lnTo>
                    <a:pt x="63500" y="44500"/>
                  </a:lnTo>
                  <a:lnTo>
                    <a:pt x="76221" y="44500"/>
                  </a:lnTo>
                  <a:close/>
                </a:path>
                <a:path w="361314" h="76200">
                  <a:moveTo>
                    <a:pt x="361188" y="30543"/>
                  </a:moveTo>
                  <a:lnTo>
                    <a:pt x="76178" y="31747"/>
                  </a:lnTo>
                  <a:lnTo>
                    <a:pt x="76221" y="44447"/>
                  </a:lnTo>
                  <a:lnTo>
                    <a:pt x="361188" y="43243"/>
                  </a:lnTo>
                  <a:lnTo>
                    <a:pt x="361188" y="30543"/>
                  </a:lnTo>
                  <a:close/>
                </a:path>
              </a:pathLst>
            </a:custGeom>
            <a:solidFill>
              <a:srgbClr val="000000"/>
            </a:solidFill>
          </p:spPr>
          <p:txBody>
            <a:bodyPr wrap="square" lIns="0" tIns="0" rIns="0" bIns="0" rtlCol="0"/>
            <a:lstStyle/>
            <a:p>
              <a:endParaRPr/>
            </a:p>
          </p:txBody>
        </p:sp>
        <p:sp>
          <p:nvSpPr>
            <p:cNvPr id="31" name="object 31"/>
            <p:cNvSpPr/>
            <p:nvPr/>
          </p:nvSpPr>
          <p:spPr>
            <a:xfrm>
              <a:off x="4526279" y="5599176"/>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32" name="object 32"/>
            <p:cNvSpPr/>
            <p:nvPr/>
          </p:nvSpPr>
          <p:spPr>
            <a:xfrm>
              <a:off x="4885944" y="5778690"/>
              <a:ext cx="361315" cy="76200"/>
            </a:xfrm>
            <a:custGeom>
              <a:avLst/>
              <a:gdLst/>
              <a:ahLst/>
              <a:cxnLst/>
              <a:rect l="l" t="t" r="r" b="b"/>
              <a:pathLst>
                <a:path w="361314" h="76200">
                  <a:moveTo>
                    <a:pt x="76072" y="0"/>
                  </a:moveTo>
                  <a:lnTo>
                    <a:pt x="0" y="38417"/>
                  </a:lnTo>
                  <a:lnTo>
                    <a:pt x="76326" y="76187"/>
                  </a:lnTo>
                  <a:lnTo>
                    <a:pt x="76221" y="44500"/>
                  </a:lnTo>
                  <a:lnTo>
                    <a:pt x="63500" y="44500"/>
                  </a:lnTo>
                  <a:lnTo>
                    <a:pt x="63500" y="31800"/>
                  </a:lnTo>
                  <a:lnTo>
                    <a:pt x="76178" y="31747"/>
                  </a:lnTo>
                  <a:lnTo>
                    <a:pt x="76072" y="0"/>
                  </a:lnTo>
                  <a:close/>
                </a:path>
                <a:path w="361314" h="76200">
                  <a:moveTo>
                    <a:pt x="76178" y="31747"/>
                  </a:moveTo>
                  <a:lnTo>
                    <a:pt x="63500" y="31800"/>
                  </a:lnTo>
                  <a:lnTo>
                    <a:pt x="63500" y="44500"/>
                  </a:lnTo>
                  <a:lnTo>
                    <a:pt x="76221" y="44447"/>
                  </a:lnTo>
                  <a:lnTo>
                    <a:pt x="76178" y="31747"/>
                  </a:lnTo>
                  <a:close/>
                </a:path>
                <a:path w="361314" h="76200">
                  <a:moveTo>
                    <a:pt x="76221" y="44447"/>
                  </a:moveTo>
                  <a:lnTo>
                    <a:pt x="63500" y="44500"/>
                  </a:lnTo>
                  <a:lnTo>
                    <a:pt x="76221" y="44500"/>
                  </a:lnTo>
                  <a:close/>
                </a:path>
                <a:path w="361314" h="76200">
                  <a:moveTo>
                    <a:pt x="361188" y="30543"/>
                  </a:moveTo>
                  <a:lnTo>
                    <a:pt x="76178" y="31747"/>
                  </a:lnTo>
                  <a:lnTo>
                    <a:pt x="76221" y="44447"/>
                  </a:lnTo>
                  <a:lnTo>
                    <a:pt x="361188" y="43243"/>
                  </a:lnTo>
                  <a:lnTo>
                    <a:pt x="361188" y="30543"/>
                  </a:lnTo>
                  <a:close/>
                </a:path>
              </a:pathLst>
            </a:custGeom>
            <a:solidFill>
              <a:srgbClr val="000000"/>
            </a:solidFill>
          </p:spPr>
          <p:txBody>
            <a:bodyPr wrap="square" lIns="0" tIns="0" rIns="0" bIns="0" rtlCol="0"/>
            <a:lstStyle/>
            <a:p>
              <a:endParaRPr/>
            </a:p>
          </p:txBody>
        </p:sp>
        <p:sp>
          <p:nvSpPr>
            <p:cNvPr id="33" name="object 33"/>
            <p:cNvSpPr/>
            <p:nvPr/>
          </p:nvSpPr>
          <p:spPr>
            <a:xfrm>
              <a:off x="5247132" y="5599176"/>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34" name="object 34"/>
            <p:cNvSpPr/>
            <p:nvPr/>
          </p:nvSpPr>
          <p:spPr>
            <a:xfrm>
              <a:off x="5606795" y="5778690"/>
              <a:ext cx="361315" cy="76200"/>
            </a:xfrm>
            <a:custGeom>
              <a:avLst/>
              <a:gdLst/>
              <a:ahLst/>
              <a:cxnLst/>
              <a:rect l="l" t="t" r="r" b="b"/>
              <a:pathLst>
                <a:path w="361314" h="76200">
                  <a:moveTo>
                    <a:pt x="76073" y="0"/>
                  </a:moveTo>
                  <a:lnTo>
                    <a:pt x="0" y="38417"/>
                  </a:lnTo>
                  <a:lnTo>
                    <a:pt x="76326" y="76187"/>
                  </a:lnTo>
                  <a:lnTo>
                    <a:pt x="76221" y="44500"/>
                  </a:lnTo>
                  <a:lnTo>
                    <a:pt x="63500" y="44500"/>
                  </a:lnTo>
                  <a:lnTo>
                    <a:pt x="63500" y="31800"/>
                  </a:lnTo>
                  <a:lnTo>
                    <a:pt x="76178" y="31747"/>
                  </a:lnTo>
                  <a:lnTo>
                    <a:pt x="76073" y="0"/>
                  </a:lnTo>
                  <a:close/>
                </a:path>
                <a:path w="361314" h="76200">
                  <a:moveTo>
                    <a:pt x="76178" y="31747"/>
                  </a:moveTo>
                  <a:lnTo>
                    <a:pt x="63500" y="31800"/>
                  </a:lnTo>
                  <a:lnTo>
                    <a:pt x="63500" y="44500"/>
                  </a:lnTo>
                  <a:lnTo>
                    <a:pt x="76221" y="44447"/>
                  </a:lnTo>
                  <a:lnTo>
                    <a:pt x="76178" y="31747"/>
                  </a:lnTo>
                  <a:close/>
                </a:path>
                <a:path w="361314" h="76200">
                  <a:moveTo>
                    <a:pt x="76221" y="44447"/>
                  </a:moveTo>
                  <a:lnTo>
                    <a:pt x="63500" y="44500"/>
                  </a:lnTo>
                  <a:lnTo>
                    <a:pt x="76221" y="44500"/>
                  </a:lnTo>
                  <a:close/>
                </a:path>
                <a:path w="361314" h="76200">
                  <a:moveTo>
                    <a:pt x="361188" y="30543"/>
                  </a:moveTo>
                  <a:lnTo>
                    <a:pt x="76178" y="31747"/>
                  </a:lnTo>
                  <a:lnTo>
                    <a:pt x="76221" y="44447"/>
                  </a:lnTo>
                  <a:lnTo>
                    <a:pt x="361188" y="43243"/>
                  </a:lnTo>
                  <a:lnTo>
                    <a:pt x="361188" y="30543"/>
                  </a:lnTo>
                  <a:close/>
                </a:path>
              </a:pathLst>
            </a:custGeom>
            <a:solidFill>
              <a:srgbClr val="000000"/>
            </a:solidFill>
          </p:spPr>
          <p:txBody>
            <a:bodyPr wrap="square" lIns="0" tIns="0" rIns="0" bIns="0" rtlCol="0"/>
            <a:lstStyle/>
            <a:p>
              <a:endParaRPr/>
            </a:p>
          </p:txBody>
        </p:sp>
        <p:sp>
          <p:nvSpPr>
            <p:cNvPr id="35" name="object 35"/>
            <p:cNvSpPr/>
            <p:nvPr/>
          </p:nvSpPr>
          <p:spPr>
            <a:xfrm>
              <a:off x="5967983" y="5599176"/>
              <a:ext cx="360045" cy="433070"/>
            </a:xfrm>
            <a:custGeom>
              <a:avLst/>
              <a:gdLst/>
              <a:ahLst/>
              <a:cxnLst/>
              <a:rect l="l" t="t" r="r" b="b"/>
              <a:pathLst>
                <a:path w="360045" h="433070">
                  <a:moveTo>
                    <a:pt x="0" y="432816"/>
                  </a:moveTo>
                  <a:lnTo>
                    <a:pt x="359663" y="432816"/>
                  </a:lnTo>
                  <a:lnTo>
                    <a:pt x="359663" y="0"/>
                  </a:lnTo>
                  <a:lnTo>
                    <a:pt x="0" y="0"/>
                  </a:lnTo>
                  <a:lnTo>
                    <a:pt x="0" y="432816"/>
                  </a:lnTo>
                  <a:close/>
                </a:path>
              </a:pathLst>
            </a:custGeom>
            <a:ln w="12700">
              <a:solidFill>
                <a:srgbClr val="000000"/>
              </a:solidFill>
            </a:ln>
          </p:spPr>
          <p:txBody>
            <a:bodyPr wrap="square" lIns="0" tIns="0" rIns="0" bIns="0" rtlCol="0"/>
            <a:lstStyle/>
            <a:p>
              <a:endParaRPr/>
            </a:p>
          </p:txBody>
        </p:sp>
        <p:sp>
          <p:nvSpPr>
            <p:cNvPr id="36" name="object 36"/>
            <p:cNvSpPr/>
            <p:nvPr/>
          </p:nvSpPr>
          <p:spPr>
            <a:xfrm>
              <a:off x="6327647" y="5778690"/>
              <a:ext cx="361315" cy="76200"/>
            </a:xfrm>
            <a:custGeom>
              <a:avLst/>
              <a:gdLst/>
              <a:ahLst/>
              <a:cxnLst/>
              <a:rect l="l" t="t" r="r" b="b"/>
              <a:pathLst>
                <a:path w="361315" h="76200">
                  <a:moveTo>
                    <a:pt x="76073" y="0"/>
                  </a:moveTo>
                  <a:lnTo>
                    <a:pt x="0" y="38417"/>
                  </a:lnTo>
                  <a:lnTo>
                    <a:pt x="76326" y="76187"/>
                  </a:lnTo>
                  <a:lnTo>
                    <a:pt x="76221" y="44500"/>
                  </a:lnTo>
                  <a:lnTo>
                    <a:pt x="63500" y="44500"/>
                  </a:lnTo>
                  <a:lnTo>
                    <a:pt x="63500" y="31800"/>
                  </a:lnTo>
                  <a:lnTo>
                    <a:pt x="76178" y="31747"/>
                  </a:lnTo>
                  <a:lnTo>
                    <a:pt x="76073" y="0"/>
                  </a:lnTo>
                  <a:close/>
                </a:path>
                <a:path w="361315" h="76200">
                  <a:moveTo>
                    <a:pt x="76178" y="31747"/>
                  </a:moveTo>
                  <a:lnTo>
                    <a:pt x="63500" y="31800"/>
                  </a:lnTo>
                  <a:lnTo>
                    <a:pt x="63500" y="44500"/>
                  </a:lnTo>
                  <a:lnTo>
                    <a:pt x="76221" y="44447"/>
                  </a:lnTo>
                  <a:lnTo>
                    <a:pt x="76178" y="31747"/>
                  </a:lnTo>
                  <a:close/>
                </a:path>
                <a:path w="361315" h="76200">
                  <a:moveTo>
                    <a:pt x="76221" y="44447"/>
                  </a:moveTo>
                  <a:lnTo>
                    <a:pt x="63500" y="44500"/>
                  </a:lnTo>
                  <a:lnTo>
                    <a:pt x="76221" y="44500"/>
                  </a:lnTo>
                  <a:close/>
                </a:path>
                <a:path w="361315" h="76200">
                  <a:moveTo>
                    <a:pt x="361187" y="30543"/>
                  </a:moveTo>
                  <a:lnTo>
                    <a:pt x="76178" y="31747"/>
                  </a:lnTo>
                  <a:lnTo>
                    <a:pt x="76221" y="44447"/>
                  </a:lnTo>
                  <a:lnTo>
                    <a:pt x="361187" y="43243"/>
                  </a:lnTo>
                  <a:lnTo>
                    <a:pt x="361187" y="30543"/>
                  </a:lnTo>
                  <a:close/>
                </a:path>
              </a:pathLst>
            </a:custGeom>
            <a:solidFill>
              <a:srgbClr val="000000"/>
            </a:solidFill>
          </p:spPr>
          <p:txBody>
            <a:bodyPr wrap="square" lIns="0" tIns="0" rIns="0" bIns="0" rtlCol="0"/>
            <a:lstStyle/>
            <a:p>
              <a:endParaRPr/>
            </a:p>
          </p:txBody>
        </p:sp>
        <p:sp>
          <p:nvSpPr>
            <p:cNvPr id="37" name="object 37"/>
            <p:cNvSpPr/>
            <p:nvPr/>
          </p:nvSpPr>
          <p:spPr>
            <a:xfrm>
              <a:off x="6688835" y="5599176"/>
              <a:ext cx="360045" cy="433070"/>
            </a:xfrm>
            <a:custGeom>
              <a:avLst/>
              <a:gdLst/>
              <a:ahLst/>
              <a:cxnLst/>
              <a:rect l="l" t="t" r="r" b="b"/>
              <a:pathLst>
                <a:path w="360045" h="433070">
                  <a:moveTo>
                    <a:pt x="0" y="432816"/>
                  </a:moveTo>
                  <a:lnTo>
                    <a:pt x="359664" y="432816"/>
                  </a:lnTo>
                  <a:lnTo>
                    <a:pt x="359664" y="0"/>
                  </a:lnTo>
                  <a:lnTo>
                    <a:pt x="0" y="0"/>
                  </a:lnTo>
                  <a:lnTo>
                    <a:pt x="0" y="432816"/>
                  </a:lnTo>
                  <a:close/>
                </a:path>
              </a:pathLst>
            </a:custGeom>
            <a:ln w="12700">
              <a:solidFill>
                <a:srgbClr val="000000"/>
              </a:solidFill>
            </a:ln>
          </p:spPr>
          <p:txBody>
            <a:bodyPr wrap="square" lIns="0" tIns="0" rIns="0" bIns="0" rtlCol="0"/>
            <a:lstStyle/>
            <a:p>
              <a:endParaRPr/>
            </a:p>
          </p:txBody>
        </p:sp>
        <p:sp>
          <p:nvSpPr>
            <p:cNvPr id="38" name="object 38"/>
            <p:cNvSpPr/>
            <p:nvPr/>
          </p:nvSpPr>
          <p:spPr>
            <a:xfrm>
              <a:off x="7048500" y="5778677"/>
              <a:ext cx="360045" cy="76200"/>
            </a:xfrm>
            <a:custGeom>
              <a:avLst/>
              <a:gdLst/>
              <a:ahLst/>
              <a:cxnLst/>
              <a:rect l="l" t="t" r="r" b="b"/>
              <a:pathLst>
                <a:path w="360045" h="76200">
                  <a:moveTo>
                    <a:pt x="76073" y="0"/>
                  </a:moveTo>
                  <a:lnTo>
                    <a:pt x="0" y="38430"/>
                  </a:lnTo>
                  <a:lnTo>
                    <a:pt x="76326" y="76199"/>
                  </a:lnTo>
                  <a:lnTo>
                    <a:pt x="76221" y="44513"/>
                  </a:lnTo>
                  <a:lnTo>
                    <a:pt x="63500" y="44513"/>
                  </a:lnTo>
                  <a:lnTo>
                    <a:pt x="63500" y="31813"/>
                  </a:lnTo>
                  <a:lnTo>
                    <a:pt x="76178" y="31759"/>
                  </a:lnTo>
                  <a:lnTo>
                    <a:pt x="76073" y="0"/>
                  </a:lnTo>
                  <a:close/>
                </a:path>
                <a:path w="360045" h="76200">
                  <a:moveTo>
                    <a:pt x="76178" y="31759"/>
                  </a:moveTo>
                  <a:lnTo>
                    <a:pt x="63500" y="31813"/>
                  </a:lnTo>
                  <a:lnTo>
                    <a:pt x="63500" y="44513"/>
                  </a:lnTo>
                  <a:lnTo>
                    <a:pt x="76221" y="44459"/>
                  </a:lnTo>
                  <a:lnTo>
                    <a:pt x="76178" y="31759"/>
                  </a:lnTo>
                  <a:close/>
                </a:path>
                <a:path w="360045" h="76200">
                  <a:moveTo>
                    <a:pt x="76221" y="44459"/>
                  </a:moveTo>
                  <a:lnTo>
                    <a:pt x="63500" y="44513"/>
                  </a:lnTo>
                  <a:lnTo>
                    <a:pt x="76221" y="44513"/>
                  </a:lnTo>
                  <a:close/>
                </a:path>
                <a:path w="360045" h="76200">
                  <a:moveTo>
                    <a:pt x="359664" y="30556"/>
                  </a:moveTo>
                  <a:lnTo>
                    <a:pt x="76178" y="31759"/>
                  </a:lnTo>
                  <a:lnTo>
                    <a:pt x="76221" y="44459"/>
                  </a:lnTo>
                  <a:lnTo>
                    <a:pt x="359664" y="43256"/>
                  </a:lnTo>
                  <a:lnTo>
                    <a:pt x="359664" y="30556"/>
                  </a:lnTo>
                  <a:close/>
                </a:path>
              </a:pathLst>
            </a:custGeom>
            <a:solidFill>
              <a:srgbClr val="000000"/>
            </a:solidFill>
          </p:spPr>
          <p:txBody>
            <a:bodyPr wrap="square" lIns="0" tIns="0" rIns="0" bIns="0" rtlCol="0"/>
            <a:lstStyle/>
            <a:p>
              <a:endParaRPr/>
            </a:p>
          </p:txBody>
        </p:sp>
        <p:sp>
          <p:nvSpPr>
            <p:cNvPr id="39" name="object 39"/>
            <p:cNvSpPr/>
            <p:nvPr/>
          </p:nvSpPr>
          <p:spPr>
            <a:xfrm>
              <a:off x="7408164" y="5599176"/>
              <a:ext cx="361315" cy="433070"/>
            </a:xfrm>
            <a:custGeom>
              <a:avLst/>
              <a:gdLst/>
              <a:ahLst/>
              <a:cxnLst/>
              <a:rect l="l" t="t" r="r" b="b"/>
              <a:pathLst>
                <a:path w="361315" h="433070">
                  <a:moveTo>
                    <a:pt x="0" y="432816"/>
                  </a:moveTo>
                  <a:lnTo>
                    <a:pt x="361188" y="432816"/>
                  </a:lnTo>
                  <a:lnTo>
                    <a:pt x="361188" y="0"/>
                  </a:lnTo>
                  <a:lnTo>
                    <a:pt x="0" y="0"/>
                  </a:lnTo>
                  <a:lnTo>
                    <a:pt x="0" y="432816"/>
                  </a:lnTo>
                  <a:close/>
                </a:path>
              </a:pathLst>
            </a:custGeom>
            <a:ln w="12700">
              <a:solidFill>
                <a:srgbClr val="000000"/>
              </a:solidFill>
            </a:ln>
          </p:spPr>
          <p:txBody>
            <a:bodyPr wrap="square" lIns="0" tIns="0" rIns="0" bIns="0" rtlCol="0"/>
            <a:lstStyle/>
            <a:p>
              <a:endParaRPr/>
            </a:p>
          </p:txBody>
        </p:sp>
        <p:sp>
          <p:nvSpPr>
            <p:cNvPr id="40" name="object 40"/>
            <p:cNvSpPr/>
            <p:nvPr/>
          </p:nvSpPr>
          <p:spPr>
            <a:xfrm>
              <a:off x="7767827" y="5778677"/>
              <a:ext cx="360045" cy="76200"/>
            </a:xfrm>
            <a:custGeom>
              <a:avLst/>
              <a:gdLst/>
              <a:ahLst/>
              <a:cxnLst/>
              <a:rect l="l" t="t" r="r" b="b"/>
              <a:pathLst>
                <a:path w="360045" h="76200">
                  <a:moveTo>
                    <a:pt x="76073" y="0"/>
                  </a:moveTo>
                  <a:lnTo>
                    <a:pt x="0" y="38430"/>
                  </a:lnTo>
                  <a:lnTo>
                    <a:pt x="76326" y="76199"/>
                  </a:lnTo>
                  <a:lnTo>
                    <a:pt x="76221" y="44513"/>
                  </a:lnTo>
                  <a:lnTo>
                    <a:pt x="63500" y="44513"/>
                  </a:lnTo>
                  <a:lnTo>
                    <a:pt x="63500" y="31813"/>
                  </a:lnTo>
                  <a:lnTo>
                    <a:pt x="76178" y="31759"/>
                  </a:lnTo>
                  <a:lnTo>
                    <a:pt x="76073" y="0"/>
                  </a:lnTo>
                  <a:close/>
                </a:path>
                <a:path w="360045" h="76200">
                  <a:moveTo>
                    <a:pt x="76178" y="31759"/>
                  </a:moveTo>
                  <a:lnTo>
                    <a:pt x="63500" y="31813"/>
                  </a:lnTo>
                  <a:lnTo>
                    <a:pt x="63500" y="44513"/>
                  </a:lnTo>
                  <a:lnTo>
                    <a:pt x="76221" y="44459"/>
                  </a:lnTo>
                  <a:lnTo>
                    <a:pt x="76178" y="31759"/>
                  </a:lnTo>
                  <a:close/>
                </a:path>
                <a:path w="360045" h="76200">
                  <a:moveTo>
                    <a:pt x="76221" y="44459"/>
                  </a:moveTo>
                  <a:lnTo>
                    <a:pt x="63500" y="44513"/>
                  </a:lnTo>
                  <a:lnTo>
                    <a:pt x="76221" y="44513"/>
                  </a:lnTo>
                  <a:close/>
                </a:path>
                <a:path w="360045" h="76200">
                  <a:moveTo>
                    <a:pt x="359664" y="30556"/>
                  </a:moveTo>
                  <a:lnTo>
                    <a:pt x="76178" y="31759"/>
                  </a:lnTo>
                  <a:lnTo>
                    <a:pt x="76221" y="44459"/>
                  </a:lnTo>
                  <a:lnTo>
                    <a:pt x="359664" y="43256"/>
                  </a:lnTo>
                  <a:lnTo>
                    <a:pt x="359664" y="30556"/>
                  </a:lnTo>
                  <a:close/>
                </a:path>
              </a:pathLst>
            </a:custGeom>
            <a:solidFill>
              <a:srgbClr val="000000"/>
            </a:solidFill>
          </p:spPr>
          <p:txBody>
            <a:bodyPr wrap="square" lIns="0" tIns="0" rIns="0" bIns="0" rtlCol="0"/>
            <a:lstStyle/>
            <a:p>
              <a:endParaRPr/>
            </a:p>
          </p:txBody>
        </p:sp>
        <p:sp>
          <p:nvSpPr>
            <p:cNvPr id="41" name="object 41"/>
            <p:cNvSpPr/>
            <p:nvPr/>
          </p:nvSpPr>
          <p:spPr>
            <a:xfrm>
              <a:off x="8127491" y="5670804"/>
              <a:ext cx="144780" cy="144780"/>
            </a:xfrm>
            <a:custGeom>
              <a:avLst/>
              <a:gdLst/>
              <a:ahLst/>
              <a:cxnLst/>
              <a:rect l="l" t="t" r="r" b="b"/>
              <a:pathLst>
                <a:path w="144779" h="144779">
                  <a:moveTo>
                    <a:pt x="0" y="144780"/>
                  </a:moveTo>
                  <a:lnTo>
                    <a:pt x="144779" y="0"/>
                  </a:lnTo>
                </a:path>
              </a:pathLst>
            </a:custGeom>
            <a:ln w="12699">
              <a:solidFill>
                <a:srgbClr val="000000"/>
              </a:solidFill>
            </a:ln>
          </p:spPr>
          <p:txBody>
            <a:bodyPr wrap="square" lIns="0" tIns="0" rIns="0" bIns="0" rtlCol="0"/>
            <a:lstStyle/>
            <a:p>
              <a:endParaRPr/>
            </a:p>
          </p:txBody>
        </p:sp>
      </p:grpSp>
      <p:sp>
        <p:nvSpPr>
          <p:cNvPr id="42" name="object 42"/>
          <p:cNvSpPr txBox="1"/>
          <p:nvPr/>
        </p:nvSpPr>
        <p:spPr>
          <a:xfrm>
            <a:off x="8279383" y="531240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0</a:t>
            </a:r>
            <a:endParaRPr sz="1800">
              <a:latin typeface="Arial"/>
              <a:cs typeface="Arial"/>
            </a:endParaRPr>
          </a:p>
        </p:txBody>
      </p:sp>
      <p:grpSp>
        <p:nvGrpSpPr>
          <p:cNvPr id="43" name="object 43"/>
          <p:cNvGrpSpPr/>
          <p:nvPr/>
        </p:nvGrpSpPr>
        <p:grpSpPr>
          <a:xfrm>
            <a:off x="1876044" y="5810758"/>
            <a:ext cx="487680" cy="221615"/>
            <a:chOff x="1876044" y="5810758"/>
            <a:chExt cx="487680" cy="221615"/>
          </a:xfrm>
        </p:grpSpPr>
        <p:sp>
          <p:nvSpPr>
            <p:cNvPr id="44" name="object 44"/>
            <p:cNvSpPr/>
            <p:nvPr/>
          </p:nvSpPr>
          <p:spPr>
            <a:xfrm>
              <a:off x="2014728" y="5817108"/>
              <a:ext cx="349250" cy="0"/>
            </a:xfrm>
            <a:custGeom>
              <a:avLst/>
              <a:gdLst/>
              <a:ahLst/>
              <a:cxnLst/>
              <a:rect l="l" t="t" r="r" b="b"/>
              <a:pathLst>
                <a:path w="349250">
                  <a:moveTo>
                    <a:pt x="348996" y="0"/>
                  </a:moveTo>
                  <a:lnTo>
                    <a:pt x="0" y="0"/>
                  </a:lnTo>
                </a:path>
              </a:pathLst>
            </a:custGeom>
            <a:ln w="12700">
              <a:solidFill>
                <a:srgbClr val="000000"/>
              </a:solidFill>
            </a:ln>
          </p:spPr>
          <p:txBody>
            <a:bodyPr wrap="square" lIns="0" tIns="0" rIns="0" bIns="0" rtlCol="0"/>
            <a:lstStyle/>
            <a:p>
              <a:endParaRPr/>
            </a:p>
          </p:txBody>
        </p:sp>
        <p:sp>
          <p:nvSpPr>
            <p:cNvPr id="45" name="object 45"/>
            <p:cNvSpPr/>
            <p:nvPr/>
          </p:nvSpPr>
          <p:spPr>
            <a:xfrm>
              <a:off x="1876044" y="5813666"/>
              <a:ext cx="144018" cy="218325"/>
            </a:xfrm>
            <a:prstGeom prst="rect">
              <a:avLst/>
            </a:prstGeom>
            <a:blipFill>
              <a:blip r:embed="rId2" cstate="print"/>
              <a:stretch>
                <a:fillRect/>
              </a:stretch>
            </a:blipFill>
          </p:spPr>
          <p:txBody>
            <a:bodyPr wrap="square" lIns="0" tIns="0" rIns="0" bIns="0" rtlCol="0"/>
            <a:lstStyle/>
            <a:p>
              <a:endParaRPr/>
            </a:p>
          </p:txBody>
        </p:sp>
      </p:grpSp>
      <p:sp>
        <p:nvSpPr>
          <p:cNvPr id="46" name="object 46"/>
          <p:cNvSpPr txBox="1"/>
          <p:nvPr/>
        </p:nvSpPr>
        <p:spPr>
          <a:xfrm>
            <a:off x="2374392" y="4148328"/>
            <a:ext cx="361315" cy="433070"/>
          </a:xfrm>
          <a:prstGeom prst="rect">
            <a:avLst/>
          </a:prstGeom>
          <a:ln w="12700">
            <a:solidFill>
              <a:srgbClr val="000000"/>
            </a:solidFill>
          </a:ln>
        </p:spPr>
        <p:txBody>
          <a:bodyPr vert="horz" wrap="square" lIns="0" tIns="5715" rIns="0" bIns="0" rtlCol="0">
            <a:spAutoFit/>
          </a:bodyPr>
          <a:lstStyle/>
          <a:p>
            <a:pPr marL="9525" algn="ctr">
              <a:lnSpc>
                <a:spcPts val="1870"/>
              </a:lnSpc>
              <a:spcBef>
                <a:spcPts val="45"/>
              </a:spcBef>
            </a:pPr>
            <a:r>
              <a:rPr sz="1600" b="1" spc="-5" dirty="0">
                <a:latin typeface="Times New Roman"/>
                <a:cs typeface="Times New Roman"/>
              </a:rPr>
              <a:t>si</a:t>
            </a:r>
            <a:r>
              <a:rPr sz="1600" b="1" dirty="0">
                <a:latin typeface="Times New Roman"/>
                <a:cs typeface="Times New Roman"/>
              </a:rPr>
              <a:t>g</a:t>
            </a:r>
            <a:r>
              <a:rPr sz="1600" b="1" spc="-5" dirty="0">
                <a:latin typeface="Times New Roman"/>
                <a:cs typeface="Times New Roman"/>
              </a:rPr>
              <a:t>n</a:t>
            </a:r>
            <a:endParaRPr sz="1600">
              <a:latin typeface="Times New Roman"/>
              <a:cs typeface="Times New Roman"/>
            </a:endParaRPr>
          </a:p>
          <a:p>
            <a:pPr marL="9525" algn="ctr">
              <a:lnSpc>
                <a:spcPts val="1150"/>
              </a:lnSpc>
            </a:pPr>
            <a:r>
              <a:rPr sz="1000" b="1" spc="-5" dirty="0">
                <a:latin typeface="Arial"/>
                <a:cs typeface="Arial"/>
              </a:rPr>
              <a:t>bit</a:t>
            </a:r>
            <a:endParaRPr sz="1000">
              <a:latin typeface="Arial"/>
              <a:cs typeface="Arial"/>
            </a:endParaRP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42</a:t>
            </a:fld>
            <a:endParaRPr dirty="0"/>
          </a:p>
        </p:txBody>
      </p:sp>
      <p:sp>
        <p:nvSpPr>
          <p:cNvPr id="47" name="object 47"/>
          <p:cNvSpPr txBox="1"/>
          <p:nvPr/>
        </p:nvSpPr>
        <p:spPr>
          <a:xfrm>
            <a:off x="2363723" y="5599176"/>
            <a:ext cx="386715" cy="433070"/>
          </a:xfrm>
          <a:prstGeom prst="rect">
            <a:avLst/>
          </a:prstGeom>
          <a:ln w="12700">
            <a:solidFill>
              <a:srgbClr val="000000"/>
            </a:solidFill>
          </a:ln>
        </p:spPr>
        <p:txBody>
          <a:bodyPr vert="horz" wrap="square" lIns="0" tIns="78105" rIns="0" bIns="0" rtlCol="0">
            <a:spAutoFit/>
          </a:bodyPr>
          <a:lstStyle/>
          <a:p>
            <a:pPr marL="80010" indent="-58419">
              <a:lnSpc>
                <a:spcPts val="1730"/>
              </a:lnSpc>
              <a:spcBef>
                <a:spcPts val="615"/>
              </a:spcBef>
            </a:pPr>
            <a:r>
              <a:rPr sz="1600" b="1" spc="-5" dirty="0">
                <a:latin typeface="Times New Roman"/>
                <a:cs typeface="Times New Roman"/>
              </a:rPr>
              <a:t>si</a:t>
            </a:r>
            <a:r>
              <a:rPr sz="1600" b="1" dirty="0">
                <a:latin typeface="Times New Roman"/>
                <a:cs typeface="Times New Roman"/>
              </a:rPr>
              <a:t>g</a:t>
            </a:r>
            <a:r>
              <a:rPr sz="1600" b="1" spc="-5" dirty="0">
                <a:latin typeface="Times New Roman"/>
                <a:cs typeface="Times New Roman"/>
              </a:rPr>
              <a:t>n  bit</a:t>
            </a:r>
            <a:endParaRPr sz="16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100" y="4381855"/>
            <a:ext cx="8323580" cy="879856"/>
          </a:xfrm>
          <a:prstGeom prst="rect">
            <a:avLst/>
          </a:prstGeom>
        </p:spPr>
        <p:txBody>
          <a:bodyPr vert="horz" wrap="square" lIns="0" tIns="12700" rIns="0" bIns="0" rtlCol="0">
            <a:spAutoFit/>
          </a:bodyPr>
          <a:lstStyle/>
          <a:p>
            <a:pPr marL="266700" marR="30480" indent="-228600">
              <a:lnSpc>
                <a:spcPct val="150000"/>
              </a:lnSpc>
              <a:spcBef>
                <a:spcPts val="100"/>
              </a:spcBef>
              <a:buFont typeface="Arial"/>
              <a:buChar char="•"/>
              <a:tabLst>
                <a:tab pos="266065" algn="l"/>
                <a:tab pos="266700" algn="l"/>
              </a:tabLst>
            </a:pPr>
            <a:r>
              <a:rPr sz="2000" dirty="0">
                <a:latin typeface="Times New Roman"/>
                <a:cs typeface="Times New Roman"/>
              </a:rPr>
              <a:t>An </a:t>
            </a:r>
            <a:r>
              <a:rPr sz="2000" spc="-5" dirty="0">
                <a:latin typeface="Times New Roman"/>
                <a:cs typeface="Times New Roman"/>
              </a:rPr>
              <a:t>overflow flip-flop </a:t>
            </a:r>
            <a:r>
              <a:rPr sz="2000" dirty="0">
                <a:latin typeface="Times New Roman"/>
                <a:cs typeface="Times New Roman"/>
              </a:rPr>
              <a:t>V </a:t>
            </a:r>
            <a:r>
              <a:rPr sz="2000" spc="-5" dirty="0">
                <a:latin typeface="Times New Roman"/>
                <a:cs typeface="Times New Roman"/>
              </a:rPr>
              <a:t>can be used </a:t>
            </a:r>
            <a:r>
              <a:rPr sz="2000" spc="-10" dirty="0">
                <a:latin typeface="Times New Roman"/>
                <a:cs typeface="Times New Roman"/>
              </a:rPr>
              <a:t>to </a:t>
            </a:r>
            <a:r>
              <a:rPr sz="2000" spc="-5" dirty="0">
                <a:latin typeface="Times New Roman"/>
                <a:cs typeface="Times New Roman"/>
              </a:rPr>
              <a:t>detect </a:t>
            </a:r>
            <a:r>
              <a:rPr sz="2000" spc="-10" dirty="0">
                <a:latin typeface="Times New Roman"/>
                <a:cs typeface="Times New Roman"/>
              </a:rPr>
              <a:t>an </a:t>
            </a:r>
            <a:r>
              <a:rPr sz="2000" spc="-5" dirty="0">
                <a:latin typeface="Times New Roman"/>
                <a:cs typeface="Times New Roman"/>
              </a:rPr>
              <a:t>arithmetic shift-left </a:t>
            </a:r>
            <a:r>
              <a:rPr sz="2000" spc="-15" dirty="0">
                <a:latin typeface="Times New Roman"/>
                <a:cs typeface="Times New Roman"/>
              </a:rPr>
              <a:t>overflow.  </a:t>
            </a:r>
            <a:r>
              <a:rPr sz="2000" spc="5" dirty="0">
                <a:latin typeface="Times New Roman"/>
                <a:cs typeface="Times New Roman"/>
              </a:rPr>
              <a:t>V=R</a:t>
            </a:r>
            <a:r>
              <a:rPr sz="1950" spc="7" baseline="-21367" dirty="0">
                <a:latin typeface="Times New Roman"/>
                <a:cs typeface="Times New Roman"/>
              </a:rPr>
              <a:t>n-1 </a:t>
            </a:r>
            <a:r>
              <a:rPr sz="2000" dirty="0">
                <a:latin typeface="Symbol"/>
                <a:cs typeface="Symbol"/>
              </a:rPr>
              <a:t></a:t>
            </a:r>
            <a:r>
              <a:rPr sz="2000" dirty="0">
                <a:latin typeface="Times New Roman"/>
                <a:cs typeface="Times New Roman"/>
              </a:rPr>
              <a:t> </a:t>
            </a:r>
            <a:r>
              <a:rPr sz="2000" spc="10" dirty="0">
                <a:latin typeface="Times New Roman"/>
                <a:cs typeface="Times New Roman"/>
              </a:rPr>
              <a:t>R</a:t>
            </a:r>
            <a:r>
              <a:rPr sz="1950" spc="15" baseline="-21367" dirty="0">
                <a:latin typeface="Times New Roman"/>
                <a:cs typeface="Times New Roman"/>
              </a:rPr>
              <a:t>n-2 </a:t>
            </a:r>
            <a:r>
              <a:rPr sz="2000" dirty="0">
                <a:latin typeface="Times New Roman"/>
                <a:cs typeface="Times New Roman"/>
              </a:rPr>
              <a:t>, </a:t>
            </a:r>
            <a:r>
              <a:rPr sz="2000" spc="-5" dirty="0">
                <a:latin typeface="Times New Roman"/>
                <a:cs typeface="Times New Roman"/>
              </a:rPr>
              <a:t>if </a:t>
            </a:r>
            <a:r>
              <a:rPr sz="2000" dirty="0">
                <a:latin typeface="Times New Roman"/>
                <a:cs typeface="Times New Roman"/>
              </a:rPr>
              <a:t>V=0, there </a:t>
            </a:r>
            <a:r>
              <a:rPr sz="2000" spc="-5" dirty="0">
                <a:latin typeface="Times New Roman"/>
                <a:cs typeface="Times New Roman"/>
              </a:rPr>
              <a:t>is </a:t>
            </a:r>
            <a:r>
              <a:rPr sz="2000" dirty="0">
                <a:latin typeface="Times New Roman"/>
                <a:cs typeface="Times New Roman"/>
              </a:rPr>
              <a:t>no overflow </a:t>
            </a:r>
            <a:r>
              <a:rPr sz="2000" spc="5" dirty="0">
                <a:latin typeface="Times New Roman"/>
                <a:cs typeface="Times New Roman"/>
              </a:rPr>
              <a:t>but </a:t>
            </a:r>
            <a:r>
              <a:rPr sz="2000" spc="-5" dirty="0">
                <a:latin typeface="Times New Roman"/>
                <a:cs typeface="Times New Roman"/>
              </a:rPr>
              <a:t>if </a:t>
            </a:r>
            <a:r>
              <a:rPr sz="2000" dirty="0">
                <a:latin typeface="Times New Roman"/>
                <a:cs typeface="Times New Roman"/>
              </a:rPr>
              <a:t>V=1, overflow </a:t>
            </a:r>
            <a:r>
              <a:rPr sz="2000" spc="-5" dirty="0">
                <a:latin typeface="Times New Roman"/>
                <a:cs typeface="Times New Roman"/>
              </a:rPr>
              <a:t>is</a:t>
            </a:r>
            <a:r>
              <a:rPr sz="2000" spc="-50" dirty="0">
                <a:latin typeface="Times New Roman"/>
                <a:cs typeface="Times New Roman"/>
              </a:rPr>
              <a:t> </a:t>
            </a:r>
            <a:r>
              <a:rPr sz="2000" dirty="0">
                <a:latin typeface="Times New Roman"/>
                <a:cs typeface="Times New Roman"/>
              </a:rPr>
              <a:t>detected.</a:t>
            </a:r>
          </a:p>
        </p:txBody>
      </p:sp>
      <p:grpSp>
        <p:nvGrpSpPr>
          <p:cNvPr id="3" name="object 3"/>
          <p:cNvGrpSpPr/>
          <p:nvPr/>
        </p:nvGrpSpPr>
        <p:grpSpPr>
          <a:xfrm>
            <a:off x="2340864" y="1807210"/>
            <a:ext cx="5555615" cy="445770"/>
            <a:chOff x="2340864" y="1807210"/>
            <a:chExt cx="5555615" cy="445770"/>
          </a:xfrm>
        </p:grpSpPr>
        <p:sp>
          <p:nvSpPr>
            <p:cNvPr id="4" name="object 4"/>
            <p:cNvSpPr/>
            <p:nvPr/>
          </p:nvSpPr>
          <p:spPr>
            <a:xfrm>
              <a:off x="2340864" y="1991487"/>
              <a:ext cx="361315" cy="76200"/>
            </a:xfrm>
            <a:custGeom>
              <a:avLst/>
              <a:gdLst/>
              <a:ahLst/>
              <a:cxnLst/>
              <a:rect l="l" t="t" r="r" b="b"/>
              <a:pathLst>
                <a:path w="361314" h="76200">
                  <a:moveTo>
                    <a:pt x="76073" y="0"/>
                  </a:moveTo>
                  <a:lnTo>
                    <a:pt x="0" y="38480"/>
                  </a:lnTo>
                  <a:lnTo>
                    <a:pt x="76327"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7"/>
                  </a:moveTo>
                  <a:lnTo>
                    <a:pt x="76179" y="31822"/>
                  </a:lnTo>
                  <a:lnTo>
                    <a:pt x="76221" y="44522"/>
                  </a:lnTo>
                  <a:lnTo>
                    <a:pt x="361188" y="43307"/>
                  </a:lnTo>
                  <a:lnTo>
                    <a:pt x="361188" y="30607"/>
                  </a:lnTo>
                  <a:close/>
                </a:path>
              </a:pathLst>
            </a:custGeom>
            <a:solidFill>
              <a:srgbClr val="000000"/>
            </a:solidFill>
          </p:spPr>
          <p:txBody>
            <a:bodyPr wrap="square" lIns="0" tIns="0" rIns="0" bIns="0" rtlCol="0"/>
            <a:lstStyle/>
            <a:p>
              <a:endParaRPr/>
            </a:p>
          </p:txBody>
        </p:sp>
        <p:sp>
          <p:nvSpPr>
            <p:cNvPr id="5" name="object 5"/>
            <p:cNvSpPr/>
            <p:nvPr/>
          </p:nvSpPr>
          <p:spPr>
            <a:xfrm>
              <a:off x="2702052" y="1813560"/>
              <a:ext cx="360045" cy="433070"/>
            </a:xfrm>
            <a:custGeom>
              <a:avLst/>
              <a:gdLst/>
              <a:ahLst/>
              <a:cxnLst/>
              <a:rect l="l" t="t" r="r" b="b"/>
              <a:pathLst>
                <a:path w="360044"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6" name="object 6"/>
            <p:cNvSpPr/>
            <p:nvPr/>
          </p:nvSpPr>
          <p:spPr>
            <a:xfrm>
              <a:off x="3061716" y="1991487"/>
              <a:ext cx="361315" cy="76200"/>
            </a:xfrm>
            <a:custGeom>
              <a:avLst/>
              <a:gdLst/>
              <a:ahLst/>
              <a:cxnLst/>
              <a:rect l="l" t="t" r="r" b="b"/>
              <a:pathLst>
                <a:path w="361314" h="76200">
                  <a:moveTo>
                    <a:pt x="76072" y="0"/>
                  </a:moveTo>
                  <a:lnTo>
                    <a:pt x="0" y="38480"/>
                  </a:lnTo>
                  <a:lnTo>
                    <a:pt x="76326" y="76200"/>
                  </a:lnTo>
                  <a:lnTo>
                    <a:pt x="76221" y="44576"/>
                  </a:lnTo>
                  <a:lnTo>
                    <a:pt x="63500" y="44576"/>
                  </a:lnTo>
                  <a:lnTo>
                    <a:pt x="63500" y="31876"/>
                  </a:lnTo>
                  <a:lnTo>
                    <a:pt x="76179" y="31822"/>
                  </a:lnTo>
                  <a:lnTo>
                    <a:pt x="76072"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7" y="30607"/>
                  </a:moveTo>
                  <a:lnTo>
                    <a:pt x="76179" y="31822"/>
                  </a:lnTo>
                  <a:lnTo>
                    <a:pt x="76221" y="44522"/>
                  </a:lnTo>
                  <a:lnTo>
                    <a:pt x="361187" y="43307"/>
                  </a:lnTo>
                  <a:lnTo>
                    <a:pt x="361187" y="30607"/>
                  </a:lnTo>
                  <a:close/>
                </a:path>
              </a:pathLst>
            </a:custGeom>
            <a:solidFill>
              <a:srgbClr val="000000"/>
            </a:solidFill>
          </p:spPr>
          <p:txBody>
            <a:bodyPr wrap="square" lIns="0" tIns="0" rIns="0" bIns="0" rtlCol="0"/>
            <a:lstStyle/>
            <a:p>
              <a:endParaRPr/>
            </a:p>
          </p:txBody>
        </p:sp>
        <p:sp>
          <p:nvSpPr>
            <p:cNvPr id="7" name="object 7"/>
            <p:cNvSpPr/>
            <p:nvPr/>
          </p:nvSpPr>
          <p:spPr>
            <a:xfrm>
              <a:off x="3422904" y="1813560"/>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8" name="object 8"/>
            <p:cNvSpPr/>
            <p:nvPr/>
          </p:nvSpPr>
          <p:spPr>
            <a:xfrm>
              <a:off x="3782568" y="1991487"/>
              <a:ext cx="361315" cy="76200"/>
            </a:xfrm>
            <a:custGeom>
              <a:avLst/>
              <a:gdLst/>
              <a:ahLst/>
              <a:cxnLst/>
              <a:rect l="l" t="t" r="r" b="b"/>
              <a:pathLst>
                <a:path w="361314" h="76200">
                  <a:moveTo>
                    <a:pt x="76073" y="0"/>
                  </a:moveTo>
                  <a:lnTo>
                    <a:pt x="0" y="38480"/>
                  </a:lnTo>
                  <a:lnTo>
                    <a:pt x="76327"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7"/>
                  </a:moveTo>
                  <a:lnTo>
                    <a:pt x="76179" y="31822"/>
                  </a:lnTo>
                  <a:lnTo>
                    <a:pt x="76221" y="44522"/>
                  </a:lnTo>
                  <a:lnTo>
                    <a:pt x="361188" y="43307"/>
                  </a:lnTo>
                  <a:lnTo>
                    <a:pt x="361188" y="30607"/>
                  </a:lnTo>
                  <a:close/>
                </a:path>
              </a:pathLst>
            </a:custGeom>
            <a:solidFill>
              <a:srgbClr val="000000"/>
            </a:solidFill>
          </p:spPr>
          <p:txBody>
            <a:bodyPr wrap="square" lIns="0" tIns="0" rIns="0" bIns="0" rtlCol="0"/>
            <a:lstStyle/>
            <a:p>
              <a:endParaRPr/>
            </a:p>
          </p:txBody>
        </p:sp>
        <p:sp>
          <p:nvSpPr>
            <p:cNvPr id="9" name="object 9"/>
            <p:cNvSpPr/>
            <p:nvPr/>
          </p:nvSpPr>
          <p:spPr>
            <a:xfrm>
              <a:off x="4143756" y="1813560"/>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0" name="object 10"/>
            <p:cNvSpPr/>
            <p:nvPr/>
          </p:nvSpPr>
          <p:spPr>
            <a:xfrm>
              <a:off x="4503420" y="1991487"/>
              <a:ext cx="361315" cy="76200"/>
            </a:xfrm>
            <a:custGeom>
              <a:avLst/>
              <a:gdLst/>
              <a:ahLst/>
              <a:cxnLst/>
              <a:rect l="l" t="t" r="r" b="b"/>
              <a:pathLst>
                <a:path w="361314" h="76200">
                  <a:moveTo>
                    <a:pt x="76072" y="0"/>
                  </a:moveTo>
                  <a:lnTo>
                    <a:pt x="0" y="38480"/>
                  </a:lnTo>
                  <a:lnTo>
                    <a:pt x="76326" y="76200"/>
                  </a:lnTo>
                  <a:lnTo>
                    <a:pt x="76221" y="44576"/>
                  </a:lnTo>
                  <a:lnTo>
                    <a:pt x="63500" y="44576"/>
                  </a:lnTo>
                  <a:lnTo>
                    <a:pt x="63500" y="31876"/>
                  </a:lnTo>
                  <a:lnTo>
                    <a:pt x="76179" y="31822"/>
                  </a:lnTo>
                  <a:lnTo>
                    <a:pt x="76072"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7"/>
                  </a:moveTo>
                  <a:lnTo>
                    <a:pt x="76179" y="31822"/>
                  </a:lnTo>
                  <a:lnTo>
                    <a:pt x="76221" y="44522"/>
                  </a:lnTo>
                  <a:lnTo>
                    <a:pt x="361188" y="43307"/>
                  </a:lnTo>
                  <a:lnTo>
                    <a:pt x="361188" y="30607"/>
                  </a:lnTo>
                  <a:close/>
                </a:path>
              </a:pathLst>
            </a:custGeom>
            <a:solidFill>
              <a:srgbClr val="000000"/>
            </a:solidFill>
          </p:spPr>
          <p:txBody>
            <a:bodyPr wrap="square" lIns="0" tIns="0" rIns="0" bIns="0" rtlCol="0"/>
            <a:lstStyle/>
            <a:p>
              <a:endParaRPr/>
            </a:p>
          </p:txBody>
        </p:sp>
        <p:sp>
          <p:nvSpPr>
            <p:cNvPr id="11" name="object 11"/>
            <p:cNvSpPr/>
            <p:nvPr/>
          </p:nvSpPr>
          <p:spPr>
            <a:xfrm>
              <a:off x="4864608" y="1813560"/>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2" name="object 12"/>
            <p:cNvSpPr/>
            <p:nvPr/>
          </p:nvSpPr>
          <p:spPr>
            <a:xfrm>
              <a:off x="5224272" y="1991487"/>
              <a:ext cx="361315" cy="76200"/>
            </a:xfrm>
            <a:custGeom>
              <a:avLst/>
              <a:gdLst/>
              <a:ahLst/>
              <a:cxnLst/>
              <a:rect l="l" t="t" r="r" b="b"/>
              <a:pathLst>
                <a:path w="361314" h="76200">
                  <a:moveTo>
                    <a:pt x="76073" y="0"/>
                  </a:moveTo>
                  <a:lnTo>
                    <a:pt x="0" y="38480"/>
                  </a:lnTo>
                  <a:lnTo>
                    <a:pt x="76326"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7"/>
                  </a:moveTo>
                  <a:lnTo>
                    <a:pt x="76179" y="31822"/>
                  </a:lnTo>
                  <a:lnTo>
                    <a:pt x="76221" y="44522"/>
                  </a:lnTo>
                  <a:lnTo>
                    <a:pt x="361188" y="43307"/>
                  </a:lnTo>
                  <a:lnTo>
                    <a:pt x="361188" y="30607"/>
                  </a:lnTo>
                  <a:close/>
                </a:path>
              </a:pathLst>
            </a:custGeom>
            <a:solidFill>
              <a:srgbClr val="000000"/>
            </a:solidFill>
          </p:spPr>
          <p:txBody>
            <a:bodyPr wrap="square" lIns="0" tIns="0" rIns="0" bIns="0" rtlCol="0"/>
            <a:lstStyle/>
            <a:p>
              <a:endParaRPr/>
            </a:p>
          </p:txBody>
        </p:sp>
        <p:sp>
          <p:nvSpPr>
            <p:cNvPr id="13" name="object 13"/>
            <p:cNvSpPr/>
            <p:nvPr/>
          </p:nvSpPr>
          <p:spPr>
            <a:xfrm>
              <a:off x="5585460" y="1813560"/>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4" name="object 14"/>
            <p:cNvSpPr/>
            <p:nvPr/>
          </p:nvSpPr>
          <p:spPr>
            <a:xfrm>
              <a:off x="5945123" y="1991487"/>
              <a:ext cx="361315" cy="76200"/>
            </a:xfrm>
            <a:custGeom>
              <a:avLst/>
              <a:gdLst/>
              <a:ahLst/>
              <a:cxnLst/>
              <a:rect l="l" t="t" r="r" b="b"/>
              <a:pathLst>
                <a:path w="361314" h="76200">
                  <a:moveTo>
                    <a:pt x="76073" y="0"/>
                  </a:moveTo>
                  <a:lnTo>
                    <a:pt x="0" y="38480"/>
                  </a:lnTo>
                  <a:lnTo>
                    <a:pt x="76326" y="76200"/>
                  </a:lnTo>
                  <a:lnTo>
                    <a:pt x="76221" y="44576"/>
                  </a:lnTo>
                  <a:lnTo>
                    <a:pt x="63500" y="44576"/>
                  </a:lnTo>
                  <a:lnTo>
                    <a:pt x="63500" y="31876"/>
                  </a:lnTo>
                  <a:lnTo>
                    <a:pt x="76179" y="31822"/>
                  </a:lnTo>
                  <a:lnTo>
                    <a:pt x="76073" y="0"/>
                  </a:lnTo>
                  <a:close/>
                </a:path>
                <a:path w="361314" h="76200">
                  <a:moveTo>
                    <a:pt x="76179" y="31822"/>
                  </a:moveTo>
                  <a:lnTo>
                    <a:pt x="63500" y="31876"/>
                  </a:lnTo>
                  <a:lnTo>
                    <a:pt x="63500" y="44576"/>
                  </a:lnTo>
                  <a:lnTo>
                    <a:pt x="76221" y="44522"/>
                  </a:lnTo>
                  <a:lnTo>
                    <a:pt x="76179" y="31822"/>
                  </a:lnTo>
                  <a:close/>
                </a:path>
                <a:path w="361314" h="76200">
                  <a:moveTo>
                    <a:pt x="76221" y="44522"/>
                  </a:moveTo>
                  <a:lnTo>
                    <a:pt x="63500" y="44576"/>
                  </a:lnTo>
                  <a:lnTo>
                    <a:pt x="76221" y="44576"/>
                  </a:lnTo>
                  <a:close/>
                </a:path>
                <a:path w="361314" h="76200">
                  <a:moveTo>
                    <a:pt x="361188" y="30607"/>
                  </a:moveTo>
                  <a:lnTo>
                    <a:pt x="76179" y="31822"/>
                  </a:lnTo>
                  <a:lnTo>
                    <a:pt x="76221" y="44522"/>
                  </a:lnTo>
                  <a:lnTo>
                    <a:pt x="361188" y="43307"/>
                  </a:lnTo>
                  <a:lnTo>
                    <a:pt x="361188" y="30607"/>
                  </a:lnTo>
                  <a:close/>
                </a:path>
              </a:pathLst>
            </a:custGeom>
            <a:solidFill>
              <a:srgbClr val="000000"/>
            </a:solidFill>
          </p:spPr>
          <p:txBody>
            <a:bodyPr wrap="square" lIns="0" tIns="0" rIns="0" bIns="0" rtlCol="0"/>
            <a:lstStyle/>
            <a:p>
              <a:endParaRPr/>
            </a:p>
          </p:txBody>
        </p:sp>
        <p:sp>
          <p:nvSpPr>
            <p:cNvPr id="15" name="object 15"/>
            <p:cNvSpPr/>
            <p:nvPr/>
          </p:nvSpPr>
          <p:spPr>
            <a:xfrm>
              <a:off x="6306311" y="1813560"/>
              <a:ext cx="360045" cy="433070"/>
            </a:xfrm>
            <a:custGeom>
              <a:avLst/>
              <a:gdLst/>
              <a:ahLst/>
              <a:cxnLst/>
              <a:rect l="l" t="t" r="r" b="b"/>
              <a:pathLst>
                <a:path w="360045" h="433069">
                  <a:moveTo>
                    <a:pt x="0" y="432815"/>
                  </a:moveTo>
                  <a:lnTo>
                    <a:pt x="359663" y="432815"/>
                  </a:lnTo>
                  <a:lnTo>
                    <a:pt x="359663" y="0"/>
                  </a:lnTo>
                  <a:lnTo>
                    <a:pt x="0" y="0"/>
                  </a:lnTo>
                  <a:lnTo>
                    <a:pt x="0" y="432815"/>
                  </a:lnTo>
                  <a:close/>
                </a:path>
              </a:pathLst>
            </a:custGeom>
            <a:ln w="12700">
              <a:solidFill>
                <a:srgbClr val="000000"/>
              </a:solidFill>
            </a:ln>
          </p:spPr>
          <p:txBody>
            <a:bodyPr wrap="square" lIns="0" tIns="0" rIns="0" bIns="0" rtlCol="0"/>
            <a:lstStyle/>
            <a:p>
              <a:endParaRPr/>
            </a:p>
          </p:txBody>
        </p:sp>
        <p:sp>
          <p:nvSpPr>
            <p:cNvPr id="16" name="object 16"/>
            <p:cNvSpPr/>
            <p:nvPr/>
          </p:nvSpPr>
          <p:spPr>
            <a:xfrm>
              <a:off x="6665976" y="1991487"/>
              <a:ext cx="360045" cy="76200"/>
            </a:xfrm>
            <a:custGeom>
              <a:avLst/>
              <a:gdLst/>
              <a:ahLst/>
              <a:cxnLst/>
              <a:rect l="l" t="t" r="r" b="b"/>
              <a:pathLst>
                <a:path w="360045" h="76200">
                  <a:moveTo>
                    <a:pt x="76073" y="0"/>
                  </a:moveTo>
                  <a:lnTo>
                    <a:pt x="0" y="38480"/>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4" y="30607"/>
                  </a:moveTo>
                  <a:lnTo>
                    <a:pt x="76179" y="31822"/>
                  </a:lnTo>
                  <a:lnTo>
                    <a:pt x="76221" y="44522"/>
                  </a:lnTo>
                  <a:lnTo>
                    <a:pt x="359664" y="43307"/>
                  </a:lnTo>
                  <a:lnTo>
                    <a:pt x="359664" y="30607"/>
                  </a:lnTo>
                  <a:close/>
                </a:path>
              </a:pathLst>
            </a:custGeom>
            <a:solidFill>
              <a:srgbClr val="000000"/>
            </a:solidFill>
          </p:spPr>
          <p:txBody>
            <a:bodyPr wrap="square" lIns="0" tIns="0" rIns="0" bIns="0" rtlCol="0"/>
            <a:lstStyle/>
            <a:p>
              <a:endParaRPr/>
            </a:p>
          </p:txBody>
        </p:sp>
        <p:sp>
          <p:nvSpPr>
            <p:cNvPr id="17" name="object 17"/>
            <p:cNvSpPr/>
            <p:nvPr/>
          </p:nvSpPr>
          <p:spPr>
            <a:xfrm>
              <a:off x="7025640" y="1813560"/>
              <a:ext cx="361315" cy="433070"/>
            </a:xfrm>
            <a:custGeom>
              <a:avLst/>
              <a:gdLst/>
              <a:ahLst/>
              <a:cxnLst/>
              <a:rect l="l" t="t" r="r" b="b"/>
              <a:pathLst>
                <a:path w="361315" h="433069">
                  <a:moveTo>
                    <a:pt x="0" y="432815"/>
                  </a:moveTo>
                  <a:lnTo>
                    <a:pt x="361188" y="432815"/>
                  </a:lnTo>
                  <a:lnTo>
                    <a:pt x="361188" y="0"/>
                  </a:lnTo>
                  <a:lnTo>
                    <a:pt x="0" y="0"/>
                  </a:lnTo>
                  <a:lnTo>
                    <a:pt x="0" y="432815"/>
                  </a:lnTo>
                  <a:close/>
                </a:path>
              </a:pathLst>
            </a:custGeom>
            <a:ln w="12700">
              <a:solidFill>
                <a:srgbClr val="000000"/>
              </a:solidFill>
            </a:ln>
          </p:spPr>
          <p:txBody>
            <a:bodyPr wrap="square" lIns="0" tIns="0" rIns="0" bIns="0" rtlCol="0"/>
            <a:lstStyle/>
            <a:p>
              <a:endParaRPr/>
            </a:p>
          </p:txBody>
        </p:sp>
        <p:sp>
          <p:nvSpPr>
            <p:cNvPr id="18" name="object 18"/>
            <p:cNvSpPr/>
            <p:nvPr/>
          </p:nvSpPr>
          <p:spPr>
            <a:xfrm>
              <a:off x="7385304" y="1991487"/>
              <a:ext cx="360045" cy="76200"/>
            </a:xfrm>
            <a:custGeom>
              <a:avLst/>
              <a:gdLst/>
              <a:ahLst/>
              <a:cxnLst/>
              <a:rect l="l" t="t" r="r" b="b"/>
              <a:pathLst>
                <a:path w="360045" h="76200">
                  <a:moveTo>
                    <a:pt x="76073" y="0"/>
                  </a:moveTo>
                  <a:lnTo>
                    <a:pt x="0" y="38480"/>
                  </a:lnTo>
                  <a:lnTo>
                    <a:pt x="76326" y="76200"/>
                  </a:lnTo>
                  <a:lnTo>
                    <a:pt x="76221" y="44576"/>
                  </a:lnTo>
                  <a:lnTo>
                    <a:pt x="63500" y="44576"/>
                  </a:lnTo>
                  <a:lnTo>
                    <a:pt x="63500" y="31876"/>
                  </a:lnTo>
                  <a:lnTo>
                    <a:pt x="76179" y="31822"/>
                  </a:lnTo>
                  <a:lnTo>
                    <a:pt x="76073" y="0"/>
                  </a:lnTo>
                  <a:close/>
                </a:path>
                <a:path w="360045" h="76200">
                  <a:moveTo>
                    <a:pt x="76179" y="31822"/>
                  </a:moveTo>
                  <a:lnTo>
                    <a:pt x="63500" y="31876"/>
                  </a:lnTo>
                  <a:lnTo>
                    <a:pt x="63500" y="44576"/>
                  </a:lnTo>
                  <a:lnTo>
                    <a:pt x="76221" y="44522"/>
                  </a:lnTo>
                  <a:lnTo>
                    <a:pt x="76179" y="31822"/>
                  </a:lnTo>
                  <a:close/>
                </a:path>
                <a:path w="360045" h="76200">
                  <a:moveTo>
                    <a:pt x="76221" y="44522"/>
                  </a:moveTo>
                  <a:lnTo>
                    <a:pt x="63500" y="44576"/>
                  </a:lnTo>
                  <a:lnTo>
                    <a:pt x="76221" y="44576"/>
                  </a:lnTo>
                  <a:close/>
                </a:path>
                <a:path w="360045" h="76200">
                  <a:moveTo>
                    <a:pt x="359664" y="30607"/>
                  </a:moveTo>
                  <a:lnTo>
                    <a:pt x="76179" y="31822"/>
                  </a:lnTo>
                  <a:lnTo>
                    <a:pt x="76221" y="44522"/>
                  </a:lnTo>
                  <a:lnTo>
                    <a:pt x="359664" y="43307"/>
                  </a:lnTo>
                  <a:lnTo>
                    <a:pt x="359664" y="30607"/>
                  </a:lnTo>
                  <a:close/>
                </a:path>
              </a:pathLst>
            </a:custGeom>
            <a:solidFill>
              <a:srgbClr val="000000"/>
            </a:solidFill>
          </p:spPr>
          <p:txBody>
            <a:bodyPr wrap="square" lIns="0" tIns="0" rIns="0" bIns="0" rtlCol="0"/>
            <a:lstStyle/>
            <a:p>
              <a:endParaRPr/>
            </a:p>
          </p:txBody>
        </p:sp>
        <p:sp>
          <p:nvSpPr>
            <p:cNvPr id="19" name="object 19"/>
            <p:cNvSpPr/>
            <p:nvPr/>
          </p:nvSpPr>
          <p:spPr>
            <a:xfrm>
              <a:off x="7744967" y="1883664"/>
              <a:ext cx="144780" cy="144780"/>
            </a:xfrm>
            <a:custGeom>
              <a:avLst/>
              <a:gdLst/>
              <a:ahLst/>
              <a:cxnLst/>
              <a:rect l="l" t="t" r="r" b="b"/>
              <a:pathLst>
                <a:path w="144779" h="144780">
                  <a:moveTo>
                    <a:pt x="0" y="144780"/>
                  </a:moveTo>
                  <a:lnTo>
                    <a:pt x="144779" y="0"/>
                  </a:lnTo>
                </a:path>
              </a:pathLst>
            </a:custGeom>
            <a:ln w="12700">
              <a:solidFill>
                <a:srgbClr val="000000"/>
              </a:solidFill>
            </a:ln>
          </p:spPr>
          <p:txBody>
            <a:bodyPr wrap="square" lIns="0" tIns="0" rIns="0" bIns="0" rtlCol="0"/>
            <a:lstStyle/>
            <a:p>
              <a:endParaRPr/>
            </a:p>
          </p:txBody>
        </p:sp>
      </p:grpSp>
      <p:sp>
        <p:nvSpPr>
          <p:cNvPr id="20" name="object 20"/>
          <p:cNvSpPr txBox="1"/>
          <p:nvPr/>
        </p:nvSpPr>
        <p:spPr>
          <a:xfrm>
            <a:off x="406400" y="418185"/>
            <a:ext cx="8350884" cy="1407160"/>
          </a:xfrm>
          <a:prstGeom prst="rect">
            <a:avLst/>
          </a:prstGeom>
        </p:spPr>
        <p:txBody>
          <a:bodyPr vert="horz" wrap="square" lIns="0" tIns="12700" rIns="0" bIns="0" rtlCol="0">
            <a:spAutoFit/>
          </a:bodyPr>
          <a:lstStyle/>
          <a:p>
            <a:pPr marL="279400" marR="43180" indent="-228600">
              <a:lnSpc>
                <a:spcPct val="150100"/>
              </a:lnSpc>
              <a:spcBef>
                <a:spcPts val="100"/>
              </a:spcBef>
              <a:buFont typeface="Arial"/>
              <a:buChar char="•"/>
              <a:tabLst>
                <a:tab pos="278765" algn="l"/>
                <a:tab pos="279400" algn="l"/>
                <a:tab pos="724535" algn="l"/>
                <a:tab pos="1191895" algn="l"/>
                <a:tab pos="2347595" algn="l"/>
                <a:tab pos="2929890" algn="l"/>
                <a:tab pos="4019550" algn="l"/>
                <a:tab pos="4643120" algn="l"/>
                <a:tab pos="5016500" algn="l"/>
                <a:tab pos="5977890" algn="l"/>
                <a:tab pos="6407785" algn="l"/>
                <a:tab pos="6848475" algn="l"/>
                <a:tab pos="7944484" algn="l"/>
              </a:tabLst>
            </a:pPr>
            <a:r>
              <a:rPr sz="2000" spc="5" dirty="0">
                <a:latin typeface="Times New Roman"/>
                <a:cs typeface="Times New Roman"/>
              </a:rPr>
              <a:t>A</a:t>
            </a:r>
            <a:r>
              <a:rPr sz="2000" dirty="0">
                <a:latin typeface="Times New Roman"/>
                <a:cs typeface="Times New Roman"/>
              </a:rPr>
              <a:t>n	l</a:t>
            </a:r>
            <a:r>
              <a:rPr sz="2000" spc="-20" dirty="0">
                <a:latin typeface="Times New Roman"/>
                <a:cs typeface="Times New Roman"/>
              </a:rPr>
              <a:t>e</a:t>
            </a:r>
            <a:r>
              <a:rPr sz="2000" dirty="0">
                <a:latin typeface="Times New Roman"/>
                <a:cs typeface="Times New Roman"/>
              </a:rPr>
              <a:t>ft	</a:t>
            </a:r>
            <a:r>
              <a:rPr sz="2000" spc="-15" dirty="0">
                <a:latin typeface="Times New Roman"/>
                <a:cs typeface="Times New Roman"/>
              </a:rPr>
              <a:t>a</a:t>
            </a:r>
            <a:r>
              <a:rPr sz="2000" dirty="0">
                <a:latin typeface="Times New Roman"/>
                <a:cs typeface="Times New Roman"/>
              </a:rPr>
              <a:t>ri</a:t>
            </a:r>
            <a:r>
              <a:rPr sz="2000" spc="-20" dirty="0">
                <a:latin typeface="Times New Roman"/>
                <a:cs typeface="Times New Roman"/>
              </a:rPr>
              <a:t>t</a:t>
            </a:r>
            <a:r>
              <a:rPr sz="2000" dirty="0">
                <a:latin typeface="Times New Roman"/>
                <a:cs typeface="Times New Roman"/>
              </a:rPr>
              <a:t>h</a:t>
            </a:r>
            <a:r>
              <a:rPr sz="2000" spc="-35" dirty="0">
                <a:latin typeface="Times New Roman"/>
                <a:cs typeface="Times New Roman"/>
              </a:rPr>
              <a:t>m</a:t>
            </a:r>
            <a:r>
              <a:rPr sz="2000" dirty="0">
                <a:latin typeface="Times New Roman"/>
                <a:cs typeface="Times New Roman"/>
              </a:rPr>
              <a:t>e</a:t>
            </a:r>
            <a:r>
              <a:rPr sz="2000" spc="-10" dirty="0">
                <a:latin typeface="Times New Roman"/>
                <a:cs typeface="Times New Roman"/>
              </a:rPr>
              <a:t>t</a:t>
            </a:r>
            <a:r>
              <a:rPr sz="2000" dirty="0">
                <a:latin typeface="Times New Roman"/>
                <a:cs typeface="Times New Roman"/>
              </a:rPr>
              <a:t>ic	sh</a:t>
            </a:r>
            <a:r>
              <a:rPr sz="2000" spc="-20" dirty="0">
                <a:latin typeface="Times New Roman"/>
                <a:cs typeface="Times New Roman"/>
              </a:rPr>
              <a:t>i</a:t>
            </a:r>
            <a:r>
              <a:rPr sz="2000" dirty="0">
                <a:latin typeface="Times New Roman"/>
                <a:cs typeface="Times New Roman"/>
              </a:rPr>
              <a:t>ft	o</a:t>
            </a:r>
            <a:r>
              <a:rPr sz="2000" spc="-15" dirty="0">
                <a:latin typeface="Times New Roman"/>
                <a:cs typeface="Times New Roman"/>
              </a:rPr>
              <a:t>p</a:t>
            </a:r>
            <a:r>
              <a:rPr sz="2000" dirty="0">
                <a:latin typeface="Times New Roman"/>
                <a:cs typeface="Times New Roman"/>
              </a:rPr>
              <a:t>erat</a:t>
            </a:r>
            <a:r>
              <a:rPr sz="2000" spc="-25" dirty="0">
                <a:latin typeface="Times New Roman"/>
                <a:cs typeface="Times New Roman"/>
              </a:rPr>
              <a:t>i</a:t>
            </a:r>
            <a:r>
              <a:rPr sz="2000" dirty="0">
                <a:latin typeface="Times New Roman"/>
                <a:cs typeface="Times New Roman"/>
              </a:rPr>
              <a:t>on	</a:t>
            </a:r>
            <a:r>
              <a:rPr sz="2000" spc="-25" dirty="0">
                <a:latin typeface="Times New Roman"/>
                <a:cs typeface="Times New Roman"/>
              </a:rPr>
              <a:t>m</a:t>
            </a:r>
            <a:r>
              <a:rPr sz="2000" dirty="0">
                <a:latin typeface="Times New Roman"/>
                <a:cs typeface="Times New Roman"/>
              </a:rPr>
              <a:t>ust	</a:t>
            </a:r>
            <a:r>
              <a:rPr sz="2000" spc="5" dirty="0">
                <a:latin typeface="Times New Roman"/>
                <a:cs typeface="Times New Roman"/>
              </a:rPr>
              <a:t>b</a:t>
            </a:r>
            <a:r>
              <a:rPr sz="2000" dirty="0">
                <a:latin typeface="Times New Roman"/>
                <a:cs typeface="Times New Roman"/>
              </a:rPr>
              <a:t>e	</a:t>
            </a:r>
            <a:r>
              <a:rPr sz="2000" spc="-15" dirty="0">
                <a:latin typeface="Times New Roman"/>
                <a:cs typeface="Times New Roman"/>
              </a:rPr>
              <a:t>c</a:t>
            </a:r>
            <a:r>
              <a:rPr sz="2000" dirty="0">
                <a:latin typeface="Times New Roman"/>
                <a:cs typeface="Times New Roman"/>
              </a:rPr>
              <a:t>he</a:t>
            </a:r>
            <a:r>
              <a:rPr sz="2000" spc="-10" dirty="0">
                <a:latin typeface="Times New Roman"/>
                <a:cs typeface="Times New Roman"/>
              </a:rPr>
              <a:t>c</a:t>
            </a:r>
            <a:r>
              <a:rPr sz="2000" dirty="0">
                <a:latin typeface="Times New Roman"/>
                <a:cs typeface="Times New Roman"/>
              </a:rPr>
              <a:t>ked	for	</a:t>
            </a:r>
            <a:r>
              <a:rPr sz="2000" spc="-20" dirty="0">
                <a:latin typeface="Times New Roman"/>
                <a:cs typeface="Times New Roman"/>
              </a:rPr>
              <a:t>t</a:t>
            </a:r>
            <a:r>
              <a:rPr sz="2000" dirty="0">
                <a:latin typeface="Times New Roman"/>
                <a:cs typeface="Times New Roman"/>
              </a:rPr>
              <a:t>he	ov</a:t>
            </a:r>
            <a:r>
              <a:rPr sz="2000" spc="-15" dirty="0">
                <a:latin typeface="Times New Roman"/>
                <a:cs typeface="Times New Roman"/>
              </a:rPr>
              <a:t>e</a:t>
            </a:r>
            <a:r>
              <a:rPr sz="2000" dirty="0">
                <a:latin typeface="Times New Roman"/>
                <a:cs typeface="Times New Roman"/>
              </a:rPr>
              <a:t>rf</a:t>
            </a:r>
            <a:r>
              <a:rPr sz="2000" spc="-10" dirty="0">
                <a:latin typeface="Times New Roman"/>
                <a:cs typeface="Times New Roman"/>
              </a:rPr>
              <a:t>l</a:t>
            </a:r>
            <a:r>
              <a:rPr sz="2000" dirty="0">
                <a:latin typeface="Times New Roman"/>
                <a:cs typeface="Times New Roman"/>
              </a:rPr>
              <a:t>o</a:t>
            </a:r>
            <a:r>
              <a:rPr sz="2000" spc="-135" dirty="0">
                <a:latin typeface="Times New Roman"/>
                <a:cs typeface="Times New Roman"/>
              </a:rPr>
              <a:t>w</a:t>
            </a:r>
            <a:r>
              <a:rPr sz="2000" dirty="0">
                <a:latin typeface="Times New Roman"/>
                <a:cs typeface="Times New Roman"/>
              </a:rPr>
              <a:t>,	</a:t>
            </a:r>
            <a:r>
              <a:rPr sz="2000" spc="5" dirty="0">
                <a:latin typeface="Times New Roman"/>
                <a:cs typeface="Times New Roman"/>
              </a:rPr>
              <a:t>OR  </a:t>
            </a:r>
            <a:r>
              <a:rPr sz="2000" dirty="0">
                <a:latin typeface="Times New Roman"/>
                <a:cs typeface="Times New Roman"/>
              </a:rPr>
              <a:t>operation </a:t>
            </a:r>
            <a:r>
              <a:rPr sz="2000" spc="-5" dirty="0">
                <a:latin typeface="Times New Roman"/>
                <a:cs typeface="Times New Roman"/>
              </a:rPr>
              <a:t>in </a:t>
            </a:r>
            <a:r>
              <a:rPr sz="2000" spc="10" dirty="0">
                <a:latin typeface="Times New Roman"/>
                <a:cs typeface="Times New Roman"/>
              </a:rPr>
              <a:t>7</a:t>
            </a:r>
            <a:r>
              <a:rPr sz="1950" spc="15" baseline="25641" dirty="0">
                <a:latin typeface="Times New Roman"/>
                <a:cs typeface="Times New Roman"/>
              </a:rPr>
              <a:t>th </a:t>
            </a:r>
            <a:r>
              <a:rPr sz="2000" dirty="0">
                <a:latin typeface="Times New Roman"/>
                <a:cs typeface="Times New Roman"/>
              </a:rPr>
              <a:t>n </a:t>
            </a:r>
            <a:r>
              <a:rPr sz="2000" spc="10" dirty="0">
                <a:latin typeface="Times New Roman"/>
                <a:cs typeface="Times New Roman"/>
              </a:rPr>
              <a:t>6</a:t>
            </a:r>
            <a:r>
              <a:rPr sz="1950" spc="15" baseline="25641" dirty="0">
                <a:latin typeface="Times New Roman"/>
                <a:cs typeface="Times New Roman"/>
              </a:rPr>
              <a:t>th</a:t>
            </a:r>
            <a:r>
              <a:rPr sz="1950" spc="-82" baseline="25641" dirty="0">
                <a:latin typeface="Times New Roman"/>
                <a:cs typeface="Times New Roman"/>
              </a:rPr>
              <a:t> </a:t>
            </a:r>
            <a:r>
              <a:rPr sz="2000" dirty="0">
                <a:latin typeface="Times New Roman"/>
                <a:cs typeface="Times New Roman"/>
              </a:rPr>
              <a:t>bit</a:t>
            </a:r>
          </a:p>
          <a:p>
            <a:pPr marR="711835" algn="r">
              <a:lnSpc>
                <a:spcPct val="100000"/>
              </a:lnSpc>
              <a:spcBef>
                <a:spcPts val="1510"/>
              </a:spcBef>
            </a:pPr>
            <a:r>
              <a:rPr sz="1800" b="1" dirty="0">
                <a:latin typeface="Arial"/>
                <a:cs typeface="Arial"/>
              </a:rPr>
              <a:t>0</a:t>
            </a:r>
            <a:endParaRPr sz="1800" dirty="0">
              <a:latin typeface="Arial"/>
              <a:cs typeface="Arial"/>
            </a:endParaRPr>
          </a:p>
        </p:txBody>
      </p:sp>
      <p:grpSp>
        <p:nvGrpSpPr>
          <p:cNvPr id="21" name="object 21"/>
          <p:cNvGrpSpPr/>
          <p:nvPr/>
        </p:nvGrpSpPr>
        <p:grpSpPr>
          <a:xfrm>
            <a:off x="1625854" y="2023617"/>
            <a:ext cx="2518410" cy="1031240"/>
            <a:chOff x="1625854" y="2023617"/>
            <a:chExt cx="2518410" cy="1031240"/>
          </a:xfrm>
        </p:grpSpPr>
        <p:sp>
          <p:nvSpPr>
            <p:cNvPr id="22" name="object 22"/>
            <p:cNvSpPr/>
            <p:nvPr/>
          </p:nvSpPr>
          <p:spPr>
            <a:xfrm>
              <a:off x="1632204" y="2029967"/>
              <a:ext cx="349250" cy="0"/>
            </a:xfrm>
            <a:custGeom>
              <a:avLst/>
              <a:gdLst/>
              <a:ahLst/>
              <a:cxnLst/>
              <a:rect l="l" t="t" r="r" b="b"/>
              <a:pathLst>
                <a:path w="349250">
                  <a:moveTo>
                    <a:pt x="348995" y="0"/>
                  </a:moveTo>
                  <a:lnTo>
                    <a:pt x="0" y="0"/>
                  </a:lnTo>
                </a:path>
              </a:pathLst>
            </a:custGeom>
            <a:ln w="12700">
              <a:solidFill>
                <a:srgbClr val="000000"/>
              </a:solidFill>
            </a:ln>
          </p:spPr>
          <p:txBody>
            <a:bodyPr wrap="square" lIns="0" tIns="0" rIns="0" bIns="0" rtlCol="0"/>
            <a:lstStyle/>
            <a:p>
              <a:endParaRPr/>
            </a:p>
          </p:txBody>
        </p:sp>
        <p:sp>
          <p:nvSpPr>
            <p:cNvPr id="23" name="object 23"/>
            <p:cNvSpPr/>
            <p:nvPr/>
          </p:nvSpPr>
          <p:spPr>
            <a:xfrm>
              <a:off x="3340608" y="2630423"/>
              <a:ext cx="494030" cy="417830"/>
            </a:xfrm>
            <a:custGeom>
              <a:avLst/>
              <a:gdLst/>
              <a:ahLst/>
              <a:cxnLst/>
              <a:rect l="l" t="t" r="r" b="b"/>
              <a:pathLst>
                <a:path w="494029" h="417830">
                  <a:moveTo>
                    <a:pt x="0" y="0"/>
                  </a:moveTo>
                  <a:lnTo>
                    <a:pt x="65150" y="1851"/>
                  </a:lnTo>
                  <a:lnTo>
                    <a:pt x="127635" y="7244"/>
                  </a:lnTo>
                  <a:lnTo>
                    <a:pt x="186880" y="15936"/>
                  </a:lnTo>
                  <a:lnTo>
                    <a:pt x="242316" y="27686"/>
                  </a:lnTo>
                  <a:lnTo>
                    <a:pt x="293370" y="42250"/>
                  </a:lnTo>
                  <a:lnTo>
                    <a:pt x="339471" y="59388"/>
                  </a:lnTo>
                  <a:lnTo>
                    <a:pt x="380047" y="78857"/>
                  </a:lnTo>
                  <a:lnTo>
                    <a:pt x="414527" y="100414"/>
                  </a:lnTo>
                  <a:lnTo>
                    <a:pt x="462914" y="148828"/>
                  </a:lnTo>
                  <a:lnTo>
                    <a:pt x="475678" y="175199"/>
                  </a:lnTo>
                  <a:lnTo>
                    <a:pt x="480059" y="202691"/>
                  </a:lnTo>
                </a:path>
                <a:path w="494029" h="417830">
                  <a:moveTo>
                    <a:pt x="493775" y="192024"/>
                  </a:moveTo>
                  <a:lnTo>
                    <a:pt x="478693" y="247566"/>
                  </a:lnTo>
                  <a:lnTo>
                    <a:pt x="435915" y="298065"/>
                  </a:lnTo>
                  <a:lnTo>
                    <a:pt x="405297" y="320894"/>
                  </a:lnTo>
                  <a:lnTo>
                    <a:pt x="369145" y="341829"/>
                  </a:lnTo>
                  <a:lnTo>
                    <a:pt x="327921" y="360658"/>
                  </a:lnTo>
                  <a:lnTo>
                    <a:pt x="282089" y="377169"/>
                  </a:lnTo>
                  <a:lnTo>
                    <a:pt x="232110" y="391152"/>
                  </a:lnTo>
                  <a:lnTo>
                    <a:pt x="178449" y="402396"/>
                  </a:lnTo>
                  <a:lnTo>
                    <a:pt x="121568" y="410688"/>
                  </a:lnTo>
                  <a:lnTo>
                    <a:pt x="61931" y="415818"/>
                  </a:lnTo>
                  <a:lnTo>
                    <a:pt x="0" y="417575"/>
                  </a:lnTo>
                </a:path>
              </a:pathLst>
            </a:custGeom>
            <a:ln w="12700">
              <a:solidFill>
                <a:srgbClr val="000000"/>
              </a:solidFill>
            </a:ln>
          </p:spPr>
          <p:txBody>
            <a:bodyPr wrap="square" lIns="0" tIns="0" rIns="0" bIns="0" rtlCol="0"/>
            <a:lstStyle/>
            <a:p>
              <a:endParaRPr/>
            </a:p>
          </p:txBody>
        </p:sp>
        <p:sp>
          <p:nvSpPr>
            <p:cNvPr id="24" name="object 24"/>
            <p:cNvSpPr/>
            <p:nvPr/>
          </p:nvSpPr>
          <p:spPr>
            <a:xfrm>
              <a:off x="3184906" y="2624073"/>
              <a:ext cx="259588" cy="430275"/>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1632204" y="2029967"/>
              <a:ext cx="2512060" cy="937260"/>
            </a:xfrm>
            <a:custGeom>
              <a:avLst/>
              <a:gdLst/>
              <a:ahLst/>
              <a:cxnLst/>
              <a:rect l="l" t="t" r="r" b="b"/>
              <a:pathLst>
                <a:path w="2512060" h="937260">
                  <a:moveTo>
                    <a:pt x="1793747" y="688848"/>
                  </a:moveTo>
                  <a:lnTo>
                    <a:pt x="1261871" y="688848"/>
                  </a:lnTo>
                </a:path>
                <a:path w="2512060" h="937260">
                  <a:moveTo>
                    <a:pt x="1793747" y="937260"/>
                  </a:moveTo>
                  <a:lnTo>
                    <a:pt x="0" y="937260"/>
                  </a:lnTo>
                </a:path>
                <a:path w="2512060" h="937260">
                  <a:moveTo>
                    <a:pt x="2226563" y="803148"/>
                  </a:moveTo>
                  <a:lnTo>
                    <a:pt x="2511551" y="803148"/>
                  </a:lnTo>
                </a:path>
                <a:path w="2512060" h="937260">
                  <a:moveTo>
                    <a:pt x="0" y="0"/>
                  </a:moveTo>
                  <a:lnTo>
                    <a:pt x="0" y="937260"/>
                  </a:lnTo>
                </a:path>
                <a:path w="2512060" h="937260">
                  <a:moveTo>
                    <a:pt x="1261871" y="216408"/>
                  </a:moveTo>
                  <a:lnTo>
                    <a:pt x="1261871" y="688848"/>
                  </a:lnTo>
                </a:path>
              </a:pathLst>
            </a:custGeom>
            <a:ln w="12700">
              <a:solidFill>
                <a:srgbClr val="000000"/>
              </a:solidFill>
            </a:ln>
          </p:spPr>
          <p:txBody>
            <a:bodyPr wrap="square" lIns="0" tIns="0" rIns="0" bIns="0" rtlCol="0"/>
            <a:lstStyle/>
            <a:p>
              <a:endParaRPr/>
            </a:p>
          </p:txBody>
        </p:sp>
      </p:grpSp>
      <p:sp>
        <p:nvSpPr>
          <p:cNvPr id="26" name="object 26"/>
          <p:cNvSpPr txBox="1"/>
          <p:nvPr/>
        </p:nvSpPr>
        <p:spPr>
          <a:xfrm>
            <a:off x="4143755" y="2604516"/>
            <a:ext cx="360045" cy="434340"/>
          </a:xfrm>
          <a:prstGeom prst="rect">
            <a:avLst/>
          </a:prstGeom>
          <a:ln w="12700">
            <a:solidFill>
              <a:srgbClr val="000000"/>
            </a:solidFill>
          </a:ln>
        </p:spPr>
        <p:txBody>
          <a:bodyPr vert="horz" wrap="square" lIns="0" tIns="71755" rIns="0" bIns="0" rtlCol="0">
            <a:spAutoFit/>
          </a:bodyPr>
          <a:lstStyle/>
          <a:p>
            <a:pPr marL="91440">
              <a:lnSpc>
                <a:spcPct val="100000"/>
              </a:lnSpc>
              <a:spcBef>
                <a:spcPts val="565"/>
              </a:spcBef>
            </a:pPr>
            <a:r>
              <a:rPr sz="1800" b="1" dirty="0">
                <a:latin typeface="Arial"/>
                <a:cs typeface="Arial"/>
              </a:rPr>
              <a:t>V</a:t>
            </a:r>
            <a:endParaRPr sz="1800">
              <a:latin typeface="Arial"/>
              <a:cs typeface="Arial"/>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43</a:t>
            </a:fld>
            <a:endParaRPr dirty="0"/>
          </a:p>
        </p:txBody>
      </p:sp>
      <p:sp>
        <p:nvSpPr>
          <p:cNvPr id="27" name="object 27"/>
          <p:cNvSpPr txBox="1"/>
          <p:nvPr/>
        </p:nvSpPr>
        <p:spPr>
          <a:xfrm>
            <a:off x="4851653" y="2449529"/>
            <a:ext cx="3656965" cy="1261110"/>
          </a:xfrm>
          <a:prstGeom prst="rect">
            <a:avLst/>
          </a:prstGeom>
        </p:spPr>
        <p:txBody>
          <a:bodyPr vert="horz" wrap="square" lIns="0" tIns="13335" rIns="0" bIns="0" rtlCol="0">
            <a:spAutoFit/>
          </a:bodyPr>
          <a:lstStyle/>
          <a:p>
            <a:pPr marL="12700" marR="5080" algn="just">
              <a:lnSpc>
                <a:spcPct val="150100"/>
              </a:lnSpc>
              <a:spcBef>
                <a:spcPts val="105"/>
              </a:spcBef>
            </a:pPr>
            <a:r>
              <a:rPr sz="1800" dirty="0">
                <a:latin typeface="Times New Roman"/>
                <a:cs typeface="Times New Roman"/>
              </a:rPr>
              <a:t>Before </a:t>
            </a:r>
            <a:r>
              <a:rPr sz="1800" spc="-5" dirty="0">
                <a:latin typeface="Times New Roman"/>
                <a:cs typeface="Times New Roman"/>
              </a:rPr>
              <a:t>the shift, </a:t>
            </a:r>
            <a:r>
              <a:rPr sz="1800" dirty="0">
                <a:latin typeface="Times New Roman"/>
                <a:cs typeface="Times New Roman"/>
              </a:rPr>
              <a:t>if the </a:t>
            </a:r>
            <a:r>
              <a:rPr sz="1800" spc="-5" dirty="0">
                <a:latin typeface="Times New Roman"/>
                <a:cs typeface="Times New Roman"/>
              </a:rPr>
              <a:t>leftmost two </a:t>
            </a:r>
            <a:r>
              <a:rPr sz="1800" dirty="0">
                <a:latin typeface="Times New Roman"/>
                <a:cs typeface="Times New Roman"/>
              </a:rPr>
              <a:t>bits  </a:t>
            </a:r>
            <a:r>
              <a:rPr sz="1800" spc="-15" dirty="0">
                <a:latin typeface="Times New Roman"/>
                <a:cs typeface="Times New Roman"/>
              </a:rPr>
              <a:t>differ, </a:t>
            </a:r>
            <a:r>
              <a:rPr sz="1800" spc="-5" dirty="0">
                <a:latin typeface="Times New Roman"/>
                <a:cs typeface="Times New Roman"/>
              </a:rPr>
              <a:t>the shift will result in </a:t>
            </a:r>
            <a:r>
              <a:rPr sz="1800" dirty="0">
                <a:latin typeface="Times New Roman"/>
                <a:cs typeface="Times New Roman"/>
              </a:rPr>
              <a:t>an  overflow</a:t>
            </a:r>
            <a:endParaRPr sz="1800">
              <a:latin typeface="Times New Roman"/>
              <a:cs typeface="Times New Roman"/>
            </a:endParaRPr>
          </a:p>
        </p:txBody>
      </p:sp>
      <p:sp>
        <p:nvSpPr>
          <p:cNvPr id="28" name="object 28"/>
          <p:cNvSpPr txBox="1"/>
          <p:nvPr/>
        </p:nvSpPr>
        <p:spPr>
          <a:xfrm>
            <a:off x="1981200" y="1813560"/>
            <a:ext cx="360045" cy="433070"/>
          </a:xfrm>
          <a:prstGeom prst="rect">
            <a:avLst/>
          </a:prstGeom>
          <a:ln w="12700">
            <a:solidFill>
              <a:srgbClr val="000000"/>
            </a:solidFill>
          </a:ln>
        </p:spPr>
        <p:txBody>
          <a:bodyPr vert="horz" wrap="square" lIns="0" tIns="77470" rIns="0" bIns="0" rtlCol="0">
            <a:spAutoFit/>
          </a:bodyPr>
          <a:lstStyle/>
          <a:p>
            <a:pPr marL="125095" marR="18415" indent="-52069">
              <a:lnSpc>
                <a:spcPts val="1080"/>
              </a:lnSpc>
              <a:spcBef>
                <a:spcPts val="610"/>
              </a:spcBef>
            </a:pPr>
            <a:r>
              <a:rPr sz="1000" b="1" spc="-5" dirty="0">
                <a:latin typeface="Arial"/>
                <a:cs typeface="Arial"/>
              </a:rPr>
              <a:t>sign  bit</a:t>
            </a:r>
            <a:endParaRPr sz="10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46</a:t>
            </a:r>
            <a:endParaRPr sz="1200">
              <a:latin typeface="Carlito"/>
              <a:cs typeface="Carlito"/>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Example:</a:t>
            </a:r>
            <a:r>
              <a:rPr spc="195" dirty="0"/>
              <a:t> </a:t>
            </a:r>
            <a:r>
              <a:rPr spc="-5" dirty="0"/>
              <a:t>If</a:t>
            </a:r>
            <a:r>
              <a:rPr spc="215" dirty="0"/>
              <a:t> </a:t>
            </a:r>
            <a:r>
              <a:rPr spc="-5" dirty="0"/>
              <a:t>the</a:t>
            </a:r>
            <a:r>
              <a:rPr spc="204" dirty="0"/>
              <a:t> </a:t>
            </a:r>
            <a:r>
              <a:rPr spc="-5" dirty="0"/>
              <a:t>content</a:t>
            </a:r>
            <a:r>
              <a:rPr spc="200" dirty="0"/>
              <a:t> </a:t>
            </a:r>
            <a:r>
              <a:rPr spc="-5" dirty="0"/>
              <a:t>of</a:t>
            </a:r>
            <a:r>
              <a:rPr spc="204" dirty="0"/>
              <a:t> </a:t>
            </a:r>
            <a:r>
              <a:rPr dirty="0"/>
              <a:t>8</a:t>
            </a:r>
            <a:r>
              <a:rPr spc="195" dirty="0"/>
              <a:t> </a:t>
            </a:r>
            <a:r>
              <a:rPr dirty="0"/>
              <a:t>bits</a:t>
            </a:r>
            <a:r>
              <a:rPr spc="190" dirty="0"/>
              <a:t> </a:t>
            </a:r>
            <a:r>
              <a:rPr spc="-5" dirty="0"/>
              <a:t>register</a:t>
            </a:r>
            <a:r>
              <a:rPr spc="204" dirty="0"/>
              <a:t> </a:t>
            </a:r>
            <a:r>
              <a:rPr spc="-5" dirty="0"/>
              <a:t>is</a:t>
            </a:r>
            <a:r>
              <a:rPr spc="185" dirty="0"/>
              <a:t> </a:t>
            </a:r>
            <a:r>
              <a:rPr spc="-10" dirty="0"/>
              <a:t>(10100011).</a:t>
            </a:r>
            <a:r>
              <a:rPr spc="190" dirty="0"/>
              <a:t> </a:t>
            </a:r>
            <a:r>
              <a:rPr spc="-5" dirty="0"/>
              <a:t>What</a:t>
            </a:r>
            <a:r>
              <a:rPr spc="210" dirty="0"/>
              <a:t> </a:t>
            </a:r>
            <a:r>
              <a:rPr spc="-10" dirty="0"/>
              <a:t>is</a:t>
            </a:r>
            <a:r>
              <a:rPr spc="215" dirty="0"/>
              <a:t> </a:t>
            </a:r>
            <a:r>
              <a:rPr spc="-5" dirty="0"/>
              <a:t>the</a:t>
            </a:r>
            <a:r>
              <a:rPr spc="204" dirty="0"/>
              <a:t> </a:t>
            </a:r>
            <a:r>
              <a:rPr spc="-5" dirty="0"/>
              <a:t>result</a:t>
            </a:r>
            <a:r>
              <a:rPr spc="185" dirty="0"/>
              <a:t> </a:t>
            </a:r>
            <a:r>
              <a:rPr spc="5" dirty="0"/>
              <a:t>of</a:t>
            </a:r>
          </a:p>
        </p:txBody>
      </p:sp>
      <p:sp>
        <p:nvSpPr>
          <p:cNvPr id="4" name="object 4"/>
          <p:cNvSpPr txBox="1"/>
          <p:nvPr/>
        </p:nvSpPr>
        <p:spPr>
          <a:xfrm>
            <a:off x="502716" y="647248"/>
            <a:ext cx="8077834" cy="941069"/>
          </a:xfrm>
          <a:prstGeom prst="rect">
            <a:avLst/>
          </a:prstGeom>
        </p:spPr>
        <p:txBody>
          <a:bodyPr vert="horz" wrap="square" lIns="0" tIns="165735" rIns="0" bIns="0" rtlCol="0">
            <a:spAutoFit/>
          </a:bodyPr>
          <a:lstStyle/>
          <a:p>
            <a:pPr marL="12700">
              <a:lnSpc>
                <a:spcPct val="100000"/>
              </a:lnSpc>
              <a:spcBef>
                <a:spcPts val="1305"/>
              </a:spcBef>
            </a:pPr>
            <a:r>
              <a:rPr sz="2000" dirty="0">
                <a:latin typeface="Times New Roman"/>
                <a:cs typeface="Times New Roman"/>
              </a:rPr>
              <a:t>the operation after executing </a:t>
            </a:r>
            <a:r>
              <a:rPr sz="2000" spc="-5" dirty="0">
                <a:latin typeface="Times New Roman"/>
                <a:cs typeface="Times New Roman"/>
              </a:rPr>
              <a:t>to </a:t>
            </a:r>
            <a:r>
              <a:rPr sz="2000" dirty="0">
                <a:latin typeface="Times New Roman"/>
                <a:cs typeface="Times New Roman"/>
              </a:rPr>
              <a:t>the</a:t>
            </a:r>
            <a:r>
              <a:rPr sz="2000" spc="-130" dirty="0">
                <a:latin typeface="Times New Roman"/>
                <a:cs typeface="Times New Roman"/>
              </a:rPr>
              <a:t> </a:t>
            </a:r>
            <a:r>
              <a:rPr sz="2000" dirty="0">
                <a:latin typeface="Times New Roman"/>
                <a:cs typeface="Times New Roman"/>
              </a:rPr>
              <a:t>register:</a:t>
            </a:r>
            <a:endParaRPr sz="2000">
              <a:latin typeface="Times New Roman"/>
              <a:cs typeface="Times New Roman"/>
            </a:endParaRPr>
          </a:p>
          <a:p>
            <a:pPr marL="12700">
              <a:lnSpc>
                <a:spcPct val="100000"/>
              </a:lnSpc>
              <a:spcBef>
                <a:spcPts val="1200"/>
              </a:spcBef>
              <a:tabLst>
                <a:tab pos="4046854" algn="l"/>
              </a:tabLst>
            </a:pPr>
            <a:r>
              <a:rPr sz="2000" spc="-5" dirty="0">
                <a:latin typeface="Times New Roman"/>
                <a:cs typeface="Times New Roman"/>
              </a:rPr>
              <a:t>a. </a:t>
            </a:r>
            <a:r>
              <a:rPr sz="2000" dirty="0">
                <a:latin typeface="Times New Roman"/>
                <a:cs typeface="Times New Roman"/>
              </a:rPr>
              <a:t>shl </a:t>
            </a:r>
            <a:r>
              <a:rPr sz="2000" spc="-5" dirty="0">
                <a:latin typeface="Times New Roman"/>
                <a:cs typeface="Times New Roman"/>
              </a:rPr>
              <a:t>R: </a:t>
            </a:r>
            <a:r>
              <a:rPr sz="2000" dirty="0">
                <a:latin typeface="Times New Roman"/>
                <a:cs typeface="Times New Roman"/>
              </a:rPr>
              <a:t>shift  </a:t>
            </a:r>
            <a:r>
              <a:rPr sz="2000" spc="-5" dirty="0">
                <a:latin typeface="Times New Roman"/>
                <a:cs typeface="Times New Roman"/>
              </a:rPr>
              <a:t>left </a:t>
            </a:r>
            <a:r>
              <a:rPr sz="2000" dirty="0">
                <a:latin typeface="Times New Roman"/>
                <a:cs typeface="Times New Roman"/>
              </a:rPr>
              <a:t>register</a:t>
            </a:r>
            <a:r>
              <a:rPr sz="2000" spc="-50" dirty="0">
                <a:latin typeface="Times New Roman"/>
                <a:cs typeface="Times New Roman"/>
              </a:rPr>
              <a:t> </a:t>
            </a:r>
            <a:r>
              <a:rPr sz="2000" dirty="0">
                <a:latin typeface="Times New Roman"/>
                <a:cs typeface="Times New Roman"/>
              </a:rPr>
              <a:t>by</a:t>
            </a:r>
            <a:r>
              <a:rPr sz="2000" spc="-10" dirty="0">
                <a:latin typeface="Times New Roman"/>
                <a:cs typeface="Times New Roman"/>
              </a:rPr>
              <a:t> </a:t>
            </a:r>
            <a:r>
              <a:rPr sz="2000" dirty="0">
                <a:latin typeface="Times New Roman"/>
                <a:cs typeface="Times New Roman"/>
              </a:rPr>
              <a:t>3.	b. </a:t>
            </a:r>
            <a:r>
              <a:rPr sz="2000" spc="-5" dirty="0">
                <a:latin typeface="Times New Roman"/>
                <a:cs typeface="Times New Roman"/>
              </a:rPr>
              <a:t>cil </a:t>
            </a:r>
            <a:r>
              <a:rPr sz="2000" dirty="0">
                <a:latin typeface="Times New Roman"/>
                <a:cs typeface="Times New Roman"/>
              </a:rPr>
              <a:t>R : </a:t>
            </a:r>
            <a:r>
              <a:rPr sz="2000" spc="-5" dirty="0">
                <a:latin typeface="Times New Roman"/>
                <a:cs typeface="Times New Roman"/>
              </a:rPr>
              <a:t>circular </a:t>
            </a:r>
            <a:r>
              <a:rPr sz="2000" dirty="0">
                <a:latin typeface="Times New Roman"/>
                <a:cs typeface="Times New Roman"/>
              </a:rPr>
              <a:t>shift </a:t>
            </a:r>
            <a:r>
              <a:rPr sz="2000" spc="-5" dirty="0">
                <a:latin typeface="Times New Roman"/>
                <a:cs typeface="Times New Roman"/>
              </a:rPr>
              <a:t>left </a:t>
            </a:r>
            <a:r>
              <a:rPr sz="2000" dirty="0">
                <a:latin typeface="Times New Roman"/>
                <a:cs typeface="Times New Roman"/>
              </a:rPr>
              <a:t>register by</a:t>
            </a:r>
            <a:r>
              <a:rPr sz="2000" spc="-145" dirty="0">
                <a:latin typeface="Times New Roman"/>
                <a:cs typeface="Times New Roman"/>
              </a:rPr>
              <a:t> </a:t>
            </a:r>
            <a:r>
              <a:rPr sz="2000" dirty="0">
                <a:latin typeface="Times New Roman"/>
                <a:cs typeface="Times New Roman"/>
              </a:rPr>
              <a:t>3.</a:t>
            </a:r>
            <a:endParaRPr sz="2000">
              <a:latin typeface="Times New Roman"/>
              <a:cs typeface="Times New Roman"/>
            </a:endParaRPr>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marR="5080">
              <a:lnSpc>
                <a:spcPct val="150000"/>
              </a:lnSpc>
              <a:spcBef>
                <a:spcPts val="100"/>
              </a:spcBef>
              <a:tabLst>
                <a:tab pos="2801620" algn="l"/>
              </a:tabLst>
            </a:pPr>
            <a:r>
              <a:rPr spc="-5" dirty="0"/>
              <a:t>c. ashl R:</a:t>
            </a:r>
            <a:r>
              <a:rPr spc="475" dirty="0"/>
              <a:t> </a:t>
            </a:r>
            <a:r>
              <a:rPr spc="-10" dirty="0"/>
              <a:t>arithmetic</a:t>
            </a:r>
            <a:r>
              <a:rPr spc="155" dirty="0"/>
              <a:t> </a:t>
            </a:r>
            <a:r>
              <a:rPr spc="-5" dirty="0"/>
              <a:t>shift	</a:t>
            </a:r>
            <a:r>
              <a:rPr spc="-10" dirty="0"/>
              <a:t>left </a:t>
            </a:r>
            <a:r>
              <a:rPr spc="-5" dirty="0"/>
              <a:t>register </a:t>
            </a:r>
            <a:r>
              <a:rPr dirty="0"/>
              <a:t>by 3.  register by</a:t>
            </a:r>
            <a:r>
              <a:rPr spc="-45" dirty="0"/>
              <a:t> </a:t>
            </a:r>
            <a:r>
              <a:rPr dirty="0"/>
              <a:t>3.</a:t>
            </a:r>
          </a:p>
          <a:p>
            <a:pPr marL="12700">
              <a:lnSpc>
                <a:spcPct val="100000"/>
              </a:lnSpc>
              <a:spcBef>
                <a:spcPts val="1200"/>
              </a:spcBef>
            </a:pPr>
            <a:r>
              <a:rPr dirty="0"/>
              <a:t>Ans:</a:t>
            </a:r>
          </a:p>
        </p:txBody>
      </p:sp>
      <p:sp>
        <p:nvSpPr>
          <p:cNvPr id="6" name="object 6"/>
          <p:cNvSpPr txBox="1"/>
          <p:nvPr/>
        </p:nvSpPr>
        <p:spPr>
          <a:xfrm>
            <a:off x="5321046" y="1714626"/>
            <a:ext cx="3322954" cy="330835"/>
          </a:xfrm>
          <a:prstGeom prst="rect">
            <a:avLst/>
          </a:prstGeom>
        </p:spPr>
        <p:txBody>
          <a:bodyPr vert="horz" wrap="square" lIns="0" tIns="13335" rIns="0" bIns="0" rtlCol="0">
            <a:spAutoFit/>
          </a:bodyPr>
          <a:lstStyle/>
          <a:p>
            <a:pPr marL="12700">
              <a:lnSpc>
                <a:spcPct val="100000"/>
              </a:lnSpc>
              <a:spcBef>
                <a:spcPts val="105"/>
              </a:spcBef>
              <a:tabLst>
                <a:tab pos="2828925" algn="l"/>
              </a:tabLst>
            </a:pPr>
            <a:r>
              <a:rPr sz="2000" spc="5" dirty="0">
                <a:latin typeface="Times New Roman"/>
                <a:cs typeface="Times New Roman"/>
              </a:rPr>
              <a:t>d</a:t>
            </a:r>
            <a:r>
              <a:rPr sz="2000" dirty="0">
                <a:latin typeface="Times New Roman"/>
                <a:cs typeface="Times New Roman"/>
              </a:rPr>
              <a:t>.</a:t>
            </a:r>
            <a:r>
              <a:rPr sz="2000" spc="135" dirty="0">
                <a:latin typeface="Times New Roman"/>
                <a:cs typeface="Times New Roman"/>
              </a:rPr>
              <a:t> </a:t>
            </a:r>
            <a:r>
              <a:rPr sz="2000" dirty="0">
                <a:latin typeface="Times New Roman"/>
                <a:cs typeface="Times New Roman"/>
              </a:rPr>
              <a:t>a</a:t>
            </a:r>
            <a:r>
              <a:rPr sz="2000" spc="-15" dirty="0">
                <a:latin typeface="Times New Roman"/>
                <a:cs typeface="Times New Roman"/>
              </a:rPr>
              <a:t>s</a:t>
            </a:r>
            <a:r>
              <a:rPr sz="2000" dirty="0">
                <a:latin typeface="Times New Roman"/>
                <a:cs typeface="Times New Roman"/>
              </a:rPr>
              <a:t>hr</a:t>
            </a:r>
            <a:r>
              <a:rPr sz="2000" spc="145" dirty="0">
                <a:latin typeface="Times New Roman"/>
                <a:cs typeface="Times New Roman"/>
              </a:rPr>
              <a:t> </a:t>
            </a:r>
            <a:r>
              <a:rPr sz="2000" spc="-5" dirty="0">
                <a:latin typeface="Times New Roman"/>
                <a:cs typeface="Times New Roman"/>
              </a:rPr>
              <a:t>R</a:t>
            </a:r>
            <a:r>
              <a:rPr sz="2000" dirty="0">
                <a:latin typeface="Times New Roman"/>
                <a:cs typeface="Times New Roman"/>
              </a:rPr>
              <a:t>:</a:t>
            </a:r>
            <a:r>
              <a:rPr sz="2000" spc="140" dirty="0">
                <a:latin typeface="Times New Roman"/>
                <a:cs typeface="Times New Roman"/>
              </a:rPr>
              <a:t> </a:t>
            </a:r>
            <a:r>
              <a:rPr sz="2000" spc="-15" dirty="0">
                <a:latin typeface="Times New Roman"/>
                <a:cs typeface="Times New Roman"/>
              </a:rPr>
              <a:t>a</a:t>
            </a:r>
            <a:r>
              <a:rPr sz="2000" spc="-10" dirty="0">
                <a:latin typeface="Times New Roman"/>
                <a:cs typeface="Times New Roman"/>
              </a:rPr>
              <a:t>r</a:t>
            </a:r>
            <a:r>
              <a:rPr sz="2000" dirty="0">
                <a:latin typeface="Times New Roman"/>
                <a:cs typeface="Times New Roman"/>
              </a:rPr>
              <a:t>i</a:t>
            </a:r>
            <a:r>
              <a:rPr sz="2000" spc="-10" dirty="0">
                <a:latin typeface="Times New Roman"/>
                <a:cs typeface="Times New Roman"/>
              </a:rPr>
              <a:t>t</a:t>
            </a:r>
            <a:r>
              <a:rPr sz="2000" dirty="0">
                <a:latin typeface="Times New Roman"/>
                <a:cs typeface="Times New Roman"/>
              </a:rPr>
              <a:t>h</a:t>
            </a:r>
            <a:r>
              <a:rPr sz="2000" spc="-20" dirty="0">
                <a:latin typeface="Times New Roman"/>
                <a:cs typeface="Times New Roman"/>
              </a:rPr>
              <a:t>m</a:t>
            </a:r>
            <a:r>
              <a:rPr sz="2000" dirty="0">
                <a:latin typeface="Times New Roman"/>
                <a:cs typeface="Times New Roman"/>
              </a:rPr>
              <a:t>e</a:t>
            </a:r>
            <a:r>
              <a:rPr sz="2000" spc="-10" dirty="0">
                <a:latin typeface="Times New Roman"/>
                <a:cs typeface="Times New Roman"/>
              </a:rPr>
              <a:t>t</a:t>
            </a:r>
            <a:r>
              <a:rPr sz="2000" dirty="0">
                <a:latin typeface="Times New Roman"/>
                <a:cs typeface="Times New Roman"/>
              </a:rPr>
              <a:t>ic</a:t>
            </a:r>
            <a:r>
              <a:rPr sz="2000" spc="145" dirty="0">
                <a:latin typeface="Times New Roman"/>
                <a:cs typeface="Times New Roman"/>
              </a:rPr>
              <a:t> </a:t>
            </a:r>
            <a:r>
              <a:rPr sz="2000" spc="-15" dirty="0">
                <a:latin typeface="Times New Roman"/>
                <a:cs typeface="Times New Roman"/>
              </a:rPr>
              <a:t>s</a:t>
            </a:r>
            <a:r>
              <a:rPr sz="2000" dirty="0">
                <a:latin typeface="Times New Roman"/>
                <a:cs typeface="Times New Roman"/>
              </a:rPr>
              <a:t>h</a:t>
            </a:r>
            <a:r>
              <a:rPr sz="2000" spc="-15" dirty="0">
                <a:latin typeface="Times New Roman"/>
                <a:cs typeface="Times New Roman"/>
              </a:rPr>
              <a:t>i</a:t>
            </a:r>
            <a:r>
              <a:rPr sz="2000" dirty="0">
                <a:latin typeface="Times New Roman"/>
                <a:cs typeface="Times New Roman"/>
              </a:rPr>
              <a:t>ft	r</a:t>
            </a:r>
            <a:r>
              <a:rPr sz="2000" spc="-15" dirty="0">
                <a:latin typeface="Times New Roman"/>
                <a:cs typeface="Times New Roman"/>
              </a:rPr>
              <a:t>i</a:t>
            </a:r>
            <a:r>
              <a:rPr sz="2000" dirty="0">
                <a:latin typeface="Times New Roman"/>
                <a:cs typeface="Times New Roman"/>
              </a:rPr>
              <a:t>g</a:t>
            </a:r>
            <a:r>
              <a:rPr sz="2000" spc="10" dirty="0">
                <a:latin typeface="Times New Roman"/>
                <a:cs typeface="Times New Roman"/>
              </a:rPr>
              <a:t>h</a:t>
            </a:r>
            <a:r>
              <a:rPr sz="2000" dirty="0">
                <a:latin typeface="Times New Roman"/>
                <a:cs typeface="Times New Roman"/>
              </a:rPr>
              <a:t>t</a:t>
            </a:r>
            <a:endParaRPr sz="2000">
              <a:latin typeface="Times New Roman"/>
              <a:cs typeface="Times New Roman"/>
            </a:endParaRPr>
          </a:p>
        </p:txBody>
      </p:sp>
      <p:sp>
        <p:nvSpPr>
          <p:cNvPr id="7" name="object 7"/>
          <p:cNvSpPr txBox="1"/>
          <p:nvPr/>
        </p:nvSpPr>
        <p:spPr>
          <a:xfrm>
            <a:off x="502716" y="3086481"/>
            <a:ext cx="6077585" cy="330835"/>
          </a:xfrm>
          <a:prstGeom prst="rect">
            <a:avLst/>
          </a:prstGeom>
        </p:spPr>
        <p:txBody>
          <a:bodyPr vert="horz" wrap="square" lIns="0" tIns="13335" rIns="0" bIns="0" rtlCol="0">
            <a:spAutoFit/>
          </a:bodyPr>
          <a:lstStyle/>
          <a:p>
            <a:pPr marL="12700">
              <a:lnSpc>
                <a:spcPct val="100000"/>
              </a:lnSpc>
              <a:spcBef>
                <a:spcPts val="105"/>
              </a:spcBef>
              <a:tabLst>
                <a:tab pos="1807845" algn="l"/>
                <a:tab pos="3609340" algn="l"/>
              </a:tabLst>
            </a:pPr>
            <a:r>
              <a:rPr sz="2000" dirty="0">
                <a:latin typeface="Times New Roman"/>
                <a:cs typeface="Times New Roman"/>
              </a:rPr>
              <a:t>(a)</a:t>
            </a:r>
            <a:r>
              <a:rPr sz="2000" spc="-15" dirty="0">
                <a:latin typeface="Times New Roman"/>
                <a:cs typeface="Times New Roman"/>
              </a:rPr>
              <a:t> </a:t>
            </a:r>
            <a:r>
              <a:rPr sz="2000" spc="-5" dirty="0">
                <a:latin typeface="Times New Roman"/>
                <a:cs typeface="Times New Roman"/>
              </a:rPr>
              <a:t>00011000.	</a:t>
            </a:r>
            <a:r>
              <a:rPr sz="2000" dirty="0">
                <a:latin typeface="Times New Roman"/>
                <a:cs typeface="Times New Roman"/>
              </a:rPr>
              <a:t>(b)</a:t>
            </a:r>
            <a:r>
              <a:rPr sz="2000" spc="-10" dirty="0">
                <a:latin typeface="Times New Roman"/>
                <a:cs typeface="Times New Roman"/>
              </a:rPr>
              <a:t> </a:t>
            </a:r>
            <a:r>
              <a:rPr sz="2000" spc="-15" dirty="0">
                <a:latin typeface="Times New Roman"/>
                <a:cs typeface="Times New Roman"/>
              </a:rPr>
              <a:t>00011101.	</a:t>
            </a:r>
            <a:r>
              <a:rPr sz="2000" dirty="0">
                <a:latin typeface="Times New Roman"/>
                <a:cs typeface="Times New Roman"/>
              </a:rPr>
              <a:t>(c) </a:t>
            </a:r>
            <a:r>
              <a:rPr sz="2000" spc="-10" dirty="0">
                <a:latin typeface="Times New Roman"/>
                <a:cs typeface="Times New Roman"/>
              </a:rPr>
              <a:t>00011000.</a:t>
            </a:r>
            <a:r>
              <a:rPr sz="2000" spc="-75" dirty="0">
                <a:latin typeface="Times New Roman"/>
                <a:cs typeface="Times New Roman"/>
              </a:rPr>
              <a:t> </a:t>
            </a:r>
            <a:r>
              <a:rPr sz="2000" dirty="0">
                <a:latin typeface="Times New Roman"/>
                <a:cs typeface="Times New Roman"/>
              </a:rPr>
              <a:t>Overflow</a:t>
            </a:r>
            <a:endParaRPr sz="2000">
              <a:latin typeface="Times New Roman"/>
              <a:cs typeface="Times New Roman"/>
            </a:endParaRPr>
          </a:p>
        </p:txBody>
      </p:sp>
      <p:sp>
        <p:nvSpPr>
          <p:cNvPr id="8" name="object 8"/>
          <p:cNvSpPr txBox="1"/>
          <p:nvPr/>
        </p:nvSpPr>
        <p:spPr>
          <a:xfrm>
            <a:off x="6995921" y="3086481"/>
            <a:ext cx="137668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(d)</a:t>
            </a:r>
            <a:r>
              <a:rPr sz="2000" spc="-95" dirty="0">
                <a:latin typeface="Times New Roman"/>
                <a:cs typeface="Times New Roman"/>
              </a:rPr>
              <a:t> </a:t>
            </a:r>
            <a:r>
              <a:rPr sz="2000" spc="-25" dirty="0">
                <a:latin typeface="Times New Roman"/>
                <a:cs typeface="Times New Roman"/>
              </a:rPr>
              <a:t>11110100</a:t>
            </a:r>
            <a:endParaRPr sz="2000">
              <a:latin typeface="Times New Roman"/>
              <a:cs typeface="Times New Roman"/>
            </a:endParaRPr>
          </a:p>
        </p:txBody>
      </p:sp>
      <p:sp>
        <p:nvSpPr>
          <p:cNvPr id="9" name="object 9"/>
          <p:cNvSpPr txBox="1"/>
          <p:nvPr/>
        </p:nvSpPr>
        <p:spPr>
          <a:xfrm>
            <a:off x="451916" y="3392376"/>
            <a:ext cx="8255000" cy="2769235"/>
          </a:xfrm>
          <a:prstGeom prst="rect">
            <a:avLst/>
          </a:prstGeom>
        </p:spPr>
        <p:txBody>
          <a:bodyPr vert="horz" wrap="square" lIns="0" tIns="164465" rIns="0" bIns="0" rtlCol="0">
            <a:spAutoFit/>
          </a:bodyPr>
          <a:lstStyle/>
          <a:p>
            <a:pPr marL="349885" indent="-287020" algn="just">
              <a:lnSpc>
                <a:spcPct val="100000"/>
              </a:lnSpc>
              <a:spcBef>
                <a:spcPts val="1295"/>
              </a:spcBef>
              <a:buFont typeface="Arial"/>
              <a:buChar char="•"/>
              <a:tabLst>
                <a:tab pos="350520" algn="l"/>
              </a:tabLst>
            </a:pPr>
            <a:r>
              <a:rPr sz="2000" dirty="0">
                <a:latin typeface="Times New Roman"/>
                <a:cs typeface="Times New Roman"/>
              </a:rPr>
              <a:t>A </a:t>
            </a:r>
            <a:r>
              <a:rPr sz="2000" spc="-5" dirty="0">
                <a:latin typeface="Times New Roman"/>
                <a:cs typeface="Times New Roman"/>
              </a:rPr>
              <a:t>combinational circuit shifter can </a:t>
            </a:r>
            <a:r>
              <a:rPr sz="2000" dirty="0">
                <a:latin typeface="Times New Roman"/>
                <a:cs typeface="Times New Roman"/>
              </a:rPr>
              <a:t>be </a:t>
            </a:r>
            <a:r>
              <a:rPr sz="2000" spc="-5" dirty="0">
                <a:latin typeface="Times New Roman"/>
                <a:cs typeface="Times New Roman"/>
              </a:rPr>
              <a:t>constructed with</a:t>
            </a:r>
            <a:r>
              <a:rPr sz="2000" spc="125" dirty="0">
                <a:latin typeface="Times New Roman"/>
                <a:cs typeface="Times New Roman"/>
              </a:rPr>
              <a:t> </a:t>
            </a:r>
            <a:r>
              <a:rPr sz="2000" spc="-5" dirty="0">
                <a:latin typeface="Times New Roman"/>
                <a:cs typeface="Times New Roman"/>
              </a:rPr>
              <a:t>multiplexers </a:t>
            </a:r>
            <a:r>
              <a:rPr sz="2000" spc="-15" dirty="0">
                <a:latin typeface="Times New Roman"/>
                <a:cs typeface="Times New Roman"/>
              </a:rPr>
              <a:t>as</a:t>
            </a:r>
            <a:endParaRPr sz="2000" dirty="0">
              <a:latin typeface="Times New Roman"/>
              <a:cs typeface="Times New Roman"/>
            </a:endParaRPr>
          </a:p>
          <a:p>
            <a:pPr marL="349885" algn="just">
              <a:lnSpc>
                <a:spcPct val="100000"/>
              </a:lnSpc>
              <a:spcBef>
                <a:spcPts val="1200"/>
              </a:spcBef>
            </a:pPr>
            <a:r>
              <a:rPr sz="2000" dirty="0">
                <a:latin typeface="Times New Roman"/>
                <a:cs typeface="Times New Roman"/>
              </a:rPr>
              <a:t>shown </a:t>
            </a:r>
            <a:r>
              <a:rPr sz="2000" spc="-5" dirty="0">
                <a:latin typeface="Times New Roman"/>
                <a:cs typeface="Times New Roman"/>
              </a:rPr>
              <a:t>in </a:t>
            </a:r>
            <a:r>
              <a:rPr sz="2000" dirty="0">
                <a:latin typeface="Times New Roman"/>
                <a:cs typeface="Times New Roman"/>
              </a:rPr>
              <a:t>figure</a:t>
            </a:r>
            <a:r>
              <a:rPr sz="2000" spc="-75" dirty="0">
                <a:latin typeface="Times New Roman"/>
                <a:cs typeface="Times New Roman"/>
              </a:rPr>
              <a:t> </a:t>
            </a:r>
            <a:r>
              <a:rPr sz="2000" spc="-20" dirty="0">
                <a:latin typeface="Times New Roman"/>
                <a:cs typeface="Times New Roman"/>
              </a:rPr>
              <a:t>below.</a:t>
            </a:r>
            <a:endParaRPr sz="2000" dirty="0">
              <a:latin typeface="Times New Roman"/>
              <a:cs typeface="Times New Roman"/>
            </a:endParaRPr>
          </a:p>
          <a:p>
            <a:pPr marL="349885" marR="70485" indent="-287020" algn="just">
              <a:lnSpc>
                <a:spcPct val="150000"/>
              </a:lnSpc>
              <a:buFont typeface="Arial"/>
              <a:buChar char="•"/>
              <a:tabLst>
                <a:tab pos="350520" algn="l"/>
              </a:tabLst>
            </a:pPr>
            <a:r>
              <a:rPr sz="2000" dirty="0">
                <a:latin typeface="Times New Roman"/>
                <a:cs typeface="Times New Roman"/>
              </a:rPr>
              <a:t>The </a:t>
            </a:r>
            <a:r>
              <a:rPr sz="2000" spc="-5" dirty="0">
                <a:latin typeface="Times New Roman"/>
                <a:cs typeface="Times New Roman"/>
              </a:rPr>
              <a:t>4-bit shifter has four </a:t>
            </a:r>
            <a:r>
              <a:rPr sz="2000" spc="-10" dirty="0">
                <a:latin typeface="Times New Roman"/>
                <a:cs typeface="Times New Roman"/>
              </a:rPr>
              <a:t>data </a:t>
            </a:r>
            <a:r>
              <a:rPr sz="2000" spc="-5" dirty="0">
                <a:latin typeface="Times New Roman"/>
                <a:cs typeface="Times New Roman"/>
              </a:rPr>
              <a:t>inputs, </a:t>
            </a:r>
            <a:r>
              <a:rPr sz="2000" dirty="0">
                <a:latin typeface="Times New Roman"/>
                <a:cs typeface="Times New Roman"/>
              </a:rPr>
              <a:t>A</a:t>
            </a:r>
            <a:r>
              <a:rPr sz="1950" baseline="-21367" dirty="0">
                <a:latin typeface="Times New Roman"/>
                <a:cs typeface="Times New Roman"/>
              </a:rPr>
              <a:t>0 </a:t>
            </a:r>
            <a:r>
              <a:rPr sz="2000" spc="-5" dirty="0">
                <a:latin typeface="Times New Roman"/>
                <a:cs typeface="Times New Roman"/>
              </a:rPr>
              <a:t>through </a:t>
            </a:r>
            <a:r>
              <a:rPr sz="2000" dirty="0">
                <a:latin typeface="Times New Roman"/>
                <a:cs typeface="Times New Roman"/>
              </a:rPr>
              <a:t>A</a:t>
            </a:r>
            <a:r>
              <a:rPr sz="1950" baseline="-21367" dirty="0">
                <a:latin typeface="Times New Roman"/>
                <a:cs typeface="Times New Roman"/>
              </a:rPr>
              <a:t>3</a:t>
            </a:r>
            <a:r>
              <a:rPr sz="2000" dirty="0">
                <a:latin typeface="Times New Roman"/>
                <a:cs typeface="Times New Roman"/>
              </a:rPr>
              <a:t>, </a:t>
            </a:r>
            <a:r>
              <a:rPr sz="2000" spc="-5" dirty="0">
                <a:latin typeface="Times New Roman"/>
                <a:cs typeface="Times New Roman"/>
              </a:rPr>
              <a:t>and four </a:t>
            </a:r>
            <a:r>
              <a:rPr sz="2000" dirty="0">
                <a:latin typeface="Times New Roman"/>
                <a:cs typeface="Times New Roman"/>
              </a:rPr>
              <a:t>data </a:t>
            </a:r>
            <a:r>
              <a:rPr sz="2000" spc="-5" dirty="0">
                <a:latin typeface="Times New Roman"/>
                <a:cs typeface="Times New Roman"/>
              </a:rPr>
              <a:t>outputs,  </a:t>
            </a:r>
            <a:r>
              <a:rPr sz="2000" spc="10" dirty="0">
                <a:latin typeface="Times New Roman"/>
                <a:cs typeface="Times New Roman"/>
              </a:rPr>
              <a:t>H</a:t>
            </a:r>
            <a:r>
              <a:rPr sz="1950" spc="15" baseline="-21367" dirty="0">
                <a:latin typeface="Times New Roman"/>
                <a:cs typeface="Times New Roman"/>
              </a:rPr>
              <a:t>0 </a:t>
            </a:r>
            <a:r>
              <a:rPr sz="2000" spc="-5" dirty="0">
                <a:latin typeface="Times New Roman"/>
                <a:cs typeface="Times New Roman"/>
              </a:rPr>
              <a:t>through H3. There </a:t>
            </a:r>
            <a:r>
              <a:rPr sz="2000" dirty="0">
                <a:latin typeface="Times New Roman"/>
                <a:cs typeface="Times New Roman"/>
              </a:rPr>
              <a:t>are </a:t>
            </a:r>
            <a:r>
              <a:rPr sz="2000" spc="-5" dirty="0">
                <a:latin typeface="Times New Roman"/>
                <a:cs typeface="Times New Roman"/>
              </a:rPr>
              <a:t>two serial </a:t>
            </a:r>
            <a:r>
              <a:rPr sz="2000" spc="-10" dirty="0">
                <a:latin typeface="Times New Roman"/>
                <a:cs typeface="Times New Roman"/>
              </a:rPr>
              <a:t>inputs, </a:t>
            </a:r>
            <a:r>
              <a:rPr sz="2000" dirty="0">
                <a:latin typeface="Times New Roman"/>
                <a:cs typeface="Times New Roman"/>
              </a:rPr>
              <a:t>one </a:t>
            </a:r>
            <a:r>
              <a:rPr sz="2000" spc="-5" dirty="0">
                <a:latin typeface="Times New Roman"/>
                <a:cs typeface="Times New Roman"/>
              </a:rPr>
              <a:t>for shift left </a:t>
            </a:r>
            <a:r>
              <a:rPr sz="2000" dirty="0">
                <a:latin typeface="Times New Roman"/>
                <a:cs typeface="Times New Roman"/>
              </a:rPr>
              <a:t>(I</a:t>
            </a:r>
            <a:r>
              <a:rPr sz="1950" baseline="-21367" dirty="0">
                <a:latin typeface="Times New Roman"/>
                <a:cs typeface="Times New Roman"/>
              </a:rPr>
              <a:t>L</a:t>
            </a:r>
            <a:r>
              <a:rPr sz="2000" dirty="0">
                <a:latin typeface="Times New Roman"/>
                <a:cs typeface="Times New Roman"/>
              </a:rPr>
              <a:t>) </a:t>
            </a:r>
            <a:r>
              <a:rPr sz="2000" spc="-5" dirty="0">
                <a:latin typeface="Times New Roman"/>
                <a:cs typeface="Times New Roman"/>
              </a:rPr>
              <a:t>and the  </a:t>
            </a:r>
            <a:r>
              <a:rPr sz="2000" dirty="0">
                <a:latin typeface="Times New Roman"/>
                <a:cs typeface="Times New Roman"/>
              </a:rPr>
              <a:t>other for shift right</a:t>
            </a:r>
            <a:r>
              <a:rPr sz="2000" spc="-114" dirty="0">
                <a:latin typeface="Times New Roman"/>
                <a:cs typeface="Times New Roman"/>
              </a:rPr>
              <a:t> </a:t>
            </a:r>
            <a:r>
              <a:rPr sz="2000" dirty="0">
                <a:latin typeface="Times New Roman"/>
                <a:cs typeface="Times New Roman"/>
              </a:rPr>
              <a:t>(I</a:t>
            </a:r>
            <a:r>
              <a:rPr sz="1950" baseline="-21367" dirty="0">
                <a:latin typeface="Times New Roman"/>
                <a:cs typeface="Times New Roman"/>
              </a:rPr>
              <a:t>R</a:t>
            </a:r>
            <a:r>
              <a:rPr sz="2000" dirty="0">
                <a:latin typeface="Times New Roman"/>
                <a:cs typeface="Times New Roman"/>
              </a:rPr>
              <a:t>).</a:t>
            </a:r>
          </a:p>
          <a:p>
            <a:pPr marL="349885" indent="-287020" algn="just">
              <a:lnSpc>
                <a:spcPct val="100000"/>
              </a:lnSpc>
              <a:spcBef>
                <a:spcPts val="1205"/>
              </a:spcBef>
              <a:buFont typeface="Arial"/>
              <a:buChar char="•"/>
              <a:tabLst>
                <a:tab pos="350520" algn="l"/>
              </a:tabLst>
            </a:pPr>
            <a:r>
              <a:rPr sz="2000" spc="-5" dirty="0">
                <a:latin typeface="Times New Roman"/>
                <a:cs typeface="Times New Roman"/>
              </a:rPr>
              <a:t>When</a:t>
            </a:r>
            <a:r>
              <a:rPr sz="2000" spc="95" dirty="0">
                <a:latin typeface="Times New Roman"/>
                <a:cs typeface="Times New Roman"/>
              </a:rPr>
              <a:t> </a:t>
            </a:r>
            <a:r>
              <a:rPr sz="2000" spc="-5" dirty="0">
                <a:latin typeface="Times New Roman"/>
                <a:cs typeface="Times New Roman"/>
              </a:rPr>
              <a:t>the</a:t>
            </a:r>
            <a:r>
              <a:rPr sz="2000" spc="90" dirty="0">
                <a:latin typeface="Times New Roman"/>
                <a:cs typeface="Times New Roman"/>
              </a:rPr>
              <a:t> </a:t>
            </a:r>
            <a:r>
              <a:rPr sz="2000" spc="-5" dirty="0">
                <a:latin typeface="Times New Roman"/>
                <a:cs typeface="Times New Roman"/>
              </a:rPr>
              <a:t>selection</a:t>
            </a:r>
            <a:r>
              <a:rPr sz="2000" spc="105" dirty="0">
                <a:latin typeface="Times New Roman"/>
                <a:cs typeface="Times New Roman"/>
              </a:rPr>
              <a:t> </a:t>
            </a:r>
            <a:r>
              <a:rPr sz="2000" spc="-5" dirty="0">
                <a:latin typeface="Times New Roman"/>
                <a:cs typeface="Times New Roman"/>
              </a:rPr>
              <a:t>input</a:t>
            </a:r>
            <a:r>
              <a:rPr sz="2000" spc="85" dirty="0">
                <a:latin typeface="Times New Roman"/>
                <a:cs typeface="Times New Roman"/>
              </a:rPr>
              <a:t> </a:t>
            </a:r>
            <a:r>
              <a:rPr sz="2000" dirty="0">
                <a:latin typeface="Times New Roman"/>
                <a:cs typeface="Times New Roman"/>
              </a:rPr>
              <a:t>S</a:t>
            </a:r>
            <a:r>
              <a:rPr sz="2000" spc="100" dirty="0">
                <a:latin typeface="Times New Roman"/>
                <a:cs typeface="Times New Roman"/>
              </a:rPr>
              <a:t> </a:t>
            </a:r>
            <a:r>
              <a:rPr sz="2000" dirty="0">
                <a:latin typeface="Times New Roman"/>
                <a:cs typeface="Times New Roman"/>
              </a:rPr>
              <a:t>=</a:t>
            </a:r>
            <a:r>
              <a:rPr sz="2000" spc="85" dirty="0">
                <a:latin typeface="Times New Roman"/>
                <a:cs typeface="Times New Roman"/>
              </a:rPr>
              <a:t> </a:t>
            </a:r>
            <a:r>
              <a:rPr sz="2000" spc="-5" dirty="0">
                <a:latin typeface="Times New Roman"/>
                <a:cs typeface="Times New Roman"/>
              </a:rPr>
              <a:t>0,</a:t>
            </a:r>
            <a:r>
              <a:rPr sz="2000" spc="105" dirty="0">
                <a:latin typeface="Times New Roman"/>
                <a:cs typeface="Times New Roman"/>
              </a:rPr>
              <a:t> </a:t>
            </a:r>
            <a:r>
              <a:rPr sz="2000" spc="-5" dirty="0">
                <a:latin typeface="Times New Roman"/>
                <a:cs typeface="Times New Roman"/>
              </a:rPr>
              <a:t>the</a:t>
            </a:r>
            <a:r>
              <a:rPr sz="2000" spc="90" dirty="0">
                <a:latin typeface="Times New Roman"/>
                <a:cs typeface="Times New Roman"/>
              </a:rPr>
              <a:t> </a:t>
            </a:r>
            <a:r>
              <a:rPr sz="2000" spc="-5" dirty="0">
                <a:latin typeface="Times New Roman"/>
                <a:cs typeface="Times New Roman"/>
              </a:rPr>
              <a:t>input</a:t>
            </a:r>
            <a:r>
              <a:rPr sz="2000" spc="80" dirty="0">
                <a:latin typeface="Times New Roman"/>
                <a:cs typeface="Times New Roman"/>
              </a:rPr>
              <a:t> </a:t>
            </a:r>
            <a:r>
              <a:rPr sz="2000" spc="-5" dirty="0">
                <a:latin typeface="Times New Roman"/>
                <a:cs typeface="Times New Roman"/>
              </a:rPr>
              <a:t>data</a:t>
            </a:r>
            <a:r>
              <a:rPr sz="2000" spc="100" dirty="0">
                <a:latin typeface="Times New Roman"/>
                <a:cs typeface="Times New Roman"/>
              </a:rPr>
              <a:t> </a:t>
            </a:r>
            <a:r>
              <a:rPr sz="2000" spc="-5" dirty="0">
                <a:latin typeface="Times New Roman"/>
                <a:cs typeface="Times New Roman"/>
              </a:rPr>
              <a:t>are</a:t>
            </a:r>
            <a:r>
              <a:rPr sz="2000" spc="90" dirty="0">
                <a:latin typeface="Times New Roman"/>
                <a:cs typeface="Times New Roman"/>
              </a:rPr>
              <a:t> </a:t>
            </a:r>
            <a:r>
              <a:rPr sz="2000" spc="-5" dirty="0">
                <a:latin typeface="Times New Roman"/>
                <a:cs typeface="Times New Roman"/>
              </a:rPr>
              <a:t>shifted</a:t>
            </a:r>
            <a:r>
              <a:rPr sz="2000" spc="85" dirty="0">
                <a:latin typeface="Times New Roman"/>
                <a:cs typeface="Times New Roman"/>
              </a:rPr>
              <a:t> </a:t>
            </a:r>
            <a:r>
              <a:rPr sz="2000" dirty="0">
                <a:latin typeface="Times New Roman"/>
                <a:cs typeface="Times New Roman"/>
              </a:rPr>
              <a:t>right</a:t>
            </a:r>
            <a:r>
              <a:rPr sz="2000" spc="75" dirty="0">
                <a:latin typeface="Times New Roman"/>
                <a:cs typeface="Times New Roman"/>
              </a:rPr>
              <a:t> </a:t>
            </a:r>
            <a:r>
              <a:rPr sz="2000" dirty="0">
                <a:latin typeface="Times New Roman"/>
                <a:cs typeface="Times New Roman"/>
              </a:rPr>
              <a:t>(down</a:t>
            </a:r>
            <a:r>
              <a:rPr sz="2000" spc="95" dirty="0">
                <a:latin typeface="Times New Roman"/>
                <a:cs typeface="Times New Roman"/>
              </a:rPr>
              <a:t> </a:t>
            </a:r>
            <a:r>
              <a:rPr sz="2000" spc="-5" dirty="0">
                <a:latin typeface="Times New Roman"/>
                <a:cs typeface="Times New Roman"/>
              </a:rPr>
              <a:t>in</a:t>
            </a:r>
            <a:r>
              <a:rPr sz="2000" spc="80" dirty="0">
                <a:latin typeface="Times New Roman"/>
                <a:cs typeface="Times New Roman"/>
              </a:rPr>
              <a:t> </a:t>
            </a:r>
            <a:r>
              <a:rPr sz="2000" dirty="0">
                <a:latin typeface="Times New Roman"/>
                <a:cs typeface="Times New Roman"/>
              </a:rPr>
              <a:t>the</a:t>
            </a:r>
          </a:p>
        </p:txBody>
      </p:sp>
      <p:sp>
        <p:nvSpPr>
          <p:cNvPr id="10" name="object 10"/>
          <p:cNvSpPr txBox="1"/>
          <p:nvPr/>
        </p:nvSpPr>
        <p:spPr>
          <a:xfrm>
            <a:off x="789228" y="6287515"/>
            <a:ext cx="738314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diagram). When S = 1, the input data are shifted </a:t>
            </a:r>
            <a:r>
              <a:rPr sz="2000" spc="-5" dirty="0">
                <a:latin typeface="Times New Roman"/>
                <a:cs typeface="Times New Roman"/>
              </a:rPr>
              <a:t>left </a:t>
            </a:r>
            <a:r>
              <a:rPr sz="2000" dirty="0">
                <a:latin typeface="Times New Roman"/>
                <a:cs typeface="Times New Roman"/>
              </a:rPr>
              <a:t>(up </a:t>
            </a:r>
            <a:r>
              <a:rPr sz="2000" spc="-5" dirty="0">
                <a:latin typeface="Times New Roman"/>
                <a:cs typeface="Times New Roman"/>
              </a:rPr>
              <a:t>in </a:t>
            </a:r>
            <a:r>
              <a:rPr sz="2000" dirty="0">
                <a:latin typeface="Times New Roman"/>
                <a:cs typeface="Times New Roman"/>
              </a:rPr>
              <a:t>the</a:t>
            </a:r>
            <a:r>
              <a:rPr sz="2000" spc="-265" dirty="0">
                <a:latin typeface="Times New Roman"/>
                <a:cs typeface="Times New Roman"/>
              </a:rPr>
              <a:t> </a:t>
            </a:r>
            <a:r>
              <a:rPr sz="2000" dirty="0">
                <a:latin typeface="Times New Roman"/>
                <a:cs typeface="Times New Roman"/>
              </a:rPr>
              <a:t>diagram).</a:t>
            </a:r>
            <a:endParaRPr sz="20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131" y="287274"/>
            <a:ext cx="5810250" cy="330835"/>
          </a:xfrm>
          <a:prstGeom prst="rect">
            <a:avLst/>
          </a:prstGeom>
        </p:spPr>
        <p:txBody>
          <a:bodyPr vert="horz" wrap="square" lIns="0" tIns="12700" rIns="0" bIns="0" rtlCol="0">
            <a:spAutoFit/>
          </a:bodyPr>
          <a:lstStyle/>
          <a:p>
            <a:pPr marL="12700">
              <a:lnSpc>
                <a:spcPct val="100000"/>
              </a:lnSpc>
              <a:spcBef>
                <a:spcPts val="100"/>
              </a:spcBef>
            </a:pPr>
            <a:r>
              <a:rPr b="1" spc="-5" dirty="0">
                <a:latin typeface="Times New Roman"/>
                <a:cs typeface="Times New Roman"/>
              </a:rPr>
              <a:t>Hardware </a:t>
            </a:r>
            <a:r>
              <a:rPr b="1" dirty="0">
                <a:latin typeface="Times New Roman"/>
                <a:cs typeface="Times New Roman"/>
              </a:rPr>
              <a:t>implementation of shift</a:t>
            </a:r>
            <a:r>
              <a:rPr b="1" spc="380" dirty="0">
                <a:latin typeface="Times New Roman"/>
                <a:cs typeface="Times New Roman"/>
              </a:rPr>
              <a:t> </a:t>
            </a:r>
            <a:r>
              <a:rPr b="1" spc="-5" dirty="0">
                <a:latin typeface="Times New Roman"/>
                <a:cs typeface="Times New Roman"/>
              </a:rPr>
              <a:t>microoperations</a:t>
            </a:r>
          </a:p>
        </p:txBody>
      </p:sp>
      <p:sp>
        <p:nvSpPr>
          <p:cNvPr id="3" name="object 3"/>
          <p:cNvSpPr txBox="1"/>
          <p:nvPr/>
        </p:nvSpPr>
        <p:spPr>
          <a:xfrm>
            <a:off x="2897885" y="6434124"/>
            <a:ext cx="3347085"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4 - bit </a:t>
            </a:r>
            <a:r>
              <a:rPr sz="1400" b="1" spc="-5" dirty="0">
                <a:latin typeface="Times New Roman"/>
                <a:cs typeface="Times New Roman"/>
              </a:rPr>
              <a:t>combinational circuit</a:t>
            </a:r>
            <a:r>
              <a:rPr sz="1400" b="1" spc="-135" dirty="0">
                <a:latin typeface="Times New Roman"/>
                <a:cs typeface="Times New Roman"/>
              </a:rPr>
              <a:t> </a:t>
            </a:r>
            <a:r>
              <a:rPr sz="1400" b="1" spc="-15" dirty="0">
                <a:latin typeface="Times New Roman"/>
                <a:cs typeface="Times New Roman"/>
              </a:rPr>
              <a:t>shifter.</a:t>
            </a:r>
            <a:endParaRPr sz="1400">
              <a:latin typeface="Times New Roman"/>
              <a:cs typeface="Times New Roman"/>
            </a:endParaRPr>
          </a:p>
        </p:txBody>
      </p:sp>
      <p:sp>
        <p:nvSpPr>
          <p:cNvPr id="4" name="object 4"/>
          <p:cNvSpPr/>
          <p:nvPr/>
        </p:nvSpPr>
        <p:spPr>
          <a:xfrm>
            <a:off x="1600571" y="1747928"/>
            <a:ext cx="3590168" cy="407970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741289" y="2760552"/>
            <a:ext cx="2671191" cy="190494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47</a:t>
            </a:r>
            <a:endParaRPr sz="1200">
              <a:latin typeface="Carlito"/>
              <a:cs typeface="Carli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46</a:t>
            </a:fld>
            <a:endParaRPr dirty="0"/>
          </a:p>
        </p:txBody>
      </p:sp>
      <p:sp>
        <p:nvSpPr>
          <p:cNvPr id="2" name="object 2"/>
          <p:cNvSpPr txBox="1"/>
          <p:nvPr/>
        </p:nvSpPr>
        <p:spPr>
          <a:xfrm>
            <a:off x="436270" y="967587"/>
            <a:ext cx="8272780" cy="505587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a:buChar char="•"/>
              <a:tabLst>
                <a:tab pos="299720" algn="l"/>
              </a:tabLst>
            </a:pPr>
            <a:r>
              <a:rPr sz="2000" spc="-5" dirty="0">
                <a:latin typeface="Times New Roman"/>
                <a:cs typeface="Times New Roman"/>
              </a:rPr>
              <a:t>Instead </a:t>
            </a:r>
            <a:r>
              <a:rPr sz="2000" dirty="0">
                <a:latin typeface="Times New Roman"/>
                <a:cs typeface="Times New Roman"/>
              </a:rPr>
              <a:t>of </a:t>
            </a:r>
            <a:r>
              <a:rPr sz="2000" spc="-5" dirty="0">
                <a:latin typeface="Times New Roman"/>
                <a:cs typeface="Times New Roman"/>
              </a:rPr>
              <a:t>having individual registers performing </a:t>
            </a:r>
            <a:r>
              <a:rPr sz="2000" dirty="0">
                <a:latin typeface="Times New Roman"/>
                <a:cs typeface="Times New Roman"/>
              </a:rPr>
              <a:t>the </a:t>
            </a:r>
            <a:r>
              <a:rPr sz="2000" spc="-5" dirty="0">
                <a:latin typeface="Times New Roman"/>
                <a:cs typeface="Times New Roman"/>
              </a:rPr>
              <a:t>microoperations directly  computer </a:t>
            </a:r>
            <a:r>
              <a:rPr sz="2000" spc="-10" dirty="0">
                <a:latin typeface="Times New Roman"/>
                <a:cs typeface="Times New Roman"/>
              </a:rPr>
              <a:t>systems </a:t>
            </a:r>
            <a:r>
              <a:rPr sz="2000" spc="-5" dirty="0">
                <a:latin typeface="Times New Roman"/>
                <a:cs typeface="Times New Roman"/>
              </a:rPr>
              <a:t>employ </a:t>
            </a:r>
            <a:r>
              <a:rPr sz="2000" dirty="0">
                <a:latin typeface="Times New Roman"/>
                <a:cs typeface="Times New Roman"/>
              </a:rPr>
              <a:t>a </a:t>
            </a:r>
            <a:r>
              <a:rPr sz="2000" spc="-5" dirty="0">
                <a:latin typeface="Times New Roman"/>
                <a:cs typeface="Times New Roman"/>
              </a:rPr>
              <a:t>number of storage registers connected to </a:t>
            </a:r>
            <a:r>
              <a:rPr sz="2000" dirty="0">
                <a:latin typeface="Times New Roman"/>
                <a:cs typeface="Times New Roman"/>
              </a:rPr>
              <a:t>a  </a:t>
            </a:r>
            <a:r>
              <a:rPr sz="2000" spc="-5" dirty="0">
                <a:latin typeface="Times New Roman"/>
                <a:cs typeface="Times New Roman"/>
              </a:rPr>
              <a:t>common </a:t>
            </a:r>
            <a:r>
              <a:rPr sz="2000" dirty="0">
                <a:latin typeface="Times New Roman"/>
                <a:cs typeface="Times New Roman"/>
              </a:rPr>
              <a:t>operational unit </a:t>
            </a:r>
            <a:r>
              <a:rPr sz="2000" spc="-5" dirty="0">
                <a:latin typeface="Times New Roman"/>
                <a:cs typeface="Times New Roman"/>
              </a:rPr>
              <a:t>called </a:t>
            </a:r>
            <a:r>
              <a:rPr sz="2000" dirty="0">
                <a:latin typeface="Times New Roman"/>
                <a:cs typeface="Times New Roman"/>
              </a:rPr>
              <a:t>an </a:t>
            </a:r>
            <a:r>
              <a:rPr sz="2000" spc="-5" dirty="0">
                <a:latin typeface="Times New Roman"/>
                <a:cs typeface="Times New Roman"/>
              </a:rPr>
              <a:t>arithmetic </a:t>
            </a:r>
            <a:r>
              <a:rPr sz="2000" dirty="0">
                <a:latin typeface="Times New Roman"/>
                <a:cs typeface="Times New Roman"/>
              </a:rPr>
              <a:t>logic unit abbreviated</a:t>
            </a:r>
            <a:r>
              <a:rPr sz="2000" spc="-275" dirty="0">
                <a:latin typeface="Times New Roman"/>
                <a:cs typeface="Times New Roman"/>
              </a:rPr>
              <a:t> </a:t>
            </a:r>
            <a:r>
              <a:rPr sz="2000" dirty="0">
                <a:latin typeface="Times New Roman"/>
                <a:cs typeface="Times New Roman"/>
              </a:rPr>
              <a:t>ALU.</a:t>
            </a:r>
            <a:endParaRPr sz="2000">
              <a:latin typeface="Times New Roman"/>
              <a:cs typeface="Times New Roman"/>
            </a:endParaRPr>
          </a:p>
          <a:p>
            <a:pPr marL="299085" marR="6350" indent="-287020" algn="just">
              <a:lnSpc>
                <a:spcPct val="150000"/>
              </a:lnSpc>
              <a:buFont typeface="Arial"/>
              <a:buChar char="•"/>
              <a:tabLst>
                <a:tab pos="299720" algn="l"/>
              </a:tabLst>
            </a:pPr>
            <a:r>
              <a:rPr sz="2000" spc="-75" dirty="0">
                <a:latin typeface="Times New Roman"/>
                <a:cs typeface="Times New Roman"/>
              </a:rPr>
              <a:t>To </a:t>
            </a:r>
            <a:r>
              <a:rPr sz="2000" spc="-5" dirty="0">
                <a:latin typeface="Times New Roman"/>
                <a:cs typeface="Times New Roman"/>
              </a:rPr>
              <a:t>perform </a:t>
            </a:r>
            <a:r>
              <a:rPr sz="2000" dirty="0">
                <a:latin typeface="Times New Roman"/>
                <a:cs typeface="Times New Roman"/>
              </a:rPr>
              <a:t>a </a:t>
            </a:r>
            <a:r>
              <a:rPr sz="2000" spc="-5" dirty="0">
                <a:latin typeface="Times New Roman"/>
                <a:cs typeface="Times New Roman"/>
              </a:rPr>
              <a:t>microoperation, the contents </a:t>
            </a:r>
            <a:r>
              <a:rPr sz="2000" dirty="0">
                <a:latin typeface="Times New Roman"/>
                <a:cs typeface="Times New Roman"/>
              </a:rPr>
              <a:t>of </a:t>
            </a:r>
            <a:r>
              <a:rPr sz="2000" spc="-5" dirty="0">
                <a:latin typeface="Times New Roman"/>
                <a:cs typeface="Times New Roman"/>
              </a:rPr>
              <a:t>specified registers are placed </a:t>
            </a:r>
            <a:r>
              <a:rPr sz="2000" spc="-20" dirty="0">
                <a:latin typeface="Times New Roman"/>
                <a:cs typeface="Times New Roman"/>
              </a:rPr>
              <a:t>in  </a:t>
            </a:r>
            <a:r>
              <a:rPr sz="2000" dirty="0">
                <a:latin typeface="Times New Roman"/>
                <a:cs typeface="Times New Roman"/>
              </a:rPr>
              <a:t>the </a:t>
            </a:r>
            <a:r>
              <a:rPr sz="2000" spc="-5" dirty="0">
                <a:latin typeface="Times New Roman"/>
                <a:cs typeface="Times New Roman"/>
              </a:rPr>
              <a:t>inputs of the </a:t>
            </a:r>
            <a:r>
              <a:rPr sz="2000" spc="-10" dirty="0">
                <a:latin typeface="Times New Roman"/>
                <a:cs typeface="Times New Roman"/>
              </a:rPr>
              <a:t>common </a:t>
            </a:r>
            <a:r>
              <a:rPr sz="2000" dirty="0">
                <a:latin typeface="Times New Roman"/>
                <a:cs typeface="Times New Roman"/>
              </a:rPr>
              <a:t>ALU. The ALU </a:t>
            </a:r>
            <a:r>
              <a:rPr sz="2000" spc="-5" dirty="0">
                <a:latin typeface="Times New Roman"/>
                <a:cs typeface="Times New Roman"/>
              </a:rPr>
              <a:t>performs </a:t>
            </a:r>
            <a:r>
              <a:rPr sz="2000" spc="-10" dirty="0">
                <a:latin typeface="Times New Roman"/>
                <a:cs typeface="Times New Roman"/>
              </a:rPr>
              <a:t>an </a:t>
            </a:r>
            <a:r>
              <a:rPr sz="2000" spc="-5" dirty="0">
                <a:latin typeface="Times New Roman"/>
                <a:cs typeface="Times New Roman"/>
              </a:rPr>
              <a:t>operation and the  </a:t>
            </a:r>
            <a:r>
              <a:rPr sz="2000" dirty="0">
                <a:latin typeface="Times New Roman"/>
                <a:cs typeface="Times New Roman"/>
              </a:rPr>
              <a:t>result of the operation </a:t>
            </a:r>
            <a:r>
              <a:rPr sz="2000" spc="-5" dirty="0">
                <a:latin typeface="Times New Roman"/>
                <a:cs typeface="Times New Roman"/>
              </a:rPr>
              <a:t>is </a:t>
            </a:r>
            <a:r>
              <a:rPr sz="2000" dirty="0">
                <a:latin typeface="Times New Roman"/>
                <a:cs typeface="Times New Roman"/>
              </a:rPr>
              <a:t>then transferred </a:t>
            </a:r>
            <a:r>
              <a:rPr sz="2000" spc="-5" dirty="0">
                <a:latin typeface="Times New Roman"/>
                <a:cs typeface="Times New Roman"/>
              </a:rPr>
              <a:t>to </a:t>
            </a:r>
            <a:r>
              <a:rPr sz="2000" dirty="0">
                <a:latin typeface="Times New Roman"/>
                <a:cs typeface="Times New Roman"/>
              </a:rPr>
              <a:t>a destination</a:t>
            </a:r>
            <a:r>
              <a:rPr sz="2000" spc="-204" dirty="0">
                <a:latin typeface="Times New Roman"/>
                <a:cs typeface="Times New Roman"/>
              </a:rPr>
              <a:t> </a:t>
            </a:r>
            <a:r>
              <a:rPr sz="2000" spc="-15" dirty="0">
                <a:latin typeface="Times New Roman"/>
                <a:cs typeface="Times New Roman"/>
              </a:rPr>
              <a:t>register.</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ALU </a:t>
            </a:r>
            <a:r>
              <a:rPr sz="2000" spc="-10" dirty="0">
                <a:latin typeface="Times New Roman"/>
                <a:cs typeface="Times New Roman"/>
              </a:rPr>
              <a:t>is </a:t>
            </a:r>
            <a:r>
              <a:rPr sz="2000" dirty="0">
                <a:latin typeface="Times New Roman"/>
                <a:cs typeface="Times New Roman"/>
              </a:rPr>
              <a:t>a </a:t>
            </a:r>
            <a:r>
              <a:rPr sz="2000" spc="-5" dirty="0">
                <a:latin typeface="Times New Roman"/>
                <a:cs typeface="Times New Roman"/>
              </a:rPr>
              <a:t>combinational circuit so </a:t>
            </a:r>
            <a:r>
              <a:rPr sz="2000" dirty="0">
                <a:latin typeface="Times New Roman"/>
                <a:cs typeface="Times New Roman"/>
              </a:rPr>
              <a:t>that </a:t>
            </a:r>
            <a:r>
              <a:rPr sz="2000" spc="-5" dirty="0">
                <a:latin typeface="Times New Roman"/>
                <a:cs typeface="Times New Roman"/>
              </a:rPr>
              <a:t>the </a:t>
            </a:r>
            <a:r>
              <a:rPr sz="2000" spc="-10" dirty="0">
                <a:latin typeface="Times New Roman"/>
                <a:cs typeface="Times New Roman"/>
              </a:rPr>
              <a:t>entire </a:t>
            </a:r>
            <a:r>
              <a:rPr sz="2000" spc="-5" dirty="0">
                <a:latin typeface="Times New Roman"/>
                <a:cs typeface="Times New Roman"/>
              </a:rPr>
              <a:t>register transfer  operation from the source </a:t>
            </a:r>
            <a:r>
              <a:rPr sz="2000" dirty="0">
                <a:latin typeface="Times New Roman"/>
                <a:cs typeface="Times New Roman"/>
              </a:rPr>
              <a:t>registers </a:t>
            </a:r>
            <a:r>
              <a:rPr sz="2000" spc="-5" dirty="0">
                <a:latin typeface="Times New Roman"/>
                <a:cs typeface="Times New Roman"/>
              </a:rPr>
              <a:t>through the </a:t>
            </a:r>
            <a:r>
              <a:rPr sz="2000" dirty="0">
                <a:latin typeface="Times New Roman"/>
                <a:cs typeface="Times New Roman"/>
              </a:rPr>
              <a:t>ALU </a:t>
            </a:r>
            <a:r>
              <a:rPr sz="2000" spc="-5" dirty="0">
                <a:latin typeface="Times New Roman"/>
                <a:cs typeface="Times New Roman"/>
              </a:rPr>
              <a:t>and </a:t>
            </a:r>
            <a:r>
              <a:rPr sz="2000" spc="-10" dirty="0">
                <a:latin typeface="Times New Roman"/>
                <a:cs typeface="Times New Roman"/>
              </a:rPr>
              <a:t>into </a:t>
            </a:r>
            <a:r>
              <a:rPr sz="2000" spc="-5" dirty="0">
                <a:latin typeface="Times New Roman"/>
                <a:cs typeface="Times New Roman"/>
              </a:rPr>
              <a:t>the destination  </a:t>
            </a:r>
            <a:r>
              <a:rPr sz="2000" dirty="0">
                <a:latin typeface="Times New Roman"/>
                <a:cs typeface="Times New Roman"/>
              </a:rPr>
              <a:t>register </a:t>
            </a:r>
            <a:r>
              <a:rPr sz="2000" spc="-5" dirty="0">
                <a:latin typeface="Times New Roman"/>
                <a:cs typeface="Times New Roman"/>
              </a:rPr>
              <a:t>can </a:t>
            </a:r>
            <a:r>
              <a:rPr sz="2000" dirty="0">
                <a:latin typeface="Times New Roman"/>
                <a:cs typeface="Times New Roman"/>
              </a:rPr>
              <a:t>be performed during </a:t>
            </a:r>
            <a:r>
              <a:rPr sz="2000" spc="5" dirty="0">
                <a:latin typeface="Times New Roman"/>
                <a:cs typeface="Times New Roman"/>
              </a:rPr>
              <a:t>one </a:t>
            </a:r>
            <a:r>
              <a:rPr sz="2000" spc="-5" dirty="0">
                <a:latin typeface="Times New Roman"/>
                <a:cs typeface="Times New Roman"/>
              </a:rPr>
              <a:t>clock </a:t>
            </a:r>
            <a:r>
              <a:rPr sz="2000" dirty="0">
                <a:latin typeface="Times New Roman"/>
                <a:cs typeface="Times New Roman"/>
              </a:rPr>
              <a:t>pulse</a:t>
            </a:r>
            <a:r>
              <a:rPr sz="2000" spc="-160" dirty="0">
                <a:latin typeface="Times New Roman"/>
                <a:cs typeface="Times New Roman"/>
              </a:rPr>
              <a:t> </a:t>
            </a:r>
            <a:r>
              <a:rPr sz="2000" dirty="0">
                <a:latin typeface="Times New Roman"/>
                <a:cs typeface="Times New Roman"/>
              </a:rPr>
              <a:t>period.</a:t>
            </a:r>
            <a:endParaRPr sz="2000">
              <a:latin typeface="Times New Roman"/>
              <a:cs typeface="Times New Roman"/>
            </a:endParaRPr>
          </a:p>
          <a:p>
            <a:pPr marL="299085" indent="-287020" algn="just">
              <a:lnSpc>
                <a:spcPct val="100000"/>
              </a:lnSpc>
              <a:spcBef>
                <a:spcPts val="1200"/>
              </a:spcBef>
              <a:buFont typeface="Arial"/>
              <a:buChar char="•"/>
              <a:tabLst>
                <a:tab pos="299720" algn="l"/>
              </a:tabLst>
            </a:pPr>
            <a:r>
              <a:rPr sz="2000" dirty="0">
                <a:latin typeface="Times New Roman"/>
                <a:cs typeface="Times New Roman"/>
              </a:rPr>
              <a:t>The </a:t>
            </a:r>
            <a:r>
              <a:rPr sz="2000" spc="-5" dirty="0">
                <a:latin typeface="Times New Roman"/>
                <a:cs typeface="Times New Roman"/>
              </a:rPr>
              <a:t>shift microoperations </a:t>
            </a:r>
            <a:r>
              <a:rPr sz="2000" dirty="0">
                <a:latin typeface="Times New Roman"/>
                <a:cs typeface="Times New Roman"/>
              </a:rPr>
              <a:t>are </a:t>
            </a:r>
            <a:r>
              <a:rPr sz="2000" spc="-5" dirty="0">
                <a:latin typeface="Times New Roman"/>
                <a:cs typeface="Times New Roman"/>
              </a:rPr>
              <a:t>often performed </a:t>
            </a:r>
            <a:r>
              <a:rPr sz="2000" spc="-10" dirty="0">
                <a:latin typeface="Times New Roman"/>
                <a:cs typeface="Times New Roman"/>
              </a:rPr>
              <a:t>in </a:t>
            </a:r>
            <a:r>
              <a:rPr sz="2000" dirty="0">
                <a:latin typeface="Times New Roman"/>
                <a:cs typeface="Times New Roman"/>
              </a:rPr>
              <a:t>a separate unit</a:t>
            </a:r>
            <a:r>
              <a:rPr sz="2000" spc="100" dirty="0">
                <a:latin typeface="Times New Roman"/>
                <a:cs typeface="Times New Roman"/>
              </a:rPr>
              <a:t> </a:t>
            </a:r>
            <a:r>
              <a:rPr sz="2000" dirty="0">
                <a:latin typeface="Times New Roman"/>
                <a:cs typeface="Times New Roman"/>
              </a:rPr>
              <a:t>but</a:t>
            </a:r>
            <a:endParaRPr sz="2000">
              <a:latin typeface="Times New Roman"/>
              <a:cs typeface="Times New Roman"/>
            </a:endParaRPr>
          </a:p>
          <a:p>
            <a:pPr marL="299085">
              <a:lnSpc>
                <a:spcPct val="100000"/>
              </a:lnSpc>
              <a:spcBef>
                <a:spcPts val="1205"/>
              </a:spcBef>
            </a:pPr>
            <a:r>
              <a:rPr sz="2000" spc="-10" dirty="0">
                <a:latin typeface="Times New Roman"/>
                <a:cs typeface="Times New Roman"/>
              </a:rPr>
              <a:t>sometimes </a:t>
            </a:r>
            <a:r>
              <a:rPr sz="2000" dirty="0">
                <a:latin typeface="Times New Roman"/>
                <a:cs typeface="Times New Roman"/>
              </a:rPr>
              <a:t>the shift unit </a:t>
            </a:r>
            <a:r>
              <a:rPr sz="2000" spc="-5" dirty="0">
                <a:latin typeface="Times New Roman"/>
                <a:cs typeface="Times New Roman"/>
              </a:rPr>
              <a:t>is made </a:t>
            </a:r>
            <a:r>
              <a:rPr sz="2000" dirty="0">
                <a:latin typeface="Times New Roman"/>
                <a:cs typeface="Times New Roman"/>
              </a:rPr>
              <a:t>part of the overall</a:t>
            </a:r>
            <a:r>
              <a:rPr sz="2000" spc="-260" dirty="0">
                <a:latin typeface="Times New Roman"/>
                <a:cs typeface="Times New Roman"/>
              </a:rPr>
              <a:t> </a:t>
            </a:r>
            <a:r>
              <a:rPr sz="2000" dirty="0">
                <a:latin typeface="Times New Roman"/>
                <a:cs typeface="Times New Roman"/>
              </a:rPr>
              <a:t>ALU.</a:t>
            </a:r>
            <a:endParaRPr sz="2000">
              <a:latin typeface="Times New Roman"/>
              <a:cs typeface="Times New Roman"/>
            </a:endParaRPr>
          </a:p>
        </p:txBody>
      </p:sp>
      <p:sp>
        <p:nvSpPr>
          <p:cNvPr id="3" name="object 3"/>
          <p:cNvSpPr txBox="1">
            <a:spLocks noGrp="1"/>
          </p:cNvSpPr>
          <p:nvPr>
            <p:ph type="title"/>
          </p:nvPr>
        </p:nvSpPr>
        <p:spPr>
          <a:xfrm>
            <a:off x="2887217" y="312546"/>
            <a:ext cx="3012440"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Arithmetic logic shift</a:t>
            </a:r>
            <a:r>
              <a:rPr b="1" spc="340" dirty="0">
                <a:latin typeface="Times New Roman"/>
                <a:cs typeface="Times New Roman"/>
              </a:rPr>
              <a:t> </a:t>
            </a:r>
            <a:r>
              <a:rPr b="1" dirty="0">
                <a:latin typeface="Times New Roman"/>
                <a:cs typeface="Times New Roman"/>
              </a:rPr>
              <a:t>unit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39057" y="858655"/>
            <a:ext cx="6803729" cy="466219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761869" y="5856528"/>
            <a:ext cx="362585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One stage of arithmetic logic shift</a:t>
            </a:r>
            <a:r>
              <a:rPr sz="1400" b="1" spc="-135" dirty="0">
                <a:latin typeface="Times New Roman"/>
                <a:cs typeface="Times New Roman"/>
              </a:rPr>
              <a:t> </a:t>
            </a:r>
            <a:r>
              <a:rPr sz="1400" b="1" dirty="0">
                <a:latin typeface="Times New Roman"/>
                <a:cs typeface="Times New Roman"/>
              </a:rPr>
              <a:t>unit.</a:t>
            </a:r>
            <a:endParaRPr sz="1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50</a:t>
            </a:r>
            <a:endParaRPr sz="1200">
              <a:latin typeface="Carlito"/>
              <a:cs typeface="Carlito"/>
            </a:endParaRPr>
          </a:p>
        </p:txBody>
      </p:sp>
      <p:sp>
        <p:nvSpPr>
          <p:cNvPr id="3" name="object 3"/>
          <p:cNvSpPr txBox="1"/>
          <p:nvPr/>
        </p:nvSpPr>
        <p:spPr>
          <a:xfrm>
            <a:off x="222707" y="112775"/>
            <a:ext cx="8710295" cy="6199505"/>
          </a:xfrm>
          <a:prstGeom prst="rect">
            <a:avLst/>
          </a:prstGeom>
        </p:spPr>
        <p:txBody>
          <a:bodyPr vert="horz" wrap="square" lIns="0" tIns="12700" rIns="0" bIns="0" rtlCol="0">
            <a:spAutoFit/>
          </a:bodyPr>
          <a:lstStyle/>
          <a:p>
            <a:pPr marL="387985" marR="120650" indent="-287020">
              <a:lnSpc>
                <a:spcPct val="150100"/>
              </a:lnSpc>
              <a:spcBef>
                <a:spcPts val="100"/>
              </a:spcBef>
              <a:buFont typeface="Arial"/>
              <a:buChar char="•"/>
              <a:tabLst>
                <a:tab pos="387985" algn="l"/>
                <a:tab pos="388620" algn="l"/>
                <a:tab pos="5990590" algn="l"/>
              </a:tabLst>
            </a:pPr>
            <a:r>
              <a:rPr sz="1800" spc="-5" dirty="0">
                <a:latin typeface="Times New Roman"/>
                <a:cs typeface="Times New Roman"/>
              </a:rPr>
              <a:t>One</a:t>
            </a:r>
            <a:r>
              <a:rPr sz="1800" spc="105" dirty="0">
                <a:latin typeface="Times New Roman"/>
                <a:cs typeface="Times New Roman"/>
              </a:rPr>
              <a:t> </a:t>
            </a:r>
            <a:r>
              <a:rPr sz="1800" dirty="0">
                <a:latin typeface="Times New Roman"/>
                <a:cs typeface="Times New Roman"/>
              </a:rPr>
              <a:t>stage</a:t>
            </a:r>
            <a:r>
              <a:rPr sz="1800" spc="114" dirty="0">
                <a:latin typeface="Times New Roman"/>
                <a:cs typeface="Times New Roman"/>
              </a:rPr>
              <a:t> </a:t>
            </a:r>
            <a:r>
              <a:rPr sz="1800" dirty="0">
                <a:latin typeface="Times New Roman"/>
                <a:cs typeface="Times New Roman"/>
              </a:rPr>
              <a:t>of</a:t>
            </a:r>
            <a:r>
              <a:rPr sz="1800" spc="105" dirty="0">
                <a:latin typeface="Times New Roman"/>
                <a:cs typeface="Times New Roman"/>
              </a:rPr>
              <a:t> </a:t>
            </a:r>
            <a:r>
              <a:rPr sz="1800" dirty="0">
                <a:latin typeface="Times New Roman"/>
                <a:cs typeface="Times New Roman"/>
              </a:rPr>
              <a:t>an</a:t>
            </a:r>
            <a:r>
              <a:rPr sz="1800" spc="80" dirty="0">
                <a:latin typeface="Times New Roman"/>
                <a:cs typeface="Times New Roman"/>
              </a:rPr>
              <a:t> </a:t>
            </a:r>
            <a:r>
              <a:rPr sz="1800" dirty="0">
                <a:latin typeface="Times New Roman"/>
                <a:cs typeface="Times New Roman"/>
              </a:rPr>
              <a:t>arithmetic</a:t>
            </a:r>
            <a:r>
              <a:rPr sz="1800" spc="105" dirty="0">
                <a:latin typeface="Times New Roman"/>
                <a:cs typeface="Times New Roman"/>
              </a:rPr>
              <a:t> </a:t>
            </a:r>
            <a:r>
              <a:rPr sz="1800" dirty="0">
                <a:latin typeface="Times New Roman"/>
                <a:cs typeface="Times New Roman"/>
              </a:rPr>
              <a:t>logic</a:t>
            </a:r>
            <a:r>
              <a:rPr sz="1800" spc="100" dirty="0">
                <a:latin typeface="Times New Roman"/>
                <a:cs typeface="Times New Roman"/>
              </a:rPr>
              <a:t> </a:t>
            </a:r>
            <a:r>
              <a:rPr sz="1800" dirty="0">
                <a:latin typeface="Times New Roman"/>
                <a:cs typeface="Times New Roman"/>
              </a:rPr>
              <a:t>shift</a:t>
            </a:r>
            <a:r>
              <a:rPr sz="1800" spc="105" dirty="0">
                <a:latin typeface="Times New Roman"/>
                <a:cs typeface="Times New Roman"/>
              </a:rPr>
              <a:t> </a:t>
            </a:r>
            <a:r>
              <a:rPr sz="1800" dirty="0">
                <a:latin typeface="Times New Roman"/>
                <a:cs typeface="Times New Roman"/>
              </a:rPr>
              <a:t>unit</a:t>
            </a:r>
            <a:r>
              <a:rPr sz="1800" spc="100" dirty="0">
                <a:latin typeface="Times New Roman"/>
                <a:cs typeface="Times New Roman"/>
              </a:rPr>
              <a:t> </a:t>
            </a:r>
            <a:r>
              <a:rPr sz="1800" spc="-5" dirty="0">
                <a:latin typeface="Times New Roman"/>
                <a:cs typeface="Times New Roman"/>
              </a:rPr>
              <a:t>is</a:t>
            </a:r>
            <a:r>
              <a:rPr sz="1800" spc="100" dirty="0">
                <a:latin typeface="Times New Roman"/>
                <a:cs typeface="Times New Roman"/>
              </a:rPr>
              <a:t> </a:t>
            </a:r>
            <a:r>
              <a:rPr sz="1800" spc="-5" dirty="0">
                <a:latin typeface="Times New Roman"/>
                <a:cs typeface="Times New Roman"/>
              </a:rPr>
              <a:t>shown</a:t>
            </a:r>
            <a:r>
              <a:rPr sz="1800" spc="105" dirty="0">
                <a:latin typeface="Times New Roman"/>
                <a:cs typeface="Times New Roman"/>
              </a:rPr>
              <a:t> </a:t>
            </a:r>
            <a:r>
              <a:rPr sz="1800" dirty="0">
                <a:latin typeface="Times New Roman"/>
                <a:cs typeface="Times New Roman"/>
              </a:rPr>
              <a:t>in</a:t>
            </a:r>
            <a:r>
              <a:rPr sz="1800" spc="105" dirty="0">
                <a:latin typeface="Times New Roman"/>
                <a:cs typeface="Times New Roman"/>
              </a:rPr>
              <a:t> </a:t>
            </a:r>
            <a:r>
              <a:rPr sz="1800" spc="-5" dirty="0">
                <a:latin typeface="Times New Roman"/>
                <a:cs typeface="Times New Roman"/>
              </a:rPr>
              <a:t>Fig.	The subscript </a:t>
            </a:r>
            <a:r>
              <a:rPr sz="1800" dirty="0">
                <a:latin typeface="Times New Roman"/>
                <a:cs typeface="Times New Roman"/>
              </a:rPr>
              <a:t>I </a:t>
            </a:r>
            <a:r>
              <a:rPr sz="1800" spc="-5" dirty="0">
                <a:latin typeface="Times New Roman"/>
                <a:cs typeface="Times New Roman"/>
              </a:rPr>
              <a:t>designates </a:t>
            </a:r>
            <a:r>
              <a:rPr sz="1800" dirty="0">
                <a:latin typeface="Times New Roman"/>
                <a:cs typeface="Times New Roman"/>
              </a:rPr>
              <a:t>a  typical</a:t>
            </a:r>
            <a:r>
              <a:rPr sz="1800" spc="-35" dirty="0">
                <a:latin typeface="Times New Roman"/>
                <a:cs typeface="Times New Roman"/>
              </a:rPr>
              <a:t> </a:t>
            </a:r>
            <a:r>
              <a:rPr sz="1800" dirty="0">
                <a:latin typeface="Times New Roman"/>
                <a:cs typeface="Times New Roman"/>
              </a:rPr>
              <a:t>stage.</a:t>
            </a:r>
            <a:endParaRPr sz="1800">
              <a:latin typeface="Times New Roman"/>
              <a:cs typeface="Times New Roman"/>
            </a:endParaRPr>
          </a:p>
          <a:p>
            <a:pPr marL="387985" marR="118745" indent="-287020">
              <a:lnSpc>
                <a:spcPct val="150000"/>
              </a:lnSpc>
              <a:buFont typeface="Arial"/>
              <a:buChar char="•"/>
              <a:tabLst>
                <a:tab pos="387985" algn="l"/>
                <a:tab pos="388620" algn="l"/>
                <a:tab pos="1087120" algn="l"/>
                <a:tab pos="1443990" algn="l"/>
                <a:tab pos="2245995" algn="l"/>
                <a:tab pos="2652395" algn="l"/>
                <a:tab pos="3452495" algn="l"/>
                <a:tab pos="3759200" algn="l"/>
                <a:tab pos="4699635" algn="l"/>
                <a:tab pos="5756275" algn="l"/>
                <a:tab pos="6213475" algn="l"/>
                <a:tab pos="6798309" algn="l"/>
                <a:tab pos="7428230" algn="l"/>
              </a:tabLst>
            </a:pPr>
            <a:r>
              <a:rPr sz="1800" dirty="0">
                <a:latin typeface="Times New Roman"/>
                <a:cs typeface="Times New Roman"/>
              </a:rPr>
              <a:t>Inputs	</a:t>
            </a:r>
            <a:r>
              <a:rPr sz="1800" spc="-5" dirty="0">
                <a:latin typeface="Times New Roman"/>
                <a:cs typeface="Times New Roman"/>
              </a:rPr>
              <a:t>Ai	</a:t>
            </a:r>
            <a:r>
              <a:rPr sz="1800" dirty="0">
                <a:latin typeface="Times New Roman"/>
                <a:cs typeface="Times New Roman"/>
              </a:rPr>
              <a:t>and </a:t>
            </a:r>
            <a:r>
              <a:rPr sz="1800" spc="100" dirty="0">
                <a:latin typeface="Times New Roman"/>
                <a:cs typeface="Times New Roman"/>
              </a:rPr>
              <a:t> </a:t>
            </a:r>
            <a:r>
              <a:rPr sz="1800" spc="-5" dirty="0">
                <a:latin typeface="Times New Roman"/>
                <a:cs typeface="Times New Roman"/>
              </a:rPr>
              <a:t>Bi	</a:t>
            </a:r>
            <a:r>
              <a:rPr sz="1800" dirty="0">
                <a:latin typeface="Times New Roman"/>
                <a:cs typeface="Times New Roman"/>
              </a:rPr>
              <a:t>are	applied	to	both </a:t>
            </a:r>
            <a:r>
              <a:rPr sz="1800" spc="95" dirty="0">
                <a:latin typeface="Times New Roman"/>
                <a:cs typeface="Times New Roman"/>
              </a:rPr>
              <a:t> </a:t>
            </a:r>
            <a:r>
              <a:rPr sz="1800" dirty="0">
                <a:latin typeface="Times New Roman"/>
                <a:cs typeface="Times New Roman"/>
              </a:rPr>
              <a:t>the	</a:t>
            </a:r>
            <a:r>
              <a:rPr sz="1800" spc="-5" dirty="0">
                <a:latin typeface="Times New Roman"/>
                <a:cs typeface="Times New Roman"/>
              </a:rPr>
              <a:t>arithmetic	</a:t>
            </a:r>
            <a:r>
              <a:rPr sz="1800" dirty="0">
                <a:latin typeface="Times New Roman"/>
                <a:cs typeface="Times New Roman"/>
              </a:rPr>
              <a:t>and	</a:t>
            </a:r>
            <a:r>
              <a:rPr sz="1800" spc="-5" dirty="0">
                <a:latin typeface="Times New Roman"/>
                <a:cs typeface="Times New Roman"/>
              </a:rPr>
              <a:t>logic	units.	A particular  </a:t>
            </a:r>
            <a:r>
              <a:rPr sz="1800" dirty="0">
                <a:latin typeface="Times New Roman"/>
                <a:cs typeface="Times New Roman"/>
              </a:rPr>
              <a:t>microoperation </a:t>
            </a:r>
            <a:r>
              <a:rPr sz="1800" spc="-5" dirty="0">
                <a:latin typeface="Times New Roman"/>
                <a:cs typeface="Times New Roman"/>
              </a:rPr>
              <a:t>is </a:t>
            </a:r>
            <a:r>
              <a:rPr sz="1800" dirty="0">
                <a:latin typeface="Times New Roman"/>
                <a:cs typeface="Times New Roman"/>
              </a:rPr>
              <a:t>selected with inputs </a:t>
            </a:r>
            <a:r>
              <a:rPr sz="1800" spc="-5" dirty="0">
                <a:latin typeface="Times New Roman"/>
                <a:cs typeface="Times New Roman"/>
              </a:rPr>
              <a:t>S1 </a:t>
            </a:r>
            <a:r>
              <a:rPr sz="1800" dirty="0">
                <a:latin typeface="Times New Roman"/>
                <a:cs typeface="Times New Roman"/>
              </a:rPr>
              <a:t>and </a:t>
            </a:r>
            <a:r>
              <a:rPr sz="1800" spc="-5" dirty="0">
                <a:latin typeface="Times New Roman"/>
                <a:cs typeface="Times New Roman"/>
              </a:rPr>
              <a:t>S0</a:t>
            </a:r>
            <a:r>
              <a:rPr sz="1800" spc="-3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387985" marR="119380" indent="-287020">
              <a:lnSpc>
                <a:spcPts val="3240"/>
              </a:lnSpc>
              <a:spcBef>
                <a:spcPts val="285"/>
              </a:spcBef>
              <a:buFont typeface="Arial"/>
              <a:buChar char="•"/>
              <a:tabLst>
                <a:tab pos="387985" algn="l"/>
                <a:tab pos="388620" algn="l"/>
              </a:tabLst>
            </a:pPr>
            <a:r>
              <a:rPr sz="1800" spc="-5" dirty="0">
                <a:latin typeface="Times New Roman"/>
                <a:cs typeface="Times New Roman"/>
              </a:rPr>
              <a:t>A </a:t>
            </a:r>
            <a:r>
              <a:rPr sz="1800" dirty="0">
                <a:latin typeface="Times New Roman"/>
                <a:cs typeface="Times New Roman"/>
              </a:rPr>
              <a:t>4 x 1 </a:t>
            </a:r>
            <a:r>
              <a:rPr sz="1800" spc="-5" dirty="0">
                <a:latin typeface="Times New Roman"/>
                <a:cs typeface="Times New Roman"/>
              </a:rPr>
              <a:t>multiplexer </a:t>
            </a:r>
            <a:r>
              <a:rPr sz="1800" dirty="0">
                <a:latin typeface="Times New Roman"/>
                <a:cs typeface="Times New Roman"/>
              </a:rPr>
              <a:t>at the output chooses </a:t>
            </a:r>
            <a:r>
              <a:rPr sz="1800" spc="-5" dirty="0">
                <a:latin typeface="Times New Roman"/>
                <a:cs typeface="Times New Roman"/>
              </a:rPr>
              <a:t>between </a:t>
            </a:r>
            <a:r>
              <a:rPr sz="1800" dirty="0">
                <a:latin typeface="Times New Roman"/>
                <a:cs typeface="Times New Roman"/>
              </a:rPr>
              <a:t>an </a:t>
            </a:r>
            <a:r>
              <a:rPr sz="1800" spc="-5" dirty="0">
                <a:latin typeface="Times New Roman"/>
                <a:cs typeface="Times New Roman"/>
              </a:rPr>
              <a:t>arithmetic </a:t>
            </a:r>
            <a:r>
              <a:rPr sz="1800" dirty="0">
                <a:latin typeface="Times New Roman"/>
                <a:cs typeface="Times New Roman"/>
              </a:rPr>
              <a:t>output in Ei and a </a:t>
            </a:r>
            <a:r>
              <a:rPr sz="1800" spc="-5" dirty="0">
                <a:latin typeface="Times New Roman"/>
                <a:cs typeface="Times New Roman"/>
              </a:rPr>
              <a:t>logic  </a:t>
            </a:r>
            <a:r>
              <a:rPr sz="1800" dirty="0">
                <a:latin typeface="Times New Roman"/>
                <a:cs typeface="Times New Roman"/>
              </a:rPr>
              <a:t>output in</a:t>
            </a:r>
            <a:r>
              <a:rPr sz="1800" spc="-15" dirty="0">
                <a:latin typeface="Times New Roman"/>
                <a:cs typeface="Times New Roman"/>
              </a:rPr>
              <a:t> </a:t>
            </a:r>
            <a:r>
              <a:rPr sz="1800" spc="-5" dirty="0">
                <a:latin typeface="Times New Roman"/>
                <a:cs typeface="Times New Roman"/>
              </a:rPr>
              <a:t>Hi.</a:t>
            </a:r>
            <a:endParaRPr sz="1800">
              <a:latin typeface="Times New Roman"/>
              <a:cs typeface="Times New Roman"/>
            </a:endParaRPr>
          </a:p>
          <a:p>
            <a:pPr marL="387985" indent="-287020">
              <a:lnSpc>
                <a:spcPct val="100000"/>
              </a:lnSpc>
              <a:spcBef>
                <a:spcPts val="795"/>
              </a:spcBef>
              <a:buFont typeface="Arial"/>
              <a:buChar char="•"/>
              <a:tabLst>
                <a:tab pos="387985" algn="l"/>
                <a:tab pos="388620" algn="l"/>
              </a:tabLst>
            </a:pPr>
            <a:r>
              <a:rPr sz="1800" dirty="0">
                <a:latin typeface="Times New Roman"/>
                <a:cs typeface="Times New Roman"/>
              </a:rPr>
              <a:t>The data in the multiplexer are selected with inputs </a:t>
            </a:r>
            <a:r>
              <a:rPr sz="1800" spc="-5" dirty="0">
                <a:latin typeface="Times New Roman"/>
                <a:cs typeface="Times New Roman"/>
              </a:rPr>
              <a:t>S3 </a:t>
            </a:r>
            <a:r>
              <a:rPr sz="1800" dirty="0">
                <a:latin typeface="Times New Roman"/>
                <a:cs typeface="Times New Roman"/>
              </a:rPr>
              <a:t>and</a:t>
            </a:r>
            <a:r>
              <a:rPr sz="1800" spc="-60" dirty="0">
                <a:latin typeface="Times New Roman"/>
                <a:cs typeface="Times New Roman"/>
              </a:rPr>
              <a:t> </a:t>
            </a:r>
            <a:r>
              <a:rPr sz="1800" spc="-5" dirty="0">
                <a:latin typeface="Times New Roman"/>
                <a:cs typeface="Times New Roman"/>
              </a:rPr>
              <a:t>S2.</a:t>
            </a:r>
            <a:endParaRPr sz="1800">
              <a:latin typeface="Times New Roman"/>
              <a:cs typeface="Times New Roman"/>
            </a:endParaRPr>
          </a:p>
          <a:p>
            <a:pPr marL="387985" indent="-287020">
              <a:lnSpc>
                <a:spcPct val="100000"/>
              </a:lnSpc>
              <a:spcBef>
                <a:spcPts val="1080"/>
              </a:spcBef>
              <a:buFont typeface="Arial"/>
              <a:buChar char="•"/>
              <a:tabLst>
                <a:tab pos="387985" algn="l"/>
                <a:tab pos="388620" algn="l"/>
              </a:tabLst>
            </a:pPr>
            <a:r>
              <a:rPr sz="1800" dirty="0">
                <a:latin typeface="Times New Roman"/>
                <a:cs typeface="Times New Roman"/>
              </a:rPr>
              <a:t>The </a:t>
            </a:r>
            <a:r>
              <a:rPr sz="1800" spc="-5" dirty="0">
                <a:latin typeface="Times New Roman"/>
                <a:cs typeface="Times New Roman"/>
              </a:rPr>
              <a:t>other two </a:t>
            </a:r>
            <a:r>
              <a:rPr sz="1800" dirty="0">
                <a:latin typeface="Times New Roman"/>
                <a:cs typeface="Times New Roman"/>
              </a:rPr>
              <a:t>data inputs to </a:t>
            </a:r>
            <a:r>
              <a:rPr sz="1800" spc="-5" dirty="0">
                <a:latin typeface="Times New Roman"/>
                <a:cs typeface="Times New Roman"/>
              </a:rPr>
              <a:t>the multiplexer receive </a:t>
            </a:r>
            <a:r>
              <a:rPr sz="1800" dirty="0">
                <a:latin typeface="Times New Roman"/>
                <a:cs typeface="Times New Roman"/>
              </a:rPr>
              <a:t>inputs </a:t>
            </a:r>
            <a:r>
              <a:rPr sz="1800" spc="-5" dirty="0">
                <a:latin typeface="Times New Roman"/>
                <a:cs typeface="Times New Roman"/>
              </a:rPr>
              <a:t>Ai-1 </a:t>
            </a:r>
            <a:r>
              <a:rPr sz="1800" dirty="0">
                <a:latin typeface="Times New Roman"/>
                <a:cs typeface="Times New Roman"/>
              </a:rPr>
              <a:t>for </a:t>
            </a:r>
            <a:r>
              <a:rPr sz="1800" spc="-5" dirty="0">
                <a:latin typeface="Times New Roman"/>
                <a:cs typeface="Times New Roman"/>
              </a:rPr>
              <a:t>the</a:t>
            </a:r>
            <a:r>
              <a:rPr sz="1800" spc="60" dirty="0">
                <a:latin typeface="Times New Roman"/>
                <a:cs typeface="Times New Roman"/>
              </a:rPr>
              <a:t> </a:t>
            </a:r>
            <a:r>
              <a:rPr sz="1800" spc="-5" dirty="0">
                <a:latin typeface="Times New Roman"/>
                <a:cs typeface="Times New Roman"/>
              </a:rPr>
              <a:t>shift-right</a:t>
            </a:r>
            <a:endParaRPr sz="1800">
              <a:latin typeface="Times New Roman"/>
              <a:cs typeface="Times New Roman"/>
            </a:endParaRPr>
          </a:p>
          <a:p>
            <a:pPr marL="387985" algn="just">
              <a:lnSpc>
                <a:spcPct val="100000"/>
              </a:lnSpc>
              <a:spcBef>
                <a:spcPts val="1080"/>
              </a:spcBef>
            </a:pPr>
            <a:r>
              <a:rPr sz="1800" dirty="0">
                <a:latin typeface="Times New Roman"/>
                <a:cs typeface="Times New Roman"/>
              </a:rPr>
              <a:t>operation and Ai+1for the shift-left</a:t>
            </a:r>
            <a:r>
              <a:rPr sz="1800" spc="-150" dirty="0">
                <a:latin typeface="Times New Roman"/>
                <a:cs typeface="Times New Roman"/>
              </a:rPr>
              <a:t> </a:t>
            </a:r>
            <a:r>
              <a:rPr sz="1800" dirty="0">
                <a:latin typeface="Times New Roman"/>
                <a:cs typeface="Times New Roman"/>
              </a:rPr>
              <a:t>operation.</a:t>
            </a:r>
            <a:endParaRPr sz="1800">
              <a:latin typeface="Times New Roman"/>
              <a:cs typeface="Times New Roman"/>
            </a:endParaRPr>
          </a:p>
          <a:p>
            <a:pPr marL="387985" marR="117475" indent="-287020" algn="just">
              <a:lnSpc>
                <a:spcPct val="150000"/>
              </a:lnSpc>
              <a:spcBef>
                <a:spcPts val="5"/>
              </a:spcBef>
              <a:buFont typeface="Arial"/>
              <a:buChar char="•"/>
              <a:tabLst>
                <a:tab pos="388620" algn="l"/>
              </a:tabLst>
            </a:pPr>
            <a:r>
              <a:rPr sz="1800" dirty="0">
                <a:latin typeface="Times New Roman"/>
                <a:cs typeface="Times New Roman"/>
              </a:rPr>
              <a:t>The </a:t>
            </a:r>
            <a:r>
              <a:rPr sz="1800" spc="-5" dirty="0">
                <a:latin typeface="Times New Roman"/>
                <a:cs typeface="Times New Roman"/>
              </a:rPr>
              <a:t>diagram shows just </a:t>
            </a:r>
            <a:r>
              <a:rPr sz="1800" dirty="0">
                <a:latin typeface="Times New Roman"/>
                <a:cs typeface="Times New Roman"/>
              </a:rPr>
              <a:t>one typical </a:t>
            </a:r>
            <a:r>
              <a:rPr sz="1800" spc="-5" dirty="0">
                <a:latin typeface="Times New Roman"/>
                <a:cs typeface="Times New Roman"/>
              </a:rPr>
              <a:t>stage. </a:t>
            </a:r>
            <a:r>
              <a:rPr sz="1800" dirty="0">
                <a:latin typeface="Times New Roman"/>
                <a:cs typeface="Times New Roman"/>
              </a:rPr>
              <a:t>The </a:t>
            </a:r>
            <a:r>
              <a:rPr sz="1800" spc="-5" dirty="0">
                <a:latin typeface="Times New Roman"/>
                <a:cs typeface="Times New Roman"/>
              </a:rPr>
              <a:t>circuit </a:t>
            </a:r>
            <a:r>
              <a:rPr sz="1800" dirty="0">
                <a:latin typeface="Times New Roman"/>
                <a:cs typeface="Times New Roman"/>
              </a:rPr>
              <a:t>of </a:t>
            </a:r>
            <a:r>
              <a:rPr sz="1800" spc="-5" dirty="0">
                <a:latin typeface="Times New Roman"/>
                <a:cs typeface="Times New Roman"/>
              </a:rPr>
              <a:t>Fig. must </a:t>
            </a:r>
            <a:r>
              <a:rPr sz="1800" dirty="0">
                <a:latin typeface="Times New Roman"/>
                <a:cs typeface="Times New Roman"/>
              </a:rPr>
              <a:t>be repeated n </a:t>
            </a:r>
            <a:r>
              <a:rPr sz="1800" spc="-5" dirty="0">
                <a:latin typeface="Times New Roman"/>
                <a:cs typeface="Times New Roman"/>
              </a:rPr>
              <a:t>times  </a:t>
            </a:r>
            <a:r>
              <a:rPr sz="1800" dirty="0">
                <a:latin typeface="Times New Roman"/>
                <a:cs typeface="Times New Roman"/>
              </a:rPr>
              <a:t>for and n-bit </a:t>
            </a:r>
            <a:r>
              <a:rPr sz="1800" spc="-10" dirty="0">
                <a:latin typeface="Times New Roman"/>
                <a:cs typeface="Times New Roman"/>
              </a:rPr>
              <a:t>ALU. </a:t>
            </a:r>
            <a:r>
              <a:rPr sz="1800" dirty="0">
                <a:latin typeface="Times New Roman"/>
                <a:cs typeface="Times New Roman"/>
              </a:rPr>
              <a:t>The </a:t>
            </a:r>
            <a:r>
              <a:rPr sz="1800" spc="-5" dirty="0">
                <a:latin typeface="Times New Roman"/>
                <a:cs typeface="Times New Roman"/>
              </a:rPr>
              <a:t>output carry Ci+1 </a:t>
            </a:r>
            <a:r>
              <a:rPr sz="1800" dirty="0">
                <a:latin typeface="Times New Roman"/>
                <a:cs typeface="Times New Roman"/>
              </a:rPr>
              <a:t>of a </a:t>
            </a:r>
            <a:r>
              <a:rPr sz="1800" spc="-5" dirty="0">
                <a:latin typeface="Times New Roman"/>
                <a:cs typeface="Times New Roman"/>
              </a:rPr>
              <a:t>given arithmetic stage must </a:t>
            </a:r>
            <a:r>
              <a:rPr sz="1800" dirty="0">
                <a:latin typeface="Times New Roman"/>
                <a:cs typeface="Times New Roman"/>
              </a:rPr>
              <a:t>be connected  to the input carry </a:t>
            </a:r>
            <a:r>
              <a:rPr sz="1800" spc="-5" dirty="0">
                <a:latin typeface="Times New Roman"/>
                <a:cs typeface="Times New Roman"/>
              </a:rPr>
              <a:t>Ci </a:t>
            </a:r>
            <a:r>
              <a:rPr sz="1800" dirty="0">
                <a:latin typeface="Times New Roman"/>
                <a:cs typeface="Times New Roman"/>
              </a:rPr>
              <a:t>of the next stage in</a:t>
            </a:r>
            <a:r>
              <a:rPr sz="1800" spc="-45" dirty="0">
                <a:latin typeface="Times New Roman"/>
                <a:cs typeface="Times New Roman"/>
              </a:rPr>
              <a:t> </a:t>
            </a:r>
            <a:r>
              <a:rPr sz="1800" dirty="0">
                <a:latin typeface="Times New Roman"/>
                <a:cs typeface="Times New Roman"/>
              </a:rPr>
              <a:t>sequence.</a:t>
            </a:r>
            <a:endParaRPr sz="1800">
              <a:latin typeface="Times New Roman"/>
              <a:cs typeface="Times New Roman"/>
            </a:endParaRPr>
          </a:p>
          <a:p>
            <a:pPr marL="387985" indent="-287020" algn="just">
              <a:lnSpc>
                <a:spcPct val="100000"/>
              </a:lnSpc>
              <a:spcBef>
                <a:spcPts val="1080"/>
              </a:spcBef>
              <a:buFont typeface="Arial"/>
              <a:buChar char="•"/>
              <a:tabLst>
                <a:tab pos="388620" algn="l"/>
              </a:tabLst>
            </a:pPr>
            <a:r>
              <a:rPr sz="1800" spc="-5" dirty="0">
                <a:latin typeface="Times New Roman"/>
                <a:cs typeface="Times New Roman"/>
              </a:rPr>
              <a:t>In every </a:t>
            </a:r>
            <a:r>
              <a:rPr sz="1800" dirty="0">
                <a:latin typeface="Times New Roman"/>
                <a:cs typeface="Times New Roman"/>
              </a:rPr>
              <a:t>stage </a:t>
            </a:r>
            <a:r>
              <a:rPr sz="1800" spc="-5" dirty="0">
                <a:latin typeface="Times New Roman"/>
                <a:cs typeface="Times New Roman"/>
              </a:rPr>
              <a:t>the </a:t>
            </a:r>
            <a:r>
              <a:rPr sz="1800" dirty="0">
                <a:latin typeface="Times New Roman"/>
                <a:cs typeface="Times New Roman"/>
              </a:rPr>
              <a:t>circuit </a:t>
            </a:r>
            <a:r>
              <a:rPr sz="1800" spc="-5" dirty="0">
                <a:latin typeface="Times New Roman"/>
                <a:cs typeface="Times New Roman"/>
              </a:rPr>
              <a:t>specified </a:t>
            </a:r>
            <a:r>
              <a:rPr sz="1800" dirty="0">
                <a:latin typeface="Times New Roman"/>
                <a:cs typeface="Times New Roman"/>
              </a:rPr>
              <a:t>in </a:t>
            </a:r>
            <a:r>
              <a:rPr sz="1800" spc="-5" dirty="0">
                <a:latin typeface="Times New Roman"/>
                <a:cs typeface="Times New Roman"/>
              </a:rPr>
              <a:t>Figure provides </a:t>
            </a:r>
            <a:r>
              <a:rPr sz="1800" dirty="0">
                <a:latin typeface="Times New Roman"/>
                <a:cs typeface="Times New Roman"/>
              </a:rPr>
              <a:t>8 arithmetic </a:t>
            </a:r>
            <a:r>
              <a:rPr sz="1800" spc="-5" dirty="0">
                <a:latin typeface="Times New Roman"/>
                <a:cs typeface="Times New Roman"/>
              </a:rPr>
              <a:t>operation four</a:t>
            </a:r>
            <a:r>
              <a:rPr sz="1800" spc="160" dirty="0">
                <a:latin typeface="Times New Roman"/>
                <a:cs typeface="Times New Roman"/>
              </a:rPr>
              <a:t> </a:t>
            </a:r>
            <a:r>
              <a:rPr sz="1800" spc="-5" dirty="0">
                <a:latin typeface="Times New Roman"/>
                <a:cs typeface="Times New Roman"/>
              </a:rPr>
              <a:t>logic</a:t>
            </a:r>
            <a:endParaRPr sz="1800">
              <a:latin typeface="Times New Roman"/>
              <a:cs typeface="Times New Roman"/>
            </a:endParaRPr>
          </a:p>
          <a:p>
            <a:pPr marL="387985" marR="119380" algn="just">
              <a:lnSpc>
                <a:spcPct val="150000"/>
              </a:lnSpc>
            </a:pPr>
            <a:r>
              <a:rPr sz="1800" dirty="0">
                <a:latin typeface="Times New Roman"/>
                <a:cs typeface="Times New Roman"/>
              </a:rPr>
              <a:t>operations and </a:t>
            </a:r>
            <a:r>
              <a:rPr sz="1800" spc="-5" dirty="0">
                <a:latin typeface="Times New Roman"/>
                <a:cs typeface="Times New Roman"/>
              </a:rPr>
              <a:t>two </a:t>
            </a:r>
            <a:r>
              <a:rPr sz="1800" dirty="0">
                <a:latin typeface="Times New Roman"/>
                <a:cs typeface="Times New Roman"/>
              </a:rPr>
              <a:t>shift </a:t>
            </a:r>
            <a:r>
              <a:rPr sz="1800" spc="-5" dirty="0">
                <a:latin typeface="Times New Roman"/>
                <a:cs typeface="Times New Roman"/>
              </a:rPr>
              <a:t>operations. </a:t>
            </a:r>
            <a:r>
              <a:rPr sz="1800" dirty="0">
                <a:latin typeface="Times New Roman"/>
                <a:cs typeface="Times New Roman"/>
              </a:rPr>
              <a:t>Each </a:t>
            </a:r>
            <a:r>
              <a:rPr sz="1800" spc="-5" dirty="0">
                <a:latin typeface="Times New Roman"/>
                <a:cs typeface="Times New Roman"/>
              </a:rPr>
              <a:t>operation is </a:t>
            </a:r>
            <a:r>
              <a:rPr sz="1800" dirty="0">
                <a:latin typeface="Times New Roman"/>
                <a:cs typeface="Times New Roman"/>
              </a:rPr>
              <a:t>selected with </a:t>
            </a:r>
            <a:r>
              <a:rPr sz="1800" spc="-5" dirty="0">
                <a:latin typeface="Times New Roman"/>
                <a:cs typeface="Times New Roman"/>
              </a:rPr>
              <a:t>the five variables  S3,</a:t>
            </a:r>
            <a:r>
              <a:rPr sz="1800" spc="105" dirty="0">
                <a:latin typeface="Times New Roman"/>
                <a:cs typeface="Times New Roman"/>
              </a:rPr>
              <a:t> </a:t>
            </a:r>
            <a:r>
              <a:rPr sz="1800" spc="-5" dirty="0">
                <a:latin typeface="Times New Roman"/>
                <a:cs typeface="Times New Roman"/>
              </a:rPr>
              <a:t>S2,</a:t>
            </a:r>
            <a:r>
              <a:rPr sz="1800" spc="100" dirty="0">
                <a:latin typeface="Times New Roman"/>
                <a:cs typeface="Times New Roman"/>
              </a:rPr>
              <a:t> </a:t>
            </a:r>
            <a:r>
              <a:rPr sz="1800" spc="-5" dirty="0">
                <a:latin typeface="Times New Roman"/>
                <a:cs typeface="Times New Roman"/>
              </a:rPr>
              <a:t>S1,</a:t>
            </a:r>
            <a:r>
              <a:rPr sz="1800" spc="95" dirty="0">
                <a:latin typeface="Times New Roman"/>
                <a:cs typeface="Times New Roman"/>
              </a:rPr>
              <a:t> </a:t>
            </a:r>
            <a:r>
              <a:rPr sz="1800" spc="-5" dirty="0">
                <a:latin typeface="Times New Roman"/>
                <a:cs typeface="Times New Roman"/>
              </a:rPr>
              <a:t>S0</a:t>
            </a:r>
            <a:r>
              <a:rPr sz="1800" spc="95" dirty="0">
                <a:latin typeface="Times New Roman"/>
                <a:cs typeface="Times New Roman"/>
              </a:rPr>
              <a:t> </a:t>
            </a:r>
            <a:r>
              <a:rPr sz="1800" spc="-5" dirty="0">
                <a:latin typeface="Times New Roman"/>
                <a:cs typeface="Times New Roman"/>
              </a:rPr>
              <a:t>and</a:t>
            </a:r>
            <a:r>
              <a:rPr sz="1800" spc="105" dirty="0">
                <a:latin typeface="Times New Roman"/>
                <a:cs typeface="Times New Roman"/>
              </a:rPr>
              <a:t> </a:t>
            </a:r>
            <a:r>
              <a:rPr sz="1800" spc="-5" dirty="0">
                <a:latin typeface="Times New Roman"/>
                <a:cs typeface="Times New Roman"/>
              </a:rPr>
              <a:t>C</a:t>
            </a:r>
            <a:r>
              <a:rPr sz="1800" spc="-7" baseline="-20833" dirty="0">
                <a:latin typeface="Times New Roman"/>
                <a:cs typeface="Times New Roman"/>
              </a:rPr>
              <a:t>in</a:t>
            </a:r>
            <a:r>
              <a:rPr sz="1800" spc="-5" dirty="0">
                <a:latin typeface="Times New Roman"/>
                <a:cs typeface="Times New Roman"/>
              </a:rPr>
              <a:t>.</a:t>
            </a:r>
            <a:r>
              <a:rPr sz="1800" spc="195" dirty="0">
                <a:latin typeface="Times New Roman"/>
                <a:cs typeface="Times New Roman"/>
              </a:rPr>
              <a:t> </a:t>
            </a:r>
            <a:r>
              <a:rPr sz="1800" dirty="0">
                <a:latin typeface="Times New Roman"/>
                <a:cs typeface="Times New Roman"/>
              </a:rPr>
              <a:t>The</a:t>
            </a:r>
            <a:r>
              <a:rPr sz="1800" spc="95" dirty="0">
                <a:latin typeface="Times New Roman"/>
                <a:cs typeface="Times New Roman"/>
              </a:rPr>
              <a:t> </a:t>
            </a:r>
            <a:r>
              <a:rPr sz="1800" spc="-5" dirty="0">
                <a:latin typeface="Times New Roman"/>
                <a:cs typeface="Times New Roman"/>
              </a:rPr>
              <a:t>input</a:t>
            </a:r>
            <a:r>
              <a:rPr sz="1800" spc="110" dirty="0">
                <a:latin typeface="Times New Roman"/>
                <a:cs typeface="Times New Roman"/>
              </a:rPr>
              <a:t> </a:t>
            </a:r>
            <a:r>
              <a:rPr sz="1800" spc="-5" dirty="0">
                <a:latin typeface="Times New Roman"/>
                <a:cs typeface="Times New Roman"/>
              </a:rPr>
              <a:t>carry</a:t>
            </a:r>
            <a:r>
              <a:rPr sz="1800" spc="114" dirty="0">
                <a:latin typeface="Times New Roman"/>
                <a:cs typeface="Times New Roman"/>
              </a:rPr>
              <a:t> </a:t>
            </a:r>
            <a:r>
              <a:rPr sz="1800" spc="-5" dirty="0">
                <a:latin typeface="Times New Roman"/>
                <a:cs typeface="Times New Roman"/>
              </a:rPr>
              <a:t>C</a:t>
            </a:r>
            <a:r>
              <a:rPr sz="1800" spc="-7" baseline="-20833" dirty="0">
                <a:latin typeface="Times New Roman"/>
                <a:cs typeface="Times New Roman"/>
              </a:rPr>
              <a:t>in</a:t>
            </a:r>
            <a:r>
              <a:rPr sz="1800" spc="359" baseline="-20833" dirty="0">
                <a:latin typeface="Times New Roman"/>
                <a:cs typeface="Times New Roman"/>
              </a:rPr>
              <a:t> </a:t>
            </a:r>
            <a:r>
              <a:rPr sz="1800" spc="-5" dirty="0">
                <a:latin typeface="Times New Roman"/>
                <a:cs typeface="Times New Roman"/>
              </a:rPr>
              <a:t>is</a:t>
            </a:r>
            <a:r>
              <a:rPr sz="1800" spc="90" dirty="0">
                <a:latin typeface="Times New Roman"/>
                <a:cs typeface="Times New Roman"/>
              </a:rPr>
              <a:t> </a:t>
            </a:r>
            <a:r>
              <a:rPr sz="1800" dirty="0">
                <a:latin typeface="Times New Roman"/>
                <a:cs typeface="Times New Roman"/>
              </a:rPr>
              <a:t>used</a:t>
            </a:r>
            <a:r>
              <a:rPr sz="1800" spc="105" dirty="0">
                <a:latin typeface="Times New Roman"/>
                <a:cs typeface="Times New Roman"/>
              </a:rPr>
              <a:t> </a:t>
            </a:r>
            <a:r>
              <a:rPr sz="1800" dirty="0">
                <a:latin typeface="Times New Roman"/>
                <a:cs typeface="Times New Roman"/>
              </a:rPr>
              <a:t>for</a:t>
            </a:r>
            <a:r>
              <a:rPr sz="1800" spc="90" dirty="0">
                <a:latin typeface="Times New Roman"/>
                <a:cs typeface="Times New Roman"/>
              </a:rPr>
              <a:t> </a:t>
            </a:r>
            <a:r>
              <a:rPr sz="1800" dirty="0">
                <a:latin typeface="Times New Roman"/>
                <a:cs typeface="Times New Roman"/>
              </a:rPr>
              <a:t>selecting</a:t>
            </a:r>
            <a:r>
              <a:rPr sz="1800" spc="80" dirty="0">
                <a:latin typeface="Times New Roman"/>
                <a:cs typeface="Times New Roman"/>
              </a:rPr>
              <a:t> </a:t>
            </a:r>
            <a:r>
              <a:rPr sz="1800" dirty="0">
                <a:latin typeface="Times New Roman"/>
                <a:cs typeface="Times New Roman"/>
              </a:rPr>
              <a:t>an</a:t>
            </a:r>
            <a:r>
              <a:rPr sz="1800" spc="100" dirty="0">
                <a:latin typeface="Times New Roman"/>
                <a:cs typeface="Times New Roman"/>
              </a:rPr>
              <a:t> </a:t>
            </a:r>
            <a:r>
              <a:rPr sz="1800" spc="-5" dirty="0">
                <a:latin typeface="Times New Roman"/>
                <a:cs typeface="Times New Roman"/>
              </a:rPr>
              <a:t>arithmetic</a:t>
            </a:r>
            <a:r>
              <a:rPr sz="1800" spc="114" dirty="0">
                <a:latin typeface="Times New Roman"/>
                <a:cs typeface="Times New Roman"/>
              </a:rPr>
              <a:t> </a:t>
            </a:r>
            <a:r>
              <a:rPr sz="1800" spc="-5" dirty="0">
                <a:latin typeface="Times New Roman"/>
                <a:cs typeface="Times New Roman"/>
              </a:rPr>
              <a:t>operation</a:t>
            </a:r>
            <a:endParaRPr sz="1800">
              <a:latin typeface="Times New Roman"/>
              <a:cs typeface="Times New Roman"/>
            </a:endParaRPr>
          </a:p>
        </p:txBody>
      </p:sp>
      <p:sp>
        <p:nvSpPr>
          <p:cNvPr id="4" name="object 4"/>
          <p:cNvSpPr txBox="1"/>
          <p:nvPr/>
        </p:nvSpPr>
        <p:spPr>
          <a:xfrm>
            <a:off x="598119" y="6423761"/>
            <a:ext cx="4775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onl</a:t>
            </a:r>
            <a:r>
              <a:rPr sz="1800" spc="-95" dirty="0">
                <a:latin typeface="Times New Roman"/>
                <a:cs typeface="Times New Roman"/>
              </a:rPr>
              <a:t>y</a:t>
            </a: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255634"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51</a:t>
            </a:r>
            <a:endParaRPr sz="1200">
              <a:latin typeface="Carlito"/>
              <a:cs typeface="Carlito"/>
            </a:endParaRPr>
          </a:p>
        </p:txBody>
      </p:sp>
      <p:sp>
        <p:nvSpPr>
          <p:cNvPr id="3" name="object 3"/>
          <p:cNvSpPr/>
          <p:nvPr/>
        </p:nvSpPr>
        <p:spPr>
          <a:xfrm>
            <a:off x="1149431" y="1046988"/>
            <a:ext cx="6812740" cy="453775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71600" y="609600"/>
            <a:ext cx="6324600" cy="259045"/>
          </a:xfrm>
          <a:prstGeom prst="rect">
            <a:avLst/>
          </a:prstGeom>
        </p:spPr>
        <p:txBody>
          <a:bodyPr vert="horz" wrap="square" lIns="0" tIns="12700" rIns="0" bIns="0" rtlCol="0">
            <a:spAutoFit/>
          </a:bodyPr>
          <a:lstStyle/>
          <a:p>
            <a:pPr marL="12700">
              <a:lnSpc>
                <a:spcPct val="100000"/>
              </a:lnSpc>
              <a:spcBef>
                <a:spcPts val="100"/>
              </a:spcBef>
            </a:pPr>
            <a:r>
              <a:rPr sz="1600" b="1" spc="-30" dirty="0">
                <a:latin typeface="Times New Roman"/>
                <a:cs typeface="Times New Roman"/>
              </a:rPr>
              <a:t>Table </a:t>
            </a:r>
            <a:r>
              <a:rPr sz="1600" b="1" dirty="0">
                <a:latin typeface="Times New Roman"/>
                <a:cs typeface="Times New Roman"/>
              </a:rPr>
              <a:t>: Function </a:t>
            </a:r>
            <a:r>
              <a:rPr sz="1600" b="1" spc="-30" dirty="0">
                <a:latin typeface="Times New Roman"/>
                <a:cs typeface="Times New Roman"/>
              </a:rPr>
              <a:t>Table </a:t>
            </a:r>
            <a:r>
              <a:rPr sz="1600" b="1" dirty="0">
                <a:latin typeface="Times New Roman"/>
                <a:cs typeface="Times New Roman"/>
              </a:rPr>
              <a:t>for </a:t>
            </a:r>
            <a:r>
              <a:rPr sz="1600" b="1" spc="-5" dirty="0">
                <a:latin typeface="Times New Roman"/>
                <a:cs typeface="Times New Roman"/>
              </a:rPr>
              <a:t>Arithmetic </a:t>
            </a:r>
            <a:r>
              <a:rPr sz="1600" b="1" dirty="0">
                <a:latin typeface="Times New Roman"/>
                <a:cs typeface="Times New Roman"/>
              </a:rPr>
              <a:t>Logic Shift</a:t>
            </a:r>
            <a:r>
              <a:rPr sz="1600" b="1" spc="-190" dirty="0">
                <a:latin typeface="Times New Roman"/>
                <a:cs typeface="Times New Roman"/>
              </a:rPr>
              <a:t> </a:t>
            </a:r>
            <a:r>
              <a:rPr sz="1600" b="1" spc="-5" dirty="0">
                <a:latin typeface="Times New Roman"/>
                <a:cs typeface="Times New Roman"/>
              </a:rPr>
              <a:t>Unit</a:t>
            </a:r>
            <a:endParaRPr sz="16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0986" y="288797"/>
            <a:ext cx="3023235"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Register transfer</a:t>
            </a:r>
            <a:r>
              <a:rPr b="1" spc="330" dirty="0">
                <a:latin typeface="Times New Roman"/>
                <a:cs typeface="Times New Roman"/>
              </a:rPr>
              <a:t> </a:t>
            </a:r>
            <a:r>
              <a:rPr b="1" dirty="0">
                <a:latin typeface="Times New Roman"/>
                <a:cs typeface="Times New Roman"/>
              </a:rPr>
              <a:t>language</a:t>
            </a:r>
          </a:p>
        </p:txBody>
      </p:sp>
      <p:sp>
        <p:nvSpPr>
          <p:cNvPr id="3" name="object 3"/>
          <p:cNvSpPr txBox="1"/>
          <p:nvPr/>
        </p:nvSpPr>
        <p:spPr>
          <a:xfrm>
            <a:off x="428040" y="980313"/>
            <a:ext cx="8310245" cy="522859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The </a:t>
            </a:r>
            <a:r>
              <a:rPr sz="2000" spc="-5" dirty="0">
                <a:latin typeface="Times New Roman"/>
                <a:cs typeface="Times New Roman"/>
              </a:rPr>
              <a:t>language, which is basically used </a:t>
            </a:r>
            <a:r>
              <a:rPr sz="2000" spc="-10" dirty="0">
                <a:latin typeface="Times New Roman"/>
                <a:cs typeface="Times New Roman"/>
              </a:rPr>
              <a:t>to </a:t>
            </a:r>
            <a:r>
              <a:rPr sz="2000" spc="-5" dirty="0">
                <a:latin typeface="Times New Roman"/>
                <a:cs typeface="Times New Roman"/>
              </a:rPr>
              <a:t>express the transfer </a:t>
            </a:r>
            <a:r>
              <a:rPr sz="2000" dirty="0">
                <a:latin typeface="Times New Roman"/>
                <a:cs typeface="Times New Roman"/>
              </a:rPr>
              <a:t>of data </a:t>
            </a:r>
            <a:r>
              <a:rPr sz="2000" spc="-10" dirty="0">
                <a:latin typeface="Times New Roman"/>
                <a:cs typeface="Times New Roman"/>
              </a:rPr>
              <a:t>among</a:t>
            </a:r>
            <a:r>
              <a:rPr sz="2000" spc="280" dirty="0">
                <a:latin typeface="Times New Roman"/>
                <a:cs typeface="Times New Roman"/>
              </a:rPr>
              <a:t> </a:t>
            </a:r>
            <a:r>
              <a:rPr sz="2000" spc="-5" dirty="0">
                <a:latin typeface="Times New Roman"/>
                <a:cs typeface="Times New Roman"/>
              </a:rPr>
              <a:t>the</a:t>
            </a:r>
            <a:endParaRPr sz="2000" dirty="0">
              <a:latin typeface="Times New Roman"/>
              <a:cs typeface="Times New Roman"/>
            </a:endParaRPr>
          </a:p>
          <a:p>
            <a:pPr marL="241300">
              <a:lnSpc>
                <a:spcPct val="100000"/>
              </a:lnSpc>
              <a:spcBef>
                <a:spcPts val="1435"/>
              </a:spcBef>
            </a:pPr>
            <a:r>
              <a:rPr sz="2000" spc="-5" dirty="0">
                <a:latin typeface="Times New Roman"/>
                <a:cs typeface="Times New Roman"/>
              </a:rPr>
              <a:t>registers, is </a:t>
            </a:r>
            <a:r>
              <a:rPr sz="2000" dirty="0">
                <a:latin typeface="Times New Roman"/>
                <a:cs typeface="Times New Roman"/>
              </a:rPr>
              <a:t>called Register </a:t>
            </a:r>
            <a:r>
              <a:rPr sz="2000" spc="-10" dirty="0">
                <a:latin typeface="Times New Roman"/>
                <a:cs typeface="Times New Roman"/>
              </a:rPr>
              <a:t>Transfer </a:t>
            </a:r>
            <a:r>
              <a:rPr sz="2000" dirty="0">
                <a:latin typeface="Times New Roman"/>
                <a:cs typeface="Times New Roman"/>
              </a:rPr>
              <a:t>Language</a:t>
            </a:r>
            <a:r>
              <a:rPr sz="2000" spc="-160" dirty="0">
                <a:latin typeface="Times New Roman"/>
                <a:cs typeface="Times New Roman"/>
              </a:rPr>
              <a:t> </a:t>
            </a:r>
            <a:r>
              <a:rPr sz="2000" spc="-20" dirty="0">
                <a:latin typeface="Times New Roman"/>
                <a:cs typeface="Times New Roman"/>
              </a:rPr>
              <a:t>(RTL).</a:t>
            </a:r>
            <a:endParaRPr sz="2000" dirty="0">
              <a:latin typeface="Times New Roman"/>
              <a:cs typeface="Times New Roman"/>
            </a:endParaRPr>
          </a:p>
          <a:p>
            <a:pPr marL="241300" marR="6985" indent="-228600">
              <a:lnSpc>
                <a:spcPct val="160000"/>
              </a:lnSpc>
              <a:spcBef>
                <a:spcPts val="1000"/>
              </a:spcBef>
              <a:buFont typeface="Arial"/>
              <a:buChar char="•"/>
              <a:tabLst>
                <a:tab pos="240665" algn="l"/>
                <a:tab pos="241300" algn="l"/>
              </a:tabLst>
            </a:pPr>
            <a:r>
              <a:rPr sz="2000" dirty="0">
                <a:latin typeface="Times New Roman"/>
                <a:cs typeface="Times New Roman"/>
              </a:rPr>
              <a:t>It </a:t>
            </a:r>
            <a:r>
              <a:rPr sz="2000" spc="-10" dirty="0">
                <a:latin typeface="Times New Roman"/>
                <a:cs typeface="Times New Roman"/>
              </a:rPr>
              <a:t>is </a:t>
            </a:r>
            <a:r>
              <a:rPr sz="2000" spc="-5" dirty="0">
                <a:latin typeface="Times New Roman"/>
                <a:cs typeface="Times New Roman"/>
              </a:rPr>
              <a:t>the symbolic notation used </a:t>
            </a:r>
            <a:r>
              <a:rPr sz="2000" spc="-10" dirty="0">
                <a:latin typeface="Times New Roman"/>
                <a:cs typeface="Times New Roman"/>
              </a:rPr>
              <a:t>to </a:t>
            </a:r>
            <a:r>
              <a:rPr sz="2000" spc="-5" dirty="0">
                <a:latin typeface="Times New Roman"/>
                <a:cs typeface="Times New Roman"/>
              </a:rPr>
              <a:t>describe the microoperation transfers among  registers.</a:t>
            </a:r>
            <a:endParaRPr sz="2000" dirty="0">
              <a:latin typeface="Times New Roman"/>
              <a:cs typeface="Times New Roman"/>
            </a:endParaRPr>
          </a:p>
          <a:p>
            <a:pPr marL="241300" marR="9525" indent="-228600">
              <a:lnSpc>
                <a:spcPct val="160100"/>
              </a:lnSpc>
              <a:spcBef>
                <a:spcPts val="1005"/>
              </a:spcBef>
              <a:buFont typeface="Arial"/>
              <a:buChar char="•"/>
              <a:tabLst>
                <a:tab pos="240665" algn="l"/>
                <a:tab pos="241300" algn="l"/>
              </a:tabLst>
            </a:pPr>
            <a:r>
              <a:rPr sz="2000" dirty="0">
                <a:latin typeface="Times New Roman"/>
                <a:cs typeface="Times New Roman"/>
              </a:rPr>
              <a:t>For </a:t>
            </a:r>
            <a:r>
              <a:rPr sz="2000" spc="-5" dirty="0">
                <a:latin typeface="Times New Roman"/>
                <a:cs typeface="Times New Roman"/>
              </a:rPr>
              <a:t>any function of the </a:t>
            </a:r>
            <a:r>
              <a:rPr sz="2000" spc="-15" dirty="0">
                <a:latin typeface="Times New Roman"/>
                <a:cs typeface="Times New Roman"/>
              </a:rPr>
              <a:t>computer, </a:t>
            </a:r>
            <a:r>
              <a:rPr sz="2000" spc="-5" dirty="0">
                <a:latin typeface="Times New Roman"/>
                <a:cs typeface="Times New Roman"/>
              </a:rPr>
              <a:t>the register transfer language can </a:t>
            </a:r>
            <a:r>
              <a:rPr sz="2000" dirty="0">
                <a:latin typeface="Times New Roman"/>
                <a:cs typeface="Times New Roman"/>
              </a:rPr>
              <a:t>be </a:t>
            </a:r>
            <a:r>
              <a:rPr sz="2000" spc="-5" dirty="0">
                <a:latin typeface="Times New Roman"/>
                <a:cs typeface="Times New Roman"/>
              </a:rPr>
              <a:t>used </a:t>
            </a:r>
            <a:r>
              <a:rPr sz="2000" spc="-20" dirty="0">
                <a:latin typeface="Times New Roman"/>
                <a:cs typeface="Times New Roman"/>
              </a:rPr>
              <a:t>to  </a:t>
            </a:r>
            <a:r>
              <a:rPr sz="2000" dirty="0">
                <a:latin typeface="Times New Roman"/>
                <a:cs typeface="Times New Roman"/>
              </a:rPr>
              <a:t>describe the (sequence of)</a:t>
            </a:r>
            <a:r>
              <a:rPr sz="2000" spc="-120" dirty="0">
                <a:latin typeface="Times New Roman"/>
                <a:cs typeface="Times New Roman"/>
              </a:rPr>
              <a:t> </a:t>
            </a:r>
            <a:r>
              <a:rPr sz="2000" spc="-5" dirty="0">
                <a:latin typeface="Times New Roman"/>
                <a:cs typeface="Times New Roman"/>
              </a:rPr>
              <a:t>microoperations</a:t>
            </a:r>
            <a:endParaRPr sz="2000" dirty="0">
              <a:latin typeface="Times New Roman"/>
              <a:cs typeface="Times New Roman"/>
            </a:endParaRPr>
          </a:p>
          <a:p>
            <a:pPr>
              <a:lnSpc>
                <a:spcPct val="100000"/>
              </a:lnSpc>
              <a:spcBef>
                <a:spcPts val="20"/>
              </a:spcBef>
              <a:buFont typeface="Arial"/>
              <a:buChar char="•"/>
            </a:pPr>
            <a:endParaRPr sz="2000" dirty="0">
              <a:latin typeface="Times New Roman"/>
              <a:cs typeface="Times New Roman"/>
            </a:endParaRPr>
          </a:p>
          <a:p>
            <a:pPr marL="241300" indent="-228600">
              <a:lnSpc>
                <a:spcPct val="100000"/>
              </a:lnSpc>
              <a:spcBef>
                <a:spcPts val="5"/>
              </a:spcBef>
              <a:buFont typeface="Arial"/>
              <a:buChar char="•"/>
              <a:tabLst>
                <a:tab pos="240665" algn="l"/>
                <a:tab pos="241300" algn="l"/>
              </a:tabLst>
            </a:pPr>
            <a:r>
              <a:rPr sz="2000" dirty="0">
                <a:latin typeface="Times New Roman"/>
                <a:cs typeface="Times New Roman"/>
              </a:rPr>
              <a:t>Register transfer</a:t>
            </a:r>
            <a:r>
              <a:rPr sz="2000" spc="-70" dirty="0">
                <a:latin typeface="Times New Roman"/>
                <a:cs typeface="Times New Roman"/>
              </a:rPr>
              <a:t> </a:t>
            </a:r>
            <a:r>
              <a:rPr sz="2000" dirty="0">
                <a:latin typeface="Times New Roman"/>
                <a:cs typeface="Times New Roman"/>
              </a:rPr>
              <a:t>language</a:t>
            </a:r>
          </a:p>
          <a:p>
            <a:pPr marL="698500" lvl="1" indent="-229235">
              <a:lnSpc>
                <a:spcPct val="100000"/>
              </a:lnSpc>
              <a:spcBef>
                <a:spcPts val="1939"/>
              </a:spcBef>
              <a:buFont typeface="Arial"/>
              <a:buChar char="•"/>
              <a:tabLst>
                <a:tab pos="697865" algn="l"/>
                <a:tab pos="698500" algn="l"/>
              </a:tabLst>
            </a:pPr>
            <a:r>
              <a:rPr sz="2000" dirty="0">
                <a:latin typeface="Times New Roman"/>
                <a:cs typeface="Times New Roman"/>
              </a:rPr>
              <a:t>A </a:t>
            </a:r>
            <a:r>
              <a:rPr sz="2000" spc="-5" dirty="0">
                <a:latin typeface="Times New Roman"/>
                <a:cs typeface="Times New Roman"/>
              </a:rPr>
              <a:t>symbolic</a:t>
            </a:r>
            <a:r>
              <a:rPr sz="2000" spc="-125" dirty="0">
                <a:latin typeface="Times New Roman"/>
                <a:cs typeface="Times New Roman"/>
              </a:rPr>
              <a:t> </a:t>
            </a:r>
            <a:r>
              <a:rPr sz="2000" dirty="0">
                <a:latin typeface="Times New Roman"/>
                <a:cs typeface="Times New Roman"/>
              </a:rPr>
              <a:t>language</a:t>
            </a:r>
          </a:p>
          <a:p>
            <a:pPr marL="697865" marR="5080" lvl="1" indent="-228600">
              <a:lnSpc>
                <a:spcPct val="160000"/>
              </a:lnSpc>
              <a:spcBef>
                <a:spcPts val="495"/>
              </a:spcBef>
              <a:buFont typeface="Arial"/>
              <a:buChar char="•"/>
              <a:tabLst>
                <a:tab pos="697865" algn="l"/>
                <a:tab pos="698500" algn="l"/>
                <a:tab pos="1021080" algn="l"/>
                <a:tab pos="2284730" algn="l"/>
                <a:tab pos="2830830" algn="l"/>
                <a:tab pos="3277235" algn="l"/>
                <a:tab pos="4485640" algn="l"/>
                <a:tab pos="4947920" algn="l"/>
                <a:tab pos="5871845" algn="l"/>
                <a:tab pos="7285990" algn="l"/>
                <a:tab pos="7648575" algn="l"/>
              </a:tabLst>
            </a:pPr>
            <a:r>
              <a:rPr sz="2000" dirty="0">
                <a:latin typeface="Times New Roman"/>
                <a:cs typeface="Times New Roman"/>
              </a:rPr>
              <a:t>A	c</a:t>
            </a:r>
            <a:r>
              <a:rPr sz="2000" spc="-10" dirty="0">
                <a:latin typeface="Times New Roman"/>
                <a:cs typeface="Times New Roman"/>
              </a:rPr>
              <a:t>o</a:t>
            </a:r>
            <a:r>
              <a:rPr sz="2000" dirty="0">
                <a:latin typeface="Times New Roman"/>
                <a:cs typeface="Times New Roman"/>
              </a:rPr>
              <a:t>nv</a:t>
            </a:r>
            <a:r>
              <a:rPr sz="2000" spc="-15" dirty="0">
                <a:latin typeface="Times New Roman"/>
                <a:cs typeface="Times New Roman"/>
              </a:rPr>
              <a:t>e</a:t>
            </a:r>
            <a:r>
              <a:rPr sz="2000" dirty="0">
                <a:latin typeface="Times New Roman"/>
                <a:cs typeface="Times New Roman"/>
              </a:rPr>
              <a:t>nie</a:t>
            </a:r>
            <a:r>
              <a:rPr sz="2000" spc="-10" dirty="0">
                <a:latin typeface="Times New Roman"/>
                <a:cs typeface="Times New Roman"/>
              </a:rPr>
              <a:t>n</a:t>
            </a:r>
            <a:r>
              <a:rPr sz="2000" dirty="0">
                <a:latin typeface="Times New Roman"/>
                <a:cs typeface="Times New Roman"/>
              </a:rPr>
              <a:t>t	t</a:t>
            </a:r>
            <a:r>
              <a:rPr sz="2000" spc="-15" dirty="0">
                <a:latin typeface="Times New Roman"/>
                <a:cs typeface="Times New Roman"/>
              </a:rPr>
              <a:t>o</a:t>
            </a:r>
            <a:r>
              <a:rPr sz="2000" dirty="0">
                <a:latin typeface="Times New Roman"/>
                <a:cs typeface="Times New Roman"/>
              </a:rPr>
              <a:t>ol	</a:t>
            </a:r>
            <a:r>
              <a:rPr sz="2000" spc="-10" dirty="0">
                <a:latin typeface="Times New Roman"/>
                <a:cs typeface="Times New Roman"/>
              </a:rPr>
              <a:t>f</a:t>
            </a:r>
            <a:r>
              <a:rPr sz="2000" dirty="0">
                <a:latin typeface="Times New Roman"/>
                <a:cs typeface="Times New Roman"/>
              </a:rPr>
              <a:t>or	de</a:t>
            </a:r>
            <a:r>
              <a:rPr sz="2000" spc="-10" dirty="0">
                <a:latin typeface="Times New Roman"/>
                <a:cs typeface="Times New Roman"/>
              </a:rPr>
              <a:t>s</a:t>
            </a:r>
            <a:r>
              <a:rPr sz="2000" dirty="0">
                <a:latin typeface="Times New Roman"/>
                <a:cs typeface="Times New Roman"/>
              </a:rPr>
              <a:t>cr</a:t>
            </a:r>
            <a:r>
              <a:rPr sz="2000" spc="-15" dirty="0">
                <a:latin typeface="Times New Roman"/>
                <a:cs typeface="Times New Roman"/>
              </a:rPr>
              <a:t>i</a:t>
            </a:r>
            <a:r>
              <a:rPr sz="2000" dirty="0">
                <a:latin typeface="Times New Roman"/>
                <a:cs typeface="Times New Roman"/>
              </a:rPr>
              <a:t>b</a:t>
            </a:r>
            <a:r>
              <a:rPr sz="2000" spc="-15" dirty="0">
                <a:latin typeface="Times New Roman"/>
                <a:cs typeface="Times New Roman"/>
              </a:rPr>
              <a:t>i</a:t>
            </a:r>
            <a:r>
              <a:rPr sz="2000" dirty="0">
                <a:latin typeface="Times New Roman"/>
                <a:cs typeface="Times New Roman"/>
              </a:rPr>
              <a:t>ng	the	</a:t>
            </a:r>
            <a:r>
              <a:rPr sz="2000" spc="-20" dirty="0">
                <a:latin typeface="Times New Roman"/>
                <a:cs typeface="Times New Roman"/>
              </a:rPr>
              <a:t>i</a:t>
            </a:r>
            <a:r>
              <a:rPr sz="2000" dirty="0">
                <a:latin typeface="Times New Roman"/>
                <a:cs typeface="Times New Roman"/>
              </a:rPr>
              <a:t>n</a:t>
            </a:r>
            <a:r>
              <a:rPr sz="2000" spc="-15" dirty="0">
                <a:latin typeface="Times New Roman"/>
                <a:cs typeface="Times New Roman"/>
              </a:rPr>
              <a:t>t</a:t>
            </a:r>
            <a:r>
              <a:rPr sz="2000" dirty="0">
                <a:latin typeface="Times New Roman"/>
                <a:cs typeface="Times New Roman"/>
              </a:rPr>
              <a:t>e</a:t>
            </a:r>
            <a:r>
              <a:rPr sz="2000" spc="-10" dirty="0">
                <a:latin typeface="Times New Roman"/>
                <a:cs typeface="Times New Roman"/>
              </a:rPr>
              <a:t>r</a:t>
            </a:r>
            <a:r>
              <a:rPr sz="2000" dirty="0">
                <a:latin typeface="Times New Roman"/>
                <a:cs typeface="Times New Roman"/>
              </a:rPr>
              <a:t>nal	o</a:t>
            </a:r>
            <a:r>
              <a:rPr sz="2000" spc="-40" dirty="0">
                <a:latin typeface="Times New Roman"/>
                <a:cs typeface="Times New Roman"/>
              </a:rPr>
              <a:t>r</a:t>
            </a:r>
            <a:r>
              <a:rPr sz="2000" dirty="0">
                <a:latin typeface="Times New Roman"/>
                <a:cs typeface="Times New Roman"/>
              </a:rPr>
              <a:t>g</a:t>
            </a:r>
            <a:r>
              <a:rPr sz="2000" spc="-10" dirty="0">
                <a:latin typeface="Times New Roman"/>
                <a:cs typeface="Times New Roman"/>
              </a:rPr>
              <a:t>a</a:t>
            </a:r>
            <a:r>
              <a:rPr sz="2000" dirty="0">
                <a:latin typeface="Times New Roman"/>
                <a:cs typeface="Times New Roman"/>
              </a:rPr>
              <a:t>ni</a:t>
            </a:r>
            <a:r>
              <a:rPr sz="2000" spc="-15" dirty="0">
                <a:latin typeface="Times New Roman"/>
                <a:cs typeface="Times New Roman"/>
              </a:rPr>
              <a:t>z</a:t>
            </a:r>
            <a:r>
              <a:rPr sz="2000" dirty="0">
                <a:latin typeface="Times New Roman"/>
                <a:cs typeface="Times New Roman"/>
              </a:rPr>
              <a:t>a</a:t>
            </a:r>
            <a:r>
              <a:rPr sz="2000" spc="-10" dirty="0">
                <a:latin typeface="Times New Roman"/>
                <a:cs typeface="Times New Roman"/>
              </a:rPr>
              <a:t>t</a:t>
            </a:r>
            <a:r>
              <a:rPr sz="2000" dirty="0">
                <a:latin typeface="Times New Roman"/>
                <a:cs typeface="Times New Roman"/>
              </a:rPr>
              <a:t>i</a:t>
            </a:r>
            <a:r>
              <a:rPr sz="2000" spc="-15" dirty="0">
                <a:latin typeface="Times New Roman"/>
                <a:cs typeface="Times New Roman"/>
              </a:rPr>
              <a:t>o</a:t>
            </a:r>
            <a:r>
              <a:rPr sz="2000" dirty="0">
                <a:latin typeface="Times New Roman"/>
                <a:cs typeface="Times New Roman"/>
              </a:rPr>
              <a:t>n	</a:t>
            </a:r>
            <a:r>
              <a:rPr sz="2000" spc="-10" dirty="0">
                <a:latin typeface="Times New Roman"/>
                <a:cs typeface="Times New Roman"/>
              </a:rPr>
              <a:t>o</a:t>
            </a:r>
            <a:r>
              <a:rPr sz="2000" dirty="0">
                <a:latin typeface="Times New Roman"/>
                <a:cs typeface="Times New Roman"/>
              </a:rPr>
              <a:t>f	</a:t>
            </a:r>
            <a:r>
              <a:rPr sz="2000" spc="5" dirty="0">
                <a:latin typeface="Times New Roman"/>
                <a:cs typeface="Times New Roman"/>
              </a:rPr>
              <a:t>d</a:t>
            </a:r>
            <a:r>
              <a:rPr sz="2000" dirty="0">
                <a:latin typeface="Times New Roman"/>
                <a:cs typeface="Times New Roman"/>
              </a:rPr>
              <a:t>i</a:t>
            </a:r>
            <a:r>
              <a:rPr sz="2000" spc="-10" dirty="0">
                <a:latin typeface="Times New Roman"/>
                <a:cs typeface="Times New Roman"/>
              </a:rPr>
              <a:t>g</a:t>
            </a:r>
            <a:r>
              <a:rPr sz="2000" dirty="0">
                <a:latin typeface="Times New Roman"/>
                <a:cs typeface="Times New Roman"/>
              </a:rPr>
              <a:t>i</a:t>
            </a:r>
            <a:r>
              <a:rPr sz="2000" spc="-20" dirty="0">
                <a:latin typeface="Times New Roman"/>
                <a:cs typeface="Times New Roman"/>
              </a:rPr>
              <a:t>t</a:t>
            </a:r>
            <a:r>
              <a:rPr sz="2000" dirty="0">
                <a:latin typeface="Times New Roman"/>
                <a:cs typeface="Times New Roman"/>
              </a:rPr>
              <a:t>al  </a:t>
            </a:r>
            <a:r>
              <a:rPr sz="2000" spc="-5" dirty="0">
                <a:latin typeface="Times New Roman"/>
                <a:cs typeface="Times New Roman"/>
              </a:rPr>
              <a:t>computers</a:t>
            </a:r>
            <a:endParaRPr sz="2000" dirty="0">
              <a:latin typeface="Times New Roman"/>
              <a:cs typeface="Times New Roman"/>
            </a:endParaRPr>
          </a:p>
        </p:txBody>
      </p:sp>
      <p:sp>
        <p:nvSpPr>
          <p:cNvPr id="4" name="object 4"/>
          <p:cNvSpPr txBox="1"/>
          <p:nvPr/>
        </p:nvSpPr>
        <p:spPr>
          <a:xfrm>
            <a:off x="885240" y="6429247"/>
            <a:ext cx="7012305" cy="331470"/>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Can also be used </a:t>
            </a:r>
            <a:r>
              <a:rPr sz="2000" spc="-5" dirty="0">
                <a:latin typeface="Times New Roman"/>
                <a:cs typeface="Times New Roman"/>
              </a:rPr>
              <a:t>to facilitate </a:t>
            </a:r>
            <a:r>
              <a:rPr sz="2000" dirty="0">
                <a:latin typeface="Times New Roman"/>
                <a:cs typeface="Times New Roman"/>
              </a:rPr>
              <a:t>the design process </a:t>
            </a:r>
            <a:r>
              <a:rPr sz="2000" spc="5" dirty="0">
                <a:latin typeface="Times New Roman"/>
                <a:cs typeface="Times New Roman"/>
              </a:rPr>
              <a:t>of </a:t>
            </a:r>
            <a:r>
              <a:rPr sz="2000" dirty="0">
                <a:latin typeface="Times New Roman"/>
                <a:cs typeface="Times New Roman"/>
              </a:rPr>
              <a:t>digital</a:t>
            </a:r>
            <a:r>
              <a:rPr sz="2000" spc="-190" dirty="0">
                <a:latin typeface="Times New Roman"/>
                <a:cs typeface="Times New Roman"/>
              </a:rPr>
              <a:t> </a:t>
            </a:r>
            <a:r>
              <a:rPr sz="2000" spc="-5" dirty="0">
                <a:latin typeface="Times New Roman"/>
                <a:cs typeface="Times New Roman"/>
              </a:rPr>
              <a:t>systems.</a:t>
            </a:r>
            <a:endParaRPr sz="2000">
              <a:latin typeface="Times New Roman"/>
              <a:cs typeface="Times New Roman"/>
            </a:endParaRPr>
          </a:p>
        </p:txBody>
      </p:sp>
      <p:sp>
        <p:nvSpPr>
          <p:cNvPr id="5" name="object 5"/>
          <p:cNvSpPr txBox="1"/>
          <p:nvPr/>
        </p:nvSpPr>
        <p:spPr>
          <a:xfrm>
            <a:off x="8333358" y="6426504"/>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rlito"/>
                <a:cs typeface="Carlito"/>
              </a:rPr>
              <a:t>5</a:t>
            </a:r>
            <a:endParaRPr sz="12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0887" y="431038"/>
            <a:ext cx="8136890" cy="198836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Designation of</a:t>
            </a:r>
            <a:r>
              <a:rPr sz="2000" b="1" spc="-45" dirty="0">
                <a:latin typeface="Times New Roman"/>
                <a:cs typeface="Times New Roman"/>
              </a:rPr>
              <a:t> </a:t>
            </a:r>
            <a:r>
              <a:rPr sz="2000" b="1" spc="-5" dirty="0">
                <a:latin typeface="Times New Roman"/>
                <a:cs typeface="Times New Roman"/>
              </a:rPr>
              <a:t>registers</a:t>
            </a:r>
            <a:endParaRPr sz="2000" dirty="0">
              <a:latin typeface="Times New Roman"/>
              <a:cs typeface="Times New Roman"/>
            </a:endParaRPr>
          </a:p>
          <a:p>
            <a:pPr marL="241300" marR="5080" indent="-228600">
              <a:lnSpc>
                <a:spcPct val="150100"/>
              </a:lnSpc>
              <a:spcBef>
                <a:spcPts val="990"/>
              </a:spcBef>
              <a:buFont typeface="Arial"/>
              <a:buChar char="•"/>
              <a:tabLst>
                <a:tab pos="240665" algn="l"/>
                <a:tab pos="241300" algn="l"/>
              </a:tabLst>
            </a:pPr>
            <a:r>
              <a:rPr sz="2000" spc="-5" dirty="0">
                <a:latin typeface="Times New Roman"/>
                <a:cs typeface="Times New Roman"/>
              </a:rPr>
              <a:t>Registers are designated </a:t>
            </a:r>
            <a:r>
              <a:rPr sz="2000" dirty="0">
                <a:latin typeface="Times New Roman"/>
                <a:cs typeface="Times New Roman"/>
              </a:rPr>
              <a:t>by capital </a:t>
            </a:r>
            <a:r>
              <a:rPr sz="2000" spc="-5" dirty="0">
                <a:latin typeface="Times New Roman"/>
                <a:cs typeface="Times New Roman"/>
              </a:rPr>
              <a:t>letters, </a:t>
            </a:r>
            <a:r>
              <a:rPr sz="2000" spc="-10" dirty="0">
                <a:latin typeface="Times New Roman"/>
                <a:cs typeface="Times New Roman"/>
              </a:rPr>
              <a:t>sometimes </a:t>
            </a:r>
            <a:r>
              <a:rPr sz="2000" spc="-5" dirty="0">
                <a:latin typeface="Times New Roman"/>
                <a:cs typeface="Times New Roman"/>
              </a:rPr>
              <a:t>followed </a:t>
            </a:r>
            <a:r>
              <a:rPr sz="2000" dirty="0">
                <a:latin typeface="Times New Roman"/>
                <a:cs typeface="Times New Roman"/>
              </a:rPr>
              <a:t>by </a:t>
            </a:r>
            <a:r>
              <a:rPr sz="2000" spc="-5" dirty="0">
                <a:latin typeface="Times New Roman"/>
                <a:cs typeface="Times New Roman"/>
              </a:rPr>
              <a:t>numbers  </a:t>
            </a:r>
            <a:r>
              <a:rPr sz="2000" dirty="0">
                <a:latin typeface="Times New Roman"/>
                <a:cs typeface="Times New Roman"/>
              </a:rPr>
              <a:t>(e.g., A, R13,</a:t>
            </a:r>
            <a:r>
              <a:rPr sz="2000" spc="-155" dirty="0">
                <a:latin typeface="Times New Roman"/>
                <a:cs typeface="Times New Roman"/>
              </a:rPr>
              <a:t> </a:t>
            </a:r>
            <a:r>
              <a:rPr sz="2000" dirty="0">
                <a:latin typeface="Times New Roman"/>
                <a:cs typeface="Times New Roman"/>
              </a:rPr>
              <a:t>IR)</a:t>
            </a:r>
          </a:p>
          <a:p>
            <a:pPr>
              <a:lnSpc>
                <a:spcPct val="100000"/>
              </a:lnSpc>
              <a:spcBef>
                <a:spcPts val="25"/>
              </a:spcBef>
              <a:buFont typeface="Arial"/>
              <a:buChar char="•"/>
            </a:pPr>
            <a:endParaRPr sz="2000" dirty="0">
              <a:latin typeface="Times New Roman"/>
              <a:cs typeface="Times New Roman"/>
            </a:endParaRPr>
          </a:p>
          <a:p>
            <a:pPr marL="241300" indent="-228600">
              <a:lnSpc>
                <a:spcPct val="100000"/>
              </a:lnSpc>
              <a:buFont typeface="Arial"/>
              <a:buChar char="•"/>
              <a:tabLst>
                <a:tab pos="240665" algn="l"/>
                <a:tab pos="241300" algn="l"/>
              </a:tabLst>
            </a:pPr>
            <a:r>
              <a:rPr sz="2000" dirty="0">
                <a:latin typeface="Times New Roman"/>
                <a:cs typeface="Times New Roman"/>
              </a:rPr>
              <a:t>Often the </a:t>
            </a:r>
            <a:r>
              <a:rPr sz="2000" spc="-5" dirty="0">
                <a:latin typeface="Times New Roman"/>
                <a:cs typeface="Times New Roman"/>
              </a:rPr>
              <a:t>names indicate</a:t>
            </a:r>
            <a:r>
              <a:rPr sz="2000" spc="-55" dirty="0">
                <a:latin typeface="Times New Roman"/>
                <a:cs typeface="Times New Roman"/>
              </a:rPr>
              <a:t> </a:t>
            </a:r>
            <a:r>
              <a:rPr sz="2000" dirty="0">
                <a:latin typeface="Times New Roman"/>
                <a:cs typeface="Times New Roman"/>
              </a:rPr>
              <a:t>function:</a:t>
            </a:r>
          </a:p>
        </p:txBody>
      </p:sp>
      <p:sp>
        <p:nvSpPr>
          <p:cNvPr id="3" name="object 3"/>
          <p:cNvSpPr txBox="1"/>
          <p:nvPr/>
        </p:nvSpPr>
        <p:spPr>
          <a:xfrm>
            <a:off x="958088" y="2577211"/>
            <a:ext cx="834390" cy="137350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dirty="0">
                <a:latin typeface="Times New Roman"/>
                <a:cs typeface="Times New Roman"/>
              </a:rPr>
              <a:t>MAR</a:t>
            </a:r>
            <a:endParaRPr sz="2000">
              <a:latin typeface="Times New Roman"/>
              <a:cs typeface="Times New Roman"/>
            </a:endParaRPr>
          </a:p>
          <a:p>
            <a:pPr marL="241300" indent="-228600">
              <a:lnSpc>
                <a:spcPct val="100000"/>
              </a:lnSpc>
              <a:spcBef>
                <a:spcPts val="1705"/>
              </a:spcBef>
              <a:buFont typeface="Arial"/>
              <a:buChar char="•"/>
              <a:tabLst>
                <a:tab pos="240665" algn="l"/>
                <a:tab pos="241300" algn="l"/>
              </a:tabLst>
            </a:pPr>
            <a:r>
              <a:rPr sz="2000" dirty="0">
                <a:latin typeface="Times New Roman"/>
                <a:cs typeface="Times New Roman"/>
              </a:rPr>
              <a:t>PC</a:t>
            </a:r>
            <a:endParaRPr sz="2000">
              <a:latin typeface="Times New Roman"/>
              <a:cs typeface="Times New Roman"/>
            </a:endParaRPr>
          </a:p>
          <a:p>
            <a:pPr marL="241300" indent="-228600">
              <a:lnSpc>
                <a:spcPct val="100000"/>
              </a:lnSpc>
              <a:spcBef>
                <a:spcPts val="1705"/>
              </a:spcBef>
              <a:buFont typeface="Arial"/>
              <a:buChar char="•"/>
              <a:tabLst>
                <a:tab pos="240665" algn="l"/>
                <a:tab pos="241300" algn="l"/>
              </a:tabLst>
            </a:pPr>
            <a:r>
              <a:rPr sz="2000" dirty="0">
                <a:latin typeface="Times New Roman"/>
                <a:cs typeface="Times New Roman"/>
              </a:rPr>
              <a:t>IR</a:t>
            </a:r>
            <a:endParaRPr sz="2000">
              <a:latin typeface="Times New Roman"/>
              <a:cs typeface="Times New Roman"/>
            </a:endParaRPr>
          </a:p>
        </p:txBody>
      </p:sp>
      <p:sp>
        <p:nvSpPr>
          <p:cNvPr id="4" name="object 4"/>
          <p:cNvSpPr txBox="1"/>
          <p:nvPr/>
        </p:nvSpPr>
        <p:spPr>
          <a:xfrm>
            <a:off x="2329942" y="2577211"/>
            <a:ext cx="2667635" cy="1373505"/>
          </a:xfrm>
          <a:prstGeom prst="rect">
            <a:avLst/>
          </a:prstGeom>
        </p:spPr>
        <p:txBody>
          <a:bodyPr vert="horz" wrap="square" lIns="0" tIns="13335" rIns="0" bIns="0" rtlCol="0">
            <a:spAutoFit/>
          </a:bodyPr>
          <a:lstStyle/>
          <a:p>
            <a:pPr marL="160020" indent="-147955">
              <a:lnSpc>
                <a:spcPct val="100000"/>
              </a:lnSpc>
              <a:spcBef>
                <a:spcPts val="105"/>
              </a:spcBef>
              <a:buChar char="-"/>
              <a:tabLst>
                <a:tab pos="160655" algn="l"/>
              </a:tabLst>
            </a:pPr>
            <a:r>
              <a:rPr sz="2000" spc="-10" dirty="0">
                <a:latin typeface="Times New Roman"/>
                <a:cs typeface="Times New Roman"/>
              </a:rPr>
              <a:t>memory </a:t>
            </a:r>
            <a:r>
              <a:rPr sz="2000" dirty="0">
                <a:latin typeface="Times New Roman"/>
                <a:cs typeface="Times New Roman"/>
              </a:rPr>
              <a:t>address</a:t>
            </a:r>
            <a:r>
              <a:rPr sz="2000" spc="-60" dirty="0">
                <a:latin typeface="Times New Roman"/>
                <a:cs typeface="Times New Roman"/>
              </a:rPr>
              <a:t> </a:t>
            </a:r>
            <a:r>
              <a:rPr sz="2000" dirty="0">
                <a:latin typeface="Times New Roman"/>
                <a:cs typeface="Times New Roman"/>
              </a:rPr>
              <a:t>register</a:t>
            </a:r>
          </a:p>
          <a:p>
            <a:pPr marL="160020" indent="-147955">
              <a:lnSpc>
                <a:spcPct val="100000"/>
              </a:lnSpc>
              <a:spcBef>
                <a:spcPts val="1705"/>
              </a:spcBef>
              <a:buChar char="-"/>
              <a:tabLst>
                <a:tab pos="160655" algn="l"/>
              </a:tabLst>
            </a:pPr>
            <a:r>
              <a:rPr sz="2000" dirty="0">
                <a:latin typeface="Times New Roman"/>
                <a:cs typeface="Times New Roman"/>
              </a:rPr>
              <a:t>program</a:t>
            </a:r>
            <a:r>
              <a:rPr sz="2000" spc="-45" dirty="0">
                <a:latin typeface="Times New Roman"/>
                <a:cs typeface="Times New Roman"/>
              </a:rPr>
              <a:t> </a:t>
            </a:r>
            <a:r>
              <a:rPr sz="2000" dirty="0">
                <a:latin typeface="Times New Roman"/>
                <a:cs typeface="Times New Roman"/>
              </a:rPr>
              <a:t>counter</a:t>
            </a:r>
          </a:p>
          <a:p>
            <a:pPr marL="160020" indent="-147955">
              <a:lnSpc>
                <a:spcPct val="100000"/>
              </a:lnSpc>
              <a:spcBef>
                <a:spcPts val="1705"/>
              </a:spcBef>
              <a:buChar char="-"/>
              <a:tabLst>
                <a:tab pos="160655" algn="l"/>
              </a:tabLst>
            </a:pPr>
            <a:r>
              <a:rPr sz="2000" spc="-5" dirty="0">
                <a:latin typeface="Times New Roman"/>
                <a:cs typeface="Times New Roman"/>
              </a:rPr>
              <a:t>instruction</a:t>
            </a:r>
            <a:r>
              <a:rPr sz="2000" spc="-45" dirty="0">
                <a:latin typeface="Times New Roman"/>
                <a:cs typeface="Times New Roman"/>
              </a:rPr>
              <a:t> </a:t>
            </a:r>
            <a:r>
              <a:rPr sz="2000" dirty="0">
                <a:latin typeface="Times New Roman"/>
                <a:cs typeface="Times New Roman"/>
              </a:rPr>
              <a:t>register</a:t>
            </a:r>
          </a:p>
        </p:txBody>
      </p:sp>
      <p:sp>
        <p:nvSpPr>
          <p:cNvPr id="5" name="object 5"/>
          <p:cNvSpPr txBox="1"/>
          <p:nvPr/>
        </p:nvSpPr>
        <p:spPr>
          <a:xfrm>
            <a:off x="500887" y="4203572"/>
            <a:ext cx="7961630" cy="189357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0665" algn="l"/>
                <a:tab pos="241300" algn="l"/>
              </a:tabLst>
            </a:pPr>
            <a:r>
              <a:rPr sz="2000" dirty="0">
                <a:latin typeface="Times New Roman"/>
                <a:cs typeface="Times New Roman"/>
              </a:rPr>
              <a:t>Registers and their contents </a:t>
            </a:r>
            <a:r>
              <a:rPr sz="2000" spc="-5" dirty="0">
                <a:latin typeface="Times New Roman"/>
                <a:cs typeface="Times New Roman"/>
              </a:rPr>
              <a:t>can </a:t>
            </a:r>
            <a:r>
              <a:rPr sz="2000" dirty="0">
                <a:latin typeface="Times New Roman"/>
                <a:cs typeface="Times New Roman"/>
              </a:rPr>
              <a:t>be viewed and represented </a:t>
            </a:r>
            <a:r>
              <a:rPr sz="2000" spc="-5" dirty="0">
                <a:latin typeface="Times New Roman"/>
                <a:cs typeface="Times New Roman"/>
              </a:rPr>
              <a:t>in </a:t>
            </a:r>
            <a:r>
              <a:rPr sz="2000" i="1" dirty="0">
                <a:latin typeface="Times New Roman"/>
                <a:cs typeface="Times New Roman"/>
              </a:rPr>
              <a:t>various</a:t>
            </a:r>
            <a:r>
              <a:rPr sz="2000" i="1" spc="-195" dirty="0">
                <a:latin typeface="Times New Roman"/>
                <a:cs typeface="Times New Roman"/>
              </a:rPr>
              <a:t> </a:t>
            </a:r>
            <a:r>
              <a:rPr sz="2000" i="1" dirty="0">
                <a:latin typeface="Times New Roman"/>
                <a:cs typeface="Times New Roman"/>
              </a:rPr>
              <a:t>ways</a:t>
            </a:r>
            <a:endParaRPr sz="2000">
              <a:latin typeface="Times New Roman"/>
              <a:cs typeface="Times New Roman"/>
            </a:endParaRPr>
          </a:p>
          <a:p>
            <a:pPr marL="698500" lvl="1" indent="-228600">
              <a:lnSpc>
                <a:spcPct val="100000"/>
              </a:lnSpc>
              <a:spcBef>
                <a:spcPts val="1710"/>
              </a:spcBef>
              <a:buFont typeface="Arial"/>
              <a:buChar char="•"/>
              <a:tabLst>
                <a:tab pos="697865" algn="l"/>
                <a:tab pos="698500" algn="l"/>
              </a:tabLst>
            </a:pPr>
            <a:r>
              <a:rPr sz="2000" dirty="0">
                <a:latin typeface="Times New Roman"/>
                <a:cs typeface="Times New Roman"/>
              </a:rPr>
              <a:t>A register </a:t>
            </a:r>
            <a:r>
              <a:rPr sz="2000" spc="-5" dirty="0">
                <a:latin typeface="Times New Roman"/>
                <a:cs typeface="Times New Roman"/>
              </a:rPr>
              <a:t>can </a:t>
            </a:r>
            <a:r>
              <a:rPr sz="2000" dirty="0">
                <a:latin typeface="Times New Roman"/>
                <a:cs typeface="Times New Roman"/>
              </a:rPr>
              <a:t>be viewed as a single</a:t>
            </a:r>
            <a:r>
              <a:rPr sz="2000" spc="-220" dirty="0">
                <a:latin typeface="Times New Roman"/>
                <a:cs typeface="Times New Roman"/>
              </a:rPr>
              <a:t> </a:t>
            </a:r>
            <a:r>
              <a:rPr sz="2000" spc="-5" dirty="0">
                <a:latin typeface="Times New Roman"/>
                <a:cs typeface="Times New Roman"/>
              </a:rPr>
              <a:t>entity:</a:t>
            </a:r>
            <a:endParaRPr sz="2000">
              <a:latin typeface="Times New Roman"/>
              <a:cs typeface="Times New Roman"/>
            </a:endParaRPr>
          </a:p>
          <a:p>
            <a:pPr lvl="1">
              <a:lnSpc>
                <a:spcPct val="100000"/>
              </a:lnSpc>
              <a:buFont typeface="Arial"/>
              <a:buChar char="•"/>
            </a:pPr>
            <a:endParaRPr sz="2200">
              <a:latin typeface="Times New Roman"/>
              <a:cs typeface="Times New Roman"/>
            </a:endParaRPr>
          </a:p>
          <a:p>
            <a:pPr lvl="1">
              <a:lnSpc>
                <a:spcPct val="100000"/>
              </a:lnSpc>
              <a:spcBef>
                <a:spcPts val="45"/>
              </a:spcBef>
              <a:buFont typeface="Arial"/>
              <a:buChar char="•"/>
            </a:pPr>
            <a:endParaRPr sz="2800">
              <a:latin typeface="Times New Roman"/>
              <a:cs typeface="Times New Roman"/>
            </a:endParaRPr>
          </a:p>
          <a:p>
            <a:pPr marL="698500" lvl="1" indent="-228600">
              <a:lnSpc>
                <a:spcPct val="100000"/>
              </a:lnSpc>
              <a:buFont typeface="Arial"/>
              <a:buChar char="•"/>
              <a:tabLst>
                <a:tab pos="697865" algn="l"/>
                <a:tab pos="698500" algn="l"/>
              </a:tabLst>
            </a:pPr>
            <a:r>
              <a:rPr sz="2000" dirty="0">
                <a:latin typeface="Times New Roman"/>
                <a:cs typeface="Times New Roman"/>
              </a:rPr>
              <a:t>Registers </a:t>
            </a:r>
            <a:r>
              <a:rPr sz="2000" spc="-10" dirty="0">
                <a:latin typeface="Times New Roman"/>
                <a:cs typeface="Times New Roman"/>
              </a:rPr>
              <a:t>may </a:t>
            </a:r>
            <a:r>
              <a:rPr sz="2000" spc="-5" dirty="0">
                <a:latin typeface="Times New Roman"/>
                <a:cs typeface="Times New Roman"/>
              </a:rPr>
              <a:t>also </a:t>
            </a:r>
            <a:r>
              <a:rPr sz="2000" dirty="0">
                <a:latin typeface="Times New Roman"/>
                <a:cs typeface="Times New Roman"/>
              </a:rPr>
              <a:t>be represented showing the bits of data they</a:t>
            </a:r>
            <a:r>
              <a:rPr sz="2000" spc="-150" dirty="0">
                <a:latin typeface="Times New Roman"/>
                <a:cs typeface="Times New Roman"/>
              </a:rPr>
              <a:t> </a:t>
            </a:r>
            <a:r>
              <a:rPr sz="2000" dirty="0">
                <a:latin typeface="Times New Roman"/>
                <a:cs typeface="Times New Roman"/>
              </a:rPr>
              <a:t>contain</a:t>
            </a:r>
            <a:endParaRPr sz="2000">
              <a:latin typeface="Times New Roman"/>
              <a:cs typeface="Times New Roman"/>
            </a:endParaRPr>
          </a:p>
        </p:txBody>
      </p:sp>
      <p:sp>
        <p:nvSpPr>
          <p:cNvPr id="6" name="object 6"/>
          <p:cNvSpPr/>
          <p:nvPr/>
        </p:nvSpPr>
        <p:spPr>
          <a:xfrm>
            <a:off x="4222993" y="5089729"/>
            <a:ext cx="2542443" cy="37082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222993" y="6204098"/>
            <a:ext cx="2542443" cy="370962"/>
          </a:xfrm>
          <a:prstGeom prst="rect">
            <a:avLst/>
          </a:prstGeom>
          <a:blipFill>
            <a:blip r:embed="rId3"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2" name="object 2"/>
          <p:cNvSpPr txBox="1"/>
          <p:nvPr/>
        </p:nvSpPr>
        <p:spPr>
          <a:xfrm>
            <a:off x="740155" y="1138174"/>
            <a:ext cx="7777480" cy="3821429"/>
          </a:xfrm>
          <a:prstGeom prst="rect">
            <a:avLst/>
          </a:prstGeom>
        </p:spPr>
        <p:txBody>
          <a:bodyPr vert="horz" wrap="square" lIns="0" tIns="13335" rIns="0" bIns="0" rtlCol="0">
            <a:spAutoFit/>
          </a:bodyPr>
          <a:lstStyle/>
          <a:p>
            <a:pPr marL="241300" indent="-228600" algn="just">
              <a:lnSpc>
                <a:spcPct val="100000"/>
              </a:lnSpc>
              <a:spcBef>
                <a:spcPts val="105"/>
              </a:spcBef>
              <a:buFont typeface="Arial"/>
              <a:buChar char="•"/>
              <a:tabLst>
                <a:tab pos="241300" algn="l"/>
              </a:tabLst>
            </a:pPr>
            <a:r>
              <a:rPr sz="2000" spc="-5" dirty="0">
                <a:latin typeface="Times New Roman"/>
                <a:cs typeface="Times New Roman"/>
              </a:rPr>
              <a:t>Computer </a:t>
            </a:r>
            <a:r>
              <a:rPr sz="2000" dirty="0">
                <a:latin typeface="Times New Roman"/>
                <a:cs typeface="Times New Roman"/>
              </a:rPr>
              <a:t>registers are designated by </a:t>
            </a:r>
            <a:r>
              <a:rPr sz="2000" b="1" dirty="0">
                <a:latin typeface="Times New Roman"/>
                <a:cs typeface="Times New Roman"/>
              </a:rPr>
              <a:t>capital</a:t>
            </a:r>
            <a:r>
              <a:rPr sz="2000" b="1" spc="-150" dirty="0">
                <a:latin typeface="Times New Roman"/>
                <a:cs typeface="Times New Roman"/>
              </a:rPr>
              <a:t> </a:t>
            </a:r>
            <a:r>
              <a:rPr sz="2000" b="1" dirty="0">
                <a:latin typeface="Times New Roman"/>
                <a:cs typeface="Times New Roman"/>
              </a:rPr>
              <a:t>letters.</a:t>
            </a:r>
            <a:endParaRPr sz="2000">
              <a:latin typeface="Times New Roman"/>
              <a:cs typeface="Times New Roman"/>
            </a:endParaRPr>
          </a:p>
          <a:p>
            <a:pPr marL="241300" marR="6350" indent="-228600" algn="just">
              <a:lnSpc>
                <a:spcPct val="170100"/>
              </a:lnSpc>
              <a:spcBef>
                <a:spcPts val="990"/>
              </a:spcBef>
              <a:buFont typeface="Arial"/>
              <a:buChar char="•"/>
              <a:tabLst>
                <a:tab pos="241300" algn="l"/>
              </a:tabLst>
            </a:pPr>
            <a:r>
              <a:rPr sz="2000" dirty="0">
                <a:latin typeface="Times New Roman"/>
                <a:cs typeface="Times New Roman"/>
              </a:rPr>
              <a:t>For </a:t>
            </a:r>
            <a:r>
              <a:rPr sz="2000" spc="-5" dirty="0">
                <a:latin typeface="Times New Roman"/>
                <a:cs typeface="Times New Roman"/>
              </a:rPr>
              <a:t>example, the register that holds </a:t>
            </a:r>
            <a:r>
              <a:rPr sz="2000" spc="-10" dirty="0">
                <a:latin typeface="Times New Roman"/>
                <a:cs typeface="Times New Roman"/>
              </a:rPr>
              <a:t>an </a:t>
            </a:r>
            <a:r>
              <a:rPr sz="2000" spc="-5" dirty="0">
                <a:latin typeface="Times New Roman"/>
                <a:cs typeface="Times New Roman"/>
              </a:rPr>
              <a:t>address </a:t>
            </a:r>
            <a:r>
              <a:rPr sz="2000" dirty="0">
                <a:latin typeface="Times New Roman"/>
                <a:cs typeface="Times New Roman"/>
              </a:rPr>
              <a:t>for the </a:t>
            </a:r>
            <a:r>
              <a:rPr sz="2000" spc="-10" dirty="0">
                <a:latin typeface="Times New Roman"/>
                <a:cs typeface="Times New Roman"/>
              </a:rPr>
              <a:t>memory </a:t>
            </a:r>
            <a:r>
              <a:rPr sz="2000" dirty="0">
                <a:latin typeface="Times New Roman"/>
                <a:cs typeface="Times New Roman"/>
              </a:rPr>
              <a:t>unit </a:t>
            </a:r>
            <a:r>
              <a:rPr sz="2000" spc="-20" dirty="0">
                <a:latin typeface="Times New Roman"/>
                <a:cs typeface="Times New Roman"/>
              </a:rPr>
              <a:t>is  </a:t>
            </a:r>
            <a:r>
              <a:rPr sz="2000" dirty="0">
                <a:latin typeface="Times New Roman"/>
                <a:cs typeface="Times New Roman"/>
              </a:rPr>
              <a:t>usually </a:t>
            </a:r>
            <a:r>
              <a:rPr sz="2000" spc="-5" dirty="0">
                <a:latin typeface="Times New Roman"/>
                <a:cs typeface="Times New Roman"/>
              </a:rPr>
              <a:t>called </a:t>
            </a:r>
            <a:r>
              <a:rPr sz="2000" dirty="0">
                <a:latin typeface="Times New Roman"/>
                <a:cs typeface="Times New Roman"/>
              </a:rPr>
              <a:t>a </a:t>
            </a:r>
            <a:r>
              <a:rPr sz="2000" spc="-10" dirty="0">
                <a:latin typeface="Times New Roman"/>
                <a:cs typeface="Times New Roman"/>
              </a:rPr>
              <a:t>memory </a:t>
            </a:r>
            <a:r>
              <a:rPr sz="2000" spc="-5" dirty="0">
                <a:latin typeface="Times New Roman"/>
                <a:cs typeface="Times New Roman"/>
              </a:rPr>
              <a:t>address register and </a:t>
            </a:r>
            <a:r>
              <a:rPr sz="2000" spc="-10" dirty="0">
                <a:latin typeface="Times New Roman"/>
                <a:cs typeface="Times New Roman"/>
              </a:rPr>
              <a:t>is </a:t>
            </a:r>
            <a:r>
              <a:rPr sz="2000" spc="-5" dirty="0">
                <a:latin typeface="Times New Roman"/>
                <a:cs typeface="Times New Roman"/>
              </a:rPr>
              <a:t>designated </a:t>
            </a:r>
            <a:r>
              <a:rPr sz="2000" dirty="0">
                <a:latin typeface="Times New Roman"/>
                <a:cs typeface="Times New Roman"/>
              </a:rPr>
              <a:t>by the </a:t>
            </a:r>
            <a:r>
              <a:rPr sz="2000" spc="-5" dirty="0">
                <a:latin typeface="Times New Roman"/>
                <a:cs typeface="Times New Roman"/>
              </a:rPr>
              <a:t>name  </a:t>
            </a:r>
            <a:r>
              <a:rPr sz="2000" b="1" dirty="0">
                <a:latin typeface="Times New Roman"/>
                <a:cs typeface="Times New Roman"/>
              </a:rPr>
              <a:t>MAR.</a:t>
            </a:r>
            <a:endParaRPr sz="2000">
              <a:latin typeface="Times New Roman"/>
              <a:cs typeface="Times New Roman"/>
            </a:endParaRPr>
          </a:p>
          <a:p>
            <a:pPr>
              <a:lnSpc>
                <a:spcPct val="100000"/>
              </a:lnSpc>
              <a:spcBef>
                <a:spcPts val="45"/>
              </a:spcBef>
              <a:buFont typeface="Arial"/>
              <a:buChar char="•"/>
            </a:pPr>
            <a:endParaRPr sz="2300">
              <a:latin typeface="Times New Roman"/>
              <a:cs typeface="Times New Roman"/>
            </a:endParaRPr>
          </a:p>
          <a:p>
            <a:pPr marL="241300" indent="-228600" algn="just">
              <a:lnSpc>
                <a:spcPct val="100000"/>
              </a:lnSpc>
              <a:buFont typeface="Arial"/>
              <a:buChar char="•"/>
              <a:tabLst>
                <a:tab pos="241300" algn="l"/>
              </a:tabLst>
            </a:pPr>
            <a:r>
              <a:rPr sz="2000" spc="-5" dirty="0">
                <a:latin typeface="Times New Roman"/>
                <a:cs typeface="Times New Roman"/>
              </a:rPr>
              <a:t>Other designations for registers </a:t>
            </a:r>
            <a:r>
              <a:rPr sz="2000" dirty="0">
                <a:latin typeface="Times New Roman"/>
                <a:cs typeface="Times New Roman"/>
              </a:rPr>
              <a:t>are PC </a:t>
            </a:r>
            <a:r>
              <a:rPr sz="2000" spc="-5" dirty="0">
                <a:latin typeface="Times New Roman"/>
                <a:cs typeface="Times New Roman"/>
              </a:rPr>
              <a:t>(for </a:t>
            </a:r>
            <a:r>
              <a:rPr sz="2000" dirty="0">
                <a:latin typeface="Times New Roman"/>
                <a:cs typeface="Times New Roman"/>
              </a:rPr>
              <a:t>program </a:t>
            </a:r>
            <a:r>
              <a:rPr sz="2000" spc="-5" dirty="0">
                <a:latin typeface="Times New Roman"/>
                <a:cs typeface="Times New Roman"/>
              </a:rPr>
              <a:t>counter), </a:t>
            </a:r>
            <a:r>
              <a:rPr sz="2000" dirty="0">
                <a:latin typeface="Times New Roman"/>
                <a:cs typeface="Times New Roman"/>
              </a:rPr>
              <a:t>IR</a:t>
            </a:r>
            <a:r>
              <a:rPr sz="2000" spc="390" dirty="0">
                <a:latin typeface="Times New Roman"/>
                <a:cs typeface="Times New Roman"/>
              </a:rPr>
              <a:t> </a:t>
            </a:r>
            <a:r>
              <a:rPr sz="2000" spc="-5" dirty="0">
                <a:latin typeface="Times New Roman"/>
                <a:cs typeface="Times New Roman"/>
              </a:rPr>
              <a:t>(for</a:t>
            </a:r>
            <a:endParaRPr sz="2000">
              <a:latin typeface="Times New Roman"/>
              <a:cs typeface="Times New Roman"/>
            </a:endParaRPr>
          </a:p>
          <a:p>
            <a:pPr marL="241300">
              <a:lnSpc>
                <a:spcPct val="100000"/>
              </a:lnSpc>
              <a:spcBef>
                <a:spcPts val="1680"/>
              </a:spcBef>
            </a:pPr>
            <a:r>
              <a:rPr sz="2000" spc="-5" dirty="0">
                <a:latin typeface="Times New Roman"/>
                <a:cs typeface="Times New Roman"/>
              </a:rPr>
              <a:t>instruction </a:t>
            </a:r>
            <a:r>
              <a:rPr sz="2000" spc="-10" dirty="0">
                <a:latin typeface="Times New Roman"/>
                <a:cs typeface="Times New Roman"/>
              </a:rPr>
              <a:t>register, </a:t>
            </a:r>
            <a:r>
              <a:rPr sz="2000" dirty="0">
                <a:latin typeface="Times New Roman"/>
                <a:cs typeface="Times New Roman"/>
              </a:rPr>
              <a:t>and </a:t>
            </a:r>
            <a:r>
              <a:rPr sz="2000" spc="-5" dirty="0">
                <a:latin typeface="Times New Roman"/>
                <a:cs typeface="Times New Roman"/>
              </a:rPr>
              <a:t>R1 </a:t>
            </a:r>
            <a:r>
              <a:rPr sz="2000" dirty="0">
                <a:latin typeface="Times New Roman"/>
                <a:cs typeface="Times New Roman"/>
              </a:rPr>
              <a:t>(for processor</a:t>
            </a:r>
            <a:r>
              <a:rPr sz="2000" spc="-135" dirty="0">
                <a:latin typeface="Times New Roman"/>
                <a:cs typeface="Times New Roman"/>
              </a:rPr>
              <a:t> </a:t>
            </a:r>
            <a:r>
              <a:rPr sz="2000" dirty="0">
                <a:latin typeface="Times New Roman"/>
                <a:cs typeface="Times New Roman"/>
              </a:rPr>
              <a:t>register).</a:t>
            </a:r>
            <a:endParaRPr sz="2000">
              <a:latin typeface="Times New Roman"/>
              <a:cs typeface="Times New Roman"/>
            </a:endParaRPr>
          </a:p>
          <a:p>
            <a:pPr>
              <a:lnSpc>
                <a:spcPct val="100000"/>
              </a:lnSpc>
              <a:spcBef>
                <a:spcPts val="30"/>
              </a:spcBef>
            </a:pPr>
            <a:endParaRPr sz="2300">
              <a:latin typeface="Times New Roman"/>
              <a:cs typeface="Times New Roman"/>
            </a:endParaRPr>
          </a:p>
          <a:p>
            <a:pPr marL="241300" indent="-228600" algn="just">
              <a:lnSpc>
                <a:spcPct val="100000"/>
              </a:lnSpc>
              <a:spcBef>
                <a:spcPts val="5"/>
              </a:spcBef>
              <a:buFont typeface="Arial"/>
              <a:buChar char="•"/>
              <a:tabLst>
                <a:tab pos="241300" algn="l"/>
              </a:tabLst>
            </a:pPr>
            <a:r>
              <a:rPr sz="2000" dirty="0">
                <a:latin typeface="Times New Roman"/>
                <a:cs typeface="Times New Roman"/>
              </a:rPr>
              <a:t>Copying the contents of </a:t>
            </a:r>
            <a:r>
              <a:rPr sz="2000" spc="5" dirty="0">
                <a:latin typeface="Times New Roman"/>
                <a:cs typeface="Times New Roman"/>
              </a:rPr>
              <a:t>one </a:t>
            </a:r>
            <a:r>
              <a:rPr sz="2000" dirty="0">
                <a:latin typeface="Times New Roman"/>
                <a:cs typeface="Times New Roman"/>
              </a:rPr>
              <a:t>register </a:t>
            </a:r>
            <a:r>
              <a:rPr sz="2000" spc="-5" dirty="0">
                <a:latin typeface="Times New Roman"/>
                <a:cs typeface="Times New Roman"/>
              </a:rPr>
              <a:t>to </a:t>
            </a:r>
            <a:r>
              <a:rPr sz="2000" dirty="0">
                <a:latin typeface="Times New Roman"/>
                <a:cs typeface="Times New Roman"/>
              </a:rPr>
              <a:t>another </a:t>
            </a:r>
            <a:r>
              <a:rPr sz="2000" spc="-5" dirty="0">
                <a:latin typeface="Times New Roman"/>
                <a:cs typeface="Times New Roman"/>
              </a:rPr>
              <a:t>is </a:t>
            </a:r>
            <a:r>
              <a:rPr sz="2000" dirty="0">
                <a:latin typeface="Times New Roman"/>
                <a:cs typeface="Times New Roman"/>
              </a:rPr>
              <a:t>a register</a:t>
            </a:r>
            <a:r>
              <a:rPr sz="2000" spc="-204" dirty="0">
                <a:latin typeface="Times New Roman"/>
                <a:cs typeface="Times New Roman"/>
              </a:rPr>
              <a:t> </a:t>
            </a:r>
            <a:r>
              <a:rPr sz="2000" spc="-15" dirty="0">
                <a:latin typeface="Times New Roman"/>
                <a:cs typeface="Times New Roman"/>
              </a:rPr>
              <a:t>transfer.</a:t>
            </a:r>
            <a:endParaRPr sz="2000">
              <a:latin typeface="Times New Roman"/>
              <a:cs typeface="Times New Roman"/>
            </a:endParaRPr>
          </a:p>
        </p:txBody>
      </p:sp>
      <p:sp>
        <p:nvSpPr>
          <p:cNvPr id="3" name="object 3"/>
          <p:cNvSpPr txBox="1">
            <a:spLocks noGrp="1"/>
          </p:cNvSpPr>
          <p:nvPr>
            <p:ph type="title"/>
          </p:nvPr>
        </p:nvSpPr>
        <p:spPr>
          <a:xfrm>
            <a:off x="3608070" y="332358"/>
            <a:ext cx="1926589" cy="330835"/>
          </a:xfrm>
          <a:prstGeom prst="rect">
            <a:avLst/>
          </a:prstGeom>
        </p:spPr>
        <p:txBody>
          <a:bodyPr vert="horz" wrap="square" lIns="0" tIns="12700" rIns="0" bIns="0" rtlCol="0">
            <a:spAutoFit/>
          </a:bodyPr>
          <a:lstStyle/>
          <a:p>
            <a:pPr marL="12700">
              <a:lnSpc>
                <a:spcPct val="100000"/>
              </a:lnSpc>
              <a:spcBef>
                <a:spcPts val="100"/>
              </a:spcBef>
            </a:pPr>
            <a:r>
              <a:rPr b="1" dirty="0">
                <a:latin typeface="Times New Roman"/>
                <a:cs typeface="Times New Roman"/>
              </a:rPr>
              <a:t>Register</a:t>
            </a:r>
            <a:r>
              <a:rPr b="1" spc="370" dirty="0">
                <a:latin typeface="Times New Roman"/>
                <a:cs typeface="Times New Roman"/>
              </a:rPr>
              <a:t> </a:t>
            </a:r>
            <a:r>
              <a:rPr b="1" dirty="0">
                <a:latin typeface="Times New Roman"/>
                <a:cs typeface="Times New Roman"/>
              </a:rPr>
              <a:t>transfer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2" name="object 2"/>
          <p:cNvSpPr txBox="1"/>
          <p:nvPr/>
        </p:nvSpPr>
        <p:spPr>
          <a:xfrm>
            <a:off x="509727" y="149050"/>
            <a:ext cx="8127365" cy="6427470"/>
          </a:xfrm>
          <a:prstGeom prst="rect">
            <a:avLst/>
          </a:prstGeom>
        </p:spPr>
        <p:txBody>
          <a:bodyPr vert="horz" wrap="square" lIns="0" tIns="164465" rIns="0" bIns="0" rtlCol="0">
            <a:spAutoFit/>
          </a:bodyPr>
          <a:lstStyle/>
          <a:p>
            <a:pPr marL="299085" indent="-287020" algn="just">
              <a:lnSpc>
                <a:spcPct val="100000"/>
              </a:lnSpc>
              <a:spcBef>
                <a:spcPts val="1295"/>
              </a:spcBef>
              <a:buFont typeface="Arial"/>
              <a:buChar char="•"/>
              <a:tabLst>
                <a:tab pos="299720" algn="l"/>
              </a:tabLst>
            </a:pPr>
            <a:r>
              <a:rPr sz="2000" dirty="0">
                <a:latin typeface="Times New Roman"/>
                <a:cs typeface="Times New Roman"/>
              </a:rPr>
              <a:t>The</a:t>
            </a:r>
            <a:r>
              <a:rPr sz="2000" spc="130" dirty="0">
                <a:latin typeface="Times New Roman"/>
                <a:cs typeface="Times New Roman"/>
              </a:rPr>
              <a:t> </a:t>
            </a:r>
            <a:r>
              <a:rPr sz="2000" spc="-5" dirty="0">
                <a:latin typeface="Times New Roman"/>
                <a:cs typeface="Times New Roman"/>
              </a:rPr>
              <a:t>most</a:t>
            </a:r>
            <a:r>
              <a:rPr sz="2000" spc="125" dirty="0">
                <a:latin typeface="Times New Roman"/>
                <a:cs typeface="Times New Roman"/>
              </a:rPr>
              <a:t> </a:t>
            </a:r>
            <a:r>
              <a:rPr sz="2000" spc="-10" dirty="0">
                <a:latin typeface="Times New Roman"/>
                <a:cs typeface="Times New Roman"/>
              </a:rPr>
              <a:t>common</a:t>
            </a:r>
            <a:r>
              <a:rPr sz="2000" spc="140" dirty="0">
                <a:latin typeface="Times New Roman"/>
                <a:cs typeface="Times New Roman"/>
              </a:rPr>
              <a:t> </a:t>
            </a:r>
            <a:r>
              <a:rPr sz="2000" dirty="0">
                <a:latin typeface="Times New Roman"/>
                <a:cs typeface="Times New Roman"/>
              </a:rPr>
              <a:t>way</a:t>
            </a:r>
            <a:r>
              <a:rPr sz="2000" spc="130" dirty="0">
                <a:latin typeface="Times New Roman"/>
                <a:cs typeface="Times New Roman"/>
              </a:rPr>
              <a:t> </a:t>
            </a:r>
            <a:r>
              <a:rPr sz="2000" spc="-5" dirty="0">
                <a:latin typeface="Times New Roman"/>
                <a:cs typeface="Times New Roman"/>
              </a:rPr>
              <a:t>to</a:t>
            </a:r>
            <a:r>
              <a:rPr sz="2000" spc="120" dirty="0">
                <a:latin typeface="Times New Roman"/>
                <a:cs typeface="Times New Roman"/>
              </a:rPr>
              <a:t> </a:t>
            </a:r>
            <a:r>
              <a:rPr sz="2000" spc="-5" dirty="0">
                <a:latin typeface="Times New Roman"/>
                <a:cs typeface="Times New Roman"/>
              </a:rPr>
              <a:t>represent</a:t>
            </a:r>
            <a:r>
              <a:rPr sz="2000" spc="11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spc="-5" dirty="0">
                <a:latin typeface="Times New Roman"/>
                <a:cs typeface="Times New Roman"/>
              </a:rPr>
              <a:t>register</a:t>
            </a:r>
            <a:r>
              <a:rPr sz="2000" spc="130" dirty="0">
                <a:latin typeface="Times New Roman"/>
                <a:cs typeface="Times New Roman"/>
              </a:rPr>
              <a:t> </a:t>
            </a:r>
            <a:r>
              <a:rPr sz="2000" spc="-10" dirty="0">
                <a:latin typeface="Times New Roman"/>
                <a:cs typeface="Times New Roman"/>
              </a:rPr>
              <a:t>is</a:t>
            </a:r>
            <a:r>
              <a:rPr sz="2000" spc="135" dirty="0">
                <a:latin typeface="Times New Roman"/>
                <a:cs typeface="Times New Roman"/>
              </a:rPr>
              <a:t> </a:t>
            </a:r>
            <a:r>
              <a:rPr sz="2000" dirty="0">
                <a:latin typeface="Times New Roman"/>
                <a:cs typeface="Times New Roman"/>
              </a:rPr>
              <a:t>by</a:t>
            </a:r>
            <a:r>
              <a:rPr sz="2000" spc="120" dirty="0">
                <a:latin typeface="Times New Roman"/>
                <a:cs typeface="Times New Roman"/>
              </a:rPr>
              <a:t> </a:t>
            </a:r>
            <a:r>
              <a:rPr sz="2000" dirty="0">
                <a:latin typeface="Times New Roman"/>
                <a:cs typeface="Times New Roman"/>
              </a:rPr>
              <a:t>a</a:t>
            </a:r>
            <a:r>
              <a:rPr sz="2000" spc="114" dirty="0">
                <a:latin typeface="Times New Roman"/>
                <a:cs typeface="Times New Roman"/>
              </a:rPr>
              <a:t> </a:t>
            </a:r>
            <a:r>
              <a:rPr sz="2000" spc="-5" dirty="0">
                <a:latin typeface="Times New Roman"/>
                <a:cs typeface="Times New Roman"/>
              </a:rPr>
              <a:t>rectangular</a:t>
            </a:r>
            <a:r>
              <a:rPr sz="2000" spc="120" dirty="0">
                <a:latin typeface="Times New Roman"/>
                <a:cs typeface="Times New Roman"/>
              </a:rPr>
              <a:t> </a:t>
            </a:r>
            <a:r>
              <a:rPr sz="2000" dirty="0">
                <a:latin typeface="Times New Roman"/>
                <a:cs typeface="Times New Roman"/>
              </a:rPr>
              <a:t>box</a:t>
            </a:r>
            <a:r>
              <a:rPr sz="2000" spc="250" dirty="0">
                <a:latin typeface="Times New Roman"/>
                <a:cs typeface="Times New Roman"/>
              </a:rPr>
              <a:t> </a:t>
            </a:r>
            <a:r>
              <a:rPr sz="2000" dirty="0">
                <a:latin typeface="Times New Roman"/>
                <a:cs typeface="Times New Roman"/>
              </a:rPr>
              <a:t>with</a:t>
            </a:r>
            <a:endParaRPr sz="2000">
              <a:latin typeface="Times New Roman"/>
              <a:cs typeface="Times New Roman"/>
            </a:endParaRPr>
          </a:p>
          <a:p>
            <a:pPr marL="299085" algn="just">
              <a:lnSpc>
                <a:spcPct val="100000"/>
              </a:lnSpc>
              <a:spcBef>
                <a:spcPts val="1200"/>
              </a:spcBef>
            </a:pPr>
            <a:r>
              <a:rPr sz="2000" dirty="0">
                <a:latin typeface="Times New Roman"/>
                <a:cs typeface="Times New Roman"/>
              </a:rPr>
              <a:t>the </a:t>
            </a:r>
            <a:r>
              <a:rPr sz="2000" spc="-5" dirty="0">
                <a:latin typeface="Times New Roman"/>
                <a:cs typeface="Times New Roman"/>
              </a:rPr>
              <a:t>name </a:t>
            </a:r>
            <a:r>
              <a:rPr sz="2000" dirty="0">
                <a:latin typeface="Times New Roman"/>
                <a:cs typeface="Times New Roman"/>
              </a:rPr>
              <a:t>of the register inside. Fig</a:t>
            </a:r>
            <a:r>
              <a:rPr sz="2000" spc="-140" dirty="0">
                <a:latin typeface="Times New Roman"/>
                <a:cs typeface="Times New Roman"/>
              </a:rPr>
              <a:t> </a:t>
            </a:r>
            <a:r>
              <a:rPr sz="2000" dirty="0">
                <a:latin typeface="Times New Roman"/>
                <a:cs typeface="Times New Roman"/>
              </a:rPr>
              <a:t>(a).</a:t>
            </a:r>
            <a:endParaRPr sz="2000">
              <a:latin typeface="Times New Roman"/>
              <a:cs typeface="Times New Roman"/>
            </a:endParaRPr>
          </a:p>
          <a:p>
            <a:pPr marL="299085" marR="5080" indent="-287020" algn="just">
              <a:lnSpc>
                <a:spcPct val="150000"/>
              </a:lnSpc>
              <a:buFont typeface="Arial"/>
              <a:buChar char="•"/>
              <a:tabLst>
                <a:tab pos="299720" algn="l"/>
              </a:tabLst>
            </a:pPr>
            <a:r>
              <a:rPr sz="2000" dirty="0">
                <a:latin typeface="Times New Roman"/>
                <a:cs typeface="Times New Roman"/>
              </a:rPr>
              <a:t>The </a:t>
            </a:r>
            <a:r>
              <a:rPr sz="2000" spc="-5" dirty="0">
                <a:latin typeface="Times New Roman"/>
                <a:cs typeface="Times New Roman"/>
              </a:rPr>
              <a:t>individual flip-flops in </a:t>
            </a:r>
            <a:r>
              <a:rPr sz="2000" spc="-10" dirty="0">
                <a:latin typeface="Times New Roman"/>
                <a:cs typeface="Times New Roman"/>
              </a:rPr>
              <a:t>an </a:t>
            </a:r>
            <a:r>
              <a:rPr sz="2000" spc="-5" dirty="0">
                <a:latin typeface="Times New Roman"/>
                <a:cs typeface="Times New Roman"/>
              </a:rPr>
              <a:t>n-bit register </a:t>
            </a:r>
            <a:r>
              <a:rPr sz="2000" dirty="0">
                <a:latin typeface="Times New Roman"/>
                <a:cs typeface="Times New Roman"/>
              </a:rPr>
              <a:t>are </a:t>
            </a:r>
            <a:r>
              <a:rPr sz="2000" spc="-5" dirty="0">
                <a:latin typeface="Times New Roman"/>
                <a:cs typeface="Times New Roman"/>
              </a:rPr>
              <a:t>numbered in sequence from  </a:t>
            </a:r>
            <a:r>
              <a:rPr sz="2000" dirty="0">
                <a:latin typeface="Times New Roman"/>
                <a:cs typeface="Times New Roman"/>
              </a:rPr>
              <a:t>0 </a:t>
            </a:r>
            <a:r>
              <a:rPr sz="2000" spc="-5" dirty="0">
                <a:latin typeface="Times New Roman"/>
                <a:cs typeface="Times New Roman"/>
              </a:rPr>
              <a:t>through </a:t>
            </a:r>
            <a:r>
              <a:rPr sz="2000" dirty="0">
                <a:latin typeface="Times New Roman"/>
                <a:cs typeface="Times New Roman"/>
              </a:rPr>
              <a:t>n-1, </a:t>
            </a:r>
            <a:r>
              <a:rPr sz="2000" spc="-5" dirty="0">
                <a:latin typeface="Times New Roman"/>
                <a:cs typeface="Times New Roman"/>
              </a:rPr>
              <a:t>starting </a:t>
            </a:r>
            <a:r>
              <a:rPr sz="2000" dirty="0">
                <a:latin typeface="Times New Roman"/>
                <a:cs typeface="Times New Roman"/>
              </a:rPr>
              <a:t>from 0 </a:t>
            </a:r>
            <a:r>
              <a:rPr sz="2000" spc="-10" dirty="0">
                <a:latin typeface="Times New Roman"/>
                <a:cs typeface="Times New Roman"/>
              </a:rPr>
              <a:t>in </a:t>
            </a:r>
            <a:r>
              <a:rPr sz="2000" dirty="0">
                <a:latin typeface="Times New Roman"/>
                <a:cs typeface="Times New Roman"/>
              </a:rPr>
              <a:t>the </a:t>
            </a:r>
            <a:r>
              <a:rPr sz="2000" spc="-5" dirty="0">
                <a:latin typeface="Times New Roman"/>
                <a:cs typeface="Times New Roman"/>
              </a:rPr>
              <a:t>rightmost position </a:t>
            </a:r>
            <a:r>
              <a:rPr sz="2000" dirty="0">
                <a:latin typeface="Times New Roman"/>
                <a:cs typeface="Times New Roman"/>
              </a:rPr>
              <a:t>and </a:t>
            </a:r>
            <a:r>
              <a:rPr sz="2000" spc="-5" dirty="0">
                <a:latin typeface="Times New Roman"/>
                <a:cs typeface="Times New Roman"/>
              </a:rPr>
              <a:t>increasing </a:t>
            </a:r>
            <a:r>
              <a:rPr sz="2000" dirty="0">
                <a:latin typeface="Times New Roman"/>
                <a:cs typeface="Times New Roman"/>
              </a:rPr>
              <a:t>the  numbers toward the</a:t>
            </a:r>
            <a:r>
              <a:rPr sz="2000" spc="-60" dirty="0">
                <a:latin typeface="Times New Roman"/>
                <a:cs typeface="Times New Roman"/>
              </a:rPr>
              <a:t> </a:t>
            </a:r>
            <a:r>
              <a:rPr sz="2000" spc="-5" dirty="0">
                <a:latin typeface="Times New Roman"/>
                <a:cs typeface="Times New Roman"/>
              </a:rPr>
              <a:t>left.</a:t>
            </a:r>
            <a:endParaRPr sz="2000">
              <a:latin typeface="Times New Roman"/>
              <a:cs typeface="Times New Roman"/>
            </a:endParaRPr>
          </a:p>
          <a:p>
            <a:pPr marL="469265" algn="just">
              <a:lnSpc>
                <a:spcPct val="100000"/>
              </a:lnSpc>
              <a:spcBef>
                <a:spcPts val="1205"/>
              </a:spcBef>
            </a:pPr>
            <a:r>
              <a:rPr sz="2000" dirty="0">
                <a:latin typeface="Times New Roman"/>
                <a:cs typeface="Times New Roman"/>
              </a:rPr>
              <a:t>For e.g. 8-bit register numbered: Fig</a:t>
            </a:r>
            <a:r>
              <a:rPr sz="2000" spc="-155" dirty="0">
                <a:latin typeface="Times New Roman"/>
                <a:cs typeface="Times New Roman"/>
              </a:rPr>
              <a:t> </a:t>
            </a:r>
            <a:r>
              <a:rPr sz="2000" dirty="0">
                <a:latin typeface="Times New Roman"/>
                <a:cs typeface="Times New Roman"/>
              </a:rPr>
              <a:t>(b).</a:t>
            </a:r>
            <a:endParaRPr sz="2000">
              <a:latin typeface="Times New Roman"/>
              <a:cs typeface="Times New Roman"/>
            </a:endParaRPr>
          </a:p>
          <a:p>
            <a:pPr marL="354965" marR="5080" indent="-342900" algn="just">
              <a:lnSpc>
                <a:spcPct val="150000"/>
              </a:lnSpc>
              <a:buFont typeface="Arial"/>
              <a:buChar char="•"/>
              <a:tabLst>
                <a:tab pos="355600" algn="l"/>
              </a:tabLst>
            </a:pPr>
            <a:r>
              <a:rPr sz="2000" dirty="0">
                <a:latin typeface="Times New Roman"/>
                <a:cs typeface="Times New Roman"/>
              </a:rPr>
              <a:t>The </a:t>
            </a:r>
            <a:r>
              <a:rPr sz="2000" spc="-5" dirty="0">
                <a:latin typeface="Times New Roman"/>
                <a:cs typeface="Times New Roman"/>
              </a:rPr>
              <a:t>numbering of bits </a:t>
            </a:r>
            <a:r>
              <a:rPr sz="2000" spc="-10" dirty="0">
                <a:latin typeface="Times New Roman"/>
                <a:cs typeface="Times New Roman"/>
              </a:rPr>
              <a:t>in </a:t>
            </a:r>
            <a:r>
              <a:rPr sz="2000" dirty="0">
                <a:latin typeface="Times New Roman"/>
                <a:cs typeface="Times New Roman"/>
              </a:rPr>
              <a:t>a </a:t>
            </a:r>
            <a:r>
              <a:rPr sz="2000" spc="-5" dirty="0">
                <a:latin typeface="Times New Roman"/>
                <a:cs typeface="Times New Roman"/>
              </a:rPr>
              <a:t>8-bit register can </a:t>
            </a:r>
            <a:r>
              <a:rPr sz="2000" dirty="0">
                <a:latin typeface="Times New Roman"/>
                <a:cs typeface="Times New Roman"/>
              </a:rPr>
              <a:t>be </a:t>
            </a:r>
            <a:r>
              <a:rPr sz="2000" spc="-5" dirty="0">
                <a:latin typeface="Times New Roman"/>
                <a:cs typeface="Times New Roman"/>
              </a:rPr>
              <a:t>marked on top of the box.  </a:t>
            </a:r>
            <a:r>
              <a:rPr sz="2000" dirty="0">
                <a:latin typeface="Times New Roman"/>
                <a:cs typeface="Times New Roman"/>
              </a:rPr>
              <a:t>Fig</a:t>
            </a:r>
            <a:r>
              <a:rPr sz="2000" spc="-10" dirty="0">
                <a:latin typeface="Times New Roman"/>
                <a:cs typeface="Times New Roman"/>
              </a:rPr>
              <a:t> </a:t>
            </a:r>
            <a:r>
              <a:rPr sz="2000" dirty="0">
                <a:latin typeface="Times New Roman"/>
                <a:cs typeface="Times New Roman"/>
              </a:rPr>
              <a:t>(c).</a:t>
            </a:r>
            <a:endParaRPr sz="2000">
              <a:latin typeface="Times New Roman"/>
              <a:cs typeface="Times New Roman"/>
            </a:endParaRPr>
          </a:p>
          <a:p>
            <a:pPr marL="354965" marR="6350" indent="-342900" algn="just">
              <a:lnSpc>
                <a:spcPct val="150000"/>
              </a:lnSpc>
              <a:buFont typeface="Arial"/>
              <a:buChar char="•"/>
              <a:tabLst>
                <a:tab pos="355600" algn="l"/>
              </a:tabLst>
            </a:pPr>
            <a:r>
              <a:rPr sz="2000" dirty="0">
                <a:latin typeface="Times New Roman"/>
                <a:cs typeface="Times New Roman"/>
              </a:rPr>
              <a:t>A </a:t>
            </a:r>
            <a:r>
              <a:rPr sz="2000" spc="-5" dirty="0">
                <a:latin typeface="Times New Roman"/>
                <a:cs typeface="Times New Roman"/>
              </a:rPr>
              <a:t>16-bit register is partitioned into two parts </a:t>
            </a:r>
            <a:r>
              <a:rPr sz="2000" spc="-10" dirty="0">
                <a:latin typeface="Times New Roman"/>
                <a:cs typeface="Times New Roman"/>
              </a:rPr>
              <a:t>in </a:t>
            </a:r>
            <a:r>
              <a:rPr sz="2000" dirty="0">
                <a:latin typeface="Times New Roman"/>
                <a:cs typeface="Times New Roman"/>
              </a:rPr>
              <a:t>(d). </a:t>
            </a:r>
            <a:r>
              <a:rPr sz="2000" spc="-5" dirty="0">
                <a:latin typeface="Times New Roman"/>
                <a:cs typeface="Times New Roman"/>
              </a:rPr>
              <a:t>Bits </a:t>
            </a:r>
            <a:r>
              <a:rPr sz="2000" dirty="0">
                <a:latin typeface="Times New Roman"/>
                <a:cs typeface="Times New Roman"/>
              </a:rPr>
              <a:t>0 </a:t>
            </a:r>
            <a:r>
              <a:rPr sz="2000" spc="-5" dirty="0">
                <a:latin typeface="Times New Roman"/>
                <a:cs typeface="Times New Roman"/>
              </a:rPr>
              <a:t>through </a:t>
            </a:r>
            <a:r>
              <a:rPr sz="2000" dirty="0">
                <a:latin typeface="Times New Roman"/>
                <a:cs typeface="Times New Roman"/>
              </a:rPr>
              <a:t>7 </a:t>
            </a:r>
            <a:r>
              <a:rPr sz="2000" spc="-5" dirty="0">
                <a:latin typeface="Times New Roman"/>
                <a:cs typeface="Times New Roman"/>
              </a:rPr>
              <a:t>are  assigned the symbol </a:t>
            </a:r>
            <a:r>
              <a:rPr sz="2000" dirty="0">
                <a:latin typeface="Times New Roman"/>
                <a:cs typeface="Times New Roman"/>
              </a:rPr>
              <a:t>L </a:t>
            </a:r>
            <a:r>
              <a:rPr sz="2000" spc="-5" dirty="0">
                <a:latin typeface="Times New Roman"/>
                <a:cs typeface="Times New Roman"/>
              </a:rPr>
              <a:t>(for low byte) and </a:t>
            </a:r>
            <a:r>
              <a:rPr sz="2000" spc="-10" dirty="0">
                <a:latin typeface="Times New Roman"/>
                <a:cs typeface="Times New Roman"/>
              </a:rPr>
              <a:t>bits </a:t>
            </a:r>
            <a:r>
              <a:rPr sz="2000" dirty="0">
                <a:latin typeface="Times New Roman"/>
                <a:cs typeface="Times New Roman"/>
              </a:rPr>
              <a:t>8 </a:t>
            </a:r>
            <a:r>
              <a:rPr sz="2000" spc="-5" dirty="0">
                <a:latin typeface="Times New Roman"/>
                <a:cs typeface="Times New Roman"/>
              </a:rPr>
              <a:t>through </a:t>
            </a:r>
            <a:r>
              <a:rPr sz="2000" dirty="0">
                <a:latin typeface="Times New Roman"/>
                <a:cs typeface="Times New Roman"/>
              </a:rPr>
              <a:t>15 are </a:t>
            </a:r>
            <a:r>
              <a:rPr sz="2000" spc="-5" dirty="0">
                <a:latin typeface="Times New Roman"/>
                <a:cs typeface="Times New Roman"/>
              </a:rPr>
              <a:t>assigned the  symbol </a:t>
            </a:r>
            <a:r>
              <a:rPr sz="2000" dirty="0">
                <a:latin typeface="Times New Roman"/>
                <a:cs typeface="Times New Roman"/>
              </a:rPr>
              <a:t>H (for high</a:t>
            </a:r>
            <a:r>
              <a:rPr sz="2000" spc="-55" dirty="0">
                <a:latin typeface="Times New Roman"/>
                <a:cs typeface="Times New Roman"/>
              </a:rPr>
              <a:t> </a:t>
            </a:r>
            <a:r>
              <a:rPr sz="2000" spc="-5" dirty="0">
                <a:latin typeface="Times New Roman"/>
                <a:cs typeface="Times New Roman"/>
              </a:rPr>
              <a:t>byte).</a:t>
            </a:r>
            <a:endParaRPr sz="2000">
              <a:latin typeface="Times New Roman"/>
              <a:cs typeface="Times New Roman"/>
            </a:endParaRPr>
          </a:p>
          <a:p>
            <a:pPr marL="355600" indent="-342900" algn="just">
              <a:lnSpc>
                <a:spcPct val="100000"/>
              </a:lnSpc>
              <a:spcBef>
                <a:spcPts val="1200"/>
              </a:spcBef>
              <a:buFont typeface="Arial"/>
              <a:buChar char="•"/>
              <a:tabLst>
                <a:tab pos="355600" algn="l"/>
              </a:tabLst>
            </a:pPr>
            <a:r>
              <a:rPr sz="2000" dirty="0">
                <a:latin typeface="Times New Roman"/>
                <a:cs typeface="Times New Roman"/>
              </a:rPr>
              <a:t>The </a:t>
            </a:r>
            <a:r>
              <a:rPr sz="2000" spc="-5" dirty="0">
                <a:latin typeface="Times New Roman"/>
                <a:cs typeface="Times New Roman"/>
              </a:rPr>
              <a:t>name </a:t>
            </a:r>
            <a:r>
              <a:rPr sz="2000" dirty="0">
                <a:latin typeface="Times New Roman"/>
                <a:cs typeface="Times New Roman"/>
              </a:rPr>
              <a:t>of the 16 bit register </a:t>
            </a:r>
            <a:r>
              <a:rPr sz="2000" spc="-5" dirty="0">
                <a:latin typeface="Times New Roman"/>
                <a:cs typeface="Times New Roman"/>
              </a:rPr>
              <a:t>is</a:t>
            </a:r>
            <a:r>
              <a:rPr sz="2000" spc="-120" dirty="0">
                <a:latin typeface="Times New Roman"/>
                <a:cs typeface="Times New Roman"/>
              </a:rPr>
              <a:t> </a:t>
            </a:r>
            <a:r>
              <a:rPr sz="2000" spc="-5" dirty="0">
                <a:latin typeface="Times New Roman"/>
                <a:cs typeface="Times New Roman"/>
              </a:rPr>
              <a:t>PC.</a:t>
            </a:r>
            <a:endParaRPr sz="2000">
              <a:latin typeface="Times New Roman"/>
              <a:cs typeface="Times New Roman"/>
            </a:endParaRPr>
          </a:p>
          <a:p>
            <a:pPr marL="354965" marR="6985" indent="-342900" algn="just">
              <a:lnSpc>
                <a:spcPct val="150000"/>
              </a:lnSpc>
              <a:spcBef>
                <a:spcPts val="5"/>
              </a:spcBef>
              <a:buFont typeface="Arial"/>
              <a:buChar char="•"/>
              <a:tabLst>
                <a:tab pos="415290" algn="l"/>
              </a:tabLst>
            </a:pPr>
            <a:r>
              <a:rPr dirty="0"/>
              <a:t>	</a:t>
            </a:r>
            <a:r>
              <a:rPr sz="2000" dirty="0">
                <a:latin typeface="Times New Roman"/>
                <a:cs typeface="Times New Roman"/>
              </a:rPr>
              <a:t>The </a:t>
            </a:r>
            <a:r>
              <a:rPr sz="2000" spc="-5" dirty="0">
                <a:latin typeface="Times New Roman"/>
                <a:cs typeface="Times New Roman"/>
              </a:rPr>
              <a:t>symbol PC(0—7) or </a:t>
            </a:r>
            <a:r>
              <a:rPr sz="2000" dirty="0">
                <a:latin typeface="Times New Roman"/>
                <a:cs typeface="Times New Roman"/>
              </a:rPr>
              <a:t>PC(L) </a:t>
            </a:r>
            <a:r>
              <a:rPr sz="2000" spc="-5" dirty="0">
                <a:latin typeface="Times New Roman"/>
                <a:cs typeface="Times New Roman"/>
              </a:rPr>
              <a:t>refers to the </a:t>
            </a:r>
            <a:r>
              <a:rPr sz="2000" dirty="0">
                <a:latin typeface="Times New Roman"/>
                <a:cs typeface="Times New Roman"/>
              </a:rPr>
              <a:t>low </a:t>
            </a:r>
            <a:r>
              <a:rPr sz="2000" spc="-5" dirty="0">
                <a:latin typeface="Times New Roman"/>
                <a:cs typeface="Times New Roman"/>
              </a:rPr>
              <a:t>order byte </a:t>
            </a:r>
            <a:r>
              <a:rPr sz="2000" dirty="0">
                <a:latin typeface="Times New Roman"/>
                <a:cs typeface="Times New Roman"/>
              </a:rPr>
              <a:t>and </a:t>
            </a:r>
            <a:r>
              <a:rPr sz="2000" spc="-5" dirty="0">
                <a:latin typeface="Times New Roman"/>
                <a:cs typeface="Times New Roman"/>
              </a:rPr>
              <a:t>PC(8—15)  </a:t>
            </a:r>
            <a:r>
              <a:rPr sz="2000" dirty="0">
                <a:latin typeface="Times New Roman"/>
                <a:cs typeface="Times New Roman"/>
              </a:rPr>
              <a:t>or PC(H) </a:t>
            </a:r>
            <a:r>
              <a:rPr sz="2000" spc="-5" dirty="0">
                <a:latin typeface="Times New Roman"/>
                <a:cs typeface="Times New Roman"/>
              </a:rPr>
              <a:t>to </a:t>
            </a:r>
            <a:r>
              <a:rPr sz="2000" dirty="0">
                <a:latin typeface="Times New Roman"/>
                <a:cs typeface="Times New Roman"/>
              </a:rPr>
              <a:t>the high order</a:t>
            </a:r>
            <a:r>
              <a:rPr sz="2000" spc="-95" dirty="0">
                <a:latin typeface="Times New Roman"/>
                <a:cs typeface="Times New Roman"/>
              </a:rPr>
              <a:t> </a:t>
            </a:r>
            <a:r>
              <a:rPr sz="2000" spc="-5" dirty="0">
                <a:latin typeface="Times New Roman"/>
                <a:cs typeface="Times New Roman"/>
              </a:rPr>
              <a:t>byte.</a:t>
            </a:r>
            <a:endParaRPr sz="20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90565" y="1595895"/>
            <a:ext cx="7237878" cy="325782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06190" y="5430113"/>
            <a:ext cx="261239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Figure </a:t>
            </a:r>
            <a:r>
              <a:rPr sz="1400" b="1" dirty="0">
                <a:latin typeface="Times New Roman"/>
                <a:cs typeface="Times New Roman"/>
              </a:rPr>
              <a:t>: Block diagram of</a:t>
            </a:r>
            <a:r>
              <a:rPr sz="1400" b="1" spc="-130" dirty="0">
                <a:latin typeface="Times New Roman"/>
                <a:cs typeface="Times New Roman"/>
              </a:rPr>
              <a:t> </a:t>
            </a:r>
            <a:r>
              <a:rPr sz="1400" b="1" spc="-5" dirty="0">
                <a:latin typeface="Times New Roman"/>
                <a:cs typeface="Times New Roman"/>
              </a:rPr>
              <a:t>register</a:t>
            </a:r>
            <a:endParaRPr sz="14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TotalTime>
  <Words>3346</Words>
  <Application>Microsoft Office PowerPoint</Application>
  <PresentationFormat>On-screen Show (4:3)</PresentationFormat>
  <Paragraphs>538</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Carlito</vt:lpstr>
      <vt:lpstr>DejaVu Sans</vt:lpstr>
      <vt:lpstr>Symbol</vt:lpstr>
      <vt:lpstr>Times New Roman</vt:lpstr>
      <vt:lpstr>Wingdings</vt:lpstr>
      <vt:lpstr>Office Theme</vt:lpstr>
      <vt:lpstr>Register Transfer and Microoperations</vt:lpstr>
      <vt:lpstr>Contents</vt:lpstr>
      <vt:lpstr>Microoperations</vt:lpstr>
      <vt:lpstr>PowerPoint Presentation</vt:lpstr>
      <vt:lpstr>Register transfer language</vt:lpstr>
      <vt:lpstr>PowerPoint Presentation</vt:lpstr>
      <vt:lpstr>Register transfer</vt:lpstr>
      <vt:lpstr>PowerPoint Presentation</vt:lpstr>
      <vt:lpstr>PowerPoint Presentation</vt:lpstr>
      <vt:lpstr>PowerPoint Presentation</vt:lpstr>
      <vt:lpstr>PowerPoint Presentation</vt:lpstr>
      <vt:lpstr>Hardware implementation of controlled transfers</vt:lpstr>
      <vt:lpstr>PowerPoint Presentation</vt:lpstr>
      <vt:lpstr>PowerPoint Presentation</vt:lpstr>
      <vt:lpstr>Basic symbols for register transfers</vt:lpstr>
      <vt:lpstr>PowerPoint Presentation</vt:lpstr>
      <vt:lpstr>PowerPoint Presentation</vt:lpstr>
      <vt:lpstr>Table: Summary of typical arithmetic microoperations</vt:lpstr>
      <vt:lpstr>Binary Adder</vt:lpstr>
      <vt:lpstr>PowerPoint Presentation</vt:lpstr>
      <vt:lpstr>Binary Adder-Subtractor</vt:lpstr>
      <vt:lpstr>PowerPoint Presentation</vt:lpstr>
      <vt:lpstr>Binary Incrementer</vt:lpstr>
      <vt:lpstr>PowerPoint Presentation</vt:lpstr>
      <vt:lpstr>PowerPoint Presentation</vt:lpstr>
      <vt:lpstr>PowerPoint Presentation</vt:lpstr>
      <vt:lpstr>Logic microoperations</vt:lpstr>
      <vt:lpstr>PowerPoint Presentation</vt:lpstr>
      <vt:lpstr>PowerPoint Presentation</vt:lpstr>
      <vt:lpstr>Hardware Implementation</vt:lpstr>
      <vt:lpstr>Applications of logic microoperations</vt:lpstr>
      <vt:lpstr>PowerPoint Presentation</vt:lpstr>
      <vt:lpstr>PowerPoint Presentation</vt:lpstr>
      <vt:lpstr>PowerPoint Presentation</vt:lpstr>
      <vt:lpstr>PowerPoint Presentation</vt:lpstr>
      <vt:lpstr>And then insert new value:</vt:lpstr>
      <vt:lpstr>PowerPoint Presentation</vt:lpstr>
      <vt:lpstr>Shift microoperations</vt:lpstr>
      <vt:lpstr>A right logical shift operation:</vt:lpstr>
      <vt:lpstr>Logical shift</vt:lpstr>
      <vt:lpstr>PowerPoint Presentation</vt:lpstr>
      <vt:lpstr>Arithmetic shift</vt:lpstr>
      <vt:lpstr>PowerPoint Presentation</vt:lpstr>
      <vt:lpstr>Example: If the content of 8 bits register is (10100011). What is the result of</vt:lpstr>
      <vt:lpstr>Hardware implementation of shift microoperations</vt:lpstr>
      <vt:lpstr>Arithmetic logic shift unit</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Transfer and Mocrooperrations</dc:title>
  <dc:creator>Nabaraj</dc:creator>
  <cp:lastModifiedBy>Microsoft account</cp:lastModifiedBy>
  <cp:revision>202</cp:revision>
  <dcterms:created xsi:type="dcterms:W3CDTF">2022-05-05T23:01:18Z</dcterms:created>
  <dcterms:modified xsi:type="dcterms:W3CDTF">2024-12-16T02:06:39Z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2021-06-02T00:00:00Z</vt:filetime>
  </property>
  <property fmtid="{D5CDD505-2E9C-101B-9397-08002B2CF9AE}" pid="3" name="Creator">
    <vt:lpwstr>Microsoft® PowerPoint® 2016</vt:lpwstr>
  </property>
  <property fmtid="{D5CDD505-2E9C-101B-9397-08002B2CF9AE}" pid="4" name="LastSaved">
    <vt:filetime>2022-05-05T00:00:00Z</vt:filetime>
  </property>
</Properties>
</file>