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12" r:id="rId37"/>
    <p:sldId id="282" r:id="rId38"/>
    <p:sldId id="283" r:id="rId39"/>
    <p:sldId id="332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308" r:id="rId56"/>
    <p:sldId id="309" r:id="rId57"/>
    <p:sldId id="310" r:id="rId58"/>
    <p:sldId id="311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6938" y="368300"/>
            <a:ext cx="287147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015" y="1111732"/>
            <a:ext cx="7925968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401" y="3364813"/>
            <a:ext cx="57721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4080" algn="l"/>
                <a:tab pos="2353945" algn="l"/>
                <a:tab pos="4225290" algn="l"/>
                <a:tab pos="4895215" algn="l"/>
              </a:tabLst>
            </a:pPr>
            <a:r>
              <a:rPr sz="2500" spc="-5" dirty="0"/>
              <a:t>Basic	co</a:t>
            </a:r>
            <a:r>
              <a:rPr sz="2500" spc="-20" dirty="0"/>
              <a:t>m</a:t>
            </a:r>
            <a:r>
              <a:rPr sz="2500" spc="-5" dirty="0"/>
              <a:t>puter</a:t>
            </a:r>
            <a:r>
              <a:rPr sz="2500" dirty="0"/>
              <a:t>	</a:t>
            </a:r>
            <a:r>
              <a:rPr sz="2500" spc="-5" dirty="0"/>
              <a:t>or</a:t>
            </a:r>
            <a:r>
              <a:rPr sz="2500" spc="-15" dirty="0"/>
              <a:t>g</a:t>
            </a:r>
            <a:r>
              <a:rPr sz="2500" spc="-5" dirty="0"/>
              <a:t>ani</a:t>
            </a:r>
            <a:r>
              <a:rPr sz="2500" spc="-30" dirty="0"/>
              <a:t>z</a:t>
            </a:r>
            <a:r>
              <a:rPr sz="2500" spc="-5" dirty="0"/>
              <a:t>ation</a:t>
            </a:r>
            <a:r>
              <a:rPr sz="2500" dirty="0"/>
              <a:t>	</a:t>
            </a:r>
            <a:r>
              <a:rPr sz="2500" spc="-5" dirty="0"/>
              <a:t>and</a:t>
            </a:r>
            <a:r>
              <a:rPr sz="2500" dirty="0"/>
              <a:t>	</a:t>
            </a:r>
            <a:r>
              <a:rPr sz="2500" spc="-5" dirty="0"/>
              <a:t>design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8307958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846" y="462127"/>
            <a:ext cx="447484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If we store each instruction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one  </a:t>
            </a:r>
            <a:r>
              <a:rPr sz="2000" spc="-5" dirty="0">
                <a:latin typeface="Times New Roman"/>
                <a:cs typeface="Times New Roman"/>
              </a:rPr>
              <a:t>16-bit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word, we </a:t>
            </a:r>
            <a:r>
              <a:rPr sz="2000" spc="-5" dirty="0">
                <a:latin typeface="Times New Roman"/>
                <a:cs typeface="Times New Roman"/>
              </a:rPr>
              <a:t>have available  four bits for the operation </a:t>
            </a:r>
            <a:r>
              <a:rPr sz="2000" dirty="0">
                <a:latin typeface="Times New Roman"/>
                <a:cs typeface="Times New Roman"/>
              </a:rPr>
              <a:t>code  </a:t>
            </a:r>
            <a:r>
              <a:rPr sz="2000" spc="-5" dirty="0">
                <a:latin typeface="Times New Roman"/>
                <a:cs typeface="Times New Roman"/>
              </a:rPr>
              <a:t>(abbreviated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opcode)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specify </a:t>
            </a:r>
            <a:r>
              <a:rPr sz="2000" spc="-10" dirty="0">
                <a:latin typeface="Times New Roman"/>
                <a:cs typeface="Times New Roman"/>
              </a:rPr>
              <a:t>one  </a:t>
            </a:r>
            <a:r>
              <a:rPr sz="2000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16 </a:t>
            </a:r>
            <a:r>
              <a:rPr sz="2000" spc="-5" dirty="0">
                <a:latin typeface="Times New Roman"/>
                <a:cs typeface="Times New Roman"/>
              </a:rPr>
              <a:t>possible operation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12 </a:t>
            </a:r>
            <a:r>
              <a:rPr sz="2000" spc="-10" dirty="0">
                <a:latin typeface="Times New Roman"/>
                <a:cs typeface="Times New Roman"/>
              </a:rPr>
              <a:t>bits 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specify the address of an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operand.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reads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16-bit </a:t>
            </a:r>
            <a:r>
              <a:rPr sz="2000" spc="-5" dirty="0">
                <a:latin typeface="Times New Roman"/>
                <a:cs typeface="Times New Roman"/>
              </a:rPr>
              <a:t>instruction  </a:t>
            </a:r>
            <a:r>
              <a:rPr sz="2000" dirty="0">
                <a:latin typeface="Times New Roman"/>
                <a:cs typeface="Times New Roman"/>
              </a:rPr>
              <a:t>from the </a:t>
            </a:r>
            <a:r>
              <a:rPr sz="2000" spc="-5" dirty="0">
                <a:latin typeface="Times New Roman"/>
                <a:cs typeface="Times New Roman"/>
              </a:rPr>
              <a:t>program portion of </a:t>
            </a:r>
            <a:r>
              <a:rPr sz="2000" spc="-25" dirty="0">
                <a:latin typeface="Times New Roman"/>
                <a:cs typeface="Times New Roman"/>
              </a:rPr>
              <a:t>memory. </a:t>
            </a:r>
            <a:r>
              <a:rPr sz="2000" dirty="0">
                <a:latin typeface="Times New Roman"/>
                <a:cs typeface="Times New Roman"/>
              </a:rPr>
              <a:t>It  uses the 12 bit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part of </a:t>
            </a:r>
            <a:r>
              <a:rPr sz="2000" spc="-1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instruction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read </a:t>
            </a:r>
            <a:r>
              <a:rPr sz="2000" spc="-5" dirty="0">
                <a:latin typeface="Times New Roman"/>
                <a:cs typeface="Times New Roman"/>
              </a:rPr>
              <a:t>and 16 </a:t>
            </a:r>
            <a:r>
              <a:rPr sz="2000" spc="-10" dirty="0">
                <a:latin typeface="Times New Roman"/>
                <a:cs typeface="Times New Roman"/>
              </a:rPr>
              <a:t>bit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358" y="5035194"/>
            <a:ext cx="4187190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from the data </a:t>
            </a:r>
            <a:r>
              <a:rPr sz="2000" spc="-5" dirty="0">
                <a:latin typeface="Times New Roman"/>
                <a:cs typeface="Times New Roman"/>
              </a:rPr>
              <a:t>portion of </a:t>
            </a:r>
            <a:r>
              <a:rPr sz="2000" spc="-25" dirty="0">
                <a:latin typeface="Times New Roman"/>
                <a:cs typeface="Times New Roman"/>
              </a:rPr>
              <a:t>memory. </a:t>
            </a:r>
            <a:r>
              <a:rPr sz="2000" spc="-5" dirty="0">
                <a:latin typeface="Times New Roman"/>
                <a:cs typeface="Times New Roman"/>
              </a:rPr>
              <a:t>It then  </a:t>
            </a:r>
            <a:r>
              <a:rPr sz="2000" dirty="0">
                <a:latin typeface="Times New Roman"/>
                <a:cs typeface="Times New Roman"/>
              </a:rPr>
              <a:t>executes </a:t>
            </a:r>
            <a:r>
              <a:rPr sz="2000" spc="-5" dirty="0">
                <a:latin typeface="Times New Roman"/>
                <a:cs typeface="Times New Roman"/>
              </a:rPr>
              <a:t>the operation specified </a:t>
            </a:r>
            <a:r>
              <a:rPr sz="2000" dirty="0">
                <a:latin typeface="Times New Roman"/>
                <a:cs typeface="Times New Roman"/>
              </a:rPr>
              <a:t>by the  operation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2335" y="870145"/>
            <a:ext cx="3097276" cy="3618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8909" y="5312486"/>
            <a:ext cx="2935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Stored program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organization.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31393" y="387832"/>
            <a:ext cx="826135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Computer that </a:t>
            </a:r>
            <a:r>
              <a:rPr sz="2000" dirty="0">
                <a:latin typeface="Times New Roman"/>
                <a:cs typeface="Times New Roman"/>
              </a:rPr>
              <a:t>have a </a:t>
            </a:r>
            <a:r>
              <a:rPr sz="2000" spc="-5" dirty="0">
                <a:latin typeface="Times New Roman"/>
                <a:cs typeface="Times New Roman"/>
              </a:rPr>
              <a:t>single processor register </a:t>
            </a:r>
            <a:r>
              <a:rPr sz="2000" dirty="0">
                <a:latin typeface="Times New Roman"/>
                <a:cs typeface="Times New Roman"/>
              </a:rPr>
              <a:t>usually </a:t>
            </a:r>
            <a:r>
              <a:rPr sz="2000" spc="-5" dirty="0">
                <a:latin typeface="Times New Roman"/>
                <a:cs typeface="Times New Roman"/>
              </a:rPr>
              <a:t>assign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it the </a:t>
            </a:r>
            <a:r>
              <a:rPr sz="2000" spc="-10" dirty="0">
                <a:latin typeface="Times New Roman"/>
                <a:cs typeface="Times New Roman"/>
              </a:rPr>
              <a:t>name  </a:t>
            </a:r>
            <a:r>
              <a:rPr sz="2000" spc="-5" dirty="0">
                <a:latin typeface="Times New Roman"/>
                <a:cs typeface="Times New Roman"/>
              </a:rPr>
              <a:t>accumulator and label it AC.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operation is performed </a:t>
            </a:r>
            <a:r>
              <a:rPr sz="2000" dirty="0">
                <a:latin typeface="Times New Roman"/>
                <a:cs typeface="Times New Roman"/>
              </a:rPr>
              <a:t>with the </a:t>
            </a:r>
            <a:r>
              <a:rPr sz="2000" spc="-5" dirty="0">
                <a:latin typeface="Times New Roman"/>
                <a:cs typeface="Times New Roman"/>
              </a:rPr>
              <a:t>memory  </a:t>
            </a:r>
            <a:r>
              <a:rPr sz="2000" dirty="0">
                <a:latin typeface="Times New Roman"/>
                <a:cs typeface="Times New Roman"/>
              </a:rPr>
              <a:t>operand and the content of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5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operation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an instruction code does </a:t>
            </a:r>
            <a:r>
              <a:rPr sz="2000" dirty="0">
                <a:latin typeface="Times New Roman"/>
                <a:cs typeface="Times New Roman"/>
              </a:rPr>
              <a:t>not need </a:t>
            </a:r>
            <a:r>
              <a:rPr sz="2000" spc="-5" dirty="0">
                <a:latin typeface="Times New Roman"/>
                <a:cs typeface="Times New Roman"/>
              </a:rPr>
              <a:t>and operand </a:t>
            </a:r>
            <a:r>
              <a:rPr sz="2000" dirty="0">
                <a:latin typeface="Times New Roman"/>
                <a:cs typeface="Times New Roman"/>
              </a:rPr>
              <a:t>from  </a:t>
            </a:r>
            <a:r>
              <a:rPr sz="2000" spc="-25" dirty="0">
                <a:latin typeface="Times New Roman"/>
                <a:cs typeface="Times New Roman"/>
              </a:rPr>
              <a:t>memory, </a:t>
            </a:r>
            <a:r>
              <a:rPr sz="2000" dirty="0">
                <a:latin typeface="Times New Roman"/>
                <a:cs typeface="Times New Roman"/>
              </a:rPr>
              <a:t>the rest of the bits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instruction can </a:t>
            </a:r>
            <a:r>
              <a:rPr sz="2000" dirty="0">
                <a:latin typeface="Times New Roman"/>
                <a:cs typeface="Times New Roman"/>
              </a:rPr>
              <a:t>be used for other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purposes.</a:t>
            </a:r>
            <a:endParaRPr sz="20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For example, operations such as clear </a:t>
            </a:r>
            <a:r>
              <a:rPr sz="2000" dirty="0">
                <a:latin typeface="Times New Roman"/>
                <a:cs typeface="Times New Roman"/>
              </a:rPr>
              <a:t>AC, </a:t>
            </a:r>
            <a:r>
              <a:rPr sz="2000" spc="-5" dirty="0">
                <a:latin typeface="Times New Roman"/>
                <a:cs typeface="Times New Roman"/>
              </a:rPr>
              <a:t>complement </a:t>
            </a:r>
            <a:r>
              <a:rPr sz="2000" dirty="0">
                <a:latin typeface="Times New Roman"/>
                <a:cs typeface="Times New Roman"/>
              </a:rPr>
              <a:t>AC,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increment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AC </a:t>
            </a:r>
            <a:r>
              <a:rPr sz="2000" dirty="0">
                <a:latin typeface="Times New Roman"/>
                <a:cs typeface="Times New Roman"/>
              </a:rPr>
              <a:t>operate on data stored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AC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register.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585" y="5894323"/>
            <a:ext cx="4119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Demonstration of </a:t>
            </a:r>
            <a:r>
              <a:rPr sz="1400" b="1" spc="-5" dirty="0">
                <a:latin typeface="Times New Roman"/>
                <a:cs typeface="Times New Roman"/>
              </a:rPr>
              <a:t>direct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indirect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address.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276" y="472897"/>
            <a:ext cx="20345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Addressing</a:t>
            </a:r>
            <a:r>
              <a:rPr spc="-70" dirty="0"/>
              <a:t> </a:t>
            </a:r>
            <a:r>
              <a:rPr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8" y="778865"/>
            <a:ext cx="16357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9710">
              <a:lnSpc>
                <a:spcPct val="150000"/>
              </a:lnSpc>
              <a:spcBef>
                <a:spcPts val="100"/>
              </a:spcBef>
              <a:tabLst>
                <a:tab pos="694055" algn="l"/>
                <a:tab pos="93281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-15" dirty="0">
                <a:latin typeface="Times New Roman"/>
                <a:cs typeface="Times New Roman"/>
              </a:rPr>
              <a:t>an  c</a:t>
            </a:r>
            <a:r>
              <a:rPr sz="2000" dirty="0">
                <a:latin typeface="Times New Roman"/>
                <a:cs typeface="Times New Roman"/>
              </a:rPr>
              <a:t>an	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276" y="778865"/>
            <a:ext cx="176403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990600" algn="l"/>
              </a:tabLst>
            </a:pP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ddr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ss  </a:t>
            </a:r>
            <a:r>
              <a:rPr sz="2000" spc="-5" dirty="0">
                <a:latin typeface="Times New Roman"/>
                <a:cs typeface="Times New Roman"/>
              </a:rPr>
              <a:t>instruction  either</a:t>
            </a:r>
            <a:endParaRPr sz="2000">
              <a:latin typeface="Times New Roman"/>
              <a:cs typeface="Times New Roman"/>
            </a:endParaRPr>
          </a:p>
          <a:p>
            <a:pPr marL="812165" marR="180975" lvl="1" indent="-342900">
              <a:lnSpc>
                <a:spcPct val="15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Direct  addr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375" y="3216910"/>
            <a:ext cx="1974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8640" algn="l"/>
                <a:tab pos="1198245" algn="l"/>
                <a:tab pos="1621790" algn="l"/>
              </a:tabLst>
            </a:pPr>
            <a:r>
              <a:rPr sz="2000" dirty="0">
                <a:latin typeface="Times New Roman"/>
                <a:cs typeface="Times New Roman"/>
              </a:rPr>
              <a:t>the	data	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use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779" y="2150719"/>
            <a:ext cx="16478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 algn="r">
              <a:lnSpc>
                <a:spcPct val="150000"/>
              </a:lnSpc>
              <a:spcBef>
                <a:spcPts val="100"/>
              </a:spcBef>
              <a:tabLst>
                <a:tab pos="393700" algn="l"/>
                <a:tab pos="1324610" algn="l"/>
                <a:tab pos="1422400" algn="l"/>
              </a:tabLst>
            </a:pP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dd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ess:	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y		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(t</a:t>
            </a:r>
            <a:r>
              <a:rPr sz="2000" spc="-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7375" y="3521512"/>
            <a:ext cx="2593340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operand),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4475" y="4437100"/>
            <a:ext cx="29362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301750" algn="l"/>
                <a:tab pos="1464945" algn="l"/>
                <a:tab pos="1682750" algn="l"/>
                <a:tab pos="2614295" algn="l"/>
                <a:tab pos="2711450" algn="l"/>
              </a:tabLst>
            </a:pPr>
            <a:r>
              <a:rPr sz="2000" dirty="0">
                <a:latin typeface="Times New Roman"/>
                <a:cs typeface="Times New Roman"/>
              </a:rPr>
              <a:t>Ind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rect	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res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: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  addr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ss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y		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7375" y="5351779"/>
            <a:ext cx="25927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475615" algn="l"/>
                <a:tab pos="1387475" algn="l"/>
                <a:tab pos="1736089" algn="l"/>
              </a:tabLst>
            </a:pP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ddr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ss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y  of the data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6394" y="1710689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70297" y="1466850"/>
            <a:ext cx="195580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94"/>
              </a:lnSpc>
            </a:pPr>
            <a:r>
              <a:rPr sz="1000" b="1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5370" y="1466850"/>
            <a:ext cx="45910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095"/>
              </a:lnSpc>
            </a:pPr>
            <a:r>
              <a:rPr sz="1000" b="1" spc="-15" dirty="0">
                <a:latin typeface="Arial"/>
                <a:cs typeface="Arial"/>
              </a:rPr>
              <a:t>ADD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4094" y="1466850"/>
            <a:ext cx="965200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ts val="1095"/>
              </a:lnSpc>
            </a:pPr>
            <a:r>
              <a:rPr sz="1000" b="1" spc="-10" dirty="0">
                <a:latin typeface="Arial"/>
                <a:cs typeface="Arial"/>
              </a:rPr>
              <a:t>457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8390" y="149301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0297" y="2649473"/>
            <a:ext cx="1618615" cy="2336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4659">
              <a:lnSpc>
                <a:spcPts val="1015"/>
              </a:lnSpc>
            </a:pPr>
            <a:r>
              <a:rPr sz="1000" b="1" spc="-5" dirty="0">
                <a:latin typeface="Arial"/>
                <a:cs typeface="Arial"/>
              </a:rPr>
              <a:t>Operand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1114" y="2665602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457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53026" y="1454150"/>
            <a:ext cx="1649095" cy="3143885"/>
            <a:chOff x="4653026" y="1454150"/>
            <a:chExt cx="1649095" cy="3143885"/>
          </a:xfrm>
        </p:grpSpPr>
        <p:sp>
          <p:nvSpPr>
            <p:cNvPr id="19" name="object 19"/>
            <p:cNvSpPr/>
            <p:nvPr/>
          </p:nvSpPr>
          <p:spPr>
            <a:xfrm>
              <a:off x="4676394" y="3760470"/>
              <a:ext cx="1603375" cy="121920"/>
            </a:xfrm>
            <a:custGeom>
              <a:avLst/>
              <a:gdLst/>
              <a:ahLst/>
              <a:cxnLst/>
              <a:rect l="l" t="t" r="r" b="b"/>
              <a:pathLst>
                <a:path w="1603375" h="121920">
                  <a:moveTo>
                    <a:pt x="0" y="62483"/>
                  </a:moveTo>
                  <a:lnTo>
                    <a:pt x="60710" y="31016"/>
                  </a:lnTo>
                  <a:lnTo>
                    <a:pt x="104596" y="22306"/>
                  </a:lnTo>
                  <a:lnTo>
                    <a:pt x="158223" y="14777"/>
                  </a:lnTo>
                  <a:lnTo>
                    <a:pt x="220340" y="8607"/>
                  </a:lnTo>
                  <a:lnTo>
                    <a:pt x="289698" y="3970"/>
                  </a:lnTo>
                  <a:lnTo>
                    <a:pt x="365046" y="1043"/>
                  </a:lnTo>
                  <a:lnTo>
                    <a:pt x="445134" y="0"/>
                  </a:lnTo>
                </a:path>
                <a:path w="1603375" h="121920">
                  <a:moveTo>
                    <a:pt x="445007" y="0"/>
                  </a:moveTo>
                  <a:lnTo>
                    <a:pt x="445515" y="0"/>
                  </a:lnTo>
                  <a:lnTo>
                    <a:pt x="445896" y="0"/>
                  </a:lnTo>
                  <a:lnTo>
                    <a:pt x="446404" y="0"/>
                  </a:lnTo>
                  <a:lnTo>
                    <a:pt x="522595" y="1268"/>
                  </a:lnTo>
                  <a:lnTo>
                    <a:pt x="593562" y="4905"/>
                  </a:lnTo>
                  <a:lnTo>
                    <a:pt x="657784" y="10662"/>
                  </a:lnTo>
                  <a:lnTo>
                    <a:pt x="713739" y="18287"/>
                  </a:lnTo>
                  <a:lnTo>
                    <a:pt x="759908" y="27533"/>
                  </a:lnTo>
                  <a:lnTo>
                    <a:pt x="816801" y="49881"/>
                  </a:lnTo>
                  <a:lnTo>
                    <a:pt x="824483" y="62483"/>
                  </a:lnTo>
                </a:path>
                <a:path w="1603375" h="121920">
                  <a:moveTo>
                    <a:pt x="1225295" y="121919"/>
                  </a:moveTo>
                  <a:lnTo>
                    <a:pt x="1149110" y="120651"/>
                  </a:lnTo>
                  <a:lnTo>
                    <a:pt x="1078158" y="117014"/>
                  </a:lnTo>
                  <a:lnTo>
                    <a:pt x="1013957" y="111257"/>
                  </a:lnTo>
                  <a:lnTo>
                    <a:pt x="958024" y="103631"/>
                  </a:lnTo>
                  <a:lnTo>
                    <a:pt x="911878" y="94386"/>
                  </a:lnTo>
                  <a:lnTo>
                    <a:pt x="855020" y="72038"/>
                  </a:lnTo>
                  <a:lnTo>
                    <a:pt x="847343" y="59435"/>
                  </a:lnTo>
                </a:path>
                <a:path w="1603375" h="121920">
                  <a:moveTo>
                    <a:pt x="1603247" y="59435"/>
                  </a:moveTo>
                  <a:lnTo>
                    <a:pt x="1573553" y="83772"/>
                  </a:lnTo>
                  <a:lnTo>
                    <a:pt x="1492567" y="103631"/>
                  </a:lnTo>
                  <a:lnTo>
                    <a:pt x="1436634" y="111257"/>
                  </a:lnTo>
                  <a:lnTo>
                    <a:pt x="1372433" y="117014"/>
                  </a:lnTo>
                  <a:lnTo>
                    <a:pt x="1301481" y="120651"/>
                  </a:lnTo>
                  <a:lnTo>
                    <a:pt x="1225295" y="12191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70298" y="1483613"/>
              <a:ext cx="0" cy="2315210"/>
            </a:xfrm>
            <a:custGeom>
              <a:avLst/>
              <a:gdLst/>
              <a:ahLst/>
              <a:cxnLst/>
              <a:rect l="l" t="t" r="r" b="b"/>
              <a:pathLst>
                <a:path h="2315210">
                  <a:moveTo>
                    <a:pt x="0" y="0"/>
                  </a:moveTo>
                  <a:lnTo>
                    <a:pt x="0" y="23149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5726" y="1466850"/>
              <a:ext cx="1623695" cy="2345690"/>
            </a:xfrm>
            <a:custGeom>
              <a:avLst/>
              <a:gdLst/>
              <a:ahLst/>
              <a:cxnLst/>
              <a:rect l="l" t="t" r="r" b="b"/>
              <a:pathLst>
                <a:path w="1623695" h="2345690">
                  <a:moveTo>
                    <a:pt x="0" y="0"/>
                  </a:moveTo>
                  <a:lnTo>
                    <a:pt x="1623187" y="0"/>
                  </a:lnTo>
                  <a:lnTo>
                    <a:pt x="1623187" y="234518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7142" y="4228338"/>
              <a:ext cx="299085" cy="356870"/>
            </a:xfrm>
            <a:custGeom>
              <a:avLst/>
              <a:gdLst/>
              <a:ahLst/>
              <a:cxnLst/>
              <a:rect l="l" t="t" r="r" b="b"/>
              <a:pathLst>
                <a:path w="299085" h="356870">
                  <a:moveTo>
                    <a:pt x="0" y="178307"/>
                  </a:moveTo>
                  <a:lnTo>
                    <a:pt x="5339" y="130924"/>
                  </a:lnTo>
                  <a:lnTo>
                    <a:pt x="20404" y="88335"/>
                  </a:lnTo>
                  <a:lnTo>
                    <a:pt x="43767" y="52244"/>
                  </a:lnTo>
                  <a:lnTo>
                    <a:pt x="73998" y="24355"/>
                  </a:lnTo>
                  <a:lnTo>
                    <a:pt x="109669" y="6372"/>
                  </a:lnTo>
                  <a:lnTo>
                    <a:pt x="149352" y="0"/>
                  </a:lnTo>
                  <a:lnTo>
                    <a:pt x="189034" y="6372"/>
                  </a:lnTo>
                  <a:lnTo>
                    <a:pt x="224705" y="24355"/>
                  </a:lnTo>
                  <a:lnTo>
                    <a:pt x="254936" y="52244"/>
                  </a:lnTo>
                  <a:lnTo>
                    <a:pt x="278299" y="88335"/>
                  </a:lnTo>
                  <a:lnTo>
                    <a:pt x="293364" y="130924"/>
                  </a:lnTo>
                  <a:lnTo>
                    <a:pt x="298704" y="178307"/>
                  </a:lnTo>
                  <a:lnTo>
                    <a:pt x="293364" y="225691"/>
                  </a:lnTo>
                  <a:lnTo>
                    <a:pt x="278299" y="268280"/>
                  </a:lnTo>
                  <a:lnTo>
                    <a:pt x="254936" y="304371"/>
                  </a:lnTo>
                  <a:lnTo>
                    <a:pt x="224705" y="332260"/>
                  </a:lnTo>
                  <a:lnTo>
                    <a:pt x="189034" y="350243"/>
                  </a:lnTo>
                  <a:lnTo>
                    <a:pt x="149352" y="356616"/>
                  </a:lnTo>
                  <a:lnTo>
                    <a:pt x="109669" y="350243"/>
                  </a:lnTo>
                  <a:lnTo>
                    <a:pt x="73998" y="332260"/>
                  </a:lnTo>
                  <a:lnTo>
                    <a:pt x="43767" y="304371"/>
                  </a:lnTo>
                  <a:lnTo>
                    <a:pt x="20404" y="268280"/>
                  </a:lnTo>
                  <a:lnTo>
                    <a:pt x="5339" y="225691"/>
                  </a:lnTo>
                  <a:lnTo>
                    <a:pt x="0" y="17830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7148321" y="1710689"/>
            <a:ext cx="1602105" cy="0"/>
          </a:xfrm>
          <a:custGeom>
            <a:avLst/>
            <a:gdLst/>
            <a:ahLst/>
            <a:cxnLst/>
            <a:rect l="l" t="t" r="r" b="b"/>
            <a:pathLst>
              <a:path w="1602104">
                <a:moveTo>
                  <a:pt x="0" y="0"/>
                </a:moveTo>
                <a:lnTo>
                  <a:pt x="160172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42226" y="1469897"/>
            <a:ext cx="193675" cy="241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969"/>
              </a:lnSpc>
            </a:pPr>
            <a:r>
              <a:rPr sz="1000" b="1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35773" y="1469897"/>
            <a:ext cx="447040" cy="241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969"/>
              </a:lnSpc>
            </a:pPr>
            <a:r>
              <a:rPr sz="1000" b="1" spc="-15" dirty="0">
                <a:latin typeface="Arial"/>
                <a:cs typeface="Arial"/>
              </a:rPr>
              <a:t>ADD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82306" y="1469897"/>
            <a:ext cx="978535" cy="241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" algn="ctr">
              <a:lnSpc>
                <a:spcPts val="1070"/>
              </a:lnSpc>
            </a:pPr>
            <a:r>
              <a:rPr sz="1000" b="1" spc="-10" dirty="0">
                <a:latin typeface="Arial"/>
                <a:cs typeface="Arial"/>
              </a:rPr>
              <a:t>300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84289" y="144119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48321" y="2414777"/>
            <a:ext cx="1602105" cy="0"/>
          </a:xfrm>
          <a:custGeom>
            <a:avLst/>
            <a:gdLst/>
            <a:ahLst/>
            <a:cxnLst/>
            <a:rect l="l" t="t" r="r" b="b"/>
            <a:pathLst>
              <a:path w="1602104">
                <a:moveTo>
                  <a:pt x="0" y="0"/>
                </a:moveTo>
                <a:lnTo>
                  <a:pt x="160172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42226" y="2183129"/>
            <a:ext cx="1618615" cy="2317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005"/>
              </a:lnSpc>
            </a:pPr>
            <a:r>
              <a:rPr sz="1000" b="1" spc="-10" dirty="0">
                <a:latin typeface="Arial"/>
                <a:cs typeface="Arial"/>
              </a:rPr>
              <a:t>1350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99326" y="2158999"/>
            <a:ext cx="2368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300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23430" y="1457197"/>
            <a:ext cx="1650364" cy="2438400"/>
            <a:chOff x="7123430" y="1457197"/>
            <a:chExt cx="1650364" cy="2438400"/>
          </a:xfrm>
        </p:grpSpPr>
        <p:sp>
          <p:nvSpPr>
            <p:cNvPr id="32" name="object 32"/>
            <p:cNvSpPr/>
            <p:nvPr/>
          </p:nvSpPr>
          <p:spPr>
            <a:xfrm>
              <a:off x="7149846" y="3760469"/>
              <a:ext cx="1600200" cy="121920"/>
            </a:xfrm>
            <a:custGeom>
              <a:avLst/>
              <a:gdLst/>
              <a:ahLst/>
              <a:cxnLst/>
              <a:rect l="l" t="t" r="r" b="b"/>
              <a:pathLst>
                <a:path w="1600200" h="121920">
                  <a:moveTo>
                    <a:pt x="0" y="62483"/>
                  </a:moveTo>
                  <a:lnTo>
                    <a:pt x="59892" y="31016"/>
                  </a:lnTo>
                  <a:lnTo>
                    <a:pt x="103183" y="22306"/>
                  </a:lnTo>
                  <a:lnTo>
                    <a:pt x="156080" y="14777"/>
                  </a:lnTo>
                  <a:lnTo>
                    <a:pt x="217348" y="8607"/>
                  </a:lnTo>
                  <a:lnTo>
                    <a:pt x="285754" y="3970"/>
                  </a:lnTo>
                  <a:lnTo>
                    <a:pt x="360062" y="1043"/>
                  </a:lnTo>
                  <a:lnTo>
                    <a:pt x="439038" y="0"/>
                  </a:lnTo>
                </a:path>
                <a:path w="1600200" h="121920">
                  <a:moveTo>
                    <a:pt x="431292" y="0"/>
                  </a:moveTo>
                  <a:lnTo>
                    <a:pt x="431800" y="0"/>
                  </a:lnTo>
                  <a:lnTo>
                    <a:pt x="432180" y="0"/>
                  </a:lnTo>
                  <a:lnTo>
                    <a:pt x="432688" y="0"/>
                  </a:lnTo>
                  <a:lnTo>
                    <a:pt x="508879" y="1268"/>
                  </a:lnTo>
                  <a:lnTo>
                    <a:pt x="579846" y="4905"/>
                  </a:lnTo>
                  <a:lnTo>
                    <a:pt x="644068" y="10662"/>
                  </a:lnTo>
                  <a:lnTo>
                    <a:pt x="700024" y="18287"/>
                  </a:lnTo>
                  <a:lnTo>
                    <a:pt x="746192" y="27533"/>
                  </a:lnTo>
                  <a:lnTo>
                    <a:pt x="803085" y="49881"/>
                  </a:lnTo>
                  <a:lnTo>
                    <a:pt x="810768" y="62483"/>
                  </a:lnTo>
                </a:path>
                <a:path w="1600200" h="121920">
                  <a:moveTo>
                    <a:pt x="1217676" y="121919"/>
                  </a:moveTo>
                  <a:lnTo>
                    <a:pt x="1140565" y="120651"/>
                  </a:lnTo>
                  <a:lnTo>
                    <a:pt x="1068752" y="117014"/>
                  </a:lnTo>
                  <a:lnTo>
                    <a:pt x="1003774" y="111257"/>
                  </a:lnTo>
                  <a:lnTo>
                    <a:pt x="947166" y="103631"/>
                  </a:lnTo>
                  <a:lnTo>
                    <a:pt x="900463" y="94386"/>
                  </a:lnTo>
                  <a:lnTo>
                    <a:pt x="842920" y="72038"/>
                  </a:lnTo>
                  <a:lnTo>
                    <a:pt x="835151" y="59435"/>
                  </a:lnTo>
                </a:path>
                <a:path w="1600200" h="121920">
                  <a:moveTo>
                    <a:pt x="1600200" y="59435"/>
                  </a:moveTo>
                  <a:lnTo>
                    <a:pt x="1570017" y="83772"/>
                  </a:lnTo>
                  <a:lnTo>
                    <a:pt x="1487709" y="103631"/>
                  </a:lnTo>
                  <a:lnTo>
                    <a:pt x="1430870" y="111257"/>
                  </a:lnTo>
                  <a:lnTo>
                    <a:pt x="1365634" y="117014"/>
                  </a:lnTo>
                  <a:lnTo>
                    <a:pt x="1293547" y="120651"/>
                  </a:lnTo>
                  <a:lnTo>
                    <a:pt x="1216152" y="12191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42226" y="1483613"/>
              <a:ext cx="0" cy="2315210"/>
            </a:xfrm>
            <a:custGeom>
              <a:avLst/>
              <a:gdLst/>
              <a:ahLst/>
              <a:cxnLst/>
              <a:rect l="l" t="t" r="r" b="b"/>
              <a:pathLst>
                <a:path h="2315210">
                  <a:moveTo>
                    <a:pt x="0" y="0"/>
                  </a:moveTo>
                  <a:lnTo>
                    <a:pt x="0" y="23149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36130" y="1469897"/>
              <a:ext cx="1624965" cy="2345690"/>
            </a:xfrm>
            <a:custGeom>
              <a:avLst/>
              <a:gdLst/>
              <a:ahLst/>
              <a:cxnLst/>
              <a:rect l="l" t="t" r="r" b="b"/>
              <a:pathLst>
                <a:path w="1624965" h="2345690">
                  <a:moveTo>
                    <a:pt x="0" y="0"/>
                  </a:moveTo>
                  <a:lnTo>
                    <a:pt x="1624711" y="0"/>
                  </a:lnTo>
                  <a:lnTo>
                    <a:pt x="1624711" y="234518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42226" y="3047238"/>
            <a:ext cx="1618615" cy="2362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1125"/>
              </a:lnSpc>
            </a:pPr>
            <a:r>
              <a:rPr sz="1000" b="1" spc="-5" dirty="0">
                <a:latin typeface="Arial"/>
                <a:cs typeface="Arial"/>
              </a:rPr>
              <a:t>Operand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52081" y="3025520"/>
            <a:ext cx="306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1350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05754" y="415086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76394" y="4973573"/>
            <a:ext cx="1603375" cy="2590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85"/>
              </a:spcBef>
            </a:pPr>
            <a:r>
              <a:rPr sz="1000" b="1" spc="-45" dirty="0">
                <a:latin typeface="Arial"/>
                <a:cs typeface="Arial"/>
              </a:rPr>
              <a:t>AC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54321" y="2907029"/>
            <a:ext cx="1160780" cy="2650490"/>
            <a:chOff x="4354321" y="2907029"/>
            <a:chExt cx="1160780" cy="2650490"/>
          </a:xfrm>
        </p:grpSpPr>
        <p:sp>
          <p:nvSpPr>
            <p:cNvPr id="40" name="object 40"/>
            <p:cNvSpPr/>
            <p:nvPr/>
          </p:nvSpPr>
          <p:spPr>
            <a:xfrm>
              <a:off x="4371593" y="5284469"/>
              <a:ext cx="1099185" cy="234950"/>
            </a:xfrm>
            <a:custGeom>
              <a:avLst/>
              <a:gdLst/>
              <a:ahLst/>
              <a:cxnLst/>
              <a:rect l="l" t="t" r="r" b="b"/>
              <a:pathLst>
                <a:path w="1099185" h="234950">
                  <a:moveTo>
                    <a:pt x="1098930" y="0"/>
                  </a:moveTo>
                  <a:lnTo>
                    <a:pt x="1098930" y="234441"/>
                  </a:lnTo>
                  <a:lnTo>
                    <a:pt x="0" y="23444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67021" y="4459985"/>
              <a:ext cx="0" cy="1097280"/>
            </a:xfrm>
            <a:custGeom>
              <a:avLst/>
              <a:gdLst/>
              <a:ahLst/>
              <a:cxnLst/>
              <a:rect l="l" t="t" r="r" b="b"/>
              <a:pathLst>
                <a:path h="1097279">
                  <a:moveTo>
                    <a:pt x="0" y="0"/>
                  </a:moveTo>
                  <a:lnTo>
                    <a:pt x="0" y="109728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56354" y="2907029"/>
              <a:ext cx="1158240" cy="2082164"/>
            </a:xfrm>
            <a:custGeom>
              <a:avLst/>
              <a:gdLst/>
              <a:ahLst/>
              <a:cxnLst/>
              <a:rect l="l" t="t" r="r" b="b"/>
              <a:pathLst>
                <a:path w="1158239" h="2082164">
                  <a:moveTo>
                    <a:pt x="961644" y="1546860"/>
                  </a:moveTo>
                  <a:lnTo>
                    <a:pt x="936244" y="1534160"/>
                  </a:lnTo>
                  <a:lnTo>
                    <a:pt x="885444" y="1508760"/>
                  </a:lnTo>
                  <a:lnTo>
                    <a:pt x="902373" y="1534160"/>
                  </a:lnTo>
                  <a:lnTo>
                    <a:pt x="0" y="1534160"/>
                  </a:lnTo>
                  <a:lnTo>
                    <a:pt x="0" y="1559560"/>
                  </a:lnTo>
                  <a:lnTo>
                    <a:pt x="902373" y="1559560"/>
                  </a:lnTo>
                  <a:lnTo>
                    <a:pt x="885444" y="1584960"/>
                  </a:lnTo>
                  <a:lnTo>
                    <a:pt x="936244" y="1559560"/>
                  </a:lnTo>
                  <a:lnTo>
                    <a:pt x="961644" y="1546860"/>
                  </a:lnTo>
                  <a:close/>
                </a:path>
                <a:path w="1158239" h="2082164">
                  <a:moveTo>
                    <a:pt x="1149096" y="1203960"/>
                  </a:moveTo>
                  <a:lnTo>
                    <a:pt x="1123696" y="1220901"/>
                  </a:lnTo>
                  <a:lnTo>
                    <a:pt x="1123696" y="0"/>
                  </a:lnTo>
                  <a:lnTo>
                    <a:pt x="1098296" y="0"/>
                  </a:lnTo>
                  <a:lnTo>
                    <a:pt x="1098296" y="1220901"/>
                  </a:lnTo>
                  <a:lnTo>
                    <a:pt x="1072896" y="1203960"/>
                  </a:lnTo>
                  <a:lnTo>
                    <a:pt x="1110996" y="1280160"/>
                  </a:lnTo>
                  <a:lnTo>
                    <a:pt x="1136396" y="1229360"/>
                  </a:lnTo>
                  <a:lnTo>
                    <a:pt x="1149096" y="1203960"/>
                  </a:lnTo>
                  <a:close/>
                </a:path>
                <a:path w="1158239" h="2082164">
                  <a:moveTo>
                    <a:pt x="1158240" y="2005584"/>
                  </a:moveTo>
                  <a:lnTo>
                    <a:pt x="1132840" y="2022525"/>
                  </a:lnTo>
                  <a:lnTo>
                    <a:pt x="1132840" y="1680972"/>
                  </a:lnTo>
                  <a:lnTo>
                    <a:pt x="1107440" y="1680972"/>
                  </a:lnTo>
                  <a:lnTo>
                    <a:pt x="1107440" y="2022525"/>
                  </a:lnTo>
                  <a:lnTo>
                    <a:pt x="1082040" y="2005584"/>
                  </a:lnTo>
                  <a:lnTo>
                    <a:pt x="1120140" y="2081784"/>
                  </a:lnTo>
                  <a:lnTo>
                    <a:pt x="1145540" y="2030984"/>
                  </a:lnTo>
                  <a:lnTo>
                    <a:pt x="1158240" y="2005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7788402" y="4228338"/>
            <a:ext cx="309880" cy="356870"/>
          </a:xfrm>
          <a:custGeom>
            <a:avLst/>
            <a:gdLst/>
            <a:ahLst/>
            <a:cxnLst/>
            <a:rect l="l" t="t" r="r" b="b"/>
            <a:pathLst>
              <a:path w="309879" h="356870">
                <a:moveTo>
                  <a:pt x="0" y="178307"/>
                </a:moveTo>
                <a:lnTo>
                  <a:pt x="5522" y="130924"/>
                </a:lnTo>
                <a:lnTo>
                  <a:pt x="21110" y="88335"/>
                </a:lnTo>
                <a:lnTo>
                  <a:pt x="45291" y="52244"/>
                </a:lnTo>
                <a:lnTo>
                  <a:pt x="76595" y="24355"/>
                </a:lnTo>
                <a:lnTo>
                  <a:pt x="113550" y="6372"/>
                </a:lnTo>
                <a:lnTo>
                  <a:pt x="154686" y="0"/>
                </a:lnTo>
                <a:lnTo>
                  <a:pt x="195821" y="6372"/>
                </a:lnTo>
                <a:lnTo>
                  <a:pt x="232776" y="24355"/>
                </a:lnTo>
                <a:lnTo>
                  <a:pt x="264080" y="52244"/>
                </a:lnTo>
                <a:lnTo>
                  <a:pt x="288261" y="88335"/>
                </a:lnTo>
                <a:lnTo>
                  <a:pt x="303849" y="130924"/>
                </a:lnTo>
                <a:lnTo>
                  <a:pt x="309372" y="178307"/>
                </a:lnTo>
                <a:lnTo>
                  <a:pt x="303849" y="225691"/>
                </a:lnTo>
                <a:lnTo>
                  <a:pt x="288261" y="268280"/>
                </a:lnTo>
                <a:lnTo>
                  <a:pt x="264080" y="304371"/>
                </a:lnTo>
                <a:lnTo>
                  <a:pt x="232776" y="332260"/>
                </a:lnTo>
                <a:lnTo>
                  <a:pt x="195821" y="350243"/>
                </a:lnTo>
                <a:lnTo>
                  <a:pt x="154686" y="356616"/>
                </a:lnTo>
                <a:lnTo>
                  <a:pt x="113550" y="350243"/>
                </a:lnTo>
                <a:lnTo>
                  <a:pt x="76595" y="332260"/>
                </a:lnTo>
                <a:lnTo>
                  <a:pt x="45291" y="304371"/>
                </a:lnTo>
                <a:lnTo>
                  <a:pt x="21110" y="268280"/>
                </a:lnTo>
                <a:lnTo>
                  <a:pt x="5522" y="225691"/>
                </a:lnTo>
                <a:lnTo>
                  <a:pt x="0" y="1783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85556" y="415086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48321" y="4972050"/>
            <a:ext cx="1602105" cy="257810"/>
          </a:xfrm>
          <a:custGeom>
            <a:avLst/>
            <a:gdLst/>
            <a:ahLst/>
            <a:cxnLst/>
            <a:rect l="l" t="t" r="r" b="b"/>
            <a:pathLst>
              <a:path w="1602104" h="257810">
                <a:moveTo>
                  <a:pt x="0" y="257556"/>
                </a:moveTo>
                <a:lnTo>
                  <a:pt x="1601724" y="257556"/>
                </a:lnTo>
                <a:lnTo>
                  <a:pt x="1601724" y="0"/>
                </a:lnTo>
                <a:lnTo>
                  <a:pt x="0" y="0"/>
                </a:lnTo>
                <a:lnTo>
                  <a:pt x="0" y="25755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842631" y="4972050"/>
            <a:ext cx="1993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5" dirty="0">
                <a:latin typeface="Arial"/>
                <a:cs typeface="Arial"/>
              </a:rPr>
              <a:t>AC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806438" y="3281934"/>
            <a:ext cx="1172845" cy="2237740"/>
            <a:chOff x="6806438" y="3281934"/>
            <a:chExt cx="1172845" cy="2237740"/>
          </a:xfrm>
        </p:grpSpPr>
        <p:sp>
          <p:nvSpPr>
            <p:cNvPr id="48" name="object 48"/>
            <p:cNvSpPr/>
            <p:nvPr/>
          </p:nvSpPr>
          <p:spPr>
            <a:xfrm>
              <a:off x="6829806" y="5270754"/>
              <a:ext cx="1109980" cy="236220"/>
            </a:xfrm>
            <a:custGeom>
              <a:avLst/>
              <a:gdLst/>
              <a:ahLst/>
              <a:cxnLst/>
              <a:rect l="l" t="t" r="r" b="b"/>
              <a:pathLst>
                <a:path w="1109979" h="236220">
                  <a:moveTo>
                    <a:pt x="1109599" y="0"/>
                  </a:moveTo>
                  <a:lnTo>
                    <a:pt x="1109599" y="235966"/>
                  </a:lnTo>
                  <a:lnTo>
                    <a:pt x="0" y="23596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19138" y="4459986"/>
              <a:ext cx="0" cy="1045844"/>
            </a:xfrm>
            <a:custGeom>
              <a:avLst/>
              <a:gdLst/>
              <a:ahLst/>
              <a:cxnLst/>
              <a:rect l="l" t="t" r="r" b="b"/>
              <a:pathLst>
                <a:path h="1045845">
                  <a:moveTo>
                    <a:pt x="0" y="0"/>
                  </a:moveTo>
                  <a:lnTo>
                    <a:pt x="0" y="10454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22186" y="3281934"/>
              <a:ext cx="1156970" cy="1758950"/>
            </a:xfrm>
            <a:custGeom>
              <a:avLst/>
              <a:gdLst/>
              <a:ahLst/>
              <a:cxnLst/>
              <a:rect l="l" t="t" r="r" b="b"/>
              <a:pathLst>
                <a:path w="1156970" h="1758950">
                  <a:moveTo>
                    <a:pt x="960120" y="1185672"/>
                  </a:moveTo>
                  <a:lnTo>
                    <a:pt x="934720" y="1172972"/>
                  </a:lnTo>
                  <a:lnTo>
                    <a:pt x="883920" y="1147572"/>
                  </a:lnTo>
                  <a:lnTo>
                    <a:pt x="900849" y="1172972"/>
                  </a:lnTo>
                  <a:lnTo>
                    <a:pt x="0" y="1172972"/>
                  </a:lnTo>
                  <a:lnTo>
                    <a:pt x="0" y="1198372"/>
                  </a:lnTo>
                  <a:lnTo>
                    <a:pt x="900849" y="1198372"/>
                  </a:lnTo>
                  <a:lnTo>
                    <a:pt x="883920" y="1223772"/>
                  </a:lnTo>
                  <a:lnTo>
                    <a:pt x="934720" y="1198372"/>
                  </a:lnTo>
                  <a:lnTo>
                    <a:pt x="960120" y="1185672"/>
                  </a:lnTo>
                  <a:close/>
                </a:path>
                <a:path w="1156970" h="1758950">
                  <a:moveTo>
                    <a:pt x="1149096" y="829056"/>
                  </a:moveTo>
                  <a:lnTo>
                    <a:pt x="1123696" y="845997"/>
                  </a:lnTo>
                  <a:lnTo>
                    <a:pt x="1123696" y="0"/>
                  </a:lnTo>
                  <a:lnTo>
                    <a:pt x="1098296" y="0"/>
                  </a:lnTo>
                  <a:lnTo>
                    <a:pt x="1098296" y="845997"/>
                  </a:lnTo>
                  <a:lnTo>
                    <a:pt x="1072896" y="829056"/>
                  </a:lnTo>
                  <a:lnTo>
                    <a:pt x="1110996" y="905256"/>
                  </a:lnTo>
                  <a:lnTo>
                    <a:pt x="1136396" y="854456"/>
                  </a:lnTo>
                  <a:lnTo>
                    <a:pt x="1149096" y="829056"/>
                  </a:lnTo>
                  <a:close/>
                </a:path>
                <a:path w="1156970" h="1758950">
                  <a:moveTo>
                    <a:pt x="1156716" y="1682496"/>
                  </a:moveTo>
                  <a:lnTo>
                    <a:pt x="1131316" y="1699437"/>
                  </a:lnTo>
                  <a:lnTo>
                    <a:pt x="1131316" y="1318260"/>
                  </a:lnTo>
                  <a:lnTo>
                    <a:pt x="1105916" y="1318260"/>
                  </a:lnTo>
                  <a:lnTo>
                    <a:pt x="1105916" y="1699437"/>
                  </a:lnTo>
                  <a:lnTo>
                    <a:pt x="1080516" y="1682496"/>
                  </a:lnTo>
                  <a:lnTo>
                    <a:pt x="1118616" y="1758696"/>
                  </a:lnTo>
                  <a:lnTo>
                    <a:pt x="1144016" y="1707896"/>
                  </a:lnTo>
                  <a:lnTo>
                    <a:pt x="1156716" y="1682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836667" y="975106"/>
            <a:ext cx="13620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Direct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addressing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299452" y="947165"/>
            <a:ext cx="1500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Indirect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addressing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00887" y="462127"/>
            <a:ext cx="7940040" cy="597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direct address instruction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shown </a:t>
            </a:r>
            <a:r>
              <a:rPr sz="2000" spc="-5" dirty="0">
                <a:latin typeface="Times New Roman"/>
                <a:cs typeface="Times New Roman"/>
              </a:rPr>
              <a:t>in figure </a:t>
            </a:r>
            <a:r>
              <a:rPr sz="2000" dirty="0">
                <a:latin typeface="Times New Roman"/>
                <a:cs typeface="Times New Roman"/>
              </a:rPr>
              <a:t>: b 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placed in address  </a:t>
            </a:r>
            <a:r>
              <a:rPr sz="2000" dirty="0">
                <a:latin typeface="Times New Roman"/>
                <a:cs typeface="Times New Roman"/>
              </a:rPr>
              <a:t>22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25" dirty="0">
                <a:latin typeface="Times New Roman"/>
                <a:cs typeface="Times New Roman"/>
              </a:rPr>
              <a:t>memory.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bit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0, </a:t>
            </a:r>
            <a:r>
              <a:rPr sz="2000" spc="-10" dirty="0">
                <a:latin typeface="Times New Roman"/>
                <a:cs typeface="Times New Roman"/>
              </a:rPr>
              <a:t>so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instruction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recognized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direct 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instruction. The </a:t>
            </a:r>
            <a:r>
              <a:rPr sz="2000" dirty="0">
                <a:latin typeface="Times New Roman"/>
                <a:cs typeface="Times New Roman"/>
              </a:rPr>
              <a:t>opcode </a:t>
            </a:r>
            <a:r>
              <a:rPr sz="2000" spc="-5" dirty="0">
                <a:latin typeface="Times New Roman"/>
                <a:cs typeface="Times New Roman"/>
              </a:rPr>
              <a:t>specifies an </a:t>
            </a:r>
            <a:r>
              <a:rPr sz="2000" spc="5" dirty="0">
                <a:latin typeface="Times New Roman"/>
                <a:cs typeface="Times New Roman"/>
              </a:rPr>
              <a:t>ADD </a:t>
            </a:r>
            <a:r>
              <a:rPr sz="2000" spc="-5" dirty="0">
                <a:latin typeface="Times New Roman"/>
                <a:cs typeface="Times New Roman"/>
              </a:rPr>
              <a:t>instruction, and the   </a:t>
            </a:r>
            <a:r>
              <a:rPr sz="2000" dirty="0">
                <a:latin typeface="Times New Roman"/>
                <a:cs typeface="Times New Roman"/>
              </a:rPr>
              <a:t>address part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binary equivalent of 457.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finds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operand  in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5" dirty="0">
                <a:latin typeface="Times New Roman"/>
                <a:cs typeface="Times New Roman"/>
              </a:rPr>
              <a:t>457 </a:t>
            </a:r>
            <a:r>
              <a:rPr sz="2000" dirty="0">
                <a:latin typeface="Times New Roman"/>
                <a:cs typeface="Times New Roman"/>
              </a:rPr>
              <a:t>and adds </a:t>
            </a:r>
            <a:r>
              <a:rPr sz="2000" spc="-5" dirty="0">
                <a:latin typeface="Times New Roman"/>
                <a:cs typeface="Times New Roman"/>
              </a:rPr>
              <a:t>it to </a:t>
            </a:r>
            <a:r>
              <a:rPr sz="2000" dirty="0">
                <a:latin typeface="Times New Roman"/>
                <a:cs typeface="Times New Roman"/>
              </a:rPr>
              <a:t>the content of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AC.</a:t>
            </a:r>
            <a:endParaRPr sz="2000">
              <a:latin typeface="Times New Roman"/>
              <a:cs typeface="Times New Roman"/>
            </a:endParaRPr>
          </a:p>
          <a:p>
            <a:pPr marL="299085" marR="6985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instruction in address 35 </a:t>
            </a:r>
            <a:r>
              <a:rPr sz="2000" dirty="0">
                <a:latin typeface="Times New Roman"/>
                <a:cs typeface="Times New Roman"/>
              </a:rPr>
              <a:t>shown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figure : c has a </a:t>
            </a:r>
            <a:r>
              <a:rPr sz="2000" spc="-5" dirty="0">
                <a:latin typeface="Times New Roman"/>
                <a:cs typeface="Times New Roman"/>
              </a:rPr>
              <a:t>mode </a:t>
            </a:r>
            <a:r>
              <a:rPr sz="2000" dirty="0">
                <a:latin typeface="Times New Roman"/>
                <a:cs typeface="Times New Roman"/>
              </a:rPr>
              <a:t>bit I = 1.  </a:t>
            </a:r>
            <a:r>
              <a:rPr sz="2000" spc="-5" dirty="0">
                <a:latin typeface="Times New Roman"/>
                <a:cs typeface="Times New Roman"/>
              </a:rPr>
              <a:t>Therefore, 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recognized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an indirect address instruction.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address  part 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binary equivalent of 300. The control </a:t>
            </a:r>
            <a:r>
              <a:rPr sz="2000" dirty="0">
                <a:latin typeface="Times New Roman"/>
                <a:cs typeface="Times New Roman"/>
              </a:rPr>
              <a:t>goes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address 300 to  find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references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fetch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 marR="6985" algn="just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operand. The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of the operand </a:t>
            </a:r>
            <a:r>
              <a:rPr sz="2000" spc="-10" dirty="0">
                <a:latin typeface="Times New Roman"/>
                <a:cs typeface="Times New Roman"/>
              </a:rPr>
              <a:t>in this </a:t>
            </a:r>
            <a:r>
              <a:rPr sz="2000" dirty="0">
                <a:latin typeface="Times New Roman"/>
                <a:cs typeface="Times New Roman"/>
              </a:rPr>
              <a:t>case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1350. The operand  found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5" dirty="0">
                <a:latin typeface="Times New Roman"/>
                <a:cs typeface="Times New Roman"/>
              </a:rPr>
              <a:t>1350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then added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content of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AC.</a:t>
            </a:r>
            <a:endParaRPr sz="2000">
              <a:latin typeface="Times New Roman"/>
              <a:cs typeface="Times New Roman"/>
            </a:endParaRPr>
          </a:p>
          <a:p>
            <a:pPr marL="299085" marR="6985" indent="-287020" algn="just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10" dirty="0">
                <a:latin typeface="Times New Roman"/>
                <a:cs typeface="Times New Roman"/>
              </a:rPr>
              <a:t>Effective </a:t>
            </a:r>
            <a:r>
              <a:rPr sz="2000" spc="-5" dirty="0">
                <a:latin typeface="Times New Roman"/>
                <a:cs typeface="Times New Roman"/>
              </a:rPr>
              <a:t>Address(EA) is the location </a:t>
            </a:r>
            <a:r>
              <a:rPr sz="2000" dirty="0">
                <a:latin typeface="Times New Roman"/>
                <a:cs typeface="Times New Roman"/>
              </a:rPr>
              <a:t>where </a:t>
            </a:r>
            <a:r>
              <a:rPr sz="2000" spc="-5" dirty="0">
                <a:latin typeface="Times New Roman"/>
                <a:cs typeface="Times New Roman"/>
              </a:rPr>
              <a:t>operand is present 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spc="-10" dirty="0">
                <a:latin typeface="Times New Roman"/>
                <a:cs typeface="Times New Roman"/>
              </a:rPr>
              <a:t>target </a:t>
            </a:r>
            <a:r>
              <a:rPr sz="2000" dirty="0">
                <a:latin typeface="Times New Roman"/>
                <a:cs typeface="Times New Roman"/>
              </a:rPr>
              <a:t>address for a branch-type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8520" y="931900"/>
            <a:ext cx="822960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Computer instructions are normally stored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consecutive memory locations  </a:t>
            </a:r>
            <a:r>
              <a:rPr sz="2000" dirty="0">
                <a:latin typeface="Times New Roman"/>
                <a:cs typeface="Times New Roman"/>
              </a:rPr>
              <a:t>and are executed sequentially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5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</a:t>
            </a:r>
            <a:r>
              <a:rPr sz="2000" dirty="0">
                <a:latin typeface="Times New Roman"/>
                <a:cs typeface="Times New Roman"/>
              </a:rPr>
              <a:t>reads </a:t>
            </a:r>
            <a:r>
              <a:rPr sz="2000" spc="-5" dirty="0">
                <a:latin typeface="Times New Roman"/>
                <a:cs typeface="Times New Roman"/>
              </a:rPr>
              <a:t>an instruction from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specific address in memory and  </a:t>
            </a:r>
            <a:r>
              <a:rPr sz="2000" dirty="0">
                <a:latin typeface="Times New Roman"/>
                <a:cs typeface="Times New Roman"/>
              </a:rPr>
              <a:t>executes </a:t>
            </a:r>
            <a:r>
              <a:rPr sz="2000" spc="-10" dirty="0">
                <a:latin typeface="Times New Roman"/>
                <a:cs typeface="Times New Roman"/>
              </a:rPr>
              <a:t>it.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then continues </a:t>
            </a:r>
            <a:r>
              <a:rPr sz="2000" dirty="0">
                <a:latin typeface="Times New Roman"/>
                <a:cs typeface="Times New Roman"/>
              </a:rPr>
              <a:t>by reading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next </a:t>
            </a:r>
            <a:r>
              <a:rPr sz="2000" spc="-5" dirty="0">
                <a:latin typeface="Times New Roman"/>
                <a:cs typeface="Times New Roman"/>
              </a:rPr>
              <a:t>instruction in sequence and  </a:t>
            </a:r>
            <a:r>
              <a:rPr sz="2000" dirty="0">
                <a:latin typeface="Times New Roman"/>
                <a:cs typeface="Times New Roman"/>
              </a:rPr>
              <a:t>executes </a:t>
            </a:r>
            <a:r>
              <a:rPr sz="2000" spc="-5" dirty="0">
                <a:latin typeface="Times New Roman"/>
                <a:cs typeface="Times New Roman"/>
              </a:rPr>
              <a:t>it, and </a:t>
            </a:r>
            <a:r>
              <a:rPr sz="2000" dirty="0">
                <a:latin typeface="Times New Roman"/>
                <a:cs typeface="Times New Roman"/>
              </a:rPr>
              <a:t>so on. </a:t>
            </a:r>
            <a:r>
              <a:rPr sz="2000" spc="-5" dirty="0">
                <a:latin typeface="Times New Roman"/>
                <a:cs typeface="Times New Roman"/>
              </a:rPr>
              <a:t>This type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instruction sequencing </a:t>
            </a:r>
            <a:r>
              <a:rPr sz="2000" dirty="0">
                <a:latin typeface="Times New Roman"/>
                <a:cs typeface="Times New Roman"/>
              </a:rPr>
              <a:t>needs a </a:t>
            </a:r>
            <a:r>
              <a:rPr sz="2000" spc="-5" dirty="0">
                <a:latin typeface="Times New Roman"/>
                <a:cs typeface="Times New Roman"/>
              </a:rPr>
              <a:t>counter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calculate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after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execution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current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instruction 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completed.</a:t>
            </a:r>
            <a:endParaRPr sz="20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5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needs </a:t>
            </a:r>
            <a:r>
              <a:rPr sz="2000" spc="-5" dirty="0">
                <a:latin typeface="Times New Roman"/>
                <a:cs typeface="Times New Roman"/>
              </a:rPr>
              <a:t>processor registers for manipulating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register  </a:t>
            </a:r>
            <a:r>
              <a:rPr sz="2000" dirty="0">
                <a:latin typeface="Times New Roman"/>
                <a:cs typeface="Times New Roman"/>
              </a:rPr>
              <a:t>for holding a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unit </a:t>
            </a:r>
            <a:r>
              <a:rPr sz="2000" spc="-5" dirty="0">
                <a:latin typeface="Times New Roman"/>
                <a:cs typeface="Times New Roman"/>
              </a:rPr>
              <a:t>has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capacity of 4096 words and each </a:t>
            </a:r>
            <a:r>
              <a:rPr sz="2000" dirty="0">
                <a:latin typeface="Times New Roman"/>
                <a:cs typeface="Times New Roman"/>
              </a:rPr>
              <a:t>word </a:t>
            </a:r>
            <a:r>
              <a:rPr sz="2000" spc="-5" dirty="0">
                <a:latin typeface="Times New Roman"/>
                <a:cs typeface="Times New Roman"/>
              </a:rPr>
              <a:t>contains </a:t>
            </a:r>
            <a:r>
              <a:rPr sz="2000" spc="-10" dirty="0">
                <a:latin typeface="Times New Roman"/>
                <a:cs typeface="Times New Roman"/>
              </a:rPr>
              <a:t>16  </a:t>
            </a:r>
            <a:r>
              <a:rPr sz="2000" spc="-5" dirty="0">
                <a:latin typeface="Times New Roman"/>
                <a:cs typeface="Times New Roman"/>
              </a:rPr>
              <a:t>bits. </a:t>
            </a:r>
            <a:r>
              <a:rPr sz="2000" spc="-25" dirty="0">
                <a:latin typeface="Times New Roman"/>
                <a:cs typeface="Times New Roman"/>
              </a:rPr>
              <a:t>Twelve </a:t>
            </a:r>
            <a:r>
              <a:rPr sz="2000" spc="-5" dirty="0">
                <a:latin typeface="Times New Roman"/>
                <a:cs typeface="Times New Roman"/>
              </a:rPr>
              <a:t>bits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an instruction word are </a:t>
            </a:r>
            <a:r>
              <a:rPr sz="2000" dirty="0">
                <a:latin typeface="Times New Roman"/>
                <a:cs typeface="Times New Roman"/>
              </a:rPr>
              <a:t>needed </a:t>
            </a:r>
            <a:r>
              <a:rPr sz="2000" spc="-5" dirty="0">
                <a:latin typeface="Times New Roman"/>
                <a:cs typeface="Times New Roman"/>
              </a:rPr>
              <a:t>to specify the address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operand.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0160" y="450926"/>
            <a:ext cx="4734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Basic Computer Registers and</a:t>
            </a:r>
            <a:r>
              <a:rPr sz="2200" spc="-15" dirty="0"/>
              <a:t> </a:t>
            </a:r>
            <a:r>
              <a:rPr sz="2200" spc="-5" dirty="0"/>
              <a:t>Memory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48157" y="466089"/>
            <a:ext cx="8338820" cy="5376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 processor has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registers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hold </a:t>
            </a:r>
            <a:r>
              <a:rPr sz="2000" spc="-5" dirty="0">
                <a:latin typeface="Times New Roman"/>
                <a:cs typeface="Times New Roman"/>
              </a:rPr>
              <a:t>instructions, </a:t>
            </a:r>
            <a:r>
              <a:rPr sz="2000" dirty="0">
                <a:latin typeface="Times New Roman"/>
                <a:cs typeface="Times New Roman"/>
              </a:rPr>
              <a:t>addresses, data,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</a:t>
            </a:r>
            <a:endParaRPr sz="2000">
              <a:latin typeface="Times New Roman"/>
              <a:cs typeface="Times New Roman"/>
            </a:endParaRPr>
          </a:p>
          <a:p>
            <a:pPr marL="241300" marR="8890" indent="-228600" algn="just">
              <a:lnSpc>
                <a:spcPct val="1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data </a:t>
            </a:r>
            <a:r>
              <a:rPr sz="2000" spc="-5" dirty="0">
                <a:latin typeface="Times New Roman"/>
                <a:cs typeface="Times New Roman"/>
              </a:rPr>
              <a:t>register </a:t>
            </a:r>
            <a:r>
              <a:rPr sz="2000" dirty="0">
                <a:latin typeface="Times New Roman"/>
                <a:cs typeface="Times New Roman"/>
              </a:rPr>
              <a:t>(DR) </a:t>
            </a:r>
            <a:r>
              <a:rPr sz="2000" spc="-5" dirty="0">
                <a:latin typeface="Times New Roman"/>
                <a:cs typeface="Times New Roman"/>
              </a:rPr>
              <a:t>holds the operand </a:t>
            </a:r>
            <a:r>
              <a:rPr sz="2000" spc="-10" dirty="0">
                <a:latin typeface="Times New Roman"/>
                <a:cs typeface="Times New Roman"/>
              </a:rPr>
              <a:t>read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25" dirty="0">
                <a:latin typeface="Times New Roman"/>
                <a:cs typeface="Times New Roman"/>
              </a:rPr>
              <a:t>memory.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accumulator  </a:t>
            </a:r>
            <a:r>
              <a:rPr sz="2000" dirty="0">
                <a:latin typeface="Times New Roman"/>
                <a:cs typeface="Times New Roman"/>
              </a:rPr>
              <a:t>(AC) register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general-purpose processing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register.</a:t>
            </a:r>
            <a:endParaRPr sz="20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1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instruction read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memory is placed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instruction register (IR).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temporary register (TR) is used for holding temporary data during the 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processor </a:t>
            </a:r>
            <a:r>
              <a:rPr sz="2000" dirty="0">
                <a:latin typeface="Times New Roman"/>
                <a:cs typeface="Times New Roman"/>
              </a:rPr>
              <a:t>has a </a:t>
            </a:r>
            <a:r>
              <a:rPr sz="2000" spc="-15" dirty="0">
                <a:latin typeface="Times New Roman"/>
                <a:cs typeface="Times New Roman"/>
              </a:rPr>
              <a:t>register, </a:t>
            </a:r>
            <a:r>
              <a:rPr sz="2000" spc="-5" dirty="0">
                <a:latin typeface="Times New Roman"/>
                <a:cs typeface="Times New Roman"/>
              </a:rPr>
              <a:t>the Program Counter </a:t>
            </a:r>
            <a:r>
              <a:rPr sz="2000" dirty="0">
                <a:latin typeface="Times New Roman"/>
                <a:cs typeface="Times New Roman"/>
              </a:rPr>
              <a:t>(PC) </a:t>
            </a:r>
            <a:r>
              <a:rPr sz="2000" spc="-5" dirty="0">
                <a:latin typeface="Times New Roman"/>
                <a:cs typeface="Times New Roman"/>
              </a:rPr>
              <a:t>that holds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memory 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of the next instruction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read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spc="-5" dirty="0">
                <a:latin typeface="Times New Roman"/>
                <a:cs typeface="Times New Roman"/>
              </a:rPr>
              <a:t>after the current  instruction is executed. Since,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Basic Computer only </a:t>
            </a:r>
            <a:r>
              <a:rPr sz="2000" dirty="0">
                <a:latin typeface="Times New Roman"/>
                <a:cs typeface="Times New Roman"/>
              </a:rPr>
              <a:t>has  </a:t>
            </a:r>
            <a:r>
              <a:rPr sz="2000" spc="5" dirty="0">
                <a:latin typeface="Times New Roman"/>
                <a:cs typeface="Times New Roman"/>
              </a:rPr>
              <a:t>4096 </a:t>
            </a:r>
            <a:r>
              <a:rPr sz="2000" dirty="0">
                <a:latin typeface="Times New Roman"/>
                <a:cs typeface="Times New Roman"/>
              </a:rPr>
              <a:t>locations, the PC only needs 12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39318" y="210413"/>
            <a:ext cx="8268334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a </a:t>
            </a:r>
            <a:r>
              <a:rPr sz="2000" spc="-5" dirty="0">
                <a:latin typeface="Times New Roman"/>
                <a:cs typeface="Times New Roman"/>
              </a:rPr>
              <a:t>direct or indirect addressing,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processor needs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keep track of what  locations </a:t>
            </a:r>
            <a:r>
              <a:rPr sz="2000" spc="-10" dirty="0">
                <a:latin typeface="Times New Roman"/>
                <a:cs typeface="Times New Roman"/>
              </a:rPr>
              <a:t>in memory </a:t>
            </a:r>
            <a:r>
              <a:rPr sz="2000" spc="-5" dirty="0">
                <a:latin typeface="Times New Roman"/>
                <a:cs typeface="Times New Roman"/>
              </a:rPr>
              <a:t>it is addressing: </a:t>
            </a:r>
            <a:r>
              <a:rPr sz="2000" dirty="0">
                <a:latin typeface="Times New Roman"/>
                <a:cs typeface="Times New Roman"/>
              </a:rPr>
              <a:t>The Address </a:t>
            </a:r>
            <a:r>
              <a:rPr sz="2000" spc="-5" dirty="0">
                <a:latin typeface="Times New Roman"/>
                <a:cs typeface="Times New Roman"/>
              </a:rPr>
              <a:t>Register (AR) is used for  </a:t>
            </a:r>
            <a:r>
              <a:rPr sz="2000" dirty="0"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Input Register </a:t>
            </a:r>
            <a:r>
              <a:rPr sz="2000" dirty="0">
                <a:latin typeface="Times New Roman"/>
                <a:cs typeface="Times New Roman"/>
              </a:rPr>
              <a:t>(INPR) </a:t>
            </a:r>
            <a:r>
              <a:rPr sz="2000" spc="-5" dirty="0">
                <a:latin typeface="Times New Roman"/>
                <a:cs typeface="Times New Roman"/>
              </a:rPr>
              <a:t>holds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8 bit </a:t>
            </a:r>
            <a:r>
              <a:rPr sz="2000" spc="-5" dirty="0">
                <a:latin typeface="Times New Roman"/>
                <a:cs typeface="Times New Roman"/>
              </a:rPr>
              <a:t>character gotten from an input   </a:t>
            </a:r>
            <a:r>
              <a:rPr sz="2000" dirty="0">
                <a:latin typeface="Times New Roman"/>
                <a:cs typeface="Times New Roman"/>
              </a:rPr>
              <a:t>device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Output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(OUTR)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holds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device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3194" y="928369"/>
          <a:ext cx="7428229" cy="4395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4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40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02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59713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5021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symbol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Register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3393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Holds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operand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288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Holds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address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Accumulator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Processor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820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Holds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0251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Counter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Holds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address of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instruction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9288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Temporary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Holds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temporary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9193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INPR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Holds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14310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OUTR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Output Register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Holds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46147" y="5838545"/>
            <a:ext cx="3650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: List of Registers for the Basic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Computer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4169" y="1376553"/>
            <a:ext cx="2082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3466" y="135953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3129" y="1681733"/>
            <a:ext cx="1781810" cy="3187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 algn="ctr">
              <a:lnSpc>
                <a:spcPts val="1814"/>
              </a:lnSpc>
            </a:pPr>
            <a:r>
              <a:rPr sz="1600" b="1" spc="-10" dirty="0">
                <a:latin typeface="Times New Roman"/>
                <a:cs typeface="Times New Roman"/>
              </a:rPr>
              <a:t>PC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9075" y="2918841"/>
            <a:ext cx="2501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6965" algn="l"/>
              </a:tabLst>
            </a:pP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1600" b="1" spc="-5" dirty="0">
                <a:latin typeface="Times New Roman"/>
                <a:cs typeface="Times New Roman"/>
              </a:rPr>
              <a:t>5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1525" y="3227070"/>
            <a:ext cx="2423160" cy="317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46379" algn="ctr">
              <a:lnSpc>
                <a:spcPts val="1814"/>
              </a:lnSpc>
            </a:pPr>
            <a:r>
              <a:rPr sz="1600" b="1" spc="-5" dirty="0">
                <a:latin typeface="Times New Roman"/>
                <a:cs typeface="Times New Roman"/>
              </a:rPr>
              <a:t>IR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9075" y="3696715"/>
            <a:ext cx="2501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6965" algn="l"/>
              </a:tabLst>
            </a:pP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1600" b="1" spc="-5" dirty="0">
                <a:latin typeface="Times New Roman"/>
                <a:cs typeface="Times New Roman"/>
              </a:rPr>
              <a:t>5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1525" y="3998214"/>
            <a:ext cx="2423160" cy="3200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89865" algn="ctr">
              <a:lnSpc>
                <a:spcPts val="1810"/>
              </a:lnSpc>
            </a:pPr>
            <a:r>
              <a:rPr sz="1600" b="1" spc="-5" dirty="0">
                <a:latin typeface="Times New Roman"/>
                <a:cs typeface="Times New Roman"/>
              </a:rPr>
              <a:t>TR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1525" y="4772405"/>
            <a:ext cx="1059180" cy="317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775">
              <a:lnSpc>
                <a:spcPts val="1785"/>
              </a:lnSpc>
            </a:pPr>
            <a:r>
              <a:rPr sz="1600" b="1" spc="-10" dirty="0">
                <a:latin typeface="Times New Roman"/>
                <a:cs typeface="Times New Roman"/>
              </a:rPr>
              <a:t>OUTR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3770" y="3683000"/>
            <a:ext cx="2503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8870" algn="l"/>
              </a:tabLst>
            </a:pP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1600" b="1" spc="-5" dirty="0">
                <a:latin typeface="Times New Roman"/>
                <a:cs typeface="Times New Roman"/>
              </a:rPr>
              <a:t>5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6602" y="3998214"/>
            <a:ext cx="2425065" cy="3200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85420" algn="ctr">
              <a:lnSpc>
                <a:spcPts val="1810"/>
              </a:lnSpc>
            </a:pPr>
            <a:r>
              <a:rPr sz="1600" b="1" spc="-10" dirty="0">
                <a:latin typeface="Times New Roman"/>
                <a:cs typeface="Times New Roman"/>
              </a:rPr>
              <a:t>DR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3770" y="4466082"/>
            <a:ext cx="2505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0775" algn="l"/>
              </a:tabLst>
            </a:pP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1600" b="1" spc="-5" dirty="0">
                <a:latin typeface="Times New Roman"/>
                <a:cs typeface="Times New Roman"/>
              </a:rPr>
              <a:t>5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6602" y="4772405"/>
            <a:ext cx="2425065" cy="317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85420" algn="ctr">
              <a:lnSpc>
                <a:spcPts val="1785"/>
              </a:lnSpc>
            </a:pPr>
            <a:r>
              <a:rPr sz="1600" b="1" spc="-10" dirty="0">
                <a:latin typeface="Times New Roman"/>
                <a:cs typeface="Times New Roman"/>
              </a:rPr>
              <a:t>AC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83129" y="2452877"/>
            <a:ext cx="1781810" cy="320040"/>
          </a:xfrm>
          <a:custGeom>
            <a:avLst/>
            <a:gdLst/>
            <a:ahLst/>
            <a:cxnLst/>
            <a:rect l="l" t="t" r="r" b="b"/>
            <a:pathLst>
              <a:path w="1781810" h="320039">
                <a:moveTo>
                  <a:pt x="0" y="320039"/>
                </a:moveTo>
                <a:lnTo>
                  <a:pt x="1781556" y="320039"/>
                </a:lnTo>
                <a:lnTo>
                  <a:pt x="1781556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14169" y="2150744"/>
            <a:ext cx="1876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1489" algn="l"/>
              </a:tabLst>
            </a:pPr>
            <a:r>
              <a:rPr sz="1600" b="1" spc="-85" dirty="0">
                <a:latin typeface="Times New Roman"/>
                <a:cs typeface="Times New Roman"/>
              </a:rPr>
              <a:t>1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0591" y="2426588"/>
            <a:ext cx="318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AR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05505" y="4772405"/>
            <a:ext cx="1059180" cy="317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1785"/>
              </a:lnSpc>
            </a:pPr>
            <a:r>
              <a:rPr sz="1600" b="1" spc="-5" dirty="0">
                <a:latin typeface="Times New Roman"/>
                <a:cs typeface="Times New Roman"/>
              </a:rPr>
              <a:t>INPR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9075" y="4455922"/>
            <a:ext cx="2501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3619" algn="l"/>
                <a:tab pos="1375410" algn="l"/>
                <a:tab pos="238696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7	0	7	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6602" y="1541525"/>
            <a:ext cx="2425065" cy="15151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715645" marR="889000" indent="-1905">
              <a:lnSpc>
                <a:spcPct val="171500"/>
              </a:lnSpc>
              <a:spcBef>
                <a:spcPts val="1240"/>
              </a:spcBef>
            </a:pPr>
            <a:r>
              <a:rPr sz="1600" b="1" spc="-10" dirty="0">
                <a:latin typeface="Times New Roman"/>
                <a:cs typeface="Times New Roman"/>
              </a:rPr>
              <a:t>Memory  </a:t>
            </a:r>
            <a:r>
              <a:rPr sz="1600" b="1" spc="-5" dirty="0">
                <a:latin typeface="Times New Roman"/>
                <a:cs typeface="Times New Roman"/>
              </a:rPr>
              <a:t>4096 x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53667" y="1182624"/>
            <a:ext cx="6529070" cy="4207510"/>
            <a:chOff x="1153667" y="1182624"/>
            <a:chExt cx="6529070" cy="4207510"/>
          </a:xfrm>
        </p:grpSpPr>
        <p:sp>
          <p:nvSpPr>
            <p:cNvPr id="21" name="object 21"/>
            <p:cNvSpPr/>
            <p:nvPr/>
          </p:nvSpPr>
          <p:spPr>
            <a:xfrm>
              <a:off x="1172717" y="1201674"/>
              <a:ext cx="0" cy="4188460"/>
            </a:xfrm>
            <a:custGeom>
              <a:avLst/>
              <a:gdLst/>
              <a:ahLst/>
              <a:cxnLst/>
              <a:rect l="l" t="t" r="r" b="b"/>
              <a:pathLst>
                <a:path h="4188460">
                  <a:moveTo>
                    <a:pt x="0" y="0"/>
                  </a:moveTo>
                  <a:lnTo>
                    <a:pt x="0" y="4187952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2341" y="1201674"/>
              <a:ext cx="3107690" cy="0"/>
            </a:xfrm>
            <a:custGeom>
              <a:avLst/>
              <a:gdLst/>
              <a:ahLst/>
              <a:cxnLst/>
              <a:rect l="l" t="t" r="r" b="b"/>
              <a:pathLst>
                <a:path w="3107690">
                  <a:moveTo>
                    <a:pt x="0" y="0"/>
                  </a:moveTo>
                  <a:lnTo>
                    <a:pt x="3107436" y="0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19777" y="1277874"/>
              <a:ext cx="0" cy="2304415"/>
            </a:xfrm>
            <a:custGeom>
              <a:avLst/>
              <a:gdLst/>
              <a:ahLst/>
              <a:cxnLst/>
              <a:rect l="l" t="t" r="r" b="b"/>
              <a:pathLst>
                <a:path h="2304415">
                  <a:moveTo>
                    <a:pt x="0" y="0"/>
                  </a:moveTo>
                  <a:lnTo>
                    <a:pt x="0" y="2304288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42638" y="3598925"/>
              <a:ext cx="3302635" cy="0"/>
            </a:xfrm>
            <a:custGeom>
              <a:avLst/>
              <a:gdLst/>
              <a:ahLst/>
              <a:cxnLst/>
              <a:rect l="l" t="t" r="r" b="b"/>
              <a:pathLst>
                <a:path w="3302634">
                  <a:moveTo>
                    <a:pt x="0" y="0"/>
                  </a:moveTo>
                  <a:lnTo>
                    <a:pt x="3302508" y="0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63434" y="3609594"/>
              <a:ext cx="0" cy="1748155"/>
            </a:xfrm>
            <a:custGeom>
              <a:avLst/>
              <a:gdLst/>
              <a:ahLst/>
              <a:cxnLst/>
              <a:rect l="l" t="t" r="r" b="b"/>
              <a:pathLst>
                <a:path h="1748154">
                  <a:moveTo>
                    <a:pt x="0" y="0"/>
                  </a:moveTo>
                  <a:lnTo>
                    <a:pt x="0" y="1748027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184910" y="5487161"/>
            <a:ext cx="6517005" cy="0"/>
          </a:xfrm>
          <a:custGeom>
            <a:avLst/>
            <a:gdLst/>
            <a:ahLst/>
            <a:cxnLst/>
            <a:rect l="l" t="t" r="r" b="b"/>
            <a:pathLst>
              <a:path w="6517005">
                <a:moveTo>
                  <a:pt x="0" y="0"/>
                </a:moveTo>
                <a:lnTo>
                  <a:pt x="6516624" y="0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28966" y="3304794"/>
            <a:ext cx="4419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CPU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2471420" y="5692851"/>
            <a:ext cx="35852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Basic computer </a:t>
            </a:r>
            <a:r>
              <a:rPr sz="1400" b="1" spc="-5" dirty="0">
                <a:latin typeface="Times New Roman"/>
                <a:cs typeface="Times New Roman"/>
              </a:rPr>
              <a:t>registers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memory.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641" y="305180"/>
            <a:ext cx="27108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6030" algn="l"/>
                <a:tab pos="1844675" algn="l"/>
              </a:tabLst>
            </a:pPr>
            <a:r>
              <a:rPr sz="2200" spc="-5" dirty="0"/>
              <a:t>Common	Bus	S</a:t>
            </a:r>
            <a:r>
              <a:rPr sz="2200" dirty="0"/>
              <a:t>y</a:t>
            </a:r>
            <a:r>
              <a:rPr sz="2200" spc="-5" dirty="0"/>
              <a:t>stem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47141" y="644835"/>
            <a:ext cx="8277859" cy="551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94615" indent="-28702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363220" algn="l"/>
              </a:tabLst>
            </a:pPr>
            <a:r>
              <a:rPr sz="2000" dirty="0">
                <a:latin typeface="Times New Roman"/>
                <a:cs typeface="Times New Roman"/>
              </a:rPr>
              <a:t>The basic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eight registers,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memory unit,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control unit.  Paths 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provided to transfer information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register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another  </a:t>
            </a:r>
            <a:r>
              <a:rPr sz="2000" dirty="0">
                <a:latin typeface="Times New Roman"/>
                <a:cs typeface="Times New Roman"/>
              </a:rPr>
              <a:t>and between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register.</a:t>
            </a:r>
            <a:endParaRPr sz="2000">
              <a:latin typeface="Times New Roman"/>
              <a:cs typeface="Times New Roman"/>
            </a:endParaRPr>
          </a:p>
          <a:p>
            <a:pPr marL="3625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63220" algn="l"/>
              </a:tabLst>
            </a:pPr>
            <a:r>
              <a:rPr sz="2000" dirty="0">
                <a:latin typeface="Times New Roman"/>
                <a:cs typeface="Times New Roman"/>
              </a:rPr>
              <a:t>The registers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Basic Computer </a:t>
            </a:r>
            <a:r>
              <a:rPr sz="2000" dirty="0">
                <a:latin typeface="Times New Roman"/>
                <a:cs typeface="Times New Roman"/>
              </a:rPr>
              <a:t>are connected using a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bus</a:t>
            </a:r>
            <a:endParaRPr sz="2000">
              <a:latin typeface="Times New Roman"/>
              <a:cs typeface="Times New Roman"/>
            </a:endParaRPr>
          </a:p>
          <a:p>
            <a:pPr marL="362585" marR="93345" indent="-2870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6322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gives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savings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circuitry </a:t>
            </a:r>
            <a:r>
              <a:rPr sz="2000" dirty="0">
                <a:latin typeface="Times New Roman"/>
                <a:cs typeface="Times New Roman"/>
              </a:rPr>
              <a:t>over </a:t>
            </a:r>
            <a:r>
              <a:rPr sz="2000" spc="-5" dirty="0">
                <a:latin typeface="Times New Roman"/>
                <a:cs typeface="Times New Roman"/>
              </a:rPr>
              <a:t>complete connections </a:t>
            </a:r>
            <a:r>
              <a:rPr sz="2000" dirty="0">
                <a:latin typeface="Times New Roman"/>
                <a:cs typeface="Times New Roman"/>
              </a:rPr>
              <a:t>between  registers</a:t>
            </a:r>
            <a:endParaRPr sz="2000">
              <a:latin typeface="Times New Roman"/>
              <a:cs typeface="Times New Roman"/>
            </a:endParaRPr>
          </a:p>
          <a:p>
            <a:pPr marL="3625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632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outputs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seven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connected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common</a:t>
            </a:r>
            <a:endParaRPr sz="20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  <a:p>
            <a:pPr marL="362585" marR="94615" indent="-287020">
              <a:lnSpc>
                <a:spcPct val="150000"/>
              </a:lnSpc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dirty="0">
                <a:latin typeface="Times New Roman"/>
                <a:cs typeface="Times New Roman"/>
              </a:rPr>
              <a:t>Three </a:t>
            </a:r>
            <a:r>
              <a:rPr sz="2000" spc="-5" dirty="0">
                <a:latin typeface="Times New Roman"/>
                <a:cs typeface="Times New Roman"/>
              </a:rPr>
              <a:t>control lines, S</a:t>
            </a:r>
            <a:r>
              <a:rPr sz="1950" spc="-7" baseline="-21367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, S</a:t>
            </a:r>
            <a:r>
              <a:rPr sz="1950" spc="-7" baseline="-21367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, and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1950" baseline="-21367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control which register the </a:t>
            </a:r>
            <a:r>
              <a:rPr sz="2000" dirty="0">
                <a:latin typeface="Times New Roman"/>
                <a:cs typeface="Times New Roman"/>
              </a:rPr>
              <a:t>bus </a:t>
            </a:r>
            <a:r>
              <a:rPr sz="2000" spc="-5" dirty="0">
                <a:latin typeface="Times New Roman"/>
                <a:cs typeface="Times New Roman"/>
              </a:rPr>
              <a:t>selects as its  </a:t>
            </a:r>
            <a:r>
              <a:rPr sz="2000" dirty="0">
                <a:latin typeface="Times New Roman"/>
                <a:cs typeface="Times New Roman"/>
              </a:rPr>
              <a:t>input.</a:t>
            </a:r>
            <a:endParaRPr sz="20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62585" algn="l"/>
                <a:tab pos="363220" algn="l"/>
                <a:tab pos="855980" algn="l"/>
                <a:tab pos="1917064" algn="l"/>
                <a:tab pos="2366645" algn="l"/>
                <a:tab pos="3282950" algn="l"/>
                <a:tab pos="6751955" algn="l"/>
              </a:tabLst>
            </a:pPr>
            <a:r>
              <a:rPr sz="2000" spc="-5" dirty="0">
                <a:latin typeface="Times New Roman"/>
                <a:cs typeface="Times New Roman"/>
              </a:rPr>
              <a:t>For	example,	</a:t>
            </a: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5" dirty="0">
                <a:latin typeface="Times New Roman"/>
                <a:cs typeface="Times New Roman"/>
              </a:rPr>
              <a:t>number	along the output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DR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	16-bit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outputs</a:t>
            </a:r>
            <a:endParaRPr sz="20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205"/>
              </a:spcBef>
              <a:tabLst>
                <a:tab pos="5459730" algn="l"/>
              </a:tabLst>
            </a:pP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DR </a:t>
            </a:r>
            <a:r>
              <a:rPr sz="2000" spc="-5" dirty="0">
                <a:latin typeface="Times New Roman"/>
                <a:cs typeface="Times New Roman"/>
              </a:rPr>
              <a:t>are placed on the </a:t>
            </a:r>
            <a:r>
              <a:rPr sz="2000" dirty="0">
                <a:latin typeface="Times New Roman"/>
                <a:cs typeface="Times New Roman"/>
              </a:rPr>
              <a:t>bus </a:t>
            </a:r>
            <a:r>
              <a:rPr sz="2000" spc="-5" dirty="0">
                <a:latin typeface="Times New Roman"/>
                <a:cs typeface="Times New Roman"/>
              </a:rPr>
              <a:t>lines when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1950" baseline="-21367" dirty="0">
                <a:latin typeface="Times New Roman"/>
                <a:cs typeface="Times New Roman"/>
              </a:rPr>
              <a:t>0</a:t>
            </a:r>
            <a:r>
              <a:rPr sz="1950" spc="30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	</a:t>
            </a:r>
            <a:r>
              <a:rPr sz="2000" spc="-25" dirty="0">
                <a:latin typeface="Times New Roman"/>
                <a:cs typeface="Times New Roman"/>
              </a:rPr>
              <a:t>011 </a:t>
            </a:r>
            <a:r>
              <a:rPr sz="2000" spc="-5" dirty="0">
                <a:latin typeface="Times New Roman"/>
                <a:cs typeface="Times New Roman"/>
              </a:rPr>
              <a:t>since this is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binary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153" y="6285077"/>
            <a:ext cx="1970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value of </a:t>
            </a:r>
            <a:r>
              <a:rPr sz="2000" spc="-5" dirty="0">
                <a:latin typeface="Times New Roman"/>
                <a:cs typeface="Times New Roman"/>
              </a:rPr>
              <a:t>decimal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09015" y="1111732"/>
            <a:ext cx="7925968" cy="509992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73075" lvl="1" indent="-457200" algn="just">
              <a:lnSpc>
                <a:spcPct val="150000"/>
              </a:lnSpc>
              <a:spcBef>
                <a:spcPts val="1300"/>
              </a:spcBef>
              <a:buFont typeface="Wingdings" panose="05000000000000000000" pitchFamily="2" charset="2"/>
              <a:buChar char="§"/>
              <a:tabLst>
                <a:tab pos="462280" algn="l"/>
              </a:tabLst>
            </a:pP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Code, Operation Code, Stored </a:t>
            </a:r>
            <a:r>
              <a:rPr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-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075" lvl="1" indent="-457200" algn="just">
              <a:lnSpc>
                <a:spcPct val="150000"/>
              </a:lnSpc>
              <a:spcBef>
                <a:spcPts val="1300"/>
              </a:spcBef>
              <a:buFont typeface="Wingdings" panose="05000000000000000000" pitchFamily="2" charset="2"/>
              <a:buChar char="§"/>
              <a:tabLst>
                <a:tab pos="462280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	and	memory	of	Basic	Computer, Common Bus	System  for Basic Computer.</a:t>
            </a:r>
          </a:p>
          <a:p>
            <a:pPr marL="473075" lvl="1" indent="-457200" algn="just">
              <a:lnSpc>
                <a:spcPct val="150000"/>
              </a:lnSpc>
              <a:spcBef>
                <a:spcPts val="1300"/>
              </a:spcBef>
              <a:buFont typeface="Wingdings" panose="05000000000000000000" pitchFamily="2" charset="2"/>
              <a:buChar char="§"/>
              <a:tabLst>
                <a:tab pos="462280" algn="l"/>
              </a:tabLst>
            </a:pP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Format, Instruction</a:t>
            </a:r>
            <a:r>
              <a:rPr sz="2000" spc="2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000" spc="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Completeness,	Control Unit of Basic  </a:t>
            </a:r>
            <a:r>
              <a:rPr sz="20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Computer, 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sz="20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075" lvl="1" indent="-457200" algn="just">
              <a:lnSpc>
                <a:spcPct val="150000"/>
              </a:lnSpc>
              <a:spcBef>
                <a:spcPts val="1300"/>
              </a:spcBef>
              <a:buFont typeface="Wingdings" panose="05000000000000000000" pitchFamily="2" charset="2"/>
              <a:buChar char="§"/>
              <a:tabLst>
                <a:tab pos="462280" algn="l"/>
              </a:tabLst>
            </a:pP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2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2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2000" spc="2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computer,</a:t>
            </a:r>
            <a:r>
              <a:rPr sz="2000" spc="2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</a:t>
            </a:r>
            <a:r>
              <a:rPr sz="2000" spc="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2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Instruction,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075" lvl="1" indent="-457200" algn="just">
              <a:lnSpc>
                <a:spcPct val="150000"/>
              </a:lnSpc>
              <a:spcBef>
                <a:spcPts val="1300"/>
              </a:spcBef>
              <a:buFont typeface="Wingdings" panose="05000000000000000000" pitchFamily="2" charset="2"/>
              <a:buChar char="§"/>
              <a:tabLst>
                <a:tab pos="462280" algn="l"/>
              </a:tabLst>
            </a:pP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Reference Instructions, Input-Output Instructions, Program Interrupt  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0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endParaRPr lang="en-US" sz="20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075" lvl="1" indent="-457200" algn="just">
              <a:lnSpc>
                <a:spcPct val="150000"/>
              </a:lnSpc>
              <a:spcBef>
                <a:spcPts val="1300"/>
              </a:spcBef>
              <a:buFont typeface="Wingdings" panose="05000000000000000000" pitchFamily="2" charset="2"/>
              <a:buChar char="§"/>
              <a:tabLst>
                <a:tab pos="462280" algn="l"/>
              </a:tabLst>
            </a:pP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and Flowchart of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20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7958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359" y="573786"/>
            <a:ext cx="1095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Contents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576" y="1131619"/>
            <a:ext cx="3074530" cy="2759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75957" y="266954"/>
            <a:ext cx="1239520" cy="5595620"/>
            <a:chOff x="6775957" y="266954"/>
            <a:chExt cx="1239520" cy="5595620"/>
          </a:xfrm>
        </p:grpSpPr>
        <p:sp>
          <p:nvSpPr>
            <p:cNvPr id="3" name="object 3"/>
            <p:cNvSpPr/>
            <p:nvPr/>
          </p:nvSpPr>
          <p:spPr>
            <a:xfrm>
              <a:off x="7008875" y="277368"/>
              <a:ext cx="165100" cy="73660"/>
            </a:xfrm>
            <a:custGeom>
              <a:avLst/>
              <a:gdLst/>
              <a:ahLst/>
              <a:cxnLst/>
              <a:rect l="l" t="t" r="r" b="b"/>
              <a:pathLst>
                <a:path w="165100" h="73660">
                  <a:moveTo>
                    <a:pt x="14097" y="0"/>
                  </a:moveTo>
                  <a:lnTo>
                    <a:pt x="7983" y="8919"/>
                  </a:lnTo>
                  <a:lnTo>
                    <a:pt x="3571" y="18113"/>
                  </a:lnTo>
                  <a:lnTo>
                    <a:pt x="898" y="27521"/>
                  </a:lnTo>
                  <a:lnTo>
                    <a:pt x="0" y="37083"/>
                  </a:lnTo>
                  <a:lnTo>
                    <a:pt x="851" y="46362"/>
                  </a:lnTo>
                  <a:lnTo>
                    <a:pt x="3381" y="55499"/>
                  </a:lnTo>
                  <a:lnTo>
                    <a:pt x="7554" y="64444"/>
                  </a:lnTo>
                  <a:lnTo>
                    <a:pt x="13334" y="73151"/>
                  </a:lnTo>
                  <a:lnTo>
                    <a:pt x="164592" y="37083"/>
                  </a:lnTo>
                  <a:lnTo>
                    <a:pt x="14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8657" y="314706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8875" y="387096"/>
              <a:ext cx="165100" cy="74930"/>
            </a:xfrm>
            <a:custGeom>
              <a:avLst/>
              <a:gdLst/>
              <a:ahLst/>
              <a:cxnLst/>
              <a:rect l="l" t="t" r="r" b="b"/>
              <a:pathLst>
                <a:path w="165100" h="74929">
                  <a:moveTo>
                    <a:pt x="14097" y="0"/>
                  </a:moveTo>
                  <a:lnTo>
                    <a:pt x="7983" y="9110"/>
                  </a:lnTo>
                  <a:lnTo>
                    <a:pt x="3571" y="18494"/>
                  </a:lnTo>
                  <a:lnTo>
                    <a:pt x="898" y="28092"/>
                  </a:lnTo>
                  <a:lnTo>
                    <a:pt x="0" y="37845"/>
                  </a:lnTo>
                  <a:lnTo>
                    <a:pt x="851" y="47315"/>
                  </a:lnTo>
                  <a:lnTo>
                    <a:pt x="3381" y="56641"/>
                  </a:lnTo>
                  <a:lnTo>
                    <a:pt x="7554" y="65778"/>
                  </a:lnTo>
                  <a:lnTo>
                    <a:pt x="13334" y="74675"/>
                  </a:lnTo>
                  <a:lnTo>
                    <a:pt x="164592" y="37845"/>
                  </a:lnTo>
                  <a:lnTo>
                    <a:pt x="14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8657" y="429006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08875" y="493776"/>
              <a:ext cx="165100" cy="73660"/>
            </a:xfrm>
            <a:custGeom>
              <a:avLst/>
              <a:gdLst/>
              <a:ahLst/>
              <a:cxnLst/>
              <a:rect l="l" t="t" r="r" b="b"/>
              <a:pathLst>
                <a:path w="165100" h="73659">
                  <a:moveTo>
                    <a:pt x="14097" y="0"/>
                  </a:moveTo>
                  <a:lnTo>
                    <a:pt x="7983" y="8919"/>
                  </a:lnTo>
                  <a:lnTo>
                    <a:pt x="3571" y="18113"/>
                  </a:lnTo>
                  <a:lnTo>
                    <a:pt x="898" y="27521"/>
                  </a:lnTo>
                  <a:lnTo>
                    <a:pt x="0" y="37084"/>
                  </a:lnTo>
                  <a:lnTo>
                    <a:pt x="851" y="46362"/>
                  </a:lnTo>
                  <a:lnTo>
                    <a:pt x="3381" y="55498"/>
                  </a:lnTo>
                  <a:lnTo>
                    <a:pt x="7554" y="64444"/>
                  </a:lnTo>
                  <a:lnTo>
                    <a:pt x="13334" y="73151"/>
                  </a:lnTo>
                  <a:lnTo>
                    <a:pt x="164592" y="37084"/>
                  </a:lnTo>
                  <a:lnTo>
                    <a:pt x="14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88657" y="281178"/>
              <a:ext cx="1196340" cy="5568950"/>
            </a:xfrm>
            <a:custGeom>
              <a:avLst/>
              <a:gdLst/>
              <a:ahLst/>
              <a:cxnLst/>
              <a:rect l="l" t="t" r="r" b="b"/>
              <a:pathLst>
                <a:path w="1196340" h="5568950">
                  <a:moveTo>
                    <a:pt x="0" y="252984"/>
                  </a:moveTo>
                  <a:lnTo>
                    <a:pt x="228600" y="252984"/>
                  </a:lnTo>
                </a:path>
                <a:path w="1196340" h="5568950">
                  <a:moveTo>
                    <a:pt x="393192" y="0"/>
                  </a:moveTo>
                  <a:lnTo>
                    <a:pt x="1196340" y="0"/>
                  </a:lnTo>
                </a:path>
                <a:path w="1196340" h="5568950">
                  <a:moveTo>
                    <a:pt x="978408" y="348996"/>
                  </a:moveTo>
                  <a:lnTo>
                    <a:pt x="978408" y="55686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5085" y="279654"/>
              <a:ext cx="837565" cy="5417185"/>
            </a:xfrm>
            <a:custGeom>
              <a:avLst/>
              <a:gdLst/>
              <a:ahLst/>
              <a:cxnLst/>
              <a:rect l="l" t="t" r="r" b="b"/>
              <a:pathLst>
                <a:path w="837565" h="5417185">
                  <a:moveTo>
                    <a:pt x="594360" y="343281"/>
                  </a:moveTo>
                  <a:lnTo>
                    <a:pt x="837565" y="343281"/>
                  </a:lnTo>
                  <a:lnTo>
                    <a:pt x="837565" y="0"/>
                  </a:lnTo>
                </a:path>
                <a:path w="837565" h="5417185">
                  <a:moveTo>
                    <a:pt x="0" y="355092"/>
                  </a:moveTo>
                  <a:lnTo>
                    <a:pt x="270637" y="355092"/>
                  </a:lnTo>
                  <a:lnTo>
                    <a:pt x="270637" y="54166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97295" y="220217"/>
            <a:ext cx="187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1453" y="324992"/>
            <a:ext cx="193675" cy="3435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5715">
              <a:lnSpc>
                <a:spcPct val="73800"/>
              </a:lnSpc>
              <a:spcBef>
                <a:spcPts val="475"/>
              </a:spcBef>
            </a:pPr>
            <a:r>
              <a:rPr sz="1200" b="1" spc="-5" dirty="0">
                <a:latin typeface="Times New Roman"/>
                <a:cs typeface="Times New Roman"/>
              </a:rPr>
              <a:t>S1  S0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2467" y="324992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b="1" spc="-5" dirty="0">
                <a:latin typeface="Times New Roman"/>
                <a:cs typeface="Times New Roman"/>
              </a:rPr>
              <a:t>us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0450" y="596645"/>
            <a:ext cx="2148840" cy="4114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508000" marR="915669" indent="-145415">
              <a:lnSpc>
                <a:spcPct val="73700"/>
              </a:lnSpc>
              <a:spcBef>
                <a:spcPts val="905"/>
              </a:spcBef>
            </a:pPr>
            <a:r>
              <a:rPr sz="1200" b="1" spc="-10" dirty="0">
                <a:latin typeface="Times New Roman"/>
                <a:cs typeface="Times New Roman"/>
              </a:rPr>
              <a:t>Memory </a:t>
            </a:r>
            <a:r>
              <a:rPr sz="1200" b="1" spc="-5" dirty="0">
                <a:latin typeface="Times New Roman"/>
                <a:cs typeface="Times New Roman"/>
              </a:rPr>
              <a:t>unit  </a:t>
            </a:r>
            <a:r>
              <a:rPr sz="1200" b="1" dirty="0">
                <a:latin typeface="Times New Roman"/>
                <a:cs typeface="Times New Roman"/>
              </a:rPr>
              <a:t>4096 x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6209" y="1724659"/>
            <a:ext cx="1407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955" algn="l"/>
                <a:tab pos="1073150" algn="l"/>
              </a:tabLst>
            </a:pP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D	I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5" dirty="0">
                <a:latin typeface="Times New Roman"/>
                <a:cs typeface="Times New Roman"/>
              </a:rPr>
              <a:t>CLR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44209" y="708659"/>
            <a:ext cx="1710055" cy="73660"/>
            <a:chOff x="5744209" y="708659"/>
            <a:chExt cx="1710055" cy="73660"/>
          </a:xfrm>
        </p:grpSpPr>
        <p:sp>
          <p:nvSpPr>
            <p:cNvPr id="16" name="object 16"/>
            <p:cNvSpPr/>
            <p:nvPr/>
          </p:nvSpPr>
          <p:spPr>
            <a:xfrm>
              <a:off x="7289291" y="708659"/>
              <a:ext cx="164591" cy="73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6909" y="753617"/>
              <a:ext cx="1548765" cy="0"/>
            </a:xfrm>
            <a:custGeom>
              <a:avLst/>
              <a:gdLst/>
              <a:ahLst/>
              <a:cxnLst/>
              <a:rect l="l" t="t" r="r" b="b"/>
              <a:pathLst>
                <a:path w="1548765">
                  <a:moveTo>
                    <a:pt x="0" y="0"/>
                  </a:moveTo>
                  <a:lnTo>
                    <a:pt x="154838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95898" y="918717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Ad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82361" y="1014222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5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482082" y="876300"/>
            <a:ext cx="1982470" cy="847725"/>
            <a:chOff x="5482082" y="876300"/>
            <a:chExt cx="1982470" cy="847725"/>
          </a:xfrm>
        </p:grpSpPr>
        <p:sp>
          <p:nvSpPr>
            <p:cNvPr id="21" name="object 21"/>
            <p:cNvSpPr/>
            <p:nvPr/>
          </p:nvSpPr>
          <p:spPr>
            <a:xfrm>
              <a:off x="5766816" y="876300"/>
              <a:ext cx="164592" cy="73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94782" y="913638"/>
              <a:ext cx="1355725" cy="797560"/>
            </a:xfrm>
            <a:custGeom>
              <a:avLst/>
              <a:gdLst/>
              <a:ahLst/>
              <a:cxnLst/>
              <a:rect l="l" t="t" r="r" b="b"/>
              <a:pathLst>
                <a:path w="1355725" h="797560">
                  <a:moveTo>
                    <a:pt x="413003" y="0"/>
                  </a:moveTo>
                  <a:lnTo>
                    <a:pt x="1355724" y="0"/>
                  </a:lnTo>
                  <a:lnTo>
                    <a:pt x="1355724" y="573404"/>
                  </a:lnTo>
                </a:path>
                <a:path w="1355725" h="797560">
                  <a:moveTo>
                    <a:pt x="0" y="682751"/>
                  </a:moveTo>
                  <a:lnTo>
                    <a:pt x="0" y="797433"/>
                  </a:lnTo>
                  <a:lnTo>
                    <a:pt x="768984" y="7974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96911" y="1459991"/>
              <a:ext cx="167640" cy="71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11774" y="1495805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69511" y="1170254"/>
            <a:ext cx="14376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5850" algn="l"/>
              </a:tabLst>
            </a:pPr>
            <a:r>
              <a:rPr sz="1200" b="1" spc="-25" dirty="0">
                <a:latin typeface="Times New Roman"/>
                <a:cs typeface="Times New Roman"/>
              </a:rPr>
              <a:t>W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ite	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08753" y="159181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25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4721" y="1587246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12068" y="1410461"/>
            <a:ext cx="1937385" cy="1924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87960" algn="ctr">
              <a:lnSpc>
                <a:spcPts val="1270"/>
              </a:lnSpc>
            </a:pPr>
            <a:r>
              <a:rPr sz="1200" b="1" spc="-5" dirty="0">
                <a:latin typeface="Times New Roman"/>
                <a:cs typeface="Times New Roman"/>
              </a:rPr>
              <a:t>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98770" y="1524761"/>
            <a:ext cx="211454" cy="49530"/>
          </a:xfrm>
          <a:custGeom>
            <a:avLst/>
            <a:gdLst/>
            <a:ahLst/>
            <a:cxnLst/>
            <a:rect l="l" t="t" r="r" b="b"/>
            <a:pathLst>
              <a:path w="211454" h="49530">
                <a:moveTo>
                  <a:pt x="0" y="49022"/>
                </a:moveTo>
                <a:lnTo>
                  <a:pt x="105537" y="0"/>
                </a:lnTo>
                <a:lnTo>
                  <a:pt x="211200" y="4902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57065" y="2242820"/>
            <a:ext cx="137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1490" algn="l"/>
                <a:tab pos="1035685" algn="l"/>
              </a:tabLst>
            </a:pP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D	INR	CLR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08753" y="215112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4721" y="215112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94782" y="2157222"/>
            <a:ext cx="752475" cy="104139"/>
          </a:xfrm>
          <a:custGeom>
            <a:avLst/>
            <a:gdLst/>
            <a:ahLst/>
            <a:cxnLst/>
            <a:rect l="l" t="t" r="r" b="b"/>
            <a:pathLst>
              <a:path w="752475" h="104139">
                <a:moveTo>
                  <a:pt x="0" y="0"/>
                </a:moveTo>
                <a:lnTo>
                  <a:pt x="0" y="104012"/>
                </a:lnTo>
                <a:lnTo>
                  <a:pt x="752220" y="1040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12068" y="1945385"/>
            <a:ext cx="1937385" cy="2012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35"/>
              </a:spcBef>
            </a:pPr>
            <a:r>
              <a:rPr sz="1200" b="1" spc="-20" dirty="0">
                <a:latin typeface="Times New Roman"/>
                <a:cs typeface="Times New Roman"/>
              </a:rPr>
              <a:t>PC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91150" y="2084070"/>
            <a:ext cx="210185" cy="58419"/>
          </a:xfrm>
          <a:custGeom>
            <a:avLst/>
            <a:gdLst/>
            <a:ahLst/>
            <a:cxnLst/>
            <a:rect l="l" t="t" r="r" b="b"/>
            <a:pathLst>
              <a:path w="210185" h="58419">
                <a:moveTo>
                  <a:pt x="0" y="58165"/>
                </a:moveTo>
                <a:lnTo>
                  <a:pt x="104775" y="0"/>
                </a:lnTo>
                <a:lnTo>
                  <a:pt x="209676" y="581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737609" y="2888741"/>
            <a:ext cx="1674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155" algn="l"/>
                <a:tab pos="1339850" algn="l"/>
              </a:tabLst>
            </a:pP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D	I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5" dirty="0">
                <a:latin typeface="Times New Roman"/>
                <a:cs typeface="Times New Roman"/>
              </a:rPr>
              <a:t>CLR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01617" y="2750057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88814" y="2745485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0397" y="2750057"/>
            <a:ext cx="786130" cy="106045"/>
          </a:xfrm>
          <a:custGeom>
            <a:avLst/>
            <a:gdLst/>
            <a:ahLst/>
            <a:cxnLst/>
            <a:rect l="l" t="t" r="r" b="b"/>
            <a:pathLst>
              <a:path w="786129" h="106044">
                <a:moveTo>
                  <a:pt x="0" y="0"/>
                </a:moveTo>
                <a:lnTo>
                  <a:pt x="0" y="105537"/>
                </a:lnTo>
                <a:lnTo>
                  <a:pt x="785749" y="1055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02914" y="2538222"/>
            <a:ext cx="2246630" cy="203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62255" algn="ctr">
              <a:lnSpc>
                <a:spcPts val="1360"/>
              </a:lnSpc>
            </a:pPr>
            <a:r>
              <a:rPr sz="1200" b="1" spc="-10" dirty="0">
                <a:latin typeface="Times New Roman"/>
                <a:cs typeface="Times New Roman"/>
              </a:rPr>
              <a:t>DR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63717" y="2678429"/>
            <a:ext cx="210185" cy="55244"/>
          </a:xfrm>
          <a:custGeom>
            <a:avLst/>
            <a:gdLst/>
            <a:ahLst/>
            <a:cxnLst/>
            <a:rect l="l" t="t" r="r" b="b"/>
            <a:pathLst>
              <a:path w="210185" h="55244">
                <a:moveTo>
                  <a:pt x="0" y="55245"/>
                </a:moveTo>
                <a:lnTo>
                  <a:pt x="104775" y="0"/>
                </a:lnTo>
                <a:lnTo>
                  <a:pt x="209677" y="5524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737609" y="3627246"/>
            <a:ext cx="1636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1355" algn="l"/>
                <a:tab pos="1301750" algn="l"/>
              </a:tabLst>
            </a:pP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D	I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5" dirty="0">
                <a:latin typeface="Times New Roman"/>
                <a:cs typeface="Times New Roman"/>
              </a:rPr>
              <a:t>CLR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70070" y="3513582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5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1382" y="3505961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42965" y="3513582"/>
            <a:ext cx="786130" cy="107314"/>
          </a:xfrm>
          <a:custGeom>
            <a:avLst/>
            <a:gdLst/>
            <a:ahLst/>
            <a:cxnLst/>
            <a:rect l="l" t="t" r="r" b="b"/>
            <a:pathLst>
              <a:path w="786129" h="107314">
                <a:moveTo>
                  <a:pt x="0" y="0"/>
                </a:moveTo>
                <a:lnTo>
                  <a:pt x="0" y="106933"/>
                </a:lnTo>
                <a:lnTo>
                  <a:pt x="785749" y="1069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02914" y="3304794"/>
            <a:ext cx="2246630" cy="2012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70840" algn="ctr">
              <a:lnSpc>
                <a:spcPts val="1245"/>
              </a:lnSpc>
            </a:pPr>
            <a:r>
              <a:rPr sz="1200" b="1" spc="-10" dirty="0">
                <a:latin typeface="Times New Roman"/>
                <a:cs typeface="Times New Roman"/>
              </a:rPr>
              <a:t>AC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81582" y="1999488"/>
            <a:ext cx="5990590" cy="1518285"/>
            <a:chOff x="1481582" y="1999488"/>
            <a:chExt cx="5990590" cy="1518285"/>
          </a:xfrm>
        </p:grpSpPr>
        <p:sp>
          <p:nvSpPr>
            <p:cNvPr id="48" name="object 48"/>
            <p:cNvSpPr/>
            <p:nvPr/>
          </p:nvSpPr>
          <p:spPr>
            <a:xfrm>
              <a:off x="5339334" y="3446526"/>
              <a:ext cx="210185" cy="58419"/>
            </a:xfrm>
            <a:custGeom>
              <a:avLst/>
              <a:gdLst/>
              <a:ahLst/>
              <a:cxnLst/>
              <a:rect l="l" t="t" r="r" b="b"/>
              <a:pathLst>
                <a:path w="210185" h="58420">
                  <a:moveTo>
                    <a:pt x="0" y="58165"/>
                  </a:moveTo>
                  <a:lnTo>
                    <a:pt x="104775" y="0"/>
                  </a:lnTo>
                  <a:lnTo>
                    <a:pt x="209676" y="581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94282" y="3137154"/>
              <a:ext cx="5302250" cy="0"/>
            </a:xfrm>
            <a:custGeom>
              <a:avLst/>
              <a:gdLst/>
              <a:ahLst/>
              <a:cxnLst/>
              <a:rect l="l" t="t" r="r" b="b"/>
              <a:pathLst>
                <a:path w="5302250">
                  <a:moveTo>
                    <a:pt x="0" y="0"/>
                  </a:moveTo>
                  <a:lnTo>
                    <a:pt x="530199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96911" y="1999488"/>
              <a:ext cx="167640" cy="746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11773" y="20459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06055" y="2602992"/>
              <a:ext cx="166116" cy="731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84341" y="2649474"/>
              <a:ext cx="1521460" cy="0"/>
            </a:xfrm>
            <a:custGeom>
              <a:avLst/>
              <a:gdLst/>
              <a:ahLst/>
              <a:cxnLst/>
              <a:rect l="l" t="t" r="r" b="b"/>
              <a:pathLst>
                <a:path w="1521459">
                  <a:moveTo>
                    <a:pt x="0" y="0"/>
                  </a:moveTo>
                  <a:lnTo>
                    <a:pt x="152095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80147" y="3364991"/>
              <a:ext cx="166116" cy="716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49290" y="3403854"/>
              <a:ext cx="1529080" cy="0"/>
            </a:xfrm>
            <a:custGeom>
              <a:avLst/>
              <a:gdLst/>
              <a:ahLst/>
              <a:cxnLst/>
              <a:rect l="l" t="t" r="r" b="b"/>
              <a:pathLst>
                <a:path w="1529079">
                  <a:moveTo>
                    <a:pt x="0" y="0"/>
                  </a:moveTo>
                  <a:lnTo>
                    <a:pt x="152857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792985" y="3137154"/>
            <a:ext cx="828040" cy="5886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ALU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792985" y="3199638"/>
            <a:ext cx="828040" cy="525780"/>
          </a:xfrm>
          <a:custGeom>
            <a:avLst/>
            <a:gdLst/>
            <a:ahLst/>
            <a:cxnLst/>
            <a:rect l="l" t="t" r="r" b="b"/>
            <a:pathLst>
              <a:path w="828039" h="525779">
                <a:moveTo>
                  <a:pt x="0" y="525780"/>
                </a:moveTo>
                <a:lnTo>
                  <a:pt x="827532" y="525780"/>
                </a:lnTo>
                <a:lnTo>
                  <a:pt x="827532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902966" y="3177032"/>
            <a:ext cx="340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280413" y="1478533"/>
            <a:ext cx="5511800" cy="4088765"/>
            <a:chOff x="1280413" y="1478533"/>
            <a:chExt cx="5511800" cy="4088765"/>
          </a:xfrm>
        </p:grpSpPr>
        <p:sp>
          <p:nvSpPr>
            <p:cNvPr id="60" name="object 60"/>
            <p:cNvSpPr/>
            <p:nvPr/>
          </p:nvSpPr>
          <p:spPr>
            <a:xfrm>
              <a:off x="2890266" y="3163061"/>
              <a:ext cx="365760" cy="212090"/>
            </a:xfrm>
            <a:custGeom>
              <a:avLst/>
              <a:gdLst/>
              <a:ahLst/>
              <a:cxnLst/>
              <a:rect l="l" t="t" r="r" b="b"/>
              <a:pathLst>
                <a:path w="365760" h="212089">
                  <a:moveTo>
                    <a:pt x="0" y="211836"/>
                  </a:moveTo>
                  <a:lnTo>
                    <a:pt x="365759" y="211836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21183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20339" y="3201923"/>
              <a:ext cx="169545" cy="82550"/>
            </a:xfrm>
            <a:custGeom>
              <a:avLst/>
              <a:gdLst/>
              <a:ahLst/>
              <a:cxnLst/>
              <a:rect l="l" t="t" r="r" b="b"/>
              <a:pathLst>
                <a:path w="169544" h="82550">
                  <a:moveTo>
                    <a:pt x="14478" y="0"/>
                  </a:moveTo>
                  <a:lnTo>
                    <a:pt x="8197" y="8727"/>
                  </a:lnTo>
                  <a:lnTo>
                    <a:pt x="3667" y="17716"/>
                  </a:lnTo>
                  <a:lnTo>
                    <a:pt x="922" y="26896"/>
                  </a:lnTo>
                  <a:lnTo>
                    <a:pt x="0" y="36195"/>
                  </a:lnTo>
                  <a:lnTo>
                    <a:pt x="1559" y="48291"/>
                  </a:lnTo>
                  <a:lnTo>
                    <a:pt x="6191" y="60102"/>
                  </a:lnTo>
                  <a:lnTo>
                    <a:pt x="13823" y="71485"/>
                  </a:lnTo>
                  <a:lnTo>
                    <a:pt x="24384" y="82296"/>
                  </a:lnTo>
                  <a:lnTo>
                    <a:pt x="169164" y="36195"/>
                  </a:lnTo>
                  <a:lnTo>
                    <a:pt x="14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90038" y="3242310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0" y="0"/>
                  </a:moveTo>
                  <a:lnTo>
                    <a:pt x="15849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14699" y="3374135"/>
              <a:ext cx="164591" cy="716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97658" y="3400805"/>
              <a:ext cx="745490" cy="3175"/>
            </a:xfrm>
            <a:custGeom>
              <a:avLst/>
              <a:gdLst/>
              <a:ahLst/>
              <a:cxnLst/>
              <a:rect l="l" t="t" r="r" b="b"/>
              <a:pathLst>
                <a:path w="745489" h="3175">
                  <a:moveTo>
                    <a:pt x="0" y="0"/>
                  </a:moveTo>
                  <a:lnTo>
                    <a:pt x="745236" y="3048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33727" y="3262883"/>
              <a:ext cx="165100" cy="71755"/>
            </a:xfrm>
            <a:custGeom>
              <a:avLst/>
              <a:gdLst/>
              <a:ahLst/>
              <a:cxnLst/>
              <a:rect l="l" t="t" r="r" b="b"/>
              <a:pathLst>
                <a:path w="165100" h="71754">
                  <a:moveTo>
                    <a:pt x="14097" y="0"/>
                  </a:moveTo>
                  <a:lnTo>
                    <a:pt x="7983" y="8729"/>
                  </a:lnTo>
                  <a:lnTo>
                    <a:pt x="3571" y="17732"/>
                  </a:lnTo>
                  <a:lnTo>
                    <a:pt x="898" y="26949"/>
                  </a:lnTo>
                  <a:lnTo>
                    <a:pt x="0" y="36321"/>
                  </a:lnTo>
                  <a:lnTo>
                    <a:pt x="851" y="45356"/>
                  </a:lnTo>
                  <a:lnTo>
                    <a:pt x="3381" y="54308"/>
                  </a:lnTo>
                  <a:lnTo>
                    <a:pt x="7554" y="63093"/>
                  </a:lnTo>
                  <a:lnTo>
                    <a:pt x="13335" y="71627"/>
                  </a:lnTo>
                  <a:lnTo>
                    <a:pt x="164592" y="36321"/>
                  </a:lnTo>
                  <a:lnTo>
                    <a:pt x="14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94281" y="330174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33727" y="3425951"/>
              <a:ext cx="164592" cy="73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93113" y="3461766"/>
              <a:ext cx="353695" cy="6350"/>
            </a:xfrm>
            <a:custGeom>
              <a:avLst/>
              <a:gdLst/>
              <a:ahLst/>
              <a:cxnLst/>
              <a:rect l="l" t="t" r="r" b="b"/>
              <a:pathLst>
                <a:path w="353694" h="6350">
                  <a:moveTo>
                    <a:pt x="0" y="6096"/>
                  </a:moveTo>
                  <a:lnTo>
                    <a:pt x="3535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33727" y="3589019"/>
              <a:ext cx="165100" cy="73660"/>
            </a:xfrm>
            <a:custGeom>
              <a:avLst/>
              <a:gdLst/>
              <a:ahLst/>
              <a:cxnLst/>
              <a:rect l="l" t="t" r="r" b="b"/>
              <a:pathLst>
                <a:path w="165100" h="73660">
                  <a:moveTo>
                    <a:pt x="14097" y="0"/>
                  </a:moveTo>
                  <a:lnTo>
                    <a:pt x="7983" y="8919"/>
                  </a:lnTo>
                  <a:lnTo>
                    <a:pt x="3571" y="18113"/>
                  </a:lnTo>
                  <a:lnTo>
                    <a:pt x="898" y="27521"/>
                  </a:lnTo>
                  <a:lnTo>
                    <a:pt x="0" y="37083"/>
                  </a:lnTo>
                  <a:lnTo>
                    <a:pt x="851" y="46362"/>
                  </a:lnTo>
                  <a:lnTo>
                    <a:pt x="3381" y="55498"/>
                  </a:lnTo>
                  <a:lnTo>
                    <a:pt x="7554" y="64444"/>
                  </a:lnTo>
                  <a:lnTo>
                    <a:pt x="13335" y="73151"/>
                  </a:lnTo>
                  <a:lnTo>
                    <a:pt x="164592" y="37083"/>
                  </a:lnTo>
                  <a:lnTo>
                    <a:pt x="14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77518" y="1491233"/>
              <a:ext cx="5302250" cy="4063365"/>
            </a:xfrm>
            <a:custGeom>
              <a:avLst/>
              <a:gdLst/>
              <a:ahLst/>
              <a:cxnLst/>
              <a:rect l="l" t="t" r="r" b="b"/>
              <a:pathLst>
                <a:path w="5302250" h="4063365">
                  <a:moveTo>
                    <a:pt x="16763" y="2133599"/>
                  </a:moveTo>
                  <a:lnTo>
                    <a:pt x="169163" y="2133599"/>
                  </a:lnTo>
                </a:path>
                <a:path w="5302250" h="4063365">
                  <a:moveTo>
                    <a:pt x="0" y="1824227"/>
                  </a:moveTo>
                  <a:lnTo>
                    <a:pt x="0" y="1630679"/>
                  </a:lnTo>
                </a:path>
                <a:path w="5302250" h="4063365">
                  <a:moveTo>
                    <a:pt x="0" y="2357628"/>
                  </a:moveTo>
                  <a:lnTo>
                    <a:pt x="0" y="2119884"/>
                  </a:lnTo>
                </a:path>
                <a:path w="5302250" h="4063365">
                  <a:moveTo>
                    <a:pt x="10668" y="2353055"/>
                  </a:moveTo>
                  <a:lnTo>
                    <a:pt x="5289804" y="2353055"/>
                  </a:lnTo>
                </a:path>
                <a:path w="5302250" h="4063365">
                  <a:moveTo>
                    <a:pt x="4788408" y="0"/>
                  </a:moveTo>
                  <a:lnTo>
                    <a:pt x="4788408" y="4062983"/>
                  </a:lnTo>
                </a:path>
                <a:path w="5302250" h="4063365">
                  <a:moveTo>
                    <a:pt x="5301996" y="1162812"/>
                  </a:moveTo>
                  <a:lnTo>
                    <a:pt x="5301996" y="1650491"/>
                  </a:lnTo>
                </a:path>
                <a:path w="5302250" h="4063365">
                  <a:moveTo>
                    <a:pt x="5266943" y="1917191"/>
                  </a:moveTo>
                  <a:lnTo>
                    <a:pt x="5266943" y="23484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502914" y="3955541"/>
            <a:ext cx="1329055" cy="2012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55"/>
              </a:spcBef>
            </a:pPr>
            <a:r>
              <a:rPr sz="1200" b="1" spc="-5" dirty="0">
                <a:latin typeface="Times New Roman"/>
                <a:cs typeface="Times New Roman"/>
              </a:rPr>
              <a:t>INPR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442965" y="4478273"/>
            <a:ext cx="804545" cy="102870"/>
          </a:xfrm>
          <a:custGeom>
            <a:avLst/>
            <a:gdLst/>
            <a:ahLst/>
            <a:cxnLst/>
            <a:rect l="l" t="t" r="r" b="b"/>
            <a:pathLst>
              <a:path w="804545" h="102870">
                <a:moveTo>
                  <a:pt x="0" y="0"/>
                </a:moveTo>
                <a:lnTo>
                  <a:pt x="0" y="102488"/>
                </a:lnTo>
                <a:lnTo>
                  <a:pt x="804037" y="10248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502914" y="4266438"/>
            <a:ext cx="2246630" cy="2000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21005" algn="ctr">
              <a:lnSpc>
                <a:spcPts val="1360"/>
              </a:lnSpc>
            </a:pPr>
            <a:r>
              <a:rPr sz="1200" b="1" spc="-5" dirty="0">
                <a:latin typeface="Times New Roman"/>
                <a:cs typeface="Times New Roman"/>
              </a:rPr>
              <a:t>IR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330190" y="4403597"/>
            <a:ext cx="208279" cy="58419"/>
          </a:xfrm>
          <a:custGeom>
            <a:avLst/>
            <a:gdLst/>
            <a:ahLst/>
            <a:cxnLst/>
            <a:rect l="l" t="t" r="r" b="b"/>
            <a:pathLst>
              <a:path w="208279" h="58420">
                <a:moveTo>
                  <a:pt x="0" y="58165"/>
                </a:moveTo>
                <a:lnTo>
                  <a:pt x="104012" y="0"/>
                </a:lnTo>
                <a:lnTo>
                  <a:pt x="208152" y="581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706495" y="4539488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LD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31184" y="5016245"/>
            <a:ext cx="1788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7555" algn="l"/>
                <a:tab pos="1454150" algn="l"/>
              </a:tabLst>
            </a:pP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D	I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5" dirty="0">
                <a:latin typeface="Times New Roman"/>
                <a:cs typeface="Times New Roman"/>
              </a:rPr>
              <a:t>CLR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788917" y="4904485"/>
            <a:ext cx="2480310" cy="149225"/>
            <a:chOff x="3788917" y="4904485"/>
            <a:chExt cx="2480310" cy="149225"/>
          </a:xfrm>
        </p:grpSpPr>
        <p:sp>
          <p:nvSpPr>
            <p:cNvPr id="78" name="object 78"/>
            <p:cNvSpPr/>
            <p:nvPr/>
          </p:nvSpPr>
          <p:spPr>
            <a:xfrm>
              <a:off x="3801617" y="4917185"/>
              <a:ext cx="1187450" cy="114300"/>
            </a:xfrm>
            <a:custGeom>
              <a:avLst/>
              <a:gdLst/>
              <a:ahLst/>
              <a:cxnLst/>
              <a:rect l="l" t="t" r="r" b="b"/>
              <a:pathLst>
                <a:path w="1187450" h="114300">
                  <a:moveTo>
                    <a:pt x="0" y="0"/>
                  </a:moveTo>
                  <a:lnTo>
                    <a:pt x="0" y="114300"/>
                  </a:lnTo>
                </a:path>
                <a:path w="1187450" h="114300">
                  <a:moveTo>
                    <a:pt x="1187196" y="3047"/>
                  </a:moveTo>
                  <a:lnTo>
                    <a:pt x="1187196" y="1143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70397" y="4926329"/>
              <a:ext cx="786130" cy="114935"/>
            </a:xfrm>
            <a:custGeom>
              <a:avLst/>
              <a:gdLst/>
              <a:ahLst/>
              <a:cxnLst/>
              <a:rect l="l" t="t" r="r" b="b"/>
              <a:pathLst>
                <a:path w="786129" h="114935">
                  <a:moveTo>
                    <a:pt x="0" y="0"/>
                  </a:moveTo>
                  <a:lnTo>
                    <a:pt x="0" y="114681"/>
                  </a:lnTo>
                  <a:lnTo>
                    <a:pt x="785749" y="114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502914" y="4725161"/>
            <a:ext cx="2246630" cy="1924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28295" algn="ctr">
              <a:lnSpc>
                <a:spcPts val="1340"/>
              </a:lnSpc>
            </a:pPr>
            <a:r>
              <a:rPr sz="1200" b="1" spc="-5" dirty="0">
                <a:latin typeface="Times New Roman"/>
                <a:cs typeface="Times New Roman"/>
              </a:rPr>
              <a:t>TR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526790" y="4845050"/>
            <a:ext cx="2059305" cy="615315"/>
            <a:chOff x="3526790" y="4845050"/>
            <a:chExt cx="2059305" cy="615315"/>
          </a:xfrm>
        </p:grpSpPr>
        <p:sp>
          <p:nvSpPr>
            <p:cNvPr id="82" name="object 82"/>
            <p:cNvSpPr/>
            <p:nvPr/>
          </p:nvSpPr>
          <p:spPr>
            <a:xfrm>
              <a:off x="5363718" y="4857750"/>
              <a:ext cx="210185" cy="49530"/>
            </a:xfrm>
            <a:custGeom>
              <a:avLst/>
              <a:gdLst/>
              <a:ahLst/>
              <a:cxnLst/>
              <a:rect l="l" t="t" r="r" b="b"/>
              <a:pathLst>
                <a:path w="210185" h="49529">
                  <a:moveTo>
                    <a:pt x="0" y="49022"/>
                  </a:moveTo>
                  <a:lnTo>
                    <a:pt x="104775" y="0"/>
                  </a:lnTo>
                  <a:lnTo>
                    <a:pt x="209677" y="4902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39490" y="5246370"/>
              <a:ext cx="1346200" cy="201295"/>
            </a:xfrm>
            <a:custGeom>
              <a:avLst/>
              <a:gdLst/>
              <a:ahLst/>
              <a:cxnLst/>
              <a:rect l="l" t="t" r="r" b="b"/>
              <a:pathLst>
                <a:path w="1346200" h="201295">
                  <a:moveTo>
                    <a:pt x="0" y="201167"/>
                  </a:moveTo>
                  <a:lnTo>
                    <a:pt x="1345691" y="201167"/>
                  </a:lnTo>
                  <a:lnTo>
                    <a:pt x="1345691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3502914" y="5246370"/>
            <a:ext cx="1382395" cy="2012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7815">
              <a:lnSpc>
                <a:spcPts val="1355"/>
              </a:lnSpc>
            </a:pPr>
            <a:r>
              <a:rPr sz="1200" b="1" spc="-5" dirty="0">
                <a:latin typeface="Times New Roman"/>
                <a:cs typeface="Times New Roman"/>
              </a:rPr>
              <a:t>OUTR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813302" y="5373878"/>
            <a:ext cx="2777490" cy="201295"/>
            <a:chOff x="3813302" y="5373878"/>
            <a:chExt cx="2777490" cy="201295"/>
          </a:xfrm>
        </p:grpSpPr>
        <p:sp>
          <p:nvSpPr>
            <p:cNvPr id="86" name="object 86"/>
            <p:cNvSpPr/>
            <p:nvPr/>
          </p:nvSpPr>
          <p:spPr>
            <a:xfrm>
              <a:off x="3826002" y="5453634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604766" y="5386578"/>
              <a:ext cx="1972945" cy="175895"/>
            </a:xfrm>
            <a:custGeom>
              <a:avLst/>
              <a:gdLst/>
              <a:ahLst/>
              <a:cxnLst/>
              <a:rect l="l" t="t" r="r" b="b"/>
              <a:pathLst>
                <a:path w="1972945" h="175895">
                  <a:moveTo>
                    <a:pt x="106680" y="70104"/>
                  </a:moveTo>
                  <a:lnTo>
                    <a:pt x="106680" y="175641"/>
                  </a:lnTo>
                  <a:lnTo>
                    <a:pt x="1972944" y="175641"/>
                  </a:lnTo>
                </a:path>
                <a:path w="1972945" h="175895">
                  <a:moveTo>
                    <a:pt x="0" y="56769"/>
                  </a:moveTo>
                  <a:lnTo>
                    <a:pt x="105156" y="0"/>
                  </a:lnTo>
                  <a:lnTo>
                    <a:pt x="192912" y="5676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471665" y="5359400"/>
            <a:ext cx="405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Clock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47013" y="282193"/>
            <a:ext cx="7008495" cy="5598795"/>
            <a:chOff x="747013" y="282193"/>
            <a:chExt cx="7008495" cy="5598795"/>
          </a:xfrm>
        </p:grpSpPr>
        <p:sp>
          <p:nvSpPr>
            <p:cNvPr id="90" name="object 90"/>
            <p:cNvSpPr/>
            <p:nvPr/>
          </p:nvSpPr>
          <p:spPr>
            <a:xfrm>
              <a:off x="759713" y="3457193"/>
              <a:ext cx="6983095" cy="2406650"/>
            </a:xfrm>
            <a:custGeom>
              <a:avLst/>
              <a:gdLst/>
              <a:ahLst/>
              <a:cxnLst/>
              <a:rect l="l" t="t" r="r" b="b"/>
              <a:pathLst>
                <a:path w="6983095" h="2406650">
                  <a:moveTo>
                    <a:pt x="533399" y="0"/>
                  </a:moveTo>
                  <a:lnTo>
                    <a:pt x="533399" y="598931"/>
                  </a:lnTo>
                </a:path>
                <a:path w="6983095" h="2406650">
                  <a:moveTo>
                    <a:pt x="2724912" y="608075"/>
                  </a:moveTo>
                  <a:lnTo>
                    <a:pt x="509016" y="608075"/>
                  </a:lnTo>
                </a:path>
                <a:path w="6983095" h="2406650">
                  <a:moveTo>
                    <a:pt x="271272" y="2244852"/>
                  </a:moveTo>
                  <a:lnTo>
                    <a:pt x="6682739" y="2244852"/>
                  </a:lnTo>
                </a:path>
                <a:path w="6983095" h="2406650">
                  <a:moveTo>
                    <a:pt x="0" y="2406395"/>
                  </a:moveTo>
                  <a:lnTo>
                    <a:pt x="6982967" y="24063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69635" y="5740908"/>
              <a:ext cx="166115" cy="716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27369" y="5778246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2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08988" y="5740908"/>
              <a:ext cx="164592" cy="716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9713" y="294893"/>
              <a:ext cx="1828800" cy="5573395"/>
            </a:xfrm>
            <a:custGeom>
              <a:avLst/>
              <a:gdLst/>
              <a:ahLst/>
              <a:cxnLst/>
              <a:rect l="l" t="t" r="r" b="b"/>
              <a:pathLst>
                <a:path w="1828800" h="5573395">
                  <a:moveTo>
                    <a:pt x="1197864" y="5483352"/>
                  </a:moveTo>
                  <a:lnTo>
                    <a:pt x="1828800" y="5483352"/>
                  </a:lnTo>
                </a:path>
                <a:path w="1828800" h="5573395">
                  <a:moveTo>
                    <a:pt x="0" y="0"/>
                  </a:moveTo>
                  <a:lnTo>
                    <a:pt x="6095" y="557326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27475" y="755903"/>
              <a:ext cx="164591" cy="746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30986" y="802385"/>
              <a:ext cx="2395855" cy="0"/>
            </a:xfrm>
            <a:custGeom>
              <a:avLst/>
              <a:gdLst/>
              <a:ahLst/>
              <a:cxnLst/>
              <a:rect l="l" t="t" r="r" b="b"/>
              <a:pathLst>
                <a:path w="2395854">
                  <a:moveTo>
                    <a:pt x="0" y="0"/>
                  </a:moveTo>
                  <a:lnTo>
                    <a:pt x="239572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63696" y="1450847"/>
              <a:ext cx="164591" cy="716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58418" y="1495805"/>
              <a:ext cx="2603500" cy="0"/>
            </a:xfrm>
            <a:custGeom>
              <a:avLst/>
              <a:gdLst/>
              <a:ahLst/>
              <a:cxnLst/>
              <a:rect l="l" t="t" r="r" b="b"/>
              <a:pathLst>
                <a:path w="2603500">
                  <a:moveTo>
                    <a:pt x="0" y="0"/>
                  </a:moveTo>
                  <a:lnTo>
                    <a:pt x="26029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663696" y="1999488"/>
              <a:ext cx="164591" cy="746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58418" y="2045970"/>
              <a:ext cx="2603500" cy="0"/>
            </a:xfrm>
            <a:custGeom>
              <a:avLst/>
              <a:gdLst/>
              <a:ahLst/>
              <a:cxnLst/>
              <a:rect l="l" t="t" r="r" b="b"/>
              <a:pathLst>
                <a:path w="2603500">
                  <a:moveTo>
                    <a:pt x="0" y="0"/>
                  </a:moveTo>
                  <a:lnTo>
                    <a:pt x="26029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39084" y="2602992"/>
              <a:ext cx="167639" cy="7315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30986" y="2649473"/>
              <a:ext cx="2306320" cy="0"/>
            </a:xfrm>
            <a:custGeom>
              <a:avLst/>
              <a:gdLst/>
              <a:ahLst/>
              <a:cxnLst/>
              <a:rect l="l" t="t" r="r" b="b"/>
              <a:pathLst>
                <a:path w="2306320">
                  <a:moveTo>
                    <a:pt x="0" y="0"/>
                  </a:moveTo>
                  <a:lnTo>
                    <a:pt x="230581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314699" y="4320540"/>
              <a:ext cx="164591" cy="731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30986" y="4367022"/>
              <a:ext cx="2281555" cy="0"/>
            </a:xfrm>
            <a:custGeom>
              <a:avLst/>
              <a:gdLst/>
              <a:ahLst/>
              <a:cxnLst/>
              <a:rect l="l" t="t" r="r" b="b"/>
              <a:pathLst>
                <a:path w="2281554">
                  <a:moveTo>
                    <a:pt x="0" y="0"/>
                  </a:moveTo>
                  <a:lnTo>
                    <a:pt x="228142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339084" y="4780788"/>
              <a:ext cx="167639" cy="716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30986" y="4825746"/>
              <a:ext cx="2306320" cy="0"/>
            </a:xfrm>
            <a:custGeom>
              <a:avLst/>
              <a:gdLst/>
              <a:ahLst/>
              <a:cxnLst/>
              <a:rect l="l" t="t" r="r" b="b"/>
              <a:pathLst>
                <a:path w="2306320">
                  <a:moveTo>
                    <a:pt x="0" y="0"/>
                  </a:moveTo>
                  <a:lnTo>
                    <a:pt x="230581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393947" y="5329428"/>
              <a:ext cx="164591" cy="7315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58418" y="5371338"/>
              <a:ext cx="2341245" cy="0"/>
            </a:xfrm>
            <a:custGeom>
              <a:avLst/>
              <a:gdLst/>
              <a:ahLst/>
              <a:cxnLst/>
              <a:rect l="l" t="t" r="r" b="b"/>
              <a:pathLst>
                <a:path w="2341245">
                  <a:moveTo>
                    <a:pt x="0" y="0"/>
                  </a:moveTo>
                  <a:lnTo>
                    <a:pt x="234086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280147" y="4320540"/>
              <a:ext cx="166116" cy="7315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732525" y="4367022"/>
              <a:ext cx="1545590" cy="0"/>
            </a:xfrm>
            <a:custGeom>
              <a:avLst/>
              <a:gdLst/>
              <a:ahLst/>
              <a:cxnLst/>
              <a:rect l="l" t="t" r="r" b="b"/>
              <a:pathLst>
                <a:path w="1545590">
                  <a:moveTo>
                    <a:pt x="0" y="0"/>
                  </a:moveTo>
                  <a:lnTo>
                    <a:pt x="15453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96911" y="4783835"/>
              <a:ext cx="167640" cy="731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749290" y="4825746"/>
              <a:ext cx="1556385" cy="0"/>
            </a:xfrm>
            <a:custGeom>
              <a:avLst/>
              <a:gdLst/>
              <a:ahLst/>
              <a:cxnLst/>
              <a:rect l="l" t="t" r="r" b="b"/>
              <a:pathLst>
                <a:path w="1556384">
                  <a:moveTo>
                    <a:pt x="0" y="0"/>
                  </a:moveTo>
                  <a:lnTo>
                    <a:pt x="155600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7474077" y="65087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474077" y="1392173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474077" y="1941957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474077" y="2545207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474077" y="3311397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474077" y="426206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474077" y="4723257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770381" y="273558"/>
            <a:ext cx="6399530" cy="5445760"/>
          </a:xfrm>
          <a:custGeom>
            <a:avLst/>
            <a:gdLst/>
            <a:ahLst/>
            <a:cxnLst/>
            <a:rect l="l" t="t" r="r" b="b"/>
            <a:pathLst>
              <a:path w="6399530" h="5445760">
                <a:moveTo>
                  <a:pt x="0" y="27432"/>
                </a:moveTo>
                <a:lnTo>
                  <a:pt x="9520" y="16769"/>
                </a:lnTo>
                <a:lnTo>
                  <a:pt x="35485" y="8048"/>
                </a:lnTo>
                <a:lnTo>
                  <a:pt x="73996" y="2160"/>
                </a:lnTo>
                <a:lnTo>
                  <a:pt x="121158" y="0"/>
                </a:lnTo>
                <a:lnTo>
                  <a:pt x="168319" y="2160"/>
                </a:lnTo>
                <a:lnTo>
                  <a:pt x="206830" y="8048"/>
                </a:lnTo>
                <a:lnTo>
                  <a:pt x="232795" y="16769"/>
                </a:lnTo>
                <a:lnTo>
                  <a:pt x="242315" y="27432"/>
                </a:lnTo>
                <a:lnTo>
                  <a:pt x="232795" y="38094"/>
                </a:lnTo>
                <a:lnTo>
                  <a:pt x="206830" y="46815"/>
                </a:lnTo>
                <a:lnTo>
                  <a:pt x="168319" y="52703"/>
                </a:lnTo>
                <a:lnTo>
                  <a:pt x="121158" y="54864"/>
                </a:lnTo>
                <a:lnTo>
                  <a:pt x="73996" y="52703"/>
                </a:lnTo>
                <a:lnTo>
                  <a:pt x="35485" y="46815"/>
                </a:lnTo>
                <a:lnTo>
                  <a:pt x="9520" y="38094"/>
                </a:lnTo>
                <a:lnTo>
                  <a:pt x="0" y="27432"/>
                </a:lnTo>
                <a:close/>
              </a:path>
              <a:path w="6399530" h="5445760">
                <a:moveTo>
                  <a:pt x="240792" y="39624"/>
                </a:moveTo>
                <a:lnTo>
                  <a:pt x="245364" y="5445252"/>
                </a:lnTo>
              </a:path>
              <a:path w="6399530" h="5445760">
                <a:moveTo>
                  <a:pt x="6399276" y="1524"/>
                </a:moveTo>
                <a:lnTo>
                  <a:pt x="6399276" y="358140"/>
                </a:lnTo>
              </a:path>
              <a:path w="6399530" h="5445760">
                <a:moveTo>
                  <a:pt x="3267455" y="1883664"/>
                </a:moveTo>
                <a:lnTo>
                  <a:pt x="3267455" y="1984248"/>
                </a:lnTo>
              </a:path>
              <a:path w="6399530" h="5445760">
                <a:moveTo>
                  <a:pt x="3256788" y="1318260"/>
                </a:moveTo>
                <a:lnTo>
                  <a:pt x="3256788" y="1429512"/>
                </a:lnTo>
              </a:path>
              <a:path w="6399530" h="5445760">
                <a:moveTo>
                  <a:pt x="3320796" y="746760"/>
                </a:moveTo>
                <a:lnTo>
                  <a:pt x="3320796" y="847344"/>
                </a:lnTo>
              </a:path>
              <a:path w="6399530" h="5445760">
                <a:moveTo>
                  <a:pt x="3630168" y="4651248"/>
                </a:moveTo>
                <a:lnTo>
                  <a:pt x="3630168" y="4765548"/>
                </a:lnTo>
              </a:path>
              <a:path w="6399530" h="5445760">
                <a:moveTo>
                  <a:pt x="3029712" y="3246120"/>
                </a:moveTo>
                <a:lnTo>
                  <a:pt x="3029712" y="3343656"/>
                </a:lnTo>
              </a:path>
              <a:path w="6399530" h="5445760">
                <a:moveTo>
                  <a:pt x="3011423" y="4192524"/>
                </a:moveTo>
                <a:lnTo>
                  <a:pt x="3011423" y="4306824"/>
                </a:lnTo>
              </a:path>
              <a:path w="6399530" h="5445760">
                <a:moveTo>
                  <a:pt x="3581400" y="2470404"/>
                </a:moveTo>
                <a:lnTo>
                  <a:pt x="3581400" y="256489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2297683" y="5499912"/>
            <a:ext cx="472630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939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LD</a:t>
            </a:r>
            <a:endParaRPr sz="1200">
              <a:latin typeface="Times New Roman"/>
              <a:cs typeface="Times New Roman"/>
            </a:endParaRPr>
          </a:p>
          <a:p>
            <a:pPr marL="704850">
              <a:lnSpc>
                <a:spcPts val="1410"/>
              </a:lnSpc>
            </a:pPr>
            <a:r>
              <a:rPr sz="1200" b="1" spc="-5" dirty="0">
                <a:latin typeface="Times New Roman"/>
                <a:cs typeface="Times New Roman"/>
              </a:rPr>
              <a:t>16-bit </a:t>
            </a:r>
            <a:r>
              <a:rPr sz="1200" b="1" spc="-10" dirty="0">
                <a:latin typeface="Times New Roman"/>
                <a:cs typeface="Times New Roman"/>
              </a:rPr>
              <a:t>common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bus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Basic computer </a:t>
            </a:r>
            <a:r>
              <a:rPr sz="1400" b="1" spc="-5" dirty="0">
                <a:latin typeface="Times New Roman"/>
                <a:cs typeface="Times New Roman"/>
              </a:rPr>
              <a:t>registers </a:t>
            </a:r>
            <a:r>
              <a:rPr sz="1400" b="1" dirty="0">
                <a:latin typeface="Times New Roman"/>
                <a:cs typeface="Times New Roman"/>
              </a:rPr>
              <a:t>connected to a </a:t>
            </a:r>
            <a:r>
              <a:rPr sz="1400" b="1" spc="-5" dirty="0">
                <a:latin typeface="Times New Roman"/>
                <a:cs typeface="Times New Roman"/>
              </a:rPr>
              <a:t>common</a:t>
            </a:r>
            <a:r>
              <a:rPr sz="1400" b="1" spc="-1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bus.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51356" y="2722852"/>
          <a:ext cx="6411594" cy="3616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84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01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30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4934">
                <a:tc>
                  <a:txBody>
                    <a:bodyPr/>
                    <a:lstStyle/>
                    <a:p>
                      <a:pPr marR="947419" algn="ctr">
                        <a:lnSpc>
                          <a:spcPts val="1739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LOAD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3125" algn="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1840" algn="ctr">
                        <a:lnSpc>
                          <a:spcPts val="1739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 =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M[A]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5403">
                <a:tc>
                  <a:txBody>
                    <a:bodyPr/>
                    <a:lstStyle/>
                    <a:p>
                      <a:pPr marR="94678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R="879475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75184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 = AC +</a:t>
                      </a:r>
                      <a:r>
                        <a:rPr sz="16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M[B]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pPr marR="94805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STORE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R="884555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75120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M[T] =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5276">
                <a:tc>
                  <a:txBody>
                    <a:bodyPr/>
                    <a:lstStyle/>
                    <a:p>
                      <a:pPr marR="947419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LOAD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R="879475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75311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 =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M[C]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5276">
                <a:tc>
                  <a:txBody>
                    <a:bodyPr/>
                    <a:lstStyle/>
                    <a:p>
                      <a:pPr marR="946785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marR="873125" algn="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marL="753745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 = AC +</a:t>
                      </a:r>
                      <a:r>
                        <a:rPr sz="16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M[D]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pPr marR="947419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MUL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R="884555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75374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 = AC *</a:t>
                      </a:r>
                      <a:r>
                        <a:rPr sz="16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M[T]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4934">
                <a:tc>
                  <a:txBody>
                    <a:bodyPr/>
                    <a:lstStyle/>
                    <a:p>
                      <a:pPr marR="948055" algn="ctr">
                        <a:lnSpc>
                          <a:spcPts val="1845"/>
                        </a:lnSpc>
                        <a:spcBef>
                          <a:spcPts val="11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STORE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R="873125" algn="r">
                        <a:lnSpc>
                          <a:spcPts val="1845"/>
                        </a:lnSpc>
                        <a:spcBef>
                          <a:spcPts val="11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751205" algn="ctr">
                        <a:lnSpc>
                          <a:spcPts val="1845"/>
                        </a:lnSpc>
                        <a:spcBef>
                          <a:spcPts val="11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M[X] =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59409" y="288093"/>
            <a:ext cx="7953375" cy="18554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5" dirty="0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marL="12700" marR="4756150">
              <a:lnSpc>
                <a:spcPct val="150000"/>
              </a:lnSpc>
            </a:pP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Address Instructions  Expression: X =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(A+B)*(C+D)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5" dirty="0">
                <a:latin typeface="Times New Roman"/>
                <a:cs typeface="Times New Roman"/>
              </a:rPr>
              <a:t>AC </a:t>
            </a:r>
            <a:r>
              <a:rPr sz="2000" spc="-5" dirty="0">
                <a:latin typeface="Times New Roman"/>
                <a:cs typeface="Times New Roman"/>
              </a:rPr>
              <a:t>is accumulator </a:t>
            </a:r>
            <a:r>
              <a:rPr sz="2000" dirty="0">
                <a:latin typeface="Times New Roman"/>
                <a:cs typeface="Times New Roman"/>
              </a:rPr>
              <a:t>M[]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location M[T]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temporary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49960" y="940663"/>
            <a:ext cx="8047355" cy="5548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basic computer has three instruction code formats. Each format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10" dirty="0">
                <a:latin typeface="Times New Roman"/>
                <a:cs typeface="Times New Roman"/>
              </a:rPr>
              <a:t>16  </a:t>
            </a:r>
            <a:r>
              <a:rPr sz="2000" spc="-5" dirty="0">
                <a:latin typeface="Times New Roman"/>
                <a:cs typeface="Times New Roman"/>
              </a:rPr>
              <a:t>bits. The operation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(opcode) part of the instruction </a:t>
            </a:r>
            <a:r>
              <a:rPr sz="2000" dirty="0">
                <a:latin typeface="Times New Roman"/>
                <a:cs typeface="Times New Roman"/>
              </a:rPr>
              <a:t>contains </a:t>
            </a:r>
            <a:r>
              <a:rPr sz="2000" spc="-5" dirty="0">
                <a:latin typeface="Times New Roman"/>
                <a:cs typeface="Times New Roman"/>
              </a:rPr>
              <a:t>three bits 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 meaning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remaining 13 bits </a:t>
            </a:r>
            <a:r>
              <a:rPr sz="2000" dirty="0">
                <a:latin typeface="Times New Roman"/>
                <a:cs typeface="Times New Roman"/>
              </a:rPr>
              <a:t>depends </a:t>
            </a:r>
            <a:r>
              <a:rPr sz="2000" spc="-5" dirty="0">
                <a:latin typeface="Times New Roman"/>
                <a:cs typeface="Times New Roman"/>
              </a:rPr>
              <a:t>on the operation code  encountered. 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memory-reference </a:t>
            </a:r>
            <a:r>
              <a:rPr sz="2000" spc="-10" dirty="0">
                <a:latin typeface="Times New Roman"/>
                <a:cs typeface="Times New Roman"/>
              </a:rPr>
              <a:t>instruction </a:t>
            </a:r>
            <a:r>
              <a:rPr sz="2000" dirty="0">
                <a:latin typeface="Times New Roman"/>
                <a:cs typeface="Times New Roman"/>
              </a:rPr>
              <a:t>uses </a:t>
            </a:r>
            <a:r>
              <a:rPr sz="2000" spc="-5" dirty="0">
                <a:latin typeface="Times New Roman"/>
                <a:cs typeface="Times New Roman"/>
              </a:rPr>
              <a:t>12 bits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specify </a:t>
            </a:r>
            <a:r>
              <a:rPr sz="2000" spc="-10" dirty="0">
                <a:latin typeface="Times New Roman"/>
                <a:cs typeface="Times New Roman"/>
              </a:rPr>
              <a:t>and 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one bit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specify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addressing mode </a:t>
            </a:r>
            <a:r>
              <a:rPr sz="2000" dirty="0">
                <a:latin typeface="Times New Roman"/>
                <a:cs typeface="Times New Roman"/>
              </a:rPr>
              <a:t>I. I </a:t>
            </a:r>
            <a:r>
              <a:rPr sz="2000" spc="-5" dirty="0">
                <a:latin typeface="Times New Roman"/>
                <a:cs typeface="Times New Roman"/>
              </a:rPr>
              <a:t>is equal to </a:t>
            </a:r>
            <a:r>
              <a:rPr sz="2000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for   </a:t>
            </a:r>
            <a:r>
              <a:rPr sz="2000" dirty="0">
                <a:latin typeface="Times New Roman"/>
                <a:cs typeface="Times New Roman"/>
              </a:rPr>
              <a:t>direct address and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1 for indirect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address.</a:t>
            </a:r>
          </a:p>
          <a:p>
            <a:pPr marL="355600" marR="5080" indent="-343535" algn="just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register </a:t>
            </a:r>
            <a:r>
              <a:rPr sz="2000" dirty="0">
                <a:latin typeface="Times New Roman"/>
                <a:cs typeface="Times New Roman"/>
              </a:rPr>
              <a:t>reference </a:t>
            </a:r>
            <a:r>
              <a:rPr sz="2000" spc="-5" dirty="0">
                <a:latin typeface="Times New Roman"/>
                <a:cs typeface="Times New Roman"/>
              </a:rPr>
              <a:t>instructions are recognized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operation code   </a:t>
            </a:r>
            <a:r>
              <a:rPr sz="2000" spc="-45" dirty="0">
                <a:latin typeface="Times New Roman"/>
                <a:cs typeface="Times New Roman"/>
              </a:rPr>
              <a:t>111 </a:t>
            </a:r>
            <a:r>
              <a:rPr sz="2000" dirty="0">
                <a:latin typeface="Times New Roman"/>
                <a:cs typeface="Times New Roman"/>
              </a:rPr>
              <a:t>with a 0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leftmost </a:t>
            </a:r>
            <a:r>
              <a:rPr sz="2000" dirty="0">
                <a:latin typeface="Times New Roman"/>
                <a:cs typeface="Times New Roman"/>
              </a:rPr>
              <a:t>bit (bit </a:t>
            </a:r>
            <a:r>
              <a:rPr sz="2000" spc="5" dirty="0">
                <a:latin typeface="Times New Roman"/>
                <a:cs typeface="Times New Roman"/>
              </a:rPr>
              <a:t>15)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instruction.</a:t>
            </a:r>
            <a:endParaRPr sz="2000" dirty="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ts val="360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register-reference instruction specifies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operation on </a:t>
            </a:r>
            <a:r>
              <a:rPr sz="2000" dirty="0">
                <a:latin typeface="Times New Roman"/>
                <a:cs typeface="Times New Roman"/>
              </a:rPr>
              <a:t>or a </a:t>
            </a:r>
            <a:r>
              <a:rPr sz="2000" spc="-5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  </a:t>
            </a:r>
            <a:r>
              <a:rPr sz="2000" spc="-15" dirty="0">
                <a:latin typeface="Times New Roman"/>
                <a:cs typeface="Times New Roman"/>
              </a:rPr>
              <a:t>register. </a:t>
            </a:r>
            <a:r>
              <a:rPr sz="2000" spc="-5" dirty="0">
                <a:latin typeface="Times New Roman"/>
                <a:cs typeface="Times New Roman"/>
              </a:rPr>
              <a:t>An operand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memory 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needed; therefore,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other </a:t>
            </a:r>
            <a:r>
              <a:rPr sz="2000" spc="5" dirty="0">
                <a:latin typeface="Times New Roman"/>
                <a:cs typeface="Times New Roman"/>
              </a:rPr>
              <a:t>12  </a:t>
            </a:r>
            <a:r>
              <a:rPr sz="2000" spc="-5" dirty="0">
                <a:latin typeface="Times New Roman"/>
                <a:cs typeface="Times New Roman"/>
              </a:rPr>
              <a:t>bits </a:t>
            </a:r>
            <a:r>
              <a:rPr sz="2000" dirty="0">
                <a:latin typeface="Times New Roman"/>
                <a:cs typeface="Times New Roman"/>
              </a:rPr>
              <a:t>are used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specify the operation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test to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8938" y="433781"/>
            <a:ext cx="3533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8355" algn="l"/>
              </a:tabLst>
            </a:pPr>
            <a:r>
              <a:rPr sz="2200" spc="-5" dirty="0"/>
              <a:t>Basic</a:t>
            </a:r>
            <a:r>
              <a:rPr sz="2200" dirty="0"/>
              <a:t> </a:t>
            </a:r>
            <a:r>
              <a:rPr sz="2200" spc="-5" dirty="0"/>
              <a:t>Computer	Instructions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02437" y="105765"/>
            <a:ext cx="8342630" cy="642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20" dirty="0">
                <a:latin typeface="Times New Roman"/>
                <a:cs typeface="Times New Roman"/>
              </a:rPr>
              <a:t>Similarly,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input output instruction </a:t>
            </a:r>
            <a:r>
              <a:rPr sz="2000" dirty="0">
                <a:latin typeface="Times New Roman"/>
                <a:cs typeface="Times New Roman"/>
              </a:rPr>
              <a:t>does not </a:t>
            </a:r>
            <a:r>
              <a:rPr sz="2000" spc="-5" dirty="0">
                <a:latin typeface="Times New Roman"/>
                <a:cs typeface="Times New Roman"/>
              </a:rPr>
              <a:t>need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reference </a:t>
            </a:r>
            <a:r>
              <a:rPr sz="2000" spc="-10" dirty="0">
                <a:latin typeface="Times New Roman"/>
                <a:cs typeface="Times New Roman"/>
              </a:rPr>
              <a:t>to memory </a:t>
            </a:r>
            <a:r>
              <a:rPr sz="2000" spc="-5" dirty="0">
                <a:latin typeface="Times New Roman"/>
                <a:cs typeface="Times New Roman"/>
              </a:rPr>
              <a:t>and  is recognized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operation code </a:t>
            </a:r>
            <a:r>
              <a:rPr sz="2000" spc="-55" dirty="0">
                <a:latin typeface="Times New Roman"/>
                <a:cs typeface="Times New Roman"/>
              </a:rPr>
              <a:t>111 </a:t>
            </a:r>
            <a:r>
              <a:rPr sz="2000" dirty="0">
                <a:latin typeface="Times New Roman"/>
                <a:cs typeface="Times New Roman"/>
              </a:rPr>
              <a:t>with a 1 </a:t>
            </a:r>
            <a:r>
              <a:rPr sz="2000" spc="-5" dirty="0">
                <a:latin typeface="Times New Roman"/>
                <a:cs typeface="Times New Roman"/>
              </a:rPr>
              <a:t>in the leftmost </a:t>
            </a:r>
            <a:r>
              <a:rPr sz="2000" spc="-10" dirty="0">
                <a:latin typeface="Times New Roman"/>
                <a:cs typeface="Times New Roman"/>
              </a:rPr>
              <a:t>bit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 instruction. The remaining 12 </a:t>
            </a:r>
            <a:r>
              <a:rPr sz="2000" dirty="0">
                <a:latin typeface="Times New Roman"/>
                <a:cs typeface="Times New Roman"/>
              </a:rPr>
              <a:t>bits are </a:t>
            </a:r>
            <a:r>
              <a:rPr sz="2000" spc="-5" dirty="0">
                <a:latin typeface="Times New Roman"/>
                <a:cs typeface="Times New Roman"/>
              </a:rPr>
              <a:t>used to specify the type of input-output  </a:t>
            </a:r>
            <a:r>
              <a:rPr sz="2000" dirty="0">
                <a:latin typeface="Times New Roman"/>
                <a:cs typeface="Times New Roman"/>
              </a:rPr>
              <a:t>operation or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performed.</a:t>
            </a: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recognized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</a:p>
          <a:p>
            <a:pPr marL="299085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four bits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positions 12 through 15 of the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instruction.</a:t>
            </a:r>
            <a:endParaRPr sz="2000" dirty="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three </a:t>
            </a:r>
            <a:r>
              <a:rPr sz="2000" dirty="0">
                <a:latin typeface="Times New Roman"/>
                <a:cs typeface="Times New Roman"/>
              </a:rPr>
              <a:t>opcode </a:t>
            </a:r>
            <a:r>
              <a:rPr sz="2000" spc="-5" dirty="0">
                <a:latin typeface="Times New Roman"/>
                <a:cs typeface="Times New Roman"/>
              </a:rPr>
              <a:t>bits in positions </a:t>
            </a:r>
            <a:r>
              <a:rPr sz="2000" dirty="0">
                <a:latin typeface="Times New Roman"/>
                <a:cs typeface="Times New Roman"/>
              </a:rPr>
              <a:t>12 </a:t>
            </a:r>
            <a:r>
              <a:rPr sz="2000" spc="-5" dirty="0">
                <a:latin typeface="Times New Roman"/>
                <a:cs typeface="Times New Roman"/>
              </a:rPr>
              <a:t>through 14 </a:t>
            </a:r>
            <a:r>
              <a:rPr sz="2000" dirty="0">
                <a:latin typeface="Times New Roman"/>
                <a:cs typeface="Times New Roman"/>
              </a:rPr>
              <a:t>are not </a:t>
            </a:r>
            <a:r>
              <a:rPr sz="2000" spc="-5" dirty="0">
                <a:latin typeface="Times New Roman"/>
                <a:cs typeface="Times New Roman"/>
              </a:rPr>
              <a:t>equal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40" dirty="0">
                <a:latin typeface="Times New Roman"/>
                <a:cs typeface="Times New Roman"/>
              </a:rPr>
              <a:t>111, </a:t>
            </a:r>
            <a:r>
              <a:rPr sz="2000" spc="-5" dirty="0">
                <a:latin typeface="Times New Roman"/>
                <a:cs typeface="Times New Roman"/>
              </a:rPr>
              <a:t>the   instruction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memory-reference type </a:t>
            </a:r>
            <a:r>
              <a:rPr sz="2000" spc="-10" dirty="0">
                <a:latin typeface="Times New Roman"/>
                <a:cs typeface="Times New Roman"/>
              </a:rPr>
              <a:t>and the </a:t>
            </a:r>
            <a:r>
              <a:rPr sz="2000" spc="-5" dirty="0">
                <a:latin typeface="Times New Roman"/>
                <a:cs typeface="Times New Roman"/>
              </a:rPr>
              <a:t>bit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position </a:t>
            </a:r>
            <a:r>
              <a:rPr sz="2000" dirty="0">
                <a:latin typeface="Times New Roman"/>
                <a:cs typeface="Times New Roman"/>
              </a:rPr>
              <a:t>15 </a:t>
            </a:r>
            <a:r>
              <a:rPr sz="2000" spc="-5" dirty="0">
                <a:latin typeface="Times New Roman"/>
                <a:cs typeface="Times New Roman"/>
              </a:rPr>
              <a:t>is taken as the  addressing mode </a:t>
            </a:r>
            <a:r>
              <a:rPr sz="2000" dirty="0">
                <a:latin typeface="Times New Roman"/>
                <a:cs typeface="Times New Roman"/>
              </a:rPr>
              <a:t>I. </a:t>
            </a:r>
            <a:r>
              <a:rPr sz="2000" spc="-5" dirty="0">
                <a:latin typeface="Times New Roman"/>
                <a:cs typeface="Times New Roman"/>
              </a:rPr>
              <a:t>If the 3-bit </a:t>
            </a:r>
            <a:r>
              <a:rPr sz="2000" dirty="0">
                <a:latin typeface="Times New Roman"/>
                <a:cs typeface="Times New Roman"/>
              </a:rPr>
              <a:t>opcode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equal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35" dirty="0">
                <a:latin typeface="Times New Roman"/>
                <a:cs typeface="Times New Roman"/>
              </a:rPr>
              <a:t>111, </a:t>
            </a:r>
            <a:r>
              <a:rPr sz="2000" spc="-5" dirty="0">
                <a:latin typeface="Times New Roman"/>
                <a:cs typeface="Times New Roman"/>
              </a:rPr>
              <a:t>control </a:t>
            </a:r>
            <a:r>
              <a:rPr sz="2000" spc="-10" dirty="0">
                <a:latin typeface="Times New Roman"/>
                <a:cs typeface="Times New Roman"/>
              </a:rPr>
              <a:t>then </a:t>
            </a:r>
            <a:r>
              <a:rPr sz="2000" spc="-5" dirty="0">
                <a:latin typeface="Times New Roman"/>
                <a:cs typeface="Times New Roman"/>
              </a:rPr>
              <a:t>inspects  </a:t>
            </a:r>
            <a:r>
              <a:rPr sz="2000" dirty="0">
                <a:latin typeface="Times New Roman"/>
                <a:cs typeface="Times New Roman"/>
              </a:rPr>
              <a:t>the bit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position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15.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If this bit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0, the </a:t>
            </a:r>
            <a:r>
              <a:rPr sz="2000" spc="-5" dirty="0">
                <a:latin typeface="Times New Roman"/>
                <a:cs typeface="Times New Roman"/>
              </a:rPr>
              <a:t>instruction is </a:t>
            </a:r>
            <a:r>
              <a:rPr sz="2000" dirty="0">
                <a:latin typeface="Times New Roman"/>
                <a:cs typeface="Times New Roman"/>
              </a:rPr>
              <a:t>a register </a:t>
            </a:r>
            <a:r>
              <a:rPr lang="en-US" sz="200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 reference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type.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If the bit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1, the </a:t>
            </a:r>
            <a:r>
              <a:rPr sz="2000" spc="-5" dirty="0">
                <a:latin typeface="Times New Roman"/>
                <a:cs typeface="Times New Roman"/>
              </a:rPr>
              <a:t>instruction is </a:t>
            </a:r>
            <a:r>
              <a:rPr sz="2000" dirty="0">
                <a:latin typeface="Times New Roman"/>
                <a:cs typeface="Times New Roman"/>
              </a:rPr>
              <a:t>an input-output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type.</a:t>
            </a:r>
            <a:endParaRPr sz="200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Note </a:t>
            </a:r>
            <a:r>
              <a:rPr sz="2000" spc="-5" dirty="0">
                <a:latin typeface="Times New Roman"/>
                <a:cs typeface="Times New Roman"/>
              </a:rPr>
              <a:t>that the </a:t>
            </a:r>
            <a:r>
              <a:rPr sz="2000" dirty="0">
                <a:latin typeface="Times New Roman"/>
                <a:cs typeface="Times New Roman"/>
              </a:rPr>
              <a:t>bit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position 15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instruction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designated by the  symbol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 </a:t>
            </a:r>
            <a:r>
              <a:rPr sz="2000" dirty="0">
                <a:latin typeface="Times New Roman"/>
                <a:cs typeface="Times New Roman"/>
              </a:rPr>
              <a:t>bit when the operation code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equal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111.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0497" y="928369"/>
          <a:ext cx="6186168" cy="364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15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135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4236"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Opcode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71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80541" y="646303"/>
            <a:ext cx="153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1</a:t>
            </a:r>
            <a:r>
              <a:rPr sz="1000" b="1" spc="-5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6635" y="646303"/>
            <a:ext cx="153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1</a:t>
            </a:r>
            <a:r>
              <a:rPr sz="1000" b="1" spc="-5" dirty="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3245" y="615442"/>
            <a:ext cx="342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12</a:t>
            </a:r>
            <a:r>
              <a:rPr sz="1000" b="1" spc="16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11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2241" y="606679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07261" y="2906522"/>
          <a:ext cx="6185535" cy="364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8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98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14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268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4236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operation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33932" y="2535173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15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6273" y="2535173"/>
            <a:ext cx="4387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1000" b="1" dirty="0">
                <a:latin typeface="Times New Roman"/>
                <a:cs typeface="Times New Roman"/>
              </a:rPr>
              <a:t>1</a:t>
            </a:r>
            <a:r>
              <a:rPr sz="1000" b="1" spc="-5" dirty="0">
                <a:latin typeface="Times New Roman"/>
                <a:cs typeface="Times New Roman"/>
              </a:rPr>
              <a:t>2</a:t>
            </a:r>
            <a:r>
              <a:rPr sz="1000" b="1" dirty="0">
                <a:latin typeface="Times New Roman"/>
                <a:cs typeface="Times New Roman"/>
              </a:rPr>
              <a:t>	1</a:t>
            </a:r>
            <a:r>
              <a:rPr sz="1000" b="1" spc="-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0721" y="2546349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10310" y="5017261"/>
          <a:ext cx="6185534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8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98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103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573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I/O operation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233932" y="4648961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15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2970" y="4648961"/>
            <a:ext cx="436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6545" algn="l"/>
              </a:tabLst>
            </a:pPr>
            <a:r>
              <a:rPr sz="1000" b="1" dirty="0">
                <a:latin typeface="Times New Roman"/>
                <a:cs typeface="Times New Roman"/>
              </a:rPr>
              <a:t>1</a:t>
            </a:r>
            <a:r>
              <a:rPr sz="1000" b="1" spc="-5" dirty="0">
                <a:latin typeface="Times New Roman"/>
                <a:cs typeface="Times New Roman"/>
              </a:rPr>
              <a:t>2</a:t>
            </a:r>
            <a:r>
              <a:rPr sz="1000" b="1" dirty="0">
                <a:latin typeface="Times New Roman"/>
                <a:cs typeface="Times New Roman"/>
              </a:rPr>
              <a:t>	1</a:t>
            </a:r>
            <a:r>
              <a:rPr sz="1000" b="1" spc="-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2241" y="4685538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9416" y="6273800"/>
            <a:ext cx="34055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Basic computer instruction</a:t>
            </a:r>
            <a:r>
              <a:rPr sz="1400" b="1" spc="-1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formats.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6964" y="1902079"/>
            <a:ext cx="43681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(a) </a:t>
            </a:r>
            <a:r>
              <a:rPr sz="1400" b="1" spc="-5" dirty="0">
                <a:latin typeface="Times New Roman"/>
                <a:cs typeface="Times New Roman"/>
              </a:rPr>
              <a:t>Memory-Reference </a:t>
            </a:r>
            <a:r>
              <a:rPr sz="1400" b="1" dirty="0">
                <a:latin typeface="Times New Roman"/>
                <a:cs typeface="Times New Roman"/>
              </a:rPr>
              <a:t>Instructions (Opcode = 000 ~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110)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5576" y="3873246"/>
            <a:ext cx="262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(b) </a:t>
            </a:r>
            <a:r>
              <a:rPr sz="1400" b="1" spc="-5" dirty="0">
                <a:latin typeface="Times New Roman"/>
                <a:cs typeface="Times New Roman"/>
              </a:rPr>
              <a:t>Register-Reference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Instruction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9029" y="3873246"/>
            <a:ext cx="1670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(OP-code = </a:t>
            </a:r>
            <a:r>
              <a:rPr sz="1400" b="1" spc="-35" dirty="0">
                <a:latin typeface="Times New Roman"/>
                <a:cs typeface="Times New Roman"/>
              </a:rPr>
              <a:t>111, </a:t>
            </a:r>
            <a:r>
              <a:rPr sz="1400" b="1" dirty="0">
                <a:latin typeface="Times New Roman"/>
                <a:cs typeface="Times New Roman"/>
              </a:rPr>
              <a:t>I =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6964" y="5630367"/>
            <a:ext cx="2268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(c) Input-Output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Instructions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0800" y="5630367"/>
            <a:ext cx="1626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(OP-code </a:t>
            </a:r>
            <a:r>
              <a:rPr sz="1400" b="1" spc="-30" dirty="0">
                <a:latin typeface="Times New Roman"/>
                <a:cs typeface="Times New Roman"/>
              </a:rPr>
              <a:t>=111, </a:t>
            </a:r>
            <a:r>
              <a:rPr sz="1400" b="1" dirty="0">
                <a:latin typeface="Times New Roman"/>
                <a:cs typeface="Times New Roman"/>
              </a:rPr>
              <a:t>I =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9743" y="250996"/>
            <a:ext cx="5821886" cy="6059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2080" y="6394500"/>
            <a:ext cx="27171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: Basic </a:t>
            </a:r>
            <a:r>
              <a:rPr sz="1400" b="1" spc="-5" dirty="0">
                <a:latin typeface="Times New Roman"/>
                <a:cs typeface="Times New Roman"/>
              </a:rPr>
              <a:t>Computer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Instruction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46100" y="237292"/>
            <a:ext cx="7958455" cy="18554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305"/>
              </a:spcBef>
              <a:buFont typeface="Wingdings"/>
              <a:buChar char=""/>
              <a:tabLst>
                <a:tab pos="40640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Register- reference</a:t>
            </a:r>
            <a:r>
              <a:rPr sz="2000" b="1" spc="4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instructions</a:t>
            </a:r>
            <a:endParaRPr sz="2000">
              <a:latin typeface="Times New Roman"/>
              <a:cs typeface="Times New Roman"/>
            </a:endParaRPr>
          </a:p>
          <a:p>
            <a:pPr marL="406400" marR="68580" indent="-342900">
              <a:lnSpc>
                <a:spcPct val="1500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Register-reference instructions are recognized </a:t>
            </a:r>
            <a:r>
              <a:rPr sz="2000" dirty="0">
                <a:latin typeface="Times New Roman"/>
                <a:cs typeface="Times New Roman"/>
              </a:rPr>
              <a:t>by the </a:t>
            </a:r>
            <a:r>
              <a:rPr sz="2000" spc="-5" dirty="0">
                <a:latin typeface="Times New Roman"/>
                <a:cs typeface="Times New Roman"/>
              </a:rPr>
              <a:t>control when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7 </a:t>
            </a:r>
            <a:r>
              <a:rPr sz="2000" dirty="0">
                <a:latin typeface="Times New Roman"/>
                <a:cs typeface="Times New Roman"/>
              </a:rPr>
              <a:t>=  1 and I 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These </a:t>
            </a:r>
            <a:r>
              <a:rPr sz="2000" spc="-5" dirty="0">
                <a:latin typeface="Times New Roman"/>
                <a:cs typeface="Times New Roman"/>
              </a:rPr>
              <a:t>instructions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bits </a:t>
            </a:r>
            <a:r>
              <a:rPr sz="2000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through </a:t>
            </a:r>
            <a:r>
              <a:rPr sz="2000" spc="-35" dirty="0">
                <a:latin typeface="Times New Roman"/>
                <a:cs typeface="Times New Roman"/>
              </a:rPr>
              <a:t>11 </a:t>
            </a:r>
            <a:r>
              <a:rPr sz="2000" spc="-5" dirty="0">
                <a:latin typeface="Times New Roman"/>
                <a:cs typeface="Times New Roman"/>
              </a:rPr>
              <a:t>of the instruction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2067534"/>
            <a:ext cx="725106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68580">
              <a:lnSpc>
                <a:spcPct val="150000"/>
              </a:lnSpc>
              <a:spcBef>
                <a:spcPts val="100"/>
              </a:spcBef>
              <a:tabLst>
                <a:tab pos="2992120" algn="l"/>
              </a:tabLst>
            </a:pPr>
            <a:r>
              <a:rPr sz="2000" spc="5" dirty="0">
                <a:latin typeface="Times New Roman"/>
                <a:cs typeface="Times New Roman"/>
              </a:rPr>
              <a:t>one 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12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instructions.	These 12 </a:t>
            </a:r>
            <a:r>
              <a:rPr sz="2000" dirty="0">
                <a:latin typeface="Times New Roman"/>
                <a:cs typeface="Times New Roman"/>
              </a:rPr>
              <a:t>bits are available </a:t>
            </a:r>
            <a:r>
              <a:rPr sz="2000" spc="-10" dirty="0">
                <a:latin typeface="Times New Roman"/>
                <a:cs typeface="Times New Roman"/>
              </a:rPr>
              <a:t>in IR(0-11).  </a:t>
            </a:r>
            <a:r>
              <a:rPr sz="2000" dirty="0">
                <a:latin typeface="Times New Roman"/>
                <a:cs typeface="Times New Roman"/>
              </a:rPr>
              <a:t>were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transferred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AR </a:t>
            </a:r>
            <a:r>
              <a:rPr sz="2000" dirty="0">
                <a:latin typeface="Times New Roman"/>
                <a:cs typeface="Times New Roman"/>
              </a:rPr>
              <a:t>during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endParaRPr sz="1950" baseline="-21367" dirty="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latin typeface="Times New Roman"/>
                <a:cs typeface="Times New Roman"/>
              </a:rPr>
              <a:t>Execution </a:t>
            </a:r>
            <a:r>
              <a:rPr sz="2000" spc="-5" dirty="0">
                <a:latin typeface="Times New Roman"/>
                <a:cs typeface="Times New Roman"/>
              </a:rPr>
              <a:t>starts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timing </a:t>
            </a:r>
            <a:r>
              <a:rPr sz="2000" dirty="0">
                <a:latin typeface="Times New Roman"/>
                <a:cs typeface="Times New Roman"/>
              </a:rPr>
              <a:t>signal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3</a:t>
            </a:r>
            <a:endParaRPr sz="1950" baseline="-21367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200"/>
              </a:spcBef>
              <a:tabLst>
                <a:tab pos="1339215" algn="l"/>
              </a:tabLst>
            </a:pPr>
            <a:r>
              <a:rPr sz="2000" dirty="0">
                <a:latin typeface="Times New Roman"/>
                <a:cs typeface="Times New Roman"/>
              </a:rPr>
              <a:t>r 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7</a:t>
            </a:r>
            <a:r>
              <a:rPr sz="1950" spc="262" baseline="-21367" dirty="0">
                <a:latin typeface="Times New Roman"/>
                <a:cs typeface="Times New Roman"/>
              </a:rPr>
              <a:t> </a:t>
            </a:r>
            <a:r>
              <a:rPr sz="2000" spc="-370" dirty="0">
                <a:latin typeface="Times New Roman"/>
                <a:cs typeface="Times New Roman"/>
              </a:rPr>
              <a:t>I</a:t>
            </a:r>
            <a:r>
              <a:rPr sz="2000" spc="-370" dirty="0">
                <a:latin typeface="Symbol"/>
                <a:cs typeface="Symbol"/>
              </a:rPr>
              <a:t></a:t>
            </a:r>
            <a:r>
              <a:rPr sz="2000" spc="-370" dirty="0">
                <a:latin typeface="Times New Roman"/>
                <a:cs typeface="Times New Roman"/>
              </a:rPr>
              <a:t>T</a:t>
            </a:r>
            <a:r>
              <a:rPr sz="1950" spc="-555" baseline="-21367" dirty="0">
                <a:latin typeface="Times New Roman"/>
                <a:cs typeface="Times New Roman"/>
              </a:rPr>
              <a:t>3	</a:t>
            </a:r>
            <a:r>
              <a:rPr sz="2000" dirty="0">
                <a:latin typeface="Times New Roman"/>
                <a:cs typeface="Times New Roman"/>
              </a:rPr>
              <a:t>=&gt; Register Reference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endParaRPr sz="20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1950" baseline="-21367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= IR(i) , </a:t>
            </a:r>
            <a:r>
              <a:rPr sz="2000" spc="-5" dirty="0">
                <a:latin typeface="Times New Roman"/>
                <a:cs typeface="Times New Roman"/>
              </a:rPr>
              <a:t>i=0,1,2,...,11.[bit in </a:t>
            </a:r>
            <a:r>
              <a:rPr sz="2000" spc="-10" dirty="0">
                <a:latin typeface="Times New Roman"/>
                <a:cs typeface="Times New Roman"/>
              </a:rPr>
              <a:t>IR(0-11) </a:t>
            </a:r>
            <a:r>
              <a:rPr sz="2000" dirty="0">
                <a:latin typeface="Times New Roman"/>
                <a:cs typeface="Times New Roman"/>
              </a:rPr>
              <a:t>that specifies the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92033" y="2219325"/>
            <a:ext cx="548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00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3839" y="6434124"/>
            <a:ext cx="40633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latin typeface="Times New Roman"/>
                <a:cs typeface="Times New Roman"/>
              </a:rPr>
              <a:t>Table: </a:t>
            </a:r>
            <a:r>
              <a:rPr sz="1400" b="1" dirty="0">
                <a:latin typeface="Times New Roman"/>
                <a:cs typeface="Times New Roman"/>
              </a:rPr>
              <a:t>Execution of Register –Reference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instructions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2798" y="890269"/>
          <a:ext cx="7897493" cy="5068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1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300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55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3">
                  <a:txBody>
                    <a:bodyPr/>
                    <a:lstStyle/>
                    <a:p>
                      <a:pPr marL="87630" marR="760095">
                        <a:lnSpc>
                          <a:spcPct val="150000"/>
                        </a:lnSpc>
                        <a:spcBef>
                          <a:spcPts val="994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r: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75" spc="-44" baseline="-21164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75" spc="7" baseline="-21164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75" spc="7" baseline="-21164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  rB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  rB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  rB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  rB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  rB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  rB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  rB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  rB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  rB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  rB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Clear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Clear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Clear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CMA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AC’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Complement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6073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E’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Complement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853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CIR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shr AC, AC(15)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E, E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AC(0)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Circulate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right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shl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AC, AC(0)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E, E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AC(15)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Circulate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left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AC +</a:t>
                      </a:r>
                      <a:r>
                        <a:rPr sz="16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Increment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6137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SPA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if (AC(15) = 0) then (PC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PC+1)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Skip if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5917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if (AC(15) = 1) then (PC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PC+1)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Skip if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SZA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if (AC = 0) then (PC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PC+1)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Skip if A C</a:t>
                      </a:r>
                      <a:r>
                        <a:rPr sz="16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zero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5747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SZE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if (E = 0) then (PC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PC+1)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Skip if 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zero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89717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HLT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636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0 (S is a start-stop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flip-flop)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Halt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computer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77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42366" y="304012"/>
            <a:ext cx="8256905" cy="5513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31800" indent="-342900" algn="just">
              <a:lnSpc>
                <a:spcPct val="100000"/>
              </a:lnSpc>
              <a:spcBef>
                <a:spcPts val="1300"/>
              </a:spcBef>
              <a:buFont typeface="Wingdings"/>
              <a:buChar char=""/>
              <a:tabLst>
                <a:tab pos="431800" algn="l"/>
              </a:tabLst>
            </a:pPr>
            <a:r>
              <a:rPr sz="2000" b="1" dirty="0">
                <a:latin typeface="Times New Roman"/>
                <a:cs typeface="Times New Roman"/>
              </a:rPr>
              <a:t>Memory - </a:t>
            </a:r>
            <a:r>
              <a:rPr sz="2000" b="1" spc="-5" dirty="0">
                <a:latin typeface="Times New Roman"/>
                <a:cs typeface="Times New Roman"/>
              </a:rPr>
              <a:t>Reference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Instructions</a:t>
            </a:r>
            <a:endParaRPr sz="2000">
              <a:latin typeface="Times New Roman"/>
              <a:cs typeface="Times New Roman"/>
            </a:endParaRPr>
          </a:p>
          <a:p>
            <a:pPr marL="3752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table </a:t>
            </a:r>
            <a:r>
              <a:rPr sz="2000" dirty="0">
                <a:latin typeface="Times New Roman"/>
                <a:cs typeface="Times New Roman"/>
              </a:rPr>
              <a:t>below </a:t>
            </a:r>
            <a:r>
              <a:rPr sz="2000" spc="-5" dirty="0">
                <a:latin typeface="Times New Roman"/>
                <a:cs typeface="Times New Roman"/>
              </a:rPr>
              <a:t>lists </a:t>
            </a:r>
            <a:r>
              <a:rPr sz="2000" dirty="0">
                <a:latin typeface="Times New Roman"/>
                <a:cs typeface="Times New Roman"/>
              </a:rPr>
              <a:t>the seven </a:t>
            </a:r>
            <a:r>
              <a:rPr sz="2000" spc="-5" dirty="0">
                <a:latin typeface="Times New Roman"/>
                <a:cs typeface="Times New Roman"/>
              </a:rPr>
              <a:t>memory-reference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instructions.</a:t>
            </a:r>
            <a:endParaRPr sz="2000">
              <a:latin typeface="Times New Roman"/>
              <a:cs typeface="Times New Roman"/>
            </a:endParaRPr>
          </a:p>
          <a:p>
            <a:pPr marL="375285" marR="94615" indent="-287020" algn="just">
              <a:lnSpc>
                <a:spcPct val="150000"/>
              </a:lnSpc>
              <a:buFont typeface="Arial"/>
              <a:buChar char="•"/>
              <a:tabLst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The decoded output D,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i = 0,1, </a:t>
            </a:r>
            <a:r>
              <a:rPr sz="2000" spc="-5" dirty="0">
                <a:latin typeface="Times New Roman"/>
                <a:cs typeface="Times New Roman"/>
              </a:rPr>
              <a:t>2, 3, </a:t>
            </a:r>
            <a:r>
              <a:rPr sz="2000" dirty="0">
                <a:latin typeface="Times New Roman"/>
                <a:cs typeface="Times New Roman"/>
              </a:rPr>
              <a:t>4, </a:t>
            </a:r>
            <a:r>
              <a:rPr sz="2000" spc="-5" dirty="0">
                <a:latin typeface="Times New Roman"/>
                <a:cs typeface="Times New Roman"/>
              </a:rPr>
              <a:t>5, and </a:t>
            </a:r>
            <a:r>
              <a:rPr sz="2000" dirty="0">
                <a:latin typeface="Times New Roman"/>
                <a:cs typeface="Times New Roman"/>
              </a:rPr>
              <a:t>6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operation  decoder that belongs </a:t>
            </a:r>
            <a:r>
              <a:rPr sz="2000" spc="-10" dirty="0">
                <a:latin typeface="Times New Roman"/>
                <a:cs typeface="Times New Roman"/>
              </a:rPr>
              <a:t>effective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each instruction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included in the  table.</a:t>
            </a:r>
            <a:endParaRPr sz="2000">
              <a:latin typeface="Times New Roman"/>
              <a:cs typeface="Times New Roman"/>
            </a:endParaRPr>
          </a:p>
          <a:p>
            <a:pPr marL="3752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effective </a:t>
            </a:r>
            <a:r>
              <a:rPr sz="2000" spc="-5" dirty="0">
                <a:latin typeface="Times New Roman"/>
                <a:cs typeface="Times New Roman"/>
              </a:rPr>
              <a:t>address of the instruction </a:t>
            </a:r>
            <a:r>
              <a:rPr sz="2000" spc="-10" dirty="0">
                <a:latin typeface="Times New Roman"/>
                <a:cs typeface="Times New Roman"/>
              </a:rPr>
              <a:t>is in </a:t>
            </a:r>
            <a:r>
              <a:rPr sz="2000" spc="-5" dirty="0">
                <a:latin typeface="Times New Roman"/>
                <a:cs typeface="Times New Roman"/>
              </a:rPr>
              <a:t>the address register </a:t>
            </a:r>
            <a:r>
              <a:rPr sz="2000" spc="5" dirty="0">
                <a:latin typeface="Times New Roman"/>
                <a:cs typeface="Times New Roman"/>
              </a:rPr>
              <a:t>AR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endParaRPr sz="2000">
              <a:latin typeface="Times New Roman"/>
              <a:cs typeface="Times New Roman"/>
            </a:endParaRPr>
          </a:p>
          <a:p>
            <a:pPr marL="375285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placed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during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timing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1950" spc="43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during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timing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  <a:p>
            <a:pPr marL="375285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I=1.</a:t>
            </a:r>
            <a:endParaRPr sz="2000">
              <a:latin typeface="Times New Roman"/>
              <a:cs typeface="Times New Roman"/>
            </a:endParaRPr>
          </a:p>
          <a:p>
            <a:pPr marL="375285" marR="97155" indent="-287020" algn="just">
              <a:lnSpc>
                <a:spcPct val="150000"/>
              </a:lnSpc>
              <a:buFont typeface="Arial"/>
              <a:buChar char="•"/>
              <a:tabLst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symbolic description of each instruction is specified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table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spc="-5" dirty="0">
                <a:latin typeface="Times New Roman"/>
                <a:cs typeface="Times New Roman"/>
              </a:rPr>
              <a:t>terms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register transfer notation.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actual execution of the instruction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bus </a:t>
            </a:r>
            <a:r>
              <a:rPr sz="2000" dirty="0">
                <a:latin typeface="Times New Roman"/>
                <a:cs typeface="Times New Roman"/>
              </a:rPr>
              <a:t>system will require a sequence of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microoperations.</a:t>
            </a:r>
            <a:endParaRPr sz="2000">
              <a:latin typeface="Times New Roman"/>
              <a:cs typeface="Times New Roman"/>
            </a:endParaRPr>
          </a:p>
          <a:p>
            <a:pPr marL="3752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The execution of </a:t>
            </a:r>
            <a:r>
              <a:rPr sz="2000" spc="-5" dirty="0">
                <a:latin typeface="Times New Roman"/>
                <a:cs typeface="Times New Roman"/>
              </a:rPr>
              <a:t>MR instruction starts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861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275" y="399110"/>
            <a:ext cx="1541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Int</a:t>
            </a:r>
            <a:r>
              <a:rPr sz="2200" spc="-50" dirty="0"/>
              <a:t>r</a:t>
            </a:r>
            <a:r>
              <a:rPr sz="2200" spc="-5" dirty="0"/>
              <a:t>od</a:t>
            </a:r>
            <a:r>
              <a:rPr sz="2200" dirty="0"/>
              <a:t>u</a:t>
            </a:r>
            <a:r>
              <a:rPr sz="2200" spc="-5" dirty="0"/>
              <a:t>ction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06400" y="866622"/>
            <a:ext cx="8406765" cy="575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17780" indent="-2286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organization </a:t>
            </a:r>
            <a:r>
              <a:rPr sz="2000" spc="-5" dirty="0">
                <a:latin typeface="Times New Roman"/>
                <a:cs typeface="Times New Roman"/>
              </a:rPr>
              <a:t>of the computer is defined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spc="-5" dirty="0">
                <a:latin typeface="Times New Roman"/>
                <a:cs typeface="Times New Roman"/>
              </a:rPr>
              <a:t>internal </a:t>
            </a:r>
            <a:r>
              <a:rPr sz="2000" spc="-15" dirty="0">
                <a:latin typeface="Times New Roman"/>
                <a:cs typeface="Times New Roman"/>
              </a:rPr>
              <a:t>register, </a:t>
            </a:r>
            <a:r>
              <a:rPr sz="2000" spc="-5" dirty="0">
                <a:latin typeface="Times New Roman"/>
                <a:cs typeface="Times New Roman"/>
              </a:rPr>
              <a:t>the timing  </a:t>
            </a:r>
            <a:r>
              <a:rPr sz="2000" dirty="0">
                <a:latin typeface="Times New Roman"/>
                <a:cs typeface="Times New Roman"/>
              </a:rPr>
              <a:t>and control structure, and the set of </a:t>
            </a:r>
            <a:r>
              <a:rPr sz="2000" spc="-5" dirty="0">
                <a:latin typeface="Times New Roman"/>
                <a:cs typeface="Times New Roman"/>
              </a:rPr>
              <a:t>instructions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79400" indent="-228600">
              <a:lnSpc>
                <a:spcPct val="100000"/>
              </a:lnSpc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internal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digital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defined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sequence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Times New Roman"/>
                <a:cs typeface="Times New Roman"/>
              </a:rPr>
              <a:t>microoperations it performs </a:t>
            </a:r>
            <a:r>
              <a:rPr sz="2000" dirty="0">
                <a:latin typeface="Times New Roman"/>
                <a:cs typeface="Times New Roman"/>
              </a:rPr>
              <a:t>on data stored </a:t>
            </a:r>
            <a:r>
              <a:rPr sz="2000" spc="-5" dirty="0">
                <a:latin typeface="Times New Roman"/>
                <a:cs typeface="Times New Roman"/>
              </a:rPr>
              <a:t>in its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279400" indent="-228600">
              <a:lnSpc>
                <a:spcPct val="100000"/>
              </a:lnSpc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processor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its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(different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registers,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buses,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microoperations, machine instructions,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2794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000" dirty="0">
                <a:latin typeface="Times New Roman"/>
                <a:cs typeface="Times New Roman"/>
              </a:rPr>
              <a:t>Modern processor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very </a:t>
            </a:r>
            <a:r>
              <a:rPr sz="2000" spc="-5" dirty="0">
                <a:latin typeface="Times New Roman"/>
                <a:cs typeface="Times New Roman"/>
              </a:rPr>
              <a:t>complex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79400" indent="-228600">
              <a:lnSpc>
                <a:spcPct val="100000"/>
              </a:lnSpc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endParaRPr sz="2000">
              <a:latin typeface="Times New Roman"/>
              <a:cs typeface="Times New Roman"/>
            </a:endParaRPr>
          </a:p>
          <a:p>
            <a:pPr marL="736600" lvl="1" indent="-229235">
              <a:lnSpc>
                <a:spcPct val="100000"/>
              </a:lnSpc>
              <a:spcBef>
                <a:spcPts val="1695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registers</a:t>
            </a:r>
            <a:endParaRPr sz="2000">
              <a:latin typeface="Times New Roman"/>
              <a:cs typeface="Times New Roman"/>
            </a:endParaRPr>
          </a:p>
          <a:p>
            <a:pPr marL="736600" lvl="1" indent="-229235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2000" dirty="0">
                <a:latin typeface="Times New Roman"/>
                <a:cs typeface="Times New Roman"/>
              </a:rPr>
              <a:t>Multiple </a:t>
            </a:r>
            <a:r>
              <a:rPr sz="2000" spc="-5" dirty="0">
                <a:latin typeface="Times New Roman"/>
                <a:cs typeface="Times New Roman"/>
              </a:rPr>
              <a:t>arithmetic </a:t>
            </a:r>
            <a:r>
              <a:rPr sz="2000" dirty="0">
                <a:latin typeface="Times New Roman"/>
                <a:cs typeface="Times New Roman"/>
              </a:rPr>
              <a:t>units, for both integer and floating point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calculations</a:t>
            </a:r>
            <a:endParaRPr sz="2000">
              <a:latin typeface="Times New Roman"/>
              <a:cs typeface="Times New Roman"/>
            </a:endParaRPr>
          </a:p>
          <a:p>
            <a:pPr marL="736600" lvl="1" indent="-229235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ability to </a:t>
            </a:r>
            <a:r>
              <a:rPr sz="2000" dirty="0">
                <a:latin typeface="Times New Roman"/>
                <a:cs typeface="Times New Roman"/>
              </a:rPr>
              <a:t>pipeline several consecutive </a:t>
            </a:r>
            <a:r>
              <a:rPr sz="2000" spc="-5" dirty="0">
                <a:latin typeface="Times New Roman"/>
                <a:cs typeface="Times New Roman"/>
              </a:rPr>
              <a:t>instructions to </a:t>
            </a:r>
            <a:r>
              <a:rPr sz="2000" dirty="0">
                <a:latin typeface="Times New Roman"/>
                <a:cs typeface="Times New Roman"/>
              </a:rPr>
              <a:t>speed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executi</a:t>
            </a:r>
            <a:r>
              <a:rPr sz="1800" spc="-97" baseline="-11574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r>
              <a:rPr sz="2000" spc="-65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929" y="3198855"/>
            <a:ext cx="7922259" cy="20828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spc="-5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AC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is an instruction </a:t>
            </a:r>
            <a:r>
              <a:rPr sz="1800" spc="-5" dirty="0">
                <a:latin typeface="Times New Roman"/>
                <a:cs typeface="Times New Roman"/>
              </a:rPr>
              <a:t>that performs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logic operation on pairs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bits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20" dirty="0">
                <a:latin typeface="Times New Roman"/>
                <a:cs typeface="Times New Roman"/>
              </a:rPr>
              <a:t>AC 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 memory </a:t>
            </a:r>
            <a:r>
              <a:rPr sz="1800" dirty="0">
                <a:latin typeface="Times New Roman"/>
                <a:cs typeface="Times New Roman"/>
              </a:rPr>
              <a:t>word </a:t>
            </a:r>
            <a:r>
              <a:rPr sz="1800" spc="-5" dirty="0">
                <a:latin typeface="Times New Roman"/>
                <a:cs typeface="Times New Roman"/>
              </a:rPr>
              <a:t>specified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effective </a:t>
            </a:r>
            <a:r>
              <a:rPr sz="1800" spc="-5" dirty="0">
                <a:latin typeface="Times New Roman"/>
                <a:cs typeface="Times New Roman"/>
              </a:rPr>
              <a:t>address. The result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operation </a:t>
            </a:r>
            <a:r>
              <a:rPr sz="1800" spc="-5" dirty="0">
                <a:latin typeface="Times New Roman"/>
                <a:cs typeface="Times New Roman"/>
              </a:rPr>
              <a:t>is transferred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AC </a:t>
            </a:r>
            <a:r>
              <a:rPr sz="1800" dirty="0">
                <a:latin typeface="Times New Roman"/>
                <a:cs typeface="Times New Roman"/>
              </a:rPr>
              <a:t>. The </a:t>
            </a:r>
            <a:r>
              <a:rPr sz="1800" spc="-5" dirty="0">
                <a:latin typeface="Times New Roman"/>
                <a:cs typeface="Times New Roman"/>
              </a:rPr>
              <a:t>microoperations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execute this instruction  </a:t>
            </a:r>
            <a:r>
              <a:rPr sz="180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7079" y="5411879"/>
          <a:ext cx="5789929" cy="812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91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8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66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DR </a:t>
                      </a:r>
                      <a:r>
                        <a:rPr sz="2000" spc="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M[AR]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//Read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operand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AC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AC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DR, SC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//AND with</a:t>
                      </a:r>
                      <a:r>
                        <a:rPr sz="200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8913" y="583945"/>
          <a:ext cx="7868284" cy="21046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86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766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04643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Symbol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9065" marR="181610">
                        <a:lnSpc>
                          <a:spcPct val="90000"/>
                        </a:lnSpc>
                        <a:spcBef>
                          <a:spcPts val="12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ADD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LDA 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STA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BUN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BSA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39065">
                        <a:lnSpc>
                          <a:spcPts val="164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13335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Opera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on  Decoder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2405" marR="426720" algn="just">
                        <a:lnSpc>
                          <a:spcPct val="90000"/>
                        </a:lnSpc>
                        <a:spcBef>
                          <a:spcPts val="53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0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1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2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3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4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  <a:p>
                      <a:pPr marL="192405">
                        <a:lnSpc>
                          <a:spcPts val="164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60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Symbolic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0175" algn="just">
                        <a:lnSpc>
                          <a:spcPts val="2050"/>
                        </a:lnSpc>
                        <a:spcBef>
                          <a:spcPts val="9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M[AR]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30175" algn="just">
                        <a:lnSpc>
                          <a:spcPts val="19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AC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AC +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M[AR],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out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  <a:p>
                      <a:pPr marL="142240" marR="4650105" indent="-12700" algn="just">
                        <a:lnSpc>
                          <a:spcPts val="1939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M[AR]  M[AR]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AC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PC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2240" algn="just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M[AR]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PC, PC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2240" algn="just">
                        <a:lnSpc>
                          <a:spcPts val="175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M[AR]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M[AR]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+ 1, if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M[AR]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+ 1 = 0 then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PC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PC+1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2094" y="927353"/>
            <a:ext cx="7838440" cy="45720"/>
          </a:xfrm>
          <a:custGeom>
            <a:avLst/>
            <a:gdLst/>
            <a:ahLst/>
            <a:cxnLst/>
            <a:rect l="l" t="t" r="r" b="b"/>
            <a:pathLst>
              <a:path w="7838440" h="45719">
                <a:moveTo>
                  <a:pt x="0" y="0"/>
                </a:moveTo>
                <a:lnTo>
                  <a:pt x="7837932" y="4572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6169" y="2936239"/>
            <a:ext cx="30740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0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Memory-Reference</a:t>
            </a:r>
            <a:r>
              <a:rPr sz="1400" b="1" dirty="0">
                <a:latin typeface="Times New Roman"/>
                <a:cs typeface="Times New Roman"/>
              </a:rPr>
              <a:t> Instructions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3581" y="5914597"/>
            <a:ext cx="2817495" cy="3803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774065" algn="l"/>
              </a:tabLst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:	AC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DR, SC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8853" y="5943677"/>
            <a:ext cx="2025014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dirty="0">
                <a:latin typeface="Times New Roman"/>
                <a:cs typeface="Times New Roman"/>
              </a:rPr>
              <a:t>//Load </a:t>
            </a:r>
            <a:r>
              <a:rPr sz="2000" spc="5" dirty="0">
                <a:latin typeface="Times New Roman"/>
                <a:cs typeface="Times New Roman"/>
              </a:rPr>
              <a:t>AC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2376" y="275900"/>
            <a:ext cx="8592820" cy="55137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latin typeface="Times New Roman"/>
                <a:cs typeface="Times New Roman"/>
              </a:rPr>
              <a:t>ADD to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</a:t>
            </a:r>
            <a:endParaRPr sz="2000">
              <a:latin typeface="Times New Roman"/>
              <a:cs typeface="Times New Roman"/>
            </a:endParaRPr>
          </a:p>
          <a:p>
            <a:pPr marL="387985" marR="105410" indent="-287020" algn="just">
              <a:lnSpc>
                <a:spcPct val="150000"/>
              </a:lnSpc>
              <a:buFont typeface="Arial"/>
              <a:buChar char="•"/>
              <a:tabLst>
                <a:tab pos="38862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instruction adds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memory word specified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effective 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value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AC </a:t>
            </a:r>
            <a:r>
              <a:rPr sz="2000" dirty="0">
                <a:latin typeface="Times New Roman"/>
                <a:cs typeface="Times New Roman"/>
              </a:rPr>
              <a:t>. The </a:t>
            </a:r>
            <a:r>
              <a:rPr sz="2000" spc="-5" dirty="0">
                <a:latin typeface="Times New Roman"/>
                <a:cs typeface="Times New Roman"/>
              </a:rPr>
              <a:t>sum is transferred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spc="5" dirty="0">
                <a:latin typeface="Times New Roman"/>
                <a:cs typeface="Times New Roman"/>
              </a:rPr>
              <a:t>AC </a:t>
            </a:r>
            <a:r>
              <a:rPr sz="2000" dirty="0">
                <a:latin typeface="Times New Roman"/>
                <a:cs typeface="Times New Roman"/>
              </a:rPr>
              <a:t>and the output  </a:t>
            </a:r>
            <a:r>
              <a:rPr sz="2000" spc="-5" dirty="0">
                <a:latin typeface="Times New Roman"/>
                <a:cs typeface="Times New Roman"/>
              </a:rPr>
              <a:t>carry </a:t>
            </a:r>
            <a:r>
              <a:rPr sz="2000" spc="10" dirty="0">
                <a:latin typeface="Times New Roman"/>
                <a:cs typeface="Times New Roman"/>
              </a:rPr>
              <a:t>C</a:t>
            </a:r>
            <a:r>
              <a:rPr sz="1950" spc="15" baseline="-21367" dirty="0">
                <a:latin typeface="Times New Roman"/>
                <a:cs typeface="Times New Roman"/>
              </a:rPr>
              <a:t>out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transferred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E (extended </a:t>
            </a:r>
            <a:r>
              <a:rPr sz="2000" spc="-5" dirty="0">
                <a:latin typeface="Times New Roman"/>
                <a:cs typeface="Times New Roman"/>
              </a:rPr>
              <a:t>accumulator) flip-flop. </a:t>
            </a:r>
            <a:r>
              <a:rPr sz="2000" dirty="0">
                <a:latin typeface="Times New Roman"/>
                <a:cs typeface="Times New Roman"/>
              </a:rPr>
              <a:t>The  microoperations needed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execute this instruction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863600">
              <a:lnSpc>
                <a:spcPct val="100000"/>
              </a:lnSpc>
              <a:spcBef>
                <a:spcPts val="1200"/>
              </a:spcBef>
              <a:tabLst>
                <a:tab pos="1625600" algn="l"/>
                <a:tab pos="5436235" algn="l"/>
              </a:tabLst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Times New Roman"/>
                <a:cs typeface="Times New Roman"/>
              </a:rPr>
              <a:t>:	DR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M[AR]	</a:t>
            </a:r>
            <a:r>
              <a:rPr sz="2000" spc="-5" dirty="0">
                <a:latin typeface="Times New Roman"/>
                <a:cs typeface="Times New Roman"/>
              </a:rPr>
              <a:t>//Read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operand</a:t>
            </a:r>
            <a:endParaRPr sz="2000">
              <a:latin typeface="Times New Roman"/>
              <a:cs typeface="Times New Roman"/>
            </a:endParaRPr>
          </a:p>
          <a:p>
            <a:pPr marL="863600">
              <a:lnSpc>
                <a:spcPct val="100000"/>
              </a:lnSpc>
              <a:spcBef>
                <a:spcPts val="1200"/>
              </a:spcBef>
              <a:tabLst>
                <a:tab pos="1625600" algn="l"/>
              </a:tabLst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:	AC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AC </a:t>
            </a:r>
            <a:r>
              <a:rPr sz="2000" dirty="0">
                <a:latin typeface="Times New Roman"/>
                <a:cs typeface="Times New Roman"/>
              </a:rPr>
              <a:t>+ DR, E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out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SC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0 </a:t>
            </a:r>
            <a:r>
              <a:rPr sz="2000" spc="-5" dirty="0">
                <a:latin typeface="Times New Roman"/>
                <a:cs typeface="Times New Roman"/>
              </a:rPr>
              <a:t>//Add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AC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store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carry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LDA: Load to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AC</a:t>
            </a:r>
            <a:endParaRPr sz="2000">
              <a:latin typeface="Times New Roman"/>
              <a:cs typeface="Times New Roman"/>
            </a:endParaRPr>
          </a:p>
          <a:p>
            <a:pPr marL="273685" indent="-1727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7432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transfers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effective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AC </a:t>
            </a:r>
            <a:r>
              <a:rPr sz="2000" dirty="0">
                <a:latin typeface="Times New Roman"/>
                <a:cs typeface="Times New Roman"/>
              </a:rPr>
              <a:t>. The </a:t>
            </a:r>
            <a:r>
              <a:rPr sz="2000" spc="-5" dirty="0">
                <a:latin typeface="Times New Roman"/>
                <a:cs typeface="Times New Roman"/>
              </a:rPr>
              <a:t>microoperations </a:t>
            </a:r>
            <a:r>
              <a:rPr sz="2000" dirty="0">
                <a:latin typeface="Times New Roman"/>
                <a:cs typeface="Times New Roman"/>
              </a:rPr>
              <a:t>needed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execute </a:t>
            </a:r>
            <a:r>
              <a:rPr sz="2000" spc="-5" dirty="0">
                <a:latin typeface="Times New Roman"/>
                <a:cs typeface="Times New Roman"/>
              </a:rPr>
              <a:t>this instruction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863600">
              <a:lnSpc>
                <a:spcPct val="100000"/>
              </a:lnSpc>
              <a:spcBef>
                <a:spcPts val="1205"/>
              </a:spcBef>
              <a:tabLst>
                <a:tab pos="1625600" algn="l"/>
                <a:tab pos="4312920" algn="l"/>
              </a:tabLst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Times New Roman"/>
                <a:cs typeface="Times New Roman"/>
              </a:rPr>
              <a:t>:	DR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M[AR]	</a:t>
            </a:r>
            <a:r>
              <a:rPr sz="2000" spc="-5" dirty="0">
                <a:latin typeface="Times New Roman"/>
                <a:cs typeface="Times New Roman"/>
              </a:rPr>
              <a:t>//Read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operand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9680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55634" y="6464680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4340" y="409422"/>
            <a:ext cx="8463280" cy="5970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1300"/>
              </a:spcBef>
            </a:pPr>
            <a:r>
              <a:rPr sz="2000" b="1" spc="-35" dirty="0">
                <a:latin typeface="Times New Roman"/>
                <a:cs typeface="Times New Roman"/>
              </a:rPr>
              <a:t>STA: </a:t>
            </a:r>
            <a:r>
              <a:rPr sz="2000" b="1" spc="-10" dirty="0">
                <a:latin typeface="Times New Roman"/>
                <a:cs typeface="Times New Roman"/>
              </a:rPr>
              <a:t>Store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AC</a:t>
            </a:r>
            <a:endParaRPr sz="2000">
              <a:latin typeface="Times New Roman"/>
              <a:cs typeface="Times New Roman"/>
            </a:endParaRPr>
          </a:p>
          <a:p>
            <a:pPr marL="4006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0685" algn="l"/>
                <a:tab pos="40132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stores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content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AC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into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specified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  <a:p>
            <a:pPr marL="4006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effective </a:t>
            </a:r>
            <a:r>
              <a:rPr sz="2000" spc="-5" dirty="0">
                <a:latin typeface="Times New Roman"/>
                <a:cs typeface="Times New Roman"/>
              </a:rPr>
              <a:t>address. Since the output of AC is applied 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bus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400685" marR="812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input </a:t>
            </a:r>
            <a:r>
              <a:rPr sz="2000" spc="-5" dirty="0">
                <a:latin typeface="Times New Roman"/>
                <a:cs typeface="Times New Roman"/>
              </a:rPr>
              <a:t>of memory is connected to the bus,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 execute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instruction </a:t>
            </a:r>
            <a:r>
              <a:rPr sz="2000" dirty="0">
                <a:latin typeface="Times New Roman"/>
                <a:cs typeface="Times New Roman"/>
              </a:rPr>
              <a:t>with 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microoperation</a:t>
            </a:r>
            <a:endParaRPr sz="2000">
              <a:latin typeface="Times New Roman"/>
              <a:cs typeface="Times New Roman"/>
            </a:endParaRPr>
          </a:p>
          <a:p>
            <a:pPr marL="571500">
              <a:lnSpc>
                <a:spcPct val="100000"/>
              </a:lnSpc>
              <a:spcBef>
                <a:spcPts val="1200"/>
              </a:spcBef>
              <a:tabLst>
                <a:tab pos="1485900" algn="l"/>
                <a:tab pos="4686935" algn="l"/>
              </a:tabLst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7" baseline="-21367" dirty="0">
                <a:latin typeface="Times New Roman"/>
                <a:cs typeface="Times New Roman"/>
              </a:rPr>
              <a:t>3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Times New Roman"/>
                <a:cs typeface="Times New Roman"/>
              </a:rPr>
              <a:t>:	</a:t>
            </a:r>
            <a:r>
              <a:rPr sz="2000" dirty="0">
                <a:latin typeface="Times New Roman"/>
                <a:cs typeface="Times New Roman"/>
              </a:rPr>
              <a:t>M[AR]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AC, SC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	</a:t>
            </a:r>
            <a:r>
              <a:rPr sz="2000" spc="-5" dirty="0">
                <a:latin typeface="Times New Roman"/>
                <a:cs typeface="Times New Roman"/>
              </a:rPr>
              <a:t>//store </a:t>
            </a:r>
            <a:r>
              <a:rPr sz="2000" dirty="0">
                <a:latin typeface="Times New Roman"/>
                <a:cs typeface="Times New Roman"/>
              </a:rPr>
              <a:t>data into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  <a:p>
            <a:pPr marL="114300" algn="just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Times New Roman"/>
                <a:cs typeface="Times New Roman"/>
              </a:rPr>
              <a:t>BUN: Branch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Unconditionally</a:t>
            </a:r>
            <a:endParaRPr sz="2000">
              <a:latin typeface="Times New Roman"/>
              <a:cs typeface="Times New Roman"/>
            </a:endParaRPr>
          </a:p>
          <a:p>
            <a:pPr marL="400685" marR="80645" indent="-287020" algn="just">
              <a:lnSpc>
                <a:spcPct val="150000"/>
              </a:lnSpc>
              <a:buFont typeface="Arial"/>
              <a:buChar char="•"/>
              <a:tabLst>
                <a:tab pos="401320" algn="l"/>
              </a:tabLst>
            </a:pPr>
            <a:r>
              <a:rPr sz="2000" dirty="0">
                <a:latin typeface="Times New Roman"/>
                <a:cs typeface="Times New Roman"/>
              </a:rPr>
              <a:t>PC </a:t>
            </a:r>
            <a:r>
              <a:rPr sz="2000" spc="-5" dirty="0">
                <a:latin typeface="Times New Roman"/>
                <a:cs typeface="Times New Roman"/>
              </a:rPr>
              <a:t>is incremented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T1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prepare it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the address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next  </a:t>
            </a:r>
            <a:r>
              <a:rPr sz="2000" spc="-5" dirty="0">
                <a:latin typeface="Times New Roman"/>
                <a:cs typeface="Times New Roman"/>
              </a:rPr>
              <a:t>instruction 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program </a:t>
            </a:r>
            <a:r>
              <a:rPr sz="2000" dirty="0">
                <a:latin typeface="Times New Roman"/>
                <a:cs typeface="Times New Roman"/>
              </a:rPr>
              <a:t>sequence. The BUN </a:t>
            </a:r>
            <a:r>
              <a:rPr sz="2000" spc="-5" dirty="0">
                <a:latin typeface="Times New Roman"/>
                <a:cs typeface="Times New Roman"/>
              </a:rPr>
              <a:t>instruction allows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programmer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specify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instruction </a:t>
            </a:r>
            <a:r>
              <a:rPr sz="2000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of sequence and </a:t>
            </a:r>
            <a:r>
              <a:rPr sz="2000" dirty="0">
                <a:latin typeface="Times New Roman"/>
                <a:cs typeface="Times New Roman"/>
              </a:rPr>
              <a:t>we say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the  program </a:t>
            </a:r>
            <a:r>
              <a:rPr sz="2000" spc="-5" dirty="0">
                <a:latin typeface="Times New Roman"/>
                <a:cs typeface="Times New Roman"/>
              </a:rPr>
              <a:t>branches (or jumps) </a:t>
            </a:r>
            <a:r>
              <a:rPr sz="2000" spc="-15" dirty="0">
                <a:latin typeface="Times New Roman"/>
                <a:cs typeface="Times New Roman"/>
              </a:rPr>
              <a:t>unconditionally.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instruction is executed 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microoperation:</a:t>
            </a:r>
            <a:endParaRPr sz="2000">
              <a:latin typeface="Times New Roman"/>
              <a:cs typeface="Times New Roman"/>
            </a:endParaRPr>
          </a:p>
          <a:p>
            <a:pPr marL="571500">
              <a:lnSpc>
                <a:spcPct val="100000"/>
              </a:lnSpc>
              <a:spcBef>
                <a:spcPts val="1200"/>
              </a:spcBef>
              <a:tabLst>
                <a:tab pos="1485900" algn="l"/>
                <a:tab pos="4156075" algn="l"/>
              </a:tabLst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7" baseline="-21367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Times New Roman"/>
                <a:cs typeface="Times New Roman"/>
              </a:rPr>
              <a:t>:	</a:t>
            </a:r>
            <a:r>
              <a:rPr sz="2000" dirty="0">
                <a:latin typeface="Times New Roman"/>
                <a:cs typeface="Times New Roman"/>
              </a:rPr>
              <a:t>PC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AR, SC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0	</a:t>
            </a:r>
            <a:r>
              <a:rPr sz="2000" spc="-5" dirty="0">
                <a:latin typeface="Times New Roman"/>
                <a:cs typeface="Times New Roman"/>
              </a:rPr>
              <a:t>//Branch to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990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03" y="382651"/>
            <a:ext cx="4294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BSA: Branch and Save Return</a:t>
            </a:r>
            <a:r>
              <a:rPr spc="-210" dirty="0"/>
              <a:t> </a:t>
            </a:r>
            <a:r>
              <a:rPr spc="-5"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503" y="688546"/>
            <a:ext cx="8401685" cy="18542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787400">
              <a:lnSpc>
                <a:spcPct val="100000"/>
              </a:lnSpc>
              <a:spcBef>
                <a:spcPts val="1295"/>
              </a:spcBef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7" baseline="-21367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Times New Roman"/>
                <a:cs typeface="Times New Roman"/>
              </a:rPr>
              <a:t>:M[AR]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PC,AR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AR </a:t>
            </a:r>
            <a:r>
              <a:rPr sz="2000" dirty="0">
                <a:latin typeface="Times New Roman"/>
                <a:cs typeface="Times New Roman"/>
              </a:rPr>
              <a:t>+ 1//save return address and </a:t>
            </a:r>
            <a:r>
              <a:rPr sz="2000" spc="-5" dirty="0">
                <a:latin typeface="Times New Roman"/>
                <a:cs typeface="Times New Roman"/>
              </a:rPr>
              <a:t>increment</a:t>
            </a:r>
            <a:r>
              <a:rPr sz="2000" spc="-3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  <a:p>
            <a:pPr marL="787400">
              <a:lnSpc>
                <a:spcPct val="100000"/>
              </a:lnSpc>
              <a:spcBef>
                <a:spcPts val="1200"/>
              </a:spcBef>
              <a:tabLst>
                <a:tab pos="1548765" algn="l"/>
                <a:tab pos="3835400" algn="l"/>
              </a:tabLst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7" baseline="-21367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:	</a:t>
            </a:r>
            <a:r>
              <a:rPr sz="2000" dirty="0">
                <a:latin typeface="Times New Roman"/>
                <a:cs typeface="Times New Roman"/>
              </a:rPr>
              <a:t>PC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AR, SC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0	//load PC with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50000"/>
              </a:lnSpc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is shown in part (a)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figure. The </a:t>
            </a:r>
            <a:r>
              <a:rPr sz="2000" dirty="0">
                <a:latin typeface="Times New Roman"/>
                <a:cs typeface="Times New Roman"/>
              </a:rPr>
              <a:t>BSA </a:t>
            </a:r>
            <a:r>
              <a:rPr sz="2000" spc="-5" dirty="0">
                <a:latin typeface="Times New Roman"/>
                <a:cs typeface="Times New Roman"/>
              </a:rPr>
              <a:t>instruction performs the  </a:t>
            </a:r>
            <a:r>
              <a:rPr sz="2000" dirty="0">
                <a:latin typeface="Times New Roman"/>
                <a:cs typeface="Times New Roman"/>
              </a:rPr>
              <a:t>following numerical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253" y="2516307"/>
            <a:ext cx="4236720" cy="110299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2181225" algn="l"/>
                <a:tab pos="2637155" algn="l"/>
              </a:tabLst>
            </a:pPr>
            <a:r>
              <a:rPr sz="2000" spc="-5" dirty="0">
                <a:latin typeface="Times New Roman"/>
                <a:cs typeface="Times New Roman"/>
              </a:rPr>
              <a:t>M[135] 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21,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PC	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135 </a:t>
            </a:r>
            <a:r>
              <a:rPr sz="2000" dirty="0">
                <a:latin typeface="Times New Roman"/>
                <a:cs typeface="Times New Roman"/>
              </a:rPr>
              <a:t>+ 1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136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shown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part (b) of 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figure.</a:t>
            </a:r>
            <a:endParaRPr sz="2000">
              <a:latin typeface="Times New Roman"/>
              <a:cs typeface="Times New Roman"/>
            </a:endParaRPr>
          </a:p>
          <a:p>
            <a:pPr marR="730885" algn="ctr">
              <a:lnSpc>
                <a:spcPct val="100000"/>
              </a:lnSpc>
              <a:spcBef>
                <a:spcPts val="75"/>
              </a:spcBef>
            </a:pPr>
            <a:r>
              <a:rPr sz="1000" b="1" spc="-5" dirty="0">
                <a:latin typeface="Times New Roman"/>
                <a:cs typeface="Times New Roman"/>
              </a:rPr>
              <a:t>Memory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7314" y="2668600"/>
            <a:ext cx="3195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The result of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operation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3609" y="5922060"/>
            <a:ext cx="1753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(b) Memory, PC after</a:t>
            </a:r>
            <a:r>
              <a:rPr sz="1000" b="1" spc="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execution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59070" y="3739641"/>
          <a:ext cx="1567180" cy="2129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3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27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7678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BSA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135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8975">
                <a:tc gridSpan="3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10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instruction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82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8975">
                <a:tc gridSpan="3"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52856">
                <a:tc gridSpan="3"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Subroutine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BUN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135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83866" y="3728973"/>
          <a:ext cx="1569718" cy="212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8745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BSA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135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8975">
                <a:tc grid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10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instruction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82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89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52856">
                <a:tc gridSpan="3"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Subroutine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BUN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129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135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790192" y="3712870"/>
            <a:ext cx="537210" cy="38036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1000" b="1" dirty="0">
                <a:latin typeface="Times New Roman"/>
                <a:cs typeface="Times New Roman"/>
              </a:rPr>
              <a:t>20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b="1" spc="-5" dirty="0">
                <a:latin typeface="Times New Roman"/>
                <a:cs typeface="Times New Roman"/>
              </a:rPr>
              <a:t>PC =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21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5704" y="4552594"/>
            <a:ext cx="616585" cy="42608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spc="-5" dirty="0">
                <a:latin typeface="Times New Roman"/>
                <a:cs typeface="Times New Roman"/>
              </a:rPr>
              <a:t>AR =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135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1000" b="1" dirty="0">
                <a:latin typeface="Times New Roman"/>
                <a:cs typeface="Times New Roman"/>
              </a:rPr>
              <a:t>136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97351" y="4983479"/>
            <a:ext cx="100965" cy="441959"/>
            <a:chOff x="3197351" y="4983479"/>
            <a:chExt cx="100965" cy="441959"/>
          </a:xfrm>
        </p:grpSpPr>
        <p:sp>
          <p:nvSpPr>
            <p:cNvPr id="12" name="object 12"/>
            <p:cNvSpPr/>
            <p:nvPr/>
          </p:nvSpPr>
          <p:spPr>
            <a:xfrm>
              <a:off x="3197351" y="5312663"/>
              <a:ext cx="100584" cy="1127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7643" y="4983479"/>
              <a:ext cx="0" cy="367665"/>
            </a:xfrm>
            <a:custGeom>
              <a:avLst/>
              <a:gdLst/>
              <a:ahLst/>
              <a:cxnLst/>
              <a:rect l="l" t="t" r="r" b="b"/>
              <a:pathLst>
                <a:path h="367664">
                  <a:moveTo>
                    <a:pt x="0" y="0"/>
                  </a:moveTo>
                  <a:lnTo>
                    <a:pt x="0" y="3672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80564" y="5939738"/>
            <a:ext cx="1743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(a) </a:t>
            </a:r>
            <a:r>
              <a:rPr sz="1000" b="1" spc="-5" dirty="0">
                <a:latin typeface="Times New Roman"/>
                <a:cs typeface="Times New Roman"/>
              </a:rPr>
              <a:t>Memory, PC, AR </a:t>
            </a:r>
            <a:r>
              <a:rPr sz="1000" b="1" dirty="0">
                <a:latin typeface="Times New Roman"/>
                <a:cs typeface="Times New Roman"/>
              </a:rPr>
              <a:t>at </a:t>
            </a:r>
            <a:r>
              <a:rPr sz="1000" b="1" spc="-10" dirty="0">
                <a:latin typeface="Times New Roman"/>
                <a:cs typeface="Times New Roman"/>
              </a:rPr>
              <a:t>time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1603" y="3701059"/>
            <a:ext cx="167005" cy="4038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90"/>
              </a:spcBef>
            </a:pPr>
            <a:r>
              <a:rPr sz="1000" b="1" dirty="0">
                <a:latin typeface="Times New Roman"/>
                <a:cs typeface="Times New Roman"/>
              </a:rPr>
              <a:t>20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b="1" dirty="0">
                <a:latin typeface="Times New Roman"/>
                <a:cs typeface="Times New Roman"/>
              </a:rPr>
              <a:t>21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85259" y="4564786"/>
            <a:ext cx="616585" cy="42608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1000" b="1" dirty="0">
                <a:latin typeface="Times New Roman"/>
                <a:cs typeface="Times New Roman"/>
              </a:rPr>
              <a:t>135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000" b="1" spc="-5" dirty="0">
                <a:latin typeface="Times New Roman"/>
                <a:cs typeface="Times New Roman"/>
              </a:rPr>
              <a:t>PC =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136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86271" y="4983479"/>
            <a:ext cx="100965" cy="441959"/>
            <a:chOff x="5986271" y="4983479"/>
            <a:chExt cx="100965" cy="441959"/>
          </a:xfrm>
        </p:grpSpPr>
        <p:sp>
          <p:nvSpPr>
            <p:cNvPr id="18" name="object 18"/>
            <p:cNvSpPr/>
            <p:nvPr/>
          </p:nvSpPr>
          <p:spPr>
            <a:xfrm>
              <a:off x="5986271" y="5312663"/>
              <a:ext cx="100583" cy="1127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6563" y="4983479"/>
              <a:ext cx="0" cy="367665"/>
            </a:xfrm>
            <a:custGeom>
              <a:avLst/>
              <a:gdLst/>
              <a:ahLst/>
              <a:cxnLst/>
              <a:rect l="l" t="t" r="r" b="b"/>
              <a:pathLst>
                <a:path h="367664">
                  <a:moveTo>
                    <a:pt x="0" y="0"/>
                  </a:moveTo>
                  <a:lnTo>
                    <a:pt x="0" y="3672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37403" y="3464179"/>
            <a:ext cx="4895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latin typeface="Times New Roman"/>
                <a:cs typeface="Times New Roman"/>
              </a:rPr>
              <a:t>M</a:t>
            </a: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1000" b="1" spc="-30" dirty="0">
                <a:latin typeface="Times New Roman"/>
                <a:cs typeface="Times New Roman"/>
              </a:rPr>
              <a:t>m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248660" y="6265570"/>
            <a:ext cx="3089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b="1" spc="-5" dirty="0">
                <a:latin typeface="Times New Roman"/>
                <a:cs typeface="Times New Roman"/>
              </a:rPr>
              <a:t>Example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BSA instruction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execution.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7154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65531" y="233527"/>
            <a:ext cx="8320405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ISZ: Increment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Skip-if-Zero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increments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specified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effective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address,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if</a:t>
            </a:r>
            <a:endParaRPr sz="20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incremented </a:t>
            </a:r>
            <a:r>
              <a:rPr sz="2000" dirty="0">
                <a:latin typeface="Times New Roman"/>
                <a:cs typeface="Times New Roman"/>
              </a:rPr>
              <a:t>value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equal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0, PC </a:t>
            </a:r>
            <a:r>
              <a:rPr sz="2000" spc="-5" dirty="0">
                <a:latin typeface="Times New Roman"/>
                <a:cs typeface="Times New Roman"/>
              </a:rPr>
              <a:t>is incremented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possible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increment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word </a:t>
            </a:r>
            <a:r>
              <a:rPr sz="2000" spc="-10" dirty="0">
                <a:latin typeface="Times New Roman"/>
                <a:cs typeface="Times New Roman"/>
              </a:rPr>
              <a:t>inside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30" dirty="0">
                <a:latin typeface="Times New Roman"/>
                <a:cs typeface="Times New Roman"/>
              </a:rPr>
              <a:t>memory, </a:t>
            </a:r>
            <a:r>
              <a:rPr sz="2000" spc="-5" dirty="0">
                <a:latin typeface="Times New Roman"/>
                <a:cs typeface="Times New Roman"/>
              </a:rPr>
              <a:t>it is necessary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read the word into </a:t>
            </a:r>
            <a:r>
              <a:rPr sz="2000" dirty="0">
                <a:latin typeface="Times New Roman"/>
                <a:cs typeface="Times New Roman"/>
              </a:rPr>
              <a:t>DR, </a:t>
            </a:r>
            <a:r>
              <a:rPr sz="2000" spc="-5" dirty="0">
                <a:latin typeface="Times New Roman"/>
                <a:cs typeface="Times New Roman"/>
              </a:rPr>
              <a:t>increment </a:t>
            </a:r>
            <a:r>
              <a:rPr sz="2000" dirty="0">
                <a:latin typeface="Times New Roman"/>
                <a:cs typeface="Times New Roman"/>
              </a:rPr>
              <a:t>DR, </a:t>
            </a:r>
            <a:r>
              <a:rPr sz="2000" spc="-5" dirty="0">
                <a:latin typeface="Times New Roman"/>
                <a:cs typeface="Times New Roman"/>
              </a:rPr>
              <a:t>and store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word back into </a:t>
            </a:r>
            <a:r>
              <a:rPr sz="2000" spc="-25" dirty="0">
                <a:latin typeface="Times New Roman"/>
                <a:cs typeface="Times New Roman"/>
              </a:rPr>
              <a:t>memory. 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done </a:t>
            </a:r>
            <a:r>
              <a:rPr sz="2000" dirty="0">
                <a:latin typeface="Times New Roman"/>
                <a:cs typeface="Times New Roman"/>
              </a:rPr>
              <a:t>with the following sequence of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microoperations: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3986" y="3140486"/>
          <a:ext cx="6922135" cy="1269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35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582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05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6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DR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M[AR]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//load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data into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DR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DR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DR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//increment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M[AR]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DR,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(DR = 0) then (PC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PC +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1),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SC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421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3342" y="532003"/>
            <a:ext cx="19932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Memory-reference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instruction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44294" y="742441"/>
            <a:ext cx="6155055" cy="473709"/>
            <a:chOff x="1844294" y="742441"/>
            <a:chExt cx="6155055" cy="473709"/>
          </a:xfrm>
        </p:grpSpPr>
        <p:sp>
          <p:nvSpPr>
            <p:cNvPr id="4" name="object 4"/>
            <p:cNvSpPr/>
            <p:nvPr/>
          </p:nvSpPr>
          <p:spPr>
            <a:xfrm>
              <a:off x="4379976" y="1080515"/>
              <a:ext cx="131063" cy="1112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6994" y="755141"/>
              <a:ext cx="6129655" cy="448309"/>
            </a:xfrm>
            <a:custGeom>
              <a:avLst/>
              <a:gdLst/>
              <a:ahLst/>
              <a:cxnLst/>
              <a:rect l="l" t="t" r="r" b="b"/>
              <a:pathLst>
                <a:path w="6129655" h="448309">
                  <a:moveTo>
                    <a:pt x="2587752" y="0"/>
                  </a:moveTo>
                  <a:lnTo>
                    <a:pt x="2587752" y="336804"/>
                  </a:lnTo>
                </a:path>
                <a:path w="6129655" h="448309">
                  <a:moveTo>
                    <a:pt x="0" y="448056"/>
                  </a:moveTo>
                  <a:lnTo>
                    <a:pt x="6129528" y="4480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91946" y="1604010"/>
            <a:ext cx="1495425" cy="3124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520"/>
              </a:spcBef>
            </a:pPr>
            <a:r>
              <a:rPr sz="1200" b="1" spc="-5" dirty="0">
                <a:latin typeface="Times New Roman"/>
                <a:cs typeface="Times New Roman"/>
              </a:rPr>
              <a:t>DR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M[AR]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3210" y="1604010"/>
            <a:ext cx="1495425" cy="3124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45"/>
              </a:spcBef>
            </a:pPr>
            <a:r>
              <a:rPr sz="1200" b="1" spc="-5" dirty="0">
                <a:latin typeface="Times New Roman"/>
                <a:cs typeface="Times New Roman"/>
              </a:rPr>
              <a:t>DR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M[AR]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7521" y="1604010"/>
            <a:ext cx="1493520" cy="3124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520"/>
              </a:spcBef>
            </a:pPr>
            <a:r>
              <a:rPr sz="1200" b="1" spc="-5" dirty="0">
                <a:latin typeface="Times New Roman"/>
                <a:cs typeface="Times New Roman"/>
              </a:rPr>
              <a:t>DR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M[AR]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0309" y="1604010"/>
            <a:ext cx="1510665" cy="370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R="426720" algn="ctr">
              <a:lnSpc>
                <a:spcPts val="1350"/>
              </a:lnSpc>
              <a:spcBef>
                <a:spcPts val="50"/>
              </a:spcBef>
            </a:pPr>
            <a:r>
              <a:rPr sz="1200" b="1" spc="-5" dirty="0">
                <a:latin typeface="Times New Roman"/>
                <a:cs typeface="Times New Roman"/>
              </a:rPr>
              <a:t>M[AR]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AC</a:t>
            </a:r>
            <a:endParaRPr sz="1200">
              <a:latin typeface="Times New Roman"/>
              <a:cs typeface="Times New Roman"/>
            </a:endParaRPr>
          </a:p>
          <a:p>
            <a:pPr marR="421640" algn="ctr">
              <a:lnSpc>
                <a:spcPts val="1350"/>
              </a:lnSpc>
            </a:pPr>
            <a:r>
              <a:rPr sz="1200" b="1" dirty="0">
                <a:latin typeface="Times New Roman"/>
                <a:cs typeface="Times New Roman"/>
              </a:rPr>
              <a:t>SC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84604" y="1178305"/>
            <a:ext cx="5326380" cy="407034"/>
            <a:chOff x="1784604" y="1178305"/>
            <a:chExt cx="5326380" cy="407034"/>
          </a:xfrm>
        </p:grpSpPr>
        <p:sp>
          <p:nvSpPr>
            <p:cNvPr id="11" name="object 11"/>
            <p:cNvSpPr/>
            <p:nvPr/>
          </p:nvSpPr>
          <p:spPr>
            <a:xfrm>
              <a:off x="1784604" y="1475231"/>
              <a:ext cx="128015" cy="109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7850" y="1191005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69">
                  <a:moveTo>
                    <a:pt x="0" y="31851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4344" y="1475231"/>
              <a:ext cx="131063" cy="1097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0638" y="1203197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5">
                  <a:moveTo>
                    <a:pt x="0" y="30632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47132" y="1475231"/>
              <a:ext cx="131063" cy="1097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79919" y="1475231"/>
              <a:ext cx="131063" cy="1097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4689" y="1206245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3032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07311" y="1016889"/>
            <a:ext cx="354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4426" y="1016889"/>
            <a:ext cx="355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ADD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4107" y="1016889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DA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06565" y="1016889"/>
            <a:ext cx="312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</a:t>
            </a:r>
            <a:r>
              <a:rPr sz="1200" b="1" spc="-8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1946" y="2335529"/>
            <a:ext cx="1495425" cy="3721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209550">
              <a:lnSpc>
                <a:spcPts val="1325"/>
              </a:lnSpc>
              <a:spcBef>
                <a:spcPts val="110"/>
              </a:spcBef>
            </a:pPr>
            <a:r>
              <a:rPr sz="1200" b="1" spc="-5" dirty="0">
                <a:latin typeface="Times New Roman"/>
                <a:cs typeface="Times New Roman"/>
              </a:rPr>
              <a:t>AC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AC </a:t>
            </a:r>
            <a:r>
              <a:rPr sz="1200" b="1" dirty="0">
                <a:latin typeface="Symbol"/>
                <a:cs typeface="Symbol"/>
              </a:rPr>
              <a:t></a:t>
            </a:r>
            <a:r>
              <a:rPr sz="1200" b="1" spc="1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DR</a:t>
            </a:r>
            <a:endParaRPr sz="1200">
              <a:latin typeface="Times New Roman"/>
              <a:cs typeface="Times New Roman"/>
            </a:endParaRPr>
          </a:p>
          <a:p>
            <a:pPr marL="292735">
              <a:lnSpc>
                <a:spcPts val="1325"/>
              </a:lnSpc>
            </a:pPr>
            <a:r>
              <a:rPr sz="1200" b="1" spc="-5" dirty="0">
                <a:latin typeface="Times New Roman"/>
                <a:cs typeface="Times New Roman"/>
              </a:rPr>
              <a:t>SC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23210" y="2335529"/>
            <a:ext cx="1495425" cy="5657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1370"/>
              </a:lnSpc>
              <a:spcBef>
                <a:spcPts val="114"/>
              </a:spcBef>
            </a:pPr>
            <a:r>
              <a:rPr sz="1200" b="1" spc="-5" dirty="0">
                <a:latin typeface="Times New Roman"/>
                <a:cs typeface="Times New Roman"/>
              </a:rPr>
              <a:t>AC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5" dirty="0">
                <a:latin typeface="Times New Roman"/>
                <a:cs typeface="Times New Roman"/>
              </a:rPr>
              <a:t> AC </a:t>
            </a:r>
            <a:r>
              <a:rPr sz="1200" b="1" dirty="0">
                <a:latin typeface="Times New Roman"/>
                <a:cs typeface="Times New Roman"/>
              </a:rPr>
              <a:t>+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DR</a:t>
            </a:r>
            <a:endParaRPr sz="1200">
              <a:latin typeface="Times New Roman"/>
              <a:cs typeface="Times New Roman"/>
            </a:endParaRPr>
          </a:p>
          <a:p>
            <a:pPr marL="38100" marR="797560">
              <a:lnSpc>
                <a:spcPts val="1280"/>
              </a:lnSpc>
              <a:spcBef>
                <a:spcPts val="110"/>
              </a:spcBef>
            </a:pP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Cout  SC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57521" y="2335529"/>
            <a:ext cx="1493520" cy="3721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25120">
              <a:lnSpc>
                <a:spcPts val="1350"/>
              </a:lnSpc>
              <a:spcBef>
                <a:spcPts val="55"/>
              </a:spcBef>
            </a:pPr>
            <a:r>
              <a:rPr sz="1200" b="1" spc="-5" dirty="0">
                <a:latin typeface="Times New Roman"/>
                <a:cs typeface="Times New Roman"/>
              </a:rPr>
              <a:t>AC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DR</a:t>
            </a:r>
            <a:endParaRPr sz="1200">
              <a:latin typeface="Times New Roman"/>
              <a:cs typeface="Times New Roman"/>
            </a:endParaRPr>
          </a:p>
          <a:p>
            <a:pPr marL="393700">
              <a:lnSpc>
                <a:spcPts val="1350"/>
              </a:lnSpc>
            </a:pPr>
            <a:r>
              <a:rPr sz="1200" b="1" spc="-5" dirty="0">
                <a:latin typeface="Times New Roman"/>
                <a:cs typeface="Times New Roman"/>
              </a:rPr>
              <a:t>SC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6907" y="1364741"/>
            <a:ext cx="36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40" dirty="0">
                <a:latin typeface="Times New Roman"/>
                <a:cs typeface="Times New Roman"/>
              </a:rPr>
              <a:t> </a:t>
            </a:r>
            <a:r>
              <a:rPr sz="1800" b="1" spc="-172" baseline="-25462" dirty="0">
                <a:latin typeface="Times New Roman"/>
                <a:cs typeface="Times New Roman"/>
              </a:rPr>
              <a:t>0</a:t>
            </a:r>
            <a:r>
              <a:rPr sz="1200" b="1" spc="-114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80437" y="1394333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09059" y="1364741"/>
            <a:ext cx="36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45" dirty="0">
                <a:latin typeface="Times New Roman"/>
                <a:cs typeface="Times New Roman"/>
              </a:rPr>
              <a:t> </a:t>
            </a:r>
            <a:r>
              <a:rPr sz="1800" b="1" spc="-172" baseline="-20833" dirty="0">
                <a:latin typeface="Times New Roman"/>
                <a:cs typeface="Times New Roman"/>
              </a:rPr>
              <a:t>1</a:t>
            </a:r>
            <a:r>
              <a:rPr sz="1200" b="1" spc="-114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98619" y="139433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43371" y="1364741"/>
            <a:ext cx="36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45" dirty="0">
                <a:latin typeface="Times New Roman"/>
                <a:cs typeface="Times New Roman"/>
              </a:rPr>
              <a:t> </a:t>
            </a:r>
            <a:r>
              <a:rPr sz="1800" b="1" spc="-172" baseline="-20833" dirty="0">
                <a:latin typeface="Times New Roman"/>
                <a:cs typeface="Times New Roman"/>
              </a:rPr>
              <a:t>2</a:t>
            </a:r>
            <a:r>
              <a:rPr sz="1200" b="1" spc="-114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9504" y="140946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73746" y="1364741"/>
            <a:ext cx="36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800" b="1" spc="-292" baseline="-20833" dirty="0">
                <a:latin typeface="Times New Roman"/>
                <a:cs typeface="Times New Roman"/>
              </a:rPr>
              <a:t>3</a:t>
            </a:r>
            <a:r>
              <a:rPr sz="1200" b="1" spc="-195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93404" y="140946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55011" y="2061717"/>
            <a:ext cx="310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1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23291" y="2127250"/>
            <a:ext cx="355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065" algn="l"/>
              </a:tabLst>
            </a:pPr>
            <a:r>
              <a:rPr sz="1200" b="1" dirty="0">
                <a:latin typeface="Times New Roman"/>
                <a:cs typeface="Times New Roman"/>
              </a:rPr>
              <a:t>0</a:t>
            </a:r>
            <a:r>
              <a:rPr lang="en-US" sz="1200" b="1" dirty="0">
                <a:latin typeface="Times New Roman"/>
                <a:cs typeface="Times New Roman"/>
              </a:rPr>
              <a:t>	</a:t>
            </a:r>
            <a:r>
              <a:rPr sz="1200" b="1" dirty="0">
                <a:latin typeface="Times New Roman"/>
                <a:cs typeface="Times New Roman"/>
              </a:rPr>
              <a:t>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34459" y="2096770"/>
            <a:ext cx="310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1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16248" y="2140984"/>
            <a:ext cx="355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065" algn="l"/>
              </a:tabLst>
            </a:pPr>
            <a:r>
              <a:rPr sz="1200" b="1" dirty="0">
                <a:latin typeface="Times New Roman"/>
                <a:cs typeface="Times New Roman"/>
              </a:rPr>
              <a:t>1	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66994" y="2096770"/>
            <a:ext cx="310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1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4170" y="2125852"/>
            <a:ext cx="355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065" algn="l"/>
              </a:tabLst>
            </a:pPr>
            <a:r>
              <a:rPr sz="1200" b="1" dirty="0">
                <a:latin typeface="Times New Roman"/>
                <a:cs typeface="Times New Roman"/>
              </a:rPr>
              <a:t>2	5</a:t>
            </a:r>
            <a:endParaRPr sz="1200" dirty="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784604" y="1916429"/>
            <a:ext cx="128270" cy="401955"/>
            <a:chOff x="1784604" y="1916429"/>
            <a:chExt cx="128270" cy="401955"/>
          </a:xfrm>
        </p:grpSpPr>
        <p:sp>
          <p:nvSpPr>
            <p:cNvPr id="40" name="object 40"/>
            <p:cNvSpPr/>
            <p:nvPr/>
          </p:nvSpPr>
          <p:spPr>
            <a:xfrm>
              <a:off x="1784604" y="2206751"/>
              <a:ext cx="128015" cy="1112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47850" y="1916429"/>
              <a:ext cx="0" cy="325120"/>
            </a:xfrm>
            <a:custGeom>
              <a:avLst/>
              <a:gdLst/>
              <a:ahLst/>
              <a:cxnLst/>
              <a:rect l="l" t="t" r="r" b="b"/>
              <a:pathLst>
                <a:path h="325119">
                  <a:moveTo>
                    <a:pt x="0" y="3246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3514344" y="1916429"/>
            <a:ext cx="131445" cy="401955"/>
            <a:chOff x="3514344" y="1916429"/>
            <a:chExt cx="131445" cy="401955"/>
          </a:xfrm>
        </p:grpSpPr>
        <p:sp>
          <p:nvSpPr>
            <p:cNvPr id="43" name="object 43"/>
            <p:cNvSpPr/>
            <p:nvPr/>
          </p:nvSpPr>
          <p:spPr>
            <a:xfrm>
              <a:off x="3514344" y="2206751"/>
              <a:ext cx="131063" cy="1112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638" y="1916429"/>
              <a:ext cx="0" cy="325120"/>
            </a:xfrm>
            <a:custGeom>
              <a:avLst/>
              <a:gdLst/>
              <a:ahLst/>
              <a:cxnLst/>
              <a:rect l="l" t="t" r="r" b="b"/>
              <a:pathLst>
                <a:path h="325119">
                  <a:moveTo>
                    <a:pt x="0" y="3246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784604" y="1193546"/>
            <a:ext cx="6266815" cy="2437130"/>
            <a:chOff x="1784604" y="1193546"/>
            <a:chExt cx="6266815" cy="2437130"/>
          </a:xfrm>
        </p:grpSpPr>
        <p:sp>
          <p:nvSpPr>
            <p:cNvPr id="46" name="object 46"/>
            <p:cNvSpPr/>
            <p:nvPr/>
          </p:nvSpPr>
          <p:spPr>
            <a:xfrm>
              <a:off x="1856994" y="1206246"/>
              <a:ext cx="6181725" cy="2039620"/>
            </a:xfrm>
            <a:custGeom>
              <a:avLst/>
              <a:gdLst/>
              <a:ahLst/>
              <a:cxnLst/>
              <a:rect l="l" t="t" r="r" b="b"/>
              <a:pathLst>
                <a:path w="6181725" h="2039620">
                  <a:moveTo>
                    <a:pt x="6153911" y="0"/>
                  </a:moveTo>
                  <a:lnTo>
                    <a:pt x="6153911" y="2039112"/>
                  </a:lnTo>
                </a:path>
                <a:path w="6181725" h="2039620">
                  <a:moveTo>
                    <a:pt x="0" y="2039112"/>
                  </a:moveTo>
                  <a:lnTo>
                    <a:pt x="6181344" y="203911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84604" y="3520440"/>
              <a:ext cx="128015" cy="1097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47850" y="3245358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30784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14344" y="3520440"/>
              <a:ext cx="131063" cy="1097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80638" y="3245358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30784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47132" y="3520440"/>
              <a:ext cx="131063" cy="1097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47132" y="2206752"/>
              <a:ext cx="131063" cy="1112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91946" y="3646170"/>
            <a:ext cx="1495425" cy="44195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395"/>
              </a:spcBef>
            </a:pPr>
            <a:r>
              <a:rPr sz="1200" b="1" spc="-10" dirty="0">
                <a:latin typeface="Times New Roman"/>
                <a:cs typeface="Times New Roman"/>
              </a:rPr>
              <a:t>PC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AR</a:t>
            </a:r>
            <a:endParaRPr sz="12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Times New Roman"/>
                <a:cs typeface="Times New Roman"/>
              </a:rPr>
              <a:t>SC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23210" y="3646170"/>
            <a:ext cx="1495425" cy="44195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64769">
              <a:lnSpc>
                <a:spcPts val="1425"/>
              </a:lnSpc>
              <a:spcBef>
                <a:spcPts val="470"/>
              </a:spcBef>
            </a:pPr>
            <a:r>
              <a:rPr sz="1200" b="1" spc="-5" dirty="0">
                <a:latin typeface="Times New Roman"/>
                <a:cs typeface="Times New Roman"/>
              </a:rPr>
              <a:t>M[AR]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PC</a:t>
            </a:r>
            <a:endParaRPr sz="1200">
              <a:latin typeface="Times New Roman"/>
              <a:cs typeface="Times New Roman"/>
            </a:endParaRPr>
          </a:p>
          <a:p>
            <a:pPr marL="52705">
              <a:lnSpc>
                <a:spcPts val="1425"/>
              </a:lnSpc>
            </a:pPr>
            <a:r>
              <a:rPr sz="1200" b="1" spc="-5" dirty="0">
                <a:latin typeface="Times New Roman"/>
                <a:cs typeface="Times New Roman"/>
              </a:rPr>
              <a:t>AR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b="1" dirty="0">
                <a:latin typeface="Times New Roman"/>
                <a:cs typeface="Times New Roman"/>
              </a:rPr>
              <a:t> AR +</a:t>
            </a:r>
            <a:r>
              <a:rPr sz="1200" b="1" spc="-1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57521" y="3646170"/>
            <a:ext cx="1493520" cy="315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470"/>
              </a:spcBef>
            </a:pPr>
            <a:r>
              <a:rPr sz="1200" b="1" spc="-5" dirty="0">
                <a:latin typeface="Times New Roman"/>
                <a:cs typeface="Times New Roman"/>
              </a:rPr>
              <a:t>DR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M[AR]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07311" y="3058795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b="1" spc="-5" dirty="0">
                <a:latin typeface="Times New Roman"/>
                <a:cs typeface="Times New Roman"/>
              </a:rPr>
              <a:t>UN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54426" y="3058795"/>
            <a:ext cx="323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BS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75884" y="3058795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ISZ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76907" y="3408426"/>
            <a:ext cx="36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800" b="1" spc="-179" baseline="-20833" dirty="0">
                <a:latin typeface="Times New Roman"/>
                <a:cs typeface="Times New Roman"/>
              </a:rPr>
              <a:t>4</a:t>
            </a:r>
            <a:r>
              <a:rPr sz="1200" b="1" spc="-12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74214" y="3460110"/>
            <a:ext cx="22047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09059" y="3408426"/>
            <a:ext cx="36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800" b="1" spc="-179" baseline="-20833" dirty="0">
                <a:latin typeface="Times New Roman"/>
                <a:cs typeface="Times New Roman"/>
              </a:rPr>
              <a:t>5</a:t>
            </a:r>
            <a:r>
              <a:rPr sz="1200" b="1" spc="-12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25492" y="346659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41594" y="3408426"/>
            <a:ext cx="36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800" b="1" spc="-179" baseline="-20833" dirty="0">
                <a:latin typeface="Times New Roman"/>
                <a:cs typeface="Times New Roman"/>
              </a:rPr>
              <a:t>6</a:t>
            </a:r>
            <a:r>
              <a:rPr sz="1200" b="1" spc="-12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70078" y="343884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514344" y="4088129"/>
            <a:ext cx="131445" cy="403225"/>
            <a:chOff x="3514344" y="4088129"/>
            <a:chExt cx="131445" cy="403225"/>
          </a:xfrm>
        </p:grpSpPr>
        <p:sp>
          <p:nvSpPr>
            <p:cNvPr id="66" name="object 66"/>
            <p:cNvSpPr/>
            <p:nvPr/>
          </p:nvSpPr>
          <p:spPr>
            <a:xfrm>
              <a:off x="3514344" y="4379975"/>
              <a:ext cx="131063" cy="1112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80638" y="4088129"/>
              <a:ext cx="0" cy="325120"/>
            </a:xfrm>
            <a:custGeom>
              <a:avLst/>
              <a:gdLst/>
              <a:ahLst/>
              <a:cxnLst/>
              <a:rect l="l" t="t" r="r" b="b"/>
              <a:pathLst>
                <a:path h="325120">
                  <a:moveTo>
                    <a:pt x="0" y="3246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557521" y="4505705"/>
            <a:ext cx="1493520" cy="3022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latin typeface="Times New Roman"/>
                <a:cs typeface="Times New Roman"/>
              </a:rPr>
              <a:t>DR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5" dirty="0">
                <a:latin typeface="Times New Roman"/>
                <a:cs typeface="Times New Roman"/>
              </a:rPr>
              <a:t> DR </a:t>
            </a:r>
            <a:r>
              <a:rPr sz="1200" b="1" dirty="0">
                <a:latin typeface="Times New Roman"/>
                <a:cs typeface="Times New Roman"/>
              </a:rPr>
              <a:t>+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909059" y="4269485"/>
            <a:ext cx="36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800" b="1" spc="-179" baseline="-20833" dirty="0">
                <a:latin typeface="Times New Roman"/>
                <a:cs typeface="Times New Roman"/>
              </a:rPr>
              <a:t>5</a:t>
            </a:r>
            <a:r>
              <a:rPr sz="1200" b="1" spc="-12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16558" y="431101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41594" y="4269485"/>
            <a:ext cx="36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800" b="1" spc="-179" baseline="-20833" dirty="0">
                <a:latin typeface="Times New Roman"/>
                <a:cs typeface="Times New Roman"/>
              </a:rPr>
              <a:t>6</a:t>
            </a:r>
            <a:r>
              <a:rPr sz="1200" b="1" spc="-12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58522" y="431101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247132" y="4825746"/>
            <a:ext cx="131445" cy="384810"/>
            <a:chOff x="5247132" y="4825746"/>
            <a:chExt cx="131445" cy="384810"/>
          </a:xfrm>
        </p:grpSpPr>
        <p:sp>
          <p:nvSpPr>
            <p:cNvPr id="74" name="object 74"/>
            <p:cNvSpPr/>
            <p:nvPr/>
          </p:nvSpPr>
          <p:spPr>
            <a:xfrm>
              <a:off x="5247132" y="5099304"/>
              <a:ext cx="131063" cy="1112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02758" y="4825746"/>
              <a:ext cx="0" cy="325120"/>
            </a:xfrm>
            <a:custGeom>
              <a:avLst/>
              <a:gdLst/>
              <a:ahLst/>
              <a:cxnLst/>
              <a:rect l="l" t="t" r="r" b="b"/>
              <a:pathLst>
                <a:path h="325120">
                  <a:moveTo>
                    <a:pt x="0" y="3246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823210" y="4505705"/>
            <a:ext cx="1495425" cy="44195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41935" marR="603250">
              <a:lnSpc>
                <a:spcPts val="1280"/>
              </a:lnSpc>
              <a:spcBef>
                <a:spcPts val="795"/>
              </a:spcBef>
            </a:pPr>
            <a:r>
              <a:rPr sz="1200" b="1" spc="-10" dirty="0">
                <a:latin typeface="Times New Roman"/>
                <a:cs typeface="Times New Roman"/>
              </a:rPr>
              <a:t>PC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1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AR  </a:t>
            </a:r>
            <a:r>
              <a:rPr sz="1200" b="1" spc="-5" dirty="0">
                <a:latin typeface="Times New Roman"/>
                <a:cs typeface="Times New Roman"/>
              </a:rPr>
              <a:t>SC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247132" y="3963161"/>
            <a:ext cx="131445" cy="528320"/>
            <a:chOff x="5247132" y="3963161"/>
            <a:chExt cx="131445" cy="528320"/>
          </a:xfrm>
        </p:grpSpPr>
        <p:sp>
          <p:nvSpPr>
            <p:cNvPr id="78" name="object 78"/>
            <p:cNvSpPr/>
            <p:nvPr/>
          </p:nvSpPr>
          <p:spPr>
            <a:xfrm>
              <a:off x="5247132" y="4379975"/>
              <a:ext cx="131063" cy="1112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02758" y="3963161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h="440689">
                  <a:moveTo>
                    <a:pt x="0" y="44043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453890" y="5226558"/>
            <a:ext cx="1987550" cy="7073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40005" marR="1027430">
              <a:lnSpc>
                <a:spcPts val="1270"/>
              </a:lnSpc>
              <a:spcBef>
                <a:spcPts val="334"/>
              </a:spcBef>
            </a:pPr>
            <a:r>
              <a:rPr sz="1200" b="1" spc="-5" dirty="0">
                <a:latin typeface="Times New Roman"/>
                <a:cs typeface="Times New Roman"/>
              </a:rPr>
              <a:t>M[AR]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DR  </a:t>
            </a:r>
            <a:r>
              <a:rPr sz="1200" b="1" spc="-5" dirty="0">
                <a:latin typeface="Times New Roman"/>
                <a:cs typeface="Times New Roman"/>
              </a:rPr>
              <a:t>If (DR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0)</a:t>
            </a: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ts val="1190"/>
              </a:lnSpc>
            </a:pPr>
            <a:r>
              <a:rPr sz="1200" b="1" spc="-5" dirty="0">
                <a:latin typeface="Times New Roman"/>
                <a:cs typeface="Times New Roman"/>
              </a:rPr>
              <a:t>then </a:t>
            </a:r>
            <a:r>
              <a:rPr sz="1200" b="1" spc="-10" dirty="0">
                <a:latin typeface="Times New Roman"/>
                <a:cs typeface="Times New Roman"/>
              </a:rPr>
              <a:t>(PC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PC </a:t>
            </a:r>
            <a:r>
              <a:rPr sz="1200" b="1" dirty="0">
                <a:latin typeface="Times New Roman"/>
                <a:cs typeface="Times New Roman"/>
              </a:rPr>
              <a:t>+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1)</a:t>
            </a: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ts val="1370"/>
              </a:lnSpc>
            </a:pPr>
            <a:r>
              <a:rPr sz="1200" b="1" dirty="0">
                <a:latin typeface="Times New Roman"/>
                <a:cs typeface="Times New Roman"/>
              </a:rPr>
              <a:t>SC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828665" y="4989067"/>
            <a:ext cx="36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800" b="1" spc="-179" baseline="-20833" dirty="0">
                <a:latin typeface="Times New Roman"/>
                <a:cs typeface="Times New Roman"/>
              </a:rPr>
              <a:t>6</a:t>
            </a:r>
            <a:r>
              <a:rPr sz="1200" b="1" spc="-12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39180" y="501827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302758" y="1194053"/>
            <a:ext cx="15240" cy="2359660"/>
          </a:xfrm>
          <a:custGeom>
            <a:avLst/>
            <a:gdLst/>
            <a:ahLst/>
            <a:cxnLst/>
            <a:rect l="l" t="t" r="r" b="b"/>
            <a:pathLst>
              <a:path w="15239" h="2359660">
                <a:moveTo>
                  <a:pt x="15239" y="301751"/>
                </a:moveTo>
                <a:lnTo>
                  <a:pt x="15239" y="0"/>
                </a:lnTo>
              </a:path>
              <a:path w="15239" h="2359660">
                <a:moveTo>
                  <a:pt x="12191" y="1046988"/>
                </a:moveTo>
                <a:lnTo>
                  <a:pt x="12191" y="722376"/>
                </a:lnTo>
              </a:path>
              <a:path w="15239" h="2359660">
                <a:moveTo>
                  <a:pt x="0" y="2359152"/>
                </a:moveTo>
                <a:lnTo>
                  <a:pt x="0" y="205130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039236" y="6229908"/>
            <a:ext cx="3569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b="1" spc="-5" dirty="0">
                <a:latin typeface="Times New Roman"/>
                <a:cs typeface="Times New Roman"/>
              </a:rPr>
              <a:t>Flowchart </a:t>
            </a:r>
            <a:r>
              <a:rPr sz="1200" b="1" dirty="0">
                <a:latin typeface="Times New Roman"/>
                <a:cs typeface="Times New Roman"/>
              </a:rPr>
              <a:t>for </a:t>
            </a:r>
            <a:r>
              <a:rPr sz="1200" b="1" spc="-5" dirty="0">
                <a:latin typeface="Times New Roman"/>
                <a:cs typeface="Times New Roman"/>
              </a:rPr>
              <a:t>memory-reference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instructions.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049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796" y="279341"/>
            <a:ext cx="8142605" cy="370332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370"/>
              </a:spcBef>
              <a:buFont typeface="Wingdings"/>
              <a:buChar char=""/>
              <a:tabLst>
                <a:tab pos="419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Input-output</a:t>
            </a:r>
            <a:r>
              <a:rPr sz="2000" b="1" spc="4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instructions</a:t>
            </a:r>
            <a:endParaRPr sz="2000">
              <a:latin typeface="Times New Roman"/>
              <a:cs typeface="Times New Roman"/>
            </a:endParaRPr>
          </a:p>
          <a:p>
            <a:pPr marL="362585" marR="81280" indent="-287020">
              <a:lnSpc>
                <a:spcPct val="150000"/>
              </a:lnSpc>
              <a:spcBef>
                <a:spcPts val="6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latin typeface="Times New Roman"/>
                <a:cs typeface="Times New Roman"/>
              </a:rPr>
              <a:t>Input and </a:t>
            </a:r>
            <a:r>
              <a:rPr sz="1800" spc="-5" dirty="0">
                <a:latin typeface="Times New Roman"/>
                <a:cs typeface="Times New Roman"/>
              </a:rPr>
              <a:t>output </a:t>
            </a:r>
            <a:r>
              <a:rPr sz="1800" dirty="0">
                <a:latin typeface="Times New Roman"/>
                <a:cs typeface="Times New Roman"/>
              </a:rPr>
              <a:t>instructions </a:t>
            </a:r>
            <a:r>
              <a:rPr sz="1800" spc="-5" dirty="0">
                <a:latin typeface="Times New Roman"/>
                <a:cs typeface="Times New Roman"/>
              </a:rPr>
              <a:t>are needed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transferring </a:t>
            </a:r>
            <a:r>
              <a:rPr sz="1800" dirty="0">
                <a:latin typeface="Times New Roman"/>
                <a:cs typeface="Times New Roman"/>
              </a:rPr>
              <a:t>information to and </a:t>
            </a:r>
            <a:r>
              <a:rPr sz="1800" spc="-5" dirty="0">
                <a:latin typeface="Times New Roman"/>
                <a:cs typeface="Times New Roman"/>
              </a:rPr>
              <a:t>from  AC </a:t>
            </a:r>
            <a:r>
              <a:rPr sz="1800" spc="-10" dirty="0">
                <a:latin typeface="Times New Roman"/>
                <a:cs typeface="Times New Roman"/>
              </a:rPr>
              <a:t>register, </a:t>
            </a:r>
            <a:r>
              <a:rPr sz="1800" dirty="0">
                <a:latin typeface="Times New Roman"/>
                <a:cs typeface="Times New Roman"/>
              </a:rPr>
              <a:t>for checking the flag bits, and for controlling the interrupt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facility.</a:t>
            </a:r>
            <a:endParaRPr sz="18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latin typeface="Times New Roman"/>
                <a:cs typeface="Times New Roman"/>
              </a:rPr>
              <a:t>Input-output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instructions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have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1111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recognized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when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spc="-15" baseline="-20833" dirty="0">
                <a:latin typeface="Times New Roman"/>
                <a:cs typeface="Times New Roman"/>
              </a:rPr>
              <a:t>7</a:t>
            </a:r>
            <a:r>
              <a:rPr sz="1800" spc="195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1.The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remaining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bits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instruction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specify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Times New Roman"/>
                <a:cs typeface="Times New Roman"/>
              </a:rPr>
              <a:t>particular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operation.</a:t>
            </a:r>
            <a:endParaRPr sz="1800">
              <a:latin typeface="Times New Roman"/>
              <a:cs typeface="Times New Roman"/>
            </a:endParaRPr>
          </a:p>
          <a:p>
            <a:pPr marL="362585" marR="81280" indent="-287020">
              <a:lnSpc>
                <a:spcPct val="150000"/>
              </a:lnSpc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control functions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microoperations </a:t>
            </a:r>
            <a:r>
              <a:rPr sz="1800" dirty="0">
                <a:latin typeface="Times New Roman"/>
                <a:cs typeface="Times New Roman"/>
              </a:rPr>
              <a:t>for the </a:t>
            </a:r>
            <a:r>
              <a:rPr sz="1800" spc="-5" dirty="0">
                <a:latin typeface="Times New Roman"/>
                <a:cs typeface="Times New Roman"/>
              </a:rPr>
              <a:t>input-output instructions are  </a:t>
            </a:r>
            <a:r>
              <a:rPr sz="1800" dirty="0">
                <a:latin typeface="Times New Roman"/>
                <a:cs typeface="Times New Roman"/>
              </a:rPr>
              <a:t>listed in </a:t>
            </a:r>
            <a:r>
              <a:rPr sz="1800" spc="-20" dirty="0">
                <a:latin typeface="Times New Roman"/>
                <a:cs typeface="Times New Roman"/>
              </a:rPr>
              <a:t>Table. 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7 </a:t>
            </a:r>
            <a:r>
              <a:rPr sz="1800" dirty="0">
                <a:latin typeface="Times New Roman"/>
                <a:cs typeface="Times New Roman"/>
              </a:rPr>
              <a:t>I T</a:t>
            </a:r>
            <a:r>
              <a:rPr sz="1800" baseline="-20833" dirty="0">
                <a:latin typeface="Times New Roman"/>
                <a:cs typeface="Times New Roman"/>
              </a:rPr>
              <a:t>3 </a:t>
            </a:r>
            <a:r>
              <a:rPr sz="1800" dirty="0">
                <a:latin typeface="Times New Roman"/>
                <a:cs typeface="Times New Roman"/>
              </a:rPr>
              <a:t>= p </a:t>
            </a:r>
            <a:r>
              <a:rPr sz="1800" spc="-5" dirty="0">
                <a:latin typeface="Times New Roman"/>
                <a:cs typeface="Times New Roman"/>
              </a:rPr>
              <a:t>(common </a:t>
            </a:r>
            <a:r>
              <a:rPr sz="1800" dirty="0">
                <a:latin typeface="Times New Roman"/>
                <a:cs typeface="Times New Roman"/>
              </a:rPr>
              <a:t>to all input-output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instructions)</a:t>
            </a:r>
            <a:endParaRPr sz="1800">
              <a:latin typeface="Times New Roman"/>
              <a:cs typeface="Times New Roman"/>
            </a:endParaRPr>
          </a:p>
          <a:p>
            <a:pPr marL="1905000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Times New Roman"/>
                <a:cs typeface="Times New Roman"/>
              </a:rPr>
              <a:t>IR(i) </a:t>
            </a:r>
            <a:r>
              <a:rPr sz="1800" dirty="0">
                <a:latin typeface="Times New Roman"/>
                <a:cs typeface="Times New Roman"/>
              </a:rPr>
              <a:t>= Bi [bit in IR (6-ll) that specifies the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instruction]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5017" y="4155494"/>
          <a:ext cx="6410959" cy="2476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96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333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69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7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Clear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25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pB</a:t>
                      </a:r>
                      <a:r>
                        <a:rPr sz="1575" spc="-7" baseline="-21164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AC(0-7)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INPR, FGI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char.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OUT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pB</a:t>
                      </a:r>
                      <a:r>
                        <a:rPr sz="1575" spc="7" baseline="-21164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OUTR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AC(0-7), FGO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char.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60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SKI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if(FGI = 1)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then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(PC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PC +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Skip on input flag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8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SKO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if(FGO = 1) then (PC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PC +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Skip on output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flag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IEN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Interrupt enable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IOF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pB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IEN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Interrupt enable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off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320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55634" y="6464680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780" y="6623050"/>
            <a:ext cx="10985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1900" spc="-5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8680" y="6626459"/>
            <a:ext cx="63309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z="1900" spc="-5" dirty="0">
                <a:latin typeface="Times New Roman"/>
                <a:cs typeface="Times New Roman"/>
              </a:rPr>
              <a:t>Examples: loading the AC(LDA), storing the accumulator </a:t>
            </a:r>
            <a:r>
              <a:rPr sz="1900" spc="-35" dirty="0">
                <a:latin typeface="Times New Roman"/>
                <a:cs typeface="Times New Roman"/>
              </a:rPr>
              <a:t>(STA)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794" y="237870"/>
            <a:ext cx="870620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774189" algn="l"/>
              </a:tabLst>
            </a:pPr>
            <a:r>
              <a:rPr dirty="0"/>
              <a:t>Ins</a:t>
            </a:r>
            <a:r>
              <a:rPr spc="5" dirty="0"/>
              <a:t>t</a:t>
            </a:r>
            <a:r>
              <a:rPr dirty="0"/>
              <a:t>ructi</a:t>
            </a:r>
            <a:r>
              <a:rPr spc="-10" dirty="0"/>
              <a:t>o</a:t>
            </a:r>
            <a:r>
              <a:rPr dirty="0"/>
              <a:t>n </a:t>
            </a:r>
            <a:r>
              <a:rPr spc="-40" dirty="0"/>
              <a:t> </a:t>
            </a:r>
            <a:r>
              <a:rPr dirty="0"/>
              <a:t>set	complete</a:t>
            </a:r>
            <a:r>
              <a:rPr spc="-10" dirty="0"/>
              <a:t>n</a:t>
            </a:r>
            <a:r>
              <a:rPr dirty="0"/>
              <a:t>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794" y="546633"/>
            <a:ext cx="8329930" cy="581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4135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1900" spc="-5" dirty="0">
                <a:latin typeface="Times New Roman"/>
                <a:cs typeface="Times New Roman"/>
              </a:rPr>
              <a:t>A computer should have a set of instructions </a:t>
            </a:r>
            <a:r>
              <a:rPr sz="1900" spc="-10" dirty="0">
                <a:latin typeface="Times New Roman"/>
                <a:cs typeface="Times New Roman"/>
              </a:rPr>
              <a:t>so </a:t>
            </a:r>
            <a:r>
              <a:rPr sz="1900" spc="-5" dirty="0">
                <a:latin typeface="Times New Roman"/>
                <a:cs typeface="Times New Roman"/>
              </a:rPr>
              <a:t>that the </a:t>
            </a:r>
            <a:r>
              <a:rPr sz="1900" spc="-10" dirty="0">
                <a:latin typeface="Times New Roman"/>
                <a:cs typeface="Times New Roman"/>
              </a:rPr>
              <a:t>user can </a:t>
            </a:r>
            <a:r>
              <a:rPr sz="1900" spc="-5" dirty="0">
                <a:latin typeface="Times New Roman"/>
                <a:cs typeface="Times New Roman"/>
              </a:rPr>
              <a:t>construct  machine language programs to evaluate </a:t>
            </a:r>
            <a:r>
              <a:rPr sz="1900" spc="-10" dirty="0">
                <a:latin typeface="Times New Roman"/>
                <a:cs typeface="Times New Roman"/>
              </a:rPr>
              <a:t>any </a:t>
            </a:r>
            <a:r>
              <a:rPr sz="1900" spc="-5" dirty="0">
                <a:latin typeface="Times New Roman"/>
                <a:cs typeface="Times New Roman"/>
              </a:rPr>
              <a:t>function </a:t>
            </a:r>
            <a:r>
              <a:rPr sz="1900" spc="-10" dirty="0">
                <a:latin typeface="Times New Roman"/>
                <a:cs typeface="Times New Roman"/>
              </a:rPr>
              <a:t>that </a:t>
            </a:r>
            <a:r>
              <a:rPr sz="1900" spc="-5" dirty="0">
                <a:latin typeface="Times New Roman"/>
                <a:cs typeface="Times New Roman"/>
              </a:rPr>
              <a:t>is known to be  computable.</a:t>
            </a:r>
            <a:endParaRPr sz="1900">
              <a:latin typeface="Times New Roman"/>
              <a:cs typeface="Times New Roman"/>
            </a:endParaRPr>
          </a:p>
          <a:p>
            <a:pPr marL="355600" marR="6604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set of instructions are said to be complete if the </a:t>
            </a:r>
            <a:r>
              <a:rPr sz="1900" spc="-10" dirty="0">
                <a:latin typeface="Times New Roman"/>
                <a:cs typeface="Times New Roman"/>
              </a:rPr>
              <a:t>computer </a:t>
            </a:r>
            <a:r>
              <a:rPr sz="1900" spc="-5" dirty="0">
                <a:latin typeface="Times New Roman"/>
                <a:cs typeface="Times New Roman"/>
              </a:rPr>
              <a:t>includes a  </a:t>
            </a:r>
            <a:r>
              <a:rPr sz="1900" spc="-10" dirty="0">
                <a:latin typeface="Times New Roman"/>
                <a:cs typeface="Times New Roman"/>
              </a:rPr>
              <a:t>sufficient number </a:t>
            </a:r>
            <a:r>
              <a:rPr sz="1900" spc="-5" dirty="0">
                <a:latin typeface="Times New Roman"/>
                <a:cs typeface="Times New Roman"/>
              </a:rPr>
              <a:t>of instructions in </a:t>
            </a:r>
            <a:r>
              <a:rPr sz="1900" spc="-10" dirty="0">
                <a:latin typeface="Times New Roman"/>
                <a:cs typeface="Times New Roman"/>
              </a:rPr>
              <a:t>each </a:t>
            </a:r>
            <a:r>
              <a:rPr sz="1900" spc="-5" dirty="0">
                <a:latin typeface="Times New Roman"/>
                <a:cs typeface="Times New Roman"/>
              </a:rPr>
              <a:t>of the following</a:t>
            </a:r>
            <a:r>
              <a:rPr sz="1900" spc="1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categories: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900" b="1" spc="-5" dirty="0">
                <a:latin typeface="Times New Roman"/>
                <a:cs typeface="Times New Roman"/>
              </a:rPr>
              <a:t>Functional</a:t>
            </a:r>
            <a:r>
              <a:rPr sz="1900" b="1" spc="2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Instructions</a:t>
            </a: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213485" lvl="2" indent="-343535" algn="just">
              <a:lnSpc>
                <a:spcPct val="100000"/>
              </a:lnSpc>
              <a:buFont typeface="Arial"/>
              <a:buChar char="•"/>
              <a:tabLst>
                <a:tab pos="1214120" algn="l"/>
              </a:tabLst>
            </a:pPr>
            <a:r>
              <a:rPr sz="1900" spc="-5" dirty="0">
                <a:latin typeface="Times New Roman"/>
                <a:cs typeface="Times New Roman"/>
              </a:rPr>
              <a:t>Arithmetic, logic, and shift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instructions</a:t>
            </a:r>
            <a:endParaRPr sz="1900">
              <a:latin typeface="Times New Roman"/>
              <a:cs typeface="Times New Roman"/>
            </a:endParaRPr>
          </a:p>
          <a:p>
            <a:pPr marL="1213485" marR="5080" lvl="2" indent="-342900" algn="just">
              <a:lnSpc>
                <a:spcPct val="150000"/>
              </a:lnSpc>
              <a:spcBef>
                <a:spcPts val="910"/>
              </a:spcBef>
              <a:buFont typeface="Arial"/>
              <a:buChar char="•"/>
              <a:tabLst>
                <a:tab pos="1214120" algn="l"/>
              </a:tabLst>
            </a:pPr>
            <a:r>
              <a:rPr sz="1900" spc="-5" dirty="0">
                <a:latin typeface="Times New Roman"/>
                <a:cs typeface="Times New Roman"/>
              </a:rPr>
              <a:t>Example: ADD, </a:t>
            </a:r>
            <a:r>
              <a:rPr sz="1900" spc="-10" dirty="0">
                <a:latin typeface="Times New Roman"/>
                <a:cs typeface="Times New Roman"/>
              </a:rPr>
              <a:t>complement </a:t>
            </a:r>
            <a:r>
              <a:rPr sz="1900" spc="-5" dirty="0">
                <a:latin typeface="Times New Roman"/>
                <a:cs typeface="Times New Roman"/>
              </a:rPr>
              <a:t>AC(CMA), increment the accumulator </a:t>
            </a:r>
            <a:r>
              <a:rPr sz="1900" spc="-10" dirty="0">
                <a:latin typeface="Times New Roman"/>
                <a:cs typeface="Times New Roman"/>
              </a:rPr>
              <a:t>AC  </a:t>
            </a:r>
            <a:r>
              <a:rPr sz="1900" spc="-5" dirty="0">
                <a:latin typeface="Times New Roman"/>
                <a:cs typeface="Times New Roman"/>
              </a:rPr>
              <a:t>(INC), circulate the </a:t>
            </a:r>
            <a:r>
              <a:rPr sz="1900" spc="-10" dirty="0">
                <a:latin typeface="Times New Roman"/>
                <a:cs typeface="Times New Roman"/>
              </a:rPr>
              <a:t>AC </a:t>
            </a:r>
            <a:r>
              <a:rPr sz="1900" spc="-5" dirty="0">
                <a:latin typeface="Times New Roman"/>
                <a:cs typeface="Times New Roman"/>
              </a:rPr>
              <a:t>right </a:t>
            </a:r>
            <a:r>
              <a:rPr sz="1900" dirty="0">
                <a:latin typeface="Times New Roman"/>
                <a:cs typeface="Times New Roman"/>
              </a:rPr>
              <a:t>(CIR), </a:t>
            </a:r>
            <a:r>
              <a:rPr sz="1900" spc="-5" dirty="0">
                <a:latin typeface="Times New Roman"/>
                <a:cs typeface="Times New Roman"/>
              </a:rPr>
              <a:t>circulate the accumulator left ( CIL),  </a:t>
            </a:r>
            <a:r>
              <a:rPr sz="1900" spc="-10" dirty="0">
                <a:latin typeface="Times New Roman"/>
                <a:cs typeface="Times New Roman"/>
              </a:rPr>
              <a:t>AND, </a:t>
            </a:r>
            <a:r>
              <a:rPr sz="1900" spc="-5" dirty="0">
                <a:latin typeface="Times New Roman"/>
                <a:cs typeface="Times New Roman"/>
              </a:rPr>
              <a:t>clear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AC(CLA)</a:t>
            </a:r>
            <a:endParaRPr sz="19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900" b="1" spc="-25" dirty="0">
                <a:latin typeface="Times New Roman"/>
                <a:cs typeface="Times New Roman"/>
              </a:rPr>
              <a:t>Transfer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Instructions</a:t>
            </a: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213485" lvl="2" indent="-343535" algn="just">
              <a:lnSpc>
                <a:spcPct val="100000"/>
              </a:lnSpc>
              <a:buFont typeface="Arial"/>
              <a:buChar char="•"/>
              <a:tabLst>
                <a:tab pos="1214120" algn="l"/>
              </a:tabLst>
            </a:pPr>
            <a:r>
              <a:rPr sz="1900" spc="-5" dirty="0">
                <a:latin typeface="Times New Roman"/>
                <a:cs typeface="Times New Roman"/>
              </a:rPr>
              <a:t>Data transfers between the </a:t>
            </a:r>
            <a:r>
              <a:rPr sz="1900" spc="-10" dirty="0">
                <a:latin typeface="Times New Roman"/>
                <a:cs typeface="Times New Roman"/>
              </a:rPr>
              <a:t>main </a:t>
            </a:r>
            <a:r>
              <a:rPr sz="1900" spc="-15" dirty="0">
                <a:latin typeface="Times New Roman"/>
                <a:cs typeface="Times New Roman"/>
              </a:rPr>
              <a:t>memory </a:t>
            </a:r>
            <a:r>
              <a:rPr sz="1900" spc="-5" dirty="0">
                <a:latin typeface="Times New Roman"/>
                <a:cs typeface="Times New Roman"/>
              </a:rPr>
              <a:t>and the processor</a:t>
            </a:r>
            <a:r>
              <a:rPr sz="1900" spc="1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registers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55634" y="6464680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3145" y="417702"/>
            <a:ext cx="7883525" cy="5757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Control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Instructions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812800" lvl="1" indent="-344170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Program sequencing and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812800" lvl="1" indent="-344170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 </a:t>
            </a:r>
            <a:r>
              <a:rPr sz="2000" dirty="0">
                <a:latin typeface="Times New Roman"/>
                <a:cs typeface="Times New Roman"/>
              </a:rPr>
              <a:t>BUN, BSA,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ISZ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3535" algn="just">
              <a:lnSpc>
                <a:spcPct val="150100"/>
              </a:lnSpc>
              <a:spcBef>
                <a:spcPts val="955"/>
              </a:spcBef>
              <a:buFont typeface="Arial"/>
              <a:buChar char="•"/>
              <a:tabLst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branch instructions BUN, </a:t>
            </a:r>
            <a:r>
              <a:rPr sz="2000" dirty="0">
                <a:latin typeface="Times New Roman"/>
                <a:cs typeface="Times New Roman"/>
              </a:rPr>
              <a:t>BSA, </a:t>
            </a:r>
            <a:r>
              <a:rPr sz="2000" spc="-5" dirty="0">
                <a:latin typeface="Times New Roman"/>
                <a:cs typeface="Times New Roman"/>
              </a:rPr>
              <a:t>and ISZ, together with the four  skip instructions, provide capabilities </a:t>
            </a:r>
            <a:r>
              <a:rPr sz="2000" dirty="0">
                <a:latin typeface="Times New Roman"/>
                <a:cs typeface="Times New Roman"/>
              </a:rPr>
              <a:t>for program </a:t>
            </a:r>
            <a:r>
              <a:rPr sz="2000" spc="-5" dirty="0">
                <a:latin typeface="Times New Roman"/>
                <a:cs typeface="Times New Roman"/>
              </a:rPr>
              <a:t>control and  </a:t>
            </a:r>
            <a:r>
              <a:rPr sz="2000" dirty="0">
                <a:latin typeface="Times New Roman"/>
                <a:cs typeface="Times New Roman"/>
              </a:rPr>
              <a:t>checking of </a:t>
            </a:r>
            <a:r>
              <a:rPr sz="2000" spc="-5" dirty="0">
                <a:latin typeface="Times New Roman"/>
                <a:cs typeface="Times New Roman"/>
              </a:rPr>
              <a:t>status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Input/Output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Instructions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812800" lvl="1" indent="-344170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Input 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812800" lvl="1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 </a:t>
            </a:r>
            <a:r>
              <a:rPr sz="2000" spc="-50" dirty="0">
                <a:latin typeface="Times New Roman"/>
                <a:cs typeface="Times New Roman"/>
              </a:rPr>
              <a:t>INP,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endParaRPr sz="2000">
              <a:latin typeface="Times New Roman"/>
              <a:cs typeface="Times New Roman"/>
            </a:endParaRPr>
          </a:p>
          <a:p>
            <a:pPr marL="812800" marR="8890" lvl="1" indent="-343535" algn="just">
              <a:lnSpc>
                <a:spcPct val="150100"/>
              </a:lnSpc>
              <a:spcBef>
                <a:spcPts val="955"/>
              </a:spcBef>
              <a:buFont typeface="Arial"/>
              <a:buChar char="•"/>
              <a:tabLst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input </a:t>
            </a:r>
            <a:r>
              <a:rPr sz="2000" dirty="0">
                <a:latin typeface="Times New Roman"/>
                <a:cs typeface="Times New Roman"/>
              </a:rPr>
              <a:t>(INP) </a:t>
            </a:r>
            <a:r>
              <a:rPr sz="2000" spc="-5" dirty="0">
                <a:latin typeface="Times New Roman"/>
                <a:cs typeface="Times New Roman"/>
              </a:rPr>
              <a:t>and output </a:t>
            </a:r>
            <a:r>
              <a:rPr sz="2000" dirty="0">
                <a:latin typeface="Times New Roman"/>
                <a:cs typeface="Times New Roman"/>
              </a:rPr>
              <a:t>(OUT) </a:t>
            </a:r>
            <a:r>
              <a:rPr sz="2000" spc="-10" dirty="0">
                <a:latin typeface="Times New Roman"/>
                <a:cs typeface="Times New Roman"/>
              </a:rPr>
              <a:t>instructions </a:t>
            </a:r>
            <a:r>
              <a:rPr sz="2000" spc="-5" dirty="0">
                <a:latin typeface="Times New Roman"/>
                <a:cs typeface="Times New Roman"/>
              </a:rPr>
              <a:t>cause information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be transferred between the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and external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1A855BC-D7C7-3042-CF44-11A092BD3DDD}"/>
              </a:ext>
            </a:extLst>
          </p:cNvPr>
          <p:cNvSpPr txBox="1"/>
          <p:nvPr/>
        </p:nvSpPr>
        <p:spPr>
          <a:xfrm>
            <a:off x="381000" y="762000"/>
            <a:ext cx="8382000" cy="5602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timing for all registers in the basic computer is controlled by a master clock generator.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clock pulses are applied to all flip-flops and registers in the system, including the flip-flops and registers in the control unit.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clock pulses do not change the state of a register unless the register is enabled 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control signal. 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control signals are generated in the control unit and provide control inputs for the multiplexers in the common bus, control inputs in processor registers, and microoperations for the accumulator.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Unit: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unit (CU) of a processor translates from machine instructions to the control signals for the microoperations that implement them.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D2AE1E62-5911-AE75-C6DB-01CBD8D627AA}"/>
              </a:ext>
            </a:extLst>
          </p:cNvPr>
          <p:cNvSpPr txBox="1">
            <a:spLocks/>
          </p:cNvSpPr>
          <p:nvPr/>
        </p:nvSpPr>
        <p:spPr>
          <a:xfrm>
            <a:off x="2057400" y="151841"/>
            <a:ext cx="5562600" cy="3353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sz="2100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and Control Unit</a:t>
            </a:r>
            <a:endParaRPr lang="en-US" sz="2100" b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2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99338" y="279247"/>
            <a:ext cx="768159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414780" algn="l"/>
                <a:tab pos="1739264" algn="l"/>
                <a:tab pos="2981325" algn="l"/>
                <a:tab pos="3548379" algn="l"/>
                <a:tab pos="4746625" algn="l"/>
                <a:tab pos="5462905" algn="l"/>
                <a:tab pos="5888355" algn="l"/>
                <a:tab pos="6409690" algn="l"/>
                <a:tab pos="6973570" algn="l"/>
                <a:tab pos="7554595" algn="l"/>
              </a:tabLst>
            </a:pP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w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-9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und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rst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	</a:t>
            </a:r>
            <a:r>
              <a:rPr sz="2000" spc="-5" dirty="0">
                <a:latin typeface="Times New Roman"/>
                <a:cs typeface="Times New Roman"/>
              </a:rPr>
              <a:t>ho</a:t>
            </a:r>
            <a:r>
              <a:rPr sz="2000" dirty="0">
                <a:latin typeface="Times New Roman"/>
                <a:cs typeface="Times New Roman"/>
              </a:rPr>
              <a:t>w	p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oce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s	work,	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e	wi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	st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rt	wi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	a  </a:t>
            </a:r>
            <a:r>
              <a:rPr sz="2000" spc="-5" dirty="0">
                <a:latin typeface="Times New Roman"/>
                <a:cs typeface="Times New Roman"/>
              </a:rPr>
              <a:t>simplified </a:t>
            </a:r>
            <a:r>
              <a:rPr sz="2000" dirty="0">
                <a:latin typeface="Times New Roman"/>
                <a:cs typeface="Times New Roman"/>
              </a:rPr>
              <a:t>processor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is similar to </a:t>
            </a:r>
            <a:r>
              <a:rPr sz="2000" dirty="0">
                <a:latin typeface="Times New Roman"/>
                <a:cs typeface="Times New Roman"/>
              </a:rPr>
              <a:t>what real processors were </a:t>
            </a:r>
            <a:r>
              <a:rPr sz="2000" spc="-5" dirty="0">
                <a:latin typeface="Times New Roman"/>
                <a:cs typeface="Times New Roman"/>
              </a:rPr>
              <a:t>like ~25 </a:t>
            </a:r>
            <a:r>
              <a:rPr sz="2000" dirty="0">
                <a:latin typeface="Times New Roman"/>
                <a:cs typeface="Times New Roman"/>
              </a:rPr>
              <a:t>years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ago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M. Morris Mano introduces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simple processor model </a:t>
            </a:r>
            <a:r>
              <a:rPr sz="2000" dirty="0">
                <a:latin typeface="Times New Roman"/>
                <a:cs typeface="Times New Roman"/>
              </a:rPr>
              <a:t>he </a:t>
            </a:r>
            <a:r>
              <a:rPr sz="2000" spc="-5" dirty="0">
                <a:latin typeface="Times New Roman"/>
                <a:cs typeface="Times New Roman"/>
              </a:rPr>
              <a:t>calls the </a:t>
            </a:r>
            <a:r>
              <a:rPr sz="2000" dirty="0">
                <a:latin typeface="Times New Roman"/>
                <a:cs typeface="Times New Roman"/>
              </a:rPr>
              <a:t>Basic 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75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10" dirty="0">
                <a:latin typeface="Times New Roman"/>
                <a:cs typeface="Times New Roman"/>
              </a:rPr>
              <a:t>this to </a:t>
            </a:r>
            <a:r>
              <a:rPr sz="2000" spc="-5" dirty="0">
                <a:latin typeface="Times New Roman"/>
                <a:cs typeface="Times New Roman"/>
              </a:rPr>
              <a:t>introduce processor </a:t>
            </a:r>
            <a:r>
              <a:rPr sz="2000" spc="-10" dirty="0">
                <a:latin typeface="Times New Roman"/>
                <a:cs typeface="Times New Roman"/>
              </a:rPr>
              <a:t>organization and 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relationship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40" dirty="0">
                <a:latin typeface="Times New Roman"/>
                <a:cs typeface="Times New Roman"/>
              </a:rPr>
              <a:t>RTL </a:t>
            </a:r>
            <a:r>
              <a:rPr sz="2000" spc="-5" dirty="0">
                <a:latin typeface="Times New Roman"/>
                <a:cs typeface="Times New Roman"/>
              </a:rPr>
              <a:t>model to </a:t>
            </a:r>
            <a:r>
              <a:rPr sz="2000" dirty="0">
                <a:latin typeface="Times New Roman"/>
                <a:cs typeface="Times New Roman"/>
              </a:rPr>
              <a:t>the higher </a:t>
            </a:r>
            <a:r>
              <a:rPr sz="2000" spc="-5" dirty="0">
                <a:latin typeface="Times New Roman"/>
                <a:cs typeface="Times New Roman"/>
              </a:rPr>
              <a:t>level computer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381000"/>
            <a:ext cx="8405520" cy="5035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units are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two</a:t>
            </a:r>
            <a:r>
              <a:rPr lang="en-US"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ways: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hardwired control and</a:t>
            </a:r>
            <a:b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microprogrammed control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algn="just">
              <a:lnSpc>
                <a:spcPct val="150000"/>
              </a:lnSpc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Hardwired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76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logic is implemented with gates, flip-flops, decoders,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that it can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mode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wiring among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components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changed,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modification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difficult.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feature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difficult.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,high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used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800" y="424098"/>
            <a:ext cx="4768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Microprogrammed</a:t>
            </a:r>
            <a:r>
              <a:rPr spc="-105" dirty="0"/>
              <a:t> </a:t>
            </a:r>
            <a:r>
              <a:rPr spc="-5" dirty="0"/>
              <a:t>control</a:t>
            </a:r>
            <a:r>
              <a:rPr lang="en-US" spc="-5" dirty="0"/>
              <a:t>: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12800" y="902055"/>
            <a:ext cx="8197215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94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information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programmed to initiate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sequence of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microoperations.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microprogrammed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control,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done by updating the microprogram in control</a:t>
            </a:r>
            <a:r>
              <a:rPr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,cheap</a:t>
            </a: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………………………………………………………………………………..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hardware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 is shown in figure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decoders,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control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gates. 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read from memory 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 register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(IR)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8573" y="686054"/>
            <a:ext cx="3262629" cy="261620"/>
            <a:chOff x="1798573" y="686054"/>
            <a:chExt cx="3262629" cy="261620"/>
          </a:xfrm>
        </p:grpSpPr>
        <p:sp>
          <p:nvSpPr>
            <p:cNvPr id="3" name="object 3"/>
            <p:cNvSpPr/>
            <p:nvPr/>
          </p:nvSpPr>
          <p:spPr>
            <a:xfrm>
              <a:off x="1811273" y="698754"/>
              <a:ext cx="3237230" cy="212090"/>
            </a:xfrm>
            <a:custGeom>
              <a:avLst/>
              <a:gdLst/>
              <a:ahLst/>
              <a:cxnLst/>
              <a:rect l="l" t="t" r="r" b="b"/>
              <a:pathLst>
                <a:path w="3237229" h="212090">
                  <a:moveTo>
                    <a:pt x="0" y="211836"/>
                  </a:moveTo>
                  <a:lnTo>
                    <a:pt x="3236976" y="211836"/>
                  </a:lnTo>
                  <a:lnTo>
                    <a:pt x="3236976" y="0"/>
                  </a:lnTo>
                  <a:lnTo>
                    <a:pt x="0" y="0"/>
                  </a:lnTo>
                  <a:lnTo>
                    <a:pt x="0" y="21183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2941" y="712470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4">
                  <a:moveTo>
                    <a:pt x="0" y="0"/>
                  </a:moveTo>
                  <a:lnTo>
                    <a:pt x="0" y="2225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88998" y="71818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9573" y="712469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6776" y="377017"/>
            <a:ext cx="1940560" cy="5492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20"/>
              </a:spcBef>
            </a:pPr>
            <a:r>
              <a:rPr sz="1200" b="1" spc="-5" dirty="0">
                <a:latin typeface="Times New Roman"/>
                <a:cs typeface="Times New Roman"/>
              </a:rPr>
              <a:t>Instruction register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(IR)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16865" algn="l"/>
                <a:tab pos="621665" algn="l"/>
                <a:tab pos="1579880" algn="l"/>
              </a:tabLst>
            </a:pPr>
            <a:r>
              <a:rPr sz="1800" b="1" baseline="2314" dirty="0">
                <a:latin typeface="Times New Roman"/>
                <a:cs typeface="Times New Roman"/>
              </a:rPr>
              <a:t>14	13	12	</a:t>
            </a:r>
            <a:r>
              <a:rPr sz="1200" b="1" spc="-35" dirty="0">
                <a:latin typeface="Times New Roman"/>
                <a:cs typeface="Times New Roman"/>
              </a:rPr>
              <a:t>11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2857" y="1599438"/>
            <a:ext cx="1371600" cy="6508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307975" marR="540385" indent="152400">
              <a:lnSpc>
                <a:spcPts val="1310"/>
              </a:lnSpc>
              <a:spcBef>
                <a:spcPts val="745"/>
              </a:spcBef>
            </a:pPr>
            <a:r>
              <a:rPr sz="1200" b="1" dirty="0">
                <a:latin typeface="Times New Roman"/>
                <a:cs typeface="Times New Roman"/>
              </a:rPr>
              <a:t>3 x 8  </a:t>
            </a:r>
            <a:r>
              <a:rPr sz="1200" b="1" spc="-5" dirty="0">
                <a:latin typeface="Times New Roman"/>
                <a:cs typeface="Times New Roman"/>
              </a:rPr>
              <a:t>decode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latin typeface="Times New Roman"/>
                <a:cs typeface="Times New Roman"/>
              </a:rPr>
              <a:t>7 6 5 4 3 2 1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74773" y="899413"/>
            <a:ext cx="4518660" cy="3111500"/>
            <a:chOff x="1874773" y="899413"/>
            <a:chExt cx="4518660" cy="3111500"/>
          </a:xfrm>
        </p:grpSpPr>
        <p:sp>
          <p:nvSpPr>
            <p:cNvPr id="10" name="object 10"/>
            <p:cNvSpPr/>
            <p:nvPr/>
          </p:nvSpPr>
          <p:spPr>
            <a:xfrm>
              <a:off x="2467355" y="1466087"/>
              <a:ext cx="103631" cy="11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9933" y="93040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40">
                  <a:moveTo>
                    <a:pt x="0" y="0"/>
                  </a:moveTo>
                  <a:lnTo>
                    <a:pt x="0" y="5486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9879" y="1466087"/>
              <a:ext cx="105156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2457" y="912113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5">
                  <a:moveTo>
                    <a:pt x="0" y="0"/>
                  </a:moveTo>
                  <a:lnTo>
                    <a:pt x="0" y="5669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9167" y="1466087"/>
              <a:ext cx="103631" cy="11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0221" y="930401"/>
              <a:ext cx="0" cy="536575"/>
            </a:xfrm>
            <a:custGeom>
              <a:avLst/>
              <a:gdLst/>
              <a:ahLst/>
              <a:cxnLst/>
              <a:rect l="l" t="t" r="r" b="b"/>
              <a:pathLst>
                <a:path h="536575">
                  <a:moveTo>
                    <a:pt x="0" y="0"/>
                  </a:moveTo>
                  <a:lnTo>
                    <a:pt x="0" y="5364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87473" y="1739646"/>
              <a:ext cx="4493260" cy="2258695"/>
            </a:xfrm>
            <a:custGeom>
              <a:avLst/>
              <a:gdLst/>
              <a:ahLst/>
              <a:cxnLst/>
              <a:rect l="l" t="t" r="r" b="b"/>
              <a:pathLst>
                <a:path w="4493260" h="2258695">
                  <a:moveTo>
                    <a:pt x="0" y="972312"/>
                  </a:moveTo>
                  <a:lnTo>
                    <a:pt x="193548" y="972312"/>
                  </a:lnTo>
                  <a:lnTo>
                    <a:pt x="193548" y="737615"/>
                  </a:lnTo>
                  <a:lnTo>
                    <a:pt x="0" y="737615"/>
                  </a:lnTo>
                  <a:lnTo>
                    <a:pt x="0" y="972312"/>
                  </a:lnTo>
                  <a:close/>
                </a:path>
                <a:path w="4493260" h="2258695">
                  <a:moveTo>
                    <a:pt x="3119628" y="2258567"/>
                  </a:moveTo>
                  <a:lnTo>
                    <a:pt x="4492752" y="2258567"/>
                  </a:lnTo>
                  <a:lnTo>
                    <a:pt x="4492752" y="0"/>
                  </a:lnTo>
                  <a:lnTo>
                    <a:pt x="3119628" y="0"/>
                  </a:lnTo>
                  <a:lnTo>
                    <a:pt x="3119628" y="225856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36113" y="2250186"/>
              <a:ext cx="1089660" cy="620395"/>
            </a:xfrm>
            <a:custGeom>
              <a:avLst/>
              <a:gdLst/>
              <a:ahLst/>
              <a:cxnLst/>
              <a:rect l="l" t="t" r="r" b="b"/>
              <a:pathLst>
                <a:path w="1089660" h="620394">
                  <a:moveTo>
                    <a:pt x="1089660" y="0"/>
                  </a:moveTo>
                  <a:lnTo>
                    <a:pt x="1089660" y="294131"/>
                  </a:lnTo>
                </a:path>
                <a:path w="1089660" h="620394">
                  <a:moveTo>
                    <a:pt x="0" y="13715"/>
                  </a:moveTo>
                  <a:lnTo>
                    <a:pt x="0" y="62026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9651" y="2417063"/>
              <a:ext cx="104139" cy="114300"/>
            </a:xfrm>
            <a:custGeom>
              <a:avLst/>
              <a:gdLst/>
              <a:ahLst/>
              <a:cxnLst/>
              <a:rect l="l" t="t" r="r" b="b"/>
              <a:pathLst>
                <a:path w="104139" h="114300">
                  <a:moveTo>
                    <a:pt x="52578" y="0"/>
                  </a:moveTo>
                  <a:lnTo>
                    <a:pt x="39022" y="617"/>
                  </a:lnTo>
                  <a:lnTo>
                    <a:pt x="25669" y="2460"/>
                  </a:lnTo>
                  <a:lnTo>
                    <a:pt x="12626" y="5518"/>
                  </a:lnTo>
                  <a:lnTo>
                    <a:pt x="0" y="9778"/>
                  </a:lnTo>
                  <a:lnTo>
                    <a:pt x="52578" y="114300"/>
                  </a:lnTo>
                  <a:lnTo>
                    <a:pt x="103631" y="9271"/>
                  </a:lnTo>
                  <a:lnTo>
                    <a:pt x="91314" y="5250"/>
                  </a:lnTo>
                  <a:lnTo>
                    <a:pt x="78628" y="2349"/>
                  </a:lnTo>
                  <a:lnTo>
                    <a:pt x="65680" y="591"/>
                  </a:lnTo>
                  <a:lnTo>
                    <a:pt x="52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00705" y="226390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0"/>
                  </a:moveTo>
                  <a:lnTo>
                    <a:pt x="0" y="1661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00527" y="2417063"/>
              <a:ext cx="104139" cy="114300"/>
            </a:xfrm>
            <a:custGeom>
              <a:avLst/>
              <a:gdLst/>
              <a:ahLst/>
              <a:cxnLst/>
              <a:rect l="l" t="t" r="r" b="b"/>
              <a:pathLst>
                <a:path w="104139" h="114300">
                  <a:moveTo>
                    <a:pt x="52578" y="0"/>
                  </a:moveTo>
                  <a:lnTo>
                    <a:pt x="39022" y="617"/>
                  </a:lnTo>
                  <a:lnTo>
                    <a:pt x="25669" y="2460"/>
                  </a:lnTo>
                  <a:lnTo>
                    <a:pt x="12626" y="5518"/>
                  </a:lnTo>
                  <a:lnTo>
                    <a:pt x="0" y="9778"/>
                  </a:lnTo>
                  <a:lnTo>
                    <a:pt x="52578" y="114300"/>
                  </a:lnTo>
                  <a:lnTo>
                    <a:pt x="103632" y="9271"/>
                  </a:lnTo>
                  <a:lnTo>
                    <a:pt x="91314" y="5250"/>
                  </a:lnTo>
                  <a:lnTo>
                    <a:pt x="78628" y="2349"/>
                  </a:lnTo>
                  <a:lnTo>
                    <a:pt x="65680" y="591"/>
                  </a:lnTo>
                  <a:lnTo>
                    <a:pt x="52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51581" y="2263902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21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49879" y="2417063"/>
              <a:ext cx="105410" cy="114300"/>
            </a:xfrm>
            <a:custGeom>
              <a:avLst/>
              <a:gdLst/>
              <a:ahLst/>
              <a:cxnLst/>
              <a:rect l="l" t="t" r="r" b="b"/>
              <a:pathLst>
                <a:path w="105410" h="114300">
                  <a:moveTo>
                    <a:pt x="53339" y="0"/>
                  </a:moveTo>
                  <a:lnTo>
                    <a:pt x="39594" y="617"/>
                  </a:lnTo>
                  <a:lnTo>
                    <a:pt x="26050" y="2460"/>
                  </a:lnTo>
                  <a:lnTo>
                    <a:pt x="12817" y="5518"/>
                  </a:lnTo>
                  <a:lnTo>
                    <a:pt x="0" y="9778"/>
                  </a:lnTo>
                  <a:lnTo>
                    <a:pt x="53339" y="114300"/>
                  </a:lnTo>
                  <a:lnTo>
                    <a:pt x="105156" y="9271"/>
                  </a:lnTo>
                  <a:lnTo>
                    <a:pt x="92648" y="5250"/>
                  </a:lnTo>
                  <a:lnTo>
                    <a:pt x="79771" y="2349"/>
                  </a:lnTo>
                  <a:lnTo>
                    <a:pt x="66633" y="591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2457" y="226390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15995" y="2417063"/>
              <a:ext cx="104139" cy="114300"/>
            </a:xfrm>
            <a:custGeom>
              <a:avLst/>
              <a:gdLst/>
              <a:ahLst/>
              <a:cxnLst/>
              <a:rect l="l" t="t" r="r" b="b"/>
              <a:pathLst>
                <a:path w="104139" h="114300">
                  <a:moveTo>
                    <a:pt x="52578" y="0"/>
                  </a:moveTo>
                  <a:lnTo>
                    <a:pt x="39022" y="617"/>
                  </a:lnTo>
                  <a:lnTo>
                    <a:pt x="25669" y="2460"/>
                  </a:lnTo>
                  <a:lnTo>
                    <a:pt x="12626" y="5518"/>
                  </a:lnTo>
                  <a:lnTo>
                    <a:pt x="0" y="9778"/>
                  </a:lnTo>
                  <a:lnTo>
                    <a:pt x="52578" y="114300"/>
                  </a:lnTo>
                  <a:lnTo>
                    <a:pt x="103631" y="9271"/>
                  </a:lnTo>
                  <a:lnTo>
                    <a:pt x="91314" y="5250"/>
                  </a:lnTo>
                  <a:lnTo>
                    <a:pt x="78628" y="2349"/>
                  </a:lnTo>
                  <a:lnTo>
                    <a:pt x="65680" y="591"/>
                  </a:lnTo>
                  <a:lnTo>
                    <a:pt x="52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68573" y="226390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65347" y="2417063"/>
              <a:ext cx="106680" cy="114300"/>
            </a:xfrm>
            <a:custGeom>
              <a:avLst/>
              <a:gdLst/>
              <a:ahLst/>
              <a:cxnLst/>
              <a:rect l="l" t="t" r="r" b="b"/>
              <a:pathLst>
                <a:path w="106679" h="114300">
                  <a:moveTo>
                    <a:pt x="54101" y="0"/>
                  </a:moveTo>
                  <a:lnTo>
                    <a:pt x="40165" y="617"/>
                  </a:lnTo>
                  <a:lnTo>
                    <a:pt x="26431" y="2460"/>
                  </a:lnTo>
                  <a:lnTo>
                    <a:pt x="13007" y="5518"/>
                  </a:lnTo>
                  <a:lnTo>
                    <a:pt x="0" y="9778"/>
                  </a:lnTo>
                  <a:lnTo>
                    <a:pt x="54101" y="114300"/>
                  </a:lnTo>
                  <a:lnTo>
                    <a:pt x="106679" y="9271"/>
                  </a:lnTo>
                  <a:lnTo>
                    <a:pt x="93981" y="5250"/>
                  </a:lnTo>
                  <a:lnTo>
                    <a:pt x="80914" y="2349"/>
                  </a:lnTo>
                  <a:lnTo>
                    <a:pt x="67585" y="591"/>
                  </a:lnTo>
                  <a:lnTo>
                    <a:pt x="54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11829" y="2257805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5">
                  <a:moveTo>
                    <a:pt x="0" y="0"/>
                  </a:moveTo>
                  <a:lnTo>
                    <a:pt x="0" y="18592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16223" y="2417063"/>
              <a:ext cx="104139" cy="114300"/>
            </a:xfrm>
            <a:custGeom>
              <a:avLst/>
              <a:gdLst/>
              <a:ahLst/>
              <a:cxnLst/>
              <a:rect l="l" t="t" r="r" b="b"/>
              <a:pathLst>
                <a:path w="104139" h="114300">
                  <a:moveTo>
                    <a:pt x="52577" y="0"/>
                  </a:moveTo>
                  <a:lnTo>
                    <a:pt x="39022" y="617"/>
                  </a:lnTo>
                  <a:lnTo>
                    <a:pt x="25669" y="2460"/>
                  </a:lnTo>
                  <a:lnTo>
                    <a:pt x="12626" y="5518"/>
                  </a:lnTo>
                  <a:lnTo>
                    <a:pt x="0" y="9778"/>
                  </a:lnTo>
                  <a:lnTo>
                    <a:pt x="52577" y="114300"/>
                  </a:lnTo>
                  <a:lnTo>
                    <a:pt x="103631" y="9271"/>
                  </a:lnTo>
                  <a:lnTo>
                    <a:pt x="91314" y="5250"/>
                  </a:lnTo>
                  <a:lnTo>
                    <a:pt x="78628" y="2349"/>
                  </a:lnTo>
                  <a:lnTo>
                    <a:pt x="65680" y="591"/>
                  </a:lnTo>
                  <a:lnTo>
                    <a:pt x="52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68801" y="226390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42845" y="2470784"/>
            <a:ext cx="85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18716" y="917702"/>
            <a:ext cx="3083560" cy="2264410"/>
            <a:chOff x="1918716" y="917702"/>
            <a:chExt cx="3083560" cy="2264410"/>
          </a:xfrm>
        </p:grpSpPr>
        <p:sp>
          <p:nvSpPr>
            <p:cNvPr id="32" name="object 32"/>
            <p:cNvSpPr/>
            <p:nvPr/>
          </p:nvSpPr>
          <p:spPr>
            <a:xfrm>
              <a:off x="1918716" y="2346960"/>
              <a:ext cx="103631" cy="11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60626" y="930402"/>
              <a:ext cx="0" cy="1463040"/>
            </a:xfrm>
            <a:custGeom>
              <a:avLst/>
              <a:gdLst/>
              <a:ahLst/>
              <a:cxnLst/>
              <a:rect l="l" t="t" r="r" b="b"/>
              <a:pathLst>
                <a:path h="1463039">
                  <a:moveTo>
                    <a:pt x="0" y="0"/>
                  </a:moveTo>
                  <a:lnTo>
                    <a:pt x="0" y="14630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2227" y="2485644"/>
              <a:ext cx="129539" cy="91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41013" y="2544318"/>
              <a:ext cx="1330960" cy="0"/>
            </a:xfrm>
            <a:custGeom>
              <a:avLst/>
              <a:gdLst/>
              <a:ahLst/>
              <a:cxnLst/>
              <a:rect l="l" t="t" r="r" b="b"/>
              <a:pathLst>
                <a:path w="1330960">
                  <a:moveTo>
                    <a:pt x="0" y="0"/>
                  </a:moveTo>
                  <a:lnTo>
                    <a:pt x="133045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2227" y="2819400"/>
              <a:ext cx="129539" cy="89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3734" y="2875025"/>
              <a:ext cx="2428240" cy="0"/>
            </a:xfrm>
            <a:custGeom>
              <a:avLst/>
              <a:gdLst/>
              <a:ahLst/>
              <a:cxnLst/>
              <a:rect l="l" t="t" r="r" b="b"/>
              <a:pathLst>
                <a:path w="2428240">
                  <a:moveTo>
                    <a:pt x="0" y="0"/>
                  </a:moveTo>
                  <a:lnTo>
                    <a:pt x="242773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72227" y="3092196"/>
              <a:ext cx="129539" cy="89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71294" y="3147822"/>
              <a:ext cx="2900680" cy="0"/>
            </a:xfrm>
            <a:custGeom>
              <a:avLst/>
              <a:gdLst/>
              <a:ahLst/>
              <a:cxnLst/>
              <a:rect l="l" t="t" r="r" b="b"/>
              <a:pathLst>
                <a:path w="2900679">
                  <a:moveTo>
                    <a:pt x="0" y="0"/>
                  </a:moveTo>
                  <a:lnTo>
                    <a:pt x="290017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097782" y="2245867"/>
            <a:ext cx="284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70" dirty="0">
                <a:latin typeface="Times New Roman"/>
                <a:cs typeface="Times New Roman"/>
              </a:rPr>
              <a:t> </a:t>
            </a:r>
            <a:r>
              <a:rPr sz="1800" b="1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23414" y="3352800"/>
            <a:ext cx="2578735" cy="681355"/>
            <a:chOff x="2423414" y="3352800"/>
            <a:chExt cx="2578735" cy="681355"/>
          </a:xfrm>
        </p:grpSpPr>
        <p:sp>
          <p:nvSpPr>
            <p:cNvPr id="42" name="object 42"/>
            <p:cNvSpPr/>
            <p:nvPr/>
          </p:nvSpPr>
          <p:spPr>
            <a:xfrm>
              <a:off x="4872228" y="3352800"/>
              <a:ext cx="129539" cy="91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36114" y="3411473"/>
              <a:ext cx="2435860" cy="607060"/>
            </a:xfrm>
            <a:custGeom>
              <a:avLst/>
              <a:gdLst/>
              <a:ahLst/>
              <a:cxnLst/>
              <a:rect l="l" t="t" r="r" b="b"/>
              <a:pathLst>
                <a:path w="2435860" h="607060">
                  <a:moveTo>
                    <a:pt x="7619" y="0"/>
                  </a:moveTo>
                  <a:lnTo>
                    <a:pt x="2435352" y="0"/>
                  </a:lnTo>
                </a:path>
                <a:path w="2435860" h="607060">
                  <a:moveTo>
                    <a:pt x="0" y="6096"/>
                  </a:moveTo>
                  <a:lnTo>
                    <a:pt x="0" y="6065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72228" y="3697224"/>
              <a:ext cx="129539" cy="929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66566" y="3755897"/>
              <a:ext cx="1104900" cy="262255"/>
            </a:xfrm>
            <a:custGeom>
              <a:avLst/>
              <a:gdLst/>
              <a:ahLst/>
              <a:cxnLst/>
              <a:rect l="l" t="t" r="r" b="b"/>
              <a:pathLst>
                <a:path w="1104900" h="262254">
                  <a:moveTo>
                    <a:pt x="7620" y="0"/>
                  </a:moveTo>
                  <a:lnTo>
                    <a:pt x="1104900" y="0"/>
                  </a:lnTo>
                </a:path>
                <a:path w="1104900" h="262254">
                  <a:moveTo>
                    <a:pt x="0" y="0"/>
                  </a:moveTo>
                  <a:lnTo>
                    <a:pt x="0" y="2621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00528" y="3742943"/>
              <a:ext cx="104139" cy="114300"/>
            </a:xfrm>
            <a:custGeom>
              <a:avLst/>
              <a:gdLst/>
              <a:ahLst/>
              <a:cxnLst/>
              <a:rect l="l" t="t" r="r" b="b"/>
              <a:pathLst>
                <a:path w="104139" h="114300">
                  <a:moveTo>
                    <a:pt x="52578" y="0"/>
                  </a:moveTo>
                  <a:lnTo>
                    <a:pt x="0" y="104266"/>
                  </a:lnTo>
                  <a:lnTo>
                    <a:pt x="12626" y="108620"/>
                  </a:lnTo>
                  <a:lnTo>
                    <a:pt x="25669" y="111759"/>
                  </a:lnTo>
                  <a:lnTo>
                    <a:pt x="39022" y="113661"/>
                  </a:lnTo>
                  <a:lnTo>
                    <a:pt x="52578" y="114299"/>
                  </a:lnTo>
                  <a:lnTo>
                    <a:pt x="65680" y="113704"/>
                  </a:lnTo>
                  <a:lnTo>
                    <a:pt x="78628" y="111918"/>
                  </a:lnTo>
                  <a:lnTo>
                    <a:pt x="91314" y="108942"/>
                  </a:lnTo>
                  <a:lnTo>
                    <a:pt x="103632" y="104774"/>
                  </a:lnTo>
                  <a:lnTo>
                    <a:pt x="52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51582" y="3832098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1889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6996" y="3742943"/>
              <a:ext cx="106680" cy="114300"/>
            </a:xfrm>
            <a:custGeom>
              <a:avLst/>
              <a:gdLst/>
              <a:ahLst/>
              <a:cxnLst/>
              <a:rect l="l" t="t" r="r" b="b"/>
              <a:pathLst>
                <a:path w="106679" h="114300">
                  <a:moveTo>
                    <a:pt x="54101" y="0"/>
                  </a:moveTo>
                  <a:lnTo>
                    <a:pt x="0" y="104266"/>
                  </a:lnTo>
                  <a:lnTo>
                    <a:pt x="13007" y="108620"/>
                  </a:lnTo>
                  <a:lnTo>
                    <a:pt x="26431" y="111759"/>
                  </a:lnTo>
                  <a:lnTo>
                    <a:pt x="40165" y="113661"/>
                  </a:lnTo>
                  <a:lnTo>
                    <a:pt x="54101" y="114299"/>
                  </a:lnTo>
                  <a:lnTo>
                    <a:pt x="67585" y="113704"/>
                  </a:lnTo>
                  <a:lnTo>
                    <a:pt x="80914" y="111918"/>
                  </a:lnTo>
                  <a:lnTo>
                    <a:pt x="93981" y="108942"/>
                  </a:lnTo>
                  <a:lnTo>
                    <a:pt x="106679" y="104774"/>
                  </a:lnTo>
                  <a:lnTo>
                    <a:pt x="54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9574" y="3832098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1889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49396" y="3742943"/>
              <a:ext cx="106680" cy="114300"/>
            </a:xfrm>
            <a:custGeom>
              <a:avLst/>
              <a:gdLst/>
              <a:ahLst/>
              <a:cxnLst/>
              <a:rect l="l" t="t" r="r" b="b"/>
              <a:pathLst>
                <a:path w="106679" h="114300">
                  <a:moveTo>
                    <a:pt x="54101" y="0"/>
                  </a:moveTo>
                  <a:lnTo>
                    <a:pt x="0" y="104266"/>
                  </a:lnTo>
                  <a:lnTo>
                    <a:pt x="13007" y="108620"/>
                  </a:lnTo>
                  <a:lnTo>
                    <a:pt x="26431" y="111759"/>
                  </a:lnTo>
                  <a:lnTo>
                    <a:pt x="40165" y="113661"/>
                  </a:lnTo>
                  <a:lnTo>
                    <a:pt x="54101" y="114299"/>
                  </a:lnTo>
                  <a:lnTo>
                    <a:pt x="67585" y="113704"/>
                  </a:lnTo>
                  <a:lnTo>
                    <a:pt x="80914" y="111918"/>
                  </a:lnTo>
                  <a:lnTo>
                    <a:pt x="93981" y="108942"/>
                  </a:lnTo>
                  <a:lnTo>
                    <a:pt x="106679" y="104774"/>
                  </a:lnTo>
                  <a:lnTo>
                    <a:pt x="54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01974" y="3832098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1889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292857" y="4021073"/>
            <a:ext cx="1685925" cy="6553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R="368935" algn="ctr">
              <a:lnSpc>
                <a:spcPct val="100000"/>
              </a:lnSpc>
              <a:spcBef>
                <a:spcPts val="170"/>
              </a:spcBef>
            </a:pPr>
            <a:r>
              <a:rPr sz="1200" b="1" spc="-5" dirty="0">
                <a:latin typeface="Times New Roman"/>
                <a:cs typeface="Times New Roman"/>
              </a:rPr>
              <a:t>15 14 </a:t>
            </a:r>
            <a:r>
              <a:rPr sz="1200" b="1" dirty="0">
                <a:latin typeface="Times New Roman"/>
                <a:cs typeface="Times New Roman"/>
              </a:rPr>
              <a:t>. . . . 2 1</a:t>
            </a:r>
            <a:r>
              <a:rPr sz="1200" b="1" spc="2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R="323850" algn="ctr">
              <a:lnSpc>
                <a:spcPts val="1390"/>
              </a:lnSpc>
              <a:spcBef>
                <a:spcPts val="65"/>
              </a:spcBef>
            </a:pPr>
            <a:r>
              <a:rPr sz="1200" b="1" dirty="0">
                <a:latin typeface="Times New Roman"/>
                <a:cs typeface="Times New Roman"/>
              </a:rPr>
              <a:t>4 x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  <a:p>
            <a:pPr marR="383540" algn="ctr">
              <a:lnSpc>
                <a:spcPts val="1390"/>
              </a:lnSpc>
            </a:pPr>
            <a:r>
              <a:rPr sz="1200" b="1" spc="-5" dirty="0">
                <a:latin typeface="Times New Roman"/>
                <a:cs typeface="Times New Roman"/>
              </a:rPr>
              <a:t>decoder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616707" y="4681728"/>
            <a:ext cx="1760220" cy="1003300"/>
            <a:chOff x="2616707" y="4681728"/>
            <a:chExt cx="1760220" cy="1003300"/>
          </a:xfrm>
        </p:grpSpPr>
        <p:sp>
          <p:nvSpPr>
            <p:cNvPr id="54" name="object 54"/>
            <p:cNvSpPr/>
            <p:nvPr/>
          </p:nvSpPr>
          <p:spPr>
            <a:xfrm>
              <a:off x="2616707" y="4681728"/>
              <a:ext cx="106680" cy="1127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49879" y="4681728"/>
              <a:ext cx="105156" cy="1127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84575" y="4681728"/>
              <a:ext cx="103631" cy="1127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16223" y="4681728"/>
              <a:ext cx="103631" cy="1127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83507" y="5119116"/>
              <a:ext cx="131063" cy="914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00093" y="5170170"/>
              <a:ext cx="563880" cy="0"/>
            </a:xfrm>
            <a:custGeom>
              <a:avLst/>
              <a:gdLst/>
              <a:ahLst/>
              <a:cxnLst/>
              <a:rect l="l" t="t" r="r" b="b"/>
              <a:pathLst>
                <a:path w="563879">
                  <a:moveTo>
                    <a:pt x="0" y="0"/>
                  </a:moveTo>
                  <a:lnTo>
                    <a:pt x="56387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83507" y="5320284"/>
              <a:ext cx="131063" cy="914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00093" y="5372862"/>
              <a:ext cx="563880" cy="0"/>
            </a:xfrm>
            <a:custGeom>
              <a:avLst/>
              <a:gdLst/>
              <a:ahLst/>
              <a:cxnLst/>
              <a:rect l="l" t="t" r="r" b="b"/>
              <a:pathLst>
                <a:path w="563879">
                  <a:moveTo>
                    <a:pt x="0" y="0"/>
                  </a:moveTo>
                  <a:lnTo>
                    <a:pt x="56387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83507" y="5594604"/>
              <a:ext cx="131063" cy="899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00093" y="5645658"/>
              <a:ext cx="563880" cy="0"/>
            </a:xfrm>
            <a:custGeom>
              <a:avLst/>
              <a:gdLst/>
              <a:ahLst/>
              <a:cxnLst/>
              <a:rect l="l" t="t" r="r" b="b"/>
              <a:pathLst>
                <a:path w="563879">
                  <a:moveTo>
                    <a:pt x="0" y="0"/>
                  </a:moveTo>
                  <a:lnTo>
                    <a:pt x="56387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3493261" y="1009141"/>
            <a:ext cx="3978910" cy="4702810"/>
            <a:chOff x="3493261" y="1009141"/>
            <a:chExt cx="3978910" cy="4702810"/>
          </a:xfrm>
        </p:grpSpPr>
        <p:sp>
          <p:nvSpPr>
            <p:cNvPr id="65" name="object 65"/>
            <p:cNvSpPr/>
            <p:nvPr/>
          </p:nvSpPr>
          <p:spPr>
            <a:xfrm>
              <a:off x="5647944" y="1610868"/>
              <a:ext cx="106679" cy="1112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700522" y="1021841"/>
              <a:ext cx="0" cy="624840"/>
            </a:xfrm>
            <a:custGeom>
              <a:avLst/>
              <a:gdLst/>
              <a:ahLst/>
              <a:cxnLst/>
              <a:rect l="l" t="t" r="r" b="b"/>
              <a:pathLst>
                <a:path h="624839">
                  <a:moveTo>
                    <a:pt x="0" y="62484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342632" y="2747771"/>
              <a:ext cx="129540" cy="91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80226" y="2798825"/>
              <a:ext cx="993775" cy="0"/>
            </a:xfrm>
            <a:custGeom>
              <a:avLst/>
              <a:gdLst/>
              <a:ahLst/>
              <a:cxnLst/>
              <a:rect l="l" t="t" r="r" b="b"/>
              <a:pathLst>
                <a:path w="993775">
                  <a:moveTo>
                    <a:pt x="0" y="0"/>
                  </a:moveTo>
                  <a:lnTo>
                    <a:pt x="99364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05961" y="5567933"/>
              <a:ext cx="152400" cy="131445"/>
            </a:xfrm>
            <a:custGeom>
              <a:avLst/>
              <a:gdLst/>
              <a:ahLst/>
              <a:cxnLst/>
              <a:rect l="l" t="t" r="r" b="b"/>
              <a:pathLst>
                <a:path w="152400" h="131445">
                  <a:moveTo>
                    <a:pt x="152146" y="0"/>
                  </a:moveTo>
                  <a:lnTo>
                    <a:pt x="0" y="71513"/>
                  </a:lnTo>
                  <a:lnTo>
                    <a:pt x="152146" y="1311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476490" y="2582036"/>
            <a:ext cx="53086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Co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-3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200" b="1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968245" y="2699766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7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2431033" y="4763261"/>
          <a:ext cx="1219835" cy="995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7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30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5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34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1708">
                <a:tc gridSpan="5">
                  <a:txBody>
                    <a:bodyPr/>
                    <a:lstStyle/>
                    <a:p>
                      <a:pPr marR="504825" algn="r">
                        <a:lnSpc>
                          <a:spcPts val="133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459105" algn="r">
                        <a:lnSpc>
                          <a:spcPts val="130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449580" algn="r">
                        <a:lnSpc>
                          <a:spcPts val="13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ount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88620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(SC)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object 73"/>
          <p:cNvSpPr txBox="1"/>
          <p:nvPr/>
        </p:nvSpPr>
        <p:spPr>
          <a:xfrm>
            <a:off x="4446778" y="4937693"/>
            <a:ext cx="113030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">
              <a:lnSpc>
                <a:spcPct val="1313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Increment </a:t>
            </a:r>
            <a:r>
              <a:rPr sz="1200" b="1" spc="-5" dirty="0">
                <a:latin typeface="Times New Roman"/>
                <a:cs typeface="Times New Roman"/>
              </a:rPr>
              <a:t>(INR)  Clear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(CLR)</a:t>
            </a:r>
            <a:endParaRPr sz="12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705"/>
              </a:spcBef>
            </a:pPr>
            <a:r>
              <a:rPr sz="1200" b="1" spc="-5" dirty="0">
                <a:latin typeface="Times New Roman"/>
                <a:cs typeface="Times New Roman"/>
              </a:rPr>
              <a:t>Clock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80786" y="756920"/>
            <a:ext cx="859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Other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inputs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97782" y="2592704"/>
            <a:ext cx="284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70" dirty="0">
                <a:latin typeface="Times New Roman"/>
                <a:cs typeface="Times New Roman"/>
              </a:rPr>
              <a:t> </a:t>
            </a:r>
            <a:r>
              <a:rPr sz="1800" b="1" baseline="-20833" dirty="0">
                <a:latin typeface="Times New Roman"/>
                <a:cs typeface="Times New Roman"/>
              </a:rPr>
              <a:t>7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71365" y="3199003"/>
            <a:ext cx="35115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1800" b="1" spc="-60" baseline="9259" dirty="0">
                <a:latin typeface="Times New Roman"/>
                <a:cs typeface="Times New Roman"/>
              </a:rPr>
              <a:t>T</a:t>
            </a:r>
            <a:r>
              <a:rPr sz="1200" b="1" spc="-4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z="1200" b="1" spc="-20" dirty="0">
                <a:latin typeface="Times New Roman"/>
                <a:cs typeface="Times New Roman"/>
              </a:rPr>
              <a:t>T</a:t>
            </a:r>
            <a:r>
              <a:rPr sz="1800" b="1" spc="-30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02173" y="2435733"/>
            <a:ext cx="99885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7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Combinational</a:t>
            </a:r>
            <a:endParaRPr sz="1200">
              <a:latin typeface="Times New Roman"/>
              <a:cs typeface="Times New Roman"/>
            </a:endParaRPr>
          </a:p>
          <a:p>
            <a:pPr marL="635" algn="ctr">
              <a:lnSpc>
                <a:spcPts val="1295"/>
              </a:lnSpc>
            </a:pPr>
            <a:r>
              <a:rPr sz="1200" b="1" spc="-5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370"/>
              </a:lnSpc>
            </a:pPr>
            <a:r>
              <a:rPr sz="1200" b="1" dirty="0">
                <a:latin typeface="Times New Roman"/>
                <a:cs typeface="Times New Roman"/>
              </a:rPr>
              <a:t>logic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972311" y="927353"/>
            <a:ext cx="5966460" cy="5142865"/>
            <a:chOff x="972311" y="927353"/>
            <a:chExt cx="5966460" cy="5142865"/>
          </a:xfrm>
        </p:grpSpPr>
        <p:sp>
          <p:nvSpPr>
            <p:cNvPr id="79" name="object 79"/>
            <p:cNvSpPr/>
            <p:nvPr/>
          </p:nvSpPr>
          <p:spPr>
            <a:xfrm>
              <a:off x="4240529" y="927353"/>
              <a:ext cx="0" cy="1087120"/>
            </a:xfrm>
            <a:custGeom>
              <a:avLst/>
              <a:gdLst/>
              <a:ahLst/>
              <a:cxnLst/>
              <a:rect l="l" t="t" r="r" b="b"/>
              <a:pathLst>
                <a:path h="1087120">
                  <a:moveTo>
                    <a:pt x="0" y="0"/>
                  </a:moveTo>
                  <a:lnTo>
                    <a:pt x="0" y="10866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40529" y="1965197"/>
              <a:ext cx="748665" cy="76200"/>
            </a:xfrm>
            <a:custGeom>
              <a:avLst/>
              <a:gdLst/>
              <a:ahLst/>
              <a:cxnLst/>
              <a:rect l="l" t="t" r="r" b="b"/>
              <a:pathLst>
                <a:path w="748664" h="76200">
                  <a:moveTo>
                    <a:pt x="672084" y="0"/>
                  </a:moveTo>
                  <a:lnTo>
                    <a:pt x="672084" y="76200"/>
                  </a:lnTo>
                  <a:lnTo>
                    <a:pt x="729234" y="47625"/>
                  </a:lnTo>
                  <a:lnTo>
                    <a:pt x="684784" y="47625"/>
                  </a:lnTo>
                  <a:lnTo>
                    <a:pt x="684784" y="28575"/>
                  </a:lnTo>
                  <a:lnTo>
                    <a:pt x="729234" y="28575"/>
                  </a:lnTo>
                  <a:lnTo>
                    <a:pt x="672084" y="0"/>
                  </a:lnTo>
                  <a:close/>
                </a:path>
                <a:path w="748664" h="76200">
                  <a:moveTo>
                    <a:pt x="67208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672084" y="47625"/>
                  </a:lnTo>
                  <a:lnTo>
                    <a:pt x="672084" y="28575"/>
                  </a:lnTo>
                  <a:close/>
                </a:path>
                <a:path w="748664" h="76200">
                  <a:moveTo>
                    <a:pt x="729234" y="28575"/>
                  </a:moveTo>
                  <a:lnTo>
                    <a:pt x="684784" y="28575"/>
                  </a:lnTo>
                  <a:lnTo>
                    <a:pt x="684784" y="47625"/>
                  </a:lnTo>
                  <a:lnTo>
                    <a:pt x="729234" y="47625"/>
                  </a:lnTo>
                  <a:lnTo>
                    <a:pt x="748284" y="38100"/>
                  </a:lnTo>
                  <a:lnTo>
                    <a:pt x="72923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91361" y="1155953"/>
              <a:ext cx="5928360" cy="4895215"/>
            </a:xfrm>
            <a:custGeom>
              <a:avLst/>
              <a:gdLst/>
              <a:ahLst/>
              <a:cxnLst/>
              <a:rect l="l" t="t" r="r" b="b"/>
              <a:pathLst>
                <a:path w="5928359" h="4895215">
                  <a:moveTo>
                    <a:pt x="0" y="4895088"/>
                  </a:moveTo>
                  <a:lnTo>
                    <a:pt x="5928360" y="4895088"/>
                  </a:lnTo>
                  <a:lnTo>
                    <a:pt x="5928360" y="0"/>
                  </a:lnTo>
                  <a:lnTo>
                    <a:pt x="0" y="0"/>
                  </a:lnTo>
                  <a:lnTo>
                    <a:pt x="0" y="489508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258682" y="6431076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03322" y="6415836"/>
            <a:ext cx="6304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lang="en-US"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Hardwired </a:t>
            </a:r>
            <a:r>
              <a:rPr sz="1400" b="1" spc="-5" dirty="0">
                <a:latin typeface="Times New Roman"/>
                <a:cs typeface="Times New Roman"/>
              </a:rPr>
              <a:t>Control </a:t>
            </a:r>
            <a:r>
              <a:rPr lang="en-US" sz="1400" b="1" spc="-5" dirty="0">
                <a:latin typeface="Times New Roman"/>
                <a:cs typeface="Times New Roman"/>
              </a:rPr>
              <a:t>organization.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56742" y="286359"/>
            <a:ext cx="822134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79375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instruction </a:t>
            </a:r>
            <a:r>
              <a:rPr sz="2000" spc="-15" dirty="0">
                <a:latin typeface="Times New Roman"/>
                <a:cs typeface="Times New Roman"/>
              </a:rPr>
              <a:t>register, </a:t>
            </a:r>
            <a:r>
              <a:rPr sz="2000" spc="-10" dirty="0">
                <a:latin typeface="Times New Roman"/>
                <a:cs typeface="Times New Roman"/>
              </a:rPr>
              <a:t>instruction </a:t>
            </a:r>
            <a:r>
              <a:rPr sz="2000" spc="-5" dirty="0">
                <a:latin typeface="Times New Roman"/>
                <a:cs typeface="Times New Roman"/>
              </a:rPr>
              <a:t>read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memory is sored </a:t>
            </a:r>
            <a:r>
              <a:rPr sz="2000" dirty="0">
                <a:latin typeface="Times New Roman"/>
                <a:cs typeface="Times New Roman"/>
              </a:rPr>
              <a:t>where </a:t>
            </a:r>
            <a:r>
              <a:rPr sz="2000" spc="-5" dirty="0">
                <a:latin typeface="Times New Roman"/>
                <a:cs typeface="Times New Roman"/>
              </a:rPr>
              <a:t>it is  divided into three parts the </a:t>
            </a:r>
            <a:r>
              <a:rPr sz="2000" dirty="0">
                <a:latin typeface="Times New Roman"/>
                <a:cs typeface="Times New Roman"/>
              </a:rPr>
              <a:t>I bit, </a:t>
            </a:r>
            <a:r>
              <a:rPr sz="2000" spc="-5" dirty="0">
                <a:latin typeface="Times New Roman"/>
                <a:cs typeface="Times New Roman"/>
              </a:rPr>
              <a:t>the operation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and bits </a:t>
            </a:r>
            <a:r>
              <a:rPr sz="2000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through </a:t>
            </a:r>
            <a:r>
              <a:rPr sz="2000" spc="-25" dirty="0">
                <a:latin typeface="Times New Roman"/>
                <a:cs typeface="Times New Roman"/>
              </a:rPr>
              <a:t>11.  </a:t>
            </a:r>
            <a:r>
              <a:rPr sz="2000" dirty="0">
                <a:latin typeface="Times New Roman"/>
                <a:cs typeface="Times New Roman"/>
              </a:rPr>
              <a:t>The operation code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bits12 through 14 are decoded with a 3 x 8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decoder.</a:t>
            </a:r>
            <a:endParaRPr sz="2000">
              <a:latin typeface="Times New Roman"/>
              <a:cs typeface="Times New Roman"/>
            </a:endParaRPr>
          </a:p>
          <a:p>
            <a:pPr marL="349885" marR="77470" indent="-287020" algn="just">
              <a:lnSpc>
                <a:spcPct val="150000"/>
              </a:lnSpc>
              <a:buFont typeface="Arial"/>
              <a:buChar char="•"/>
              <a:tabLst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eight outputs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decoder are designated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binary </a:t>
            </a:r>
            <a:r>
              <a:rPr sz="2000" dirty="0">
                <a:latin typeface="Times New Roman"/>
                <a:cs typeface="Times New Roman"/>
              </a:rPr>
              <a:t>value </a:t>
            </a:r>
            <a:r>
              <a:rPr sz="2000" spc="-5" dirty="0">
                <a:latin typeface="Times New Roman"/>
                <a:cs typeface="Times New Roman"/>
              </a:rPr>
              <a:t>of the  corresponding operation code. Bit </a:t>
            </a:r>
            <a:r>
              <a:rPr sz="2000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through </a:t>
            </a:r>
            <a:r>
              <a:rPr sz="2000" spc="-40" dirty="0">
                <a:latin typeface="Times New Roman"/>
                <a:cs typeface="Times New Roman"/>
              </a:rPr>
              <a:t>11 </a:t>
            </a:r>
            <a:r>
              <a:rPr sz="2000" spc="-5" dirty="0">
                <a:latin typeface="Times New Roman"/>
                <a:cs typeface="Times New Roman"/>
              </a:rPr>
              <a:t>are applied to the control  </a:t>
            </a:r>
            <a:r>
              <a:rPr sz="2000" dirty="0">
                <a:latin typeface="Times New Roman"/>
                <a:cs typeface="Times New Roman"/>
              </a:rPr>
              <a:t>logic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gates.</a:t>
            </a:r>
            <a:endParaRPr sz="2000">
              <a:latin typeface="Times New Roman"/>
              <a:cs typeface="Times New Roman"/>
            </a:endParaRPr>
          </a:p>
          <a:p>
            <a:pPr marL="349885" marR="79375" indent="-287020" algn="just">
              <a:lnSpc>
                <a:spcPct val="150000"/>
              </a:lnSpc>
              <a:buFont typeface="Arial"/>
              <a:buChar char="•"/>
              <a:tabLst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The 4 bit </a:t>
            </a:r>
            <a:r>
              <a:rPr sz="2000" spc="-5" dirty="0">
                <a:latin typeface="Times New Roman"/>
                <a:cs typeface="Times New Roman"/>
              </a:rPr>
              <a:t>sequence counter can count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binary from </a:t>
            </a:r>
            <a:r>
              <a:rPr sz="2000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through </a:t>
            </a:r>
            <a:r>
              <a:rPr sz="2000" dirty="0">
                <a:latin typeface="Times New Roman"/>
                <a:cs typeface="Times New Roman"/>
              </a:rPr>
              <a:t>15. </a:t>
            </a:r>
            <a:r>
              <a:rPr sz="2000" spc="-5" dirty="0">
                <a:latin typeface="Times New Roman"/>
                <a:cs typeface="Times New Roman"/>
              </a:rPr>
              <a:t>The  outputs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counter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decoded into 16 </a:t>
            </a:r>
            <a:r>
              <a:rPr sz="2000" spc="-10" dirty="0">
                <a:latin typeface="Times New Roman"/>
                <a:cs typeface="Times New Roman"/>
              </a:rPr>
              <a:t>timing </a:t>
            </a:r>
            <a:r>
              <a:rPr sz="2000" spc="-5" dirty="0">
                <a:latin typeface="Times New Roman"/>
                <a:cs typeface="Times New Roman"/>
              </a:rPr>
              <a:t>signals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950" baseline="-21367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through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950" baseline="-21367" dirty="0">
                <a:latin typeface="Times New Roman"/>
                <a:cs typeface="Times New Roman"/>
              </a:rPr>
              <a:t>15</a:t>
            </a:r>
            <a:r>
              <a:rPr sz="2000" dirty="0">
                <a:latin typeface="Times New Roman"/>
                <a:cs typeface="Times New Roman"/>
              </a:rPr>
              <a:t>.The  sequence counter SC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incremented or cleared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synchronously.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52958" y="363702"/>
            <a:ext cx="8403590" cy="3683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00"/>
              </a:spcBef>
            </a:pPr>
            <a:r>
              <a:rPr sz="2000" b="1" spc="-10" dirty="0">
                <a:latin typeface="Times New Roman"/>
                <a:cs typeface="Times New Roman"/>
              </a:rPr>
              <a:t>Timing </a:t>
            </a:r>
            <a:r>
              <a:rPr sz="2000" b="1" dirty="0">
                <a:latin typeface="Times New Roman"/>
                <a:cs typeface="Times New Roman"/>
              </a:rPr>
              <a:t>Signals</a:t>
            </a:r>
            <a:endParaRPr sz="20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dirty="0">
                <a:latin typeface="Times New Roman"/>
                <a:cs typeface="Times New Roman"/>
              </a:rPr>
              <a:t>Most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counter is incremented to provide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sequence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timing</a:t>
            </a:r>
            <a:endParaRPr sz="2000">
              <a:latin typeface="Times New Roman"/>
              <a:cs typeface="Times New Roman"/>
            </a:endParaRPr>
          </a:p>
          <a:p>
            <a:pPr marL="362585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signals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16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decoder.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awhile,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counter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cleared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0,</a:t>
            </a:r>
            <a:endParaRPr sz="2000">
              <a:latin typeface="Times New Roman"/>
              <a:cs typeface="Times New Roman"/>
            </a:endParaRPr>
          </a:p>
          <a:p>
            <a:pPr marL="362585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causing the next </a:t>
            </a:r>
            <a:r>
              <a:rPr sz="2000" spc="-5" dirty="0">
                <a:latin typeface="Times New Roman"/>
                <a:cs typeface="Times New Roman"/>
              </a:rPr>
              <a:t>active timing </a:t>
            </a:r>
            <a:r>
              <a:rPr sz="2000" dirty="0">
                <a:latin typeface="Times New Roman"/>
                <a:cs typeface="Times New Roman"/>
              </a:rPr>
              <a:t>signal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62585" marR="81280" indent="-287020" algn="just">
              <a:lnSpc>
                <a:spcPct val="150000"/>
              </a:lnSpc>
              <a:buFont typeface="Arial"/>
              <a:buChar char="•"/>
              <a:tabLst>
                <a:tab pos="36322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Example, consider </a:t>
            </a:r>
            <a:r>
              <a:rPr sz="2000" dirty="0">
                <a:latin typeface="Times New Roman"/>
                <a:cs typeface="Times New Roman"/>
              </a:rPr>
              <a:t>the case where SC </a:t>
            </a:r>
            <a:r>
              <a:rPr sz="2000" spc="-5" dirty="0">
                <a:latin typeface="Times New Roman"/>
                <a:cs typeface="Times New Roman"/>
              </a:rPr>
              <a:t>is incremented to provide </a:t>
            </a:r>
            <a:r>
              <a:rPr sz="2000" spc="-10" dirty="0">
                <a:latin typeface="Times New Roman"/>
                <a:cs typeface="Times New Roman"/>
              </a:rPr>
              <a:t>timing  </a:t>
            </a:r>
            <a:r>
              <a:rPr sz="2000" spc="-5" dirty="0">
                <a:latin typeface="Times New Roman"/>
                <a:cs typeface="Times New Roman"/>
              </a:rPr>
              <a:t>signals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950" baseline="-21367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, T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 T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 T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950" baseline="-21367" dirty="0">
                <a:latin typeface="Times New Roman"/>
                <a:cs typeface="Times New Roman"/>
              </a:rPr>
              <a:t>4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sequence.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4 </a:t>
            </a:r>
            <a:r>
              <a:rPr sz="2000" spc="-10" dirty="0">
                <a:latin typeface="Times New Roman"/>
                <a:cs typeface="Times New Roman"/>
              </a:rPr>
              <a:t>SC </a:t>
            </a:r>
            <a:r>
              <a:rPr sz="2000" spc="-5" dirty="0">
                <a:latin typeface="Times New Roman"/>
                <a:cs typeface="Times New Roman"/>
              </a:rPr>
              <a:t>is cleared to </a:t>
            </a:r>
            <a:r>
              <a:rPr sz="2000" dirty="0">
                <a:latin typeface="Times New Roman"/>
                <a:cs typeface="Times New Roman"/>
              </a:rPr>
              <a:t>0 </a:t>
            </a:r>
            <a:r>
              <a:rPr sz="2000" spc="-20" dirty="0">
                <a:latin typeface="Times New Roman"/>
                <a:cs typeface="Times New Roman"/>
              </a:rPr>
              <a:t>if  </a:t>
            </a:r>
            <a:r>
              <a:rPr sz="2000" spc="-5" dirty="0">
                <a:latin typeface="Times New Roman"/>
                <a:cs typeface="Times New Roman"/>
              </a:rPr>
              <a:t>decoder </a:t>
            </a:r>
            <a:r>
              <a:rPr sz="2000" dirty="0">
                <a:latin typeface="Times New Roman"/>
                <a:cs typeface="Times New Roman"/>
              </a:rPr>
              <a:t>output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3 </a:t>
            </a:r>
            <a:r>
              <a:rPr sz="2000" spc="-5" dirty="0">
                <a:latin typeface="Times New Roman"/>
                <a:cs typeface="Times New Roman"/>
              </a:rPr>
              <a:t>is active.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expressed symbolically </a:t>
            </a:r>
            <a:r>
              <a:rPr sz="2000" dirty="0">
                <a:latin typeface="Times New Roman"/>
                <a:cs typeface="Times New Roman"/>
              </a:rPr>
              <a:t>by the </a:t>
            </a:r>
            <a:r>
              <a:rPr sz="2000" spc="-5" dirty="0">
                <a:latin typeface="Times New Roman"/>
                <a:cs typeface="Times New Roman"/>
              </a:rPr>
              <a:t>statement 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7" baseline="-21367" dirty="0">
                <a:latin typeface="Times New Roman"/>
                <a:cs typeface="Times New Roman"/>
              </a:rPr>
              <a:t>3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SC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2826" y="5571540"/>
            <a:ext cx="3261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Example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control timing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signals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33704" y="1062419"/>
            <a:ext cx="6676390" cy="327660"/>
            <a:chOff x="1533704" y="1062419"/>
            <a:chExt cx="6676390" cy="327660"/>
          </a:xfrm>
        </p:grpSpPr>
        <p:sp>
          <p:nvSpPr>
            <p:cNvPr id="4" name="object 4"/>
            <p:cNvSpPr/>
            <p:nvPr/>
          </p:nvSpPr>
          <p:spPr>
            <a:xfrm>
              <a:off x="1533704" y="1075480"/>
              <a:ext cx="6676390" cy="301625"/>
            </a:xfrm>
            <a:custGeom>
              <a:avLst/>
              <a:gdLst/>
              <a:ahLst/>
              <a:cxnLst/>
              <a:rect l="l" t="t" r="r" b="b"/>
              <a:pathLst>
                <a:path w="6676390" h="301625">
                  <a:moveTo>
                    <a:pt x="0" y="301088"/>
                  </a:moveTo>
                  <a:lnTo>
                    <a:pt x="302532" y="301088"/>
                  </a:lnTo>
                </a:path>
                <a:path w="6676390" h="301625">
                  <a:moveTo>
                    <a:pt x="302532" y="0"/>
                  </a:moveTo>
                  <a:lnTo>
                    <a:pt x="605089" y="0"/>
                  </a:lnTo>
                </a:path>
                <a:path w="6676390" h="301625">
                  <a:moveTo>
                    <a:pt x="605089" y="0"/>
                  </a:moveTo>
                  <a:lnTo>
                    <a:pt x="605089" y="301088"/>
                  </a:lnTo>
                </a:path>
                <a:path w="6676390" h="301625">
                  <a:moveTo>
                    <a:pt x="605089" y="301088"/>
                  </a:moveTo>
                  <a:lnTo>
                    <a:pt x="1210748" y="301088"/>
                  </a:lnTo>
                </a:path>
                <a:path w="6676390" h="301625">
                  <a:moveTo>
                    <a:pt x="1210748" y="0"/>
                  </a:moveTo>
                  <a:lnTo>
                    <a:pt x="1210748" y="301088"/>
                  </a:lnTo>
                </a:path>
                <a:path w="6676390" h="301625">
                  <a:moveTo>
                    <a:pt x="1210748" y="0"/>
                  </a:moveTo>
                  <a:lnTo>
                    <a:pt x="1513280" y="0"/>
                  </a:lnTo>
                </a:path>
                <a:path w="6676390" h="301625">
                  <a:moveTo>
                    <a:pt x="1513280" y="0"/>
                  </a:moveTo>
                  <a:lnTo>
                    <a:pt x="1513280" y="301088"/>
                  </a:lnTo>
                </a:path>
                <a:path w="6676390" h="301625">
                  <a:moveTo>
                    <a:pt x="1513280" y="301088"/>
                  </a:moveTo>
                  <a:lnTo>
                    <a:pt x="2118441" y="301088"/>
                  </a:lnTo>
                </a:path>
                <a:path w="6676390" h="301625">
                  <a:moveTo>
                    <a:pt x="2118441" y="0"/>
                  </a:moveTo>
                  <a:lnTo>
                    <a:pt x="2420974" y="0"/>
                  </a:lnTo>
                </a:path>
                <a:path w="6676390" h="301625">
                  <a:moveTo>
                    <a:pt x="2420974" y="0"/>
                  </a:moveTo>
                  <a:lnTo>
                    <a:pt x="2420974" y="301088"/>
                  </a:lnTo>
                </a:path>
                <a:path w="6676390" h="301625">
                  <a:moveTo>
                    <a:pt x="2420974" y="301088"/>
                  </a:moveTo>
                  <a:lnTo>
                    <a:pt x="3026514" y="301088"/>
                  </a:lnTo>
                </a:path>
                <a:path w="6676390" h="301625">
                  <a:moveTo>
                    <a:pt x="3026514" y="0"/>
                  </a:moveTo>
                  <a:lnTo>
                    <a:pt x="3026514" y="301088"/>
                  </a:lnTo>
                </a:path>
                <a:path w="6676390" h="301625">
                  <a:moveTo>
                    <a:pt x="3026514" y="0"/>
                  </a:moveTo>
                  <a:lnTo>
                    <a:pt x="3329046" y="0"/>
                  </a:lnTo>
                </a:path>
                <a:path w="6676390" h="301625">
                  <a:moveTo>
                    <a:pt x="3329046" y="0"/>
                  </a:moveTo>
                  <a:lnTo>
                    <a:pt x="3329046" y="301088"/>
                  </a:lnTo>
                </a:path>
                <a:path w="6676390" h="301625">
                  <a:moveTo>
                    <a:pt x="3329046" y="301088"/>
                  </a:moveTo>
                  <a:lnTo>
                    <a:pt x="3934112" y="301088"/>
                  </a:lnTo>
                </a:path>
                <a:path w="6676390" h="301625">
                  <a:moveTo>
                    <a:pt x="3934112" y="0"/>
                  </a:moveTo>
                  <a:lnTo>
                    <a:pt x="3934112" y="301088"/>
                  </a:lnTo>
                </a:path>
                <a:path w="6676390" h="301625">
                  <a:moveTo>
                    <a:pt x="3934112" y="0"/>
                  </a:moveTo>
                  <a:lnTo>
                    <a:pt x="4237357" y="0"/>
                  </a:lnTo>
                </a:path>
                <a:path w="6676390" h="301625">
                  <a:moveTo>
                    <a:pt x="4237357" y="0"/>
                  </a:moveTo>
                  <a:lnTo>
                    <a:pt x="4237357" y="301088"/>
                  </a:lnTo>
                </a:path>
                <a:path w="6676390" h="301625">
                  <a:moveTo>
                    <a:pt x="4237357" y="301088"/>
                  </a:moveTo>
                  <a:lnTo>
                    <a:pt x="4842422" y="301088"/>
                  </a:lnTo>
                </a:path>
                <a:path w="6676390" h="301625">
                  <a:moveTo>
                    <a:pt x="4842422" y="0"/>
                  </a:moveTo>
                  <a:lnTo>
                    <a:pt x="4842422" y="301088"/>
                  </a:lnTo>
                </a:path>
                <a:path w="6676390" h="301625">
                  <a:moveTo>
                    <a:pt x="4842422" y="0"/>
                  </a:moveTo>
                  <a:lnTo>
                    <a:pt x="5163225" y="0"/>
                  </a:lnTo>
                </a:path>
                <a:path w="6676390" h="301625">
                  <a:moveTo>
                    <a:pt x="5163225" y="0"/>
                  </a:moveTo>
                  <a:lnTo>
                    <a:pt x="5163225" y="301088"/>
                  </a:lnTo>
                </a:path>
                <a:path w="6676390" h="301625">
                  <a:moveTo>
                    <a:pt x="5163225" y="301088"/>
                  </a:moveTo>
                  <a:lnTo>
                    <a:pt x="5768291" y="301088"/>
                  </a:lnTo>
                </a:path>
                <a:path w="6676390" h="301625">
                  <a:moveTo>
                    <a:pt x="5768291" y="0"/>
                  </a:moveTo>
                  <a:lnTo>
                    <a:pt x="6070824" y="0"/>
                  </a:lnTo>
                </a:path>
                <a:path w="6676390" h="301625">
                  <a:moveTo>
                    <a:pt x="6070824" y="0"/>
                  </a:moveTo>
                  <a:lnTo>
                    <a:pt x="6070824" y="301088"/>
                  </a:lnTo>
                </a:path>
                <a:path w="6676390" h="301625">
                  <a:moveTo>
                    <a:pt x="6070824" y="301088"/>
                  </a:moveTo>
                  <a:lnTo>
                    <a:pt x="6676364" y="301088"/>
                  </a:lnTo>
                </a:path>
                <a:path w="6676390" h="301625">
                  <a:moveTo>
                    <a:pt x="2118441" y="0"/>
                  </a:moveTo>
                  <a:lnTo>
                    <a:pt x="2118441" y="301088"/>
                  </a:lnTo>
                </a:path>
                <a:path w="6676390" h="301625">
                  <a:moveTo>
                    <a:pt x="5768291" y="0"/>
                  </a:moveTo>
                  <a:lnTo>
                    <a:pt x="5768291" y="301088"/>
                  </a:lnTo>
                </a:path>
              </a:pathLst>
            </a:custGeom>
            <a:ln w="30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4839" y="1141115"/>
              <a:ext cx="142875" cy="118110"/>
            </a:xfrm>
            <a:custGeom>
              <a:avLst/>
              <a:gdLst/>
              <a:ahLst/>
              <a:cxnLst/>
              <a:rect l="l" t="t" r="r" b="b"/>
              <a:pathLst>
                <a:path w="142875" h="118109">
                  <a:moveTo>
                    <a:pt x="71397" y="0"/>
                  </a:moveTo>
                  <a:lnTo>
                    <a:pt x="0" y="117726"/>
                  </a:lnTo>
                  <a:lnTo>
                    <a:pt x="142795" y="117726"/>
                  </a:lnTo>
                  <a:lnTo>
                    <a:pt x="713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6236" y="1258842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09">
                  <a:moveTo>
                    <a:pt x="0" y="0"/>
                  </a:moveTo>
                  <a:lnTo>
                    <a:pt x="0" y="117726"/>
                  </a:lnTo>
                </a:path>
              </a:pathLst>
            </a:custGeom>
            <a:ln w="18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6236" y="1075480"/>
              <a:ext cx="0" cy="301625"/>
            </a:xfrm>
            <a:custGeom>
              <a:avLst/>
              <a:gdLst/>
              <a:ahLst/>
              <a:cxnLst/>
              <a:rect l="l" t="t" r="r" b="b"/>
              <a:pathLst>
                <a:path h="301625">
                  <a:moveTo>
                    <a:pt x="0" y="0"/>
                  </a:moveTo>
                  <a:lnTo>
                    <a:pt x="0" y="301088"/>
                  </a:lnTo>
                </a:path>
              </a:pathLst>
            </a:custGeom>
            <a:ln w="35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73054" y="1141115"/>
              <a:ext cx="142240" cy="118110"/>
            </a:xfrm>
            <a:custGeom>
              <a:avLst/>
              <a:gdLst/>
              <a:ahLst/>
              <a:cxnLst/>
              <a:rect l="l" t="t" r="r" b="b"/>
              <a:pathLst>
                <a:path w="142239" h="118109">
                  <a:moveTo>
                    <a:pt x="71397" y="0"/>
                  </a:moveTo>
                  <a:lnTo>
                    <a:pt x="0" y="117726"/>
                  </a:lnTo>
                  <a:lnTo>
                    <a:pt x="142202" y="117726"/>
                  </a:lnTo>
                  <a:lnTo>
                    <a:pt x="713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4452" y="1258842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09">
                  <a:moveTo>
                    <a:pt x="0" y="0"/>
                  </a:moveTo>
                  <a:lnTo>
                    <a:pt x="0" y="117726"/>
                  </a:lnTo>
                </a:path>
              </a:pathLst>
            </a:custGeom>
            <a:ln w="18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0723" y="1141115"/>
              <a:ext cx="142875" cy="118110"/>
            </a:xfrm>
            <a:custGeom>
              <a:avLst/>
              <a:gdLst/>
              <a:ahLst/>
              <a:cxnLst/>
              <a:rect l="l" t="t" r="r" b="b"/>
              <a:pathLst>
                <a:path w="142875" h="118109">
                  <a:moveTo>
                    <a:pt x="71421" y="0"/>
                  </a:moveTo>
                  <a:lnTo>
                    <a:pt x="0" y="117726"/>
                  </a:lnTo>
                  <a:lnTo>
                    <a:pt x="142842" y="117726"/>
                  </a:lnTo>
                  <a:lnTo>
                    <a:pt x="71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2145" y="1258842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09">
                  <a:moveTo>
                    <a:pt x="0" y="0"/>
                  </a:moveTo>
                  <a:lnTo>
                    <a:pt x="0" y="117726"/>
                  </a:lnTo>
                </a:path>
              </a:pathLst>
            </a:custGeom>
            <a:ln w="18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8796" y="1141115"/>
              <a:ext cx="142875" cy="118110"/>
            </a:xfrm>
            <a:custGeom>
              <a:avLst/>
              <a:gdLst/>
              <a:ahLst/>
              <a:cxnLst/>
              <a:rect l="l" t="t" r="r" b="b"/>
              <a:pathLst>
                <a:path w="142875" h="118109">
                  <a:moveTo>
                    <a:pt x="71421" y="0"/>
                  </a:moveTo>
                  <a:lnTo>
                    <a:pt x="0" y="117726"/>
                  </a:lnTo>
                  <a:lnTo>
                    <a:pt x="142368" y="117726"/>
                  </a:lnTo>
                  <a:lnTo>
                    <a:pt x="71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0218" y="1258842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09">
                  <a:moveTo>
                    <a:pt x="0" y="0"/>
                  </a:moveTo>
                  <a:lnTo>
                    <a:pt x="0" y="117726"/>
                  </a:lnTo>
                </a:path>
              </a:pathLst>
            </a:custGeom>
            <a:ln w="18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97107" y="1141115"/>
              <a:ext cx="142240" cy="118110"/>
            </a:xfrm>
            <a:custGeom>
              <a:avLst/>
              <a:gdLst/>
              <a:ahLst/>
              <a:cxnLst/>
              <a:rect l="l" t="t" r="r" b="b"/>
              <a:pathLst>
                <a:path w="142239" h="118109">
                  <a:moveTo>
                    <a:pt x="70709" y="0"/>
                  </a:moveTo>
                  <a:lnTo>
                    <a:pt x="0" y="117726"/>
                  </a:lnTo>
                  <a:lnTo>
                    <a:pt x="142131" y="117726"/>
                  </a:lnTo>
                  <a:lnTo>
                    <a:pt x="70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67816" y="1258842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09">
                  <a:moveTo>
                    <a:pt x="0" y="0"/>
                  </a:moveTo>
                  <a:lnTo>
                    <a:pt x="0" y="117726"/>
                  </a:lnTo>
                </a:path>
              </a:pathLst>
            </a:custGeom>
            <a:ln w="18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04705" y="1141115"/>
              <a:ext cx="142875" cy="118110"/>
            </a:xfrm>
            <a:custGeom>
              <a:avLst/>
              <a:gdLst/>
              <a:ahLst/>
              <a:cxnLst/>
              <a:rect l="l" t="t" r="r" b="b"/>
              <a:pathLst>
                <a:path w="142875" h="118109">
                  <a:moveTo>
                    <a:pt x="71421" y="0"/>
                  </a:moveTo>
                  <a:lnTo>
                    <a:pt x="0" y="117726"/>
                  </a:lnTo>
                  <a:lnTo>
                    <a:pt x="142842" y="117726"/>
                  </a:lnTo>
                  <a:lnTo>
                    <a:pt x="71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76126" y="1258842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09">
                  <a:moveTo>
                    <a:pt x="0" y="0"/>
                  </a:moveTo>
                  <a:lnTo>
                    <a:pt x="0" y="117726"/>
                  </a:lnTo>
                </a:path>
              </a:pathLst>
            </a:custGeom>
            <a:ln w="18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30574" y="1141115"/>
              <a:ext cx="142875" cy="118110"/>
            </a:xfrm>
            <a:custGeom>
              <a:avLst/>
              <a:gdLst/>
              <a:ahLst/>
              <a:cxnLst/>
              <a:rect l="l" t="t" r="r" b="b"/>
              <a:pathLst>
                <a:path w="142875" h="118109">
                  <a:moveTo>
                    <a:pt x="71421" y="0"/>
                  </a:moveTo>
                  <a:lnTo>
                    <a:pt x="0" y="117726"/>
                  </a:lnTo>
                  <a:lnTo>
                    <a:pt x="142605" y="117726"/>
                  </a:lnTo>
                  <a:lnTo>
                    <a:pt x="71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01995" y="1258842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09">
                  <a:moveTo>
                    <a:pt x="0" y="0"/>
                  </a:moveTo>
                  <a:lnTo>
                    <a:pt x="0" y="117726"/>
                  </a:lnTo>
                </a:path>
              </a:pathLst>
            </a:custGeom>
            <a:ln w="18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444747" y="1598652"/>
            <a:ext cx="6765925" cy="3415029"/>
          </a:xfrm>
          <a:custGeom>
            <a:avLst/>
            <a:gdLst/>
            <a:ahLst/>
            <a:cxnLst/>
            <a:rect l="l" t="t" r="r" b="b"/>
            <a:pathLst>
              <a:path w="6765925" h="3415029">
                <a:moveTo>
                  <a:pt x="0" y="301088"/>
                </a:moveTo>
                <a:lnTo>
                  <a:pt x="391489" y="301088"/>
                </a:lnTo>
              </a:path>
              <a:path w="6765925" h="3415029">
                <a:moveTo>
                  <a:pt x="498004" y="0"/>
                </a:moveTo>
                <a:lnTo>
                  <a:pt x="1299704" y="0"/>
                </a:lnTo>
              </a:path>
              <a:path w="6765925" h="3415029">
                <a:moveTo>
                  <a:pt x="498004" y="0"/>
                </a:moveTo>
                <a:lnTo>
                  <a:pt x="391489" y="301088"/>
                </a:lnTo>
              </a:path>
              <a:path w="6765925" h="3415029">
                <a:moveTo>
                  <a:pt x="1406219" y="301088"/>
                </a:moveTo>
                <a:lnTo>
                  <a:pt x="4931379" y="301088"/>
                </a:lnTo>
              </a:path>
              <a:path w="6765925" h="3415029">
                <a:moveTo>
                  <a:pt x="1299704" y="0"/>
                </a:moveTo>
                <a:lnTo>
                  <a:pt x="1406219" y="301088"/>
                </a:lnTo>
              </a:path>
              <a:path w="6765925" h="3415029">
                <a:moveTo>
                  <a:pt x="5037918" y="0"/>
                </a:moveTo>
                <a:lnTo>
                  <a:pt x="5857248" y="0"/>
                </a:lnTo>
              </a:path>
              <a:path w="6765925" h="3415029">
                <a:moveTo>
                  <a:pt x="5037918" y="0"/>
                </a:moveTo>
                <a:lnTo>
                  <a:pt x="4931379" y="301088"/>
                </a:lnTo>
              </a:path>
              <a:path w="6765925" h="3415029">
                <a:moveTo>
                  <a:pt x="5857248" y="0"/>
                </a:moveTo>
                <a:lnTo>
                  <a:pt x="5945990" y="301088"/>
                </a:lnTo>
              </a:path>
              <a:path w="6765925" h="3415029">
                <a:moveTo>
                  <a:pt x="5945990" y="301088"/>
                </a:moveTo>
                <a:lnTo>
                  <a:pt x="6765320" y="301088"/>
                </a:lnTo>
              </a:path>
              <a:path w="6765925" h="3415029">
                <a:moveTo>
                  <a:pt x="0" y="811584"/>
                </a:moveTo>
                <a:lnTo>
                  <a:pt x="1299704" y="811584"/>
                </a:lnTo>
              </a:path>
              <a:path w="6765925" h="3415029">
                <a:moveTo>
                  <a:pt x="1406219" y="523692"/>
                </a:moveTo>
                <a:lnTo>
                  <a:pt x="2207397" y="523692"/>
                </a:lnTo>
              </a:path>
              <a:path w="6765925" h="3415029">
                <a:moveTo>
                  <a:pt x="1406219" y="523692"/>
                </a:moveTo>
                <a:lnTo>
                  <a:pt x="1299704" y="811584"/>
                </a:lnTo>
              </a:path>
              <a:path w="6765925" h="3415029">
                <a:moveTo>
                  <a:pt x="2314411" y="811584"/>
                </a:moveTo>
                <a:lnTo>
                  <a:pt x="6765320" y="811585"/>
                </a:lnTo>
              </a:path>
              <a:path w="6765925" h="3415029">
                <a:moveTo>
                  <a:pt x="2207397" y="523692"/>
                </a:moveTo>
                <a:lnTo>
                  <a:pt x="2314411" y="811584"/>
                </a:lnTo>
              </a:path>
              <a:path w="6765925" h="3415029">
                <a:moveTo>
                  <a:pt x="0" y="1334756"/>
                </a:moveTo>
                <a:lnTo>
                  <a:pt x="2207397" y="1334756"/>
                </a:lnTo>
              </a:path>
              <a:path w="6765925" h="3415029">
                <a:moveTo>
                  <a:pt x="2314411" y="1033668"/>
                </a:moveTo>
                <a:lnTo>
                  <a:pt x="3115470" y="1033668"/>
                </a:lnTo>
              </a:path>
              <a:path w="6765925" h="3415029">
                <a:moveTo>
                  <a:pt x="2314411" y="1033668"/>
                </a:moveTo>
                <a:lnTo>
                  <a:pt x="2207397" y="1334756"/>
                </a:lnTo>
              </a:path>
              <a:path w="6765925" h="3415029">
                <a:moveTo>
                  <a:pt x="3222009" y="1334756"/>
                </a:moveTo>
                <a:lnTo>
                  <a:pt x="6765320" y="1334756"/>
                </a:lnTo>
              </a:path>
              <a:path w="6765925" h="3415029">
                <a:moveTo>
                  <a:pt x="3115470" y="1033668"/>
                </a:moveTo>
                <a:lnTo>
                  <a:pt x="3222009" y="1334756"/>
                </a:lnTo>
              </a:path>
              <a:path w="6765925" h="3415029">
                <a:moveTo>
                  <a:pt x="0" y="1858015"/>
                </a:moveTo>
                <a:lnTo>
                  <a:pt x="3115470" y="1858015"/>
                </a:lnTo>
              </a:path>
              <a:path w="6765925" h="3415029">
                <a:moveTo>
                  <a:pt x="3222009" y="1557013"/>
                </a:moveTo>
                <a:lnTo>
                  <a:pt x="3115470" y="1858015"/>
                </a:lnTo>
              </a:path>
              <a:path w="6765925" h="3415029">
                <a:moveTo>
                  <a:pt x="4130319" y="1858015"/>
                </a:moveTo>
                <a:lnTo>
                  <a:pt x="6765320" y="1858015"/>
                </a:lnTo>
              </a:path>
              <a:path w="6765925" h="3415029">
                <a:moveTo>
                  <a:pt x="4023068" y="1557013"/>
                </a:moveTo>
                <a:lnTo>
                  <a:pt x="4130319" y="1858015"/>
                </a:lnTo>
              </a:path>
              <a:path w="6765925" h="3415029">
                <a:moveTo>
                  <a:pt x="3222009" y="1557013"/>
                </a:moveTo>
                <a:lnTo>
                  <a:pt x="4023068" y="1557013"/>
                </a:lnTo>
              </a:path>
              <a:path w="6765925" h="3415029">
                <a:moveTo>
                  <a:pt x="0" y="2368459"/>
                </a:moveTo>
                <a:lnTo>
                  <a:pt x="4023068" y="2368459"/>
                </a:lnTo>
              </a:path>
              <a:path w="6765925" h="3415029">
                <a:moveTo>
                  <a:pt x="4130319" y="2080619"/>
                </a:moveTo>
                <a:lnTo>
                  <a:pt x="4931379" y="2080619"/>
                </a:lnTo>
              </a:path>
              <a:path w="6765925" h="3415029">
                <a:moveTo>
                  <a:pt x="4130319" y="2080619"/>
                </a:moveTo>
                <a:lnTo>
                  <a:pt x="4023068" y="2368459"/>
                </a:lnTo>
              </a:path>
              <a:path w="6765925" h="3415029">
                <a:moveTo>
                  <a:pt x="5037918" y="2368459"/>
                </a:moveTo>
                <a:lnTo>
                  <a:pt x="6765320" y="2368459"/>
                </a:lnTo>
              </a:path>
              <a:path w="6765925" h="3415029">
                <a:moveTo>
                  <a:pt x="4931379" y="2080619"/>
                </a:moveTo>
                <a:lnTo>
                  <a:pt x="5037918" y="2368459"/>
                </a:lnTo>
              </a:path>
              <a:path w="6765925" h="3415029">
                <a:moveTo>
                  <a:pt x="0" y="2891700"/>
                </a:moveTo>
                <a:lnTo>
                  <a:pt x="3115470" y="2891700"/>
                </a:lnTo>
              </a:path>
              <a:path w="6765925" h="3415029">
                <a:moveTo>
                  <a:pt x="3222009" y="2590629"/>
                </a:moveTo>
                <a:lnTo>
                  <a:pt x="6765320" y="2590629"/>
                </a:lnTo>
              </a:path>
              <a:path w="6765925" h="3415029">
                <a:moveTo>
                  <a:pt x="3222009" y="2590629"/>
                </a:moveTo>
                <a:lnTo>
                  <a:pt x="3115470" y="2891700"/>
                </a:lnTo>
              </a:path>
              <a:path w="6765925" h="3415029">
                <a:moveTo>
                  <a:pt x="498004" y="3414942"/>
                </a:moveTo>
                <a:lnTo>
                  <a:pt x="4023068" y="3414942"/>
                </a:lnTo>
              </a:path>
              <a:path w="6765925" h="3415029">
                <a:moveTo>
                  <a:pt x="391489" y="3113870"/>
                </a:moveTo>
                <a:lnTo>
                  <a:pt x="498004" y="3414942"/>
                </a:lnTo>
              </a:path>
              <a:path w="6765925" h="3415029">
                <a:moveTo>
                  <a:pt x="4130319" y="3113871"/>
                </a:moveTo>
                <a:lnTo>
                  <a:pt x="4023068" y="3414942"/>
                </a:lnTo>
              </a:path>
            </a:pathLst>
          </a:custGeom>
          <a:ln w="3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53269" y="879145"/>
            <a:ext cx="26289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200" dirty="0">
                <a:latin typeface="Arial"/>
                <a:cs typeface="Arial"/>
              </a:rPr>
              <a:t>T0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61484" y="879145"/>
            <a:ext cx="26289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200" dirty="0">
                <a:latin typeface="Arial"/>
                <a:cs typeface="Arial"/>
              </a:rPr>
              <a:t>T1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9083" y="879145"/>
            <a:ext cx="26289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200" dirty="0">
                <a:latin typeface="Arial"/>
                <a:cs typeface="Arial"/>
              </a:rPr>
              <a:t>T2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7393" y="879145"/>
            <a:ext cx="26289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200" dirty="0">
                <a:latin typeface="Arial"/>
                <a:cs typeface="Arial"/>
              </a:rPr>
              <a:t>T3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5466" y="879145"/>
            <a:ext cx="26289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200" dirty="0">
                <a:latin typeface="Arial"/>
                <a:cs typeface="Arial"/>
              </a:rPr>
              <a:t>T4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93064" y="879145"/>
            <a:ext cx="26289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200" dirty="0">
                <a:latin typeface="Arial"/>
                <a:cs typeface="Arial"/>
              </a:rPr>
              <a:t>T0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3468" y="1101228"/>
            <a:ext cx="625475" cy="4035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355" dirty="0">
                <a:latin typeface="Arial"/>
                <a:cs typeface="Arial"/>
              </a:rPr>
              <a:t>C</a:t>
            </a:r>
            <a:r>
              <a:rPr sz="1250" b="1" spc="65" dirty="0">
                <a:latin typeface="Arial"/>
                <a:cs typeface="Arial"/>
              </a:rPr>
              <a:t>l</a:t>
            </a:r>
            <a:r>
              <a:rPr sz="1250" b="1" spc="350" dirty="0">
                <a:latin typeface="Arial"/>
                <a:cs typeface="Arial"/>
              </a:rPr>
              <a:t>o</a:t>
            </a:r>
            <a:r>
              <a:rPr sz="1250" b="1" spc="280" dirty="0">
                <a:latin typeface="Arial"/>
                <a:cs typeface="Arial"/>
              </a:rPr>
              <a:t>c</a:t>
            </a:r>
            <a:r>
              <a:rPr sz="1250" b="1" spc="245" dirty="0">
                <a:latin typeface="Arial"/>
                <a:cs typeface="Arial"/>
              </a:rPr>
              <a:t>k</a:t>
            </a:r>
            <a:endParaRPr sz="1250">
              <a:latin typeface="Arial"/>
              <a:cs typeface="Arial"/>
            </a:endParaRPr>
          </a:p>
          <a:p>
            <a:pPr marL="118745" marR="74930">
              <a:lnSpc>
                <a:spcPct val="271900"/>
              </a:lnSpc>
              <a:spcBef>
                <a:spcPts val="45"/>
              </a:spcBef>
            </a:pPr>
            <a:r>
              <a:rPr sz="1250" b="1" spc="200" dirty="0">
                <a:latin typeface="Arial"/>
                <a:cs typeface="Arial"/>
              </a:rPr>
              <a:t>T0  T1  T2  T3  T4  </a:t>
            </a:r>
            <a:r>
              <a:rPr sz="1250" b="1" spc="315" dirty="0">
                <a:latin typeface="Arial"/>
                <a:cs typeface="Arial"/>
              </a:rPr>
              <a:t>D3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18745" marR="74930">
              <a:lnSpc>
                <a:spcPts val="1440"/>
              </a:lnSpc>
              <a:spcBef>
                <a:spcPts val="1110"/>
              </a:spcBef>
            </a:pPr>
            <a:r>
              <a:rPr sz="1250" b="1" spc="355" dirty="0">
                <a:latin typeface="Arial"/>
                <a:cs typeface="Arial"/>
              </a:rPr>
              <a:t>C</a:t>
            </a:r>
            <a:r>
              <a:rPr sz="1250" b="1" spc="75" dirty="0">
                <a:latin typeface="Arial"/>
                <a:cs typeface="Arial"/>
              </a:rPr>
              <a:t>L</a:t>
            </a:r>
            <a:r>
              <a:rPr sz="1250" b="1" spc="185" dirty="0">
                <a:latin typeface="Arial"/>
                <a:cs typeface="Arial"/>
              </a:rPr>
              <a:t>R  </a:t>
            </a:r>
            <a:r>
              <a:rPr sz="1250" b="1" spc="290" dirty="0">
                <a:latin typeface="Arial"/>
                <a:cs typeface="Arial"/>
              </a:rPr>
              <a:t>SC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40195" y="1455053"/>
            <a:ext cx="6570345" cy="3702685"/>
            <a:chOff x="1640195" y="1455053"/>
            <a:chExt cx="6570345" cy="3702685"/>
          </a:xfrm>
        </p:grpSpPr>
        <p:sp>
          <p:nvSpPr>
            <p:cNvPr id="29" name="object 29"/>
            <p:cNvSpPr/>
            <p:nvPr/>
          </p:nvSpPr>
          <p:spPr>
            <a:xfrm>
              <a:off x="1640195" y="4712523"/>
              <a:ext cx="6570345" cy="301625"/>
            </a:xfrm>
            <a:custGeom>
              <a:avLst/>
              <a:gdLst/>
              <a:ahLst/>
              <a:cxnLst/>
              <a:rect l="l" t="t" r="r" b="b"/>
              <a:pathLst>
                <a:path w="6570345" h="301625">
                  <a:moveTo>
                    <a:pt x="0" y="0"/>
                  </a:moveTo>
                  <a:lnTo>
                    <a:pt x="196041" y="0"/>
                  </a:lnTo>
                </a:path>
                <a:path w="6570345" h="301625">
                  <a:moveTo>
                    <a:pt x="3934871" y="0"/>
                  </a:moveTo>
                  <a:lnTo>
                    <a:pt x="4735931" y="0"/>
                  </a:lnTo>
                </a:path>
                <a:path w="6570345" h="301625">
                  <a:moveTo>
                    <a:pt x="4735931" y="0"/>
                  </a:moveTo>
                  <a:lnTo>
                    <a:pt x="4842470" y="301071"/>
                  </a:lnTo>
                </a:path>
                <a:path w="6570345" h="301625">
                  <a:moveTo>
                    <a:pt x="4842470" y="301071"/>
                  </a:moveTo>
                  <a:lnTo>
                    <a:pt x="6569872" y="301071"/>
                  </a:lnTo>
                </a:path>
              </a:pathLst>
            </a:custGeom>
            <a:ln w="30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36236" y="1455053"/>
              <a:ext cx="5466080" cy="3702685"/>
            </a:xfrm>
            <a:custGeom>
              <a:avLst/>
              <a:gdLst/>
              <a:ahLst/>
              <a:cxnLst/>
              <a:rect l="l" t="t" r="r" b="b"/>
              <a:pathLst>
                <a:path w="5466080" h="3702685">
                  <a:moveTo>
                    <a:pt x="0" y="0"/>
                  </a:moveTo>
                  <a:lnTo>
                    <a:pt x="0" y="3702672"/>
                  </a:lnTo>
                </a:path>
                <a:path w="5466080" h="3702685">
                  <a:moveTo>
                    <a:pt x="908215" y="0"/>
                  </a:moveTo>
                  <a:lnTo>
                    <a:pt x="908215" y="3702672"/>
                  </a:lnTo>
                </a:path>
                <a:path w="5466080" h="3702685">
                  <a:moveTo>
                    <a:pt x="1815908" y="0"/>
                  </a:moveTo>
                  <a:lnTo>
                    <a:pt x="1815908" y="3702672"/>
                  </a:lnTo>
                </a:path>
                <a:path w="5466080" h="3702685">
                  <a:moveTo>
                    <a:pt x="2723981" y="0"/>
                  </a:moveTo>
                  <a:lnTo>
                    <a:pt x="2723981" y="3702672"/>
                  </a:lnTo>
                </a:path>
                <a:path w="5466080" h="3702685">
                  <a:moveTo>
                    <a:pt x="3631579" y="0"/>
                  </a:moveTo>
                  <a:lnTo>
                    <a:pt x="3631579" y="3702672"/>
                  </a:lnTo>
                </a:path>
                <a:path w="5466080" h="3702685">
                  <a:moveTo>
                    <a:pt x="4539889" y="0"/>
                  </a:moveTo>
                  <a:lnTo>
                    <a:pt x="4539889" y="3702672"/>
                  </a:lnTo>
                </a:path>
                <a:path w="5466080" h="3702685">
                  <a:moveTo>
                    <a:pt x="5465758" y="0"/>
                  </a:moveTo>
                  <a:lnTo>
                    <a:pt x="5465758" y="3702672"/>
                  </a:lnTo>
                </a:path>
              </a:pathLst>
            </a:custGeom>
            <a:ln w="15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9541" y="1050036"/>
            <a:ext cx="3991885" cy="4930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47035" y="6057087"/>
            <a:ext cx="4248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21F1F"/>
                </a:solidFill>
                <a:latin typeface="Times New Roman"/>
                <a:cs typeface="Times New Roman"/>
              </a:rPr>
              <a:t>Figure: Functioning </a:t>
            </a:r>
            <a:r>
              <a:rPr sz="1400" b="1" dirty="0">
                <a:solidFill>
                  <a:srgbClr val="221F1F"/>
                </a:solidFill>
                <a:latin typeface="Times New Roman"/>
                <a:cs typeface="Times New Roman"/>
              </a:rPr>
              <a:t>of </a:t>
            </a:r>
            <a:r>
              <a:rPr sz="1400" b="1" spc="-5" dirty="0">
                <a:solidFill>
                  <a:srgbClr val="221F1F"/>
                </a:solidFill>
                <a:latin typeface="Times New Roman"/>
                <a:cs typeface="Times New Roman"/>
              </a:rPr>
              <a:t>Microprogrammed Control</a:t>
            </a:r>
            <a:r>
              <a:rPr sz="1400" b="1" spc="-1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21F1F"/>
                </a:solidFill>
                <a:latin typeface="Times New Roman"/>
                <a:cs typeface="Times New Roman"/>
              </a:rPr>
              <a:t>Unit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30479" y="349732"/>
            <a:ext cx="7793355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8140" algn="l"/>
                <a:tab pos="358775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inputs (IR, </a:t>
            </a:r>
            <a:r>
              <a:rPr sz="2000" dirty="0">
                <a:latin typeface="Times New Roman"/>
                <a:cs typeface="Times New Roman"/>
              </a:rPr>
              <a:t>ALU </a:t>
            </a:r>
            <a:r>
              <a:rPr sz="2000" spc="-5" dirty="0">
                <a:latin typeface="Times New Roman"/>
                <a:cs typeface="Times New Roman"/>
              </a:rPr>
              <a:t>flags, </a:t>
            </a:r>
            <a:r>
              <a:rPr sz="2000" dirty="0">
                <a:latin typeface="Times New Roman"/>
                <a:cs typeface="Times New Roman"/>
              </a:rPr>
              <a:t>clock) </a:t>
            </a:r>
            <a:r>
              <a:rPr sz="2000" spc="-5" dirty="0">
                <a:latin typeface="Times New Roman"/>
                <a:cs typeface="Times New Roman"/>
              </a:rPr>
              <a:t>and outputs (control signals). </a:t>
            </a:r>
            <a:r>
              <a:rPr sz="2000" dirty="0">
                <a:latin typeface="Times New Roman"/>
                <a:cs typeface="Times New Roman"/>
              </a:rPr>
              <a:t>The  control unit functions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 marL="756285" marR="7620" lvl="1" indent="-287020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execute an instruction, the sequencing logic </a:t>
            </a:r>
            <a:r>
              <a:rPr sz="2000" dirty="0">
                <a:latin typeface="Times New Roman"/>
                <a:cs typeface="Times New Roman"/>
              </a:rPr>
              <a:t>unit </a:t>
            </a:r>
            <a:r>
              <a:rPr sz="2000" spc="-5" dirty="0">
                <a:latin typeface="Times New Roman"/>
                <a:cs typeface="Times New Roman"/>
              </a:rPr>
              <a:t>issues </a:t>
            </a:r>
            <a:r>
              <a:rPr sz="2000" dirty="0">
                <a:latin typeface="Times New Roman"/>
                <a:cs typeface="Times New Roman"/>
              </a:rPr>
              <a:t>a READ  </a:t>
            </a:r>
            <a:r>
              <a:rPr sz="2000" spc="-5" dirty="0">
                <a:latin typeface="Times New Roman"/>
                <a:cs typeface="Times New Roman"/>
              </a:rPr>
              <a:t>command to </a:t>
            </a:r>
            <a:r>
              <a:rPr sz="2000" dirty="0">
                <a:latin typeface="Times New Roman"/>
                <a:cs typeface="Times New Roman"/>
              </a:rPr>
              <a:t>the control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756285" marR="7620" lvl="1" indent="-287020">
              <a:lnSpc>
                <a:spcPts val="36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word whose address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specified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control address register </a:t>
            </a:r>
            <a:r>
              <a:rPr sz="2000" spc="-20" dirty="0">
                <a:latin typeface="Times New Roman"/>
                <a:cs typeface="Times New Roman"/>
              </a:rPr>
              <a:t>is  </a:t>
            </a:r>
            <a:r>
              <a:rPr sz="2000" dirty="0">
                <a:latin typeface="Times New Roman"/>
                <a:cs typeface="Times New Roman"/>
              </a:rPr>
              <a:t>read into the control </a:t>
            </a:r>
            <a:r>
              <a:rPr sz="2000" spc="-5" dirty="0">
                <a:latin typeface="Times New Roman"/>
                <a:cs typeface="Times New Roman"/>
              </a:rPr>
              <a:t>buffer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register.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content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buffer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generates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signals</a:t>
            </a:r>
            <a:endParaRPr sz="2000">
              <a:latin typeface="Times New Roman"/>
              <a:cs typeface="Times New Roman"/>
            </a:endParaRPr>
          </a:p>
          <a:p>
            <a:pPr marL="756285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and next-address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for the sequencing logic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unit.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50000"/>
              </a:lnSpc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sequencing logic </a:t>
            </a:r>
            <a:r>
              <a:rPr sz="2000" dirty="0">
                <a:latin typeface="Times New Roman"/>
                <a:cs typeface="Times New Roman"/>
              </a:rPr>
              <a:t>unit </a:t>
            </a:r>
            <a:r>
              <a:rPr sz="2000" spc="-5" dirty="0">
                <a:latin typeface="Times New Roman"/>
                <a:cs typeface="Times New Roman"/>
              </a:rPr>
              <a:t>loads </a:t>
            </a:r>
            <a:r>
              <a:rPr sz="2000" dirty="0">
                <a:latin typeface="Times New Roman"/>
                <a:cs typeface="Times New Roman"/>
              </a:rPr>
              <a:t>a new </a:t>
            </a:r>
            <a:r>
              <a:rPr sz="2000" spc="-5" dirty="0">
                <a:latin typeface="Times New Roman"/>
                <a:cs typeface="Times New Roman"/>
              </a:rPr>
              <a:t>address into the control 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register based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 next-address information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control </a:t>
            </a:r>
            <a:r>
              <a:rPr sz="2000" spc="-5" dirty="0">
                <a:latin typeface="Times New Roman"/>
                <a:cs typeface="Times New Roman"/>
              </a:rPr>
              <a:t>buffer </a:t>
            </a:r>
            <a:r>
              <a:rPr sz="2000" dirty="0">
                <a:latin typeface="Times New Roman"/>
                <a:cs typeface="Times New Roman"/>
              </a:rPr>
              <a:t>register and the ALU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flags.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528" y="122936"/>
            <a:ext cx="2166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6535" algn="l"/>
              </a:tabLst>
            </a:pPr>
            <a:r>
              <a:rPr sz="2200" spc="-5" dirty="0"/>
              <a:t>Instruction	C</a:t>
            </a:r>
            <a:r>
              <a:rPr sz="2200" dirty="0"/>
              <a:t>y</a:t>
            </a:r>
            <a:r>
              <a:rPr sz="2200" spc="-5" dirty="0"/>
              <a:t>cle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53034" y="669797"/>
            <a:ext cx="8266430" cy="547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residing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unit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computer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consists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sequence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241300" marR="10160">
              <a:lnSpc>
                <a:spcPct val="170000"/>
              </a:lnSpc>
            </a:pPr>
            <a:r>
              <a:rPr sz="1800" spc="-5" dirty="0">
                <a:latin typeface="Times New Roman"/>
                <a:cs typeface="Times New Roman"/>
              </a:rPr>
              <a:t>instructions. The program is </a:t>
            </a:r>
            <a:r>
              <a:rPr sz="1800" dirty="0">
                <a:latin typeface="Times New Roman"/>
                <a:cs typeface="Times New Roman"/>
              </a:rPr>
              <a:t>executed in the </a:t>
            </a:r>
            <a:r>
              <a:rPr sz="1800" spc="-5" dirty="0">
                <a:latin typeface="Times New Roman"/>
                <a:cs typeface="Times New Roman"/>
              </a:rPr>
              <a:t>computer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going </a:t>
            </a:r>
            <a:r>
              <a:rPr sz="1800" dirty="0">
                <a:latin typeface="Times New Roman"/>
                <a:cs typeface="Times New Roman"/>
              </a:rPr>
              <a:t>through a </a:t>
            </a:r>
            <a:r>
              <a:rPr sz="1800" spc="-5" dirty="0">
                <a:latin typeface="Times New Roman"/>
                <a:cs typeface="Times New Roman"/>
              </a:rPr>
              <a:t>cycle </a:t>
            </a:r>
            <a:r>
              <a:rPr sz="1800" dirty="0">
                <a:latin typeface="Times New Roman"/>
                <a:cs typeface="Times New Roman"/>
              </a:rPr>
              <a:t>for  each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In Basic </a:t>
            </a:r>
            <a:r>
              <a:rPr sz="1800" spc="-10" dirty="0">
                <a:latin typeface="Times New Roman"/>
                <a:cs typeface="Times New Roman"/>
              </a:rPr>
              <a:t>Computer,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machine </a:t>
            </a:r>
            <a:r>
              <a:rPr sz="1800" dirty="0">
                <a:latin typeface="Times New Roman"/>
                <a:cs typeface="Times New Roman"/>
              </a:rPr>
              <a:t>instruction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executed in the following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cycle: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Times New Roman"/>
                <a:cs typeface="Times New Roman"/>
              </a:rPr>
              <a:t>Fetch an instruction from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Times New Roman"/>
                <a:cs typeface="Times New Roman"/>
              </a:rPr>
              <a:t>Decode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Times New Roman"/>
                <a:cs typeface="Times New Roman"/>
              </a:rPr>
              <a:t>Read the </a:t>
            </a:r>
            <a:r>
              <a:rPr sz="1800" spc="-5" dirty="0">
                <a:latin typeface="Times New Roman"/>
                <a:cs typeface="Times New Roman"/>
              </a:rPr>
              <a:t>effective address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if the instruction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an indirect</a:t>
            </a:r>
            <a:r>
              <a:rPr sz="1800" spc="-5" dirty="0">
                <a:latin typeface="Times New Roman"/>
                <a:cs typeface="Times New Roman"/>
              </a:rPr>
              <a:t> address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3435" algn="l"/>
              </a:tabLst>
            </a:pPr>
            <a:r>
              <a:rPr sz="1800" dirty="0">
                <a:latin typeface="Times New Roman"/>
                <a:cs typeface="Times New Roman"/>
              </a:rPr>
              <a:t>Execute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70100"/>
              </a:lnSpc>
              <a:spcBef>
                <a:spcPts val="990"/>
              </a:spcBef>
              <a:buFont typeface="Arial"/>
              <a:buChar char="•"/>
              <a:tabLst>
                <a:tab pos="470534" algn="l"/>
              </a:tabLst>
            </a:pPr>
            <a:r>
              <a:rPr sz="1800" spc="-5" dirty="0">
                <a:latin typeface="Times New Roman"/>
                <a:cs typeface="Times New Roman"/>
              </a:rPr>
              <a:t>Upon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completion of </a:t>
            </a:r>
            <a:r>
              <a:rPr sz="1800" dirty="0">
                <a:latin typeface="Times New Roman"/>
                <a:cs typeface="Times New Roman"/>
              </a:rPr>
              <a:t>step </a:t>
            </a:r>
            <a:r>
              <a:rPr sz="1800" spc="-10" dirty="0">
                <a:latin typeface="Times New Roman"/>
                <a:cs typeface="Times New Roman"/>
              </a:rPr>
              <a:t>4, </a:t>
            </a:r>
            <a:r>
              <a:rPr sz="1800" spc="-5" dirty="0">
                <a:latin typeface="Times New Roman"/>
                <a:cs typeface="Times New Roman"/>
              </a:rPr>
              <a:t>the control </a:t>
            </a:r>
            <a:r>
              <a:rPr sz="1800" dirty="0">
                <a:latin typeface="Times New Roman"/>
                <a:cs typeface="Times New Roman"/>
              </a:rPr>
              <a:t>goes back to step 1 to fetch, </a:t>
            </a:r>
            <a:r>
              <a:rPr sz="1800" spc="-5" dirty="0">
                <a:latin typeface="Times New Roman"/>
                <a:cs typeface="Times New Roman"/>
              </a:rPr>
              <a:t>decode, and  </a:t>
            </a:r>
            <a:r>
              <a:rPr sz="1800" dirty="0">
                <a:latin typeface="Times New Roman"/>
                <a:cs typeface="Times New Roman"/>
              </a:rPr>
              <a:t>execute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next </a:t>
            </a:r>
            <a:r>
              <a:rPr sz="1800" spc="-5" dirty="0">
                <a:latin typeface="Times New Roman"/>
                <a:cs typeface="Times New Roman"/>
              </a:rPr>
              <a:t>instruction. This process continues indefinitely </a:t>
            </a:r>
            <a:r>
              <a:rPr sz="1800" dirty="0">
                <a:latin typeface="Times New Roman"/>
                <a:cs typeface="Times New Roman"/>
              </a:rPr>
              <a:t>unless a </a:t>
            </a:r>
            <a:r>
              <a:rPr sz="1800" spc="-45" dirty="0">
                <a:latin typeface="Times New Roman"/>
                <a:cs typeface="Times New Roman"/>
              </a:rPr>
              <a:t>HALT  </a:t>
            </a:r>
            <a:r>
              <a:rPr sz="1800" dirty="0">
                <a:latin typeface="Times New Roman"/>
                <a:cs typeface="Times New Roman"/>
              </a:rPr>
              <a:t>instruction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encountered.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034" y="6434124"/>
            <a:ext cx="6555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Note</a:t>
            </a:r>
            <a:r>
              <a:rPr sz="1800" dirty="0">
                <a:latin typeface="Times New Roman"/>
                <a:cs typeface="Times New Roman"/>
              </a:rPr>
              <a:t>: Every </a:t>
            </a:r>
            <a:r>
              <a:rPr sz="1800" spc="-5" dirty="0">
                <a:latin typeface="Times New Roman"/>
                <a:cs typeface="Times New Roman"/>
              </a:rPr>
              <a:t>different processor </a:t>
            </a:r>
            <a:r>
              <a:rPr sz="1800" dirty="0">
                <a:latin typeface="Times New Roman"/>
                <a:cs typeface="Times New Roman"/>
              </a:rPr>
              <a:t>has its </a:t>
            </a:r>
            <a:r>
              <a:rPr sz="1800" spc="-5" dirty="0">
                <a:latin typeface="Times New Roman"/>
                <a:cs typeface="Times New Roman"/>
              </a:rPr>
              <a:t>own (different) </a:t>
            </a:r>
            <a:r>
              <a:rPr sz="1800" dirty="0">
                <a:latin typeface="Times New Roman"/>
                <a:cs typeface="Times New Roman"/>
              </a:rPr>
              <a:t>instruction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37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64108" y="523722"/>
            <a:ext cx="8038465" cy="511422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Fetch </a:t>
            </a:r>
            <a:r>
              <a:rPr lang="en-US" sz="2000" b="1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nd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Decode</a:t>
            </a:r>
            <a:endParaRPr sz="2000" dirty="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spc="-20" dirty="0">
                <a:latin typeface="Times New Roman"/>
                <a:cs typeface="Times New Roman"/>
              </a:rPr>
              <a:t>Initially,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counter </a:t>
            </a:r>
            <a:r>
              <a:rPr sz="2000" dirty="0">
                <a:latin typeface="Times New Roman"/>
                <a:cs typeface="Times New Roman"/>
              </a:rPr>
              <a:t>PC </a:t>
            </a:r>
            <a:r>
              <a:rPr sz="2000" spc="-5" dirty="0">
                <a:latin typeface="Times New Roman"/>
                <a:cs typeface="Times New Roman"/>
              </a:rPr>
              <a:t>is loaded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the address of the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</a:t>
            </a:r>
            <a:endParaRPr sz="2000" dirty="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instruction 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program.</a:t>
            </a:r>
            <a:endParaRPr sz="2000" dirty="0">
              <a:latin typeface="Times New Roman"/>
              <a:cs typeface="Times New Roman"/>
            </a:endParaRPr>
          </a:p>
          <a:p>
            <a:pPr marL="406400" marR="67945" indent="-342900">
              <a:lnSpc>
                <a:spcPct val="150000"/>
              </a:lnSpc>
              <a:buFont typeface="Arial"/>
              <a:buChar char="•"/>
              <a:tabLst>
                <a:tab pos="405765" algn="l"/>
                <a:tab pos="406400" algn="l"/>
                <a:tab pos="994410" algn="l"/>
                <a:tab pos="1194435" algn="l"/>
                <a:tab pos="2116455" algn="l"/>
                <a:tab pos="3070860" algn="l"/>
                <a:tab pos="3573779" algn="l"/>
                <a:tab pos="3934460" algn="l"/>
                <a:tab pos="4859655" algn="l"/>
                <a:tab pos="5248910" algn="l"/>
                <a:tab pos="5631180" algn="l"/>
                <a:tab pos="6811009" algn="l"/>
                <a:tab pos="7113905" algn="l"/>
              </a:tabLst>
            </a:pPr>
            <a:r>
              <a:rPr sz="2000" dirty="0">
                <a:latin typeface="Times New Roman"/>
                <a:cs typeface="Times New Roman"/>
              </a:rPr>
              <a:t>The	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q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nce	count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	SC	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ear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,	pr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a	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ecod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  </a:t>
            </a:r>
            <a:r>
              <a:rPr sz="2000" spc="-5" dirty="0">
                <a:latin typeface="Times New Roman"/>
                <a:cs typeface="Times New Roman"/>
              </a:rPr>
              <a:t>timing	</a:t>
            </a:r>
            <a:r>
              <a:rPr sz="2000" dirty="0">
                <a:latin typeface="Times New Roman"/>
                <a:cs typeface="Times New Roman"/>
              </a:rPr>
              <a:t>signal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,T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,T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and so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on.</a:t>
            </a:r>
            <a:endParaRPr sz="2000" dirty="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microoperations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fetch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decode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phases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specified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</a:p>
          <a:p>
            <a:pPr marL="4064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the following register transfer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statements.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: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AR←PC</a:t>
            </a:r>
            <a:endParaRPr sz="20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IR←M[AR],PC←PC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+1</a:t>
            </a:r>
          </a:p>
          <a:p>
            <a:pPr marL="63500">
              <a:lnSpc>
                <a:spcPct val="100000"/>
              </a:lnSpc>
              <a:spcBef>
                <a:spcPts val="1205"/>
              </a:spcBef>
            </a:pP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: D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….D</a:t>
            </a:r>
            <a:r>
              <a:rPr sz="1950" baseline="-21367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←decode IR (12-14) ,AR←IR </a:t>
            </a:r>
            <a:r>
              <a:rPr sz="2000" spc="-10" dirty="0">
                <a:latin typeface="Times New Roman"/>
                <a:cs typeface="Times New Roman"/>
              </a:rPr>
              <a:t>(0-11)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,I←IR(15)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50976" y="382905"/>
            <a:ext cx="7180580" cy="248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The basic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computer</a:t>
            </a:r>
            <a:endParaRPr sz="2000">
              <a:latin typeface="Times New Roman"/>
              <a:cs typeface="Times New Roman"/>
            </a:endParaRPr>
          </a:p>
          <a:p>
            <a:pPr marL="292100" indent="-229235">
              <a:lnSpc>
                <a:spcPct val="100000"/>
              </a:lnSpc>
              <a:spcBef>
                <a:spcPts val="1955"/>
              </a:spcBef>
              <a:buFont typeface="Arial"/>
              <a:buChar char="•"/>
              <a:tabLst>
                <a:tab pos="292100" algn="l"/>
                <a:tab pos="2927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Basic Computer </a:t>
            </a:r>
            <a:r>
              <a:rPr sz="2000" dirty="0">
                <a:latin typeface="Times New Roman"/>
                <a:cs typeface="Times New Roman"/>
              </a:rPr>
              <a:t>has two components, a processor and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292100" indent="-229235">
              <a:lnSpc>
                <a:spcPct val="100000"/>
              </a:lnSpc>
              <a:spcBef>
                <a:spcPts val="1964"/>
              </a:spcBef>
              <a:buFont typeface="Arial"/>
              <a:buChar char="•"/>
              <a:tabLst>
                <a:tab pos="292100" algn="l"/>
                <a:tab pos="2927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has 4096 </a:t>
            </a:r>
            <a:r>
              <a:rPr sz="2000" spc="5" dirty="0">
                <a:latin typeface="Times New Roman"/>
                <a:cs typeface="Times New Roman"/>
              </a:rPr>
              <a:t>words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 marL="749300" lvl="1" indent="-229235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749300" algn="l"/>
                <a:tab pos="749935" algn="l"/>
              </a:tabLst>
            </a:pPr>
            <a:r>
              <a:rPr sz="2000" spc="5" dirty="0">
                <a:latin typeface="Times New Roman"/>
                <a:cs typeface="Times New Roman"/>
              </a:rPr>
              <a:t>4096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12</a:t>
            </a:r>
            <a:r>
              <a:rPr sz="2000" spc="1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so </a:t>
            </a:r>
            <a:r>
              <a:rPr sz="2000" spc="-5" dirty="0">
                <a:latin typeface="Times New Roman"/>
                <a:cs typeface="Times New Roman"/>
              </a:rPr>
              <a:t>it takes </a:t>
            </a:r>
            <a:r>
              <a:rPr sz="2000" dirty="0">
                <a:latin typeface="Times New Roman"/>
                <a:cs typeface="Times New Roman"/>
              </a:rPr>
              <a:t>12 bits </a:t>
            </a:r>
            <a:r>
              <a:rPr sz="2000" spc="-5" dirty="0">
                <a:latin typeface="Times New Roman"/>
                <a:cs typeface="Times New Roman"/>
              </a:rPr>
              <a:t>to select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word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292100" indent="-229235">
              <a:lnSpc>
                <a:spcPct val="100000"/>
              </a:lnSpc>
              <a:spcBef>
                <a:spcPts val="1970"/>
              </a:spcBef>
              <a:buFont typeface="Arial"/>
              <a:buChar char="•"/>
              <a:tabLst>
                <a:tab pos="292100" algn="l"/>
                <a:tab pos="292735" algn="l"/>
              </a:tabLst>
            </a:pPr>
            <a:r>
              <a:rPr sz="2000" dirty="0">
                <a:latin typeface="Times New Roman"/>
                <a:cs typeface="Times New Roman"/>
              </a:rPr>
              <a:t>Each </a:t>
            </a:r>
            <a:r>
              <a:rPr sz="2000" spc="5" dirty="0">
                <a:latin typeface="Times New Roman"/>
                <a:cs typeface="Times New Roman"/>
              </a:rPr>
              <a:t>word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16 bits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89331" y="304012"/>
            <a:ext cx="834517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9525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Since only </a:t>
            </a:r>
            <a:r>
              <a:rPr sz="2000" spc="-5" dirty="0">
                <a:latin typeface="Times New Roman"/>
                <a:cs typeface="Times New Roman"/>
              </a:rPr>
              <a:t>AR is connected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address </a:t>
            </a:r>
            <a:r>
              <a:rPr sz="2000" spc="-5" dirty="0">
                <a:latin typeface="Times New Roman"/>
                <a:cs typeface="Times New Roman"/>
              </a:rPr>
              <a:t>inputs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25" dirty="0">
                <a:latin typeface="Times New Roman"/>
                <a:cs typeface="Times New Roman"/>
              </a:rPr>
              <a:t>memory,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20" dirty="0">
                <a:latin typeface="Times New Roman"/>
                <a:cs typeface="Times New Roman"/>
              </a:rPr>
              <a:t>is  </a:t>
            </a:r>
            <a:r>
              <a:rPr sz="2000" dirty="0">
                <a:latin typeface="Times New Roman"/>
                <a:cs typeface="Times New Roman"/>
              </a:rPr>
              <a:t>necessary </a:t>
            </a:r>
            <a:r>
              <a:rPr sz="2000" spc="-5" dirty="0">
                <a:latin typeface="Times New Roman"/>
                <a:cs typeface="Times New Roman"/>
              </a:rPr>
              <a:t>to transfer the address from </a:t>
            </a:r>
            <a:r>
              <a:rPr sz="2000" dirty="0">
                <a:latin typeface="Times New Roman"/>
                <a:cs typeface="Times New Roman"/>
              </a:rPr>
              <a:t>PC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AR </a:t>
            </a:r>
            <a:r>
              <a:rPr sz="2000" spc="-5" dirty="0">
                <a:latin typeface="Times New Roman"/>
                <a:cs typeface="Times New Roman"/>
              </a:rPr>
              <a:t>during the clock </a:t>
            </a:r>
            <a:r>
              <a:rPr sz="2000" spc="-10" dirty="0">
                <a:latin typeface="Times New Roman"/>
                <a:cs typeface="Times New Roman"/>
              </a:rPr>
              <a:t>transition  </a:t>
            </a:r>
            <a:r>
              <a:rPr sz="2000" dirty="0">
                <a:latin typeface="Times New Roman"/>
                <a:cs typeface="Times New Roman"/>
              </a:rPr>
              <a:t>associated with </a:t>
            </a:r>
            <a:r>
              <a:rPr sz="2000" spc="-5" dirty="0">
                <a:latin typeface="Times New Roman"/>
                <a:cs typeface="Times New Roman"/>
              </a:rPr>
              <a:t>timing </a:t>
            </a:r>
            <a:r>
              <a:rPr sz="2000" dirty="0">
                <a:latin typeface="Times New Roman"/>
                <a:cs typeface="Times New Roman"/>
              </a:rPr>
              <a:t>signal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75285" marR="93980" indent="-287020" algn="just">
              <a:lnSpc>
                <a:spcPct val="150000"/>
              </a:lnSpc>
              <a:buFont typeface="Arial"/>
              <a:buChar char="•"/>
              <a:tabLst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instruction </a:t>
            </a:r>
            <a:r>
              <a:rPr sz="2000" dirty="0">
                <a:latin typeface="Times New Roman"/>
                <a:cs typeface="Times New Roman"/>
              </a:rPr>
              <a:t>read </a:t>
            </a:r>
            <a:r>
              <a:rPr sz="2000" spc="-5" dirty="0">
                <a:latin typeface="Times New Roman"/>
                <a:cs typeface="Times New Roman"/>
              </a:rPr>
              <a:t>from memory is then placed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instruction  </a:t>
            </a:r>
            <a:r>
              <a:rPr sz="2000" dirty="0">
                <a:latin typeface="Times New Roman"/>
                <a:cs typeface="Times New Roman"/>
              </a:rPr>
              <a:t>register IR with the </a:t>
            </a:r>
            <a:r>
              <a:rPr sz="2000" spc="-5" dirty="0">
                <a:latin typeface="Times New Roman"/>
                <a:cs typeface="Times New Roman"/>
              </a:rPr>
              <a:t>clock </a:t>
            </a:r>
            <a:r>
              <a:rPr sz="2000" dirty="0">
                <a:latin typeface="Times New Roman"/>
                <a:cs typeface="Times New Roman"/>
              </a:rPr>
              <a:t>transition associated with </a:t>
            </a:r>
            <a:r>
              <a:rPr sz="2000" spc="-5" dirty="0">
                <a:latin typeface="Times New Roman"/>
                <a:cs typeface="Times New Roman"/>
              </a:rPr>
              <a:t>timing </a:t>
            </a:r>
            <a:r>
              <a:rPr sz="2000" dirty="0">
                <a:latin typeface="Times New Roman"/>
                <a:cs typeface="Times New Roman"/>
              </a:rPr>
              <a:t>signal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752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At the </a:t>
            </a:r>
            <a:r>
              <a:rPr sz="2000" spc="-5" dirty="0">
                <a:latin typeface="Times New Roman"/>
                <a:cs typeface="Times New Roman"/>
              </a:rPr>
              <a:t>same time, </a:t>
            </a:r>
            <a:r>
              <a:rPr sz="2000" dirty="0">
                <a:latin typeface="Times New Roman"/>
                <a:cs typeface="Times New Roman"/>
              </a:rPr>
              <a:t>PC </a:t>
            </a:r>
            <a:r>
              <a:rPr sz="2000" spc="-5" dirty="0">
                <a:latin typeface="Times New Roman"/>
                <a:cs typeface="Times New Roman"/>
              </a:rPr>
              <a:t>is incremented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prepare </a:t>
            </a:r>
            <a:r>
              <a:rPr sz="2000" spc="-5" dirty="0">
                <a:latin typeface="Times New Roman"/>
                <a:cs typeface="Times New Roman"/>
              </a:rPr>
              <a:t>it for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75285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address of the next instruction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375285" marR="93980" indent="-2870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 the </a:t>
            </a:r>
            <a:r>
              <a:rPr sz="2000" spc="-5" dirty="0">
                <a:latin typeface="Times New Roman"/>
                <a:cs typeface="Times New Roman"/>
              </a:rPr>
              <a:t>operation code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IR </a:t>
            </a:r>
            <a:r>
              <a:rPr sz="2000" spc="-5" dirty="0">
                <a:latin typeface="Times New Roman"/>
                <a:cs typeface="Times New Roman"/>
              </a:rPr>
              <a:t>is decoded, the indirect </a:t>
            </a:r>
            <a:r>
              <a:rPr sz="2000" dirty="0">
                <a:latin typeface="Times New Roman"/>
                <a:cs typeface="Times New Roman"/>
              </a:rPr>
              <a:t>bit </a:t>
            </a:r>
            <a:r>
              <a:rPr sz="2000" spc="-5" dirty="0">
                <a:latin typeface="Times New Roman"/>
                <a:cs typeface="Times New Roman"/>
              </a:rPr>
              <a:t>is  transferred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flip-flop </a:t>
            </a:r>
            <a:r>
              <a:rPr sz="2000" dirty="0">
                <a:latin typeface="Times New Roman"/>
                <a:cs typeface="Times New Roman"/>
              </a:rPr>
              <a:t>I,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address part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instruction is transferred  to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AR.</a:t>
            </a:r>
            <a:endParaRPr sz="2000">
              <a:latin typeface="Times New Roman"/>
              <a:cs typeface="Times New Roman"/>
            </a:endParaRPr>
          </a:p>
          <a:p>
            <a:pPr marL="88900" marR="94615">
              <a:lnSpc>
                <a:spcPct val="150000"/>
              </a:lnSpc>
              <a:tabLst>
                <a:tab pos="805180" algn="l"/>
              </a:tabLst>
            </a:pPr>
            <a:r>
              <a:rPr sz="2000" dirty="0">
                <a:latin typeface="Times New Roman"/>
                <a:cs typeface="Times New Roman"/>
              </a:rPr>
              <a:t>Note:	The </a:t>
            </a:r>
            <a:r>
              <a:rPr sz="2000" spc="-5" dirty="0">
                <a:latin typeface="Times New Roman"/>
                <a:cs typeface="Times New Roman"/>
              </a:rPr>
              <a:t>sequence counter </a:t>
            </a:r>
            <a:r>
              <a:rPr sz="2000" dirty="0">
                <a:latin typeface="Times New Roman"/>
                <a:cs typeface="Times New Roman"/>
              </a:rPr>
              <a:t>SC </a:t>
            </a:r>
            <a:r>
              <a:rPr sz="2000" spc="-5" dirty="0">
                <a:latin typeface="Times New Roman"/>
                <a:cs typeface="Times New Roman"/>
              </a:rPr>
              <a:t>incremented after each clock pulse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produce  </a:t>
            </a:r>
            <a:r>
              <a:rPr sz="2000" dirty="0">
                <a:latin typeface="Times New Roman"/>
                <a:cs typeface="Times New Roman"/>
              </a:rPr>
              <a:t>the sequence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, T</a:t>
            </a:r>
            <a:r>
              <a:rPr sz="1950" spc="7" baseline="-21367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0" y="826008"/>
            <a:ext cx="490220" cy="104139"/>
            <a:chOff x="6008370" y="826008"/>
            <a:chExt cx="490220" cy="104139"/>
          </a:xfrm>
        </p:grpSpPr>
        <p:sp>
          <p:nvSpPr>
            <p:cNvPr id="3" name="object 3"/>
            <p:cNvSpPr/>
            <p:nvPr/>
          </p:nvSpPr>
          <p:spPr>
            <a:xfrm>
              <a:off x="6342888" y="826008"/>
              <a:ext cx="155448" cy="103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08370" y="890778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79">
                  <a:moveTo>
                    <a:pt x="0" y="0"/>
                  </a:moveTo>
                  <a:lnTo>
                    <a:pt x="33527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119122" y="810005"/>
            <a:ext cx="3488690" cy="0"/>
          </a:xfrm>
          <a:custGeom>
            <a:avLst/>
            <a:gdLst/>
            <a:ahLst/>
            <a:cxnLst/>
            <a:rect l="l" t="t" r="r" b="b"/>
            <a:pathLst>
              <a:path w="3488690">
                <a:moveTo>
                  <a:pt x="3488436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6014" y="890777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170687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6014" y="974597"/>
            <a:ext cx="177165" cy="6350"/>
          </a:xfrm>
          <a:custGeom>
            <a:avLst/>
            <a:gdLst/>
            <a:ahLst/>
            <a:cxnLst/>
            <a:rect l="l" t="t" r="r" b="b"/>
            <a:pathLst>
              <a:path w="177164" h="6350">
                <a:moveTo>
                  <a:pt x="-12700" y="3048"/>
                </a:moveTo>
                <a:lnTo>
                  <a:pt x="189484" y="3048"/>
                </a:lnTo>
              </a:path>
            </a:pathLst>
          </a:custGeom>
          <a:ln w="31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547614" y="728726"/>
            <a:ext cx="467359" cy="325755"/>
            <a:chOff x="5547614" y="728726"/>
            <a:chExt cx="467359" cy="325755"/>
          </a:xfrm>
        </p:grpSpPr>
        <p:sp>
          <p:nvSpPr>
            <p:cNvPr id="9" name="object 9"/>
            <p:cNvSpPr/>
            <p:nvPr/>
          </p:nvSpPr>
          <p:spPr>
            <a:xfrm>
              <a:off x="5633466" y="749046"/>
              <a:ext cx="368935" cy="273050"/>
            </a:xfrm>
            <a:custGeom>
              <a:avLst/>
              <a:gdLst/>
              <a:ahLst/>
              <a:cxnLst/>
              <a:rect l="l" t="t" r="r" b="b"/>
              <a:pathLst>
                <a:path w="368935" h="273050">
                  <a:moveTo>
                    <a:pt x="0" y="0"/>
                  </a:moveTo>
                  <a:lnTo>
                    <a:pt x="635" y="0"/>
                  </a:lnTo>
                  <a:lnTo>
                    <a:pt x="1397" y="0"/>
                  </a:lnTo>
                  <a:lnTo>
                    <a:pt x="2032" y="0"/>
                  </a:lnTo>
                  <a:lnTo>
                    <a:pt x="67960" y="2207"/>
                  </a:lnTo>
                  <a:lnTo>
                    <a:pt x="130012" y="8573"/>
                  </a:lnTo>
                  <a:lnTo>
                    <a:pt x="187150" y="18711"/>
                  </a:lnTo>
                  <a:lnTo>
                    <a:pt x="238341" y="32236"/>
                  </a:lnTo>
                  <a:lnTo>
                    <a:pt x="282546" y="48761"/>
                  </a:lnTo>
                  <a:lnTo>
                    <a:pt x="318732" y="67902"/>
                  </a:lnTo>
                  <a:lnTo>
                    <a:pt x="362898" y="112487"/>
                  </a:lnTo>
                  <a:lnTo>
                    <a:pt x="368808" y="137159"/>
                  </a:lnTo>
                </a:path>
                <a:path w="368935" h="273050">
                  <a:moveTo>
                    <a:pt x="365760" y="135636"/>
                  </a:moveTo>
                  <a:lnTo>
                    <a:pt x="342883" y="183471"/>
                  </a:lnTo>
                  <a:lnTo>
                    <a:pt x="279755" y="223982"/>
                  </a:lnTo>
                  <a:lnTo>
                    <a:pt x="235676" y="240518"/>
                  </a:lnTo>
                  <a:lnTo>
                    <a:pt x="184629" y="254056"/>
                  </a:lnTo>
                  <a:lnTo>
                    <a:pt x="127647" y="264208"/>
                  </a:lnTo>
                  <a:lnTo>
                    <a:pt x="65759" y="270584"/>
                  </a:lnTo>
                  <a:lnTo>
                    <a:pt x="0" y="2727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7614" y="728726"/>
              <a:ext cx="92456" cy="3256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14465" y="1208532"/>
            <a:ext cx="483870" cy="104139"/>
            <a:chOff x="6014465" y="1208532"/>
            <a:chExt cx="483870" cy="104139"/>
          </a:xfrm>
        </p:grpSpPr>
        <p:sp>
          <p:nvSpPr>
            <p:cNvPr id="12" name="object 12"/>
            <p:cNvSpPr/>
            <p:nvPr/>
          </p:nvSpPr>
          <p:spPr>
            <a:xfrm>
              <a:off x="6342887" y="1208532"/>
              <a:ext cx="155448" cy="103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4465" y="1273302"/>
              <a:ext cx="329565" cy="0"/>
            </a:xfrm>
            <a:custGeom>
              <a:avLst/>
              <a:gdLst/>
              <a:ahLst/>
              <a:cxnLst/>
              <a:rect l="l" t="t" r="r" b="b"/>
              <a:pathLst>
                <a:path w="329564">
                  <a:moveTo>
                    <a:pt x="0" y="0"/>
                  </a:moveTo>
                  <a:lnTo>
                    <a:pt x="32918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119122" y="1206246"/>
            <a:ext cx="3512820" cy="67310"/>
          </a:xfrm>
          <a:custGeom>
            <a:avLst/>
            <a:gdLst/>
            <a:ahLst/>
            <a:cxnLst/>
            <a:rect l="l" t="t" r="r" b="b"/>
            <a:pathLst>
              <a:path w="3512820" h="67309">
                <a:moveTo>
                  <a:pt x="3512819" y="0"/>
                </a:moveTo>
                <a:lnTo>
                  <a:pt x="3147060" y="0"/>
                </a:lnTo>
              </a:path>
              <a:path w="3512820" h="67309">
                <a:moveTo>
                  <a:pt x="3503676" y="67055"/>
                </a:moveTo>
                <a:lnTo>
                  <a:pt x="0" y="670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6014" y="1357122"/>
            <a:ext cx="170815" cy="6350"/>
          </a:xfrm>
          <a:custGeom>
            <a:avLst/>
            <a:gdLst/>
            <a:ahLst/>
            <a:cxnLst/>
            <a:rect l="l" t="t" r="r" b="b"/>
            <a:pathLst>
              <a:path w="170814" h="6350">
                <a:moveTo>
                  <a:pt x="-12700" y="3048"/>
                </a:moveTo>
                <a:lnTo>
                  <a:pt x="183387" y="3048"/>
                </a:lnTo>
              </a:path>
            </a:pathLst>
          </a:custGeom>
          <a:ln w="31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547614" y="1111250"/>
            <a:ext cx="467359" cy="340995"/>
            <a:chOff x="5547614" y="1111250"/>
            <a:chExt cx="467359" cy="340995"/>
          </a:xfrm>
        </p:grpSpPr>
        <p:sp>
          <p:nvSpPr>
            <p:cNvPr id="17" name="object 17"/>
            <p:cNvSpPr/>
            <p:nvPr/>
          </p:nvSpPr>
          <p:spPr>
            <a:xfrm>
              <a:off x="5633466" y="1133094"/>
              <a:ext cx="368935" cy="287020"/>
            </a:xfrm>
            <a:custGeom>
              <a:avLst/>
              <a:gdLst/>
              <a:ahLst/>
              <a:cxnLst/>
              <a:rect l="l" t="t" r="r" b="b"/>
              <a:pathLst>
                <a:path w="368935" h="287019">
                  <a:moveTo>
                    <a:pt x="0" y="0"/>
                  </a:moveTo>
                  <a:lnTo>
                    <a:pt x="635" y="0"/>
                  </a:lnTo>
                  <a:lnTo>
                    <a:pt x="1397" y="0"/>
                  </a:lnTo>
                  <a:lnTo>
                    <a:pt x="2032" y="0"/>
                  </a:lnTo>
                  <a:lnTo>
                    <a:pt x="67960" y="2307"/>
                  </a:lnTo>
                  <a:lnTo>
                    <a:pt x="130012" y="8962"/>
                  </a:lnTo>
                  <a:lnTo>
                    <a:pt x="187150" y="19558"/>
                  </a:lnTo>
                  <a:lnTo>
                    <a:pt x="238341" y="33691"/>
                  </a:lnTo>
                  <a:lnTo>
                    <a:pt x="282546" y="50956"/>
                  </a:lnTo>
                  <a:lnTo>
                    <a:pt x="318732" y="70950"/>
                  </a:lnTo>
                  <a:lnTo>
                    <a:pt x="362898" y="117504"/>
                  </a:lnTo>
                  <a:lnTo>
                    <a:pt x="368808" y="143255"/>
                  </a:lnTo>
                </a:path>
                <a:path w="368935" h="287019">
                  <a:moveTo>
                    <a:pt x="365760" y="141731"/>
                  </a:moveTo>
                  <a:lnTo>
                    <a:pt x="342883" y="192270"/>
                  </a:lnTo>
                  <a:lnTo>
                    <a:pt x="279755" y="235032"/>
                  </a:lnTo>
                  <a:lnTo>
                    <a:pt x="235676" y="252478"/>
                  </a:lnTo>
                  <a:lnTo>
                    <a:pt x="184629" y="266756"/>
                  </a:lnTo>
                  <a:lnTo>
                    <a:pt x="127647" y="277459"/>
                  </a:lnTo>
                  <a:lnTo>
                    <a:pt x="65759" y="284181"/>
                  </a:lnTo>
                  <a:lnTo>
                    <a:pt x="0" y="28651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47614" y="1111250"/>
              <a:ext cx="92456" cy="340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008370" y="1610867"/>
            <a:ext cx="490220" cy="106680"/>
            <a:chOff x="6008370" y="1610867"/>
            <a:chExt cx="490220" cy="106680"/>
          </a:xfrm>
        </p:grpSpPr>
        <p:sp>
          <p:nvSpPr>
            <p:cNvPr id="20" name="object 20"/>
            <p:cNvSpPr/>
            <p:nvPr/>
          </p:nvSpPr>
          <p:spPr>
            <a:xfrm>
              <a:off x="6342888" y="1610867"/>
              <a:ext cx="155448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08370" y="1671065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79">
                  <a:moveTo>
                    <a:pt x="0" y="0"/>
                  </a:moveTo>
                  <a:lnTo>
                    <a:pt x="33527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266182" y="1588769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34137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446014" y="1495297"/>
            <a:ext cx="568960" cy="339725"/>
            <a:chOff x="5446014" y="1495297"/>
            <a:chExt cx="568960" cy="339725"/>
          </a:xfrm>
        </p:grpSpPr>
        <p:sp>
          <p:nvSpPr>
            <p:cNvPr id="24" name="object 24"/>
            <p:cNvSpPr/>
            <p:nvPr/>
          </p:nvSpPr>
          <p:spPr>
            <a:xfrm>
              <a:off x="5446014" y="1671065"/>
              <a:ext cx="170815" cy="68580"/>
            </a:xfrm>
            <a:custGeom>
              <a:avLst/>
              <a:gdLst/>
              <a:ahLst/>
              <a:cxnLst/>
              <a:rect l="l" t="t" r="r" b="b"/>
              <a:pathLst>
                <a:path w="170814" h="68580">
                  <a:moveTo>
                    <a:pt x="170687" y="0"/>
                  </a:moveTo>
                  <a:lnTo>
                    <a:pt x="0" y="0"/>
                  </a:lnTo>
                </a:path>
                <a:path w="170814" h="68580">
                  <a:moveTo>
                    <a:pt x="161544" y="68580"/>
                  </a:moveTo>
                  <a:lnTo>
                    <a:pt x="0" y="6858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3466" y="1517141"/>
              <a:ext cx="368935" cy="285115"/>
            </a:xfrm>
            <a:custGeom>
              <a:avLst/>
              <a:gdLst/>
              <a:ahLst/>
              <a:cxnLst/>
              <a:rect l="l" t="t" r="r" b="b"/>
              <a:pathLst>
                <a:path w="368935" h="285114">
                  <a:moveTo>
                    <a:pt x="0" y="0"/>
                  </a:moveTo>
                  <a:lnTo>
                    <a:pt x="635" y="0"/>
                  </a:lnTo>
                  <a:lnTo>
                    <a:pt x="1397" y="0"/>
                  </a:lnTo>
                  <a:lnTo>
                    <a:pt x="2032" y="0"/>
                  </a:lnTo>
                  <a:lnTo>
                    <a:pt x="67960" y="2307"/>
                  </a:lnTo>
                  <a:lnTo>
                    <a:pt x="130012" y="8962"/>
                  </a:lnTo>
                  <a:lnTo>
                    <a:pt x="187150" y="19558"/>
                  </a:lnTo>
                  <a:lnTo>
                    <a:pt x="238341" y="33691"/>
                  </a:lnTo>
                  <a:lnTo>
                    <a:pt x="282546" y="50956"/>
                  </a:lnTo>
                  <a:lnTo>
                    <a:pt x="318732" y="70950"/>
                  </a:lnTo>
                  <a:lnTo>
                    <a:pt x="362898" y="117504"/>
                  </a:lnTo>
                  <a:lnTo>
                    <a:pt x="368808" y="143256"/>
                  </a:lnTo>
                </a:path>
                <a:path w="368935" h="285114">
                  <a:moveTo>
                    <a:pt x="365760" y="141732"/>
                  </a:moveTo>
                  <a:lnTo>
                    <a:pt x="342883" y="191719"/>
                  </a:lnTo>
                  <a:lnTo>
                    <a:pt x="279755" y="234031"/>
                  </a:lnTo>
                  <a:lnTo>
                    <a:pt x="235676" y="251296"/>
                  </a:lnTo>
                  <a:lnTo>
                    <a:pt x="184629" y="265430"/>
                  </a:lnTo>
                  <a:lnTo>
                    <a:pt x="127647" y="276025"/>
                  </a:lnTo>
                  <a:lnTo>
                    <a:pt x="65759" y="282680"/>
                  </a:lnTo>
                  <a:lnTo>
                    <a:pt x="0" y="28498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7614" y="1495297"/>
              <a:ext cx="92456" cy="3393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6488429" y="651509"/>
            <a:ext cx="0" cy="1262380"/>
          </a:xfrm>
          <a:custGeom>
            <a:avLst/>
            <a:gdLst/>
            <a:ahLst/>
            <a:cxnLst/>
            <a:rect l="l" t="t" r="r" b="b"/>
            <a:pathLst>
              <a:path h="1262380">
                <a:moveTo>
                  <a:pt x="0" y="0"/>
                </a:moveTo>
                <a:lnTo>
                  <a:pt x="0" y="12618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68109" y="748665"/>
            <a:ext cx="189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S</a:t>
            </a:r>
            <a:r>
              <a:rPr sz="975" b="1" baseline="-21367" dirty="0">
                <a:latin typeface="Times New Roman"/>
                <a:cs typeface="Times New Roman"/>
              </a:rPr>
              <a:t>2</a:t>
            </a:r>
            <a:endParaRPr sz="975" baseline="-2136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509" y="1546352"/>
            <a:ext cx="189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S</a:t>
            </a:r>
            <a:r>
              <a:rPr sz="975" b="1" baseline="-21367" dirty="0">
                <a:latin typeface="Times New Roman"/>
                <a:cs typeface="Times New Roman"/>
              </a:rPr>
              <a:t>0</a:t>
            </a:r>
            <a:endParaRPr sz="975" baseline="-2136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96050" y="651509"/>
            <a:ext cx="1137285" cy="4983480"/>
          </a:xfrm>
          <a:custGeom>
            <a:avLst/>
            <a:gdLst/>
            <a:ahLst/>
            <a:cxnLst/>
            <a:rect l="l" t="t" r="r" b="b"/>
            <a:pathLst>
              <a:path w="1137284" h="4983480">
                <a:moveTo>
                  <a:pt x="9144" y="7619"/>
                </a:moveTo>
                <a:lnTo>
                  <a:pt x="1129283" y="7619"/>
                </a:lnTo>
              </a:path>
              <a:path w="1137284" h="4983480">
                <a:moveTo>
                  <a:pt x="1118616" y="0"/>
                </a:moveTo>
                <a:lnTo>
                  <a:pt x="1118616" y="1255776"/>
                </a:lnTo>
              </a:path>
              <a:path w="1137284" h="4983480">
                <a:moveTo>
                  <a:pt x="0" y="1251203"/>
                </a:moveTo>
                <a:lnTo>
                  <a:pt x="451103" y="1251203"/>
                </a:lnTo>
              </a:path>
              <a:path w="1137284" h="4983480">
                <a:moveTo>
                  <a:pt x="646176" y="1251203"/>
                </a:moveTo>
                <a:lnTo>
                  <a:pt x="1136903" y="1251203"/>
                </a:lnTo>
              </a:path>
              <a:path w="1137284" h="4983480">
                <a:moveTo>
                  <a:pt x="457200" y="1258824"/>
                </a:moveTo>
                <a:lnTo>
                  <a:pt x="457200" y="49834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464300" y="1101597"/>
            <a:ext cx="7854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459740" algn="l"/>
              </a:tabLst>
            </a:pPr>
            <a:r>
              <a:rPr sz="1500" b="1" baseline="2777" dirty="0">
                <a:latin typeface="Times New Roman"/>
                <a:cs typeface="Times New Roman"/>
              </a:rPr>
              <a:t>S</a:t>
            </a:r>
            <a:r>
              <a:rPr sz="975" b="1" baseline="-17094" dirty="0">
                <a:latin typeface="Times New Roman"/>
                <a:cs typeface="Times New Roman"/>
              </a:rPr>
              <a:t>1	</a:t>
            </a:r>
            <a:r>
              <a:rPr sz="1400" b="1" spc="-5" dirty="0">
                <a:latin typeface="Times New Roman"/>
                <a:cs typeface="Times New Roman"/>
              </a:rPr>
              <a:t>Bus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48931" y="1946274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33081" y="1910333"/>
            <a:ext cx="0" cy="3888104"/>
          </a:xfrm>
          <a:custGeom>
            <a:avLst/>
            <a:gdLst/>
            <a:ahLst/>
            <a:cxnLst/>
            <a:rect l="l" t="t" r="r" b="b"/>
            <a:pathLst>
              <a:path h="3888104">
                <a:moveTo>
                  <a:pt x="0" y="0"/>
                </a:moveTo>
                <a:lnTo>
                  <a:pt x="0" y="38877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537965" y="1745742"/>
            <a:ext cx="1548765" cy="6705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68605">
              <a:lnSpc>
                <a:spcPts val="1650"/>
              </a:lnSpc>
              <a:spcBef>
                <a:spcPts val="580"/>
              </a:spcBef>
            </a:pPr>
            <a:r>
              <a:rPr sz="1400" b="1" spc="-5" dirty="0"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  <a:p>
            <a:pPr marL="511809">
              <a:lnSpc>
                <a:spcPts val="1650"/>
              </a:lnSpc>
            </a:pPr>
            <a:r>
              <a:rPr sz="1400" b="1" dirty="0">
                <a:latin typeface="Times New Roman"/>
                <a:cs typeface="Times New Roman"/>
              </a:rPr>
              <a:t>unit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88890" y="804926"/>
            <a:ext cx="1866900" cy="1519555"/>
            <a:chOff x="5088890" y="804926"/>
            <a:chExt cx="1866900" cy="1519555"/>
          </a:xfrm>
        </p:grpSpPr>
        <p:sp>
          <p:nvSpPr>
            <p:cNvPr id="36" name="object 36"/>
            <p:cNvSpPr/>
            <p:nvPr/>
          </p:nvSpPr>
          <p:spPr>
            <a:xfrm>
              <a:off x="6800088" y="1990343"/>
              <a:ext cx="155447" cy="1021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01590" y="2053590"/>
              <a:ext cx="1696720" cy="0"/>
            </a:xfrm>
            <a:custGeom>
              <a:avLst/>
              <a:gdLst/>
              <a:ahLst/>
              <a:cxnLst/>
              <a:rect l="l" t="t" r="r" b="b"/>
              <a:pathLst>
                <a:path w="1696720">
                  <a:moveTo>
                    <a:pt x="0" y="0"/>
                  </a:moveTo>
                  <a:lnTo>
                    <a:pt x="169621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09972" y="2221992"/>
              <a:ext cx="155448" cy="1021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50942" y="817626"/>
              <a:ext cx="1068705" cy="1468120"/>
            </a:xfrm>
            <a:custGeom>
              <a:avLst/>
              <a:gdLst/>
              <a:ahLst/>
              <a:cxnLst/>
              <a:rect l="l" t="t" r="r" b="b"/>
              <a:pathLst>
                <a:path w="1068704" h="1468120">
                  <a:moveTo>
                    <a:pt x="0" y="1467612"/>
                  </a:moveTo>
                  <a:lnTo>
                    <a:pt x="1068324" y="1467612"/>
                  </a:lnTo>
                </a:path>
                <a:path w="1068704" h="1468120">
                  <a:moveTo>
                    <a:pt x="39624" y="0"/>
                  </a:moveTo>
                  <a:lnTo>
                    <a:pt x="39624" y="77114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225922" y="2331466"/>
            <a:ext cx="468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Address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297679" y="2423160"/>
            <a:ext cx="125095" cy="347345"/>
            <a:chOff x="4297679" y="2423160"/>
            <a:chExt cx="125095" cy="347345"/>
          </a:xfrm>
        </p:grpSpPr>
        <p:sp>
          <p:nvSpPr>
            <p:cNvPr id="42" name="object 42"/>
            <p:cNvSpPr/>
            <p:nvPr/>
          </p:nvSpPr>
          <p:spPr>
            <a:xfrm>
              <a:off x="4297679" y="2423160"/>
              <a:ext cx="125095" cy="129539"/>
            </a:xfrm>
            <a:custGeom>
              <a:avLst/>
              <a:gdLst/>
              <a:ahLst/>
              <a:cxnLst/>
              <a:rect l="l" t="t" r="r" b="b"/>
              <a:pathLst>
                <a:path w="125095" h="129539">
                  <a:moveTo>
                    <a:pt x="63373" y="0"/>
                  </a:moveTo>
                  <a:lnTo>
                    <a:pt x="0" y="118110"/>
                  </a:lnTo>
                  <a:lnTo>
                    <a:pt x="15241" y="123057"/>
                  </a:lnTo>
                  <a:lnTo>
                    <a:pt x="30972" y="126634"/>
                  </a:lnTo>
                  <a:lnTo>
                    <a:pt x="47059" y="128807"/>
                  </a:lnTo>
                  <a:lnTo>
                    <a:pt x="63373" y="129539"/>
                  </a:lnTo>
                  <a:lnTo>
                    <a:pt x="79212" y="128853"/>
                  </a:lnTo>
                  <a:lnTo>
                    <a:pt x="94837" y="126809"/>
                  </a:lnTo>
                  <a:lnTo>
                    <a:pt x="110128" y="123432"/>
                  </a:lnTo>
                  <a:lnTo>
                    <a:pt x="124968" y="118744"/>
                  </a:lnTo>
                  <a:lnTo>
                    <a:pt x="633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0925" y="2553462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69">
                  <a:moveTo>
                    <a:pt x="0" y="0"/>
                  </a:moveTo>
                  <a:lnTo>
                    <a:pt x="0" y="2042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10202" y="2562860"/>
            <a:ext cx="307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Re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83689" y="804926"/>
            <a:ext cx="2782570" cy="4523105"/>
            <a:chOff x="1583689" y="804926"/>
            <a:chExt cx="2782570" cy="4523105"/>
          </a:xfrm>
        </p:grpSpPr>
        <p:sp>
          <p:nvSpPr>
            <p:cNvPr id="46" name="object 46"/>
            <p:cNvSpPr/>
            <p:nvPr/>
          </p:nvSpPr>
          <p:spPr>
            <a:xfrm>
              <a:off x="3374135" y="1990343"/>
              <a:ext cx="155448" cy="102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96389" y="817626"/>
              <a:ext cx="1778635" cy="4497705"/>
            </a:xfrm>
            <a:custGeom>
              <a:avLst/>
              <a:gdLst/>
              <a:ahLst/>
              <a:cxnLst/>
              <a:rect l="l" t="t" r="r" b="b"/>
              <a:pathLst>
                <a:path w="1778635" h="4497705">
                  <a:moveTo>
                    <a:pt x="0" y="1235964"/>
                  </a:moveTo>
                  <a:lnTo>
                    <a:pt x="1778508" y="1235964"/>
                  </a:lnTo>
                </a:path>
                <a:path w="1778635" h="4497705">
                  <a:moveTo>
                    <a:pt x="920496" y="463296"/>
                  </a:moveTo>
                  <a:lnTo>
                    <a:pt x="920496" y="2863596"/>
                  </a:lnTo>
                </a:path>
                <a:path w="1778635" h="4497705">
                  <a:moveTo>
                    <a:pt x="1199387" y="0"/>
                  </a:moveTo>
                  <a:lnTo>
                    <a:pt x="1199387" y="4497324"/>
                  </a:lnTo>
                </a:path>
                <a:path w="1778635" h="4497705">
                  <a:moveTo>
                    <a:pt x="1533143" y="1935479"/>
                  </a:moveTo>
                  <a:lnTo>
                    <a:pt x="1354836" y="1935479"/>
                  </a:lnTo>
                </a:path>
                <a:path w="1778635" h="4497705">
                  <a:moveTo>
                    <a:pt x="1533143" y="2017776"/>
                  </a:moveTo>
                  <a:lnTo>
                    <a:pt x="1175004" y="20177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37153" y="2609849"/>
              <a:ext cx="368935" cy="269875"/>
            </a:xfrm>
            <a:custGeom>
              <a:avLst/>
              <a:gdLst/>
              <a:ahLst/>
              <a:cxnLst/>
              <a:rect l="l" t="t" r="r" b="b"/>
              <a:pathLst>
                <a:path w="368935" h="269875">
                  <a:moveTo>
                    <a:pt x="0" y="0"/>
                  </a:moveTo>
                  <a:lnTo>
                    <a:pt x="634" y="0"/>
                  </a:lnTo>
                  <a:lnTo>
                    <a:pt x="1396" y="0"/>
                  </a:lnTo>
                  <a:lnTo>
                    <a:pt x="2031" y="0"/>
                  </a:lnTo>
                  <a:lnTo>
                    <a:pt x="67960" y="2184"/>
                  </a:lnTo>
                  <a:lnTo>
                    <a:pt x="130012" y="8483"/>
                  </a:lnTo>
                  <a:lnTo>
                    <a:pt x="187150" y="18513"/>
                  </a:lnTo>
                  <a:lnTo>
                    <a:pt x="238341" y="31893"/>
                  </a:lnTo>
                  <a:lnTo>
                    <a:pt x="282546" y="48239"/>
                  </a:lnTo>
                  <a:lnTo>
                    <a:pt x="318732" y="67168"/>
                  </a:lnTo>
                  <a:lnTo>
                    <a:pt x="362898" y="111249"/>
                  </a:lnTo>
                  <a:lnTo>
                    <a:pt x="368807" y="135636"/>
                  </a:lnTo>
                </a:path>
                <a:path w="368935" h="269875">
                  <a:moveTo>
                    <a:pt x="367283" y="134112"/>
                  </a:moveTo>
                  <a:lnTo>
                    <a:pt x="344302" y="181447"/>
                  </a:lnTo>
                  <a:lnTo>
                    <a:pt x="280894" y="221508"/>
                  </a:lnTo>
                  <a:lnTo>
                    <a:pt x="236625" y="237854"/>
                  </a:lnTo>
                  <a:lnTo>
                    <a:pt x="185363" y="251234"/>
                  </a:lnTo>
                  <a:lnTo>
                    <a:pt x="128146" y="261264"/>
                  </a:lnTo>
                  <a:lnTo>
                    <a:pt x="66012" y="267563"/>
                  </a:lnTo>
                  <a:lnTo>
                    <a:pt x="0" y="2697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38525" y="2588005"/>
              <a:ext cx="205231" cy="3256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10789" y="3673602"/>
              <a:ext cx="619125" cy="7620"/>
            </a:xfrm>
            <a:custGeom>
              <a:avLst/>
              <a:gdLst/>
              <a:ahLst/>
              <a:cxnLst/>
              <a:rect l="l" t="t" r="r" b="b"/>
              <a:pathLst>
                <a:path w="619125" h="7620">
                  <a:moveTo>
                    <a:pt x="618744" y="0"/>
                  </a:moveTo>
                  <a:lnTo>
                    <a:pt x="0" y="762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37153" y="3458718"/>
              <a:ext cx="368935" cy="283845"/>
            </a:xfrm>
            <a:custGeom>
              <a:avLst/>
              <a:gdLst/>
              <a:ahLst/>
              <a:cxnLst/>
              <a:rect l="l" t="t" r="r" b="b"/>
              <a:pathLst>
                <a:path w="368935" h="283845">
                  <a:moveTo>
                    <a:pt x="0" y="0"/>
                  </a:moveTo>
                  <a:lnTo>
                    <a:pt x="634" y="0"/>
                  </a:lnTo>
                  <a:lnTo>
                    <a:pt x="1396" y="0"/>
                  </a:lnTo>
                  <a:lnTo>
                    <a:pt x="2031" y="0"/>
                  </a:lnTo>
                  <a:lnTo>
                    <a:pt x="67960" y="2307"/>
                  </a:lnTo>
                  <a:lnTo>
                    <a:pt x="130012" y="8962"/>
                  </a:lnTo>
                  <a:lnTo>
                    <a:pt x="187150" y="19558"/>
                  </a:lnTo>
                  <a:lnTo>
                    <a:pt x="238341" y="33691"/>
                  </a:lnTo>
                  <a:lnTo>
                    <a:pt x="282546" y="50956"/>
                  </a:lnTo>
                  <a:lnTo>
                    <a:pt x="318732" y="70950"/>
                  </a:lnTo>
                  <a:lnTo>
                    <a:pt x="362898" y="117504"/>
                  </a:lnTo>
                  <a:lnTo>
                    <a:pt x="368807" y="143256"/>
                  </a:lnTo>
                </a:path>
                <a:path w="368935" h="283845">
                  <a:moveTo>
                    <a:pt x="367283" y="140208"/>
                  </a:moveTo>
                  <a:lnTo>
                    <a:pt x="344302" y="190195"/>
                  </a:lnTo>
                  <a:lnTo>
                    <a:pt x="280894" y="232507"/>
                  </a:lnTo>
                  <a:lnTo>
                    <a:pt x="236625" y="249772"/>
                  </a:lnTo>
                  <a:lnTo>
                    <a:pt x="185363" y="263906"/>
                  </a:lnTo>
                  <a:lnTo>
                    <a:pt x="128146" y="274501"/>
                  </a:lnTo>
                  <a:lnTo>
                    <a:pt x="66012" y="281156"/>
                  </a:lnTo>
                  <a:lnTo>
                    <a:pt x="0" y="283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51225" y="3436874"/>
              <a:ext cx="192531" cy="3393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19677" y="2753105"/>
              <a:ext cx="833755" cy="0"/>
            </a:xfrm>
            <a:custGeom>
              <a:avLst/>
              <a:gdLst/>
              <a:ahLst/>
              <a:cxnLst/>
              <a:rect l="l" t="t" r="r" b="b"/>
              <a:pathLst>
                <a:path w="833754">
                  <a:moveTo>
                    <a:pt x="0" y="0"/>
                  </a:moveTo>
                  <a:lnTo>
                    <a:pt x="83362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11346" y="3074670"/>
            <a:ext cx="1175385" cy="2698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95250" algn="ctr">
              <a:lnSpc>
                <a:spcPts val="1635"/>
              </a:lnSpc>
            </a:pPr>
            <a:r>
              <a:rPr sz="1400" b="1" spc="-10" dirty="0">
                <a:latin typeface="Times New Roman"/>
                <a:cs typeface="Times New Roman"/>
              </a:rPr>
              <a:t>AR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83689" y="2280157"/>
            <a:ext cx="5372100" cy="1339215"/>
            <a:chOff x="1583689" y="2280157"/>
            <a:chExt cx="5372100" cy="1339215"/>
          </a:xfrm>
        </p:grpSpPr>
        <p:sp>
          <p:nvSpPr>
            <p:cNvPr id="56" name="object 56"/>
            <p:cNvSpPr/>
            <p:nvPr/>
          </p:nvSpPr>
          <p:spPr>
            <a:xfrm>
              <a:off x="6800087" y="3151631"/>
              <a:ext cx="155447" cy="1051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75681" y="2292857"/>
              <a:ext cx="1722120" cy="925194"/>
            </a:xfrm>
            <a:custGeom>
              <a:avLst/>
              <a:gdLst/>
              <a:ahLst/>
              <a:cxnLst/>
              <a:rect l="l" t="t" r="r" b="b"/>
              <a:pathLst>
                <a:path w="1722120" h="925194">
                  <a:moveTo>
                    <a:pt x="0" y="925067"/>
                  </a:moveTo>
                  <a:lnTo>
                    <a:pt x="1722119" y="925067"/>
                  </a:lnTo>
                </a:path>
                <a:path w="1722120" h="925194">
                  <a:moveTo>
                    <a:pt x="1225295" y="0"/>
                  </a:moveTo>
                  <a:lnTo>
                    <a:pt x="1225295" y="90373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50563" y="3151631"/>
              <a:ext cx="153924" cy="1051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96389" y="3217925"/>
              <a:ext cx="2479675" cy="388620"/>
            </a:xfrm>
            <a:custGeom>
              <a:avLst/>
              <a:gdLst/>
              <a:ahLst/>
              <a:cxnLst/>
              <a:rect l="l" t="t" r="r" b="b"/>
              <a:pathLst>
                <a:path w="2479675" h="388620">
                  <a:moveTo>
                    <a:pt x="0" y="0"/>
                  </a:moveTo>
                  <a:lnTo>
                    <a:pt x="2197608" y="0"/>
                  </a:lnTo>
                </a:path>
                <a:path w="2479675" h="388620">
                  <a:moveTo>
                    <a:pt x="1923288" y="388620"/>
                  </a:moveTo>
                  <a:lnTo>
                    <a:pt x="2479548" y="3810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21835" y="3351275"/>
              <a:ext cx="125095" cy="131445"/>
            </a:xfrm>
            <a:custGeom>
              <a:avLst/>
              <a:gdLst/>
              <a:ahLst/>
              <a:cxnLst/>
              <a:rect l="l" t="t" r="r" b="b"/>
              <a:pathLst>
                <a:path w="125095" h="131445">
                  <a:moveTo>
                    <a:pt x="63373" y="0"/>
                  </a:moveTo>
                  <a:lnTo>
                    <a:pt x="0" y="119507"/>
                  </a:lnTo>
                  <a:lnTo>
                    <a:pt x="15241" y="124527"/>
                  </a:lnTo>
                  <a:lnTo>
                    <a:pt x="30972" y="128142"/>
                  </a:lnTo>
                  <a:lnTo>
                    <a:pt x="47059" y="130329"/>
                  </a:lnTo>
                  <a:lnTo>
                    <a:pt x="63373" y="131063"/>
                  </a:lnTo>
                  <a:lnTo>
                    <a:pt x="79212" y="130375"/>
                  </a:lnTo>
                  <a:lnTo>
                    <a:pt x="94837" y="128317"/>
                  </a:lnTo>
                  <a:lnTo>
                    <a:pt x="110128" y="124902"/>
                  </a:lnTo>
                  <a:lnTo>
                    <a:pt x="124967" y="120141"/>
                  </a:lnTo>
                  <a:lnTo>
                    <a:pt x="633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85082" y="3457193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14935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139565" y="3498850"/>
            <a:ext cx="200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 New Roman"/>
                <a:cs typeface="Times New Roman"/>
              </a:rPr>
              <a:t>LD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758694" y="3258565"/>
            <a:ext cx="2251710" cy="1285875"/>
            <a:chOff x="2758694" y="3258565"/>
            <a:chExt cx="2251710" cy="1285875"/>
          </a:xfrm>
        </p:grpSpPr>
        <p:sp>
          <p:nvSpPr>
            <p:cNvPr id="64" name="object 64"/>
            <p:cNvSpPr/>
            <p:nvPr/>
          </p:nvSpPr>
          <p:spPr>
            <a:xfrm>
              <a:off x="4915661" y="3352037"/>
              <a:ext cx="0" cy="247015"/>
            </a:xfrm>
            <a:custGeom>
              <a:avLst/>
              <a:gdLst/>
              <a:ahLst/>
              <a:cxnLst/>
              <a:rect l="l" t="t" r="r" b="b"/>
              <a:pathLst>
                <a:path h="247014">
                  <a:moveTo>
                    <a:pt x="0" y="0"/>
                  </a:moveTo>
                  <a:lnTo>
                    <a:pt x="0" y="2468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18126" y="3271265"/>
              <a:ext cx="179705" cy="68580"/>
            </a:xfrm>
            <a:custGeom>
              <a:avLst/>
              <a:gdLst/>
              <a:ahLst/>
              <a:cxnLst/>
              <a:rect l="l" t="t" r="r" b="b"/>
              <a:pathLst>
                <a:path w="179704" h="68579">
                  <a:moveTo>
                    <a:pt x="0" y="68453"/>
                  </a:moveTo>
                  <a:lnTo>
                    <a:pt x="81534" y="0"/>
                  </a:lnTo>
                  <a:lnTo>
                    <a:pt x="179324" y="6845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71394" y="3598925"/>
              <a:ext cx="358140" cy="862965"/>
            </a:xfrm>
            <a:custGeom>
              <a:avLst/>
              <a:gdLst/>
              <a:ahLst/>
              <a:cxnLst/>
              <a:rect l="l" t="t" r="r" b="b"/>
              <a:pathLst>
                <a:path w="358139" h="862964">
                  <a:moveTo>
                    <a:pt x="341375" y="0"/>
                  </a:moveTo>
                  <a:lnTo>
                    <a:pt x="179831" y="0"/>
                  </a:lnTo>
                </a:path>
                <a:path w="358139" h="862964">
                  <a:moveTo>
                    <a:pt x="358139" y="780288"/>
                  </a:moveTo>
                  <a:lnTo>
                    <a:pt x="179831" y="780288"/>
                  </a:lnTo>
                </a:path>
                <a:path w="358139" h="862964">
                  <a:moveTo>
                    <a:pt x="332231" y="854963"/>
                  </a:moveTo>
                  <a:lnTo>
                    <a:pt x="0" y="8625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37154" y="4237481"/>
              <a:ext cx="368935" cy="273050"/>
            </a:xfrm>
            <a:custGeom>
              <a:avLst/>
              <a:gdLst/>
              <a:ahLst/>
              <a:cxnLst/>
              <a:rect l="l" t="t" r="r" b="b"/>
              <a:pathLst>
                <a:path w="368935" h="273050">
                  <a:moveTo>
                    <a:pt x="0" y="0"/>
                  </a:moveTo>
                  <a:lnTo>
                    <a:pt x="634" y="0"/>
                  </a:lnTo>
                  <a:lnTo>
                    <a:pt x="1396" y="0"/>
                  </a:lnTo>
                  <a:lnTo>
                    <a:pt x="2031" y="0"/>
                  </a:lnTo>
                  <a:lnTo>
                    <a:pt x="67960" y="2207"/>
                  </a:lnTo>
                  <a:lnTo>
                    <a:pt x="130012" y="8573"/>
                  </a:lnTo>
                  <a:lnTo>
                    <a:pt x="187150" y="18711"/>
                  </a:lnTo>
                  <a:lnTo>
                    <a:pt x="238341" y="32236"/>
                  </a:lnTo>
                  <a:lnTo>
                    <a:pt x="282546" y="48761"/>
                  </a:lnTo>
                  <a:lnTo>
                    <a:pt x="318732" y="67902"/>
                  </a:lnTo>
                  <a:lnTo>
                    <a:pt x="362898" y="112487"/>
                  </a:lnTo>
                  <a:lnTo>
                    <a:pt x="368807" y="137160"/>
                  </a:lnTo>
                </a:path>
                <a:path w="368935" h="273050">
                  <a:moveTo>
                    <a:pt x="367283" y="135636"/>
                  </a:moveTo>
                  <a:lnTo>
                    <a:pt x="344302" y="183471"/>
                  </a:lnTo>
                  <a:lnTo>
                    <a:pt x="280894" y="223982"/>
                  </a:lnTo>
                  <a:lnTo>
                    <a:pt x="236625" y="240518"/>
                  </a:lnTo>
                  <a:lnTo>
                    <a:pt x="185363" y="254056"/>
                  </a:lnTo>
                  <a:lnTo>
                    <a:pt x="128146" y="264208"/>
                  </a:lnTo>
                  <a:lnTo>
                    <a:pt x="66012" y="270584"/>
                  </a:lnTo>
                  <a:lnTo>
                    <a:pt x="0" y="2727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51226" y="4215637"/>
              <a:ext cx="192531" cy="3286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911346" y="3839717"/>
            <a:ext cx="1175385" cy="2870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R="114935" algn="ctr">
              <a:lnSpc>
                <a:spcPct val="100000"/>
              </a:lnSpc>
              <a:spcBef>
                <a:spcPts val="50"/>
              </a:spcBef>
            </a:pPr>
            <a:r>
              <a:rPr sz="1400" b="1" spc="-10" dirty="0">
                <a:latin typeface="Times New Roman"/>
                <a:cs typeface="Times New Roman"/>
              </a:rPr>
              <a:t>PC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583689" y="3930396"/>
            <a:ext cx="5372100" cy="467995"/>
            <a:chOff x="1583689" y="3930396"/>
            <a:chExt cx="5372100" cy="467995"/>
          </a:xfrm>
        </p:grpSpPr>
        <p:sp>
          <p:nvSpPr>
            <p:cNvPr id="71" name="object 71"/>
            <p:cNvSpPr/>
            <p:nvPr/>
          </p:nvSpPr>
          <p:spPr>
            <a:xfrm>
              <a:off x="6800087" y="3930396"/>
              <a:ext cx="155447" cy="103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84825" y="3996690"/>
              <a:ext cx="1713230" cy="0"/>
            </a:xfrm>
            <a:custGeom>
              <a:avLst/>
              <a:gdLst/>
              <a:ahLst/>
              <a:cxnLst/>
              <a:rect l="l" t="t" r="r" b="b"/>
              <a:pathLst>
                <a:path w="1713229">
                  <a:moveTo>
                    <a:pt x="0" y="0"/>
                  </a:moveTo>
                  <a:lnTo>
                    <a:pt x="171297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50563" y="3930396"/>
              <a:ext cx="153924" cy="1036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96389" y="3996690"/>
              <a:ext cx="2682240" cy="388620"/>
            </a:xfrm>
            <a:custGeom>
              <a:avLst/>
              <a:gdLst/>
              <a:ahLst/>
              <a:cxnLst/>
              <a:rect l="l" t="t" r="r" b="b"/>
              <a:pathLst>
                <a:path w="2682240" h="388620">
                  <a:moveTo>
                    <a:pt x="0" y="0"/>
                  </a:moveTo>
                  <a:lnTo>
                    <a:pt x="2188464" y="0"/>
                  </a:lnTo>
                </a:path>
                <a:path w="2682240" h="388620">
                  <a:moveTo>
                    <a:pt x="1917192" y="382524"/>
                  </a:moveTo>
                  <a:lnTo>
                    <a:pt x="2682240" y="38862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16907" y="4133088"/>
              <a:ext cx="123825" cy="129539"/>
            </a:xfrm>
            <a:custGeom>
              <a:avLst/>
              <a:gdLst/>
              <a:ahLst/>
              <a:cxnLst/>
              <a:rect l="l" t="t" r="r" b="b"/>
              <a:pathLst>
                <a:path w="123825" h="129539">
                  <a:moveTo>
                    <a:pt x="62611" y="0"/>
                  </a:moveTo>
                  <a:lnTo>
                    <a:pt x="0" y="118110"/>
                  </a:lnTo>
                  <a:lnTo>
                    <a:pt x="15051" y="123057"/>
                  </a:lnTo>
                  <a:lnTo>
                    <a:pt x="30591" y="126634"/>
                  </a:lnTo>
                  <a:lnTo>
                    <a:pt x="46487" y="128807"/>
                  </a:lnTo>
                  <a:lnTo>
                    <a:pt x="62611" y="129539"/>
                  </a:lnTo>
                  <a:lnTo>
                    <a:pt x="78259" y="128853"/>
                  </a:lnTo>
                  <a:lnTo>
                    <a:pt x="93694" y="126809"/>
                  </a:lnTo>
                  <a:lnTo>
                    <a:pt x="108795" y="123432"/>
                  </a:lnTo>
                  <a:lnTo>
                    <a:pt x="123443" y="118744"/>
                  </a:lnTo>
                  <a:lnTo>
                    <a:pt x="62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78629" y="4234434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h="151129">
                  <a:moveTo>
                    <a:pt x="0" y="15087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315459" y="4333494"/>
            <a:ext cx="257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NR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813046" y="4015994"/>
            <a:ext cx="206375" cy="375920"/>
            <a:chOff x="4813046" y="4015994"/>
            <a:chExt cx="206375" cy="375920"/>
          </a:xfrm>
        </p:grpSpPr>
        <p:sp>
          <p:nvSpPr>
            <p:cNvPr id="79" name="object 79"/>
            <p:cNvSpPr/>
            <p:nvPr/>
          </p:nvSpPr>
          <p:spPr>
            <a:xfrm>
              <a:off x="4915662" y="4133850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5">
                  <a:moveTo>
                    <a:pt x="0" y="0"/>
                  </a:moveTo>
                  <a:lnTo>
                    <a:pt x="0" y="2453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25746" y="4028694"/>
              <a:ext cx="180975" cy="82550"/>
            </a:xfrm>
            <a:custGeom>
              <a:avLst/>
              <a:gdLst/>
              <a:ahLst/>
              <a:cxnLst/>
              <a:rect l="l" t="t" r="r" b="b"/>
              <a:pathLst>
                <a:path w="180975" h="82550">
                  <a:moveTo>
                    <a:pt x="0" y="82168"/>
                  </a:moveTo>
                  <a:lnTo>
                    <a:pt x="82168" y="0"/>
                  </a:lnTo>
                  <a:lnTo>
                    <a:pt x="180848" y="8216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537965" y="4767834"/>
            <a:ext cx="1548765" cy="2882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R="128905" algn="ctr">
              <a:lnSpc>
                <a:spcPct val="100000"/>
              </a:lnSpc>
              <a:spcBef>
                <a:spcPts val="80"/>
              </a:spcBef>
            </a:pPr>
            <a:r>
              <a:rPr sz="1400" b="1" spc="5" dirty="0">
                <a:latin typeface="Times New Roman"/>
                <a:cs typeface="Times New Roman"/>
              </a:rPr>
              <a:t>IR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764789" y="3586226"/>
            <a:ext cx="4191000" cy="1886585"/>
            <a:chOff x="2764789" y="3586226"/>
            <a:chExt cx="4191000" cy="1886585"/>
          </a:xfrm>
        </p:grpSpPr>
        <p:sp>
          <p:nvSpPr>
            <p:cNvPr id="83" name="object 83"/>
            <p:cNvSpPr/>
            <p:nvPr/>
          </p:nvSpPr>
          <p:spPr>
            <a:xfrm>
              <a:off x="6800087" y="4861560"/>
              <a:ext cx="155447" cy="1021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95850" y="3598926"/>
              <a:ext cx="1902460" cy="1853564"/>
            </a:xfrm>
            <a:custGeom>
              <a:avLst/>
              <a:gdLst/>
              <a:ahLst/>
              <a:cxnLst/>
              <a:rect l="l" t="t" r="r" b="b"/>
              <a:pathLst>
                <a:path w="1902459" h="1853564">
                  <a:moveTo>
                    <a:pt x="179832" y="1325880"/>
                  </a:moveTo>
                  <a:lnTo>
                    <a:pt x="1901952" y="1325880"/>
                  </a:lnTo>
                </a:path>
                <a:path w="1902459" h="1853564">
                  <a:moveTo>
                    <a:pt x="27432" y="0"/>
                  </a:moveTo>
                  <a:lnTo>
                    <a:pt x="769620" y="0"/>
                  </a:lnTo>
                </a:path>
                <a:path w="1902459" h="1853564">
                  <a:moveTo>
                    <a:pt x="0" y="780288"/>
                  </a:moveTo>
                  <a:lnTo>
                    <a:pt x="745236" y="780288"/>
                  </a:lnTo>
                </a:path>
                <a:path w="1902459" h="1853564">
                  <a:moveTo>
                    <a:pt x="769620" y="7620"/>
                  </a:moveTo>
                  <a:lnTo>
                    <a:pt x="769620" y="1839468"/>
                  </a:lnTo>
                </a:path>
                <a:path w="1902459" h="1853564">
                  <a:moveTo>
                    <a:pt x="19812" y="1470660"/>
                  </a:moveTo>
                  <a:lnTo>
                    <a:pt x="19812" y="1853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33366" y="4959858"/>
              <a:ext cx="179705" cy="83820"/>
            </a:xfrm>
            <a:custGeom>
              <a:avLst/>
              <a:gdLst/>
              <a:ahLst/>
              <a:cxnLst/>
              <a:rect l="l" t="t" r="r" b="b"/>
              <a:pathLst>
                <a:path w="179704" h="83820">
                  <a:moveTo>
                    <a:pt x="0" y="83566"/>
                  </a:moveTo>
                  <a:lnTo>
                    <a:pt x="81534" y="0"/>
                  </a:lnTo>
                  <a:lnTo>
                    <a:pt x="179324" y="8356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777489" y="5307330"/>
              <a:ext cx="3043555" cy="152400"/>
            </a:xfrm>
            <a:custGeom>
              <a:avLst/>
              <a:gdLst/>
              <a:ahLst/>
              <a:cxnLst/>
              <a:rect l="l" t="t" r="r" b="b"/>
              <a:pathLst>
                <a:path w="3043554" h="152400">
                  <a:moveTo>
                    <a:pt x="2145792" y="152400"/>
                  </a:moveTo>
                  <a:lnTo>
                    <a:pt x="3043428" y="152400"/>
                  </a:lnTo>
                </a:path>
                <a:path w="3043554" h="152400">
                  <a:moveTo>
                    <a:pt x="0" y="0"/>
                  </a:moveTo>
                  <a:lnTo>
                    <a:pt x="1028700" y="762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744467" y="5062728"/>
              <a:ext cx="125095" cy="128270"/>
            </a:xfrm>
            <a:custGeom>
              <a:avLst/>
              <a:gdLst/>
              <a:ahLst/>
              <a:cxnLst/>
              <a:rect l="l" t="t" r="r" b="b"/>
              <a:pathLst>
                <a:path w="125095" h="128270">
                  <a:moveTo>
                    <a:pt x="63373" y="0"/>
                  </a:moveTo>
                  <a:lnTo>
                    <a:pt x="0" y="116713"/>
                  </a:lnTo>
                  <a:lnTo>
                    <a:pt x="15241" y="121640"/>
                  </a:lnTo>
                  <a:lnTo>
                    <a:pt x="30972" y="125174"/>
                  </a:lnTo>
                  <a:lnTo>
                    <a:pt x="47059" y="127303"/>
                  </a:lnTo>
                  <a:lnTo>
                    <a:pt x="63373" y="128016"/>
                  </a:lnTo>
                  <a:lnTo>
                    <a:pt x="79212" y="127349"/>
                  </a:lnTo>
                  <a:lnTo>
                    <a:pt x="94837" y="125349"/>
                  </a:lnTo>
                  <a:lnTo>
                    <a:pt x="110128" y="122015"/>
                  </a:lnTo>
                  <a:lnTo>
                    <a:pt x="124968" y="117348"/>
                  </a:lnTo>
                  <a:lnTo>
                    <a:pt x="633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06189" y="5165598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14935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864355" y="5243576"/>
            <a:ext cx="200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 New Roman"/>
                <a:cs typeface="Times New Roman"/>
              </a:rPr>
              <a:t>LD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974841" y="5320410"/>
            <a:ext cx="342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Cl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ck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926960" y="3094685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942201" y="3874134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973569" y="4823840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576577" y="5624321"/>
            <a:ext cx="5400040" cy="0"/>
          </a:xfrm>
          <a:custGeom>
            <a:avLst/>
            <a:gdLst/>
            <a:ahLst/>
            <a:cxnLst/>
            <a:rect l="l" t="t" r="r" b="b"/>
            <a:pathLst>
              <a:path w="5400040">
                <a:moveTo>
                  <a:pt x="5399532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676015" y="5600191"/>
            <a:ext cx="748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 New Roman"/>
                <a:cs typeface="Times New Roman"/>
              </a:rPr>
              <a:t>Common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bus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394713" y="777494"/>
            <a:ext cx="5773420" cy="5013325"/>
            <a:chOff x="1394713" y="777494"/>
            <a:chExt cx="5773420" cy="5013325"/>
          </a:xfrm>
        </p:grpSpPr>
        <p:sp>
          <p:nvSpPr>
            <p:cNvPr id="97" name="object 97"/>
            <p:cNvSpPr/>
            <p:nvPr/>
          </p:nvSpPr>
          <p:spPr>
            <a:xfrm>
              <a:off x="1407413" y="1829561"/>
              <a:ext cx="5760720" cy="3961129"/>
            </a:xfrm>
            <a:custGeom>
              <a:avLst/>
              <a:gdLst/>
              <a:ahLst/>
              <a:cxnLst/>
              <a:rect l="l" t="t" r="r" b="b"/>
              <a:pathLst>
                <a:path w="5760720" h="3961129">
                  <a:moveTo>
                    <a:pt x="5760720" y="3945636"/>
                  </a:moveTo>
                  <a:lnTo>
                    <a:pt x="3048" y="3945636"/>
                  </a:lnTo>
                </a:path>
                <a:path w="5760720" h="3961129">
                  <a:moveTo>
                    <a:pt x="181356" y="0"/>
                  </a:moveTo>
                  <a:lnTo>
                    <a:pt x="181356" y="3800855"/>
                  </a:lnTo>
                </a:path>
                <a:path w="5760720" h="3961129">
                  <a:moveTo>
                    <a:pt x="0" y="0"/>
                  </a:moveTo>
                  <a:lnTo>
                    <a:pt x="0" y="39608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403857" y="1766569"/>
              <a:ext cx="186944" cy="1092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374136" y="4861559"/>
              <a:ext cx="155448" cy="102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596389" y="4924805"/>
              <a:ext cx="1778635" cy="0"/>
            </a:xfrm>
            <a:custGeom>
              <a:avLst/>
              <a:gdLst/>
              <a:ahLst/>
              <a:cxnLst/>
              <a:rect l="l" t="t" r="r" b="b"/>
              <a:pathLst>
                <a:path w="1778635">
                  <a:moveTo>
                    <a:pt x="0" y="0"/>
                  </a:moveTo>
                  <a:lnTo>
                    <a:pt x="177850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50942" y="790194"/>
              <a:ext cx="64135" cy="38100"/>
            </a:xfrm>
            <a:custGeom>
              <a:avLst/>
              <a:gdLst/>
              <a:ahLst/>
              <a:cxnLst/>
              <a:rect l="l" t="t" r="r" b="b"/>
              <a:pathLst>
                <a:path w="64135" h="38100">
                  <a:moveTo>
                    <a:pt x="32004" y="0"/>
                  </a:moveTo>
                  <a:lnTo>
                    <a:pt x="19556" y="1494"/>
                  </a:lnTo>
                  <a:lnTo>
                    <a:pt x="9382" y="5572"/>
                  </a:lnTo>
                  <a:lnTo>
                    <a:pt x="2518" y="11626"/>
                  </a:lnTo>
                  <a:lnTo>
                    <a:pt x="0" y="19050"/>
                  </a:lnTo>
                  <a:lnTo>
                    <a:pt x="2518" y="26473"/>
                  </a:lnTo>
                  <a:lnTo>
                    <a:pt x="9382" y="32527"/>
                  </a:lnTo>
                  <a:lnTo>
                    <a:pt x="19556" y="36605"/>
                  </a:lnTo>
                  <a:lnTo>
                    <a:pt x="32004" y="38100"/>
                  </a:lnTo>
                  <a:lnTo>
                    <a:pt x="44451" y="36605"/>
                  </a:lnTo>
                  <a:lnTo>
                    <a:pt x="54625" y="32527"/>
                  </a:lnTo>
                  <a:lnTo>
                    <a:pt x="61489" y="26473"/>
                  </a:lnTo>
                  <a:lnTo>
                    <a:pt x="64008" y="19050"/>
                  </a:lnTo>
                  <a:lnTo>
                    <a:pt x="61489" y="11626"/>
                  </a:lnTo>
                  <a:lnTo>
                    <a:pt x="54625" y="5572"/>
                  </a:lnTo>
                  <a:lnTo>
                    <a:pt x="44451" y="149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50942" y="790194"/>
              <a:ext cx="64135" cy="38100"/>
            </a:xfrm>
            <a:custGeom>
              <a:avLst/>
              <a:gdLst/>
              <a:ahLst/>
              <a:cxnLst/>
              <a:rect l="l" t="t" r="r" b="b"/>
              <a:pathLst>
                <a:path w="64135" h="38100">
                  <a:moveTo>
                    <a:pt x="0" y="19050"/>
                  </a:moveTo>
                  <a:lnTo>
                    <a:pt x="2518" y="11626"/>
                  </a:lnTo>
                  <a:lnTo>
                    <a:pt x="9382" y="5572"/>
                  </a:lnTo>
                  <a:lnTo>
                    <a:pt x="19556" y="1494"/>
                  </a:lnTo>
                  <a:lnTo>
                    <a:pt x="32004" y="0"/>
                  </a:lnTo>
                  <a:lnTo>
                    <a:pt x="44451" y="1494"/>
                  </a:lnTo>
                  <a:lnTo>
                    <a:pt x="54625" y="5572"/>
                  </a:lnTo>
                  <a:lnTo>
                    <a:pt x="61489" y="11626"/>
                  </a:lnTo>
                  <a:lnTo>
                    <a:pt x="64008" y="19050"/>
                  </a:lnTo>
                  <a:lnTo>
                    <a:pt x="61489" y="26473"/>
                  </a:lnTo>
                  <a:lnTo>
                    <a:pt x="54625" y="32527"/>
                  </a:lnTo>
                  <a:lnTo>
                    <a:pt x="44451" y="36605"/>
                  </a:lnTo>
                  <a:lnTo>
                    <a:pt x="32004" y="38100"/>
                  </a:lnTo>
                  <a:lnTo>
                    <a:pt x="19556" y="36605"/>
                  </a:lnTo>
                  <a:lnTo>
                    <a:pt x="9382" y="32527"/>
                  </a:lnTo>
                  <a:lnTo>
                    <a:pt x="2518" y="26473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38242" y="1172210"/>
              <a:ext cx="89408" cy="665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740405" y="2799842"/>
              <a:ext cx="90931" cy="665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771394" y="4441697"/>
              <a:ext cx="62865" cy="38100"/>
            </a:xfrm>
            <a:custGeom>
              <a:avLst/>
              <a:gdLst/>
              <a:ahLst/>
              <a:cxnLst/>
              <a:rect l="l" t="t" r="r" b="b"/>
              <a:pathLst>
                <a:path w="62864" h="38100">
                  <a:moveTo>
                    <a:pt x="31242" y="0"/>
                  </a:moveTo>
                  <a:lnTo>
                    <a:pt x="19073" y="1494"/>
                  </a:lnTo>
                  <a:lnTo>
                    <a:pt x="9143" y="5572"/>
                  </a:lnTo>
                  <a:lnTo>
                    <a:pt x="2452" y="11626"/>
                  </a:lnTo>
                  <a:lnTo>
                    <a:pt x="0" y="19050"/>
                  </a:lnTo>
                  <a:lnTo>
                    <a:pt x="2452" y="26473"/>
                  </a:lnTo>
                  <a:lnTo>
                    <a:pt x="9143" y="32527"/>
                  </a:lnTo>
                  <a:lnTo>
                    <a:pt x="19073" y="36605"/>
                  </a:lnTo>
                  <a:lnTo>
                    <a:pt x="31242" y="38100"/>
                  </a:lnTo>
                  <a:lnTo>
                    <a:pt x="43410" y="36605"/>
                  </a:lnTo>
                  <a:lnTo>
                    <a:pt x="53339" y="32527"/>
                  </a:lnTo>
                  <a:lnTo>
                    <a:pt x="60031" y="26473"/>
                  </a:lnTo>
                  <a:lnTo>
                    <a:pt x="62483" y="19050"/>
                  </a:lnTo>
                  <a:lnTo>
                    <a:pt x="60031" y="11626"/>
                  </a:lnTo>
                  <a:lnTo>
                    <a:pt x="53339" y="5572"/>
                  </a:lnTo>
                  <a:lnTo>
                    <a:pt x="43410" y="1494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771394" y="4441697"/>
              <a:ext cx="62865" cy="38100"/>
            </a:xfrm>
            <a:custGeom>
              <a:avLst/>
              <a:gdLst/>
              <a:ahLst/>
              <a:cxnLst/>
              <a:rect l="l" t="t" r="r" b="b"/>
              <a:pathLst>
                <a:path w="62864" h="38100">
                  <a:moveTo>
                    <a:pt x="0" y="19050"/>
                  </a:moveTo>
                  <a:lnTo>
                    <a:pt x="2452" y="11626"/>
                  </a:lnTo>
                  <a:lnTo>
                    <a:pt x="9143" y="5572"/>
                  </a:lnTo>
                  <a:lnTo>
                    <a:pt x="19073" y="1494"/>
                  </a:lnTo>
                  <a:lnTo>
                    <a:pt x="31242" y="0"/>
                  </a:lnTo>
                  <a:lnTo>
                    <a:pt x="43410" y="1494"/>
                  </a:lnTo>
                  <a:lnTo>
                    <a:pt x="53339" y="5572"/>
                  </a:lnTo>
                  <a:lnTo>
                    <a:pt x="60031" y="11626"/>
                  </a:lnTo>
                  <a:lnTo>
                    <a:pt x="62483" y="19050"/>
                  </a:lnTo>
                  <a:lnTo>
                    <a:pt x="60031" y="26473"/>
                  </a:lnTo>
                  <a:lnTo>
                    <a:pt x="53339" y="32527"/>
                  </a:lnTo>
                  <a:lnTo>
                    <a:pt x="43410" y="36605"/>
                  </a:lnTo>
                  <a:lnTo>
                    <a:pt x="31242" y="38100"/>
                  </a:lnTo>
                  <a:lnTo>
                    <a:pt x="19073" y="36605"/>
                  </a:lnTo>
                  <a:lnTo>
                    <a:pt x="9143" y="32527"/>
                  </a:lnTo>
                  <a:lnTo>
                    <a:pt x="2452" y="26473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762250" y="790194"/>
              <a:ext cx="66040" cy="38100"/>
            </a:xfrm>
            <a:custGeom>
              <a:avLst/>
              <a:gdLst/>
              <a:ahLst/>
              <a:cxnLst/>
              <a:rect l="l" t="t" r="r" b="b"/>
              <a:pathLst>
                <a:path w="66039" h="38100">
                  <a:moveTo>
                    <a:pt x="32766" y="0"/>
                  </a:moveTo>
                  <a:lnTo>
                    <a:pt x="20038" y="1494"/>
                  </a:lnTo>
                  <a:lnTo>
                    <a:pt x="9620" y="5572"/>
                  </a:lnTo>
                  <a:lnTo>
                    <a:pt x="2583" y="11626"/>
                  </a:lnTo>
                  <a:lnTo>
                    <a:pt x="0" y="19050"/>
                  </a:lnTo>
                  <a:lnTo>
                    <a:pt x="2583" y="26473"/>
                  </a:lnTo>
                  <a:lnTo>
                    <a:pt x="9620" y="32527"/>
                  </a:lnTo>
                  <a:lnTo>
                    <a:pt x="20038" y="36605"/>
                  </a:lnTo>
                  <a:lnTo>
                    <a:pt x="32766" y="38100"/>
                  </a:lnTo>
                  <a:lnTo>
                    <a:pt x="45493" y="36605"/>
                  </a:lnTo>
                  <a:lnTo>
                    <a:pt x="55911" y="32527"/>
                  </a:lnTo>
                  <a:lnTo>
                    <a:pt x="62948" y="26473"/>
                  </a:lnTo>
                  <a:lnTo>
                    <a:pt x="65531" y="19050"/>
                  </a:lnTo>
                  <a:lnTo>
                    <a:pt x="62948" y="11626"/>
                  </a:lnTo>
                  <a:lnTo>
                    <a:pt x="55911" y="5572"/>
                  </a:lnTo>
                  <a:lnTo>
                    <a:pt x="45493" y="1494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762250" y="790194"/>
              <a:ext cx="66040" cy="38100"/>
            </a:xfrm>
            <a:custGeom>
              <a:avLst/>
              <a:gdLst/>
              <a:ahLst/>
              <a:cxnLst/>
              <a:rect l="l" t="t" r="r" b="b"/>
              <a:pathLst>
                <a:path w="66039" h="38100">
                  <a:moveTo>
                    <a:pt x="0" y="19050"/>
                  </a:moveTo>
                  <a:lnTo>
                    <a:pt x="2583" y="11626"/>
                  </a:lnTo>
                  <a:lnTo>
                    <a:pt x="9620" y="5572"/>
                  </a:lnTo>
                  <a:lnTo>
                    <a:pt x="20038" y="1494"/>
                  </a:lnTo>
                  <a:lnTo>
                    <a:pt x="32766" y="0"/>
                  </a:lnTo>
                  <a:lnTo>
                    <a:pt x="45493" y="1494"/>
                  </a:lnTo>
                  <a:lnTo>
                    <a:pt x="55911" y="5572"/>
                  </a:lnTo>
                  <a:lnTo>
                    <a:pt x="62948" y="11626"/>
                  </a:lnTo>
                  <a:lnTo>
                    <a:pt x="65531" y="19050"/>
                  </a:lnTo>
                  <a:lnTo>
                    <a:pt x="62948" y="26473"/>
                  </a:lnTo>
                  <a:lnTo>
                    <a:pt x="55911" y="32527"/>
                  </a:lnTo>
                  <a:lnTo>
                    <a:pt x="45493" y="36605"/>
                  </a:lnTo>
                  <a:lnTo>
                    <a:pt x="32766" y="38100"/>
                  </a:lnTo>
                  <a:lnTo>
                    <a:pt x="20038" y="36605"/>
                  </a:lnTo>
                  <a:lnTo>
                    <a:pt x="9620" y="32527"/>
                  </a:lnTo>
                  <a:lnTo>
                    <a:pt x="2583" y="26473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79802" y="1242313"/>
              <a:ext cx="92456" cy="665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56273" y="3183889"/>
              <a:ext cx="90931" cy="650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610098" y="4355846"/>
              <a:ext cx="93979" cy="650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610098" y="5425694"/>
              <a:ext cx="93979" cy="6502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723389" y="675893"/>
            <a:ext cx="172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 New Roman"/>
                <a:cs typeface="Times New Roman"/>
              </a:rPr>
              <a:t>T1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14" name="object 114"/>
          <p:cNvSpPr txBox="1"/>
          <p:nvPr/>
        </p:nvSpPr>
        <p:spPr>
          <a:xfrm>
            <a:off x="1723389" y="1124204"/>
            <a:ext cx="172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 New Roman"/>
                <a:cs typeface="Times New Roman"/>
              </a:rPr>
              <a:t>T0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127375" y="6205829"/>
            <a:ext cx="353250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Register transfers for the fetch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phase.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50520" y="183952"/>
            <a:ext cx="8443595" cy="59715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achieve the following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connection:</a:t>
            </a:r>
            <a:endParaRPr sz="2000">
              <a:latin typeface="Times New Roman"/>
              <a:cs typeface="Times New Roman"/>
            </a:endParaRPr>
          </a:p>
          <a:p>
            <a:pPr marL="38100" marR="30480">
              <a:lnSpc>
                <a:spcPct val="150000"/>
              </a:lnSpc>
              <a:buAutoNum type="arabicPeriod"/>
              <a:tabLst>
                <a:tab pos="300355" algn="l"/>
              </a:tabLst>
            </a:pPr>
            <a:r>
              <a:rPr sz="2000" spc="-5" dirty="0">
                <a:latin typeface="Times New Roman"/>
                <a:cs typeface="Times New Roman"/>
              </a:rPr>
              <a:t>Place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content of </a:t>
            </a:r>
            <a:r>
              <a:rPr sz="2000" dirty="0">
                <a:latin typeface="Times New Roman"/>
                <a:cs typeface="Times New Roman"/>
              </a:rPr>
              <a:t>PC </a:t>
            </a:r>
            <a:r>
              <a:rPr sz="2000" spc="-10" dirty="0">
                <a:latin typeface="Times New Roman"/>
                <a:cs typeface="Times New Roman"/>
              </a:rPr>
              <a:t>onto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bus by </a:t>
            </a:r>
            <a:r>
              <a:rPr sz="2000" spc="-5" dirty="0">
                <a:latin typeface="Times New Roman"/>
                <a:cs typeface="Times New Roman"/>
              </a:rPr>
              <a:t>making </a:t>
            </a:r>
            <a:r>
              <a:rPr sz="2000" dirty="0">
                <a:latin typeface="Times New Roman"/>
                <a:cs typeface="Times New Roman"/>
              </a:rPr>
              <a:t>the bus </a:t>
            </a:r>
            <a:r>
              <a:rPr sz="2000" spc="-5" dirty="0">
                <a:latin typeface="Times New Roman"/>
                <a:cs typeface="Times New Roman"/>
              </a:rPr>
              <a:t>selection inputs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1950" baseline="-21367" dirty="0">
                <a:latin typeface="Times New Roman"/>
                <a:cs typeface="Times New Roman"/>
              </a:rPr>
              <a:t>0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010.</a:t>
            </a:r>
            <a:endParaRPr sz="2000">
              <a:latin typeface="Times New Roman"/>
              <a:cs typeface="Times New Roman"/>
            </a:endParaRPr>
          </a:p>
          <a:p>
            <a:pPr marL="287655" indent="-25019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88290" algn="l"/>
              </a:tabLst>
            </a:pPr>
            <a:r>
              <a:rPr sz="2000" spc="-10" dirty="0">
                <a:latin typeface="Times New Roman"/>
                <a:cs typeface="Times New Roman"/>
              </a:rPr>
              <a:t>Transfer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AR.</a:t>
            </a:r>
            <a:endParaRPr sz="2000">
              <a:latin typeface="Times New Roman"/>
              <a:cs typeface="Times New Roman"/>
            </a:endParaRPr>
          </a:p>
          <a:p>
            <a:pPr marL="38100" marR="30480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The next </a:t>
            </a:r>
            <a:r>
              <a:rPr sz="2000" spc="-5" dirty="0">
                <a:latin typeface="Times New Roman"/>
                <a:cs typeface="Times New Roman"/>
              </a:rPr>
              <a:t>clock transition initiates the transfer </a:t>
            </a:r>
            <a:r>
              <a:rPr sz="2000" dirty="0">
                <a:latin typeface="Times New Roman"/>
                <a:cs typeface="Times New Roman"/>
              </a:rPr>
              <a:t>from PC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AR </a:t>
            </a:r>
            <a:r>
              <a:rPr sz="2000" dirty="0">
                <a:latin typeface="Times New Roman"/>
                <a:cs typeface="Times New Roman"/>
              </a:rPr>
              <a:t>since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1950" spc="-7" baseline="-21367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Times New Roman"/>
                <a:cs typeface="Times New Roman"/>
              </a:rPr>
              <a:t>=1. In order  to implement </a:t>
            </a:r>
            <a:r>
              <a:rPr sz="2000" dirty="0">
                <a:latin typeface="Times New Roman"/>
                <a:cs typeface="Times New Roman"/>
              </a:rPr>
              <a:t>the second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IR </a:t>
            </a:r>
            <a:r>
              <a:rPr sz="2000" spc="-5" dirty="0">
                <a:latin typeface="Times New Roman"/>
                <a:cs typeface="Times New Roman"/>
              </a:rPr>
              <a:t>&lt;- </a:t>
            </a:r>
            <a:r>
              <a:rPr sz="2000" dirty="0">
                <a:latin typeface="Times New Roman"/>
                <a:cs typeface="Times New Roman"/>
              </a:rPr>
              <a:t>M[AR], PC </a:t>
            </a:r>
            <a:r>
              <a:rPr sz="2000" spc="-5" dirty="0">
                <a:latin typeface="Times New Roman"/>
                <a:cs typeface="Times New Roman"/>
              </a:rPr>
              <a:t>&lt;- </a:t>
            </a:r>
            <a:r>
              <a:rPr sz="2000" dirty="0">
                <a:latin typeface="Times New Roman"/>
                <a:cs typeface="Times New Roman"/>
              </a:rPr>
              <a:t>PC +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38100" marR="30480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it is necessary to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timing signal T1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provide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following connections in the  </a:t>
            </a:r>
            <a:r>
              <a:rPr sz="2000" spc="5" dirty="0">
                <a:latin typeface="Times New Roman"/>
                <a:cs typeface="Times New Roman"/>
              </a:rPr>
              <a:t>bus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292100" indent="-2546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92735" algn="l"/>
              </a:tabLst>
            </a:pPr>
            <a:r>
              <a:rPr sz="2000" dirty="0">
                <a:latin typeface="Times New Roman"/>
                <a:cs typeface="Times New Roman"/>
              </a:rPr>
              <a:t>Enable the read input of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292100" indent="-2546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92735" algn="l"/>
              </a:tabLst>
            </a:pPr>
            <a:r>
              <a:rPr sz="2000" dirty="0">
                <a:latin typeface="Times New Roman"/>
                <a:cs typeface="Times New Roman"/>
              </a:rPr>
              <a:t>Place the content of </a:t>
            </a:r>
            <a:r>
              <a:rPr sz="2000" spc="-5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onto the bus by </a:t>
            </a:r>
            <a:r>
              <a:rPr sz="2000" spc="-5" dirty="0">
                <a:latin typeface="Times New Roman"/>
                <a:cs typeface="Times New Roman"/>
              </a:rPr>
              <a:t>making 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1950" spc="15" baseline="-21367" dirty="0">
                <a:latin typeface="Times New Roman"/>
                <a:cs typeface="Times New Roman"/>
              </a:rPr>
              <a:t>2 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1950" spc="15" baseline="-21367" dirty="0">
                <a:latin typeface="Times New Roman"/>
                <a:cs typeface="Times New Roman"/>
              </a:rPr>
              <a:t>0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1ll.</a:t>
            </a:r>
            <a:endParaRPr sz="2000">
              <a:latin typeface="Times New Roman"/>
              <a:cs typeface="Times New Roman"/>
            </a:endParaRPr>
          </a:p>
          <a:p>
            <a:pPr marL="287655" indent="-25019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288290" algn="l"/>
              </a:tabLst>
            </a:pPr>
            <a:r>
              <a:rPr sz="2000" spc="-10" dirty="0">
                <a:latin typeface="Times New Roman"/>
                <a:cs typeface="Times New Roman"/>
              </a:rPr>
              <a:t>Transfer </a:t>
            </a:r>
            <a:r>
              <a:rPr sz="2000" dirty="0">
                <a:latin typeface="Times New Roman"/>
                <a:cs typeface="Times New Roman"/>
              </a:rPr>
              <a:t>the content of the </a:t>
            </a:r>
            <a:r>
              <a:rPr sz="2000" spc="5" dirty="0">
                <a:latin typeface="Times New Roman"/>
                <a:cs typeface="Times New Roman"/>
              </a:rPr>
              <a:t>bus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IR by enabling the LD input of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IR</a:t>
            </a:r>
            <a:endParaRPr sz="2000">
              <a:latin typeface="Times New Roman"/>
              <a:cs typeface="Times New Roman"/>
            </a:endParaRPr>
          </a:p>
          <a:p>
            <a:pPr marL="292100" indent="-2546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92735" algn="l"/>
              </a:tabLst>
            </a:pPr>
            <a:r>
              <a:rPr sz="2000" spc="-5" dirty="0">
                <a:latin typeface="Times New Roman"/>
                <a:cs typeface="Times New Roman"/>
              </a:rPr>
              <a:t>Increment </a:t>
            </a:r>
            <a:r>
              <a:rPr sz="2000" dirty="0">
                <a:latin typeface="Times New Roman"/>
                <a:cs typeface="Times New Roman"/>
              </a:rPr>
              <a:t>PC by enabling the INR input of PC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769" y="329311"/>
            <a:ext cx="3982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Determine the type of</a:t>
            </a:r>
            <a:r>
              <a:rPr sz="2200" spc="30" dirty="0"/>
              <a:t> </a:t>
            </a:r>
            <a:r>
              <a:rPr sz="2200" spc="-5" dirty="0"/>
              <a:t>instruction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957821" y="3778377"/>
            <a:ext cx="669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= 0</a:t>
            </a:r>
            <a:r>
              <a:rPr sz="1000" b="1" spc="-6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(direct)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8090" y="973074"/>
            <a:ext cx="927100" cy="314325"/>
          </a:xfrm>
          <a:custGeom>
            <a:avLst/>
            <a:gdLst/>
            <a:ahLst/>
            <a:cxnLst/>
            <a:rect l="l" t="t" r="r" b="b"/>
            <a:pathLst>
              <a:path w="927100" h="314325">
                <a:moveTo>
                  <a:pt x="0" y="313943"/>
                </a:moveTo>
                <a:lnTo>
                  <a:pt x="926591" y="313943"/>
                </a:lnTo>
                <a:lnTo>
                  <a:pt x="926591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12641" y="1623822"/>
            <a:ext cx="1176655" cy="2197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05"/>
              </a:spcBef>
              <a:tabLst>
                <a:tab pos="485775" algn="l"/>
                <a:tab pos="768350" algn="l"/>
              </a:tabLst>
            </a:pPr>
            <a:r>
              <a:rPr sz="1000" b="1" spc="-25" dirty="0">
                <a:latin typeface="Arial"/>
                <a:cs typeface="Arial"/>
              </a:rPr>
              <a:t>AR	</a:t>
            </a:r>
            <a:r>
              <a:rPr sz="1000" b="1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000" b="1" spc="-10" dirty="0">
                <a:latin typeface="Arial"/>
                <a:cs typeface="Arial"/>
              </a:rPr>
              <a:t>PC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07891" y="1295653"/>
            <a:ext cx="589915" cy="313690"/>
            <a:chOff x="3707891" y="1295653"/>
            <a:chExt cx="589915" cy="313690"/>
          </a:xfrm>
        </p:grpSpPr>
        <p:sp>
          <p:nvSpPr>
            <p:cNvPr id="7" name="object 7"/>
            <p:cNvSpPr/>
            <p:nvPr/>
          </p:nvSpPr>
          <p:spPr>
            <a:xfrm>
              <a:off x="4189475" y="1505711"/>
              <a:ext cx="108585" cy="104139"/>
            </a:xfrm>
            <a:custGeom>
              <a:avLst/>
              <a:gdLst/>
              <a:ahLst/>
              <a:cxnLst/>
              <a:rect l="l" t="t" r="r" b="b"/>
              <a:pathLst>
                <a:path w="108585" h="104140">
                  <a:moveTo>
                    <a:pt x="54863" y="0"/>
                  </a:moveTo>
                  <a:lnTo>
                    <a:pt x="40737" y="567"/>
                  </a:lnTo>
                  <a:lnTo>
                    <a:pt x="26812" y="2254"/>
                  </a:lnTo>
                  <a:lnTo>
                    <a:pt x="13198" y="5036"/>
                  </a:lnTo>
                  <a:lnTo>
                    <a:pt x="0" y="8889"/>
                  </a:lnTo>
                  <a:lnTo>
                    <a:pt x="54863" y="103632"/>
                  </a:lnTo>
                  <a:lnTo>
                    <a:pt x="108203" y="8382"/>
                  </a:lnTo>
                  <a:lnTo>
                    <a:pt x="95315" y="4714"/>
                  </a:lnTo>
                  <a:lnTo>
                    <a:pt x="82057" y="2095"/>
                  </a:lnTo>
                  <a:lnTo>
                    <a:pt x="68538" y="52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3577" y="1308353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4">
                  <a:moveTo>
                    <a:pt x="0" y="0"/>
                  </a:moveTo>
                  <a:lnTo>
                    <a:pt x="0" y="2072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7891" y="1505711"/>
              <a:ext cx="108585" cy="104139"/>
            </a:xfrm>
            <a:custGeom>
              <a:avLst/>
              <a:gdLst/>
              <a:ahLst/>
              <a:cxnLst/>
              <a:rect l="l" t="t" r="r" b="b"/>
              <a:pathLst>
                <a:path w="108585" h="104140">
                  <a:moveTo>
                    <a:pt x="54863" y="0"/>
                  </a:moveTo>
                  <a:lnTo>
                    <a:pt x="40737" y="567"/>
                  </a:lnTo>
                  <a:lnTo>
                    <a:pt x="26812" y="2254"/>
                  </a:lnTo>
                  <a:lnTo>
                    <a:pt x="13198" y="5036"/>
                  </a:lnTo>
                  <a:lnTo>
                    <a:pt x="0" y="8889"/>
                  </a:lnTo>
                  <a:lnTo>
                    <a:pt x="54863" y="103632"/>
                  </a:lnTo>
                  <a:lnTo>
                    <a:pt x="108204" y="8382"/>
                  </a:lnTo>
                  <a:lnTo>
                    <a:pt x="95315" y="4714"/>
                  </a:lnTo>
                  <a:lnTo>
                    <a:pt x="82057" y="2095"/>
                  </a:lnTo>
                  <a:lnTo>
                    <a:pt x="68538" y="52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0469" y="1416557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91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72433" y="964133"/>
            <a:ext cx="1028065" cy="71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225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Start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225"/>
              </a:lnSpc>
            </a:pPr>
            <a:r>
              <a:rPr sz="1200" b="1" spc="-5" dirty="0">
                <a:latin typeface="Arial"/>
                <a:cs typeface="Arial"/>
              </a:rPr>
              <a:t>SC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Symbol"/>
                <a:cs typeface="Symbol"/>
              </a:rPr>
              <a:t></a:t>
            </a:r>
            <a:endParaRPr sz="1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Symbol"/>
              <a:cs typeface="Symbol"/>
            </a:endParaRPr>
          </a:p>
          <a:p>
            <a:pPr marR="5080" algn="r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4189" y="2114550"/>
            <a:ext cx="2540635" cy="2317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15"/>
              </a:spcBef>
              <a:tabLst>
                <a:tab pos="328295" algn="l"/>
                <a:tab pos="612140" algn="l"/>
                <a:tab pos="1266825" algn="l"/>
                <a:tab pos="1821180" algn="l"/>
              </a:tabLst>
            </a:pPr>
            <a:r>
              <a:rPr sz="1500" b="1" spc="-7" baseline="2777" dirty="0">
                <a:latin typeface="Arial"/>
                <a:cs typeface="Arial"/>
              </a:rPr>
              <a:t>IR	</a:t>
            </a:r>
            <a:r>
              <a:rPr sz="1000" b="1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500" b="1" spc="-7" baseline="2777" dirty="0">
                <a:latin typeface="Arial"/>
                <a:cs typeface="Arial"/>
              </a:rPr>
              <a:t>M[AR],	</a:t>
            </a:r>
            <a:r>
              <a:rPr sz="1500" b="1" spc="-15" baseline="2777" dirty="0">
                <a:latin typeface="Arial"/>
                <a:cs typeface="Arial"/>
              </a:rPr>
              <a:t>PC  </a:t>
            </a:r>
            <a:r>
              <a:rPr sz="1500" b="1" spc="157" baseline="2777" dirty="0">
                <a:latin typeface="Arial"/>
                <a:cs typeface="Arial"/>
              </a:rPr>
              <a:t> </a:t>
            </a:r>
            <a:r>
              <a:rPr sz="1000" b="1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500" b="1" spc="-15" baseline="2777" dirty="0">
                <a:latin typeface="Arial"/>
                <a:cs typeface="Arial"/>
              </a:rPr>
              <a:t>PC </a:t>
            </a:r>
            <a:r>
              <a:rPr sz="1500" b="1" spc="-7" baseline="2777" dirty="0">
                <a:latin typeface="Arial"/>
                <a:cs typeface="Arial"/>
              </a:rPr>
              <a:t>+ 1</a:t>
            </a:r>
            <a:endParaRPr sz="1500" baseline="2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89476" y="1864614"/>
            <a:ext cx="108585" cy="235585"/>
            <a:chOff x="4189476" y="1864614"/>
            <a:chExt cx="108585" cy="235585"/>
          </a:xfrm>
        </p:grpSpPr>
        <p:sp>
          <p:nvSpPr>
            <p:cNvPr id="14" name="object 14"/>
            <p:cNvSpPr/>
            <p:nvPr/>
          </p:nvSpPr>
          <p:spPr>
            <a:xfrm>
              <a:off x="4189476" y="1994916"/>
              <a:ext cx="108585" cy="105410"/>
            </a:xfrm>
            <a:custGeom>
              <a:avLst/>
              <a:gdLst/>
              <a:ahLst/>
              <a:cxnLst/>
              <a:rect l="l" t="t" r="r" b="b"/>
              <a:pathLst>
                <a:path w="108585" h="105410">
                  <a:moveTo>
                    <a:pt x="54863" y="0"/>
                  </a:moveTo>
                  <a:lnTo>
                    <a:pt x="40737" y="569"/>
                  </a:lnTo>
                  <a:lnTo>
                    <a:pt x="26812" y="2270"/>
                  </a:lnTo>
                  <a:lnTo>
                    <a:pt x="13198" y="5089"/>
                  </a:lnTo>
                  <a:lnTo>
                    <a:pt x="0" y="9017"/>
                  </a:lnTo>
                  <a:lnTo>
                    <a:pt x="54863" y="105156"/>
                  </a:lnTo>
                  <a:lnTo>
                    <a:pt x="108203" y="8509"/>
                  </a:lnTo>
                  <a:lnTo>
                    <a:pt x="95315" y="4822"/>
                  </a:lnTo>
                  <a:lnTo>
                    <a:pt x="82057" y="2159"/>
                  </a:lnTo>
                  <a:lnTo>
                    <a:pt x="68538" y="54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3578" y="1864614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7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91683" y="1928622"/>
            <a:ext cx="177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latin typeface="Arial"/>
                <a:cs typeface="Arial"/>
              </a:rPr>
              <a:t>T1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01873" y="2608326"/>
            <a:ext cx="2954020" cy="41338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45415">
              <a:lnSpc>
                <a:spcPts val="1430"/>
              </a:lnSpc>
              <a:spcBef>
                <a:spcPts val="135"/>
              </a:spcBef>
            </a:pPr>
            <a:r>
              <a:rPr sz="1200" b="1" spc="-5" dirty="0">
                <a:latin typeface="Times New Roman"/>
                <a:cs typeface="Times New Roman"/>
              </a:rPr>
              <a:t>Decode Opcode in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IR(12-14),</a:t>
            </a:r>
            <a:endParaRPr sz="1200">
              <a:latin typeface="Times New Roman"/>
              <a:cs typeface="Times New Roman"/>
            </a:endParaRPr>
          </a:p>
          <a:p>
            <a:pPr marL="300990">
              <a:lnSpc>
                <a:spcPts val="1190"/>
              </a:lnSpc>
              <a:tabLst>
                <a:tab pos="614680" algn="l"/>
                <a:tab pos="1734820" algn="l"/>
              </a:tabLst>
            </a:pPr>
            <a:r>
              <a:rPr sz="1000" b="1" spc="-25" dirty="0">
                <a:latin typeface="Arial"/>
                <a:cs typeface="Arial"/>
              </a:rPr>
              <a:t>AR	</a:t>
            </a:r>
            <a:r>
              <a:rPr sz="1000" b="1" spc="-5" dirty="0">
                <a:latin typeface="Symbol"/>
                <a:cs typeface="Symbol"/>
              </a:rPr>
              <a:t></a:t>
            </a:r>
            <a:r>
              <a:rPr sz="1000" b="1" spc="-5" dirty="0">
                <a:latin typeface="Times New Roman"/>
                <a:cs typeface="Times New Roman"/>
              </a:rPr>
              <a:t>  </a:t>
            </a:r>
            <a:r>
              <a:rPr sz="1000" b="1" spc="1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Arial"/>
                <a:cs typeface="Arial"/>
              </a:rPr>
              <a:t>IR(0-11),	I </a:t>
            </a:r>
            <a:r>
              <a:rPr sz="1500" b="1" spc="-7" baseline="5555" dirty="0">
                <a:latin typeface="Symbol"/>
                <a:cs typeface="Symbol"/>
              </a:rPr>
              <a:t></a:t>
            </a:r>
            <a:r>
              <a:rPr sz="1500" b="1" spc="22" baseline="555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Arial"/>
                <a:cs typeface="Arial"/>
              </a:rPr>
              <a:t>IR(15)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89476" y="2367533"/>
            <a:ext cx="108585" cy="224790"/>
            <a:chOff x="4189476" y="2367533"/>
            <a:chExt cx="108585" cy="224790"/>
          </a:xfrm>
        </p:grpSpPr>
        <p:sp>
          <p:nvSpPr>
            <p:cNvPr id="19" name="object 19"/>
            <p:cNvSpPr/>
            <p:nvPr/>
          </p:nvSpPr>
          <p:spPr>
            <a:xfrm>
              <a:off x="4189476" y="2487167"/>
              <a:ext cx="108585" cy="105410"/>
            </a:xfrm>
            <a:custGeom>
              <a:avLst/>
              <a:gdLst/>
              <a:ahLst/>
              <a:cxnLst/>
              <a:rect l="l" t="t" r="r" b="b"/>
              <a:pathLst>
                <a:path w="108585" h="105410">
                  <a:moveTo>
                    <a:pt x="54863" y="0"/>
                  </a:moveTo>
                  <a:lnTo>
                    <a:pt x="40737" y="569"/>
                  </a:lnTo>
                  <a:lnTo>
                    <a:pt x="26812" y="2270"/>
                  </a:lnTo>
                  <a:lnTo>
                    <a:pt x="13198" y="5089"/>
                  </a:lnTo>
                  <a:lnTo>
                    <a:pt x="0" y="9017"/>
                  </a:lnTo>
                  <a:lnTo>
                    <a:pt x="54863" y="105156"/>
                  </a:lnTo>
                  <a:lnTo>
                    <a:pt x="108203" y="8509"/>
                  </a:lnTo>
                  <a:lnTo>
                    <a:pt x="95315" y="4822"/>
                  </a:lnTo>
                  <a:lnTo>
                    <a:pt x="82057" y="2159"/>
                  </a:lnTo>
                  <a:lnTo>
                    <a:pt x="68538" y="54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3578" y="2367533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4">
                  <a:moveTo>
                    <a:pt x="0" y="0"/>
                  </a:moveTo>
                  <a:lnTo>
                    <a:pt x="0" y="1310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47384" y="2422398"/>
            <a:ext cx="177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latin typeface="Arial"/>
                <a:cs typeface="Arial"/>
              </a:rPr>
              <a:t>T2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18458" y="3020822"/>
            <a:ext cx="621665" cy="756920"/>
            <a:chOff x="3918458" y="3020822"/>
            <a:chExt cx="621665" cy="756920"/>
          </a:xfrm>
        </p:grpSpPr>
        <p:sp>
          <p:nvSpPr>
            <p:cNvPr id="23" name="object 23"/>
            <p:cNvSpPr/>
            <p:nvPr/>
          </p:nvSpPr>
          <p:spPr>
            <a:xfrm>
              <a:off x="4204716" y="3229356"/>
              <a:ext cx="108585" cy="105410"/>
            </a:xfrm>
            <a:custGeom>
              <a:avLst/>
              <a:gdLst/>
              <a:ahLst/>
              <a:cxnLst/>
              <a:rect l="l" t="t" r="r" b="b"/>
              <a:pathLst>
                <a:path w="108585" h="105410">
                  <a:moveTo>
                    <a:pt x="54863" y="0"/>
                  </a:moveTo>
                  <a:lnTo>
                    <a:pt x="40737" y="569"/>
                  </a:lnTo>
                  <a:lnTo>
                    <a:pt x="26812" y="2270"/>
                  </a:lnTo>
                  <a:lnTo>
                    <a:pt x="13198" y="5089"/>
                  </a:lnTo>
                  <a:lnTo>
                    <a:pt x="0" y="9017"/>
                  </a:lnTo>
                  <a:lnTo>
                    <a:pt x="54863" y="105156"/>
                  </a:lnTo>
                  <a:lnTo>
                    <a:pt x="108204" y="8509"/>
                  </a:lnTo>
                  <a:lnTo>
                    <a:pt x="95315" y="4822"/>
                  </a:lnTo>
                  <a:lnTo>
                    <a:pt x="82057" y="2159"/>
                  </a:lnTo>
                  <a:lnTo>
                    <a:pt x="68538" y="54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31158" y="3033522"/>
              <a:ext cx="596265" cy="731520"/>
            </a:xfrm>
            <a:custGeom>
              <a:avLst/>
              <a:gdLst/>
              <a:ahLst/>
              <a:cxnLst/>
              <a:rect l="l" t="t" r="r" b="b"/>
              <a:pathLst>
                <a:path w="596264" h="731520">
                  <a:moveTo>
                    <a:pt x="326136" y="0"/>
                  </a:moveTo>
                  <a:lnTo>
                    <a:pt x="326136" y="228600"/>
                  </a:lnTo>
                </a:path>
                <a:path w="596264" h="731520">
                  <a:moveTo>
                    <a:pt x="330707" y="277367"/>
                  </a:moveTo>
                  <a:lnTo>
                    <a:pt x="0" y="484631"/>
                  </a:lnTo>
                </a:path>
                <a:path w="596264" h="731520">
                  <a:moveTo>
                    <a:pt x="316991" y="277367"/>
                  </a:moveTo>
                  <a:lnTo>
                    <a:pt x="595883" y="484631"/>
                  </a:lnTo>
                </a:path>
                <a:path w="596264" h="731520">
                  <a:moveTo>
                    <a:pt x="330707" y="731519"/>
                  </a:moveTo>
                  <a:lnTo>
                    <a:pt x="0" y="473963"/>
                  </a:lnTo>
                </a:path>
                <a:path w="596264" h="731520">
                  <a:moveTo>
                    <a:pt x="316991" y="731519"/>
                  </a:moveTo>
                  <a:lnTo>
                    <a:pt x="595883" y="4739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86225" y="3425190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D7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28010" y="3524250"/>
            <a:ext cx="3764279" cy="765175"/>
          </a:xfrm>
          <a:custGeom>
            <a:avLst/>
            <a:gdLst/>
            <a:ahLst/>
            <a:cxnLst/>
            <a:rect l="l" t="t" r="r" b="b"/>
            <a:pathLst>
              <a:path w="3764279" h="765175">
                <a:moveTo>
                  <a:pt x="1406652" y="6096"/>
                </a:moveTo>
                <a:lnTo>
                  <a:pt x="3422904" y="0"/>
                </a:lnTo>
              </a:path>
              <a:path w="3764279" h="765175">
                <a:moveTo>
                  <a:pt x="0" y="6096"/>
                </a:moveTo>
                <a:lnTo>
                  <a:pt x="810767" y="9144"/>
                </a:lnTo>
              </a:path>
              <a:path w="3764279" h="765175">
                <a:moveTo>
                  <a:pt x="3465575" y="260604"/>
                </a:moveTo>
                <a:lnTo>
                  <a:pt x="3112007" y="502919"/>
                </a:lnTo>
              </a:path>
              <a:path w="3764279" h="765175">
                <a:moveTo>
                  <a:pt x="3453384" y="260604"/>
                </a:moveTo>
                <a:lnTo>
                  <a:pt x="3764280" y="502919"/>
                </a:lnTo>
              </a:path>
              <a:path w="3764279" h="765175">
                <a:moveTo>
                  <a:pt x="3465575" y="765048"/>
                </a:moveTo>
                <a:lnTo>
                  <a:pt x="3112007" y="490727"/>
                </a:lnTo>
              </a:path>
              <a:path w="3764279" h="765175">
                <a:moveTo>
                  <a:pt x="3453384" y="765048"/>
                </a:moveTo>
                <a:lnTo>
                  <a:pt x="3764280" y="49072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23561" y="3295015"/>
            <a:ext cx="142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= 0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(Memory-reference)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21382" y="3222751"/>
            <a:ext cx="1129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(Register </a:t>
            </a:r>
            <a:r>
              <a:rPr sz="1000" b="1" dirty="0">
                <a:latin typeface="Times New Roman"/>
                <a:cs typeface="Times New Roman"/>
              </a:rPr>
              <a:t>or </a:t>
            </a:r>
            <a:r>
              <a:rPr sz="1000" b="1" spc="-5" dirty="0">
                <a:latin typeface="Times New Roman"/>
                <a:cs typeface="Times New Roman"/>
              </a:rPr>
              <a:t>I/O) =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91985" y="3933901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72917" y="3784853"/>
            <a:ext cx="654050" cy="504825"/>
          </a:xfrm>
          <a:custGeom>
            <a:avLst/>
            <a:gdLst/>
            <a:ahLst/>
            <a:cxnLst/>
            <a:rect l="l" t="t" r="r" b="b"/>
            <a:pathLst>
              <a:path w="654050" h="504825">
                <a:moveTo>
                  <a:pt x="370331" y="0"/>
                </a:moveTo>
                <a:lnTo>
                  <a:pt x="0" y="242316"/>
                </a:lnTo>
              </a:path>
              <a:path w="654050" h="504825">
                <a:moveTo>
                  <a:pt x="355092" y="0"/>
                </a:moveTo>
                <a:lnTo>
                  <a:pt x="653795" y="242316"/>
                </a:lnTo>
              </a:path>
              <a:path w="654050" h="504825">
                <a:moveTo>
                  <a:pt x="370331" y="504444"/>
                </a:moveTo>
                <a:lnTo>
                  <a:pt x="0" y="230124"/>
                </a:lnTo>
              </a:path>
              <a:path w="654050" h="504825">
                <a:moveTo>
                  <a:pt x="355092" y="504444"/>
                </a:moveTo>
                <a:lnTo>
                  <a:pt x="653795" y="2301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55747" y="3937761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84982" y="4463034"/>
            <a:ext cx="1746885" cy="7258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7630" marR="575945" indent="454659">
              <a:lnSpc>
                <a:spcPts val="1190"/>
              </a:lnSpc>
              <a:spcBef>
                <a:spcPts val="229"/>
              </a:spcBef>
            </a:pPr>
            <a:r>
              <a:rPr sz="1000" b="1" spc="-5" dirty="0">
                <a:latin typeface="Arial"/>
                <a:cs typeface="Arial"/>
              </a:rPr>
              <a:t>Execute  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egiste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-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efer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-5" dirty="0">
                <a:latin typeface="Arial"/>
                <a:cs typeface="Arial"/>
              </a:rPr>
              <a:t>nce</a:t>
            </a:r>
            <a:endParaRPr sz="1000">
              <a:latin typeface="Arial"/>
              <a:cs typeface="Arial"/>
            </a:endParaRPr>
          </a:p>
          <a:p>
            <a:pPr marL="428625">
              <a:lnSpc>
                <a:spcPts val="1175"/>
              </a:lnSpc>
            </a:pPr>
            <a:r>
              <a:rPr sz="1000" b="1" spc="-5" dirty="0">
                <a:latin typeface="Arial"/>
                <a:cs typeface="Arial"/>
              </a:rPr>
              <a:t>instruction</a:t>
            </a:r>
            <a:endParaRPr sz="10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270"/>
              </a:spcBef>
              <a:tabLst>
                <a:tab pos="864869" algn="l"/>
                <a:tab pos="1182370" algn="l"/>
              </a:tabLst>
            </a:pPr>
            <a:r>
              <a:rPr sz="1000" b="1" spc="-10" dirty="0">
                <a:latin typeface="Arial"/>
                <a:cs typeface="Arial"/>
              </a:rPr>
              <a:t>SC	</a:t>
            </a:r>
            <a:r>
              <a:rPr sz="1000" b="1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000" b="1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5657" y="4463034"/>
            <a:ext cx="1179830" cy="736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6355" marR="375285" indent="184785">
              <a:lnSpc>
                <a:spcPct val="100099"/>
              </a:lnSpc>
              <a:spcBef>
                <a:spcPts val="180"/>
              </a:spcBef>
            </a:pPr>
            <a:r>
              <a:rPr sz="1000" b="1" spc="-5" dirty="0">
                <a:latin typeface="Arial"/>
                <a:cs typeface="Arial"/>
              </a:rPr>
              <a:t>Execute  in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-output  instruction</a:t>
            </a:r>
            <a:endParaRPr sz="10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270"/>
              </a:spcBef>
              <a:tabLst>
                <a:tab pos="537210" algn="l"/>
                <a:tab pos="854710" algn="l"/>
              </a:tabLst>
            </a:pPr>
            <a:r>
              <a:rPr sz="1000" b="1" spc="-10" dirty="0">
                <a:latin typeface="Arial"/>
                <a:cs typeface="Arial"/>
              </a:rPr>
              <a:t>SC	</a:t>
            </a:r>
            <a:r>
              <a:rPr sz="1000" b="1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000" b="1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01234" y="4463034"/>
            <a:ext cx="1178560" cy="22732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95"/>
              </a:spcBef>
            </a:pPr>
            <a:r>
              <a:rPr sz="1000" b="1" spc="-25" dirty="0">
                <a:latin typeface="Arial"/>
                <a:cs typeface="Arial"/>
              </a:rPr>
              <a:t>AR </a:t>
            </a:r>
            <a:r>
              <a:rPr sz="1000" b="1" spc="-5" dirty="0">
                <a:latin typeface="Symbol"/>
                <a:cs typeface="Symbol"/>
              </a:rPr>
              <a:t></a:t>
            </a:r>
            <a:r>
              <a:rPr sz="1000" b="1" spc="204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Arial"/>
                <a:cs typeface="Arial"/>
              </a:rPr>
              <a:t>M[AR]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50557" y="4463034"/>
            <a:ext cx="937260" cy="22732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Nothing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43911" y="3518153"/>
            <a:ext cx="5020310" cy="930910"/>
            <a:chOff x="2343911" y="3518153"/>
            <a:chExt cx="5020310" cy="930910"/>
          </a:xfrm>
        </p:grpSpPr>
        <p:sp>
          <p:nvSpPr>
            <p:cNvPr id="37" name="object 37"/>
            <p:cNvSpPr/>
            <p:nvPr/>
          </p:nvSpPr>
          <p:spPr>
            <a:xfrm>
              <a:off x="3067811" y="3713987"/>
              <a:ext cx="108585" cy="105410"/>
            </a:xfrm>
            <a:custGeom>
              <a:avLst/>
              <a:gdLst/>
              <a:ahLst/>
              <a:cxnLst/>
              <a:rect l="l" t="t" r="r" b="b"/>
              <a:pathLst>
                <a:path w="108585" h="105410">
                  <a:moveTo>
                    <a:pt x="54863" y="0"/>
                  </a:moveTo>
                  <a:lnTo>
                    <a:pt x="40737" y="569"/>
                  </a:lnTo>
                  <a:lnTo>
                    <a:pt x="26812" y="2270"/>
                  </a:lnTo>
                  <a:lnTo>
                    <a:pt x="13198" y="5089"/>
                  </a:lnTo>
                  <a:lnTo>
                    <a:pt x="0" y="9017"/>
                  </a:lnTo>
                  <a:lnTo>
                    <a:pt x="54863" y="105156"/>
                  </a:lnTo>
                  <a:lnTo>
                    <a:pt x="108204" y="8509"/>
                  </a:lnTo>
                  <a:lnTo>
                    <a:pt x="95315" y="4822"/>
                  </a:lnTo>
                  <a:lnTo>
                    <a:pt x="82057" y="2158"/>
                  </a:lnTo>
                  <a:lnTo>
                    <a:pt x="68538" y="54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28009" y="3545585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h="184785">
                  <a:moveTo>
                    <a:pt x="0" y="18440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19671" y="3688079"/>
              <a:ext cx="108585" cy="104139"/>
            </a:xfrm>
            <a:custGeom>
              <a:avLst/>
              <a:gdLst/>
              <a:ahLst/>
              <a:cxnLst/>
              <a:rect l="l" t="t" r="r" b="b"/>
              <a:pathLst>
                <a:path w="108584" h="104139">
                  <a:moveTo>
                    <a:pt x="54863" y="0"/>
                  </a:moveTo>
                  <a:lnTo>
                    <a:pt x="40737" y="567"/>
                  </a:lnTo>
                  <a:lnTo>
                    <a:pt x="26812" y="2254"/>
                  </a:lnTo>
                  <a:lnTo>
                    <a:pt x="13198" y="5036"/>
                  </a:lnTo>
                  <a:lnTo>
                    <a:pt x="0" y="8890"/>
                  </a:lnTo>
                  <a:lnTo>
                    <a:pt x="54863" y="103632"/>
                  </a:lnTo>
                  <a:lnTo>
                    <a:pt x="108203" y="8382"/>
                  </a:lnTo>
                  <a:lnTo>
                    <a:pt x="95315" y="4714"/>
                  </a:lnTo>
                  <a:lnTo>
                    <a:pt x="82057" y="2095"/>
                  </a:lnTo>
                  <a:lnTo>
                    <a:pt x="68538" y="52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66153" y="3518153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h="184785">
                  <a:moveTo>
                    <a:pt x="0" y="18440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89476" y="4343399"/>
              <a:ext cx="108203" cy="105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43577" y="4036313"/>
              <a:ext cx="0" cy="338455"/>
            </a:xfrm>
            <a:custGeom>
              <a:avLst/>
              <a:gdLst/>
              <a:ahLst/>
              <a:cxnLst/>
              <a:rect l="l" t="t" r="r" b="b"/>
              <a:pathLst>
                <a:path h="338454">
                  <a:moveTo>
                    <a:pt x="0" y="33832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5771" y="4343399"/>
              <a:ext cx="105155" cy="105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46826" y="4036313"/>
              <a:ext cx="0" cy="338455"/>
            </a:xfrm>
            <a:custGeom>
              <a:avLst/>
              <a:gdLst/>
              <a:ahLst/>
              <a:cxnLst/>
              <a:rect l="l" t="t" r="r" b="b"/>
              <a:pathLst>
                <a:path h="338454">
                  <a:moveTo>
                    <a:pt x="0" y="33832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43911" y="4343399"/>
              <a:ext cx="108204" cy="1051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96489" y="4025645"/>
              <a:ext cx="3843654" cy="349250"/>
            </a:xfrm>
            <a:custGeom>
              <a:avLst/>
              <a:gdLst/>
              <a:ahLst/>
              <a:cxnLst/>
              <a:rect l="l" t="t" r="r" b="b"/>
              <a:pathLst>
                <a:path w="3843654" h="349250">
                  <a:moveTo>
                    <a:pt x="0" y="348995"/>
                  </a:moveTo>
                  <a:lnTo>
                    <a:pt x="0" y="0"/>
                  </a:lnTo>
                </a:path>
                <a:path w="3843654" h="349250">
                  <a:moveTo>
                    <a:pt x="7620" y="4571"/>
                  </a:moveTo>
                  <a:lnTo>
                    <a:pt x="397764" y="4571"/>
                  </a:lnTo>
                </a:path>
                <a:path w="3843654" h="349250">
                  <a:moveTo>
                    <a:pt x="1024127" y="4571"/>
                  </a:moveTo>
                  <a:lnTo>
                    <a:pt x="1848612" y="4571"/>
                  </a:lnTo>
                </a:path>
                <a:path w="3843654" h="349250">
                  <a:moveTo>
                    <a:pt x="3459480" y="4571"/>
                  </a:moveTo>
                  <a:lnTo>
                    <a:pt x="3843528" y="45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58811" y="4343399"/>
              <a:ext cx="105156" cy="105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84670" y="4014977"/>
              <a:ext cx="448309" cy="360045"/>
            </a:xfrm>
            <a:custGeom>
              <a:avLst/>
              <a:gdLst/>
              <a:ahLst/>
              <a:cxnLst/>
              <a:rect l="l" t="t" r="r" b="b"/>
              <a:pathLst>
                <a:path w="448309" h="360045">
                  <a:moveTo>
                    <a:pt x="425196" y="359664"/>
                  </a:moveTo>
                  <a:lnTo>
                    <a:pt x="425196" y="0"/>
                  </a:lnTo>
                </a:path>
                <a:path w="448309" h="360045">
                  <a:moveTo>
                    <a:pt x="0" y="4572"/>
                  </a:moveTo>
                  <a:lnTo>
                    <a:pt x="448055" y="457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499484" y="3798823"/>
            <a:ext cx="788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= 0</a:t>
            </a:r>
            <a:r>
              <a:rPr sz="1000" b="1" spc="-6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(register)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49272" y="3788409"/>
            <a:ext cx="493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(I/O) =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07685" y="3798823"/>
            <a:ext cx="782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(indirect) =</a:t>
            </a:r>
            <a:r>
              <a:rPr sz="1000" b="1" spc="-5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64282" y="4268470"/>
            <a:ext cx="177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latin typeface="Arial"/>
                <a:cs typeface="Arial"/>
              </a:rPr>
              <a:t>T3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81169" y="4268470"/>
            <a:ext cx="177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latin typeface="Arial"/>
                <a:cs typeface="Arial"/>
              </a:rPr>
              <a:t>T3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29603" y="4268470"/>
            <a:ext cx="177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latin typeface="Arial"/>
                <a:cs typeface="Arial"/>
              </a:rPr>
              <a:t>T3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22209" y="4268470"/>
            <a:ext cx="177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latin typeface="Arial"/>
                <a:cs typeface="Arial"/>
              </a:rPr>
              <a:t>T3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15178" y="4964429"/>
            <a:ext cx="1927860" cy="716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59385" marR="657860" indent="467359">
              <a:lnSpc>
                <a:spcPct val="101200"/>
              </a:lnSpc>
              <a:spcBef>
                <a:spcPts val="80"/>
              </a:spcBef>
            </a:pPr>
            <a:r>
              <a:rPr sz="1000" b="1" spc="-5" dirty="0">
                <a:latin typeface="Arial"/>
                <a:cs typeface="Arial"/>
              </a:rPr>
              <a:t>Execute  memo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15" dirty="0">
                <a:latin typeface="Arial"/>
                <a:cs typeface="Arial"/>
              </a:rPr>
              <a:t>y</a:t>
            </a:r>
            <a:r>
              <a:rPr sz="1000" b="1" spc="-5" dirty="0">
                <a:latin typeface="Arial"/>
                <a:cs typeface="Arial"/>
              </a:rPr>
              <a:t>-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efer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-5" dirty="0">
                <a:latin typeface="Arial"/>
                <a:cs typeface="Arial"/>
              </a:rPr>
              <a:t>nce</a:t>
            </a:r>
            <a:endParaRPr sz="1000">
              <a:latin typeface="Arial"/>
              <a:cs typeface="Arial"/>
            </a:endParaRPr>
          </a:p>
          <a:p>
            <a:pPr marL="513080">
              <a:lnSpc>
                <a:spcPts val="1190"/>
              </a:lnSpc>
            </a:pPr>
            <a:r>
              <a:rPr sz="1000" b="1" spc="-5" dirty="0">
                <a:latin typeface="Arial"/>
                <a:cs typeface="Arial"/>
              </a:rPr>
              <a:t>instruction</a:t>
            </a:r>
            <a:endParaRPr sz="1000">
              <a:latin typeface="Arial"/>
              <a:cs typeface="Arial"/>
            </a:endParaRPr>
          </a:p>
          <a:p>
            <a:pPr marL="612140">
              <a:lnSpc>
                <a:spcPct val="100000"/>
              </a:lnSpc>
              <a:spcBef>
                <a:spcPts val="190"/>
              </a:spcBef>
              <a:tabLst>
                <a:tab pos="982344" algn="l"/>
                <a:tab pos="1266825" algn="l"/>
              </a:tabLst>
            </a:pPr>
            <a:r>
              <a:rPr sz="1000" b="1" spc="-10" dirty="0">
                <a:latin typeface="Arial"/>
                <a:cs typeface="Arial"/>
              </a:rPr>
              <a:t>SC	</a:t>
            </a:r>
            <a:r>
              <a:rPr sz="1000" b="1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000" b="1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795771" y="4690109"/>
            <a:ext cx="105410" cy="258445"/>
            <a:chOff x="5795771" y="4690109"/>
            <a:chExt cx="105410" cy="258445"/>
          </a:xfrm>
        </p:grpSpPr>
        <p:sp>
          <p:nvSpPr>
            <p:cNvPr id="58" name="object 58"/>
            <p:cNvSpPr/>
            <p:nvPr/>
          </p:nvSpPr>
          <p:spPr>
            <a:xfrm>
              <a:off x="5795771" y="4846319"/>
              <a:ext cx="105410" cy="102235"/>
            </a:xfrm>
            <a:custGeom>
              <a:avLst/>
              <a:gdLst/>
              <a:ahLst/>
              <a:cxnLst/>
              <a:rect l="l" t="t" r="r" b="b"/>
              <a:pathLst>
                <a:path w="105410" h="102235">
                  <a:moveTo>
                    <a:pt x="53339" y="0"/>
                  </a:moveTo>
                  <a:lnTo>
                    <a:pt x="39594" y="547"/>
                  </a:lnTo>
                  <a:lnTo>
                    <a:pt x="26050" y="2190"/>
                  </a:lnTo>
                  <a:lnTo>
                    <a:pt x="12817" y="4929"/>
                  </a:lnTo>
                  <a:lnTo>
                    <a:pt x="0" y="8762"/>
                  </a:lnTo>
                  <a:lnTo>
                    <a:pt x="53339" y="102107"/>
                  </a:lnTo>
                  <a:lnTo>
                    <a:pt x="105155" y="8254"/>
                  </a:lnTo>
                  <a:lnTo>
                    <a:pt x="92648" y="4661"/>
                  </a:lnTo>
                  <a:lnTo>
                    <a:pt x="79771" y="2079"/>
                  </a:lnTo>
                  <a:lnTo>
                    <a:pt x="66633" y="521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46825" y="4690109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18745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7258811" y="4690109"/>
            <a:ext cx="105410" cy="258445"/>
            <a:chOff x="7258811" y="4690109"/>
            <a:chExt cx="105410" cy="258445"/>
          </a:xfrm>
        </p:grpSpPr>
        <p:sp>
          <p:nvSpPr>
            <p:cNvPr id="61" name="object 61"/>
            <p:cNvSpPr/>
            <p:nvPr/>
          </p:nvSpPr>
          <p:spPr>
            <a:xfrm>
              <a:off x="7258811" y="4846319"/>
              <a:ext cx="105410" cy="102235"/>
            </a:xfrm>
            <a:custGeom>
              <a:avLst/>
              <a:gdLst/>
              <a:ahLst/>
              <a:cxnLst/>
              <a:rect l="l" t="t" r="r" b="b"/>
              <a:pathLst>
                <a:path w="105409" h="102235">
                  <a:moveTo>
                    <a:pt x="53340" y="0"/>
                  </a:moveTo>
                  <a:lnTo>
                    <a:pt x="39594" y="547"/>
                  </a:lnTo>
                  <a:lnTo>
                    <a:pt x="26050" y="2190"/>
                  </a:lnTo>
                  <a:lnTo>
                    <a:pt x="12817" y="4929"/>
                  </a:lnTo>
                  <a:lnTo>
                    <a:pt x="0" y="8762"/>
                  </a:lnTo>
                  <a:lnTo>
                    <a:pt x="53340" y="102107"/>
                  </a:lnTo>
                  <a:lnTo>
                    <a:pt x="105156" y="8254"/>
                  </a:lnTo>
                  <a:lnTo>
                    <a:pt x="92648" y="4661"/>
                  </a:lnTo>
                  <a:lnTo>
                    <a:pt x="79771" y="2079"/>
                  </a:lnTo>
                  <a:lnTo>
                    <a:pt x="66633" y="521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09865" y="4690109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18745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1565910" y="1411477"/>
            <a:ext cx="5062220" cy="4488180"/>
            <a:chOff x="1565910" y="1411477"/>
            <a:chExt cx="5062220" cy="4488180"/>
          </a:xfrm>
        </p:grpSpPr>
        <p:sp>
          <p:nvSpPr>
            <p:cNvPr id="64" name="object 64"/>
            <p:cNvSpPr/>
            <p:nvPr/>
          </p:nvSpPr>
          <p:spPr>
            <a:xfrm>
              <a:off x="6519672" y="5771387"/>
              <a:ext cx="108585" cy="104139"/>
            </a:xfrm>
            <a:custGeom>
              <a:avLst/>
              <a:gdLst/>
              <a:ahLst/>
              <a:cxnLst/>
              <a:rect l="l" t="t" r="r" b="b"/>
              <a:pathLst>
                <a:path w="108584" h="104139">
                  <a:moveTo>
                    <a:pt x="54863" y="0"/>
                  </a:moveTo>
                  <a:lnTo>
                    <a:pt x="40737" y="563"/>
                  </a:lnTo>
                  <a:lnTo>
                    <a:pt x="26812" y="2241"/>
                  </a:lnTo>
                  <a:lnTo>
                    <a:pt x="13198" y="5014"/>
                  </a:lnTo>
                  <a:lnTo>
                    <a:pt x="0" y="8864"/>
                  </a:lnTo>
                  <a:lnTo>
                    <a:pt x="54863" y="103631"/>
                  </a:lnTo>
                  <a:lnTo>
                    <a:pt x="108203" y="8381"/>
                  </a:lnTo>
                  <a:lnTo>
                    <a:pt x="95315" y="4736"/>
                  </a:lnTo>
                  <a:lnTo>
                    <a:pt x="82057" y="2114"/>
                  </a:lnTo>
                  <a:lnTo>
                    <a:pt x="68538" y="53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65910" y="5691377"/>
              <a:ext cx="5015865" cy="195580"/>
            </a:xfrm>
            <a:custGeom>
              <a:avLst/>
              <a:gdLst/>
              <a:ahLst/>
              <a:cxnLst/>
              <a:rect l="l" t="t" r="r" b="b"/>
              <a:pathLst>
                <a:path w="5015865" h="195579">
                  <a:moveTo>
                    <a:pt x="5007864" y="112776"/>
                  </a:moveTo>
                  <a:lnTo>
                    <a:pt x="5007864" y="0"/>
                  </a:lnTo>
                </a:path>
                <a:path w="5015865" h="195579">
                  <a:moveTo>
                    <a:pt x="5015484" y="195072"/>
                  </a:moveTo>
                  <a:lnTo>
                    <a:pt x="0" y="19507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43912" y="5771387"/>
              <a:ext cx="108204" cy="1036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96490" y="5209793"/>
              <a:ext cx="0" cy="594360"/>
            </a:xfrm>
            <a:custGeom>
              <a:avLst/>
              <a:gdLst/>
              <a:ahLst/>
              <a:cxnLst/>
              <a:rect l="l" t="t" r="r" b="b"/>
              <a:pathLst>
                <a:path h="594360">
                  <a:moveTo>
                    <a:pt x="0" y="59435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05655" y="5771387"/>
              <a:ext cx="108204" cy="1036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65910" y="1424177"/>
              <a:ext cx="2592705" cy="4447540"/>
            </a:xfrm>
            <a:custGeom>
              <a:avLst/>
              <a:gdLst/>
              <a:ahLst/>
              <a:cxnLst/>
              <a:rect l="l" t="t" r="r" b="b"/>
              <a:pathLst>
                <a:path w="2592704" h="4447540">
                  <a:moveTo>
                    <a:pt x="2592324" y="4379976"/>
                  </a:moveTo>
                  <a:lnTo>
                    <a:pt x="2592324" y="3764279"/>
                  </a:lnTo>
                </a:path>
                <a:path w="2592704" h="4447540">
                  <a:moveTo>
                    <a:pt x="21336" y="15239"/>
                  </a:moveTo>
                  <a:lnTo>
                    <a:pt x="21336" y="4447032"/>
                  </a:lnTo>
                </a:path>
                <a:path w="2592704" h="4447540">
                  <a:moveTo>
                    <a:pt x="220217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650606" y="4964684"/>
            <a:ext cx="177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latin typeface="Arial"/>
                <a:cs typeface="Arial"/>
              </a:rPr>
              <a:t>T4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57425" y="6352133"/>
            <a:ext cx="4735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Flowchart </a:t>
            </a:r>
            <a:r>
              <a:rPr sz="1400" b="1" spc="-5" dirty="0">
                <a:latin typeface="Times New Roman"/>
                <a:cs typeface="Times New Roman"/>
              </a:rPr>
              <a:t>for </a:t>
            </a:r>
            <a:r>
              <a:rPr sz="1400" b="1" dirty="0">
                <a:latin typeface="Times New Roman"/>
                <a:cs typeface="Times New Roman"/>
              </a:rPr>
              <a:t>instruction </a:t>
            </a:r>
            <a:r>
              <a:rPr sz="1400" b="1" spc="-5" dirty="0">
                <a:latin typeface="Times New Roman"/>
                <a:cs typeface="Times New Roman"/>
              </a:rPr>
              <a:t>cycle (initial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configuration).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90118" y="293370"/>
            <a:ext cx="7893050" cy="619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9525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632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timing </a:t>
            </a:r>
            <a:r>
              <a:rPr sz="1800" dirty="0">
                <a:latin typeface="Times New Roman"/>
                <a:cs typeface="Times New Roman"/>
              </a:rPr>
              <a:t>signal </a:t>
            </a:r>
            <a:r>
              <a:rPr sz="1800" spc="-5" dirty="0">
                <a:latin typeface="Times New Roman"/>
                <a:cs typeface="Times New Roman"/>
              </a:rPr>
              <a:t>that is active </a:t>
            </a:r>
            <a:r>
              <a:rPr sz="1800" dirty="0">
                <a:latin typeface="Times New Roman"/>
                <a:cs typeface="Times New Roman"/>
              </a:rPr>
              <a:t>after the </a:t>
            </a:r>
            <a:r>
              <a:rPr sz="1800" spc="-5" dirty="0">
                <a:latin typeface="Times New Roman"/>
                <a:cs typeface="Times New Roman"/>
              </a:rPr>
              <a:t>decoding is </a:t>
            </a:r>
            <a:r>
              <a:rPr sz="1800" dirty="0">
                <a:latin typeface="Times New Roman"/>
                <a:cs typeface="Times New Roman"/>
              </a:rPr>
              <a:t>T3. </a:t>
            </a:r>
            <a:r>
              <a:rPr sz="1800" spc="-5" dirty="0">
                <a:latin typeface="Times New Roman"/>
                <a:cs typeface="Times New Roman"/>
              </a:rPr>
              <a:t>During time </a:t>
            </a:r>
            <a:r>
              <a:rPr sz="1800" dirty="0">
                <a:latin typeface="Times New Roman"/>
                <a:cs typeface="Times New Roman"/>
              </a:rPr>
              <a:t>T3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control unit determines the </a:t>
            </a:r>
            <a:r>
              <a:rPr sz="1800" spc="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of instruction that </a:t>
            </a:r>
            <a:r>
              <a:rPr sz="1800" spc="-5" dirty="0">
                <a:latin typeface="Times New Roman"/>
                <a:cs typeface="Times New Roman"/>
              </a:rPr>
              <a:t>was just </a:t>
            </a:r>
            <a:r>
              <a:rPr sz="1800" dirty="0">
                <a:latin typeface="Times New Roman"/>
                <a:cs typeface="Times New Roman"/>
              </a:rPr>
              <a:t>read from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memory.</a:t>
            </a:r>
            <a:endParaRPr sz="1800">
              <a:latin typeface="Times New Roman"/>
              <a:cs typeface="Times New Roman"/>
            </a:endParaRPr>
          </a:p>
          <a:p>
            <a:pPr marL="362585" marR="94615" indent="-287020" algn="just">
              <a:lnSpc>
                <a:spcPct val="150000"/>
              </a:lnSpc>
              <a:buFont typeface="Arial"/>
              <a:buChar char="•"/>
              <a:tabLst>
                <a:tab pos="3632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flowchart of </a:t>
            </a:r>
            <a:r>
              <a:rPr sz="1800" dirty="0">
                <a:latin typeface="Times New Roman"/>
                <a:cs typeface="Times New Roman"/>
              </a:rPr>
              <a:t>figure above </a:t>
            </a:r>
            <a:r>
              <a:rPr sz="1800" spc="-5" dirty="0">
                <a:latin typeface="Times New Roman"/>
                <a:cs typeface="Times New Roman"/>
              </a:rPr>
              <a:t>presents </a:t>
            </a:r>
            <a:r>
              <a:rPr sz="1800" dirty="0">
                <a:latin typeface="Times New Roman"/>
                <a:cs typeface="Times New Roman"/>
              </a:rPr>
              <a:t>an initial configuration for the </a:t>
            </a:r>
            <a:r>
              <a:rPr sz="1800" spc="-5" dirty="0">
                <a:latin typeface="Times New Roman"/>
                <a:cs typeface="Times New Roman"/>
              </a:rPr>
              <a:t>instruction  </a:t>
            </a:r>
            <a:r>
              <a:rPr sz="1800" dirty="0">
                <a:latin typeface="Times New Roman"/>
                <a:cs typeface="Times New Roman"/>
              </a:rPr>
              <a:t>cycle and </a:t>
            </a:r>
            <a:r>
              <a:rPr sz="1800" spc="-5" dirty="0">
                <a:latin typeface="Times New Roman"/>
                <a:cs typeface="Times New Roman"/>
              </a:rPr>
              <a:t>shows </a:t>
            </a:r>
            <a:r>
              <a:rPr sz="1800" dirty="0">
                <a:latin typeface="Times New Roman"/>
                <a:cs typeface="Times New Roman"/>
              </a:rPr>
              <a:t>how the </a:t>
            </a:r>
            <a:r>
              <a:rPr sz="1800" spc="-5" dirty="0">
                <a:latin typeface="Times New Roman"/>
                <a:cs typeface="Times New Roman"/>
              </a:rPr>
              <a:t>control determines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instruction type after </a:t>
            </a:r>
            <a:r>
              <a:rPr sz="1800" dirty="0">
                <a:latin typeface="Times New Roman"/>
                <a:cs typeface="Times New Roman"/>
              </a:rPr>
              <a:t>the  decoding.</a:t>
            </a:r>
            <a:endParaRPr sz="1800">
              <a:latin typeface="Times New Roman"/>
              <a:cs typeface="Times New Roman"/>
            </a:endParaRPr>
          </a:p>
          <a:p>
            <a:pPr marL="362585" marR="93980" indent="-287020" algn="just">
              <a:lnSpc>
                <a:spcPct val="150000"/>
              </a:lnSpc>
              <a:buFont typeface="Arial"/>
              <a:buChar char="•"/>
              <a:tabLst>
                <a:tab pos="363220" algn="l"/>
              </a:tabLst>
            </a:pPr>
            <a:r>
              <a:rPr sz="1800" spc="-80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determine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7 </a:t>
            </a:r>
            <a:r>
              <a:rPr sz="1800" dirty="0">
                <a:latin typeface="Times New Roman"/>
                <a:cs typeface="Times New Roman"/>
              </a:rPr>
              <a:t>=1, </a:t>
            </a:r>
            <a:r>
              <a:rPr sz="1800" spc="-5" dirty="0">
                <a:latin typeface="Times New Roman"/>
                <a:cs typeface="Times New Roman"/>
              </a:rPr>
              <a:t>the instruction must </a:t>
            </a:r>
            <a:r>
              <a:rPr sz="1800" dirty="0">
                <a:latin typeface="Times New Roman"/>
                <a:cs typeface="Times New Roman"/>
              </a:rPr>
              <a:t>be a </a:t>
            </a:r>
            <a:r>
              <a:rPr sz="1800" spc="-5" dirty="0">
                <a:latin typeface="Times New Roman"/>
                <a:cs typeface="Times New Roman"/>
              </a:rPr>
              <a:t>register-reference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input  </a:t>
            </a:r>
            <a:r>
              <a:rPr sz="1800" dirty="0">
                <a:latin typeface="Times New Roman"/>
                <a:cs typeface="Times New Roman"/>
              </a:rPr>
              <a:t>output </a:t>
            </a:r>
            <a:r>
              <a:rPr sz="1800" spc="-5" dirty="0">
                <a:latin typeface="Times New Roman"/>
                <a:cs typeface="Times New Roman"/>
              </a:rPr>
              <a:t>type.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7 </a:t>
            </a:r>
            <a:r>
              <a:rPr sz="1800" dirty="0">
                <a:latin typeface="Times New Roman"/>
                <a:cs typeface="Times New Roman"/>
              </a:rPr>
              <a:t>= 0, </a:t>
            </a:r>
            <a:r>
              <a:rPr sz="1800" spc="-5" dirty="0">
                <a:latin typeface="Times New Roman"/>
                <a:cs typeface="Times New Roman"/>
              </a:rPr>
              <a:t>the operation code must </a:t>
            </a:r>
            <a:r>
              <a:rPr sz="1800" dirty="0">
                <a:latin typeface="Times New Roman"/>
                <a:cs typeface="Times New Roman"/>
              </a:rPr>
              <a:t>be one of the </a:t>
            </a:r>
            <a:r>
              <a:rPr sz="1800" spc="-5" dirty="0">
                <a:latin typeface="Times New Roman"/>
                <a:cs typeface="Times New Roman"/>
              </a:rPr>
              <a:t>other </a:t>
            </a:r>
            <a:r>
              <a:rPr sz="1800" dirty="0">
                <a:latin typeface="Times New Roman"/>
                <a:cs typeface="Times New Roman"/>
              </a:rPr>
              <a:t>seven values  000 through </a:t>
            </a:r>
            <a:r>
              <a:rPr sz="1800" spc="-20" dirty="0">
                <a:latin typeface="Times New Roman"/>
                <a:cs typeface="Times New Roman"/>
              </a:rPr>
              <a:t>110, </a:t>
            </a:r>
            <a:r>
              <a:rPr sz="1800" dirty="0">
                <a:latin typeface="Times New Roman"/>
                <a:cs typeface="Times New Roman"/>
              </a:rPr>
              <a:t>specifying a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reference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instruction.</a:t>
            </a:r>
            <a:endParaRPr sz="1800">
              <a:latin typeface="Times New Roman"/>
              <a:cs typeface="Times New Roman"/>
            </a:endParaRPr>
          </a:p>
          <a:p>
            <a:pPr marL="362585" marR="94615" indent="-287020" algn="just">
              <a:lnSpc>
                <a:spcPct val="150000"/>
              </a:lnSpc>
              <a:buFont typeface="Arial"/>
              <a:buChar char="•"/>
              <a:tabLst>
                <a:tab pos="3632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three instruction types are </a:t>
            </a:r>
            <a:r>
              <a:rPr sz="1800" dirty="0">
                <a:latin typeface="Times New Roman"/>
                <a:cs typeface="Times New Roman"/>
              </a:rPr>
              <a:t>subdivided </a:t>
            </a:r>
            <a:r>
              <a:rPr sz="1800" spc="-5" dirty="0">
                <a:latin typeface="Times New Roman"/>
                <a:cs typeface="Times New Roman"/>
              </a:rPr>
              <a:t>into </a:t>
            </a:r>
            <a:r>
              <a:rPr sz="1800" dirty="0">
                <a:latin typeface="Times New Roman"/>
                <a:cs typeface="Times New Roman"/>
              </a:rPr>
              <a:t>four </a:t>
            </a:r>
            <a:r>
              <a:rPr sz="1800" spc="-5" dirty="0">
                <a:latin typeface="Times New Roman"/>
                <a:cs typeface="Times New Roman"/>
              </a:rPr>
              <a:t>separate paths. The  </a:t>
            </a:r>
            <a:r>
              <a:rPr sz="1800" dirty="0">
                <a:latin typeface="Times New Roman"/>
                <a:cs typeface="Times New Roman"/>
              </a:rPr>
              <a:t>selected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operation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activated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clock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transition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associated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timing</a:t>
            </a:r>
            <a:endParaRPr sz="1800">
              <a:latin typeface="Times New Roman"/>
              <a:cs typeface="Times New Roman"/>
            </a:endParaRPr>
          </a:p>
          <a:p>
            <a:pPr marL="533400" marR="3282315" indent="-170815" algn="just">
              <a:lnSpc>
                <a:spcPct val="150000"/>
              </a:lnSpc>
            </a:pPr>
            <a:r>
              <a:rPr sz="1800" spc="-5" dirty="0">
                <a:latin typeface="Times New Roman"/>
                <a:cs typeface="Times New Roman"/>
              </a:rPr>
              <a:t>signal T3. </a:t>
            </a:r>
            <a:r>
              <a:rPr sz="1800" dirty="0">
                <a:latin typeface="Times New Roman"/>
                <a:cs typeface="Times New Roman"/>
              </a:rPr>
              <a:t>This can be symbolized </a:t>
            </a:r>
            <a:r>
              <a:rPr sz="1800" spc="-5" dirty="0">
                <a:latin typeface="Times New Roman"/>
                <a:cs typeface="Times New Roman"/>
              </a:rPr>
              <a:t>as follows:  D</a:t>
            </a:r>
            <a:r>
              <a:rPr sz="1800" spc="-7" baseline="-20833" dirty="0">
                <a:latin typeface="Times New Roman"/>
                <a:cs typeface="Times New Roman"/>
              </a:rPr>
              <a:t>7 </a:t>
            </a:r>
            <a:r>
              <a:rPr sz="1800" dirty="0">
                <a:latin typeface="Times New Roman"/>
                <a:cs typeface="Times New Roman"/>
              </a:rPr>
              <a:t>I T</a:t>
            </a:r>
            <a:r>
              <a:rPr sz="1800" baseline="-20833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+M[AR]</a:t>
            </a:r>
            <a:endParaRPr sz="18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7 </a:t>
            </a:r>
            <a:r>
              <a:rPr sz="1800" dirty="0">
                <a:latin typeface="Times New Roman"/>
                <a:cs typeface="Times New Roman"/>
              </a:rPr>
              <a:t>I’T</a:t>
            </a:r>
            <a:r>
              <a:rPr sz="1800" baseline="-20833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Nothing</a:t>
            </a:r>
            <a:endParaRPr sz="1800">
              <a:latin typeface="Times New Roman"/>
              <a:cs typeface="Times New Roman"/>
            </a:endParaRPr>
          </a:p>
          <a:p>
            <a:pPr marL="589280" marR="2908935" indent="-56515">
              <a:lnSpc>
                <a:spcPts val="3240"/>
              </a:lnSpc>
              <a:spcBef>
                <a:spcPts val="290"/>
              </a:spcBef>
            </a:pP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7 </a:t>
            </a:r>
            <a:r>
              <a:rPr sz="1800" dirty="0">
                <a:latin typeface="Times New Roman"/>
                <a:cs typeface="Times New Roman"/>
              </a:rPr>
              <a:t>I’T</a:t>
            </a:r>
            <a:r>
              <a:rPr sz="1800" baseline="-20833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: Execute a </a:t>
            </a:r>
            <a:r>
              <a:rPr sz="1800" spc="-5" dirty="0">
                <a:latin typeface="Times New Roman"/>
                <a:cs typeface="Times New Roman"/>
              </a:rPr>
              <a:t>register-reference </a:t>
            </a:r>
            <a:r>
              <a:rPr sz="1800" dirty="0">
                <a:latin typeface="Times New Roman"/>
                <a:cs typeface="Times New Roman"/>
              </a:rPr>
              <a:t>instruction  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7 </a:t>
            </a:r>
            <a:r>
              <a:rPr sz="1800" dirty="0">
                <a:latin typeface="Times New Roman"/>
                <a:cs typeface="Times New Roman"/>
              </a:rPr>
              <a:t>I T</a:t>
            </a:r>
            <a:r>
              <a:rPr sz="1800" baseline="-20833" dirty="0">
                <a:latin typeface="Times New Roman"/>
                <a:cs typeface="Times New Roman"/>
              </a:rPr>
              <a:t>3 </a:t>
            </a:r>
            <a:r>
              <a:rPr sz="1800" dirty="0">
                <a:latin typeface="Times New Roman"/>
                <a:cs typeface="Times New Roman"/>
              </a:rPr>
              <a:t>: Execute an input-output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286" y="1114399"/>
            <a:ext cx="8018780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Instructions and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stored in memory </a:t>
            </a:r>
            <a:r>
              <a:rPr sz="2000" spc="-5" dirty="0">
                <a:latin typeface="Times New Roman"/>
                <a:cs typeface="Times New Roman"/>
              </a:rPr>
              <a:t>must come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1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input </a:t>
            </a:r>
            <a:r>
              <a:rPr sz="2000" spc="-5" dirty="0">
                <a:latin typeface="Times New Roman"/>
                <a:cs typeface="Times New Roman"/>
              </a:rPr>
              <a:t>device.  Computational </a:t>
            </a:r>
            <a:r>
              <a:rPr sz="2000" dirty="0">
                <a:latin typeface="Times New Roman"/>
                <a:cs typeface="Times New Roman"/>
              </a:rPr>
              <a:t>results </a:t>
            </a:r>
            <a:r>
              <a:rPr sz="2000" spc="-5" dirty="0">
                <a:latin typeface="Times New Roman"/>
                <a:cs typeface="Times New Roman"/>
              </a:rPr>
              <a:t>must be transmitted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user through </a:t>
            </a:r>
            <a:r>
              <a:rPr sz="2000" spc="-10" dirty="0">
                <a:latin typeface="Times New Roman"/>
                <a:cs typeface="Times New Roman"/>
              </a:rPr>
              <a:t>some </a:t>
            </a:r>
            <a:r>
              <a:rPr sz="2000" spc="-5" dirty="0">
                <a:latin typeface="Times New Roman"/>
                <a:cs typeface="Times New Roman"/>
              </a:rPr>
              <a:t>output  device. Commercial computers include many types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input and output  </a:t>
            </a:r>
            <a:r>
              <a:rPr sz="2000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Input-Output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Configuration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  <a:tab pos="845819" algn="l"/>
                <a:tab pos="1837055" algn="l"/>
                <a:tab pos="2551430" algn="l"/>
                <a:tab pos="3067050" algn="l"/>
                <a:tab pos="4048760" algn="l"/>
                <a:tab pos="4746625" algn="l"/>
                <a:tab pos="6156325" algn="l"/>
                <a:tab pos="6813550" algn="l"/>
                <a:tab pos="7793355" algn="l"/>
              </a:tabLst>
            </a:pPr>
            <a:r>
              <a:rPr sz="2000" dirty="0">
                <a:latin typeface="Times New Roman"/>
                <a:cs typeface="Times New Roman"/>
              </a:rPr>
              <a:t>The	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inal	se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ds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	re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ves	s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ri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nf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.	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ach	</a:t>
            </a:r>
            <a:r>
              <a:rPr sz="2000" spc="-10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uan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y	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has eight bits of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alphanumeric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  <a:p>
            <a:pPr marL="299085" marR="635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two registers communicate with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communication interface </a:t>
            </a:r>
            <a:r>
              <a:rPr sz="2000" spc="-10" dirty="0">
                <a:latin typeface="Times New Roman"/>
                <a:cs typeface="Times New Roman"/>
              </a:rPr>
              <a:t>serially  </a:t>
            </a:r>
            <a:r>
              <a:rPr sz="2000" dirty="0">
                <a:latin typeface="Times New Roman"/>
                <a:cs typeface="Times New Roman"/>
              </a:rPr>
              <a:t>and with the </a:t>
            </a:r>
            <a:r>
              <a:rPr sz="2000" spc="5" dirty="0">
                <a:latin typeface="Times New Roman"/>
                <a:cs typeface="Times New Roman"/>
              </a:rPr>
              <a:t>AC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parallel.</a:t>
            </a:r>
            <a:endParaRPr sz="2000">
              <a:latin typeface="Times New Roman"/>
              <a:cs typeface="Times New Roman"/>
            </a:endParaRPr>
          </a:p>
          <a:p>
            <a:pPr marL="299085" marR="635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serial information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the keyboard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shifted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the input register  </a:t>
            </a:r>
            <a:r>
              <a:rPr sz="2000" dirty="0">
                <a:latin typeface="Times New Roman"/>
                <a:cs typeface="Times New Roman"/>
              </a:rPr>
              <a:t>INPR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serial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printer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stored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798" y="6296355"/>
            <a:ext cx="782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2614" y="448436"/>
            <a:ext cx="3379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Input-Output and</a:t>
            </a:r>
            <a:r>
              <a:rPr sz="2200" spc="5" dirty="0"/>
              <a:t> </a:t>
            </a:r>
            <a:r>
              <a:rPr sz="2200" spc="-5" dirty="0"/>
              <a:t>Interrupt</a:t>
            </a:r>
            <a:endParaRPr sz="2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617" y="973328"/>
            <a:ext cx="873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Input-output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364996"/>
            <a:ext cx="619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Times New Roman"/>
                <a:cs typeface="Times New Roman"/>
              </a:rPr>
              <a:t>Terminal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3695" y="973328"/>
            <a:ext cx="405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Ser</a:t>
            </a:r>
            <a:r>
              <a:rPr sz="1200" b="1" dirty="0">
                <a:latin typeface="Times New Roman"/>
                <a:cs typeface="Times New Roman"/>
              </a:rPr>
              <a:t>ial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0710" y="1210423"/>
            <a:ext cx="1028700" cy="58166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mm</a:t>
            </a:r>
            <a:r>
              <a:rPr sz="1200" b="1" spc="-5" dirty="0">
                <a:latin typeface="Times New Roman"/>
                <a:cs typeface="Times New Roman"/>
              </a:rPr>
              <a:t>un</a:t>
            </a:r>
            <a:r>
              <a:rPr sz="1200" b="1" dirty="0">
                <a:latin typeface="Times New Roman"/>
                <a:cs typeface="Times New Roman"/>
              </a:rPr>
              <a:t>ica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ion</a:t>
            </a:r>
            <a:endParaRPr sz="1200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  <a:spcBef>
                <a:spcPts val="750"/>
              </a:spcBef>
            </a:pPr>
            <a:r>
              <a:rPr sz="1200" b="1" spc="-5" dirty="0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9798" y="906271"/>
            <a:ext cx="8674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Computer  registers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  </a:t>
            </a:r>
            <a:r>
              <a:rPr sz="1200" b="1" dirty="0">
                <a:latin typeface="Times New Roman"/>
                <a:cs typeface="Times New Roman"/>
              </a:rPr>
              <a:t>flip-flops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2124" y="2156460"/>
            <a:ext cx="1506220" cy="8153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22479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Printer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2124" y="4212335"/>
            <a:ext cx="1506220" cy="81406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Keyboard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3235" y="2156460"/>
            <a:ext cx="1485900" cy="8153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47955" marR="755015" indent="-33655">
              <a:lnSpc>
                <a:spcPct val="127299"/>
              </a:lnSpc>
              <a:spcBef>
                <a:spcPts val="340"/>
              </a:spcBef>
            </a:pPr>
            <a:r>
              <a:rPr sz="1200" b="1" spc="-5" dirty="0">
                <a:latin typeface="Times New Roman"/>
                <a:cs typeface="Times New Roman"/>
              </a:rPr>
              <a:t>Receiver  i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0464" y="2470150"/>
            <a:ext cx="86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90" algn="l"/>
              </a:tabLst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3235" y="4212335"/>
            <a:ext cx="1485900" cy="81406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67335" marR="586740" indent="-159385">
              <a:lnSpc>
                <a:spcPts val="2530"/>
              </a:lnSpc>
              <a:spcBef>
                <a:spcPts val="10"/>
              </a:spcBef>
            </a:pPr>
            <a:r>
              <a:rPr sz="1200" b="1" spc="-8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rans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it</a:t>
            </a:r>
            <a:r>
              <a:rPr sz="1200" b="1" spc="-5" dirty="0">
                <a:latin typeface="Times New Roman"/>
                <a:cs typeface="Times New Roman"/>
              </a:rPr>
              <a:t>te</a:t>
            </a:r>
            <a:r>
              <a:rPr sz="1200" b="1" dirty="0">
                <a:latin typeface="Times New Roman"/>
                <a:cs typeface="Times New Roman"/>
              </a:rPr>
              <a:t>r  </a:t>
            </a:r>
            <a:r>
              <a:rPr sz="1200" b="1" spc="-5" dirty="0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6200" y="2287523"/>
            <a:ext cx="533400" cy="4832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05"/>
              </a:spcBef>
            </a:pPr>
            <a:r>
              <a:rPr sz="1200" b="1" spc="-10" dirty="0">
                <a:latin typeface="Times New Roman"/>
                <a:cs typeface="Times New Roman"/>
              </a:rPr>
              <a:t>FGO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9004" y="2424683"/>
            <a:ext cx="952500" cy="4470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OUTR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5540" y="3473196"/>
            <a:ext cx="1600200" cy="4603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R="295275" algn="ctr">
              <a:lnSpc>
                <a:spcPct val="100000"/>
              </a:lnSpc>
              <a:spcBef>
                <a:spcPts val="950"/>
              </a:spcBef>
            </a:pPr>
            <a:r>
              <a:rPr sz="1200" b="1" spc="-10" dirty="0">
                <a:latin typeface="Times New Roman"/>
                <a:cs typeface="Times New Roman"/>
              </a:rPr>
              <a:t>AC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9004" y="4460747"/>
            <a:ext cx="952500" cy="464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990"/>
              </a:spcBef>
            </a:pPr>
            <a:r>
              <a:rPr sz="1200" b="1" spc="-5" dirty="0">
                <a:latin typeface="Times New Roman"/>
                <a:cs typeface="Times New Roman"/>
              </a:rPr>
              <a:t>INPR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6183" y="5225796"/>
            <a:ext cx="513715" cy="4438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45"/>
              </a:spcBef>
            </a:pPr>
            <a:r>
              <a:rPr sz="1200" b="1" spc="-10" dirty="0">
                <a:latin typeface="Times New Roman"/>
                <a:cs typeface="Times New Roman"/>
              </a:rPr>
              <a:t>FGI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21808" y="2592323"/>
            <a:ext cx="181355" cy="161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413247" y="2418333"/>
            <a:ext cx="2419350" cy="2513965"/>
            <a:chOff x="5413247" y="2418333"/>
            <a:chExt cx="2419350" cy="2513965"/>
          </a:xfrm>
        </p:grpSpPr>
        <p:sp>
          <p:nvSpPr>
            <p:cNvPr id="19" name="object 19"/>
            <p:cNvSpPr/>
            <p:nvPr/>
          </p:nvSpPr>
          <p:spPr>
            <a:xfrm>
              <a:off x="6509003" y="2424683"/>
              <a:ext cx="952500" cy="447040"/>
            </a:xfrm>
            <a:custGeom>
              <a:avLst/>
              <a:gdLst/>
              <a:ahLst/>
              <a:cxnLst/>
              <a:rect l="l" t="t" r="r" b="b"/>
              <a:pathLst>
                <a:path w="952500" h="447039">
                  <a:moveTo>
                    <a:pt x="0" y="446532"/>
                  </a:moveTo>
                  <a:lnTo>
                    <a:pt x="952500" y="446532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44653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38187" y="2822447"/>
              <a:ext cx="143255" cy="198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25539" y="3473195"/>
              <a:ext cx="1600200" cy="460375"/>
            </a:xfrm>
            <a:custGeom>
              <a:avLst/>
              <a:gdLst/>
              <a:ahLst/>
              <a:cxnLst/>
              <a:rect l="l" t="t" r="r" b="b"/>
              <a:pathLst>
                <a:path w="1600200" h="460375">
                  <a:moveTo>
                    <a:pt x="0" y="460247"/>
                  </a:moveTo>
                  <a:lnTo>
                    <a:pt x="1600200" y="460247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4602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25995" y="3884675"/>
              <a:ext cx="144779" cy="198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9003" y="4460748"/>
              <a:ext cx="952500" cy="464820"/>
            </a:xfrm>
            <a:custGeom>
              <a:avLst/>
              <a:gdLst/>
              <a:ahLst/>
              <a:cxnLst/>
              <a:rect l="l" t="t" r="r" b="b"/>
              <a:pathLst>
                <a:path w="952500" h="464820">
                  <a:moveTo>
                    <a:pt x="0" y="464819"/>
                  </a:moveTo>
                  <a:lnTo>
                    <a:pt x="952500" y="464819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4648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76288" y="3955541"/>
              <a:ext cx="38100" cy="579120"/>
            </a:xfrm>
            <a:custGeom>
              <a:avLst/>
              <a:gdLst/>
              <a:ahLst/>
              <a:cxnLst/>
              <a:rect l="l" t="t" r="r" b="b"/>
              <a:pathLst>
                <a:path w="38100" h="579120">
                  <a:moveTo>
                    <a:pt x="12700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700" y="579120"/>
                  </a:lnTo>
                  <a:lnTo>
                    <a:pt x="12700" y="0"/>
                  </a:lnTo>
                  <a:close/>
                </a:path>
                <a:path w="38100" h="579120">
                  <a:moveTo>
                    <a:pt x="38100" y="0"/>
                  </a:moveTo>
                  <a:lnTo>
                    <a:pt x="25400" y="0"/>
                  </a:lnTo>
                  <a:lnTo>
                    <a:pt x="25400" y="579120"/>
                  </a:lnTo>
                  <a:lnTo>
                    <a:pt x="38100" y="57912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3347" y="4646676"/>
              <a:ext cx="181355" cy="1661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13247" y="4706111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6956" y="2867405"/>
              <a:ext cx="38100" cy="690880"/>
            </a:xfrm>
            <a:custGeom>
              <a:avLst/>
              <a:gdLst/>
              <a:ahLst/>
              <a:cxnLst/>
              <a:rect l="l" t="t" r="r" b="b"/>
              <a:pathLst>
                <a:path w="38100" h="690879">
                  <a:moveTo>
                    <a:pt x="12700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12700" y="690372"/>
                  </a:lnTo>
                  <a:lnTo>
                    <a:pt x="12700" y="0"/>
                  </a:lnTo>
                  <a:close/>
                </a:path>
                <a:path w="38100" h="690879">
                  <a:moveTo>
                    <a:pt x="38100" y="0"/>
                  </a:moveTo>
                  <a:lnTo>
                    <a:pt x="25400" y="0"/>
                  </a:lnTo>
                  <a:lnTo>
                    <a:pt x="25400" y="690372"/>
                  </a:lnTo>
                  <a:lnTo>
                    <a:pt x="38100" y="690372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529839" y="2592323"/>
            <a:ext cx="981710" cy="161925"/>
            <a:chOff x="2529839" y="2592323"/>
            <a:chExt cx="981710" cy="161925"/>
          </a:xfrm>
        </p:grpSpPr>
        <p:sp>
          <p:nvSpPr>
            <p:cNvPr id="29" name="object 29"/>
            <p:cNvSpPr/>
            <p:nvPr/>
          </p:nvSpPr>
          <p:spPr>
            <a:xfrm>
              <a:off x="2529839" y="2592323"/>
              <a:ext cx="181356" cy="1615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11195" y="2692907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621279" y="4646676"/>
            <a:ext cx="989330" cy="166370"/>
            <a:chOff x="2621279" y="4646676"/>
            <a:chExt cx="989330" cy="166370"/>
          </a:xfrm>
        </p:grpSpPr>
        <p:sp>
          <p:nvSpPr>
            <p:cNvPr id="32" name="object 32"/>
            <p:cNvSpPr/>
            <p:nvPr/>
          </p:nvSpPr>
          <p:spPr>
            <a:xfrm>
              <a:off x="3428999" y="4646676"/>
              <a:ext cx="181355" cy="1661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1279" y="4706112"/>
              <a:ext cx="797560" cy="0"/>
            </a:xfrm>
            <a:custGeom>
              <a:avLst/>
              <a:gdLst/>
              <a:ahLst/>
              <a:cxnLst/>
              <a:rect l="l" t="t" r="r" b="b"/>
              <a:pathLst>
                <a:path w="797560">
                  <a:moveTo>
                    <a:pt x="0" y="0"/>
                  </a:moveTo>
                  <a:lnTo>
                    <a:pt x="79705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05733" y="5703214"/>
            <a:ext cx="2731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Input-output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configuration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30479" y="376580"/>
            <a:ext cx="8284845" cy="567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INPR Input register - 8 bits, OUTR Output register - 8 bits, FGI Input flag - 1 bit,  FGO Output flag - 1 bit, </a:t>
            </a:r>
            <a:r>
              <a:rPr sz="1900" spc="10" dirty="0">
                <a:latin typeface="Times New Roman"/>
                <a:cs typeface="Times New Roman"/>
              </a:rPr>
              <a:t>IENInterrupt </a:t>
            </a:r>
            <a:r>
              <a:rPr sz="1900" spc="-5" dirty="0">
                <a:latin typeface="Times New Roman"/>
                <a:cs typeface="Times New Roman"/>
              </a:rPr>
              <a:t>enable - 1</a:t>
            </a:r>
            <a:r>
              <a:rPr sz="1900" spc="-2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bit</a:t>
            </a:r>
            <a:endParaRPr sz="19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1900" spc="-15" dirty="0">
                <a:latin typeface="Times New Roman"/>
                <a:cs typeface="Times New Roman"/>
              </a:rPr>
              <a:t>Initially, </a:t>
            </a:r>
            <a:r>
              <a:rPr sz="1900" spc="-5" dirty="0">
                <a:latin typeface="Times New Roman"/>
                <a:cs typeface="Times New Roman"/>
              </a:rPr>
              <a:t>the input flag FGI is cleared to 0. When a key is struck in the keyboard,  an 8-bit alphanumeric code is shifted into INPR and the input flag FGI is set to 1.  As long as the flag is set, the information in INPR cannot be changed </a:t>
            </a:r>
            <a:r>
              <a:rPr sz="1900" spc="-10" dirty="0">
                <a:latin typeface="Times New Roman"/>
                <a:cs typeface="Times New Roman"/>
              </a:rPr>
              <a:t>by </a:t>
            </a:r>
            <a:r>
              <a:rPr sz="1900" spc="-5" dirty="0">
                <a:latin typeface="Times New Roman"/>
                <a:cs typeface="Times New Roman"/>
              </a:rPr>
              <a:t>striking  another </a:t>
            </a:r>
            <a:r>
              <a:rPr sz="1900" spc="-35" dirty="0">
                <a:latin typeface="Times New Roman"/>
                <a:cs typeface="Times New Roman"/>
              </a:rPr>
              <a:t>key. </a:t>
            </a:r>
            <a:r>
              <a:rPr sz="1900" spc="-1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computer checks the flag bit; if </a:t>
            </a:r>
            <a:r>
              <a:rPr sz="1900" spc="-10" dirty="0">
                <a:latin typeface="Times New Roman"/>
                <a:cs typeface="Times New Roman"/>
              </a:rPr>
              <a:t>it </a:t>
            </a:r>
            <a:r>
              <a:rPr sz="1900" spc="-5" dirty="0">
                <a:latin typeface="Times New Roman"/>
                <a:cs typeface="Times New Roman"/>
              </a:rPr>
              <a:t>is 1, </a:t>
            </a:r>
            <a:r>
              <a:rPr sz="1900" spc="-1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information </a:t>
            </a:r>
            <a:r>
              <a:rPr sz="1900" dirty="0">
                <a:latin typeface="Times New Roman"/>
                <a:cs typeface="Times New Roman"/>
              </a:rPr>
              <a:t>from  </a:t>
            </a:r>
            <a:r>
              <a:rPr sz="1900" spc="-5" dirty="0">
                <a:latin typeface="Times New Roman"/>
                <a:cs typeface="Times New Roman"/>
              </a:rPr>
              <a:t>INPR is transferred in parallel into </a:t>
            </a:r>
            <a:r>
              <a:rPr sz="1900" spc="-10" dirty="0">
                <a:latin typeface="Times New Roman"/>
                <a:cs typeface="Times New Roman"/>
              </a:rPr>
              <a:t>AC </a:t>
            </a:r>
            <a:r>
              <a:rPr sz="1900" spc="-5" dirty="0">
                <a:latin typeface="Times New Roman"/>
                <a:cs typeface="Times New Roman"/>
              </a:rPr>
              <a:t>and </a:t>
            </a:r>
            <a:r>
              <a:rPr sz="1900" spc="-10" dirty="0">
                <a:latin typeface="Times New Roman"/>
                <a:cs typeface="Times New Roman"/>
              </a:rPr>
              <a:t>FGI </a:t>
            </a:r>
            <a:r>
              <a:rPr sz="1900" spc="-5" dirty="0">
                <a:latin typeface="Times New Roman"/>
                <a:cs typeface="Times New Roman"/>
              </a:rPr>
              <a:t>is cleared to 0. </a:t>
            </a:r>
            <a:r>
              <a:rPr sz="1900" spc="-10" dirty="0">
                <a:latin typeface="Times New Roman"/>
                <a:cs typeface="Times New Roman"/>
              </a:rPr>
              <a:t>Once </a:t>
            </a:r>
            <a:r>
              <a:rPr sz="1900" spc="-5" dirty="0">
                <a:latin typeface="Times New Roman"/>
                <a:cs typeface="Times New Roman"/>
              </a:rPr>
              <a:t>the flag is   cleared, new information can be shifted into INPR by striking another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-30" dirty="0">
                <a:latin typeface="Times New Roman"/>
                <a:cs typeface="Times New Roman"/>
              </a:rPr>
              <a:t>key.</a:t>
            </a:r>
            <a:endParaRPr sz="19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output register OUTR works similarly but the direction of information flow is  reversed. </a:t>
            </a:r>
            <a:r>
              <a:rPr sz="1900" spc="-20" dirty="0">
                <a:latin typeface="Times New Roman"/>
                <a:cs typeface="Times New Roman"/>
              </a:rPr>
              <a:t>Initially, </a:t>
            </a:r>
            <a:r>
              <a:rPr sz="1900" spc="-5" dirty="0">
                <a:latin typeface="Times New Roman"/>
                <a:cs typeface="Times New Roman"/>
              </a:rPr>
              <a:t>the output flag FGO is set </a:t>
            </a:r>
            <a:r>
              <a:rPr sz="1900" spc="-10" dirty="0">
                <a:latin typeface="Times New Roman"/>
                <a:cs typeface="Times New Roman"/>
              </a:rPr>
              <a:t>to </a:t>
            </a:r>
            <a:r>
              <a:rPr sz="1900" spc="-5" dirty="0">
                <a:latin typeface="Times New Roman"/>
                <a:cs typeface="Times New Roman"/>
              </a:rPr>
              <a:t>1. </a:t>
            </a:r>
            <a:r>
              <a:rPr sz="1900" spc="-1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computer checks the flag  bit; if it is 1, the information </a:t>
            </a:r>
            <a:r>
              <a:rPr sz="1900" dirty="0">
                <a:latin typeface="Times New Roman"/>
                <a:cs typeface="Times New Roman"/>
              </a:rPr>
              <a:t>from </a:t>
            </a:r>
            <a:r>
              <a:rPr sz="1900" spc="-10" dirty="0">
                <a:latin typeface="Times New Roman"/>
                <a:cs typeface="Times New Roman"/>
              </a:rPr>
              <a:t>AC </a:t>
            </a:r>
            <a:r>
              <a:rPr sz="1900" spc="-5" dirty="0">
                <a:latin typeface="Times New Roman"/>
                <a:cs typeface="Times New Roman"/>
              </a:rPr>
              <a:t>is transferred in parallel </a:t>
            </a:r>
            <a:r>
              <a:rPr sz="1900" spc="-10" dirty="0">
                <a:latin typeface="Times New Roman"/>
                <a:cs typeface="Times New Roman"/>
              </a:rPr>
              <a:t>to </a:t>
            </a:r>
            <a:r>
              <a:rPr sz="1900" spc="-5" dirty="0">
                <a:latin typeface="Times New Roman"/>
                <a:cs typeface="Times New Roman"/>
              </a:rPr>
              <a:t>OUTR and </a:t>
            </a:r>
            <a:r>
              <a:rPr sz="1900" dirty="0">
                <a:latin typeface="Times New Roman"/>
                <a:cs typeface="Times New Roman"/>
              </a:rPr>
              <a:t>FGO  </a:t>
            </a:r>
            <a:r>
              <a:rPr sz="1900" spc="-5" dirty="0">
                <a:latin typeface="Times New Roman"/>
                <a:cs typeface="Times New Roman"/>
              </a:rPr>
              <a:t>is cleared to </a:t>
            </a:r>
            <a:r>
              <a:rPr sz="1900" spc="-10" dirty="0">
                <a:latin typeface="Times New Roman"/>
                <a:cs typeface="Times New Roman"/>
              </a:rPr>
              <a:t>0. </a:t>
            </a:r>
            <a:r>
              <a:rPr sz="1900" spc="-5" dirty="0">
                <a:latin typeface="Times New Roman"/>
                <a:cs typeface="Times New Roman"/>
              </a:rPr>
              <a:t>The output device accepts the coded information, prints the  corresponding </a:t>
            </a:r>
            <a:r>
              <a:rPr sz="1900" spc="-10" dirty="0">
                <a:latin typeface="Times New Roman"/>
                <a:cs typeface="Times New Roman"/>
              </a:rPr>
              <a:t>character, </a:t>
            </a:r>
            <a:r>
              <a:rPr sz="1900" spc="-5" dirty="0">
                <a:latin typeface="Times New Roman"/>
                <a:cs typeface="Times New Roman"/>
              </a:rPr>
              <a:t>and </a:t>
            </a:r>
            <a:r>
              <a:rPr sz="1900" spc="-10" dirty="0">
                <a:latin typeface="Times New Roman"/>
                <a:cs typeface="Times New Roman"/>
              </a:rPr>
              <a:t>when </a:t>
            </a:r>
            <a:r>
              <a:rPr sz="1900" spc="-5" dirty="0">
                <a:latin typeface="Times New Roman"/>
                <a:cs typeface="Times New Roman"/>
              </a:rPr>
              <a:t>the operation is completed, it sets FGO to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279653"/>
            <a:ext cx="3505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Program controlled data</a:t>
            </a:r>
            <a:r>
              <a:rPr b="0" spc="3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5266" y="853567"/>
            <a:ext cx="8134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-- CPU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--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5003" y="853567"/>
            <a:ext cx="1319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-- I/O Device</a:t>
            </a:r>
            <a:r>
              <a:rPr sz="1600" b="1" spc="-10" dirty="0">
                <a:latin typeface="Times New Roman"/>
                <a:cs typeface="Times New Roman"/>
              </a:rPr>
              <a:t> --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2017" y="875538"/>
            <a:ext cx="50800" cy="5527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7638" y="1623822"/>
            <a:ext cx="1318260" cy="360045"/>
          </a:xfrm>
          <a:custGeom>
            <a:avLst/>
            <a:gdLst/>
            <a:ahLst/>
            <a:cxnLst/>
            <a:rect l="l" t="t" r="r" b="b"/>
            <a:pathLst>
              <a:path w="1318260" h="360044">
                <a:moveTo>
                  <a:pt x="0" y="44957"/>
                </a:moveTo>
                <a:lnTo>
                  <a:pt x="3524" y="27431"/>
                </a:lnTo>
                <a:lnTo>
                  <a:pt x="13144" y="13144"/>
                </a:lnTo>
                <a:lnTo>
                  <a:pt x="27431" y="3524"/>
                </a:lnTo>
                <a:lnTo>
                  <a:pt x="44957" y="0"/>
                </a:lnTo>
                <a:lnTo>
                  <a:pt x="1273302" y="0"/>
                </a:lnTo>
                <a:lnTo>
                  <a:pt x="1290827" y="3524"/>
                </a:lnTo>
                <a:lnTo>
                  <a:pt x="1305115" y="13144"/>
                </a:lnTo>
                <a:lnTo>
                  <a:pt x="1314735" y="27431"/>
                </a:lnTo>
                <a:lnTo>
                  <a:pt x="1318260" y="44957"/>
                </a:lnTo>
                <a:lnTo>
                  <a:pt x="1318260" y="314705"/>
                </a:lnTo>
                <a:lnTo>
                  <a:pt x="1314735" y="332231"/>
                </a:lnTo>
                <a:lnTo>
                  <a:pt x="1305115" y="346519"/>
                </a:lnTo>
                <a:lnTo>
                  <a:pt x="1290828" y="356139"/>
                </a:lnTo>
                <a:lnTo>
                  <a:pt x="1273302" y="359663"/>
                </a:lnTo>
                <a:lnTo>
                  <a:pt x="44957" y="359663"/>
                </a:lnTo>
                <a:lnTo>
                  <a:pt x="27431" y="356139"/>
                </a:lnTo>
                <a:lnTo>
                  <a:pt x="13144" y="346519"/>
                </a:lnTo>
                <a:lnTo>
                  <a:pt x="3524" y="332232"/>
                </a:lnTo>
                <a:lnTo>
                  <a:pt x="0" y="314705"/>
                </a:lnTo>
                <a:lnTo>
                  <a:pt x="0" y="4495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9811" y="1642363"/>
            <a:ext cx="8807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Start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9285" y="2231898"/>
            <a:ext cx="855344" cy="2819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50"/>
              </a:spcBef>
            </a:pPr>
            <a:r>
              <a:rPr sz="1400" b="1" spc="-5" dirty="0">
                <a:latin typeface="Times New Roman"/>
                <a:cs typeface="Times New Roman"/>
              </a:rPr>
              <a:t>FGI </a:t>
            </a:r>
            <a:r>
              <a:rPr sz="1400" b="1" dirty="0">
                <a:latin typeface="Symbol"/>
                <a:cs typeface="Symbol"/>
              </a:rPr>
              <a:t>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5173" y="2818638"/>
            <a:ext cx="1088390" cy="579120"/>
          </a:xfrm>
          <a:custGeom>
            <a:avLst/>
            <a:gdLst/>
            <a:ahLst/>
            <a:cxnLst/>
            <a:rect l="l" t="t" r="r" b="b"/>
            <a:pathLst>
              <a:path w="1088389" h="579120">
                <a:moveTo>
                  <a:pt x="0" y="289560"/>
                </a:moveTo>
                <a:lnTo>
                  <a:pt x="544068" y="0"/>
                </a:lnTo>
                <a:lnTo>
                  <a:pt x="1088136" y="289560"/>
                </a:lnTo>
                <a:lnTo>
                  <a:pt x="544068" y="579120"/>
                </a:lnTo>
                <a:lnTo>
                  <a:pt x="0" y="28956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2348" y="2938652"/>
            <a:ext cx="533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GI=0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4298" y="3800094"/>
            <a:ext cx="1533525" cy="309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5435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AC </a:t>
            </a:r>
            <a:r>
              <a:rPr sz="1400" b="1" dirty="0">
                <a:latin typeface="Symbol"/>
                <a:cs typeface="Symbol"/>
              </a:rPr>
              <a:t>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INPR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9164" y="4626609"/>
            <a:ext cx="80835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84150">
              <a:lnSpc>
                <a:spcPts val="1510"/>
              </a:lnSpc>
              <a:spcBef>
                <a:spcPts val="295"/>
              </a:spcBef>
            </a:pPr>
            <a:r>
              <a:rPr sz="1400" b="1" spc="-10" dirty="0">
                <a:latin typeface="Times New Roman"/>
                <a:cs typeface="Times New Roman"/>
              </a:rPr>
              <a:t>More  C</a:t>
            </a:r>
            <a:r>
              <a:rPr sz="1400" b="1" dirty="0">
                <a:latin typeface="Times New Roman"/>
                <a:cs typeface="Times New Roman"/>
              </a:rPr>
              <a:t>har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cter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93417" y="2519933"/>
            <a:ext cx="1422400" cy="1270000"/>
            <a:chOff x="1693417" y="2519933"/>
            <a:chExt cx="1422400" cy="1270000"/>
          </a:xfrm>
        </p:grpSpPr>
        <p:sp>
          <p:nvSpPr>
            <p:cNvPr id="14" name="object 14"/>
            <p:cNvSpPr/>
            <p:nvPr/>
          </p:nvSpPr>
          <p:spPr>
            <a:xfrm>
              <a:off x="3096005" y="251993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9617" y="3405377"/>
              <a:ext cx="76200" cy="384175"/>
            </a:xfrm>
            <a:custGeom>
              <a:avLst/>
              <a:gdLst/>
              <a:ahLst/>
              <a:cxnLst/>
              <a:rect l="l" t="t" r="r" b="b"/>
              <a:pathLst>
                <a:path w="76200" h="384175">
                  <a:moveTo>
                    <a:pt x="25400" y="307848"/>
                  </a:moveTo>
                  <a:lnTo>
                    <a:pt x="0" y="307848"/>
                  </a:lnTo>
                  <a:lnTo>
                    <a:pt x="38100" y="384048"/>
                  </a:lnTo>
                  <a:lnTo>
                    <a:pt x="69850" y="320548"/>
                  </a:lnTo>
                  <a:lnTo>
                    <a:pt x="25400" y="320548"/>
                  </a:lnTo>
                  <a:lnTo>
                    <a:pt x="25400" y="307848"/>
                  </a:lnTo>
                  <a:close/>
                </a:path>
                <a:path w="76200" h="384175">
                  <a:moveTo>
                    <a:pt x="50800" y="0"/>
                  </a:moveTo>
                  <a:lnTo>
                    <a:pt x="25400" y="0"/>
                  </a:lnTo>
                  <a:lnTo>
                    <a:pt x="25400" y="320548"/>
                  </a:lnTo>
                  <a:lnTo>
                    <a:pt x="50800" y="320548"/>
                  </a:lnTo>
                  <a:lnTo>
                    <a:pt x="50800" y="0"/>
                  </a:lnTo>
                  <a:close/>
                </a:path>
                <a:path w="76200" h="384175">
                  <a:moveTo>
                    <a:pt x="76200" y="307848"/>
                  </a:moveTo>
                  <a:lnTo>
                    <a:pt x="50800" y="307848"/>
                  </a:lnTo>
                  <a:lnTo>
                    <a:pt x="50800" y="320548"/>
                  </a:lnTo>
                  <a:lnTo>
                    <a:pt x="69850" y="320548"/>
                  </a:lnTo>
                  <a:lnTo>
                    <a:pt x="76200" y="307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6117" y="2663189"/>
              <a:ext cx="856615" cy="467995"/>
            </a:xfrm>
            <a:custGeom>
              <a:avLst/>
              <a:gdLst/>
              <a:ahLst/>
              <a:cxnLst/>
              <a:rect l="l" t="t" r="r" b="b"/>
              <a:pathLst>
                <a:path w="856614" h="467994">
                  <a:moveTo>
                    <a:pt x="856488" y="454151"/>
                  </a:moveTo>
                  <a:lnTo>
                    <a:pt x="13715" y="454151"/>
                  </a:lnTo>
                </a:path>
                <a:path w="856614" h="467994">
                  <a:moveTo>
                    <a:pt x="0" y="4678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4405" y="2625089"/>
              <a:ext cx="1336675" cy="76200"/>
            </a:xfrm>
            <a:custGeom>
              <a:avLst/>
              <a:gdLst/>
              <a:ahLst/>
              <a:cxnLst/>
              <a:rect l="l" t="t" r="r" b="b"/>
              <a:pathLst>
                <a:path w="1336675" h="76200">
                  <a:moveTo>
                    <a:pt x="1260348" y="0"/>
                  </a:moveTo>
                  <a:lnTo>
                    <a:pt x="1260348" y="76200"/>
                  </a:lnTo>
                  <a:lnTo>
                    <a:pt x="1311148" y="50800"/>
                  </a:lnTo>
                  <a:lnTo>
                    <a:pt x="1273048" y="50800"/>
                  </a:lnTo>
                  <a:lnTo>
                    <a:pt x="1273048" y="25400"/>
                  </a:lnTo>
                  <a:lnTo>
                    <a:pt x="1311148" y="25400"/>
                  </a:lnTo>
                  <a:lnTo>
                    <a:pt x="1260348" y="0"/>
                  </a:lnTo>
                  <a:close/>
                </a:path>
                <a:path w="1336675" h="76200">
                  <a:moveTo>
                    <a:pt x="1260348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260348" y="50800"/>
                  </a:lnTo>
                  <a:lnTo>
                    <a:pt x="1260348" y="25400"/>
                  </a:lnTo>
                  <a:close/>
                </a:path>
                <a:path w="1336675" h="76200">
                  <a:moveTo>
                    <a:pt x="1311148" y="25400"/>
                  </a:moveTo>
                  <a:lnTo>
                    <a:pt x="1273048" y="25400"/>
                  </a:lnTo>
                  <a:lnTo>
                    <a:pt x="1273048" y="50800"/>
                  </a:lnTo>
                  <a:lnTo>
                    <a:pt x="1311148" y="50800"/>
                  </a:lnTo>
                  <a:lnTo>
                    <a:pt x="1336548" y="38100"/>
                  </a:lnTo>
                  <a:lnTo>
                    <a:pt x="1311148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83461" y="1989582"/>
            <a:ext cx="2538730" cy="3938904"/>
            <a:chOff x="1283461" y="1989582"/>
            <a:chExt cx="2538730" cy="3938904"/>
          </a:xfrm>
        </p:grpSpPr>
        <p:sp>
          <p:nvSpPr>
            <p:cNvPr id="19" name="object 19"/>
            <p:cNvSpPr/>
            <p:nvPr/>
          </p:nvSpPr>
          <p:spPr>
            <a:xfrm>
              <a:off x="3077717" y="1989582"/>
              <a:ext cx="0" cy="227329"/>
            </a:xfrm>
            <a:custGeom>
              <a:avLst/>
              <a:gdLst/>
              <a:ahLst/>
              <a:cxnLst/>
              <a:rect l="l" t="t" r="r" b="b"/>
              <a:pathLst>
                <a:path h="227330">
                  <a:moveTo>
                    <a:pt x="0" y="0"/>
                  </a:moveTo>
                  <a:lnTo>
                    <a:pt x="0" y="2270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4297" y="4490466"/>
              <a:ext cx="1424940" cy="803275"/>
            </a:xfrm>
            <a:custGeom>
              <a:avLst/>
              <a:gdLst/>
              <a:ahLst/>
              <a:cxnLst/>
              <a:rect l="l" t="t" r="r" b="b"/>
              <a:pathLst>
                <a:path w="1424939" h="803275">
                  <a:moveTo>
                    <a:pt x="0" y="401573"/>
                  </a:moveTo>
                  <a:lnTo>
                    <a:pt x="712469" y="0"/>
                  </a:lnTo>
                  <a:lnTo>
                    <a:pt x="1424939" y="401573"/>
                  </a:lnTo>
                  <a:lnTo>
                    <a:pt x="712469" y="803147"/>
                  </a:lnTo>
                  <a:lnTo>
                    <a:pt x="0" y="40157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5817" y="4109466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09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7717" y="5301234"/>
              <a:ext cx="76200" cy="277495"/>
            </a:xfrm>
            <a:custGeom>
              <a:avLst/>
              <a:gdLst/>
              <a:ahLst/>
              <a:cxnLst/>
              <a:rect l="l" t="t" r="r" b="b"/>
              <a:pathLst>
                <a:path w="76200" h="277495">
                  <a:moveTo>
                    <a:pt x="25400" y="201167"/>
                  </a:moveTo>
                  <a:lnTo>
                    <a:pt x="0" y="201167"/>
                  </a:lnTo>
                  <a:lnTo>
                    <a:pt x="38100" y="277367"/>
                  </a:lnTo>
                  <a:lnTo>
                    <a:pt x="69850" y="213867"/>
                  </a:lnTo>
                  <a:lnTo>
                    <a:pt x="25400" y="213867"/>
                  </a:lnTo>
                  <a:lnTo>
                    <a:pt x="25400" y="201167"/>
                  </a:lnTo>
                  <a:close/>
                </a:path>
                <a:path w="76200" h="277495">
                  <a:moveTo>
                    <a:pt x="50800" y="0"/>
                  </a:moveTo>
                  <a:lnTo>
                    <a:pt x="25400" y="0"/>
                  </a:lnTo>
                  <a:lnTo>
                    <a:pt x="25400" y="213867"/>
                  </a:lnTo>
                  <a:lnTo>
                    <a:pt x="50800" y="213867"/>
                  </a:lnTo>
                  <a:lnTo>
                    <a:pt x="50800" y="0"/>
                  </a:lnTo>
                  <a:close/>
                </a:path>
                <a:path w="76200" h="277495">
                  <a:moveTo>
                    <a:pt x="76200" y="201167"/>
                  </a:moveTo>
                  <a:lnTo>
                    <a:pt x="50800" y="201167"/>
                  </a:lnTo>
                  <a:lnTo>
                    <a:pt x="50800" y="213867"/>
                  </a:lnTo>
                  <a:lnTo>
                    <a:pt x="69850" y="213867"/>
                  </a:lnTo>
                  <a:lnTo>
                    <a:pt x="76200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6161" y="2119122"/>
              <a:ext cx="1123315" cy="2794000"/>
            </a:xfrm>
            <a:custGeom>
              <a:avLst/>
              <a:gdLst/>
              <a:ahLst/>
              <a:cxnLst/>
              <a:rect l="l" t="t" r="r" b="b"/>
              <a:pathLst>
                <a:path w="1123314" h="2794000">
                  <a:moveTo>
                    <a:pt x="1123188" y="2779776"/>
                  </a:moveTo>
                  <a:lnTo>
                    <a:pt x="3047" y="2779776"/>
                  </a:lnTo>
                </a:path>
                <a:path w="1123314" h="2794000">
                  <a:moveTo>
                    <a:pt x="0" y="279349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4449" y="2081022"/>
              <a:ext cx="1746885" cy="76200"/>
            </a:xfrm>
            <a:custGeom>
              <a:avLst/>
              <a:gdLst/>
              <a:ahLst/>
              <a:cxnLst/>
              <a:rect l="l" t="t" r="r" b="b"/>
              <a:pathLst>
                <a:path w="1746885" h="76200">
                  <a:moveTo>
                    <a:pt x="1670304" y="0"/>
                  </a:moveTo>
                  <a:lnTo>
                    <a:pt x="1670304" y="76200"/>
                  </a:lnTo>
                  <a:lnTo>
                    <a:pt x="1721104" y="50800"/>
                  </a:lnTo>
                  <a:lnTo>
                    <a:pt x="1683004" y="50800"/>
                  </a:lnTo>
                  <a:lnTo>
                    <a:pt x="1683004" y="25400"/>
                  </a:lnTo>
                  <a:lnTo>
                    <a:pt x="1721104" y="25400"/>
                  </a:lnTo>
                  <a:lnTo>
                    <a:pt x="1670304" y="0"/>
                  </a:lnTo>
                  <a:close/>
                </a:path>
                <a:path w="1746885" h="76200">
                  <a:moveTo>
                    <a:pt x="1670304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670304" y="50800"/>
                  </a:lnTo>
                  <a:lnTo>
                    <a:pt x="1670304" y="25400"/>
                  </a:lnTo>
                  <a:close/>
                </a:path>
                <a:path w="1746885" h="76200">
                  <a:moveTo>
                    <a:pt x="1721104" y="25400"/>
                  </a:moveTo>
                  <a:lnTo>
                    <a:pt x="1683004" y="25400"/>
                  </a:lnTo>
                  <a:lnTo>
                    <a:pt x="1683004" y="50800"/>
                  </a:lnTo>
                  <a:lnTo>
                    <a:pt x="1721104" y="50800"/>
                  </a:lnTo>
                  <a:lnTo>
                    <a:pt x="1746504" y="38100"/>
                  </a:lnTo>
                  <a:lnTo>
                    <a:pt x="1721104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2709" y="5578602"/>
              <a:ext cx="984885" cy="337185"/>
            </a:xfrm>
            <a:custGeom>
              <a:avLst/>
              <a:gdLst/>
              <a:ahLst/>
              <a:cxnLst/>
              <a:rect l="l" t="t" r="r" b="b"/>
              <a:pathLst>
                <a:path w="984885" h="337185">
                  <a:moveTo>
                    <a:pt x="0" y="42087"/>
                  </a:moveTo>
                  <a:lnTo>
                    <a:pt x="3300" y="25706"/>
                  </a:lnTo>
                  <a:lnTo>
                    <a:pt x="12303" y="12328"/>
                  </a:lnTo>
                  <a:lnTo>
                    <a:pt x="25663" y="3307"/>
                  </a:lnTo>
                  <a:lnTo>
                    <a:pt x="42037" y="0"/>
                  </a:lnTo>
                  <a:lnTo>
                    <a:pt x="942466" y="0"/>
                  </a:lnTo>
                  <a:lnTo>
                    <a:pt x="958840" y="3307"/>
                  </a:lnTo>
                  <a:lnTo>
                    <a:pt x="972200" y="12328"/>
                  </a:lnTo>
                  <a:lnTo>
                    <a:pt x="981203" y="25706"/>
                  </a:lnTo>
                  <a:lnTo>
                    <a:pt x="984503" y="42087"/>
                  </a:lnTo>
                  <a:lnTo>
                    <a:pt x="984503" y="294716"/>
                  </a:lnTo>
                  <a:lnTo>
                    <a:pt x="981203" y="311097"/>
                  </a:lnTo>
                  <a:lnTo>
                    <a:pt x="972200" y="324475"/>
                  </a:lnTo>
                  <a:lnTo>
                    <a:pt x="958840" y="333496"/>
                  </a:lnTo>
                  <a:lnTo>
                    <a:pt x="942466" y="336804"/>
                  </a:lnTo>
                  <a:lnTo>
                    <a:pt x="42037" y="336804"/>
                  </a:lnTo>
                  <a:lnTo>
                    <a:pt x="25663" y="333496"/>
                  </a:lnTo>
                  <a:lnTo>
                    <a:pt x="12303" y="324475"/>
                  </a:lnTo>
                  <a:lnTo>
                    <a:pt x="3300" y="311097"/>
                  </a:lnTo>
                  <a:lnTo>
                    <a:pt x="0" y="294716"/>
                  </a:lnTo>
                  <a:lnTo>
                    <a:pt x="0" y="4208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12491" y="5629757"/>
            <a:ext cx="401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62294" y="1661922"/>
            <a:ext cx="1516380" cy="358140"/>
          </a:xfrm>
          <a:custGeom>
            <a:avLst/>
            <a:gdLst/>
            <a:ahLst/>
            <a:cxnLst/>
            <a:rect l="l" t="t" r="r" b="b"/>
            <a:pathLst>
              <a:path w="1516379" h="358139">
                <a:moveTo>
                  <a:pt x="0" y="44703"/>
                </a:moveTo>
                <a:lnTo>
                  <a:pt x="3520" y="27324"/>
                </a:lnTo>
                <a:lnTo>
                  <a:pt x="13112" y="13112"/>
                </a:lnTo>
                <a:lnTo>
                  <a:pt x="27324" y="3520"/>
                </a:lnTo>
                <a:lnTo>
                  <a:pt x="44703" y="0"/>
                </a:lnTo>
                <a:lnTo>
                  <a:pt x="1471676" y="0"/>
                </a:lnTo>
                <a:lnTo>
                  <a:pt x="1489055" y="3520"/>
                </a:lnTo>
                <a:lnTo>
                  <a:pt x="1503267" y="13112"/>
                </a:lnTo>
                <a:lnTo>
                  <a:pt x="1512859" y="27324"/>
                </a:lnTo>
                <a:lnTo>
                  <a:pt x="1516379" y="44703"/>
                </a:lnTo>
                <a:lnTo>
                  <a:pt x="1516379" y="313436"/>
                </a:lnTo>
                <a:lnTo>
                  <a:pt x="1512859" y="330815"/>
                </a:lnTo>
                <a:lnTo>
                  <a:pt x="1503267" y="345027"/>
                </a:lnTo>
                <a:lnTo>
                  <a:pt x="1489055" y="354619"/>
                </a:lnTo>
                <a:lnTo>
                  <a:pt x="1471676" y="358139"/>
                </a:lnTo>
                <a:lnTo>
                  <a:pt x="44703" y="358139"/>
                </a:lnTo>
                <a:lnTo>
                  <a:pt x="27324" y="354619"/>
                </a:lnTo>
                <a:lnTo>
                  <a:pt x="13112" y="345027"/>
                </a:lnTo>
                <a:lnTo>
                  <a:pt x="3520" y="330815"/>
                </a:lnTo>
                <a:lnTo>
                  <a:pt x="0" y="313436"/>
                </a:lnTo>
                <a:lnTo>
                  <a:pt x="0" y="4470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275959" y="1676781"/>
            <a:ext cx="1009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Start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49746" y="2928366"/>
            <a:ext cx="1106805" cy="607060"/>
          </a:xfrm>
          <a:custGeom>
            <a:avLst/>
            <a:gdLst/>
            <a:ahLst/>
            <a:cxnLst/>
            <a:rect l="l" t="t" r="r" b="b"/>
            <a:pathLst>
              <a:path w="1106804" h="607060">
                <a:moveTo>
                  <a:pt x="0" y="303275"/>
                </a:moveTo>
                <a:lnTo>
                  <a:pt x="553211" y="0"/>
                </a:lnTo>
                <a:lnTo>
                  <a:pt x="1106424" y="303275"/>
                </a:lnTo>
                <a:lnTo>
                  <a:pt x="553211" y="606551"/>
                </a:lnTo>
                <a:lnTo>
                  <a:pt x="0" y="3032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66154" y="3061843"/>
            <a:ext cx="601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GO=0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27418" y="5071364"/>
            <a:ext cx="80835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84150">
              <a:lnSpc>
                <a:spcPts val="1510"/>
              </a:lnSpc>
              <a:spcBef>
                <a:spcPts val="295"/>
              </a:spcBef>
            </a:pPr>
            <a:r>
              <a:rPr sz="1400" b="1" spc="-10" dirty="0">
                <a:latin typeface="Times New Roman"/>
                <a:cs typeface="Times New Roman"/>
              </a:rPr>
              <a:t>More  C</a:t>
            </a:r>
            <a:r>
              <a:rPr sz="1400" b="1" dirty="0">
                <a:latin typeface="Times New Roman"/>
                <a:cs typeface="Times New Roman"/>
              </a:rPr>
              <a:t>har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cter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62982" y="2007361"/>
            <a:ext cx="2575560" cy="4352290"/>
            <a:chOff x="5062982" y="2007361"/>
            <a:chExt cx="2575560" cy="4352290"/>
          </a:xfrm>
        </p:grpSpPr>
        <p:sp>
          <p:nvSpPr>
            <p:cNvPr id="33" name="object 33"/>
            <p:cNvSpPr/>
            <p:nvPr/>
          </p:nvSpPr>
          <p:spPr>
            <a:xfrm>
              <a:off x="6930389" y="2020061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0"/>
                  </a:moveTo>
                  <a:lnTo>
                    <a:pt x="0" y="4191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00394" y="4947666"/>
              <a:ext cx="1424940" cy="803275"/>
            </a:xfrm>
            <a:custGeom>
              <a:avLst/>
              <a:gdLst/>
              <a:ahLst/>
              <a:cxnLst/>
              <a:rect l="l" t="t" r="r" b="b"/>
              <a:pathLst>
                <a:path w="1424940" h="803275">
                  <a:moveTo>
                    <a:pt x="0" y="401573"/>
                  </a:moveTo>
                  <a:lnTo>
                    <a:pt x="712470" y="0"/>
                  </a:lnTo>
                  <a:lnTo>
                    <a:pt x="1424939" y="401573"/>
                  </a:lnTo>
                  <a:lnTo>
                    <a:pt x="712470" y="803147"/>
                  </a:lnTo>
                  <a:lnTo>
                    <a:pt x="0" y="40157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30389" y="4751069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5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92289" y="5750814"/>
              <a:ext cx="76200" cy="285115"/>
            </a:xfrm>
            <a:custGeom>
              <a:avLst/>
              <a:gdLst/>
              <a:ahLst/>
              <a:cxnLst/>
              <a:rect l="l" t="t" r="r" b="b"/>
              <a:pathLst>
                <a:path w="76200" h="285114">
                  <a:moveTo>
                    <a:pt x="25400" y="208788"/>
                  </a:moveTo>
                  <a:lnTo>
                    <a:pt x="0" y="208788"/>
                  </a:lnTo>
                  <a:lnTo>
                    <a:pt x="38100" y="284988"/>
                  </a:lnTo>
                  <a:lnTo>
                    <a:pt x="69850" y="221488"/>
                  </a:lnTo>
                  <a:lnTo>
                    <a:pt x="25400" y="221488"/>
                  </a:lnTo>
                  <a:lnTo>
                    <a:pt x="25400" y="208788"/>
                  </a:lnTo>
                  <a:close/>
                </a:path>
                <a:path w="76200" h="285114">
                  <a:moveTo>
                    <a:pt x="50800" y="0"/>
                  </a:moveTo>
                  <a:lnTo>
                    <a:pt x="25400" y="0"/>
                  </a:lnTo>
                  <a:lnTo>
                    <a:pt x="25400" y="221488"/>
                  </a:lnTo>
                  <a:lnTo>
                    <a:pt x="50800" y="221488"/>
                  </a:lnTo>
                  <a:lnTo>
                    <a:pt x="50800" y="0"/>
                  </a:lnTo>
                  <a:close/>
                </a:path>
                <a:path w="76200" h="285114">
                  <a:moveTo>
                    <a:pt x="76200" y="208788"/>
                  </a:moveTo>
                  <a:lnTo>
                    <a:pt x="50800" y="208788"/>
                  </a:lnTo>
                  <a:lnTo>
                    <a:pt x="50800" y="221488"/>
                  </a:lnTo>
                  <a:lnTo>
                    <a:pt x="69850" y="221488"/>
                  </a:lnTo>
                  <a:lnTo>
                    <a:pt x="76200" y="208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75682" y="2242565"/>
              <a:ext cx="1176655" cy="3138170"/>
            </a:xfrm>
            <a:custGeom>
              <a:avLst/>
              <a:gdLst/>
              <a:ahLst/>
              <a:cxnLst/>
              <a:rect l="l" t="t" r="r" b="b"/>
              <a:pathLst>
                <a:path w="1176654" h="3138170">
                  <a:moveTo>
                    <a:pt x="1176527" y="3125724"/>
                  </a:moveTo>
                  <a:lnTo>
                    <a:pt x="0" y="3125724"/>
                  </a:lnTo>
                </a:path>
                <a:path w="1176654" h="3138170">
                  <a:moveTo>
                    <a:pt x="18287" y="3137916"/>
                  </a:moveTo>
                  <a:lnTo>
                    <a:pt x="1828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10734" y="2216657"/>
              <a:ext cx="1765300" cy="76200"/>
            </a:xfrm>
            <a:custGeom>
              <a:avLst/>
              <a:gdLst/>
              <a:ahLst/>
              <a:cxnLst/>
              <a:rect l="l" t="t" r="r" b="b"/>
              <a:pathLst>
                <a:path w="1765300" h="76200">
                  <a:moveTo>
                    <a:pt x="1688591" y="0"/>
                  </a:moveTo>
                  <a:lnTo>
                    <a:pt x="1688591" y="76200"/>
                  </a:lnTo>
                  <a:lnTo>
                    <a:pt x="1739391" y="50800"/>
                  </a:lnTo>
                  <a:lnTo>
                    <a:pt x="1701291" y="50800"/>
                  </a:lnTo>
                  <a:lnTo>
                    <a:pt x="1701291" y="25400"/>
                  </a:lnTo>
                  <a:lnTo>
                    <a:pt x="1739391" y="25400"/>
                  </a:lnTo>
                  <a:lnTo>
                    <a:pt x="1688591" y="0"/>
                  </a:lnTo>
                  <a:close/>
                </a:path>
                <a:path w="1765300" h="76200">
                  <a:moveTo>
                    <a:pt x="1688591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688591" y="50800"/>
                  </a:lnTo>
                  <a:lnTo>
                    <a:pt x="1688591" y="25400"/>
                  </a:lnTo>
                  <a:close/>
                </a:path>
                <a:path w="1765300" h="76200">
                  <a:moveTo>
                    <a:pt x="1739391" y="25400"/>
                  </a:moveTo>
                  <a:lnTo>
                    <a:pt x="1701291" y="25400"/>
                  </a:lnTo>
                  <a:lnTo>
                    <a:pt x="1701291" y="50800"/>
                  </a:lnTo>
                  <a:lnTo>
                    <a:pt x="1739391" y="50800"/>
                  </a:lnTo>
                  <a:lnTo>
                    <a:pt x="1764791" y="38100"/>
                  </a:lnTo>
                  <a:lnTo>
                    <a:pt x="1739391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50330" y="6035802"/>
              <a:ext cx="960119" cy="311150"/>
            </a:xfrm>
            <a:custGeom>
              <a:avLst/>
              <a:gdLst/>
              <a:ahLst/>
              <a:cxnLst/>
              <a:rect l="l" t="t" r="r" b="b"/>
              <a:pathLst>
                <a:path w="960120" h="311150">
                  <a:moveTo>
                    <a:pt x="0" y="38849"/>
                  </a:moveTo>
                  <a:lnTo>
                    <a:pt x="3053" y="23724"/>
                  </a:lnTo>
                  <a:lnTo>
                    <a:pt x="11382" y="11376"/>
                  </a:lnTo>
                  <a:lnTo>
                    <a:pt x="23735" y="3051"/>
                  </a:lnTo>
                  <a:lnTo>
                    <a:pt x="38862" y="0"/>
                  </a:lnTo>
                  <a:lnTo>
                    <a:pt x="921258" y="0"/>
                  </a:lnTo>
                  <a:lnTo>
                    <a:pt x="936384" y="3051"/>
                  </a:lnTo>
                  <a:lnTo>
                    <a:pt x="948737" y="11376"/>
                  </a:lnTo>
                  <a:lnTo>
                    <a:pt x="957066" y="23724"/>
                  </a:lnTo>
                  <a:lnTo>
                    <a:pt x="960120" y="38849"/>
                  </a:lnTo>
                  <a:lnTo>
                    <a:pt x="960120" y="272046"/>
                  </a:lnTo>
                  <a:lnTo>
                    <a:pt x="957066" y="287166"/>
                  </a:lnTo>
                  <a:lnTo>
                    <a:pt x="948737" y="299515"/>
                  </a:lnTo>
                  <a:lnTo>
                    <a:pt x="936384" y="307842"/>
                  </a:lnTo>
                  <a:lnTo>
                    <a:pt x="921258" y="310896"/>
                  </a:lnTo>
                  <a:lnTo>
                    <a:pt x="38862" y="310896"/>
                  </a:lnTo>
                  <a:lnTo>
                    <a:pt x="23735" y="307842"/>
                  </a:lnTo>
                  <a:lnTo>
                    <a:pt x="11382" y="299515"/>
                  </a:lnTo>
                  <a:lnTo>
                    <a:pt x="3053" y="287166"/>
                  </a:lnTo>
                  <a:lnTo>
                    <a:pt x="0" y="272046"/>
                  </a:lnTo>
                  <a:lnTo>
                    <a:pt x="0" y="3884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92289" y="3534917"/>
              <a:ext cx="76200" cy="401320"/>
            </a:xfrm>
            <a:custGeom>
              <a:avLst/>
              <a:gdLst/>
              <a:ahLst/>
              <a:cxnLst/>
              <a:rect l="l" t="t" r="r" b="b"/>
              <a:pathLst>
                <a:path w="76200" h="401320">
                  <a:moveTo>
                    <a:pt x="25400" y="324612"/>
                  </a:moveTo>
                  <a:lnTo>
                    <a:pt x="0" y="324612"/>
                  </a:lnTo>
                  <a:lnTo>
                    <a:pt x="38100" y="400812"/>
                  </a:lnTo>
                  <a:lnTo>
                    <a:pt x="69850" y="337312"/>
                  </a:lnTo>
                  <a:lnTo>
                    <a:pt x="25400" y="337312"/>
                  </a:lnTo>
                  <a:lnTo>
                    <a:pt x="25400" y="324612"/>
                  </a:lnTo>
                  <a:close/>
                </a:path>
                <a:path w="76200" h="401320">
                  <a:moveTo>
                    <a:pt x="50800" y="0"/>
                  </a:moveTo>
                  <a:lnTo>
                    <a:pt x="25400" y="0"/>
                  </a:lnTo>
                  <a:lnTo>
                    <a:pt x="25400" y="337312"/>
                  </a:lnTo>
                  <a:lnTo>
                    <a:pt x="50800" y="337312"/>
                  </a:lnTo>
                  <a:lnTo>
                    <a:pt x="50800" y="0"/>
                  </a:lnTo>
                  <a:close/>
                </a:path>
                <a:path w="76200" h="401320">
                  <a:moveTo>
                    <a:pt x="76200" y="324612"/>
                  </a:moveTo>
                  <a:lnTo>
                    <a:pt x="50800" y="324612"/>
                  </a:lnTo>
                  <a:lnTo>
                    <a:pt x="50800" y="337312"/>
                  </a:lnTo>
                  <a:lnTo>
                    <a:pt x="69850" y="337312"/>
                  </a:lnTo>
                  <a:lnTo>
                    <a:pt x="76200" y="32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60314" y="2859786"/>
              <a:ext cx="852169" cy="370840"/>
            </a:xfrm>
            <a:custGeom>
              <a:avLst/>
              <a:gdLst/>
              <a:ahLst/>
              <a:cxnLst/>
              <a:rect l="l" t="t" r="r" b="b"/>
              <a:pathLst>
                <a:path w="852170" h="370839">
                  <a:moveTo>
                    <a:pt x="851915" y="370331"/>
                  </a:moveTo>
                  <a:lnTo>
                    <a:pt x="0" y="370331"/>
                  </a:lnTo>
                </a:path>
                <a:path w="852170" h="370839">
                  <a:moveTo>
                    <a:pt x="4572" y="370331"/>
                  </a:moveTo>
                  <a:lnTo>
                    <a:pt x="457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75554" y="2833877"/>
              <a:ext cx="1336675" cy="76200"/>
            </a:xfrm>
            <a:custGeom>
              <a:avLst/>
              <a:gdLst/>
              <a:ahLst/>
              <a:cxnLst/>
              <a:rect l="l" t="t" r="r" b="b"/>
              <a:pathLst>
                <a:path w="1336675" h="76200">
                  <a:moveTo>
                    <a:pt x="1260348" y="0"/>
                  </a:moveTo>
                  <a:lnTo>
                    <a:pt x="1260348" y="76200"/>
                  </a:lnTo>
                  <a:lnTo>
                    <a:pt x="1311148" y="50800"/>
                  </a:lnTo>
                  <a:lnTo>
                    <a:pt x="1273048" y="50800"/>
                  </a:lnTo>
                  <a:lnTo>
                    <a:pt x="1273048" y="25400"/>
                  </a:lnTo>
                  <a:lnTo>
                    <a:pt x="1311148" y="25400"/>
                  </a:lnTo>
                  <a:lnTo>
                    <a:pt x="1260348" y="0"/>
                  </a:lnTo>
                  <a:close/>
                </a:path>
                <a:path w="1336675" h="76200">
                  <a:moveTo>
                    <a:pt x="1260348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260348" y="50800"/>
                  </a:lnTo>
                  <a:lnTo>
                    <a:pt x="1260348" y="25400"/>
                  </a:lnTo>
                  <a:close/>
                </a:path>
                <a:path w="1336675" h="76200">
                  <a:moveTo>
                    <a:pt x="1311148" y="25400"/>
                  </a:moveTo>
                  <a:lnTo>
                    <a:pt x="1273048" y="25400"/>
                  </a:lnTo>
                  <a:lnTo>
                    <a:pt x="1273048" y="50800"/>
                  </a:lnTo>
                  <a:lnTo>
                    <a:pt x="1311148" y="50800"/>
                  </a:lnTo>
                  <a:lnTo>
                    <a:pt x="1336548" y="38100"/>
                  </a:lnTo>
                  <a:lnTo>
                    <a:pt x="1311148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760591" y="6056782"/>
            <a:ext cx="401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6221221" y="3935221"/>
          <a:ext cx="1435100" cy="789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46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9748">
                <a:tc gridSpan="2">
                  <a:txBody>
                    <a:bodyPr/>
                    <a:lstStyle/>
                    <a:p>
                      <a:pPr marL="203835">
                        <a:lnSpc>
                          <a:spcPts val="16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OUTR </a:t>
                      </a:r>
                      <a:r>
                        <a:rPr sz="14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b="1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512">
                <a:tc gridSpan="3"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FGO </a:t>
                      </a:r>
                      <a:r>
                        <a:rPr sz="14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6252209" y="2439161"/>
            <a:ext cx="1320165" cy="2971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7970">
              <a:lnSpc>
                <a:spcPts val="1520"/>
              </a:lnSpc>
            </a:pPr>
            <a:r>
              <a:rPr sz="1400" b="1" spc="-5" dirty="0">
                <a:latin typeface="Times New Roman"/>
                <a:cs typeface="Times New Roman"/>
              </a:rPr>
              <a:t>AC </a:t>
            </a:r>
            <a:r>
              <a:rPr sz="1400" b="1" dirty="0">
                <a:latin typeface="Symbol"/>
                <a:cs typeface="Symbol"/>
              </a:rPr>
              <a:t>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31567" y="2798445"/>
            <a:ext cx="2641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yes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73348" y="3322701"/>
            <a:ext cx="213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19342" y="2893568"/>
            <a:ext cx="2641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yes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22338" y="3478148"/>
            <a:ext cx="213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638298" y="1263650"/>
            <a:ext cx="1034415" cy="298450"/>
            <a:chOff x="2638298" y="1263650"/>
            <a:chExt cx="1034415" cy="298450"/>
          </a:xfrm>
        </p:grpSpPr>
        <p:sp>
          <p:nvSpPr>
            <p:cNvPr id="51" name="object 51"/>
            <p:cNvSpPr/>
            <p:nvPr/>
          </p:nvSpPr>
          <p:spPr>
            <a:xfrm>
              <a:off x="2650998" y="1276350"/>
              <a:ext cx="1008888" cy="2727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50998" y="1276350"/>
              <a:ext cx="1009015" cy="273050"/>
            </a:xfrm>
            <a:custGeom>
              <a:avLst/>
              <a:gdLst/>
              <a:ahLst/>
              <a:cxnLst/>
              <a:rect l="l" t="t" r="r" b="b"/>
              <a:pathLst>
                <a:path w="1009014" h="273050">
                  <a:moveTo>
                    <a:pt x="0" y="34036"/>
                  </a:moveTo>
                  <a:lnTo>
                    <a:pt x="2674" y="20788"/>
                  </a:lnTo>
                  <a:lnTo>
                    <a:pt x="9969" y="9969"/>
                  </a:lnTo>
                  <a:lnTo>
                    <a:pt x="20788" y="2674"/>
                  </a:lnTo>
                  <a:lnTo>
                    <a:pt x="34035" y="0"/>
                  </a:lnTo>
                  <a:lnTo>
                    <a:pt x="974851" y="0"/>
                  </a:lnTo>
                  <a:lnTo>
                    <a:pt x="988099" y="2674"/>
                  </a:lnTo>
                  <a:lnTo>
                    <a:pt x="998918" y="9969"/>
                  </a:lnTo>
                  <a:lnTo>
                    <a:pt x="1006213" y="20788"/>
                  </a:lnTo>
                  <a:lnTo>
                    <a:pt x="1008888" y="34036"/>
                  </a:lnTo>
                  <a:lnTo>
                    <a:pt x="1008888" y="238760"/>
                  </a:lnTo>
                  <a:lnTo>
                    <a:pt x="1006213" y="252007"/>
                  </a:lnTo>
                  <a:lnTo>
                    <a:pt x="998918" y="262826"/>
                  </a:lnTo>
                  <a:lnTo>
                    <a:pt x="988099" y="270121"/>
                  </a:lnTo>
                  <a:lnTo>
                    <a:pt x="974851" y="272796"/>
                  </a:lnTo>
                  <a:lnTo>
                    <a:pt x="34035" y="272796"/>
                  </a:lnTo>
                  <a:lnTo>
                    <a:pt x="20788" y="270121"/>
                  </a:lnTo>
                  <a:lnTo>
                    <a:pt x="9969" y="262826"/>
                  </a:lnTo>
                  <a:lnTo>
                    <a:pt x="2674" y="252007"/>
                  </a:lnTo>
                  <a:lnTo>
                    <a:pt x="0" y="238760"/>
                  </a:lnTo>
                  <a:lnTo>
                    <a:pt x="0" y="3403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362953" y="1275841"/>
            <a:ext cx="1115060" cy="310515"/>
            <a:chOff x="6362953" y="1275841"/>
            <a:chExt cx="1115060" cy="310515"/>
          </a:xfrm>
        </p:grpSpPr>
        <p:sp>
          <p:nvSpPr>
            <p:cNvPr id="54" name="object 54"/>
            <p:cNvSpPr/>
            <p:nvPr/>
          </p:nvSpPr>
          <p:spPr>
            <a:xfrm>
              <a:off x="6375653" y="1288541"/>
              <a:ext cx="1089660" cy="2849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75653" y="1288541"/>
              <a:ext cx="1089660" cy="285115"/>
            </a:xfrm>
            <a:custGeom>
              <a:avLst/>
              <a:gdLst/>
              <a:ahLst/>
              <a:cxnLst/>
              <a:rect l="l" t="t" r="r" b="b"/>
              <a:pathLst>
                <a:path w="1089659" h="285115">
                  <a:moveTo>
                    <a:pt x="0" y="35560"/>
                  </a:moveTo>
                  <a:lnTo>
                    <a:pt x="2805" y="21752"/>
                  </a:lnTo>
                  <a:lnTo>
                    <a:pt x="10445" y="10445"/>
                  </a:lnTo>
                  <a:lnTo>
                    <a:pt x="21752" y="2805"/>
                  </a:lnTo>
                  <a:lnTo>
                    <a:pt x="35560" y="0"/>
                  </a:lnTo>
                  <a:lnTo>
                    <a:pt x="1054100" y="0"/>
                  </a:lnTo>
                  <a:lnTo>
                    <a:pt x="1067907" y="2805"/>
                  </a:lnTo>
                  <a:lnTo>
                    <a:pt x="1079214" y="10445"/>
                  </a:lnTo>
                  <a:lnTo>
                    <a:pt x="1086854" y="21752"/>
                  </a:lnTo>
                  <a:lnTo>
                    <a:pt x="1089660" y="35560"/>
                  </a:lnTo>
                  <a:lnTo>
                    <a:pt x="1089660" y="249428"/>
                  </a:lnTo>
                  <a:lnTo>
                    <a:pt x="1086854" y="263235"/>
                  </a:lnTo>
                  <a:lnTo>
                    <a:pt x="1079214" y="274542"/>
                  </a:lnTo>
                  <a:lnTo>
                    <a:pt x="1067907" y="282182"/>
                  </a:lnTo>
                  <a:lnTo>
                    <a:pt x="1054100" y="284988"/>
                  </a:lnTo>
                  <a:lnTo>
                    <a:pt x="35560" y="284988"/>
                  </a:lnTo>
                  <a:lnTo>
                    <a:pt x="21752" y="282182"/>
                  </a:lnTo>
                  <a:lnTo>
                    <a:pt x="10445" y="274542"/>
                  </a:lnTo>
                  <a:lnTo>
                    <a:pt x="2805" y="263235"/>
                  </a:lnTo>
                  <a:lnTo>
                    <a:pt x="0" y="249428"/>
                  </a:lnTo>
                  <a:lnTo>
                    <a:pt x="0" y="3556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856738" y="1284477"/>
            <a:ext cx="533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GI=0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29145" y="1313180"/>
            <a:ext cx="601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GO=1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930390" y="2747010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2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985010" y="4521784"/>
            <a:ext cx="2641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yes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60" name="object 60"/>
          <p:cNvSpPr txBox="1"/>
          <p:nvPr/>
        </p:nvSpPr>
        <p:spPr>
          <a:xfrm>
            <a:off x="5712967" y="5022291"/>
            <a:ext cx="2647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y</a:t>
            </a:r>
            <a:r>
              <a:rPr sz="1400" b="1" dirty="0">
                <a:latin typeface="Times New Roman"/>
                <a:cs typeface="Times New Roman"/>
              </a:rPr>
              <a:t>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25800" y="5201792"/>
            <a:ext cx="213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04684" y="5678525"/>
            <a:ext cx="213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60070" y="320731"/>
            <a:ext cx="8320405" cy="59709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5"/>
              </a:spcBef>
            </a:pPr>
            <a:r>
              <a:rPr sz="2000" b="1" spc="-5" dirty="0">
                <a:latin typeface="Times New Roman"/>
                <a:cs typeface="Times New Roman"/>
              </a:rPr>
              <a:t>Program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Interrupt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process of communication just described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referred to as programmed  control </a:t>
            </a:r>
            <a:r>
              <a:rPr sz="2000" spc="-20" dirty="0">
                <a:latin typeface="Times New Roman"/>
                <a:cs typeface="Times New Roman"/>
              </a:rPr>
              <a:t>transfer.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computer keeps checking the flag bit, and when it finds it  set, it initiates an information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transfer.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Consider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computer that can transfer information </a:t>
            </a:r>
            <a:r>
              <a:rPr sz="2000" spc="-10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maximum </a:t>
            </a:r>
            <a:r>
              <a:rPr sz="2000" dirty="0">
                <a:latin typeface="Times New Roman"/>
                <a:cs typeface="Times New Roman"/>
              </a:rPr>
              <a:t>rate of </a:t>
            </a:r>
            <a:r>
              <a:rPr sz="2000" spc="-10" dirty="0">
                <a:latin typeface="Times New Roman"/>
                <a:cs typeface="Times New Roman"/>
              </a:rPr>
              <a:t>10  </a:t>
            </a:r>
            <a:r>
              <a:rPr sz="2000" spc="-5" dirty="0">
                <a:latin typeface="Times New Roman"/>
                <a:cs typeface="Times New Roman"/>
              </a:rPr>
              <a:t>characters per </a:t>
            </a:r>
            <a:r>
              <a:rPr sz="2000" dirty="0">
                <a:latin typeface="Times New Roman"/>
                <a:cs typeface="Times New Roman"/>
              </a:rPr>
              <a:t>second. </a:t>
            </a:r>
            <a:r>
              <a:rPr sz="2000" spc="-5" dirty="0">
                <a:latin typeface="Times New Roman"/>
                <a:cs typeface="Times New Roman"/>
              </a:rPr>
              <a:t>This is equivalent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character </a:t>
            </a:r>
            <a:r>
              <a:rPr sz="2000" dirty="0">
                <a:latin typeface="Times New Roman"/>
                <a:cs typeface="Times New Roman"/>
              </a:rPr>
              <a:t>every </a:t>
            </a:r>
            <a:r>
              <a:rPr sz="2000" spc="-5" dirty="0">
                <a:latin typeface="Times New Roman"/>
                <a:cs typeface="Times New Roman"/>
              </a:rPr>
              <a:t>100,000µs.  </a:t>
            </a: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instructions are executed when the computer checks the flag </a:t>
            </a:r>
            <a:r>
              <a:rPr sz="2000" dirty="0">
                <a:latin typeface="Times New Roman"/>
                <a:cs typeface="Times New Roman"/>
              </a:rPr>
              <a:t>bit and  </a:t>
            </a:r>
            <a:r>
              <a:rPr sz="2000" spc="-5" dirty="0">
                <a:latin typeface="Times New Roman"/>
                <a:cs typeface="Times New Roman"/>
              </a:rPr>
              <a:t>decides not to transfer the information. This means that 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maximum </a:t>
            </a:r>
            <a:r>
              <a:rPr sz="2000" dirty="0">
                <a:latin typeface="Times New Roman"/>
                <a:cs typeface="Times New Roman"/>
              </a:rPr>
              <a:t>rate,  the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check the flag 50000 </a:t>
            </a:r>
            <a:r>
              <a:rPr sz="2000" spc="-10" dirty="0">
                <a:latin typeface="Times New Roman"/>
                <a:cs typeface="Times New Roman"/>
              </a:rPr>
              <a:t>times </a:t>
            </a:r>
            <a:r>
              <a:rPr sz="2000" dirty="0">
                <a:latin typeface="Times New Roman"/>
                <a:cs typeface="Times New Roman"/>
              </a:rPr>
              <a:t>between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spc="-20" dirty="0">
                <a:latin typeface="Times New Roman"/>
                <a:cs typeface="Times New Roman"/>
              </a:rPr>
              <a:t>transfer.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computer is wasting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while checking the flag instead </a:t>
            </a:r>
            <a:r>
              <a:rPr sz="2000" dirty="0">
                <a:latin typeface="Times New Roman"/>
                <a:cs typeface="Times New Roman"/>
              </a:rPr>
              <a:t>of doing </a:t>
            </a:r>
            <a:r>
              <a:rPr sz="2000" spc="-5" dirty="0">
                <a:latin typeface="Times New Roman"/>
                <a:cs typeface="Times New Roman"/>
              </a:rPr>
              <a:t>some other  </a:t>
            </a:r>
            <a:r>
              <a:rPr sz="2000" dirty="0">
                <a:latin typeface="Times New Roman"/>
                <a:cs typeface="Times New Roman"/>
              </a:rPr>
              <a:t>useful processing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interrupt enable flip-flop </a:t>
            </a:r>
            <a:r>
              <a:rPr sz="2000" dirty="0">
                <a:latin typeface="Times New Roman"/>
                <a:cs typeface="Times New Roman"/>
              </a:rPr>
              <a:t>IEN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set and </a:t>
            </a:r>
            <a:r>
              <a:rPr sz="2000" spc="-5" dirty="0">
                <a:latin typeface="Times New Roman"/>
                <a:cs typeface="Times New Roman"/>
              </a:rPr>
              <a:t>cleared with two instructions.  </a:t>
            </a:r>
            <a:r>
              <a:rPr sz="2000" spc="5" dirty="0">
                <a:latin typeface="Times New Roman"/>
                <a:cs typeface="Times New Roman"/>
              </a:rPr>
              <a:t>When </a:t>
            </a:r>
            <a:r>
              <a:rPr sz="2000" dirty="0">
                <a:latin typeface="Times New Roman"/>
                <a:cs typeface="Times New Roman"/>
              </a:rPr>
              <a:t>IEN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cleared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0 the flags cannot interrupt the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computer.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16458" y="403097"/>
            <a:ext cx="4260215" cy="137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Instructions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995"/>
              </a:spcBef>
              <a:buFont typeface="Arial"/>
              <a:buChar char="•"/>
              <a:tabLst>
                <a:tab pos="240665" algn="l"/>
                <a:tab pos="241300" algn="l"/>
                <a:tab pos="585470" algn="l"/>
                <a:tab pos="1716405" algn="l"/>
                <a:tab pos="2972435" algn="l"/>
                <a:tab pos="3312160" algn="l"/>
                <a:tab pos="3599179" algn="l"/>
              </a:tabLst>
            </a:pPr>
            <a:r>
              <a:rPr sz="2000" dirty="0">
                <a:latin typeface="Times New Roman"/>
                <a:cs typeface="Times New Roman"/>
              </a:rPr>
              <a:t>A	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put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ns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uct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	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a	b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ry  </a:t>
            </a:r>
            <a:r>
              <a:rPr sz="2000" spc="-5" dirty="0">
                <a:latin typeface="Times New Roman"/>
                <a:cs typeface="Times New Roman"/>
              </a:rPr>
              <a:t>microoperations </a:t>
            </a:r>
            <a:r>
              <a:rPr sz="2000" dirty="0">
                <a:latin typeface="Times New Roman"/>
                <a:cs typeface="Times New Roman"/>
              </a:rPr>
              <a:t>for 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computer.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4476" y="986789"/>
            <a:ext cx="3890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4845" algn="l"/>
                <a:tab pos="1217930" algn="l"/>
                <a:tab pos="2277110" algn="l"/>
                <a:tab pos="2562225" algn="l"/>
                <a:tab pos="3665854" algn="l"/>
              </a:tabLst>
            </a:pP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ode	that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pec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es	a	se</a:t>
            </a:r>
            <a:r>
              <a:rPr sz="2000" spc="-10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458" y="2029460"/>
            <a:ext cx="8299450" cy="3455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Instruction codes together with data are stored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computer reads each instruction from </a:t>
            </a:r>
            <a:r>
              <a:rPr sz="2000" spc="-25" dirty="0">
                <a:latin typeface="Times New Roman"/>
                <a:cs typeface="Times New Roman"/>
              </a:rPr>
              <a:t>memory, </a:t>
            </a:r>
            <a:r>
              <a:rPr sz="2000" dirty="0">
                <a:latin typeface="Times New Roman"/>
                <a:cs typeface="Times New Roman"/>
              </a:rPr>
              <a:t>the CPU </a:t>
            </a:r>
            <a:r>
              <a:rPr sz="2000" spc="-5" dirty="0">
                <a:latin typeface="Times New Roman"/>
                <a:cs typeface="Times New Roman"/>
              </a:rPr>
              <a:t>reads the next   instruction from memory and places it in in </a:t>
            </a:r>
            <a:r>
              <a:rPr sz="2000" dirty="0">
                <a:latin typeface="Times New Roman"/>
                <a:cs typeface="Times New Roman"/>
              </a:rPr>
              <a:t>( </a:t>
            </a:r>
            <a:r>
              <a:rPr sz="2000" b="1" spc="-5" dirty="0">
                <a:latin typeface="Times New Roman"/>
                <a:cs typeface="Times New Roman"/>
              </a:rPr>
              <a:t>Instruction Register (IR)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a  control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register.</a:t>
            </a:r>
            <a:endParaRPr sz="20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ct val="15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</a:t>
            </a:r>
            <a:r>
              <a:rPr sz="2000" spc="-10" dirty="0">
                <a:latin typeface="Times New Roman"/>
                <a:cs typeface="Times New Roman"/>
              </a:rPr>
              <a:t>then </a:t>
            </a:r>
            <a:r>
              <a:rPr sz="2000" spc="-5" dirty="0">
                <a:latin typeface="Times New Roman"/>
                <a:cs typeface="Times New Roman"/>
              </a:rPr>
              <a:t>interprets the binary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of the instruction and proceeds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execute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by issuing a sequence of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microoperations.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Every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spc="5" dirty="0">
                <a:latin typeface="Times New Roman"/>
                <a:cs typeface="Times New Roman"/>
              </a:rPr>
              <a:t>own unique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25830" y="546582"/>
            <a:ext cx="7901940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</a:t>
            </a:r>
            <a:r>
              <a:rPr sz="2000" dirty="0">
                <a:latin typeface="Times New Roman"/>
                <a:cs typeface="Times New Roman"/>
              </a:rPr>
              <a:t>IEN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spc="-5" dirty="0">
                <a:latin typeface="Times New Roman"/>
                <a:cs typeface="Times New Roman"/>
              </a:rPr>
              <a:t>the computer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interrupted. These two  instructions provide the programmer with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capability of making </a:t>
            </a:r>
            <a:r>
              <a:rPr sz="2000" dirty="0">
                <a:latin typeface="Times New Roman"/>
                <a:cs typeface="Times New Roman"/>
              </a:rPr>
              <a:t>a  decision </a:t>
            </a:r>
            <a:r>
              <a:rPr sz="2000" spc="-5" dirty="0">
                <a:latin typeface="Times New Roman"/>
                <a:cs typeface="Times New Roman"/>
              </a:rPr>
              <a:t>as to </a:t>
            </a:r>
            <a:r>
              <a:rPr sz="2000" dirty="0">
                <a:latin typeface="Times New Roman"/>
                <a:cs typeface="Times New Roman"/>
              </a:rPr>
              <a:t>whether or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use the interrupt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facility.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9694" y="1341882"/>
            <a:ext cx="718185" cy="497205"/>
          </a:xfrm>
          <a:custGeom>
            <a:avLst/>
            <a:gdLst/>
            <a:ahLst/>
            <a:cxnLst/>
            <a:rect l="l" t="t" r="r" b="b"/>
            <a:pathLst>
              <a:path w="718185" h="497205">
                <a:moveTo>
                  <a:pt x="388619" y="0"/>
                </a:moveTo>
                <a:lnTo>
                  <a:pt x="0" y="240791"/>
                </a:lnTo>
              </a:path>
              <a:path w="718185" h="497205">
                <a:moveTo>
                  <a:pt x="717803" y="259079"/>
                </a:moveTo>
                <a:lnTo>
                  <a:pt x="326135" y="496823"/>
                </a:lnTo>
              </a:path>
              <a:path w="718185" h="497205">
                <a:moveTo>
                  <a:pt x="368807" y="0"/>
                </a:moveTo>
                <a:lnTo>
                  <a:pt x="675131" y="240791"/>
                </a:lnTo>
              </a:path>
              <a:path w="718185" h="497205">
                <a:moveTo>
                  <a:pt x="42671" y="259079"/>
                </a:moveTo>
                <a:lnTo>
                  <a:pt x="344423" y="4968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36389" y="142163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8245" y="1322070"/>
            <a:ext cx="1746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=1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8416" y="1307719"/>
            <a:ext cx="1746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=0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8742" y="1594866"/>
            <a:ext cx="4081779" cy="5080"/>
          </a:xfrm>
          <a:custGeom>
            <a:avLst/>
            <a:gdLst/>
            <a:ahLst/>
            <a:cxnLst/>
            <a:rect l="l" t="t" r="r" b="b"/>
            <a:pathLst>
              <a:path w="4081779" h="5080">
                <a:moveTo>
                  <a:pt x="2186940" y="4572"/>
                </a:moveTo>
                <a:lnTo>
                  <a:pt x="4081272" y="0"/>
                </a:lnTo>
              </a:path>
              <a:path w="4081779" h="5080">
                <a:moveTo>
                  <a:pt x="156057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44134" y="2036826"/>
            <a:ext cx="2476500" cy="736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30860" marR="883285" indent="-284480">
              <a:lnSpc>
                <a:spcPct val="105400"/>
              </a:lnSpc>
              <a:spcBef>
                <a:spcPts val="140"/>
              </a:spcBef>
            </a:pPr>
            <a:r>
              <a:rPr sz="1200" b="1" spc="-10" dirty="0">
                <a:latin typeface="Times New Roman"/>
                <a:cs typeface="Times New Roman"/>
              </a:rPr>
              <a:t>Store return address  </a:t>
            </a:r>
            <a:r>
              <a:rPr sz="1200" b="1" spc="-5" dirty="0">
                <a:latin typeface="Times New Roman"/>
                <a:cs typeface="Times New Roman"/>
              </a:rPr>
              <a:t>in location </a:t>
            </a:r>
            <a:r>
              <a:rPr sz="1200" b="1" dirty="0">
                <a:latin typeface="Times New Roman"/>
                <a:cs typeface="Times New Roman"/>
              </a:rPr>
              <a:t>0  </a:t>
            </a:r>
            <a:r>
              <a:rPr sz="1200" b="1" spc="-5" dirty="0">
                <a:latin typeface="Times New Roman"/>
                <a:cs typeface="Times New Roman"/>
              </a:rPr>
              <a:t>M[0]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4134" y="3320034"/>
            <a:ext cx="2476500" cy="5549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525"/>
              </a:spcBef>
            </a:pPr>
            <a:r>
              <a:rPr sz="1200" b="1" spc="-5" dirty="0">
                <a:latin typeface="Times New Roman"/>
                <a:cs typeface="Times New Roman"/>
              </a:rPr>
              <a:t>Branch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location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  <a:spcBef>
                <a:spcPts val="240"/>
              </a:spcBef>
            </a:pPr>
            <a:r>
              <a:rPr sz="1200" b="1" spc="-10" dirty="0">
                <a:latin typeface="Times New Roman"/>
                <a:cs typeface="Times New Roman"/>
              </a:rPr>
              <a:t>PC </a:t>
            </a:r>
            <a:r>
              <a:rPr sz="1200" b="1" spc="-5" dirty="0">
                <a:latin typeface="Symbol"/>
                <a:cs typeface="Symbol"/>
              </a:rPr>
              <a:t>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0270" y="4423409"/>
            <a:ext cx="1706880" cy="5505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R="883919" algn="r">
              <a:lnSpc>
                <a:spcPts val="1255"/>
              </a:lnSpc>
              <a:spcBef>
                <a:spcPts val="75"/>
              </a:spcBef>
            </a:pPr>
            <a:r>
              <a:rPr sz="1100" b="1" dirty="0">
                <a:latin typeface="Times New Roman"/>
                <a:cs typeface="Times New Roman"/>
              </a:rPr>
              <a:t>IEN </a:t>
            </a:r>
            <a:r>
              <a:rPr sz="1000" b="1" spc="-5" dirty="0">
                <a:latin typeface="Symbol"/>
                <a:cs typeface="Symbol"/>
              </a:rPr>
              <a:t></a:t>
            </a:r>
            <a:r>
              <a:rPr sz="1000" b="1" spc="-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R="927735" algn="r">
              <a:lnSpc>
                <a:spcPts val="1255"/>
              </a:lnSpc>
            </a:pPr>
            <a:r>
              <a:rPr sz="1100" b="1" dirty="0">
                <a:latin typeface="Times New Roman"/>
                <a:cs typeface="Times New Roman"/>
              </a:rPr>
              <a:t>R </a:t>
            </a:r>
            <a:r>
              <a:rPr sz="1000" b="1" spc="-5" dirty="0">
                <a:latin typeface="Symbol"/>
                <a:cs typeface="Symbol"/>
              </a:rPr>
              <a:t></a:t>
            </a:r>
            <a:r>
              <a:rPr sz="1000" b="1" spc="-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0346" y="1253744"/>
            <a:ext cx="1167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Interrupt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cycle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7548" y="1281430"/>
            <a:ext cx="1298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Instruction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cycle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5533" y="2036826"/>
            <a:ext cx="2571115" cy="6496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R="1130300" algn="r">
              <a:lnSpc>
                <a:spcPct val="100000"/>
              </a:lnSpc>
              <a:spcBef>
                <a:spcPts val="535"/>
              </a:spcBef>
            </a:pPr>
            <a:r>
              <a:rPr sz="1200" b="1" spc="-10" dirty="0">
                <a:latin typeface="Times New Roman"/>
                <a:cs typeface="Times New Roman"/>
              </a:rPr>
              <a:t>Fetch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decode</a:t>
            </a:r>
            <a:endParaRPr sz="1200">
              <a:latin typeface="Times New Roman"/>
              <a:cs typeface="Times New Roman"/>
            </a:endParaRPr>
          </a:p>
          <a:p>
            <a:pPr marR="1147445" algn="r">
              <a:lnSpc>
                <a:spcPct val="100000"/>
              </a:lnSpc>
              <a:spcBef>
                <a:spcPts val="204"/>
              </a:spcBef>
            </a:pP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st</a:t>
            </a:r>
            <a:r>
              <a:rPr sz="1200" b="1" spc="-1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uc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99714" y="2690622"/>
            <a:ext cx="754380" cy="2331085"/>
            <a:chOff x="3299714" y="2690622"/>
            <a:chExt cx="754380" cy="2331085"/>
          </a:xfrm>
        </p:grpSpPr>
        <p:sp>
          <p:nvSpPr>
            <p:cNvPr id="14" name="object 14"/>
            <p:cNvSpPr/>
            <p:nvPr/>
          </p:nvSpPr>
          <p:spPr>
            <a:xfrm>
              <a:off x="3336798" y="2974086"/>
              <a:ext cx="690880" cy="494030"/>
            </a:xfrm>
            <a:custGeom>
              <a:avLst/>
              <a:gdLst/>
              <a:ahLst/>
              <a:cxnLst/>
              <a:rect l="l" t="t" r="r" b="b"/>
              <a:pathLst>
                <a:path w="690879" h="494029">
                  <a:moveTo>
                    <a:pt x="365760" y="0"/>
                  </a:moveTo>
                  <a:lnTo>
                    <a:pt x="0" y="243839"/>
                  </a:lnTo>
                </a:path>
                <a:path w="690879" h="494029">
                  <a:moveTo>
                    <a:pt x="690372" y="256031"/>
                  </a:moveTo>
                  <a:lnTo>
                    <a:pt x="303275" y="493775"/>
                  </a:lnTo>
                </a:path>
                <a:path w="690879" h="494029">
                  <a:moveTo>
                    <a:pt x="345948" y="0"/>
                  </a:moveTo>
                  <a:lnTo>
                    <a:pt x="647700" y="237743"/>
                  </a:lnTo>
                </a:path>
                <a:path w="690879" h="494029">
                  <a:moveTo>
                    <a:pt x="18287" y="256031"/>
                  </a:moveTo>
                  <a:lnTo>
                    <a:pt x="323088" y="4937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3978" y="2690622"/>
              <a:ext cx="76200" cy="294640"/>
            </a:xfrm>
            <a:custGeom>
              <a:avLst/>
              <a:gdLst/>
              <a:ahLst/>
              <a:cxnLst/>
              <a:rect l="l" t="t" r="r" b="b"/>
              <a:pathLst>
                <a:path w="76200" h="294639">
                  <a:moveTo>
                    <a:pt x="25400" y="217931"/>
                  </a:moveTo>
                  <a:lnTo>
                    <a:pt x="0" y="217931"/>
                  </a:lnTo>
                  <a:lnTo>
                    <a:pt x="38100" y="294131"/>
                  </a:lnTo>
                  <a:lnTo>
                    <a:pt x="69850" y="230631"/>
                  </a:lnTo>
                  <a:lnTo>
                    <a:pt x="25400" y="230631"/>
                  </a:lnTo>
                  <a:lnTo>
                    <a:pt x="25400" y="217931"/>
                  </a:lnTo>
                  <a:close/>
                </a:path>
                <a:path w="76200" h="294639">
                  <a:moveTo>
                    <a:pt x="50800" y="0"/>
                  </a:moveTo>
                  <a:lnTo>
                    <a:pt x="25400" y="0"/>
                  </a:lnTo>
                  <a:lnTo>
                    <a:pt x="25400" y="230631"/>
                  </a:lnTo>
                  <a:lnTo>
                    <a:pt x="50800" y="230631"/>
                  </a:lnTo>
                  <a:lnTo>
                    <a:pt x="50800" y="0"/>
                  </a:lnTo>
                  <a:close/>
                </a:path>
                <a:path w="76200" h="294639">
                  <a:moveTo>
                    <a:pt x="76200" y="217931"/>
                  </a:moveTo>
                  <a:lnTo>
                    <a:pt x="50800" y="217931"/>
                  </a:lnTo>
                  <a:lnTo>
                    <a:pt x="50800" y="230631"/>
                  </a:lnTo>
                  <a:lnTo>
                    <a:pt x="69850" y="230631"/>
                  </a:lnTo>
                  <a:lnTo>
                    <a:pt x="76200" y="2179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2414" y="3743705"/>
              <a:ext cx="715010" cy="494030"/>
            </a:xfrm>
            <a:custGeom>
              <a:avLst/>
              <a:gdLst/>
              <a:ahLst/>
              <a:cxnLst/>
              <a:rect l="l" t="t" r="r" b="b"/>
              <a:pathLst>
                <a:path w="715010" h="494029">
                  <a:moveTo>
                    <a:pt x="390144" y="0"/>
                  </a:moveTo>
                  <a:lnTo>
                    <a:pt x="0" y="236220"/>
                  </a:lnTo>
                </a:path>
                <a:path w="715010" h="494029">
                  <a:moveTo>
                    <a:pt x="714756" y="256032"/>
                  </a:moveTo>
                  <a:lnTo>
                    <a:pt x="327660" y="493776"/>
                  </a:lnTo>
                </a:path>
                <a:path w="715010" h="494029">
                  <a:moveTo>
                    <a:pt x="370332" y="0"/>
                  </a:moveTo>
                  <a:lnTo>
                    <a:pt x="714756" y="280416"/>
                  </a:lnTo>
                </a:path>
                <a:path w="715010" h="494029">
                  <a:moveTo>
                    <a:pt x="42672" y="256032"/>
                  </a:moveTo>
                  <a:lnTo>
                    <a:pt x="347472" y="4937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24834" y="3470909"/>
              <a:ext cx="76200" cy="281940"/>
            </a:xfrm>
            <a:custGeom>
              <a:avLst/>
              <a:gdLst/>
              <a:ahLst/>
              <a:cxnLst/>
              <a:rect l="l" t="t" r="r" b="b"/>
              <a:pathLst>
                <a:path w="76200" h="281939">
                  <a:moveTo>
                    <a:pt x="25400" y="205739"/>
                  </a:moveTo>
                  <a:lnTo>
                    <a:pt x="0" y="205739"/>
                  </a:lnTo>
                  <a:lnTo>
                    <a:pt x="38100" y="281939"/>
                  </a:lnTo>
                  <a:lnTo>
                    <a:pt x="69850" y="218439"/>
                  </a:lnTo>
                  <a:lnTo>
                    <a:pt x="25400" y="218439"/>
                  </a:lnTo>
                  <a:lnTo>
                    <a:pt x="25400" y="205739"/>
                  </a:lnTo>
                  <a:close/>
                </a:path>
                <a:path w="76200" h="281939">
                  <a:moveTo>
                    <a:pt x="50800" y="0"/>
                  </a:moveTo>
                  <a:lnTo>
                    <a:pt x="25400" y="0"/>
                  </a:lnTo>
                  <a:lnTo>
                    <a:pt x="25400" y="218439"/>
                  </a:lnTo>
                  <a:lnTo>
                    <a:pt x="50800" y="218439"/>
                  </a:lnTo>
                  <a:lnTo>
                    <a:pt x="50800" y="0"/>
                  </a:lnTo>
                  <a:close/>
                </a:path>
                <a:path w="76200" h="281939">
                  <a:moveTo>
                    <a:pt x="76200" y="205739"/>
                  </a:moveTo>
                  <a:lnTo>
                    <a:pt x="50800" y="205739"/>
                  </a:lnTo>
                  <a:lnTo>
                    <a:pt x="50800" y="218439"/>
                  </a:lnTo>
                  <a:lnTo>
                    <a:pt x="69850" y="218439"/>
                  </a:lnTo>
                  <a:lnTo>
                    <a:pt x="76200" y="2057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2414" y="4514850"/>
              <a:ext cx="728980" cy="494030"/>
            </a:xfrm>
            <a:custGeom>
              <a:avLst/>
              <a:gdLst/>
              <a:ahLst/>
              <a:cxnLst/>
              <a:rect l="l" t="t" r="r" b="b"/>
              <a:pathLst>
                <a:path w="728979" h="494029">
                  <a:moveTo>
                    <a:pt x="390144" y="0"/>
                  </a:moveTo>
                  <a:lnTo>
                    <a:pt x="0" y="239268"/>
                  </a:lnTo>
                </a:path>
                <a:path w="728979" h="494029">
                  <a:moveTo>
                    <a:pt x="714756" y="257556"/>
                  </a:moveTo>
                  <a:lnTo>
                    <a:pt x="327660" y="493775"/>
                  </a:lnTo>
                </a:path>
                <a:path w="728979" h="494029">
                  <a:moveTo>
                    <a:pt x="370332" y="0"/>
                  </a:moveTo>
                  <a:lnTo>
                    <a:pt x="728472" y="289560"/>
                  </a:lnTo>
                </a:path>
                <a:path w="728979" h="494029">
                  <a:moveTo>
                    <a:pt x="42672" y="257556"/>
                  </a:moveTo>
                  <a:lnTo>
                    <a:pt x="347472" y="4937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4834" y="4255769"/>
              <a:ext cx="76200" cy="262255"/>
            </a:xfrm>
            <a:custGeom>
              <a:avLst/>
              <a:gdLst/>
              <a:ahLst/>
              <a:cxnLst/>
              <a:rect l="l" t="t" r="r" b="b"/>
              <a:pathLst>
                <a:path w="76200" h="262254">
                  <a:moveTo>
                    <a:pt x="25400" y="185927"/>
                  </a:moveTo>
                  <a:lnTo>
                    <a:pt x="0" y="185927"/>
                  </a:lnTo>
                  <a:lnTo>
                    <a:pt x="38100" y="262127"/>
                  </a:lnTo>
                  <a:lnTo>
                    <a:pt x="69850" y="198627"/>
                  </a:lnTo>
                  <a:lnTo>
                    <a:pt x="25400" y="198627"/>
                  </a:lnTo>
                  <a:lnTo>
                    <a:pt x="25400" y="185927"/>
                  </a:lnTo>
                  <a:close/>
                </a:path>
                <a:path w="76200" h="262254">
                  <a:moveTo>
                    <a:pt x="50800" y="0"/>
                  </a:moveTo>
                  <a:lnTo>
                    <a:pt x="25400" y="0"/>
                  </a:lnTo>
                  <a:lnTo>
                    <a:pt x="25400" y="198627"/>
                  </a:lnTo>
                  <a:lnTo>
                    <a:pt x="50800" y="198627"/>
                  </a:lnTo>
                  <a:lnTo>
                    <a:pt x="50800" y="0"/>
                  </a:lnTo>
                  <a:close/>
                </a:path>
                <a:path w="76200" h="262254">
                  <a:moveTo>
                    <a:pt x="76200" y="185927"/>
                  </a:moveTo>
                  <a:lnTo>
                    <a:pt x="50800" y="185927"/>
                  </a:lnTo>
                  <a:lnTo>
                    <a:pt x="50800" y="198627"/>
                  </a:lnTo>
                  <a:lnTo>
                    <a:pt x="69850" y="198627"/>
                  </a:lnTo>
                  <a:lnTo>
                    <a:pt x="76200" y="185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00754" y="4635753"/>
            <a:ext cx="329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latin typeface="Times New Roman"/>
                <a:cs typeface="Times New Roman"/>
              </a:rPr>
              <a:t>F</a:t>
            </a:r>
            <a:r>
              <a:rPr sz="1100" b="1" spc="-10" dirty="0">
                <a:latin typeface="Times New Roman"/>
                <a:cs typeface="Times New Roman"/>
              </a:rPr>
              <a:t>G</a:t>
            </a:r>
            <a:r>
              <a:rPr sz="1100" b="1" dirty="0">
                <a:latin typeface="Times New Roman"/>
                <a:cs typeface="Times New Roman"/>
              </a:rPr>
              <a:t>O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89988" y="2677922"/>
            <a:ext cx="1174750" cy="3255010"/>
            <a:chOff x="2189988" y="2677922"/>
            <a:chExt cx="1174750" cy="3255010"/>
          </a:xfrm>
        </p:grpSpPr>
        <p:sp>
          <p:nvSpPr>
            <p:cNvPr id="22" name="object 22"/>
            <p:cNvSpPr/>
            <p:nvPr/>
          </p:nvSpPr>
          <p:spPr>
            <a:xfrm>
              <a:off x="3100577" y="4761738"/>
              <a:ext cx="251460" cy="0"/>
            </a:xfrm>
            <a:custGeom>
              <a:avLst/>
              <a:gdLst/>
              <a:ahLst/>
              <a:cxnLst/>
              <a:rect l="l" t="t" r="r" b="b"/>
              <a:pathLst>
                <a:path w="251460">
                  <a:moveTo>
                    <a:pt x="25146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31236" y="5029200"/>
              <a:ext cx="144780" cy="1417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74442" y="3993641"/>
              <a:ext cx="577850" cy="1045844"/>
            </a:xfrm>
            <a:custGeom>
              <a:avLst/>
              <a:gdLst/>
              <a:ahLst/>
              <a:cxnLst/>
              <a:rect l="l" t="t" r="r" b="b"/>
              <a:pathLst>
                <a:path w="577850" h="1045845">
                  <a:moveTo>
                    <a:pt x="338327" y="777239"/>
                  </a:moveTo>
                  <a:lnTo>
                    <a:pt x="338327" y="1045463"/>
                  </a:lnTo>
                </a:path>
                <a:path w="577850" h="1045845">
                  <a:moveTo>
                    <a:pt x="57759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31008" y="5029200"/>
              <a:ext cx="141731" cy="1417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95778" y="3999738"/>
              <a:ext cx="0" cy="1039494"/>
            </a:xfrm>
            <a:custGeom>
              <a:avLst/>
              <a:gdLst/>
              <a:ahLst/>
              <a:cxnLst/>
              <a:rect l="l" t="t" r="r" b="b"/>
              <a:pathLst>
                <a:path h="1039495">
                  <a:moveTo>
                    <a:pt x="0" y="0"/>
                  </a:moveTo>
                  <a:lnTo>
                    <a:pt x="0" y="103936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86000" y="2912363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2770" y="0"/>
                  </a:moveTo>
                  <a:lnTo>
                    <a:pt x="54006" y="781"/>
                  </a:lnTo>
                  <a:lnTo>
                    <a:pt x="35528" y="3111"/>
                  </a:lnTo>
                  <a:lnTo>
                    <a:pt x="17478" y="6965"/>
                  </a:lnTo>
                  <a:lnTo>
                    <a:pt x="0" y="12319"/>
                  </a:lnTo>
                  <a:lnTo>
                    <a:pt x="72770" y="143256"/>
                  </a:lnTo>
                  <a:lnTo>
                    <a:pt x="143256" y="11557"/>
                  </a:lnTo>
                  <a:lnTo>
                    <a:pt x="126224" y="6536"/>
                  </a:lnTo>
                  <a:lnTo>
                    <a:pt x="108727" y="2921"/>
                  </a:lnTo>
                  <a:lnTo>
                    <a:pt x="90874" y="734"/>
                  </a:lnTo>
                  <a:lnTo>
                    <a:pt x="72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4486" y="2690622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h="251460">
                  <a:moveTo>
                    <a:pt x="0" y="0"/>
                  </a:moveTo>
                  <a:lnTo>
                    <a:pt x="0" y="2514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89988" y="5789676"/>
              <a:ext cx="147828" cy="1432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2489454" y="5193029"/>
            <a:ext cx="935990" cy="312420"/>
          </a:xfrm>
          <a:custGeom>
            <a:avLst/>
            <a:gdLst/>
            <a:ahLst/>
            <a:cxnLst/>
            <a:rect l="l" t="t" r="r" b="b"/>
            <a:pathLst>
              <a:path w="935989" h="312420">
                <a:moveTo>
                  <a:pt x="0" y="312420"/>
                </a:moveTo>
                <a:lnTo>
                  <a:pt x="935736" y="312420"/>
                </a:lnTo>
                <a:lnTo>
                  <a:pt x="935736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024889" y="885697"/>
            <a:ext cx="7108825" cy="5086350"/>
            <a:chOff x="1024889" y="885697"/>
            <a:chExt cx="7108825" cy="5086350"/>
          </a:xfrm>
        </p:grpSpPr>
        <p:sp>
          <p:nvSpPr>
            <p:cNvPr id="32" name="object 32"/>
            <p:cNvSpPr/>
            <p:nvPr/>
          </p:nvSpPr>
          <p:spPr>
            <a:xfrm>
              <a:off x="2823972" y="1871472"/>
              <a:ext cx="146303" cy="1432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78073" y="1599437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0"/>
                  </a:moveTo>
                  <a:lnTo>
                    <a:pt x="0" y="281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133" y="2036825"/>
              <a:ext cx="2476500" cy="736600"/>
            </a:xfrm>
            <a:custGeom>
              <a:avLst/>
              <a:gdLst/>
              <a:ahLst/>
              <a:cxnLst/>
              <a:rect l="l" t="t" r="r" b="b"/>
              <a:pathLst>
                <a:path w="2476500" h="736600">
                  <a:moveTo>
                    <a:pt x="0" y="736091"/>
                  </a:moveTo>
                  <a:lnTo>
                    <a:pt x="2476500" y="736091"/>
                  </a:lnTo>
                  <a:lnTo>
                    <a:pt x="2476500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77811" y="1871472"/>
              <a:ext cx="144780" cy="1432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2581" y="1599437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0"/>
                  </a:moveTo>
                  <a:lnTo>
                    <a:pt x="0" y="281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44133" y="3320033"/>
              <a:ext cx="2476500" cy="554990"/>
            </a:xfrm>
            <a:custGeom>
              <a:avLst/>
              <a:gdLst/>
              <a:ahLst/>
              <a:cxnLst/>
              <a:rect l="l" t="t" r="r" b="b"/>
              <a:pathLst>
                <a:path w="2476500" h="554989">
                  <a:moveTo>
                    <a:pt x="0" y="554735"/>
                  </a:moveTo>
                  <a:lnTo>
                    <a:pt x="2476500" y="554735"/>
                  </a:lnTo>
                  <a:lnTo>
                    <a:pt x="2476500" y="0"/>
                  </a:lnTo>
                  <a:lnTo>
                    <a:pt x="0" y="0"/>
                  </a:lnTo>
                  <a:lnTo>
                    <a:pt x="0" y="55473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3239" y="3180587"/>
              <a:ext cx="144779" cy="141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42581" y="2769869"/>
              <a:ext cx="0" cy="445134"/>
            </a:xfrm>
            <a:custGeom>
              <a:avLst/>
              <a:gdLst/>
              <a:ahLst/>
              <a:cxnLst/>
              <a:rect l="l" t="t" r="r" b="b"/>
              <a:pathLst>
                <a:path h="445135">
                  <a:moveTo>
                    <a:pt x="0" y="0"/>
                  </a:moveTo>
                  <a:lnTo>
                    <a:pt x="0" y="4450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70269" y="4423409"/>
              <a:ext cx="1706880" cy="550545"/>
            </a:xfrm>
            <a:custGeom>
              <a:avLst/>
              <a:gdLst/>
              <a:ahLst/>
              <a:cxnLst/>
              <a:rect l="l" t="t" r="r" b="b"/>
              <a:pathLst>
                <a:path w="1706879" h="550545">
                  <a:moveTo>
                    <a:pt x="0" y="550163"/>
                  </a:moveTo>
                  <a:lnTo>
                    <a:pt x="1706879" y="550163"/>
                  </a:lnTo>
                  <a:lnTo>
                    <a:pt x="1706879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73239" y="4274819"/>
              <a:ext cx="144779" cy="140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42581" y="3873246"/>
              <a:ext cx="0" cy="425450"/>
            </a:xfrm>
            <a:custGeom>
              <a:avLst/>
              <a:gdLst/>
              <a:ahLst/>
              <a:cxnLst/>
              <a:rect l="l" t="t" r="r" b="b"/>
              <a:pathLst>
                <a:path h="425450">
                  <a:moveTo>
                    <a:pt x="0" y="0"/>
                  </a:moveTo>
                  <a:lnTo>
                    <a:pt x="0" y="4251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73239" y="5798819"/>
              <a:ext cx="144779" cy="1402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42581" y="4961382"/>
              <a:ext cx="0" cy="847725"/>
            </a:xfrm>
            <a:custGeom>
              <a:avLst/>
              <a:gdLst/>
              <a:ahLst/>
              <a:cxnLst/>
              <a:rect l="l" t="t" r="r" b="b"/>
              <a:pathLst>
                <a:path h="847725">
                  <a:moveTo>
                    <a:pt x="0" y="0"/>
                  </a:moveTo>
                  <a:lnTo>
                    <a:pt x="0" y="84734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66160" y="5704332"/>
              <a:ext cx="144779" cy="2346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50741" y="4988813"/>
              <a:ext cx="0" cy="777240"/>
            </a:xfrm>
            <a:custGeom>
              <a:avLst/>
              <a:gdLst/>
              <a:ahLst/>
              <a:cxnLst/>
              <a:rect l="l" t="t" r="r" b="b"/>
              <a:pathLst>
                <a:path h="777239">
                  <a:moveTo>
                    <a:pt x="0" y="0"/>
                  </a:moveTo>
                  <a:lnTo>
                    <a:pt x="0" y="77724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23972" y="5798819"/>
              <a:ext cx="146303" cy="1402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03982" y="5526786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0"/>
                  </a:moveTo>
                  <a:lnTo>
                    <a:pt x="0" y="281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46225" y="904493"/>
              <a:ext cx="5898515" cy="5054600"/>
            </a:xfrm>
            <a:custGeom>
              <a:avLst/>
              <a:gdLst/>
              <a:ahLst/>
              <a:cxnLst/>
              <a:rect l="l" t="t" r="r" b="b"/>
              <a:pathLst>
                <a:path w="5898515" h="5054600">
                  <a:moveTo>
                    <a:pt x="5898260" y="5054523"/>
                  </a:moveTo>
                  <a:lnTo>
                    <a:pt x="0" y="5054523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28210" y="907541"/>
              <a:ext cx="76200" cy="445134"/>
            </a:xfrm>
            <a:custGeom>
              <a:avLst/>
              <a:gdLst/>
              <a:ahLst/>
              <a:cxnLst/>
              <a:rect l="l" t="t" r="r" b="b"/>
              <a:pathLst>
                <a:path w="76200" h="445134">
                  <a:moveTo>
                    <a:pt x="25400" y="368808"/>
                  </a:moveTo>
                  <a:lnTo>
                    <a:pt x="0" y="368808"/>
                  </a:lnTo>
                  <a:lnTo>
                    <a:pt x="38100" y="445008"/>
                  </a:lnTo>
                  <a:lnTo>
                    <a:pt x="69850" y="381508"/>
                  </a:lnTo>
                  <a:lnTo>
                    <a:pt x="25400" y="381508"/>
                  </a:lnTo>
                  <a:lnTo>
                    <a:pt x="25400" y="368808"/>
                  </a:lnTo>
                  <a:close/>
                </a:path>
                <a:path w="76200" h="445134">
                  <a:moveTo>
                    <a:pt x="50800" y="0"/>
                  </a:moveTo>
                  <a:lnTo>
                    <a:pt x="25400" y="0"/>
                  </a:lnTo>
                  <a:lnTo>
                    <a:pt x="25400" y="381508"/>
                  </a:lnTo>
                  <a:lnTo>
                    <a:pt x="50800" y="381508"/>
                  </a:lnTo>
                  <a:lnTo>
                    <a:pt x="50800" y="0"/>
                  </a:lnTo>
                  <a:close/>
                </a:path>
                <a:path w="76200" h="445134">
                  <a:moveTo>
                    <a:pt x="76200" y="368808"/>
                  </a:moveTo>
                  <a:lnTo>
                    <a:pt x="50800" y="368808"/>
                  </a:lnTo>
                  <a:lnTo>
                    <a:pt x="50800" y="381508"/>
                  </a:lnTo>
                  <a:lnTo>
                    <a:pt x="69850" y="381508"/>
                  </a:lnTo>
                  <a:lnTo>
                    <a:pt x="76200" y="36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24889" y="898397"/>
              <a:ext cx="3749040" cy="2322830"/>
            </a:xfrm>
            <a:custGeom>
              <a:avLst/>
              <a:gdLst/>
              <a:ahLst/>
              <a:cxnLst/>
              <a:rect l="l" t="t" r="r" b="b"/>
              <a:pathLst>
                <a:path w="3749040" h="2322830">
                  <a:moveTo>
                    <a:pt x="3749040" y="0"/>
                  </a:moveTo>
                  <a:lnTo>
                    <a:pt x="0" y="0"/>
                  </a:lnTo>
                </a:path>
                <a:path w="3749040" h="2322830">
                  <a:moveTo>
                    <a:pt x="2983992" y="2322576"/>
                  </a:moveTo>
                  <a:lnTo>
                    <a:pt x="3453384" y="23225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63211" y="5798819"/>
              <a:ext cx="144779" cy="1402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41698" y="3228593"/>
              <a:ext cx="0" cy="2580640"/>
            </a:xfrm>
            <a:custGeom>
              <a:avLst/>
              <a:gdLst/>
              <a:ahLst/>
              <a:cxnLst/>
              <a:rect l="l" t="t" r="r" b="b"/>
              <a:pathLst>
                <a:path h="2580640">
                  <a:moveTo>
                    <a:pt x="0" y="0"/>
                  </a:moveTo>
                  <a:lnTo>
                    <a:pt x="0" y="258013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592833" y="3054350"/>
          <a:ext cx="1387475" cy="2811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6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58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0163">
                <a:tc gridSpan="2">
                  <a:txBody>
                    <a:bodyPr/>
                    <a:lstStyle/>
                    <a:p>
                      <a:pPr marL="203835" marR="3175">
                        <a:lnSpc>
                          <a:spcPts val="136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Execute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545" marR="31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instructions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61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5910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Symbol"/>
                          <a:cs typeface="Symbol"/>
                        </a:rPr>
                        <a:t></a:t>
                      </a:r>
                      <a:endParaRPr sz="1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3541014" y="3095625"/>
            <a:ext cx="331470" cy="4737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IEN</a:t>
            </a:r>
            <a:endParaRPr sz="11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  <a:spcBef>
                <a:spcPts val="880"/>
              </a:spcBef>
            </a:pPr>
            <a:r>
              <a:rPr sz="1100" b="1" spc="-10" dirty="0">
                <a:latin typeface="Times New Roman"/>
                <a:cs typeface="Times New Roman"/>
              </a:rPr>
              <a:t>=1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60623" y="3725926"/>
            <a:ext cx="1752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=1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45967" y="4495038"/>
            <a:ext cx="1746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=1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96309" y="2973070"/>
            <a:ext cx="1746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=0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54095" y="3798290"/>
            <a:ext cx="318135" cy="54229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dirty="0">
                <a:latin typeface="Times New Roman"/>
                <a:cs typeface="Times New Roman"/>
              </a:rPr>
              <a:t>FGI</a:t>
            </a:r>
            <a:endParaRPr sz="11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715"/>
              </a:spcBef>
            </a:pPr>
            <a:r>
              <a:rPr sz="1100" b="1" spc="-10" dirty="0">
                <a:latin typeface="Times New Roman"/>
                <a:cs typeface="Times New Roman"/>
              </a:rPr>
              <a:t>=0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10661" y="4918709"/>
            <a:ext cx="86169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=0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36494" y="6153403"/>
            <a:ext cx="28854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Flowchart </a:t>
            </a:r>
            <a:r>
              <a:rPr sz="1400" b="1" spc="-5" dirty="0">
                <a:latin typeface="Times New Roman"/>
                <a:cs typeface="Times New Roman"/>
              </a:rPr>
              <a:t>for </a:t>
            </a:r>
            <a:r>
              <a:rPr sz="1400" b="1" dirty="0">
                <a:latin typeface="Times New Roman"/>
                <a:cs typeface="Times New Roman"/>
              </a:rPr>
              <a:t>interrupt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cycle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484428" y="221995"/>
            <a:ext cx="17265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Interrupt</a:t>
            </a:r>
            <a:r>
              <a:rPr spc="-95" dirty="0"/>
              <a:t> </a:t>
            </a:r>
            <a:r>
              <a:rPr dirty="0"/>
              <a:t>Cycle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810505" y="6066231"/>
            <a:ext cx="3446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Demonstration of the interrupt</a:t>
            </a:r>
            <a:r>
              <a:rPr sz="1400" b="1" spc="-1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cycle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9102" y="5472480"/>
            <a:ext cx="1582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(b) After interrupt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cycle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05553" y="1603502"/>
          <a:ext cx="1456053" cy="3520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53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75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85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BUN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1120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9786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040" marR="421640" indent="122555">
                        <a:lnSpc>
                          <a:spcPct val="1482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Main 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og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5425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7716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I/O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03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Program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BUN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97782" y="1598167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5082" y="192671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0035" y="2697607"/>
            <a:ext cx="655320" cy="5562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Times New Roman"/>
                <a:cs typeface="Times New Roman"/>
              </a:rPr>
              <a:t>255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latin typeface="Times New Roman"/>
                <a:cs typeface="Times New Roman"/>
              </a:rPr>
              <a:t>PC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256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0361" y="5356097"/>
            <a:ext cx="1310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(a) </a:t>
            </a:r>
            <a:r>
              <a:rPr sz="1200" b="1" spc="-5" dirty="0">
                <a:latin typeface="Times New Roman"/>
                <a:cs typeface="Times New Roman"/>
              </a:rPr>
              <a:t>Before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interrupt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4770" y="3422396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Times New Roman"/>
                <a:cs typeface="Times New Roman"/>
              </a:rPr>
              <a:t>1</a:t>
            </a:r>
            <a:r>
              <a:rPr sz="1200" b="1" dirty="0">
                <a:latin typeface="Times New Roman"/>
                <a:cs typeface="Times New Roman"/>
              </a:rPr>
              <a:t>120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974078" y="1603502"/>
          <a:ext cx="1455419" cy="3537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34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8515">
                <a:tc gridSpan="3">
                  <a:txBody>
                    <a:bodyPr/>
                    <a:lstStyle/>
                    <a:p>
                      <a:pPr marR="99060" algn="ctr">
                        <a:lnSpc>
                          <a:spcPts val="110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BUN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6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9786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34975" marR="434340" indent="124460">
                        <a:lnSpc>
                          <a:spcPct val="1482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Main 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og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20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55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I/O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938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Program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138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BUN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754114" y="1598167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6609" y="1926716"/>
            <a:ext cx="468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PC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9113" y="2732023"/>
            <a:ext cx="262890" cy="5562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Times New Roman"/>
                <a:cs typeface="Times New Roman"/>
              </a:rPr>
              <a:t>255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dirty="0">
                <a:latin typeface="Times New Roman"/>
                <a:cs typeface="Times New Roman"/>
              </a:rPr>
              <a:t>256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3061" y="1063878"/>
            <a:ext cx="580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5326" y="3422396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Times New Roman"/>
                <a:cs typeface="Times New Roman"/>
              </a:rPr>
              <a:t>1</a:t>
            </a:r>
            <a:r>
              <a:rPr sz="1200" b="1" dirty="0">
                <a:latin typeface="Times New Roman"/>
                <a:cs typeface="Times New Roman"/>
              </a:rPr>
              <a:t>120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4778" y="1032509"/>
            <a:ext cx="580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963" y="441197"/>
            <a:ext cx="323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788035" algn="l"/>
                <a:tab pos="1706880" algn="l"/>
                <a:tab pos="2321560" algn="l"/>
                <a:tab pos="2606675" algn="l"/>
                <a:tab pos="2840990" algn="l"/>
              </a:tabLst>
            </a:pPr>
            <a:r>
              <a:rPr sz="1800" dirty="0">
                <a:latin typeface="Times New Roman"/>
                <a:cs typeface="Times New Roman"/>
              </a:rPr>
              <a:t>The	i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rrupt	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le	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	a	</a:t>
            </a:r>
            <a:r>
              <a:rPr sz="1800" spc="-10" dirty="0">
                <a:latin typeface="Times New Roman"/>
                <a:cs typeface="Times New Roman"/>
              </a:rPr>
              <a:t>HW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963" y="715264"/>
            <a:ext cx="323088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>
              <a:lnSpc>
                <a:spcPct val="1501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implementation of a </a:t>
            </a:r>
            <a:r>
              <a:rPr sz="1800" spc="-5" dirty="0">
                <a:latin typeface="Times New Roman"/>
                <a:cs typeface="Times New Roman"/>
              </a:rPr>
              <a:t>branch and  </a:t>
            </a:r>
            <a:r>
              <a:rPr sz="1800" dirty="0">
                <a:latin typeface="Times New Roman"/>
                <a:cs typeface="Times New Roman"/>
              </a:rPr>
              <a:t>save return </a:t>
            </a:r>
            <a:r>
              <a:rPr sz="1800" spc="-5" dirty="0">
                <a:latin typeface="Times New Roman"/>
                <a:cs typeface="Times New Roman"/>
              </a:rPr>
              <a:t>address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  <a:tab pos="1061085" algn="l"/>
                <a:tab pos="2824480" algn="l"/>
              </a:tabLst>
            </a:pP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	be</a:t>
            </a:r>
            <a:r>
              <a:rPr sz="1800" spc="-1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inning 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	ne</a:t>
            </a:r>
            <a:r>
              <a:rPr sz="1800" spc="-1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9475" y="1950211"/>
            <a:ext cx="294576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instruction cycle,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instruction </a:t>
            </a:r>
            <a:r>
              <a:rPr sz="1800" spc="-5" dirty="0">
                <a:latin typeface="Times New Roman"/>
                <a:cs typeface="Times New Roman"/>
              </a:rPr>
              <a:t>that is read </a:t>
            </a:r>
            <a:r>
              <a:rPr sz="1800" dirty="0">
                <a:latin typeface="Times New Roman"/>
                <a:cs typeface="Times New Roman"/>
              </a:rPr>
              <a:t>from  </a:t>
            </a:r>
            <a:r>
              <a:rPr sz="1800" spc="-5" dirty="0">
                <a:latin typeface="Times New Roman"/>
                <a:cs typeface="Times New Roman"/>
              </a:rPr>
              <a:t>memory is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address </a:t>
            </a:r>
            <a:r>
              <a:rPr sz="1800" dirty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963" y="3184905"/>
            <a:ext cx="32302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725805" algn="l"/>
                <a:tab pos="1685925" algn="l"/>
                <a:tab pos="2568575" algn="l"/>
                <a:tab pos="2938780" algn="l"/>
              </a:tabLst>
            </a:pP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emory	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ddre</a:t>
            </a:r>
            <a:r>
              <a:rPr sz="1800" spc="-5" dirty="0">
                <a:latin typeface="Times New Roman"/>
                <a:cs typeface="Times New Roman"/>
              </a:rPr>
              <a:t>ss</a:t>
            </a:r>
            <a:r>
              <a:rPr sz="1800" dirty="0">
                <a:latin typeface="Times New Roman"/>
                <a:cs typeface="Times New Roman"/>
              </a:rPr>
              <a:t>	1,	t</a:t>
            </a: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  </a:t>
            </a:r>
            <a:r>
              <a:rPr sz="1800" spc="-5" dirty="0">
                <a:latin typeface="Times New Roman"/>
                <a:cs typeface="Times New Roman"/>
              </a:rPr>
              <a:t>programmer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5510" y="3733545"/>
            <a:ext cx="154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2630" algn="l"/>
                <a:tab pos="1433195" algn="l"/>
              </a:tabLst>
            </a:pP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ust</a:t>
            </a:r>
            <a:r>
              <a:rPr sz="1800" dirty="0">
                <a:latin typeface="Times New Roman"/>
                <a:cs typeface="Times New Roman"/>
              </a:rPr>
              <a:t>	store	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9475" y="4144721"/>
            <a:ext cx="2945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210" algn="l"/>
                <a:tab pos="1925320" algn="l"/>
                <a:tab pos="2423795" algn="l"/>
              </a:tabLst>
            </a:pPr>
            <a:r>
              <a:rPr sz="1800" dirty="0">
                <a:latin typeface="Times New Roman"/>
                <a:cs typeface="Times New Roman"/>
              </a:rPr>
              <a:t>branch	instru</a:t>
            </a:r>
            <a:r>
              <a:rPr sz="1800" spc="-1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on	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at	sends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963" y="4419726"/>
            <a:ext cx="323215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>
              <a:lnSpc>
                <a:spcPct val="150000"/>
              </a:lnSpc>
              <a:spcBef>
                <a:spcPts val="100"/>
              </a:spcBef>
              <a:tabLst>
                <a:tab pos="781685" algn="l"/>
                <a:tab pos="1632585" algn="l"/>
                <a:tab pos="2012314" algn="l"/>
                <a:tab pos="2431415" algn="l"/>
              </a:tabLst>
            </a:pPr>
            <a:r>
              <a:rPr sz="1800" dirty="0">
                <a:latin typeface="Times New Roman"/>
                <a:cs typeface="Times New Roman"/>
              </a:rPr>
              <a:t>the	co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trol	to	an	interru</a:t>
            </a:r>
            <a:r>
              <a:rPr sz="1800" spc="-1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t  service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instruction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returns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control to </a:t>
            </a:r>
            <a:r>
              <a:rPr sz="1800" spc="-5" dirty="0">
                <a:latin typeface="Times New Roman"/>
                <a:cs typeface="Times New Roman"/>
              </a:rPr>
              <a:t>the original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  <a:tabLst>
                <a:tab pos="2068195" algn="l"/>
              </a:tabLst>
            </a:pP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"indirect</a:t>
            </a:r>
            <a:r>
              <a:rPr sz="1800" spc="-5" dirty="0">
                <a:latin typeface="Times New Roman"/>
                <a:cs typeface="Times New Roman"/>
              </a:rPr>
              <a:t> BUN	0"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56742" y="467334"/>
            <a:ext cx="787082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939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4064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Register </a:t>
            </a:r>
            <a:r>
              <a:rPr sz="2000" spc="-15" dirty="0">
                <a:latin typeface="Times New Roman"/>
                <a:cs typeface="Times New Roman"/>
              </a:rPr>
              <a:t>Transfer </a:t>
            </a:r>
            <a:r>
              <a:rPr sz="2000" spc="-5" dirty="0">
                <a:latin typeface="Times New Roman"/>
                <a:cs typeface="Times New Roman"/>
              </a:rPr>
              <a:t>Statements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Interrupt Cycle,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interrupt cycle </a:t>
            </a:r>
            <a:r>
              <a:rPr sz="2000" spc="-20" dirty="0">
                <a:latin typeface="Times New Roman"/>
                <a:cs typeface="Times New Roman"/>
              </a:rPr>
              <a:t>is  </a:t>
            </a:r>
            <a:r>
              <a:rPr sz="2000" spc="-5" dirty="0">
                <a:latin typeface="Times New Roman"/>
                <a:cs typeface="Times New Roman"/>
              </a:rPr>
              <a:t>initiated after the last execute </a:t>
            </a:r>
            <a:r>
              <a:rPr sz="2000" dirty="0">
                <a:latin typeface="Times New Roman"/>
                <a:cs typeface="Times New Roman"/>
              </a:rPr>
              <a:t>phase </a:t>
            </a:r>
            <a:r>
              <a:rPr sz="2000" spc="-10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interrupt flip-flop </a:t>
            </a:r>
            <a:r>
              <a:rPr sz="2000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is equal  to </a:t>
            </a:r>
            <a:r>
              <a:rPr sz="2000" dirty="0">
                <a:latin typeface="Times New Roman"/>
                <a:cs typeface="Times New Roman"/>
              </a:rPr>
              <a:t>1. </a:t>
            </a:r>
            <a:r>
              <a:rPr sz="2000" spc="-5" dirty="0">
                <a:latin typeface="Times New Roman"/>
                <a:cs typeface="Times New Roman"/>
              </a:rPr>
              <a:t>This flip-flop is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spc="-10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IEN = 1 and </a:t>
            </a:r>
            <a:r>
              <a:rPr sz="2000" spc="-5" dirty="0">
                <a:latin typeface="Times New Roman"/>
                <a:cs typeface="Times New Roman"/>
              </a:rPr>
              <a:t>either FGI or FGO are  equal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1. </a:t>
            </a:r>
            <a:r>
              <a:rPr sz="2000" spc="-5" dirty="0">
                <a:latin typeface="Times New Roman"/>
                <a:cs typeface="Times New Roman"/>
              </a:rPr>
              <a:t>This can </a:t>
            </a:r>
            <a:r>
              <a:rPr sz="2000" dirty="0">
                <a:latin typeface="Times New Roman"/>
                <a:cs typeface="Times New Roman"/>
              </a:rPr>
              <a:t>happen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clock transition except </a:t>
            </a:r>
            <a:r>
              <a:rPr sz="2000" dirty="0">
                <a:latin typeface="Times New Roman"/>
                <a:cs typeface="Times New Roman"/>
              </a:rPr>
              <a:t>when  </a:t>
            </a:r>
            <a:r>
              <a:rPr sz="2000" spc="-5" dirty="0">
                <a:latin typeface="Times New Roman"/>
                <a:cs typeface="Times New Roman"/>
              </a:rPr>
              <a:t>timing </a:t>
            </a:r>
            <a:r>
              <a:rPr sz="2000" dirty="0">
                <a:latin typeface="Times New Roman"/>
                <a:cs typeface="Times New Roman"/>
              </a:rPr>
              <a:t>signals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, T</a:t>
            </a:r>
            <a:r>
              <a:rPr sz="1950" spc="7" baseline="-21367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active.</a:t>
            </a:r>
            <a:endParaRPr sz="20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1200"/>
              </a:spcBef>
              <a:tabLst>
                <a:tab pos="3704590" algn="l"/>
              </a:tabLst>
            </a:pPr>
            <a:r>
              <a:rPr sz="2000" spc="-495" dirty="0">
                <a:latin typeface="Times New Roman"/>
                <a:cs typeface="Times New Roman"/>
              </a:rPr>
              <a:t>T</a:t>
            </a:r>
            <a:r>
              <a:rPr sz="1950" spc="-742" baseline="-21367" dirty="0">
                <a:latin typeface="Times New Roman"/>
                <a:cs typeface="Times New Roman"/>
              </a:rPr>
              <a:t>0</a:t>
            </a:r>
            <a:r>
              <a:rPr sz="2000" spc="-495" dirty="0">
                <a:latin typeface="Symbol"/>
                <a:cs typeface="Symbol"/>
              </a:rPr>
              <a:t></a:t>
            </a:r>
            <a:r>
              <a:rPr sz="2000" spc="-495" dirty="0">
                <a:latin typeface="Times New Roman"/>
                <a:cs typeface="Times New Roman"/>
              </a:rPr>
              <a:t>T</a:t>
            </a:r>
            <a:r>
              <a:rPr sz="1950" spc="-742" baseline="-21367" dirty="0">
                <a:latin typeface="Times New Roman"/>
                <a:cs typeface="Times New Roman"/>
              </a:rPr>
              <a:t>1</a:t>
            </a:r>
            <a:r>
              <a:rPr sz="2000" spc="-495" dirty="0">
                <a:latin typeface="Symbol"/>
                <a:cs typeface="Symbol"/>
              </a:rPr>
              <a:t></a:t>
            </a:r>
            <a:r>
              <a:rPr sz="2000" spc="-495" dirty="0">
                <a:latin typeface="Times New Roman"/>
                <a:cs typeface="Times New Roman"/>
              </a:rPr>
              <a:t>T</a:t>
            </a:r>
            <a:r>
              <a:rPr sz="1950" spc="-742" baseline="-21367" dirty="0">
                <a:latin typeface="Times New Roman"/>
                <a:cs typeface="Times New Roman"/>
              </a:rPr>
              <a:t>2</a:t>
            </a:r>
            <a:r>
              <a:rPr sz="2000" spc="-495" dirty="0">
                <a:latin typeface="Symbol"/>
                <a:cs typeface="Symbol"/>
              </a:rPr>
              <a:t></a:t>
            </a:r>
            <a:r>
              <a:rPr sz="2000" spc="-495" dirty="0">
                <a:latin typeface="Times New Roman"/>
                <a:cs typeface="Times New Roman"/>
              </a:rPr>
              <a:t>                                                                                                 </a:t>
            </a:r>
            <a:r>
              <a:rPr sz="2000" dirty="0">
                <a:latin typeface="Times New Roman"/>
                <a:cs typeface="Times New Roman"/>
              </a:rPr>
              <a:t>(IEN)(FGI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FGO):	R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406400" marR="93345" indent="-342900" algn="just">
              <a:lnSpc>
                <a:spcPct val="150000"/>
              </a:lnSpc>
              <a:buFont typeface="Arial"/>
              <a:buChar char="•"/>
              <a:tabLst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fetch and </a:t>
            </a:r>
            <a:r>
              <a:rPr sz="2000" dirty="0">
                <a:latin typeface="Times New Roman"/>
                <a:cs typeface="Times New Roman"/>
              </a:rPr>
              <a:t>decode phases of </a:t>
            </a:r>
            <a:r>
              <a:rPr sz="2000" spc="-5" dirty="0">
                <a:latin typeface="Times New Roman"/>
                <a:cs typeface="Times New Roman"/>
              </a:rPr>
              <a:t>the instruction cycle 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modified:  </a:t>
            </a:r>
            <a:r>
              <a:rPr sz="2000" dirty="0">
                <a:latin typeface="Times New Roman"/>
                <a:cs typeface="Times New Roman"/>
              </a:rPr>
              <a:t>Replace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, T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, T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50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R'T</a:t>
            </a:r>
            <a:r>
              <a:rPr sz="1950" baseline="-21367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, R'T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R’T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The interrupt </a:t>
            </a:r>
            <a:r>
              <a:rPr sz="2000" spc="-5" dirty="0">
                <a:latin typeface="Times New Roman"/>
                <a:cs typeface="Times New Roman"/>
              </a:rPr>
              <a:t>cycle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342" y="4795215"/>
            <a:ext cx="5422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Times New Roman"/>
                <a:cs typeface="Times New Roman"/>
              </a:rPr>
              <a:t>RT</a:t>
            </a:r>
            <a:r>
              <a:rPr sz="1950" spc="-44" baseline="-21367" dirty="0">
                <a:latin typeface="Times New Roman"/>
                <a:cs typeface="Times New Roman"/>
              </a:rPr>
              <a:t>0</a:t>
            </a:r>
            <a:r>
              <a:rPr sz="2000" spc="-3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80"/>
              </a:spcBef>
            </a:pPr>
            <a:r>
              <a:rPr sz="2000" spc="-25" dirty="0">
                <a:latin typeface="Times New Roman"/>
                <a:cs typeface="Times New Roman"/>
              </a:rPr>
              <a:t>RT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80"/>
              </a:spcBef>
            </a:pPr>
            <a:r>
              <a:rPr sz="2000" spc="-25" dirty="0">
                <a:latin typeface="Times New Roman"/>
                <a:cs typeface="Times New Roman"/>
              </a:rPr>
              <a:t>RT</a:t>
            </a:r>
            <a:r>
              <a:rPr sz="1950" spc="-37" baseline="-21367" dirty="0">
                <a:latin typeface="Times New Roman"/>
                <a:cs typeface="Times New Roman"/>
              </a:rPr>
              <a:t>2</a:t>
            </a:r>
            <a:r>
              <a:rPr sz="2000" spc="-2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9498" y="4795215"/>
            <a:ext cx="43503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AR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0, TR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latin typeface="Times New Roman"/>
                <a:cs typeface="Times New Roman"/>
              </a:rPr>
              <a:t>M[AR]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TR, PC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latin typeface="Times New Roman"/>
                <a:cs typeface="Times New Roman"/>
              </a:rPr>
              <a:t>PC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PC + 1, IEN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0, R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0, SC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7146" y="1025073"/>
            <a:ext cx="7844790" cy="41421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latin typeface="Times New Roman"/>
                <a:cs typeface="Times New Roman"/>
              </a:rPr>
              <a:t>Design of Basic computer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 basic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consists of the following hardware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components:</a:t>
            </a:r>
            <a:endParaRPr sz="200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unit with </a:t>
            </a:r>
            <a:r>
              <a:rPr sz="2000" spc="5" dirty="0">
                <a:latin typeface="Times New Roman"/>
                <a:cs typeface="Times New Roman"/>
              </a:rPr>
              <a:t>4096 words </a:t>
            </a:r>
            <a:r>
              <a:rPr sz="2000" dirty="0">
                <a:latin typeface="Times New Roman"/>
                <a:cs typeface="Times New Roman"/>
              </a:rPr>
              <a:t>of 16 bits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endParaRPr sz="200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Nine registers : AR, PC, DR, AC, IR, </a:t>
            </a:r>
            <a:r>
              <a:rPr sz="2000" spc="-5" dirty="0">
                <a:latin typeface="Times New Roman"/>
                <a:cs typeface="Times New Roman"/>
              </a:rPr>
              <a:t>TR. </a:t>
            </a:r>
            <a:r>
              <a:rPr sz="2000" dirty="0">
                <a:latin typeface="Times New Roman"/>
                <a:cs typeface="Times New Roman"/>
              </a:rPr>
              <a:t>OUTR, INPR, and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</a:t>
            </a:r>
            <a:endParaRPr sz="200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Seven </a:t>
            </a:r>
            <a:r>
              <a:rPr sz="2000" spc="-5" dirty="0">
                <a:latin typeface="Times New Roman"/>
                <a:cs typeface="Times New Roman"/>
              </a:rPr>
              <a:t>flip-flop: </a:t>
            </a:r>
            <a:r>
              <a:rPr sz="2000" dirty="0">
                <a:latin typeface="Times New Roman"/>
                <a:cs typeface="Times New Roman"/>
              </a:rPr>
              <a:t>I, S, E,R, IEN. FGI, and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FGO</a:t>
            </a:r>
            <a:endParaRPr sz="200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decoders: a 3 x 8 operation decoder and a 4 x 16 </a:t>
            </a:r>
            <a:r>
              <a:rPr sz="2000" spc="-5" dirty="0">
                <a:latin typeface="Times New Roman"/>
                <a:cs typeface="Times New Roman"/>
              </a:rPr>
              <a:t>timing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decoder</a:t>
            </a:r>
            <a:endParaRPr sz="200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A 16 bit </a:t>
            </a:r>
            <a:r>
              <a:rPr sz="2000" spc="-5" dirty="0">
                <a:latin typeface="Times New Roman"/>
                <a:cs typeface="Times New Roman"/>
              </a:rPr>
              <a:t>common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Control logic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gates.</a:t>
            </a:r>
            <a:endParaRPr sz="200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Adder and logic circuit connected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input of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0026" y="347598"/>
            <a:ext cx="40551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1115" algn="l"/>
                <a:tab pos="2662555" algn="l"/>
              </a:tabLst>
            </a:pPr>
            <a:r>
              <a:rPr sz="2200" spc="-5" dirty="0"/>
              <a:t>Complete	Computer	Description</a:t>
            </a:r>
            <a:endParaRPr sz="2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8269" y="3786378"/>
            <a:ext cx="6318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= 1</a:t>
            </a:r>
            <a:r>
              <a:rPr sz="1300" b="1" spc="-7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(I/O)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9818" y="3786378"/>
            <a:ext cx="93789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=0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(Register)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9459" y="3786378"/>
            <a:ext cx="8756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=1(Indi</a:t>
            </a:r>
            <a:r>
              <a:rPr sz="1300" b="1" spc="-30" dirty="0">
                <a:latin typeface="Times New Roman"/>
                <a:cs typeface="Times New Roman"/>
              </a:rPr>
              <a:t>r</a:t>
            </a:r>
            <a:r>
              <a:rPr sz="1300" b="1" spc="-5" dirty="0">
                <a:latin typeface="Times New Roman"/>
                <a:cs typeface="Times New Roman"/>
              </a:rPr>
              <a:t>ect)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2690" y="3786378"/>
            <a:ext cx="7886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=0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(Direct)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8594" y="575309"/>
            <a:ext cx="2085339" cy="5397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ts val="1480"/>
              </a:lnSpc>
              <a:spcBef>
                <a:spcPts val="375"/>
              </a:spcBef>
            </a:pPr>
            <a:r>
              <a:rPr sz="1300" b="1" spc="-5" dirty="0">
                <a:latin typeface="Times New Roman"/>
                <a:cs typeface="Times New Roman"/>
              </a:rPr>
              <a:t>Start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ts val="1480"/>
              </a:lnSpc>
            </a:pPr>
            <a:r>
              <a:rPr sz="1300" b="1" spc="-5" dirty="0">
                <a:latin typeface="Times New Roman"/>
                <a:cs typeface="Times New Roman"/>
              </a:rPr>
              <a:t>SC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5" dirty="0">
                <a:latin typeface="Times New Roman"/>
                <a:cs typeface="Times New Roman"/>
              </a:rPr>
              <a:t> 0, IEN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5" dirty="0">
                <a:latin typeface="Times New Roman"/>
                <a:cs typeface="Times New Roman"/>
              </a:rPr>
              <a:t> 0, R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05834" y="1303782"/>
            <a:ext cx="487680" cy="317500"/>
          </a:xfrm>
          <a:custGeom>
            <a:avLst/>
            <a:gdLst/>
            <a:ahLst/>
            <a:cxnLst/>
            <a:rect l="l" t="t" r="r" b="b"/>
            <a:pathLst>
              <a:path w="487679" h="317500">
                <a:moveTo>
                  <a:pt x="0" y="158495"/>
                </a:moveTo>
                <a:lnTo>
                  <a:pt x="243839" y="0"/>
                </a:lnTo>
                <a:lnTo>
                  <a:pt x="487679" y="158495"/>
                </a:lnTo>
                <a:lnTo>
                  <a:pt x="243839" y="316991"/>
                </a:lnTo>
                <a:lnTo>
                  <a:pt x="0" y="15849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1757" y="1346961"/>
            <a:ext cx="1447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7182" y="1818894"/>
            <a:ext cx="1228725" cy="2012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ts val="1555"/>
              </a:lnSpc>
            </a:pPr>
            <a:r>
              <a:rPr sz="1300" b="1" spc="-5" dirty="0">
                <a:latin typeface="Times New Roman"/>
                <a:cs typeface="Times New Roman"/>
              </a:rPr>
              <a:t>AR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PC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8114" y="1615567"/>
            <a:ext cx="4152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R’T</a:t>
            </a:r>
            <a:r>
              <a:rPr sz="1275" b="1" baseline="-19607" dirty="0">
                <a:latin typeface="Times New Roman"/>
                <a:cs typeface="Times New Roman"/>
              </a:rPr>
              <a:t>0</a:t>
            </a:r>
            <a:endParaRPr sz="1275" baseline="-1960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4617" y="2116073"/>
            <a:ext cx="2559050" cy="22732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IR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5" dirty="0">
                <a:latin typeface="Times New Roman"/>
                <a:cs typeface="Times New Roman"/>
              </a:rPr>
              <a:t> M[AR], PC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5" dirty="0">
                <a:latin typeface="Times New Roman"/>
                <a:cs typeface="Times New Roman"/>
              </a:rPr>
              <a:t> PC +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1639" y="1831086"/>
            <a:ext cx="414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R’T</a:t>
            </a:r>
            <a:r>
              <a:rPr sz="1275" b="1" spc="-7" baseline="-19607" dirty="0">
                <a:latin typeface="Times New Roman"/>
                <a:cs typeface="Times New Roman"/>
              </a:rPr>
              <a:t>1</a:t>
            </a:r>
            <a:endParaRPr sz="1275" baseline="-1960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0986" y="2521457"/>
            <a:ext cx="2887980" cy="3860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460375">
              <a:lnSpc>
                <a:spcPts val="1480"/>
              </a:lnSpc>
              <a:spcBef>
                <a:spcPts val="75"/>
              </a:spcBef>
            </a:pPr>
            <a:r>
              <a:rPr sz="1300" b="1" spc="-5" dirty="0">
                <a:latin typeface="Times New Roman"/>
                <a:cs typeface="Times New Roman"/>
              </a:rPr>
              <a:t>AR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Times New Roman"/>
                <a:cs typeface="Times New Roman"/>
              </a:rPr>
              <a:t>IR(0~11), </a:t>
            </a:r>
            <a:r>
              <a:rPr sz="1300" b="1" spc="-5" dirty="0">
                <a:latin typeface="Times New Roman"/>
                <a:cs typeface="Times New Roman"/>
              </a:rPr>
              <a:t>I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IR(15)</a:t>
            </a:r>
            <a:endParaRPr sz="1300">
              <a:latin typeface="Times New Roman"/>
              <a:cs typeface="Times New Roman"/>
            </a:endParaRPr>
          </a:p>
          <a:p>
            <a:pPr marL="403860">
              <a:lnSpc>
                <a:spcPts val="1480"/>
              </a:lnSpc>
            </a:pPr>
            <a:r>
              <a:rPr sz="1300" b="1" dirty="0">
                <a:latin typeface="Times New Roman"/>
                <a:cs typeface="Times New Roman"/>
              </a:rPr>
              <a:t>D</a:t>
            </a:r>
            <a:r>
              <a:rPr sz="1275" b="1" baseline="-19607" dirty="0">
                <a:latin typeface="Times New Roman"/>
                <a:cs typeface="Times New Roman"/>
              </a:rPr>
              <a:t>0</a:t>
            </a:r>
            <a:r>
              <a:rPr sz="1300" b="1" dirty="0">
                <a:latin typeface="Times New Roman"/>
                <a:cs typeface="Times New Roman"/>
              </a:rPr>
              <a:t>...D</a:t>
            </a:r>
            <a:r>
              <a:rPr sz="1275" b="1" baseline="-19607" dirty="0">
                <a:latin typeface="Times New Roman"/>
                <a:cs typeface="Times New Roman"/>
              </a:rPr>
              <a:t>7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5" dirty="0">
                <a:latin typeface="Times New Roman"/>
                <a:cs typeface="Times New Roman"/>
              </a:rPr>
              <a:t> Decode IR(12 ~</a:t>
            </a:r>
            <a:r>
              <a:rPr sz="1300" b="1" spc="-8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14)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5155" y="2324226"/>
            <a:ext cx="414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R’T</a:t>
            </a:r>
            <a:r>
              <a:rPr sz="1275" b="1" spc="-7" baseline="-19607" dirty="0">
                <a:latin typeface="Times New Roman"/>
                <a:cs typeface="Times New Roman"/>
              </a:rPr>
              <a:t>2</a:t>
            </a:r>
            <a:endParaRPr sz="1275" baseline="-1960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9897" y="1818894"/>
            <a:ext cx="1826260" cy="182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6220">
              <a:lnSpc>
                <a:spcPts val="1440"/>
              </a:lnSpc>
            </a:pPr>
            <a:r>
              <a:rPr sz="1300" b="1" spc="-5" dirty="0">
                <a:latin typeface="Times New Roman"/>
                <a:cs typeface="Times New Roman"/>
              </a:rPr>
              <a:t>AR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5" dirty="0">
                <a:latin typeface="Times New Roman"/>
                <a:cs typeface="Times New Roman"/>
              </a:rPr>
              <a:t> 0, TR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PC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1883" y="1578610"/>
            <a:ext cx="353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20" dirty="0">
                <a:latin typeface="Times New Roman"/>
                <a:cs typeface="Times New Roman"/>
              </a:rPr>
              <a:t>RT</a:t>
            </a:r>
            <a:r>
              <a:rPr sz="1275" b="1" spc="-30" baseline="-19607" dirty="0">
                <a:latin typeface="Times New Roman"/>
                <a:cs typeface="Times New Roman"/>
              </a:rPr>
              <a:t>0</a:t>
            </a:r>
            <a:endParaRPr sz="1275" baseline="-1960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9982" y="2137410"/>
            <a:ext cx="2417445" cy="2260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65"/>
              </a:spcBef>
            </a:pPr>
            <a:r>
              <a:rPr sz="1300" b="1" spc="-5" dirty="0">
                <a:latin typeface="Times New Roman"/>
                <a:cs typeface="Times New Roman"/>
              </a:rPr>
              <a:t>M[AR]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TR, PC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9860" y="1913331"/>
            <a:ext cx="2419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5" dirty="0">
                <a:latin typeface="Times New Roman"/>
                <a:cs typeface="Times New Roman"/>
              </a:rPr>
              <a:t>RT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2365" y="2008124"/>
            <a:ext cx="8064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b="1" spc="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9982" y="2550414"/>
            <a:ext cx="2417445" cy="3460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41985" marR="407670" indent="-289560">
              <a:lnSpc>
                <a:spcPts val="1400"/>
              </a:lnSpc>
              <a:spcBef>
                <a:spcPts val="110"/>
              </a:spcBef>
            </a:pPr>
            <a:r>
              <a:rPr sz="1300" b="1" spc="-5" dirty="0">
                <a:latin typeface="Times New Roman"/>
                <a:cs typeface="Times New Roman"/>
              </a:rPr>
              <a:t>PC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5" dirty="0">
                <a:latin typeface="Times New Roman"/>
                <a:cs typeface="Times New Roman"/>
              </a:rPr>
              <a:t> PC + 1, IEN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5" dirty="0">
                <a:latin typeface="Times New Roman"/>
                <a:cs typeface="Times New Roman"/>
              </a:rPr>
              <a:t> 0  R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-5" dirty="0">
                <a:latin typeface="Times New Roman"/>
                <a:cs typeface="Times New Roman"/>
              </a:rPr>
              <a:t> 0, SC </a:t>
            </a:r>
            <a:r>
              <a:rPr sz="1300" b="1" spc="-5" dirty="0">
                <a:latin typeface="Symbol"/>
                <a:cs typeface="Symbol"/>
              </a:rPr>
              <a:t>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97393" y="2361641"/>
            <a:ext cx="353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20" dirty="0">
                <a:latin typeface="Times New Roman"/>
                <a:cs typeface="Times New Roman"/>
              </a:rPr>
              <a:t>RT</a:t>
            </a:r>
            <a:r>
              <a:rPr sz="1275" b="1" spc="-30" baseline="-19607" dirty="0">
                <a:latin typeface="Times New Roman"/>
                <a:cs typeface="Times New Roman"/>
              </a:rPr>
              <a:t>2</a:t>
            </a:r>
            <a:endParaRPr sz="1275" baseline="-1960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21073" y="3252978"/>
            <a:ext cx="600710" cy="327660"/>
          </a:xfrm>
          <a:custGeom>
            <a:avLst/>
            <a:gdLst/>
            <a:ahLst/>
            <a:cxnLst/>
            <a:rect l="l" t="t" r="r" b="b"/>
            <a:pathLst>
              <a:path w="600710" h="327660">
                <a:moveTo>
                  <a:pt x="0" y="163830"/>
                </a:moveTo>
                <a:lnTo>
                  <a:pt x="300227" y="0"/>
                </a:lnTo>
                <a:lnTo>
                  <a:pt x="600455" y="163830"/>
                </a:lnTo>
                <a:lnTo>
                  <a:pt x="300227" y="327660"/>
                </a:lnTo>
                <a:lnTo>
                  <a:pt x="0" y="16383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80585" y="3292602"/>
            <a:ext cx="2501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D</a:t>
            </a:r>
            <a:r>
              <a:rPr sz="1275" b="1" baseline="-19607" dirty="0">
                <a:latin typeface="Times New Roman"/>
                <a:cs typeface="Times New Roman"/>
              </a:rPr>
              <a:t>7</a:t>
            </a:r>
            <a:endParaRPr sz="1275" baseline="-1960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38933" y="3957065"/>
            <a:ext cx="360045" cy="230504"/>
          </a:xfrm>
          <a:custGeom>
            <a:avLst/>
            <a:gdLst/>
            <a:ahLst/>
            <a:cxnLst/>
            <a:rect l="l" t="t" r="r" b="b"/>
            <a:pathLst>
              <a:path w="360044" h="230504">
                <a:moveTo>
                  <a:pt x="0" y="115061"/>
                </a:moveTo>
                <a:lnTo>
                  <a:pt x="179832" y="0"/>
                </a:lnTo>
                <a:lnTo>
                  <a:pt x="359664" y="115061"/>
                </a:lnTo>
                <a:lnTo>
                  <a:pt x="179832" y="230123"/>
                </a:lnTo>
                <a:lnTo>
                  <a:pt x="0" y="11506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65045" y="3967353"/>
            <a:ext cx="895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60770" y="3967734"/>
            <a:ext cx="360045" cy="230504"/>
          </a:xfrm>
          <a:custGeom>
            <a:avLst/>
            <a:gdLst/>
            <a:ahLst/>
            <a:cxnLst/>
            <a:rect l="l" t="t" r="r" b="b"/>
            <a:pathLst>
              <a:path w="360045" h="230504">
                <a:moveTo>
                  <a:pt x="0" y="115062"/>
                </a:moveTo>
                <a:lnTo>
                  <a:pt x="179831" y="0"/>
                </a:lnTo>
                <a:lnTo>
                  <a:pt x="359663" y="115062"/>
                </a:lnTo>
                <a:lnTo>
                  <a:pt x="179831" y="230124"/>
                </a:lnTo>
                <a:lnTo>
                  <a:pt x="0" y="115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96659" y="3977081"/>
            <a:ext cx="901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0674" y="4746497"/>
            <a:ext cx="1138555" cy="5918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86055" marR="157480" indent="1270" algn="ctr">
              <a:lnSpc>
                <a:spcPts val="1400"/>
              </a:lnSpc>
              <a:spcBef>
                <a:spcPts val="275"/>
              </a:spcBef>
            </a:pPr>
            <a:r>
              <a:rPr sz="1300" b="1" spc="-5" dirty="0">
                <a:latin typeface="Times New Roman"/>
                <a:cs typeface="Times New Roman"/>
              </a:rPr>
              <a:t>Execute  </a:t>
            </a:r>
            <a:r>
              <a:rPr sz="1300" b="1" spc="-10" dirty="0">
                <a:latin typeface="Times New Roman"/>
                <a:cs typeface="Times New Roman"/>
              </a:rPr>
              <a:t>I/O   Instruction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00705" y="4746497"/>
            <a:ext cx="1183005" cy="5918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00990" marR="314325" algn="ctr">
              <a:lnSpc>
                <a:spcPts val="1400"/>
              </a:lnSpc>
              <a:spcBef>
                <a:spcPts val="195"/>
              </a:spcBef>
            </a:pPr>
            <a:r>
              <a:rPr sz="1300" b="1" spc="-5" dirty="0">
                <a:latin typeface="Times New Roman"/>
                <a:cs typeface="Times New Roman"/>
              </a:rPr>
              <a:t>E</a:t>
            </a:r>
            <a:r>
              <a:rPr sz="1300" b="1" spc="5" dirty="0">
                <a:latin typeface="Times New Roman"/>
                <a:cs typeface="Times New Roman"/>
              </a:rPr>
              <a:t>x</a:t>
            </a:r>
            <a:r>
              <a:rPr sz="1300" b="1" spc="-5" dirty="0">
                <a:latin typeface="Times New Roman"/>
                <a:cs typeface="Times New Roman"/>
              </a:rPr>
              <a:t>ecute  RR</a:t>
            </a:r>
            <a:endParaRPr sz="1300">
              <a:latin typeface="Times New Roman"/>
              <a:cs typeface="Times New Roman"/>
            </a:endParaRPr>
          </a:p>
          <a:p>
            <a:pPr marR="14604" algn="ctr">
              <a:lnSpc>
                <a:spcPts val="1390"/>
              </a:lnSpc>
            </a:pPr>
            <a:r>
              <a:rPr sz="1300" b="1" spc="-10" dirty="0">
                <a:latin typeface="Times New Roman"/>
                <a:cs typeface="Times New Roman"/>
              </a:rPr>
              <a:t>Instruction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5390" y="4757165"/>
            <a:ext cx="1271270" cy="2000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035">
              <a:lnSpc>
                <a:spcPts val="1435"/>
              </a:lnSpc>
            </a:pPr>
            <a:r>
              <a:rPr sz="1300" b="1" spc="-5" dirty="0">
                <a:latin typeface="Times New Roman"/>
                <a:cs typeface="Times New Roman"/>
              </a:rPr>
              <a:t>AR </a:t>
            </a:r>
            <a:r>
              <a:rPr sz="1300" b="1" dirty="0">
                <a:latin typeface="Times New Roman"/>
                <a:cs typeface="Times New Roman"/>
              </a:rPr>
              <a:t>&lt;-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M[AR]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16802" y="4767834"/>
            <a:ext cx="1198245" cy="1816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300" b="1" spc="-5" dirty="0">
                <a:latin typeface="Times New Roman"/>
                <a:cs typeface="Times New Roman"/>
              </a:rPr>
              <a:t>Idle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0366" y="4463288"/>
            <a:ext cx="4787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D</a:t>
            </a:r>
            <a:r>
              <a:rPr sz="1275" b="1" spc="-7" baseline="-19607" dirty="0">
                <a:latin typeface="Times New Roman"/>
                <a:cs typeface="Times New Roman"/>
              </a:rPr>
              <a:t>7</a:t>
            </a:r>
            <a:r>
              <a:rPr sz="1300" b="1" spc="-5" dirty="0">
                <a:latin typeface="Times New Roman"/>
                <a:cs typeface="Times New Roman"/>
              </a:rPr>
              <a:t>IT</a:t>
            </a:r>
            <a:r>
              <a:rPr sz="1275" b="1" spc="-7" baseline="-19607" dirty="0">
                <a:latin typeface="Times New Roman"/>
                <a:cs typeface="Times New Roman"/>
              </a:rPr>
              <a:t>3</a:t>
            </a:r>
            <a:endParaRPr sz="1275" baseline="-1960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20541" y="4463288"/>
            <a:ext cx="5334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D</a:t>
            </a:r>
            <a:r>
              <a:rPr sz="1275" b="1" spc="-7" baseline="-19607" dirty="0">
                <a:latin typeface="Times New Roman"/>
                <a:cs typeface="Times New Roman"/>
              </a:rPr>
              <a:t>7</a:t>
            </a:r>
            <a:r>
              <a:rPr sz="1300" b="1" spc="-5" dirty="0">
                <a:latin typeface="Times New Roman"/>
                <a:cs typeface="Times New Roman"/>
              </a:rPr>
              <a:t>I’T</a:t>
            </a:r>
            <a:r>
              <a:rPr sz="1275" b="1" spc="-7" baseline="-19607" dirty="0">
                <a:latin typeface="Times New Roman"/>
                <a:cs typeface="Times New Roman"/>
              </a:rPr>
              <a:t>3</a:t>
            </a:r>
            <a:endParaRPr sz="1275" baseline="-1960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79213" y="4490084"/>
            <a:ext cx="5613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D</a:t>
            </a:r>
            <a:r>
              <a:rPr sz="1275" b="1" spc="-7" baseline="-19607" dirty="0">
                <a:latin typeface="Times New Roman"/>
                <a:cs typeface="Times New Roman"/>
              </a:rPr>
              <a:t>7</a:t>
            </a:r>
            <a:r>
              <a:rPr sz="1300" b="1" spc="-5" dirty="0">
                <a:latin typeface="Times New Roman"/>
                <a:cs typeface="Times New Roman"/>
              </a:rPr>
              <a:t>’IT3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04633" y="4490084"/>
            <a:ext cx="6159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D</a:t>
            </a:r>
            <a:r>
              <a:rPr sz="1275" b="1" spc="-7" baseline="-19607" dirty="0">
                <a:latin typeface="Times New Roman"/>
                <a:cs typeface="Times New Roman"/>
              </a:rPr>
              <a:t>7</a:t>
            </a:r>
            <a:r>
              <a:rPr sz="1300" b="1" spc="-5" dirty="0">
                <a:latin typeface="Times New Roman"/>
                <a:cs typeface="Times New Roman"/>
              </a:rPr>
              <a:t>’I’T3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34405" y="5276850"/>
            <a:ext cx="1793875" cy="451484"/>
          </a:xfrm>
          <a:custGeom>
            <a:avLst/>
            <a:gdLst/>
            <a:ahLst/>
            <a:cxnLst/>
            <a:rect l="l" t="t" r="r" b="b"/>
            <a:pathLst>
              <a:path w="1793875" h="451485">
                <a:moveTo>
                  <a:pt x="0" y="451103"/>
                </a:moveTo>
                <a:lnTo>
                  <a:pt x="1793748" y="451103"/>
                </a:lnTo>
                <a:lnTo>
                  <a:pt x="1793748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933947" y="5292978"/>
            <a:ext cx="941069" cy="4013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6200" marR="5080" indent="-64135">
              <a:lnSpc>
                <a:spcPts val="1400"/>
              </a:lnSpc>
              <a:spcBef>
                <a:spcPts val="275"/>
              </a:spcBef>
            </a:pPr>
            <a:r>
              <a:rPr sz="1300" b="1" spc="-5" dirty="0">
                <a:latin typeface="Times New Roman"/>
                <a:cs typeface="Times New Roman"/>
              </a:rPr>
              <a:t>Execute MR  </a:t>
            </a:r>
            <a:r>
              <a:rPr sz="1300" b="1" spc="-10" dirty="0">
                <a:latin typeface="Times New Roman"/>
                <a:cs typeface="Times New Roman"/>
              </a:rPr>
              <a:t>Instruction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60498" y="1469897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25400" y="252984"/>
                </a:moveTo>
                <a:lnTo>
                  <a:pt x="0" y="252984"/>
                </a:lnTo>
                <a:lnTo>
                  <a:pt x="38100" y="329184"/>
                </a:lnTo>
                <a:lnTo>
                  <a:pt x="69850" y="265684"/>
                </a:lnTo>
                <a:lnTo>
                  <a:pt x="25400" y="265684"/>
                </a:lnTo>
                <a:lnTo>
                  <a:pt x="25400" y="252984"/>
                </a:lnTo>
                <a:close/>
              </a:path>
              <a:path w="76200" h="329564">
                <a:moveTo>
                  <a:pt x="50800" y="0"/>
                </a:moveTo>
                <a:lnTo>
                  <a:pt x="25400" y="0"/>
                </a:lnTo>
                <a:lnTo>
                  <a:pt x="25400" y="265684"/>
                </a:lnTo>
                <a:lnTo>
                  <a:pt x="50800" y="265684"/>
                </a:lnTo>
                <a:lnTo>
                  <a:pt x="50800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50800" y="252984"/>
                </a:lnTo>
                <a:lnTo>
                  <a:pt x="50800" y="265684"/>
                </a:lnTo>
                <a:lnTo>
                  <a:pt x="69850" y="265684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39434" y="1450086"/>
            <a:ext cx="76200" cy="368935"/>
          </a:xfrm>
          <a:custGeom>
            <a:avLst/>
            <a:gdLst/>
            <a:ahLst/>
            <a:cxnLst/>
            <a:rect l="l" t="t" r="r" b="b"/>
            <a:pathLst>
              <a:path w="76200" h="368935">
                <a:moveTo>
                  <a:pt x="25400" y="292608"/>
                </a:moveTo>
                <a:lnTo>
                  <a:pt x="0" y="292608"/>
                </a:lnTo>
                <a:lnTo>
                  <a:pt x="38100" y="368808"/>
                </a:lnTo>
                <a:lnTo>
                  <a:pt x="69850" y="305308"/>
                </a:lnTo>
                <a:lnTo>
                  <a:pt x="25400" y="305308"/>
                </a:lnTo>
                <a:lnTo>
                  <a:pt x="25400" y="292608"/>
                </a:lnTo>
                <a:close/>
              </a:path>
              <a:path w="76200" h="368935">
                <a:moveTo>
                  <a:pt x="50800" y="0"/>
                </a:moveTo>
                <a:lnTo>
                  <a:pt x="25400" y="0"/>
                </a:lnTo>
                <a:lnTo>
                  <a:pt x="25400" y="305308"/>
                </a:lnTo>
                <a:lnTo>
                  <a:pt x="50800" y="305308"/>
                </a:lnTo>
                <a:lnTo>
                  <a:pt x="50800" y="0"/>
                </a:lnTo>
                <a:close/>
              </a:path>
              <a:path w="76200" h="368935">
                <a:moveTo>
                  <a:pt x="76200" y="292608"/>
                </a:moveTo>
                <a:lnTo>
                  <a:pt x="50800" y="292608"/>
                </a:lnTo>
                <a:lnTo>
                  <a:pt x="50800" y="305308"/>
                </a:lnTo>
                <a:lnTo>
                  <a:pt x="69850" y="305308"/>
                </a:lnTo>
                <a:lnTo>
                  <a:pt x="76200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81833" y="2030729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81833" y="2346198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77534" y="2010917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69914" y="236601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7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679958" y="1123950"/>
            <a:ext cx="7308215" cy="4894580"/>
            <a:chOff x="679958" y="1123950"/>
            <a:chExt cx="7308215" cy="4894580"/>
          </a:xfrm>
        </p:grpSpPr>
        <p:sp>
          <p:nvSpPr>
            <p:cNvPr id="45" name="object 45"/>
            <p:cNvSpPr/>
            <p:nvPr/>
          </p:nvSpPr>
          <p:spPr>
            <a:xfrm>
              <a:off x="4210049" y="1123950"/>
              <a:ext cx="76200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56198" y="1230629"/>
              <a:ext cx="1816735" cy="1859280"/>
            </a:xfrm>
            <a:custGeom>
              <a:avLst/>
              <a:gdLst/>
              <a:ahLst/>
              <a:cxnLst/>
              <a:rect l="l" t="t" r="r" b="b"/>
              <a:pathLst>
                <a:path w="1816734" h="1859280">
                  <a:moveTo>
                    <a:pt x="0" y="1665732"/>
                  </a:moveTo>
                  <a:lnTo>
                    <a:pt x="0" y="1859280"/>
                  </a:lnTo>
                </a:path>
                <a:path w="1816734" h="1859280">
                  <a:moveTo>
                    <a:pt x="13715" y="1850136"/>
                  </a:moveTo>
                  <a:lnTo>
                    <a:pt x="1802892" y="1850136"/>
                  </a:lnTo>
                </a:path>
                <a:path w="1816734" h="1859280">
                  <a:moveTo>
                    <a:pt x="1816607" y="1859280"/>
                  </a:moveTo>
                  <a:lnTo>
                    <a:pt x="181660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7898" y="1201673"/>
              <a:ext cx="7280275" cy="4066540"/>
            </a:xfrm>
            <a:custGeom>
              <a:avLst/>
              <a:gdLst/>
              <a:ahLst/>
              <a:cxnLst/>
              <a:rect l="l" t="t" r="r" b="b"/>
              <a:pathLst>
                <a:path w="7280275" h="4066540">
                  <a:moveTo>
                    <a:pt x="4983480" y="3989832"/>
                  </a:moveTo>
                  <a:lnTo>
                    <a:pt x="4958080" y="3989832"/>
                  </a:lnTo>
                  <a:lnTo>
                    <a:pt x="4958080" y="3755136"/>
                  </a:lnTo>
                  <a:lnTo>
                    <a:pt x="4932680" y="3755136"/>
                  </a:lnTo>
                  <a:lnTo>
                    <a:pt x="4932680" y="3989832"/>
                  </a:lnTo>
                  <a:lnTo>
                    <a:pt x="4907280" y="3989832"/>
                  </a:lnTo>
                  <a:lnTo>
                    <a:pt x="4945380" y="4066032"/>
                  </a:lnTo>
                  <a:lnTo>
                    <a:pt x="4977130" y="4002532"/>
                  </a:lnTo>
                  <a:lnTo>
                    <a:pt x="4983480" y="3989832"/>
                  </a:lnTo>
                  <a:close/>
                </a:path>
                <a:path w="7280275" h="4066540">
                  <a:moveTo>
                    <a:pt x="6284976" y="3989832"/>
                  </a:moveTo>
                  <a:lnTo>
                    <a:pt x="6259576" y="3989832"/>
                  </a:lnTo>
                  <a:lnTo>
                    <a:pt x="6259576" y="3755136"/>
                  </a:lnTo>
                  <a:lnTo>
                    <a:pt x="6234176" y="3755136"/>
                  </a:lnTo>
                  <a:lnTo>
                    <a:pt x="6234176" y="3989832"/>
                  </a:lnTo>
                  <a:lnTo>
                    <a:pt x="6208776" y="3989832"/>
                  </a:lnTo>
                  <a:lnTo>
                    <a:pt x="6246876" y="4066032"/>
                  </a:lnTo>
                  <a:lnTo>
                    <a:pt x="6278626" y="4002532"/>
                  </a:lnTo>
                  <a:lnTo>
                    <a:pt x="6284976" y="3989832"/>
                  </a:lnTo>
                  <a:close/>
                </a:path>
                <a:path w="7280275" h="4066540">
                  <a:moveTo>
                    <a:pt x="7280148" y="25400"/>
                  </a:moveTo>
                  <a:lnTo>
                    <a:pt x="3584448" y="25400"/>
                  </a:lnTo>
                  <a:lnTo>
                    <a:pt x="3584448" y="0"/>
                  </a:lnTo>
                  <a:lnTo>
                    <a:pt x="3531108" y="26670"/>
                  </a:lnTo>
                  <a:lnTo>
                    <a:pt x="3528568" y="25400"/>
                  </a:lnTo>
                  <a:lnTo>
                    <a:pt x="3477768" y="0"/>
                  </a:lnTo>
                  <a:lnTo>
                    <a:pt x="3477768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3477768" y="50800"/>
                  </a:lnTo>
                  <a:lnTo>
                    <a:pt x="3477768" y="76200"/>
                  </a:lnTo>
                  <a:lnTo>
                    <a:pt x="3528568" y="50800"/>
                  </a:lnTo>
                  <a:lnTo>
                    <a:pt x="3531108" y="49530"/>
                  </a:lnTo>
                  <a:lnTo>
                    <a:pt x="3584448" y="76200"/>
                  </a:lnTo>
                  <a:lnTo>
                    <a:pt x="3584448" y="50800"/>
                  </a:lnTo>
                  <a:lnTo>
                    <a:pt x="7280148" y="50800"/>
                  </a:lnTo>
                  <a:lnTo>
                    <a:pt x="7280148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2658" y="5734050"/>
              <a:ext cx="5760720" cy="271780"/>
            </a:xfrm>
            <a:custGeom>
              <a:avLst/>
              <a:gdLst/>
              <a:ahLst/>
              <a:cxnLst/>
              <a:rect l="l" t="t" r="r" b="b"/>
              <a:pathLst>
                <a:path w="5760720" h="271779">
                  <a:moveTo>
                    <a:pt x="5731764" y="0"/>
                  </a:moveTo>
                  <a:lnTo>
                    <a:pt x="5731764" y="262128"/>
                  </a:lnTo>
                </a:path>
                <a:path w="5760720" h="271779">
                  <a:moveTo>
                    <a:pt x="5760720" y="271272"/>
                  </a:moveTo>
                  <a:lnTo>
                    <a:pt x="0" y="27127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01902" y="5330189"/>
              <a:ext cx="1691639" cy="657225"/>
            </a:xfrm>
            <a:custGeom>
              <a:avLst/>
              <a:gdLst/>
              <a:ahLst/>
              <a:cxnLst/>
              <a:rect l="l" t="t" r="r" b="b"/>
              <a:pathLst>
                <a:path w="1691639" h="657225">
                  <a:moveTo>
                    <a:pt x="76200" y="580644"/>
                  </a:moveTo>
                  <a:lnTo>
                    <a:pt x="50800" y="580644"/>
                  </a:lnTo>
                  <a:lnTo>
                    <a:pt x="50800" y="0"/>
                  </a:lnTo>
                  <a:lnTo>
                    <a:pt x="25400" y="0"/>
                  </a:lnTo>
                  <a:lnTo>
                    <a:pt x="25400" y="580644"/>
                  </a:lnTo>
                  <a:lnTo>
                    <a:pt x="0" y="580644"/>
                  </a:lnTo>
                  <a:lnTo>
                    <a:pt x="38100" y="656844"/>
                  </a:lnTo>
                  <a:lnTo>
                    <a:pt x="69850" y="593344"/>
                  </a:lnTo>
                  <a:lnTo>
                    <a:pt x="76200" y="580644"/>
                  </a:lnTo>
                  <a:close/>
                </a:path>
                <a:path w="1691639" h="657225">
                  <a:moveTo>
                    <a:pt x="1691640" y="580644"/>
                  </a:moveTo>
                  <a:lnTo>
                    <a:pt x="1666240" y="580644"/>
                  </a:lnTo>
                  <a:lnTo>
                    <a:pt x="1666240" y="0"/>
                  </a:lnTo>
                  <a:lnTo>
                    <a:pt x="1640840" y="0"/>
                  </a:lnTo>
                  <a:lnTo>
                    <a:pt x="1640840" y="580644"/>
                  </a:lnTo>
                  <a:lnTo>
                    <a:pt x="1615440" y="580644"/>
                  </a:lnTo>
                  <a:lnTo>
                    <a:pt x="1653540" y="656844"/>
                  </a:lnTo>
                  <a:lnTo>
                    <a:pt x="1685290" y="593344"/>
                  </a:lnTo>
                  <a:lnTo>
                    <a:pt x="1691640" y="580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466850" y="2910077"/>
            <a:ext cx="5526405" cy="1836420"/>
            <a:chOff x="1466850" y="2910077"/>
            <a:chExt cx="5526405" cy="1836420"/>
          </a:xfrm>
        </p:grpSpPr>
        <p:sp>
          <p:nvSpPr>
            <p:cNvPr id="51" name="object 51"/>
            <p:cNvSpPr/>
            <p:nvPr/>
          </p:nvSpPr>
          <p:spPr>
            <a:xfrm>
              <a:off x="2474213" y="2910077"/>
              <a:ext cx="1864360" cy="82550"/>
            </a:xfrm>
            <a:custGeom>
              <a:avLst/>
              <a:gdLst/>
              <a:ahLst/>
              <a:cxnLst/>
              <a:rect l="l" t="t" r="r" b="b"/>
              <a:pathLst>
                <a:path w="1864360" h="82550">
                  <a:moveTo>
                    <a:pt x="7619" y="0"/>
                  </a:moveTo>
                  <a:lnTo>
                    <a:pt x="7619" y="82296"/>
                  </a:lnTo>
                </a:path>
                <a:path w="1864360" h="82550">
                  <a:moveTo>
                    <a:pt x="0" y="82296"/>
                  </a:moveTo>
                  <a:lnTo>
                    <a:pt x="1863852" y="822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99966" y="3003041"/>
              <a:ext cx="76200" cy="260985"/>
            </a:xfrm>
            <a:custGeom>
              <a:avLst/>
              <a:gdLst/>
              <a:ahLst/>
              <a:cxnLst/>
              <a:rect l="l" t="t" r="r" b="b"/>
              <a:pathLst>
                <a:path w="76200" h="260985">
                  <a:moveTo>
                    <a:pt x="25400" y="184404"/>
                  </a:moveTo>
                  <a:lnTo>
                    <a:pt x="0" y="184404"/>
                  </a:lnTo>
                  <a:lnTo>
                    <a:pt x="38100" y="260604"/>
                  </a:lnTo>
                  <a:lnTo>
                    <a:pt x="69850" y="197104"/>
                  </a:lnTo>
                  <a:lnTo>
                    <a:pt x="25400" y="197104"/>
                  </a:lnTo>
                  <a:lnTo>
                    <a:pt x="25400" y="184404"/>
                  </a:lnTo>
                  <a:close/>
                </a:path>
                <a:path w="76200" h="260985">
                  <a:moveTo>
                    <a:pt x="50800" y="0"/>
                  </a:moveTo>
                  <a:lnTo>
                    <a:pt x="25400" y="0"/>
                  </a:lnTo>
                  <a:lnTo>
                    <a:pt x="25400" y="197104"/>
                  </a:lnTo>
                  <a:lnTo>
                    <a:pt x="50800" y="197104"/>
                  </a:lnTo>
                  <a:lnTo>
                    <a:pt x="50800" y="0"/>
                  </a:lnTo>
                  <a:close/>
                </a:path>
                <a:path w="76200" h="260985">
                  <a:moveTo>
                    <a:pt x="76200" y="184404"/>
                  </a:moveTo>
                  <a:lnTo>
                    <a:pt x="50800" y="184404"/>
                  </a:lnTo>
                  <a:lnTo>
                    <a:pt x="50800" y="197104"/>
                  </a:lnTo>
                  <a:lnTo>
                    <a:pt x="69850" y="197104"/>
                  </a:lnTo>
                  <a:lnTo>
                    <a:pt x="76200" y="184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36770" y="3422141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0"/>
                  </a:moveTo>
                  <a:lnTo>
                    <a:pt x="1728215" y="457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0121" y="3420618"/>
              <a:ext cx="76200" cy="541020"/>
            </a:xfrm>
            <a:custGeom>
              <a:avLst/>
              <a:gdLst/>
              <a:ahLst/>
              <a:cxnLst/>
              <a:rect l="l" t="t" r="r" b="b"/>
              <a:pathLst>
                <a:path w="76200" h="541020">
                  <a:moveTo>
                    <a:pt x="25400" y="464820"/>
                  </a:moveTo>
                  <a:lnTo>
                    <a:pt x="0" y="464820"/>
                  </a:lnTo>
                  <a:lnTo>
                    <a:pt x="38100" y="541020"/>
                  </a:lnTo>
                  <a:lnTo>
                    <a:pt x="69850" y="477520"/>
                  </a:lnTo>
                  <a:lnTo>
                    <a:pt x="25400" y="477520"/>
                  </a:lnTo>
                  <a:lnTo>
                    <a:pt x="25400" y="464820"/>
                  </a:lnTo>
                  <a:close/>
                </a:path>
                <a:path w="76200" h="541020">
                  <a:moveTo>
                    <a:pt x="50800" y="0"/>
                  </a:moveTo>
                  <a:lnTo>
                    <a:pt x="25400" y="0"/>
                  </a:lnTo>
                  <a:lnTo>
                    <a:pt x="25400" y="477520"/>
                  </a:lnTo>
                  <a:lnTo>
                    <a:pt x="50800" y="477520"/>
                  </a:lnTo>
                  <a:lnTo>
                    <a:pt x="50800" y="0"/>
                  </a:lnTo>
                  <a:close/>
                </a:path>
                <a:path w="76200" h="541020">
                  <a:moveTo>
                    <a:pt x="76200" y="464820"/>
                  </a:moveTo>
                  <a:lnTo>
                    <a:pt x="50800" y="464820"/>
                  </a:lnTo>
                  <a:lnTo>
                    <a:pt x="50800" y="477520"/>
                  </a:lnTo>
                  <a:lnTo>
                    <a:pt x="69850" y="477520"/>
                  </a:lnTo>
                  <a:lnTo>
                    <a:pt x="76200" y="464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32482" y="3426713"/>
              <a:ext cx="1705610" cy="0"/>
            </a:xfrm>
            <a:custGeom>
              <a:avLst/>
              <a:gdLst/>
              <a:ahLst/>
              <a:cxnLst/>
              <a:rect l="l" t="t" r="r" b="b"/>
              <a:pathLst>
                <a:path w="1705610">
                  <a:moveTo>
                    <a:pt x="170535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86761" y="3435858"/>
              <a:ext cx="76200" cy="521334"/>
            </a:xfrm>
            <a:custGeom>
              <a:avLst/>
              <a:gdLst/>
              <a:ahLst/>
              <a:cxnLst/>
              <a:rect l="l" t="t" r="r" b="b"/>
              <a:pathLst>
                <a:path w="76200" h="521335">
                  <a:moveTo>
                    <a:pt x="25400" y="445007"/>
                  </a:moveTo>
                  <a:lnTo>
                    <a:pt x="0" y="445007"/>
                  </a:lnTo>
                  <a:lnTo>
                    <a:pt x="38100" y="521207"/>
                  </a:lnTo>
                  <a:lnTo>
                    <a:pt x="69850" y="457707"/>
                  </a:lnTo>
                  <a:lnTo>
                    <a:pt x="25400" y="457707"/>
                  </a:lnTo>
                  <a:lnTo>
                    <a:pt x="25400" y="445007"/>
                  </a:lnTo>
                  <a:close/>
                </a:path>
                <a:path w="76200" h="521335">
                  <a:moveTo>
                    <a:pt x="50800" y="0"/>
                  </a:moveTo>
                  <a:lnTo>
                    <a:pt x="25400" y="0"/>
                  </a:lnTo>
                  <a:lnTo>
                    <a:pt x="25400" y="457707"/>
                  </a:lnTo>
                  <a:lnTo>
                    <a:pt x="50800" y="457707"/>
                  </a:lnTo>
                  <a:lnTo>
                    <a:pt x="50800" y="0"/>
                  </a:lnTo>
                  <a:close/>
                </a:path>
                <a:path w="76200" h="521335">
                  <a:moveTo>
                    <a:pt x="76200" y="445007"/>
                  </a:moveTo>
                  <a:lnTo>
                    <a:pt x="50800" y="445007"/>
                  </a:lnTo>
                  <a:lnTo>
                    <a:pt x="50800" y="457707"/>
                  </a:lnTo>
                  <a:lnTo>
                    <a:pt x="69850" y="457707"/>
                  </a:lnTo>
                  <a:lnTo>
                    <a:pt x="76200" y="445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94025" y="4071366"/>
              <a:ext cx="652780" cy="0"/>
            </a:xfrm>
            <a:custGeom>
              <a:avLst/>
              <a:gdLst/>
              <a:ahLst/>
              <a:cxnLst/>
              <a:rect l="l" t="t" r="r" b="b"/>
              <a:pathLst>
                <a:path w="652780">
                  <a:moveTo>
                    <a:pt x="0" y="0"/>
                  </a:moveTo>
                  <a:lnTo>
                    <a:pt x="65227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02101" y="4080510"/>
              <a:ext cx="76200" cy="657225"/>
            </a:xfrm>
            <a:custGeom>
              <a:avLst/>
              <a:gdLst/>
              <a:ahLst/>
              <a:cxnLst/>
              <a:rect l="l" t="t" r="r" b="b"/>
              <a:pathLst>
                <a:path w="76200" h="657225">
                  <a:moveTo>
                    <a:pt x="25400" y="580644"/>
                  </a:moveTo>
                  <a:lnTo>
                    <a:pt x="0" y="580644"/>
                  </a:lnTo>
                  <a:lnTo>
                    <a:pt x="38100" y="656844"/>
                  </a:lnTo>
                  <a:lnTo>
                    <a:pt x="69850" y="593344"/>
                  </a:lnTo>
                  <a:lnTo>
                    <a:pt x="25400" y="593344"/>
                  </a:lnTo>
                  <a:lnTo>
                    <a:pt x="25400" y="580644"/>
                  </a:lnTo>
                  <a:close/>
                </a:path>
                <a:path w="76200" h="657225">
                  <a:moveTo>
                    <a:pt x="50800" y="0"/>
                  </a:moveTo>
                  <a:lnTo>
                    <a:pt x="25400" y="0"/>
                  </a:lnTo>
                  <a:lnTo>
                    <a:pt x="25400" y="593344"/>
                  </a:lnTo>
                  <a:lnTo>
                    <a:pt x="50800" y="593344"/>
                  </a:lnTo>
                  <a:lnTo>
                    <a:pt x="50800" y="0"/>
                  </a:lnTo>
                  <a:close/>
                </a:path>
                <a:path w="76200" h="657225">
                  <a:moveTo>
                    <a:pt x="76200" y="580644"/>
                  </a:moveTo>
                  <a:lnTo>
                    <a:pt x="50800" y="580644"/>
                  </a:lnTo>
                  <a:lnTo>
                    <a:pt x="50800" y="593344"/>
                  </a:lnTo>
                  <a:lnTo>
                    <a:pt x="69850" y="593344"/>
                  </a:lnTo>
                  <a:lnTo>
                    <a:pt x="76200" y="580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09521" y="4071366"/>
              <a:ext cx="4668520" cy="9525"/>
            </a:xfrm>
            <a:custGeom>
              <a:avLst/>
              <a:gdLst/>
              <a:ahLst/>
              <a:cxnLst/>
              <a:rect l="l" t="t" r="r" b="b"/>
              <a:pathLst>
                <a:path w="4668520" h="9525">
                  <a:moveTo>
                    <a:pt x="658367" y="0"/>
                  </a:moveTo>
                  <a:lnTo>
                    <a:pt x="0" y="0"/>
                  </a:lnTo>
                </a:path>
                <a:path w="4668520" h="9525">
                  <a:moveTo>
                    <a:pt x="4668012" y="9143"/>
                  </a:moveTo>
                  <a:lnTo>
                    <a:pt x="4114800" y="91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01461" y="4091177"/>
              <a:ext cx="76200" cy="646430"/>
            </a:xfrm>
            <a:custGeom>
              <a:avLst/>
              <a:gdLst/>
              <a:ahLst/>
              <a:cxnLst/>
              <a:rect l="l" t="t" r="r" b="b"/>
              <a:pathLst>
                <a:path w="76200" h="646429">
                  <a:moveTo>
                    <a:pt x="25400" y="569976"/>
                  </a:moveTo>
                  <a:lnTo>
                    <a:pt x="0" y="569976"/>
                  </a:lnTo>
                  <a:lnTo>
                    <a:pt x="38100" y="646176"/>
                  </a:lnTo>
                  <a:lnTo>
                    <a:pt x="69850" y="582676"/>
                  </a:lnTo>
                  <a:lnTo>
                    <a:pt x="25400" y="582676"/>
                  </a:lnTo>
                  <a:lnTo>
                    <a:pt x="25400" y="569976"/>
                  </a:lnTo>
                  <a:close/>
                </a:path>
                <a:path w="76200" h="646429">
                  <a:moveTo>
                    <a:pt x="50800" y="0"/>
                  </a:moveTo>
                  <a:lnTo>
                    <a:pt x="25400" y="0"/>
                  </a:lnTo>
                  <a:lnTo>
                    <a:pt x="25400" y="582676"/>
                  </a:lnTo>
                  <a:lnTo>
                    <a:pt x="50800" y="582676"/>
                  </a:lnTo>
                  <a:lnTo>
                    <a:pt x="50800" y="0"/>
                  </a:lnTo>
                  <a:close/>
                </a:path>
                <a:path w="76200" h="646429">
                  <a:moveTo>
                    <a:pt x="76200" y="569976"/>
                  </a:moveTo>
                  <a:lnTo>
                    <a:pt x="50800" y="569976"/>
                  </a:lnTo>
                  <a:lnTo>
                    <a:pt x="50800" y="582676"/>
                  </a:lnTo>
                  <a:lnTo>
                    <a:pt x="69850" y="582676"/>
                  </a:lnTo>
                  <a:lnTo>
                    <a:pt x="76200" y="569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50914" y="4091177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61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66850" y="4089653"/>
              <a:ext cx="5526405" cy="657225"/>
            </a:xfrm>
            <a:custGeom>
              <a:avLst/>
              <a:gdLst/>
              <a:ahLst/>
              <a:cxnLst/>
              <a:rect l="l" t="t" r="r" b="b"/>
              <a:pathLst>
                <a:path w="5526405" h="657225">
                  <a:moveTo>
                    <a:pt x="76200" y="580644"/>
                  </a:moveTo>
                  <a:lnTo>
                    <a:pt x="50800" y="580644"/>
                  </a:lnTo>
                  <a:lnTo>
                    <a:pt x="50800" y="0"/>
                  </a:lnTo>
                  <a:lnTo>
                    <a:pt x="25400" y="0"/>
                  </a:lnTo>
                  <a:lnTo>
                    <a:pt x="25400" y="580644"/>
                  </a:lnTo>
                  <a:lnTo>
                    <a:pt x="0" y="580644"/>
                  </a:lnTo>
                  <a:lnTo>
                    <a:pt x="38100" y="656844"/>
                  </a:lnTo>
                  <a:lnTo>
                    <a:pt x="69850" y="593344"/>
                  </a:lnTo>
                  <a:lnTo>
                    <a:pt x="76200" y="580644"/>
                  </a:lnTo>
                  <a:close/>
                </a:path>
                <a:path w="5526405" h="657225">
                  <a:moveTo>
                    <a:pt x="5526024" y="580644"/>
                  </a:moveTo>
                  <a:lnTo>
                    <a:pt x="5500624" y="580644"/>
                  </a:lnTo>
                  <a:lnTo>
                    <a:pt x="5500624" y="10668"/>
                  </a:lnTo>
                  <a:lnTo>
                    <a:pt x="5475224" y="10668"/>
                  </a:lnTo>
                  <a:lnTo>
                    <a:pt x="5475224" y="580644"/>
                  </a:lnTo>
                  <a:lnTo>
                    <a:pt x="5449824" y="580644"/>
                  </a:lnTo>
                  <a:lnTo>
                    <a:pt x="5487924" y="656844"/>
                  </a:lnTo>
                  <a:lnTo>
                    <a:pt x="5519674" y="593344"/>
                  </a:lnTo>
                  <a:lnTo>
                    <a:pt x="5526024" y="580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245232" y="1243711"/>
            <a:ext cx="39604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1970" algn="l"/>
                <a:tab pos="2249170" algn="l"/>
                <a:tab pos="2513965" algn="l"/>
              </a:tabLst>
            </a:pPr>
            <a:r>
              <a:rPr sz="1300" b="1" spc="-5" dirty="0">
                <a:latin typeface="Times New Roman"/>
                <a:cs typeface="Times New Roman"/>
              </a:rPr>
              <a:t>=0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(Instruction</a:t>
            </a:r>
            <a:r>
              <a:rPr sz="13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Cycle)	</a:t>
            </a:r>
            <a:r>
              <a:rPr sz="1300" b="1" spc="-5" dirty="0">
                <a:latin typeface="Times New Roman"/>
                <a:cs typeface="Times New Roman"/>
              </a:rPr>
              <a:t>	</a:t>
            </a:r>
            <a:r>
              <a:rPr sz="13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=1 (Interrupt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Cycle)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94279" y="3133089"/>
            <a:ext cx="13703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=1(Register or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I/O)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41372" y="3133089"/>
            <a:ext cx="12477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=0 </a:t>
            </a:r>
            <a:r>
              <a:rPr sz="1300" b="1" spc="-5" dirty="0">
                <a:latin typeface="Times New Roman"/>
                <a:cs typeface="Times New Roman"/>
              </a:rPr>
              <a:t>(Memory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Ref)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07326" y="5266435"/>
            <a:ext cx="497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D</a:t>
            </a:r>
            <a:r>
              <a:rPr sz="1275" b="1" spc="-7" baseline="-19607" dirty="0">
                <a:latin typeface="Times New Roman"/>
                <a:cs typeface="Times New Roman"/>
              </a:rPr>
              <a:t>7</a:t>
            </a:r>
            <a:r>
              <a:rPr sz="1300" b="1" spc="-5" dirty="0">
                <a:latin typeface="Times New Roman"/>
                <a:cs typeface="Times New Roman"/>
              </a:rPr>
              <a:t>’T4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94181" y="1230630"/>
            <a:ext cx="0" cy="4791710"/>
          </a:xfrm>
          <a:custGeom>
            <a:avLst/>
            <a:gdLst/>
            <a:ahLst/>
            <a:cxnLst/>
            <a:rect l="l" t="t" r="r" b="b"/>
            <a:pathLst>
              <a:path h="4791710">
                <a:moveTo>
                  <a:pt x="0" y="4791456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978023" y="6225641"/>
            <a:ext cx="33147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Flowchart </a:t>
            </a:r>
            <a:r>
              <a:rPr sz="1400" b="1" spc="-5" dirty="0">
                <a:latin typeface="Times New Roman"/>
                <a:cs typeface="Times New Roman"/>
              </a:rPr>
              <a:t>for </a:t>
            </a:r>
            <a:r>
              <a:rPr sz="1400" b="1" dirty="0">
                <a:latin typeface="Times New Roman"/>
                <a:cs typeface="Times New Roman"/>
              </a:rPr>
              <a:t>computer</a:t>
            </a:r>
            <a:r>
              <a:rPr sz="1400" b="1" spc="-1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operation.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586536" y="592582"/>
            <a:ext cx="1141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</a:t>
            </a:r>
            <a:r>
              <a:rPr spc="-10" dirty="0"/>
              <a:t>w</a:t>
            </a:r>
            <a:r>
              <a:rPr dirty="0"/>
              <a:t>chart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6603" y="1015745"/>
            <a:ext cx="422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Fetch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6603" y="1400047"/>
            <a:ext cx="570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603" y="1784095"/>
            <a:ext cx="5816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direct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603" y="1976120"/>
            <a:ext cx="650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terr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603" y="2936494"/>
            <a:ext cx="141795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0340" marR="5080" indent="-16764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Times New Roman"/>
                <a:cs typeface="Times New Roman"/>
              </a:rPr>
              <a:t>Me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-Refere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ce 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4244" y="3512565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ADD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4911" y="3896614"/>
            <a:ext cx="389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LDA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4911" y="4280357"/>
            <a:ext cx="401320" cy="6242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270"/>
              </a:spcBef>
            </a:pPr>
            <a:r>
              <a:rPr sz="1400" spc="-40" dirty="0">
                <a:latin typeface="Times New Roman"/>
                <a:cs typeface="Times New Roman"/>
              </a:rPr>
              <a:t>STA 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N  </a:t>
            </a:r>
            <a:r>
              <a:rPr sz="1400" spc="-5" dirty="0">
                <a:latin typeface="Times New Roman"/>
                <a:cs typeface="Times New Roman"/>
              </a:rPr>
              <a:t>BSA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4911" y="5049139"/>
            <a:ext cx="293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ISZ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9554" y="1015745"/>
            <a:ext cx="586740" cy="100774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8100" marR="158115" algn="just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45" dirty="0">
                <a:latin typeface="Symbol"/>
                <a:cs typeface="Symbol"/>
              </a:rPr>
              <a:t>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-1045" dirty="0">
                <a:latin typeface="Symbol"/>
                <a:cs typeface="Symbol"/>
              </a:rPr>
              <a:t>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:  R</a:t>
            </a:r>
            <a:r>
              <a:rPr sz="1400" spc="-1045" dirty="0">
                <a:latin typeface="Symbol"/>
                <a:cs typeface="Symbol"/>
              </a:rPr>
              <a:t>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30"/>
              </a:spcBef>
            </a:pPr>
            <a:r>
              <a:rPr sz="1400" spc="-145" dirty="0">
                <a:latin typeface="Times New Roman"/>
                <a:cs typeface="Times New Roman"/>
              </a:rPr>
              <a:t>D</a:t>
            </a:r>
            <a:r>
              <a:rPr sz="1350" spc="-217" baseline="-21604" dirty="0">
                <a:latin typeface="Times New Roman"/>
                <a:cs typeface="Times New Roman"/>
              </a:rPr>
              <a:t>7</a:t>
            </a:r>
            <a:r>
              <a:rPr sz="1400" spc="-145" dirty="0">
                <a:latin typeface="Symbol"/>
                <a:cs typeface="Symbol"/>
              </a:rPr>
              <a:t></a:t>
            </a:r>
            <a:r>
              <a:rPr sz="1400" spc="-145" dirty="0">
                <a:latin typeface="Times New Roman"/>
                <a:cs typeface="Times New Roman"/>
              </a:rPr>
              <a:t>IT</a:t>
            </a:r>
            <a:r>
              <a:rPr sz="1350" spc="-217" baseline="-21604" dirty="0">
                <a:latin typeface="Times New Roman"/>
                <a:cs typeface="Times New Roman"/>
              </a:rPr>
              <a:t>3</a:t>
            </a:r>
            <a:r>
              <a:rPr sz="1400" spc="-14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9554" y="2743911"/>
            <a:ext cx="481330" cy="2928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Times New Roman"/>
                <a:cs typeface="Times New Roman"/>
              </a:rPr>
              <a:t>RT</a:t>
            </a:r>
            <a:r>
              <a:rPr sz="1350" spc="-30" baseline="-21604" dirty="0">
                <a:latin typeface="Times New Roman"/>
                <a:cs typeface="Times New Roman"/>
              </a:rPr>
              <a:t>2</a:t>
            </a:r>
            <a:r>
              <a:rPr sz="1400" spc="-2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38100" marR="30480" algn="just">
              <a:lnSpc>
                <a:spcPct val="90000"/>
              </a:lnSpc>
              <a:spcBef>
                <a:spcPts val="1515"/>
              </a:spcBef>
            </a:pP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350" spc="15" baseline="-21604" dirty="0">
                <a:latin typeface="Times New Roman"/>
                <a:cs typeface="Times New Roman"/>
              </a:rPr>
              <a:t>3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15" baseline="-21604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4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5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5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6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6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350" spc="22" baseline="-21604" dirty="0">
                <a:latin typeface="Times New Roman"/>
                <a:cs typeface="Times New Roman"/>
              </a:rPr>
              <a:t>6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350" spc="22" baseline="-21604" dirty="0">
                <a:latin typeface="Times New Roman"/>
                <a:cs typeface="Times New Roman"/>
              </a:rPr>
              <a:t>6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2359" y="1015745"/>
            <a:ext cx="2829560" cy="1007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5"/>
              </a:lnSpc>
            </a:pPr>
            <a:r>
              <a:rPr sz="1400" dirty="0">
                <a:latin typeface="Times New Roman"/>
                <a:cs typeface="Times New Roman"/>
              </a:rPr>
              <a:t>IR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M[AR], </a:t>
            </a:r>
            <a:r>
              <a:rPr sz="1400" dirty="0">
                <a:latin typeface="Times New Roman"/>
                <a:cs typeface="Times New Roman"/>
              </a:rPr>
              <a:t>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 +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5"/>
              </a:lnSpc>
            </a:pPr>
            <a:r>
              <a:rPr sz="1400" spc="-5" dirty="0">
                <a:latin typeface="Times New Roman"/>
                <a:cs typeface="Times New Roman"/>
              </a:rPr>
              <a:t>D0, ..., D7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Decode IR(12 ~</a:t>
            </a:r>
            <a:r>
              <a:rPr sz="1400" spc="-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14),</a:t>
            </a:r>
            <a:endParaRPr sz="1400">
              <a:latin typeface="Times New Roman"/>
              <a:cs typeface="Times New Roman"/>
            </a:endParaRPr>
          </a:p>
          <a:p>
            <a:pPr marL="12700" marR="5080" indent="762000">
              <a:lnSpc>
                <a:spcPts val="151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IR(0 ~ </a:t>
            </a:r>
            <a:r>
              <a:rPr sz="1400" spc="-10" dirty="0">
                <a:latin typeface="Times New Roman"/>
                <a:cs typeface="Times New Roman"/>
              </a:rPr>
              <a:t>11), </a:t>
            </a:r>
            <a:r>
              <a:rPr sz="1400" dirty="0">
                <a:latin typeface="Times New Roman"/>
                <a:cs typeface="Times New Roman"/>
              </a:rPr>
              <a:t>I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IR(15)  </a:t>
            </a: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M[AR]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2359" y="2168144"/>
            <a:ext cx="2761615" cy="815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 marR="1168400">
              <a:lnSpc>
                <a:spcPts val="151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0, TR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  </a:t>
            </a:r>
            <a:r>
              <a:rPr sz="1400" dirty="0">
                <a:latin typeface="Times New Roman"/>
                <a:cs typeface="Times New Roman"/>
              </a:rPr>
              <a:t>M[AR]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TR, </a:t>
            </a:r>
            <a:r>
              <a:rPr sz="1400" dirty="0">
                <a:latin typeface="Times New Roman"/>
                <a:cs typeface="Times New Roman"/>
              </a:rPr>
              <a:t>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sz="1400" dirty="0">
                <a:latin typeface="Times New Roman"/>
                <a:cs typeface="Times New Roman"/>
              </a:rPr>
              <a:t>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 + 1, IEN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0, 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0, SC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6959" y="3128518"/>
            <a:ext cx="3344545" cy="2736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595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DR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M[AR]</a:t>
            </a:r>
            <a:endParaRPr sz="1400">
              <a:latin typeface="Times New Roman"/>
              <a:cs typeface="Times New Roman"/>
            </a:endParaRPr>
          </a:p>
          <a:p>
            <a:pPr marL="38100" marR="1543050">
              <a:lnSpc>
                <a:spcPts val="151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AC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 </a:t>
            </a:r>
            <a:r>
              <a:rPr sz="1400" dirty="0">
                <a:latin typeface="Symbol"/>
                <a:cs typeface="Symbol"/>
              </a:rPr>
              <a:t>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DR, </a:t>
            </a:r>
            <a:r>
              <a:rPr sz="1400" dirty="0">
                <a:latin typeface="Times New Roman"/>
                <a:cs typeface="Times New Roman"/>
              </a:rPr>
              <a:t>SC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  </a:t>
            </a:r>
            <a:r>
              <a:rPr sz="1400" spc="-5" dirty="0">
                <a:latin typeface="Times New Roman"/>
                <a:cs typeface="Times New Roman"/>
              </a:rPr>
              <a:t>DR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M[AR]</a:t>
            </a:r>
            <a:endParaRPr sz="1400">
              <a:latin typeface="Times New Roman"/>
              <a:cs typeface="Times New Roman"/>
            </a:endParaRPr>
          </a:p>
          <a:p>
            <a:pPr marL="38100" marR="871219">
              <a:lnSpc>
                <a:spcPts val="151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AC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 + DR, E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</a:t>
            </a:r>
            <a:r>
              <a:rPr sz="1350" spc="7" baseline="-21604" dirty="0">
                <a:latin typeface="Times New Roman"/>
                <a:cs typeface="Times New Roman"/>
              </a:rPr>
              <a:t>out</a:t>
            </a:r>
            <a:r>
              <a:rPr sz="1400" spc="5" dirty="0">
                <a:latin typeface="Times New Roman"/>
                <a:cs typeface="Times New Roman"/>
              </a:rPr>
              <a:t>, </a:t>
            </a:r>
            <a:r>
              <a:rPr sz="1400" dirty="0">
                <a:latin typeface="Times New Roman"/>
                <a:cs typeface="Times New Roman"/>
              </a:rPr>
              <a:t>SC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  </a:t>
            </a:r>
            <a:r>
              <a:rPr sz="1400" spc="-5" dirty="0">
                <a:latin typeface="Times New Roman"/>
                <a:cs typeface="Times New Roman"/>
              </a:rPr>
              <a:t>DR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M[AR]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1410"/>
              </a:lnSpc>
            </a:pPr>
            <a:r>
              <a:rPr sz="1400" spc="-5" dirty="0">
                <a:latin typeface="Times New Roman"/>
                <a:cs typeface="Times New Roman"/>
              </a:rPr>
              <a:t>AC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DR, SC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1515"/>
              </a:lnSpc>
            </a:pPr>
            <a:r>
              <a:rPr sz="1400" dirty="0">
                <a:latin typeface="Times New Roman"/>
                <a:cs typeface="Times New Roman"/>
              </a:rPr>
              <a:t>M[AR]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AC, SC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1515"/>
              </a:lnSpc>
            </a:pPr>
            <a:r>
              <a:rPr sz="1400" spc="-5" dirty="0">
                <a:latin typeface="Times New Roman"/>
                <a:cs typeface="Times New Roman"/>
              </a:rPr>
              <a:t>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AR, SC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38100" marR="1285875">
              <a:lnSpc>
                <a:spcPts val="1510"/>
              </a:lnSpc>
              <a:spcBef>
                <a:spcPts val="110"/>
              </a:spcBef>
            </a:pPr>
            <a:r>
              <a:rPr sz="1400" dirty="0">
                <a:latin typeface="Times New Roman"/>
                <a:cs typeface="Times New Roman"/>
              </a:rPr>
              <a:t>M[AR]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PC, </a:t>
            </a: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400" dirty="0">
                <a:latin typeface="Times New Roman"/>
                <a:cs typeface="Times New Roman"/>
              </a:rPr>
              <a:t>+ 1  </a:t>
            </a:r>
            <a:r>
              <a:rPr sz="1400" spc="-5" dirty="0">
                <a:latin typeface="Times New Roman"/>
                <a:cs typeface="Times New Roman"/>
              </a:rPr>
              <a:t>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AR, SC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38100" marR="2309495"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DR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M[AR]  </a:t>
            </a:r>
            <a:r>
              <a:rPr sz="1400" spc="-5" dirty="0">
                <a:latin typeface="Times New Roman"/>
                <a:cs typeface="Times New Roman"/>
              </a:rPr>
              <a:t>DR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 +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38100" marR="30480">
              <a:lnSpc>
                <a:spcPts val="151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M[AR]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DR, </a:t>
            </a:r>
            <a:r>
              <a:rPr sz="1400" dirty="0">
                <a:latin typeface="Times New Roman"/>
                <a:cs typeface="Times New Roman"/>
              </a:rPr>
              <a:t>if(DR=0) then (PC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 + 1),  </a:t>
            </a:r>
            <a:r>
              <a:rPr sz="1400" spc="-5" dirty="0">
                <a:latin typeface="Times New Roman"/>
                <a:cs typeface="Times New Roman"/>
              </a:rPr>
              <a:t>SC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3126" y="2168398"/>
            <a:ext cx="2119630" cy="623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595"/>
              </a:lnSpc>
              <a:spcBef>
                <a:spcPts val="105"/>
              </a:spcBef>
            </a:pPr>
            <a:r>
              <a:rPr sz="1400" spc="-180" dirty="0">
                <a:latin typeface="Times New Roman"/>
                <a:cs typeface="Times New Roman"/>
              </a:rPr>
              <a:t>T</a:t>
            </a:r>
            <a:r>
              <a:rPr sz="1350" spc="-270" baseline="-21604" dirty="0">
                <a:latin typeface="Times New Roman"/>
                <a:cs typeface="Times New Roman"/>
              </a:rPr>
              <a:t>0</a:t>
            </a:r>
            <a:r>
              <a:rPr sz="1400" spc="-180" dirty="0">
                <a:latin typeface="Symbol"/>
                <a:cs typeface="Symbol"/>
              </a:rPr>
              <a:t></a:t>
            </a:r>
            <a:r>
              <a:rPr sz="1400" spc="-180" dirty="0">
                <a:latin typeface="Times New Roman"/>
                <a:cs typeface="Times New Roman"/>
              </a:rPr>
              <a:t>T</a:t>
            </a:r>
            <a:r>
              <a:rPr sz="1350" spc="-270" baseline="-21604" dirty="0">
                <a:latin typeface="Times New Roman"/>
                <a:cs typeface="Times New Roman"/>
              </a:rPr>
              <a:t>1</a:t>
            </a:r>
            <a:r>
              <a:rPr sz="1400" spc="-180" dirty="0">
                <a:latin typeface="Symbol"/>
                <a:cs typeface="Symbol"/>
              </a:rPr>
              <a:t></a:t>
            </a:r>
            <a:r>
              <a:rPr sz="1400" spc="-180" dirty="0">
                <a:latin typeface="Times New Roman"/>
                <a:cs typeface="Times New Roman"/>
              </a:rPr>
              <a:t>T</a:t>
            </a:r>
            <a:r>
              <a:rPr sz="1350" spc="-270" baseline="-21604" dirty="0">
                <a:latin typeface="Times New Roman"/>
                <a:cs typeface="Times New Roman"/>
              </a:rPr>
              <a:t>2</a:t>
            </a:r>
            <a:r>
              <a:rPr sz="1400" spc="-180" dirty="0">
                <a:latin typeface="Symbol"/>
                <a:cs typeface="Symbol"/>
              </a:rPr>
              <a:t></a:t>
            </a:r>
            <a:r>
              <a:rPr sz="1400" spc="-180" dirty="0">
                <a:latin typeface="Times New Roman"/>
                <a:cs typeface="Times New Roman"/>
              </a:rPr>
              <a:t>(IEN)(FGI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FGO):</a:t>
            </a:r>
            <a:endParaRPr sz="1400">
              <a:latin typeface="Times New Roman"/>
              <a:cs typeface="Times New Roman"/>
            </a:endParaRPr>
          </a:p>
          <a:p>
            <a:pPr marL="1184275">
              <a:lnSpc>
                <a:spcPts val="1510"/>
              </a:lnSpc>
            </a:pPr>
            <a:r>
              <a:rPr sz="1400" spc="-20" dirty="0">
                <a:latin typeface="Times New Roman"/>
                <a:cs typeface="Times New Roman"/>
              </a:rPr>
              <a:t>RT</a:t>
            </a:r>
            <a:r>
              <a:rPr sz="1350" spc="-30" baseline="-21604" dirty="0">
                <a:latin typeface="Times New Roman"/>
                <a:cs typeface="Times New Roman"/>
              </a:rPr>
              <a:t>0</a:t>
            </a:r>
            <a:r>
              <a:rPr sz="1400" spc="-2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184275">
              <a:lnSpc>
                <a:spcPts val="1595"/>
              </a:lnSpc>
            </a:pPr>
            <a:r>
              <a:rPr sz="1400" spc="-20" dirty="0">
                <a:latin typeface="Times New Roman"/>
                <a:cs typeface="Times New Roman"/>
              </a:rPr>
              <a:t>RT</a:t>
            </a:r>
            <a:r>
              <a:rPr sz="1350" spc="-30" baseline="-21604" dirty="0">
                <a:latin typeface="Times New Roman"/>
                <a:cs typeface="Times New Roman"/>
              </a:rPr>
              <a:t>1</a:t>
            </a:r>
            <a:r>
              <a:rPr sz="1400" spc="-2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208" y="763523"/>
            <a:ext cx="7623175" cy="5171440"/>
          </a:xfrm>
          <a:custGeom>
            <a:avLst/>
            <a:gdLst/>
            <a:ahLst/>
            <a:cxnLst/>
            <a:rect l="l" t="t" r="r" b="b"/>
            <a:pathLst>
              <a:path w="7623175" h="5171440">
                <a:moveTo>
                  <a:pt x="0" y="5170932"/>
                </a:moveTo>
                <a:lnTo>
                  <a:pt x="7623048" y="5170932"/>
                </a:lnTo>
                <a:lnTo>
                  <a:pt x="7623048" y="0"/>
                </a:lnTo>
                <a:lnTo>
                  <a:pt x="0" y="0"/>
                </a:lnTo>
                <a:lnTo>
                  <a:pt x="0" y="51709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528" y="1065021"/>
            <a:ext cx="1388745" cy="5041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Registe</a:t>
            </a:r>
            <a:r>
              <a:rPr sz="1400" spc="-2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-Refe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77800" marR="796290">
              <a:lnSpc>
                <a:spcPct val="90000"/>
              </a:lnSpc>
              <a:spcBef>
                <a:spcPts val="1085"/>
              </a:spcBef>
            </a:pPr>
            <a:r>
              <a:rPr sz="1400" spc="-5" dirty="0">
                <a:latin typeface="Times New Roman"/>
                <a:cs typeface="Times New Roman"/>
              </a:rPr>
              <a:t>CLA  </a:t>
            </a:r>
            <a:r>
              <a:rPr sz="1400" dirty="0">
                <a:latin typeface="Times New Roman"/>
                <a:cs typeface="Times New Roman"/>
              </a:rPr>
              <a:t>CLE  </a:t>
            </a:r>
            <a:r>
              <a:rPr sz="1400" spc="-5" dirty="0">
                <a:latin typeface="Times New Roman"/>
                <a:cs typeface="Times New Roman"/>
              </a:rPr>
              <a:t>CMA  CME  CIR  CIL  INC  </a:t>
            </a:r>
            <a:r>
              <a:rPr sz="1400" spc="-45" dirty="0">
                <a:latin typeface="Times New Roman"/>
                <a:cs typeface="Times New Roman"/>
              </a:rPr>
              <a:t>SPA  </a:t>
            </a:r>
            <a:r>
              <a:rPr sz="1400" spc="-5" dirty="0">
                <a:latin typeface="Times New Roman"/>
                <a:cs typeface="Times New Roman"/>
              </a:rPr>
              <a:t>SNA  </a:t>
            </a:r>
            <a:r>
              <a:rPr sz="1400" dirty="0">
                <a:latin typeface="Times New Roman"/>
                <a:cs typeface="Times New Roman"/>
              </a:rPr>
              <a:t>SZA  </a:t>
            </a:r>
            <a:r>
              <a:rPr sz="1400" spc="-5" dirty="0">
                <a:latin typeface="Times New Roman"/>
                <a:cs typeface="Times New Roman"/>
              </a:rPr>
              <a:t>SZE  </a:t>
            </a:r>
            <a:r>
              <a:rPr sz="1400" spc="-50" dirty="0">
                <a:latin typeface="Times New Roman"/>
                <a:cs typeface="Times New Roman"/>
              </a:rPr>
              <a:t>HLT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r>
              <a:rPr sz="1400" spc="-5" dirty="0">
                <a:latin typeface="Times New Roman"/>
                <a:cs typeface="Times New Roman"/>
              </a:rPr>
              <a:t>Input-Output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77800" marR="838200">
              <a:lnSpc>
                <a:spcPct val="90000"/>
              </a:lnSpc>
              <a:spcBef>
                <a:spcPts val="1295"/>
              </a:spcBef>
            </a:pPr>
            <a:r>
              <a:rPr sz="1400" spc="-5" dirty="0">
                <a:latin typeface="Times New Roman"/>
                <a:cs typeface="Times New Roman"/>
              </a:rPr>
              <a:t>INP  </a:t>
            </a:r>
            <a:r>
              <a:rPr sz="1400" spc="-10" dirty="0">
                <a:latin typeface="Times New Roman"/>
                <a:cs typeface="Times New Roman"/>
              </a:rPr>
              <a:t>OUT  </a:t>
            </a:r>
            <a:r>
              <a:rPr sz="1400" spc="-5" dirty="0">
                <a:latin typeface="Times New Roman"/>
                <a:cs typeface="Times New Roman"/>
              </a:rPr>
              <a:t>SKI 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O  </a:t>
            </a:r>
            <a:r>
              <a:rPr sz="1400" spc="-5" dirty="0">
                <a:latin typeface="Times New Roman"/>
                <a:cs typeface="Times New Roman"/>
              </a:rPr>
              <a:t>ION  IOF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2182" y="1257045"/>
            <a:ext cx="769620" cy="48494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5400" marR="30480">
              <a:lnSpc>
                <a:spcPts val="1510"/>
              </a:lnSpc>
              <a:spcBef>
                <a:spcPts val="295"/>
              </a:spcBef>
            </a:pPr>
            <a:r>
              <a:rPr sz="1400" spc="-175" dirty="0">
                <a:latin typeface="Times New Roman"/>
                <a:cs typeface="Times New Roman"/>
              </a:rPr>
              <a:t>D</a:t>
            </a:r>
            <a:r>
              <a:rPr sz="1350" spc="-262" baseline="-21604" dirty="0">
                <a:latin typeface="Times New Roman"/>
                <a:cs typeface="Times New Roman"/>
              </a:rPr>
              <a:t>7</a:t>
            </a:r>
            <a:r>
              <a:rPr sz="1400" spc="-175" dirty="0">
                <a:latin typeface="Times New Roman"/>
                <a:cs typeface="Times New Roman"/>
              </a:rPr>
              <a:t>I</a:t>
            </a:r>
            <a:r>
              <a:rPr sz="1400" spc="-175" dirty="0">
                <a:latin typeface="Symbol"/>
                <a:cs typeface="Symbol"/>
              </a:rPr>
              <a:t></a:t>
            </a:r>
            <a:r>
              <a:rPr sz="1400" spc="-175" dirty="0">
                <a:latin typeface="Times New Roman"/>
                <a:cs typeface="Times New Roman"/>
              </a:rPr>
              <a:t>T</a:t>
            </a:r>
            <a:r>
              <a:rPr sz="1350" spc="-262" baseline="-21604" dirty="0">
                <a:latin typeface="Times New Roman"/>
                <a:cs typeface="Times New Roman"/>
              </a:rPr>
              <a:t>3 </a:t>
            </a:r>
            <a:r>
              <a:rPr sz="1400" dirty="0">
                <a:latin typeface="Times New Roman"/>
                <a:cs typeface="Times New Roman"/>
              </a:rPr>
              <a:t>= r  IR(i) =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350" baseline="-21604" dirty="0">
                <a:latin typeface="Times New Roman"/>
                <a:cs typeface="Times New Roman"/>
              </a:rPr>
              <a:t>i</a:t>
            </a:r>
            <a:endParaRPr sz="1350" baseline="-21604">
              <a:latin typeface="Times New Roman"/>
              <a:cs typeface="Times New Roman"/>
            </a:endParaRPr>
          </a:p>
          <a:p>
            <a:pPr marL="113664" marR="300990">
              <a:lnSpc>
                <a:spcPts val="151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r:  r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-37" baseline="-21604" dirty="0">
                <a:latin typeface="Times New Roman"/>
                <a:cs typeface="Times New Roman"/>
              </a:rPr>
              <a:t>1</a:t>
            </a:r>
            <a:r>
              <a:rPr sz="1350" spc="22" baseline="-21604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rB</a:t>
            </a:r>
            <a:r>
              <a:rPr sz="1350" spc="15" baseline="-21604" dirty="0">
                <a:latin typeface="Times New Roman"/>
                <a:cs typeface="Times New Roman"/>
              </a:rPr>
              <a:t>10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13664" marR="360045" algn="just">
              <a:lnSpc>
                <a:spcPts val="151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9</a:t>
            </a:r>
            <a:r>
              <a:rPr sz="1400" dirty="0">
                <a:latin typeface="Times New Roman"/>
                <a:cs typeface="Times New Roman"/>
              </a:rPr>
              <a:t>:  r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8</a:t>
            </a:r>
            <a:r>
              <a:rPr sz="1400" dirty="0">
                <a:latin typeface="Times New Roman"/>
                <a:cs typeface="Times New Roman"/>
              </a:rPr>
              <a:t>:  r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:  r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6</a:t>
            </a:r>
            <a:r>
              <a:rPr sz="1400" dirty="0">
                <a:latin typeface="Times New Roman"/>
                <a:cs typeface="Times New Roman"/>
              </a:rPr>
              <a:t>:  r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:  r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:  r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3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Times New Roman"/>
                <a:cs typeface="Times New Roman"/>
              </a:rPr>
              <a:t>rB</a:t>
            </a:r>
            <a:r>
              <a:rPr sz="1350" spc="15" baseline="-21604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13664" marR="360680">
              <a:lnSpc>
                <a:spcPts val="151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:  r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25400" marR="44450">
              <a:lnSpc>
                <a:spcPts val="1510"/>
              </a:lnSpc>
              <a:spcBef>
                <a:spcPts val="151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350" baseline="-21604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350" baseline="-21604" dirty="0">
                <a:latin typeface="Times New Roman"/>
                <a:cs typeface="Times New Roman"/>
              </a:rPr>
              <a:t>3 </a:t>
            </a:r>
            <a:r>
              <a:rPr sz="1400" dirty="0">
                <a:latin typeface="Times New Roman"/>
                <a:cs typeface="Times New Roman"/>
              </a:rPr>
              <a:t>= p  IR(i) =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350" baseline="-21604" dirty="0">
                <a:latin typeface="Times New Roman"/>
                <a:cs typeface="Times New Roman"/>
              </a:rPr>
              <a:t>i</a:t>
            </a:r>
            <a:endParaRPr sz="1350" baseline="-21604">
              <a:latin typeface="Times New Roman"/>
              <a:cs typeface="Times New Roman"/>
            </a:endParaRPr>
          </a:p>
          <a:p>
            <a:pPr marL="113664" marR="270510">
              <a:lnSpc>
                <a:spcPts val="1510"/>
              </a:lnSpc>
              <a:spcBef>
                <a:spcPts val="5"/>
              </a:spcBef>
            </a:pPr>
            <a:r>
              <a:rPr sz="1400" spc="5" dirty="0">
                <a:latin typeface="Times New Roman"/>
                <a:cs typeface="Times New Roman"/>
              </a:rPr>
              <a:t>p:  p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-37" baseline="-21604" dirty="0">
                <a:latin typeface="Times New Roman"/>
                <a:cs typeface="Times New Roman"/>
              </a:rPr>
              <a:t>1</a:t>
            </a:r>
            <a:r>
              <a:rPr sz="1350" spc="22" baseline="-21604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:  p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15" baseline="-21604" dirty="0">
                <a:latin typeface="Times New Roman"/>
                <a:cs typeface="Times New Roman"/>
              </a:rPr>
              <a:t>10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13664" marR="330200" algn="just">
              <a:lnSpc>
                <a:spcPts val="1510"/>
              </a:lnSpc>
              <a:spcBef>
                <a:spcPts val="10"/>
              </a:spcBef>
            </a:pP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9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8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350" spc="22" baseline="-21604" dirty="0">
                <a:latin typeface="Times New Roman"/>
                <a:cs typeface="Times New Roman"/>
              </a:rPr>
              <a:t>6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2359" y="1257045"/>
            <a:ext cx="2856865" cy="29286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R="5080">
              <a:lnSpc>
                <a:spcPts val="1510"/>
              </a:lnSpc>
              <a:spcBef>
                <a:spcPts val="295"/>
              </a:spcBef>
            </a:pPr>
            <a:r>
              <a:rPr sz="1400" spc="-5" dirty="0">
                <a:latin typeface="Times New Roman"/>
                <a:cs typeface="Times New Roman"/>
              </a:rPr>
              <a:t>(Common </a:t>
            </a:r>
            <a:r>
              <a:rPr sz="1400" dirty="0">
                <a:latin typeface="Times New Roman"/>
                <a:cs typeface="Times New Roman"/>
              </a:rPr>
              <a:t>to all register-reference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instr)  (i = 0,1,2, </a:t>
            </a:r>
            <a:r>
              <a:rPr sz="1400" spc="-5" dirty="0">
                <a:latin typeface="Times New Roman"/>
                <a:cs typeface="Times New Roman"/>
              </a:rPr>
              <a:t>...,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11)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1410"/>
              </a:lnSpc>
            </a:pPr>
            <a:r>
              <a:rPr sz="1400" spc="-5" dirty="0">
                <a:latin typeface="Times New Roman"/>
                <a:cs typeface="Times New Roman"/>
              </a:rPr>
              <a:t>SC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AC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1515"/>
              </a:lnSpc>
            </a:pP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R="2105025">
              <a:lnSpc>
                <a:spcPts val="1510"/>
              </a:lnSpc>
              <a:spcBef>
                <a:spcPts val="110"/>
              </a:spcBef>
            </a:pPr>
            <a:r>
              <a:rPr sz="1400" spc="-5" dirty="0">
                <a:latin typeface="Times New Roman"/>
                <a:cs typeface="Times New Roman"/>
              </a:rPr>
              <a:t>AC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400" spc="-355" dirty="0">
                <a:latin typeface="Times New Roman"/>
                <a:cs typeface="Times New Roman"/>
              </a:rPr>
              <a:t>AC</a:t>
            </a:r>
            <a:r>
              <a:rPr sz="1400" spc="-355" dirty="0">
                <a:latin typeface="Symbol"/>
                <a:cs typeface="Symbol"/>
              </a:rPr>
              <a:t>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400" spc="-535" dirty="0">
                <a:latin typeface="Times New Roman"/>
                <a:cs typeface="Times New Roman"/>
              </a:rPr>
              <a:t>E</a:t>
            </a:r>
            <a:r>
              <a:rPr sz="1400" spc="-535" dirty="0">
                <a:latin typeface="Symbol"/>
                <a:cs typeface="Symbol"/>
              </a:rPr>
              <a:t></a:t>
            </a:r>
            <a:endParaRPr sz="1400">
              <a:latin typeface="Symbol"/>
              <a:cs typeface="Symbol"/>
            </a:endParaRPr>
          </a:p>
          <a:p>
            <a:pPr marR="85725" algn="just">
              <a:lnSpc>
                <a:spcPts val="151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AC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shr </a:t>
            </a:r>
            <a:r>
              <a:rPr sz="1400" spc="-5" dirty="0">
                <a:latin typeface="Times New Roman"/>
                <a:cs typeface="Times New Roman"/>
              </a:rPr>
              <a:t>AC, </a:t>
            </a:r>
            <a:r>
              <a:rPr sz="1400" dirty="0">
                <a:latin typeface="Times New Roman"/>
                <a:cs typeface="Times New Roman"/>
              </a:rPr>
              <a:t>AC(15)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E, 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AC(0)  </a:t>
            </a:r>
            <a:r>
              <a:rPr sz="1400" spc="-5" dirty="0">
                <a:latin typeface="Times New Roman"/>
                <a:cs typeface="Times New Roman"/>
              </a:rPr>
              <a:t>AC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shl </a:t>
            </a:r>
            <a:r>
              <a:rPr sz="1400" spc="-5" dirty="0">
                <a:latin typeface="Times New Roman"/>
                <a:cs typeface="Times New Roman"/>
              </a:rPr>
              <a:t>AC, </a:t>
            </a:r>
            <a:r>
              <a:rPr sz="1400" dirty="0">
                <a:latin typeface="Times New Roman"/>
                <a:cs typeface="Times New Roman"/>
              </a:rPr>
              <a:t>AC(0)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E, 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AC(15)  </a:t>
            </a:r>
            <a:r>
              <a:rPr sz="1400" spc="-5" dirty="0">
                <a:latin typeface="Times New Roman"/>
                <a:cs typeface="Times New Roman"/>
              </a:rPr>
              <a:t>AC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R="351155" algn="just">
              <a:lnSpc>
                <a:spcPts val="151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If(AC(15) =0) then (PC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 + 1)  If(AC(15) =1) then (PC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 + 1)  If(AC = 0) then (PC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 +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  <a:p>
            <a:pPr marR="875665">
              <a:lnSpc>
                <a:spcPts val="151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If(E=0) then (PC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 +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1)  S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2359" y="4330065"/>
            <a:ext cx="2998470" cy="17760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R="5080">
              <a:lnSpc>
                <a:spcPts val="1510"/>
              </a:lnSpc>
              <a:spcBef>
                <a:spcPts val="295"/>
              </a:spcBef>
            </a:pPr>
            <a:r>
              <a:rPr sz="1400" spc="-5" dirty="0">
                <a:latin typeface="Times New Roman"/>
                <a:cs typeface="Times New Roman"/>
              </a:rPr>
              <a:t>(Common </a:t>
            </a:r>
            <a:r>
              <a:rPr sz="1400" dirty="0">
                <a:latin typeface="Times New Roman"/>
                <a:cs typeface="Times New Roman"/>
              </a:rPr>
              <a:t>to all </a:t>
            </a:r>
            <a:r>
              <a:rPr sz="1400" spc="-5" dirty="0">
                <a:latin typeface="Times New Roman"/>
                <a:cs typeface="Times New Roman"/>
              </a:rPr>
              <a:t>input-output instructions)  </a:t>
            </a:r>
            <a:r>
              <a:rPr sz="1400" dirty="0">
                <a:latin typeface="Times New Roman"/>
                <a:cs typeface="Times New Roman"/>
              </a:rPr>
              <a:t>(i 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6,7,8,9,10,11)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1410"/>
              </a:lnSpc>
            </a:pPr>
            <a:r>
              <a:rPr sz="1400" spc="-5" dirty="0">
                <a:latin typeface="Times New Roman"/>
                <a:cs typeface="Times New Roman"/>
              </a:rPr>
              <a:t>SC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R="770255">
              <a:lnSpc>
                <a:spcPct val="90000"/>
              </a:lnSpc>
              <a:spcBef>
                <a:spcPts val="85"/>
              </a:spcBef>
            </a:pPr>
            <a:r>
              <a:rPr sz="1400" dirty="0">
                <a:latin typeface="Times New Roman"/>
                <a:cs typeface="Times New Roman"/>
              </a:rPr>
              <a:t>AC(0-7)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INPR, FGI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  </a:t>
            </a:r>
            <a:r>
              <a:rPr sz="1400" spc="-5" dirty="0">
                <a:latin typeface="Times New Roman"/>
                <a:cs typeface="Times New Roman"/>
              </a:rPr>
              <a:t>OUTR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AC(0-7), FGO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  If(FGI=1) then (PC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 + 1)  If(FGO=1) then (PC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 +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1)  </a:t>
            </a:r>
            <a:r>
              <a:rPr sz="1400" spc="-5" dirty="0">
                <a:latin typeface="Times New Roman"/>
                <a:cs typeface="Times New Roman"/>
              </a:rPr>
              <a:t>IEN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IEN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5255" y="1019555"/>
            <a:ext cx="6553200" cy="5191125"/>
          </a:xfrm>
          <a:custGeom>
            <a:avLst/>
            <a:gdLst/>
            <a:ahLst/>
            <a:cxnLst/>
            <a:rect l="l" t="t" r="r" b="b"/>
            <a:pathLst>
              <a:path w="6553200" h="5191125">
                <a:moveTo>
                  <a:pt x="0" y="5190744"/>
                </a:moveTo>
                <a:lnTo>
                  <a:pt x="6553200" y="5190744"/>
                </a:lnTo>
                <a:lnTo>
                  <a:pt x="6553200" y="0"/>
                </a:lnTo>
                <a:lnTo>
                  <a:pt x="0" y="0"/>
                </a:lnTo>
                <a:lnTo>
                  <a:pt x="0" y="51907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8520" y="367055"/>
            <a:ext cx="6905625" cy="610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00600">
              <a:lnSpc>
                <a:spcPct val="150000"/>
              </a:lnSpc>
              <a:spcBef>
                <a:spcPts val="100"/>
              </a:spcBef>
            </a:pPr>
            <a:r>
              <a:rPr sz="1900" b="1" spc="-10" dirty="0">
                <a:latin typeface="Times New Roman"/>
                <a:cs typeface="Times New Roman"/>
              </a:rPr>
              <a:t>Control </a:t>
            </a:r>
            <a:r>
              <a:rPr sz="1900" b="1" spc="-5" dirty="0">
                <a:latin typeface="Times New Roman"/>
                <a:cs typeface="Times New Roman"/>
              </a:rPr>
              <a:t>Logic</a:t>
            </a:r>
            <a:r>
              <a:rPr sz="1900" b="1" spc="-3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Gates  Inputs:</a:t>
            </a:r>
            <a:endParaRPr sz="1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inputs </a:t>
            </a:r>
            <a:r>
              <a:rPr sz="1900" dirty="0">
                <a:latin typeface="Times New Roman"/>
                <a:cs typeface="Times New Roman"/>
              </a:rPr>
              <a:t>from </a:t>
            </a:r>
            <a:r>
              <a:rPr sz="1900" spc="-5" dirty="0">
                <a:latin typeface="Times New Roman"/>
                <a:cs typeface="Times New Roman"/>
              </a:rPr>
              <a:t>the two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decoders,</a:t>
            </a:r>
            <a:endParaRPr sz="1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5" dirty="0">
                <a:latin typeface="Times New Roman"/>
                <a:cs typeface="Times New Roman"/>
              </a:rPr>
              <a:t>I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flip-flop</a:t>
            </a:r>
            <a:endParaRPr sz="1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5" dirty="0">
                <a:latin typeface="Times New Roman"/>
                <a:cs typeface="Times New Roman"/>
              </a:rPr>
              <a:t>IR-bits </a:t>
            </a:r>
            <a:r>
              <a:rPr sz="1900" spc="-15" dirty="0">
                <a:latin typeface="Times New Roman"/>
                <a:cs typeface="Times New Roman"/>
              </a:rPr>
              <a:t>(0-11)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10" dirty="0">
                <a:latin typeface="Times New Roman"/>
                <a:cs typeface="Times New Roman"/>
              </a:rPr>
              <a:t>AC </a:t>
            </a:r>
            <a:r>
              <a:rPr sz="1900" spc="-5" dirty="0">
                <a:latin typeface="Times New Roman"/>
                <a:cs typeface="Times New Roman"/>
              </a:rPr>
              <a:t>bits 0 -15 to check if </a:t>
            </a:r>
            <a:r>
              <a:rPr sz="1900" spc="-10" dirty="0">
                <a:latin typeface="Times New Roman"/>
                <a:cs typeface="Times New Roman"/>
              </a:rPr>
              <a:t>AC </a:t>
            </a:r>
            <a:r>
              <a:rPr sz="1900" spc="-5" dirty="0">
                <a:latin typeface="Times New Roman"/>
                <a:cs typeface="Times New Roman"/>
              </a:rPr>
              <a:t>= 0 and to detect the sign bit in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AC(15)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10" dirty="0">
                <a:latin typeface="Times New Roman"/>
                <a:cs typeface="Times New Roman"/>
              </a:rPr>
              <a:t>DR </a:t>
            </a:r>
            <a:r>
              <a:rPr sz="1900" spc="-5" dirty="0">
                <a:latin typeface="Times New Roman"/>
                <a:cs typeface="Times New Roman"/>
              </a:rPr>
              <a:t>bits 0 -15 to check if </a:t>
            </a:r>
            <a:r>
              <a:rPr sz="1900" spc="-10" dirty="0">
                <a:latin typeface="Times New Roman"/>
                <a:cs typeface="Times New Roman"/>
              </a:rPr>
              <a:t>DR </a:t>
            </a:r>
            <a:r>
              <a:rPr sz="1900" spc="-5" dirty="0">
                <a:latin typeface="Times New Roman"/>
                <a:cs typeface="Times New Roman"/>
              </a:rPr>
              <a:t>0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values of the seven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flip-flops.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b="1" spc="-5" dirty="0">
                <a:latin typeface="Times New Roman"/>
                <a:cs typeface="Times New Roman"/>
              </a:rPr>
              <a:t>Outputs: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Signals to control the inputs of the nine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registers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Signals to control the read and write inputs of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memory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Signals to set, </a:t>
            </a:r>
            <a:r>
              <a:rPr sz="1900" spc="-15" dirty="0">
                <a:latin typeface="Times New Roman"/>
                <a:cs typeface="Times New Roman"/>
              </a:rPr>
              <a:t>clear, </a:t>
            </a:r>
            <a:r>
              <a:rPr sz="1900" spc="-5" dirty="0">
                <a:latin typeface="Times New Roman"/>
                <a:cs typeface="Times New Roman"/>
              </a:rPr>
              <a:t>or </a:t>
            </a:r>
            <a:r>
              <a:rPr sz="1900" spc="-10" dirty="0">
                <a:latin typeface="Times New Roman"/>
                <a:cs typeface="Times New Roman"/>
              </a:rPr>
              <a:t>complement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flip-flops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Signals for 52, 51, and 50 to select a register for the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bus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Signals to control the AC adder and logic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circuit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50" y="479247"/>
            <a:ext cx="38265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08300" algn="l"/>
              </a:tabLst>
            </a:pPr>
            <a:r>
              <a:rPr dirty="0"/>
              <a:t>C</a:t>
            </a:r>
            <a:r>
              <a:rPr spc="5" dirty="0"/>
              <a:t>o</a:t>
            </a:r>
            <a:r>
              <a:rPr dirty="0"/>
              <a:t>nt</a:t>
            </a:r>
            <a:r>
              <a:rPr spc="-35" dirty="0"/>
              <a:t>r</a:t>
            </a:r>
            <a:r>
              <a:rPr dirty="0"/>
              <a:t>ol </a:t>
            </a:r>
            <a:r>
              <a:rPr spc="-30" dirty="0"/>
              <a:t> </a:t>
            </a:r>
            <a:r>
              <a:rPr dirty="0"/>
              <a:t>of </a:t>
            </a:r>
            <a:r>
              <a:rPr spc="-15" dirty="0"/>
              <a:t> </a:t>
            </a:r>
            <a:r>
              <a:rPr spc="-40" dirty="0"/>
              <a:t>r</a:t>
            </a:r>
            <a:r>
              <a:rPr dirty="0"/>
              <a:t>egiste</a:t>
            </a:r>
            <a:r>
              <a:rPr spc="-10" dirty="0"/>
              <a:t>r</a:t>
            </a:r>
            <a:r>
              <a:rPr dirty="0"/>
              <a:t>s </a:t>
            </a:r>
            <a:r>
              <a:rPr spc="-40" dirty="0"/>
              <a:t> </a:t>
            </a:r>
            <a:r>
              <a:rPr dirty="0"/>
              <a:t>and	</a:t>
            </a:r>
            <a:r>
              <a:rPr spc="5" dirty="0"/>
              <a:t>m</a:t>
            </a:r>
            <a:r>
              <a:rPr spc="-10" dirty="0"/>
              <a:t>e</a:t>
            </a:r>
            <a:r>
              <a:rPr dirty="0"/>
              <a:t>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550" y="785215"/>
            <a:ext cx="8185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inputs of the registers are </a:t>
            </a:r>
            <a:r>
              <a:rPr sz="2000" dirty="0">
                <a:latin typeface="Times New Roman"/>
                <a:cs typeface="Times New Roman"/>
              </a:rPr>
              <a:t>LD </a:t>
            </a:r>
            <a:r>
              <a:rPr sz="2000" spc="-5" dirty="0">
                <a:latin typeface="Times New Roman"/>
                <a:cs typeface="Times New Roman"/>
              </a:rPr>
              <a:t>(load), INR (increment), and </a:t>
            </a:r>
            <a:r>
              <a:rPr sz="2000" dirty="0">
                <a:latin typeface="Times New Roman"/>
                <a:cs typeface="Times New Roman"/>
              </a:rPr>
              <a:t>CLR  (clear). Suppose that we want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derive the gate structure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associated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Register; </a:t>
            </a:r>
            <a:r>
              <a:rPr sz="2000" dirty="0">
                <a:latin typeface="Times New Roman"/>
                <a:cs typeface="Times New Roman"/>
              </a:rPr>
              <a:t>AR, </a:t>
            </a:r>
            <a:r>
              <a:rPr sz="2000" spc="-5" dirty="0">
                <a:latin typeface="Times New Roman"/>
                <a:cs typeface="Times New Roman"/>
              </a:rPr>
              <a:t>Scan all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register transfer statements that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 content of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2441" y="4717135"/>
            <a:ext cx="232600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LD(AR) </a:t>
            </a:r>
            <a:r>
              <a:rPr sz="1400" dirty="0">
                <a:latin typeface="Times New Roman"/>
                <a:cs typeface="Times New Roman"/>
              </a:rPr>
              <a:t>= R'T</a:t>
            </a:r>
            <a:r>
              <a:rPr sz="1350" baseline="-21604" dirty="0">
                <a:latin typeface="Times New Roman"/>
                <a:cs typeface="Times New Roman"/>
              </a:rPr>
              <a:t>0 </a:t>
            </a:r>
            <a:r>
              <a:rPr sz="1400" dirty="0">
                <a:latin typeface="Times New Roman"/>
                <a:cs typeface="Times New Roman"/>
              </a:rPr>
              <a:t>+ R'T</a:t>
            </a:r>
            <a:r>
              <a:rPr sz="1350" baseline="-21604" dirty="0">
                <a:latin typeface="Times New Roman"/>
                <a:cs typeface="Times New Roman"/>
              </a:rPr>
              <a:t>2 </a:t>
            </a:r>
            <a:r>
              <a:rPr sz="1400" dirty="0">
                <a:latin typeface="Times New Roman"/>
                <a:cs typeface="Times New Roman"/>
              </a:rPr>
              <a:t>+ D'</a:t>
            </a:r>
            <a:r>
              <a:rPr sz="1350" baseline="-21604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350" baseline="-21604" dirty="0">
                <a:latin typeface="Times New Roman"/>
                <a:cs typeface="Times New Roman"/>
              </a:rPr>
              <a:t>3  </a:t>
            </a:r>
            <a:r>
              <a:rPr sz="1400" spc="-5" dirty="0">
                <a:latin typeface="Times New Roman"/>
                <a:cs typeface="Times New Roman"/>
              </a:rPr>
              <a:t>CLR(AR)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RT</a:t>
            </a:r>
            <a:r>
              <a:rPr sz="1350" spc="-37" baseline="-21604" dirty="0">
                <a:latin typeface="Times New Roman"/>
                <a:cs typeface="Times New Roman"/>
              </a:rPr>
              <a:t>0</a:t>
            </a:r>
            <a:endParaRPr sz="1350" baseline="-2160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INR(AR)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350" spc="7" baseline="-21604" dirty="0">
                <a:latin typeface="Times New Roman"/>
                <a:cs typeface="Times New Roman"/>
              </a:rPr>
              <a:t>5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350" spc="7" baseline="-21604" dirty="0">
                <a:latin typeface="Times New Roman"/>
                <a:cs typeface="Times New Roman"/>
              </a:rPr>
              <a:t>4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6334" y="4479797"/>
            <a:ext cx="45720" cy="247015"/>
          </a:xfrm>
          <a:custGeom>
            <a:avLst/>
            <a:gdLst/>
            <a:ahLst/>
            <a:cxnLst/>
            <a:rect l="l" t="t" r="r" b="b"/>
            <a:pathLst>
              <a:path w="45720" h="247014">
                <a:moveTo>
                  <a:pt x="11429" y="0"/>
                </a:moveTo>
                <a:lnTo>
                  <a:pt x="11429" y="219963"/>
                </a:lnTo>
                <a:lnTo>
                  <a:pt x="0" y="219963"/>
                </a:lnTo>
                <a:lnTo>
                  <a:pt x="22860" y="246887"/>
                </a:lnTo>
                <a:lnTo>
                  <a:pt x="45719" y="219963"/>
                </a:lnTo>
                <a:lnTo>
                  <a:pt x="34289" y="219963"/>
                </a:lnTo>
                <a:lnTo>
                  <a:pt x="34289" y="0"/>
                </a:lnTo>
                <a:lnTo>
                  <a:pt x="11429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47339" y="2780766"/>
            <a:ext cx="185928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0000"/>
              </a:lnSpc>
              <a:spcBef>
                <a:spcPts val="100"/>
              </a:spcBef>
              <a:tabLst>
                <a:tab pos="663575" algn="l"/>
                <a:tab pos="687705" algn="l"/>
              </a:tabLst>
            </a:pPr>
            <a:r>
              <a:rPr sz="1400" dirty="0">
                <a:latin typeface="Times New Roman"/>
                <a:cs typeface="Times New Roman"/>
              </a:rPr>
              <a:t>R’T</a:t>
            </a:r>
            <a:r>
              <a:rPr sz="1350" baseline="-21604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Times New Roman"/>
                <a:cs typeface="Times New Roman"/>
              </a:rPr>
              <a:t>:		</a:t>
            </a: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dirty="0">
                <a:latin typeface="Times New Roman"/>
                <a:cs typeface="Times New Roman"/>
              </a:rPr>
              <a:t> PC  R’T</a:t>
            </a:r>
            <a:r>
              <a:rPr sz="1350" baseline="-21604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:		</a:t>
            </a: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IR(0-11)  </a:t>
            </a:r>
            <a:r>
              <a:rPr sz="1400" dirty="0">
                <a:latin typeface="Times New Roman"/>
                <a:cs typeface="Times New Roman"/>
              </a:rPr>
              <a:t>D’</a:t>
            </a:r>
            <a:r>
              <a:rPr sz="1350" baseline="-21604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350" baseline="-21604" dirty="0">
                <a:latin typeface="Times New Roman"/>
                <a:cs typeface="Times New Roman"/>
              </a:rPr>
              <a:t>3</a:t>
            </a:r>
            <a:r>
              <a:rPr sz="1400" dirty="0">
                <a:latin typeface="Times New Roman"/>
                <a:cs typeface="Times New Roman"/>
              </a:rPr>
              <a:t>: </a:t>
            </a: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dirty="0">
                <a:latin typeface="Times New Roman"/>
                <a:cs typeface="Times New Roman"/>
              </a:rPr>
              <a:t> M[AR]  </a:t>
            </a:r>
            <a:r>
              <a:rPr sz="1400" spc="-20" dirty="0">
                <a:latin typeface="Times New Roman"/>
                <a:cs typeface="Times New Roman"/>
              </a:rPr>
              <a:t>RT</a:t>
            </a:r>
            <a:r>
              <a:rPr sz="1350" spc="-30" baseline="-21604" dirty="0">
                <a:latin typeface="Times New Roman"/>
                <a:cs typeface="Times New Roman"/>
              </a:rPr>
              <a:t>0</a:t>
            </a:r>
            <a:r>
              <a:rPr sz="1400" spc="-20" dirty="0">
                <a:latin typeface="Times New Roman"/>
                <a:cs typeface="Times New Roman"/>
              </a:rPr>
              <a:t>:	</a:t>
            </a: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  <a:tabLst>
                <a:tab pos="653415" algn="l"/>
              </a:tabLst>
            </a:pP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350" baseline="-21604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350" baseline="-21604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:	</a:t>
            </a: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6301" y="2780766"/>
            <a:ext cx="737235" cy="16262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40"/>
              </a:spcBef>
            </a:pPr>
            <a:r>
              <a:rPr sz="1400" spc="-5" dirty="0">
                <a:latin typeface="Times New Roman"/>
                <a:cs typeface="Times New Roman"/>
              </a:rPr>
              <a:t>LD(AR)</a:t>
            </a:r>
            <a:endParaRPr sz="14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LD(AR)</a:t>
            </a:r>
            <a:endParaRPr sz="1400">
              <a:latin typeface="Times New Roman"/>
              <a:cs typeface="Times New Roman"/>
            </a:endParaRPr>
          </a:p>
          <a:p>
            <a:pPr marL="12700" marR="5080" indent="97790">
              <a:lnSpc>
                <a:spcPct val="150000"/>
              </a:lnSpc>
            </a:pPr>
            <a:r>
              <a:rPr sz="1400" spc="-10" dirty="0">
                <a:latin typeface="Times New Roman"/>
                <a:cs typeface="Times New Roman"/>
              </a:rPr>
              <a:t>LD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R)  C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R(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R)</a:t>
            </a:r>
            <a:endParaRPr sz="14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INR(AR)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51637" y="422859"/>
            <a:ext cx="8134350" cy="6099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Times New Roman"/>
                <a:cs typeface="Times New Roman"/>
              </a:rPr>
              <a:t>Instruction</a:t>
            </a:r>
            <a:r>
              <a:rPr sz="1900" b="1" spc="2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Format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92100" indent="-2286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2100" algn="l"/>
              </a:tabLst>
            </a:pPr>
            <a:r>
              <a:rPr sz="1900" spc="-5" dirty="0">
                <a:latin typeface="Times New Roman"/>
                <a:cs typeface="Times New Roman"/>
              </a:rPr>
              <a:t>A computer instruction is often divided into two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parts</a:t>
            </a:r>
            <a:endParaRPr sz="1900">
              <a:latin typeface="Times New Roman"/>
              <a:cs typeface="Times New Roman"/>
            </a:endParaRPr>
          </a:p>
          <a:p>
            <a:pPr marL="749300" marR="52069" lvl="1" indent="-228600" algn="just">
              <a:lnSpc>
                <a:spcPct val="150100"/>
              </a:lnSpc>
              <a:spcBef>
                <a:spcPts val="500"/>
              </a:spcBef>
              <a:buFont typeface="Arial"/>
              <a:buChar char="•"/>
              <a:tabLst>
                <a:tab pos="749300" algn="l"/>
              </a:tabLst>
            </a:pPr>
            <a:r>
              <a:rPr sz="1900" spc="-10" dirty="0">
                <a:latin typeface="Times New Roman"/>
                <a:cs typeface="Times New Roman"/>
              </a:rPr>
              <a:t>An </a:t>
            </a:r>
            <a:r>
              <a:rPr sz="1900" b="1" spc="-5" dirty="0">
                <a:latin typeface="Times New Roman"/>
                <a:cs typeface="Times New Roman"/>
              </a:rPr>
              <a:t>opcode ( Operation Code) </a:t>
            </a:r>
            <a:r>
              <a:rPr sz="1900" spc="-5" dirty="0">
                <a:latin typeface="Times New Roman"/>
                <a:cs typeface="Times New Roman"/>
              </a:rPr>
              <a:t>is the portion of a machine language  instruction that specifies the operation for that instruction. </a:t>
            </a:r>
            <a:r>
              <a:rPr sz="1900" spc="-10" dirty="0">
                <a:latin typeface="Times New Roman"/>
                <a:cs typeface="Times New Roman"/>
              </a:rPr>
              <a:t>also </a:t>
            </a:r>
            <a:r>
              <a:rPr sz="1900" spc="-5" dirty="0">
                <a:latin typeface="Times New Roman"/>
                <a:cs typeface="Times New Roman"/>
              </a:rPr>
              <a:t>known </a:t>
            </a:r>
            <a:r>
              <a:rPr sz="1900" spc="-10" dirty="0">
                <a:latin typeface="Times New Roman"/>
                <a:cs typeface="Times New Roman"/>
              </a:rPr>
              <a:t>as  </a:t>
            </a:r>
            <a:r>
              <a:rPr sz="1900" spc="-5" dirty="0">
                <a:latin typeface="Times New Roman"/>
                <a:cs typeface="Times New Roman"/>
              </a:rPr>
              <a:t>instruction </a:t>
            </a:r>
            <a:r>
              <a:rPr sz="1900" spc="-10" dirty="0">
                <a:latin typeface="Times New Roman"/>
                <a:cs typeface="Times New Roman"/>
              </a:rPr>
              <a:t>machine </a:t>
            </a:r>
            <a:r>
              <a:rPr sz="1900" b="1" spc="-5" dirty="0">
                <a:latin typeface="Times New Roman"/>
                <a:cs typeface="Times New Roman"/>
              </a:rPr>
              <a:t>code</a:t>
            </a:r>
            <a:r>
              <a:rPr sz="1900" spc="-5" dirty="0">
                <a:latin typeface="Times New Roman"/>
                <a:cs typeface="Times New Roman"/>
              </a:rPr>
              <a:t>, instruction </a:t>
            </a:r>
            <a:r>
              <a:rPr sz="1900" b="1" spc="-5" dirty="0">
                <a:latin typeface="Times New Roman"/>
                <a:cs typeface="Times New Roman"/>
              </a:rPr>
              <a:t>code</a:t>
            </a:r>
            <a:r>
              <a:rPr sz="1900" spc="-5" dirty="0">
                <a:latin typeface="Times New Roman"/>
                <a:cs typeface="Times New Roman"/>
              </a:rPr>
              <a:t>, instruction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syllable.</a:t>
            </a:r>
            <a:endParaRPr sz="1900">
              <a:latin typeface="Times New Roman"/>
              <a:cs typeface="Times New Roman"/>
            </a:endParaRPr>
          </a:p>
          <a:p>
            <a:pPr marL="749300" marR="53340" lvl="1" indent="-228600" algn="just">
              <a:lnSpc>
                <a:spcPct val="150000"/>
              </a:lnSpc>
              <a:spcBef>
                <a:spcPts val="490"/>
              </a:spcBef>
              <a:buFont typeface="Arial"/>
              <a:buChar char="•"/>
              <a:tabLst>
                <a:tab pos="7493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operation code of an instruction is a group of bits that define such  operations as add, subtract, </a:t>
            </a:r>
            <a:r>
              <a:rPr sz="1900" spc="-20" dirty="0">
                <a:latin typeface="Times New Roman"/>
                <a:cs typeface="Times New Roman"/>
              </a:rPr>
              <a:t>multiply, </a:t>
            </a:r>
            <a:r>
              <a:rPr sz="1900" spc="-5" dirty="0">
                <a:latin typeface="Times New Roman"/>
                <a:cs typeface="Times New Roman"/>
              </a:rPr>
              <a:t>shift, and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complement.</a:t>
            </a:r>
            <a:endParaRPr sz="1900">
              <a:latin typeface="Times New Roman"/>
              <a:cs typeface="Times New Roman"/>
            </a:endParaRPr>
          </a:p>
          <a:p>
            <a:pPr marL="749300" marR="53340" lvl="1" indent="-228600" algn="just">
              <a:lnSpc>
                <a:spcPct val="150000"/>
              </a:lnSpc>
              <a:spcBef>
                <a:spcPts val="505"/>
              </a:spcBef>
              <a:buFont typeface="Arial"/>
              <a:buChar char="•"/>
              <a:tabLst>
                <a:tab pos="749300" algn="l"/>
              </a:tabLst>
            </a:pPr>
            <a:r>
              <a:rPr sz="1900" spc="-10" dirty="0">
                <a:latin typeface="Times New Roman"/>
                <a:cs typeface="Times New Roman"/>
              </a:rPr>
              <a:t>An </a:t>
            </a:r>
            <a:r>
              <a:rPr sz="1900" b="1" spc="-10" dirty="0">
                <a:latin typeface="Times New Roman"/>
                <a:cs typeface="Times New Roman"/>
              </a:rPr>
              <a:t>address </a:t>
            </a:r>
            <a:r>
              <a:rPr sz="1900" spc="-5" dirty="0">
                <a:latin typeface="Times New Roman"/>
                <a:cs typeface="Times New Roman"/>
              </a:rPr>
              <a:t>that specifies the registers and/or locations in </a:t>
            </a:r>
            <a:r>
              <a:rPr sz="1900" spc="-10" dirty="0">
                <a:latin typeface="Times New Roman"/>
                <a:cs typeface="Times New Roman"/>
              </a:rPr>
              <a:t>memory </a:t>
            </a:r>
            <a:r>
              <a:rPr sz="1900" spc="-5" dirty="0">
                <a:latin typeface="Times New Roman"/>
                <a:cs typeface="Times New Roman"/>
              </a:rPr>
              <a:t>to use  for that</a:t>
            </a:r>
            <a:r>
              <a:rPr sz="1900" dirty="0">
                <a:latin typeface="Times New Roman"/>
                <a:cs typeface="Times New Roman"/>
              </a:rPr>
              <a:t> operation</a:t>
            </a:r>
            <a:endParaRPr sz="1900">
              <a:latin typeface="Times New Roman"/>
              <a:cs typeface="Times New Roman"/>
            </a:endParaRPr>
          </a:p>
          <a:p>
            <a:pPr marL="292100" marR="55880" indent="-228600" algn="just">
              <a:lnSpc>
                <a:spcPct val="150100"/>
              </a:lnSpc>
              <a:spcBef>
                <a:spcPts val="994"/>
              </a:spcBef>
              <a:buFont typeface="Arial"/>
              <a:buChar char="•"/>
              <a:tabLst>
                <a:tab pos="292100" algn="l"/>
              </a:tabLst>
            </a:pPr>
            <a:r>
              <a:rPr sz="1900" spc="-5" dirty="0">
                <a:latin typeface="Times New Roman"/>
                <a:cs typeface="Times New Roman"/>
              </a:rPr>
              <a:t>In the Basic </a:t>
            </a:r>
            <a:r>
              <a:rPr sz="1900" spc="-15" dirty="0">
                <a:latin typeface="Times New Roman"/>
                <a:cs typeface="Times New Roman"/>
              </a:rPr>
              <a:t>Computer, </a:t>
            </a:r>
            <a:r>
              <a:rPr sz="1900" spc="-5" dirty="0">
                <a:latin typeface="Times New Roman"/>
                <a:cs typeface="Times New Roman"/>
              </a:rPr>
              <a:t>since </a:t>
            </a:r>
            <a:r>
              <a:rPr sz="1900" spc="-10" dirty="0">
                <a:latin typeface="Times New Roman"/>
                <a:cs typeface="Times New Roman"/>
              </a:rPr>
              <a:t>the memory </a:t>
            </a:r>
            <a:r>
              <a:rPr sz="1900" spc="-5" dirty="0">
                <a:latin typeface="Times New Roman"/>
                <a:cs typeface="Times New Roman"/>
              </a:rPr>
              <a:t>contains 4096 (= </a:t>
            </a: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875" baseline="26666" dirty="0">
                <a:latin typeface="Times New Roman"/>
                <a:cs typeface="Times New Roman"/>
              </a:rPr>
              <a:t>12</a:t>
            </a:r>
            <a:r>
              <a:rPr sz="1900" dirty="0">
                <a:latin typeface="Times New Roman"/>
                <a:cs typeface="Times New Roman"/>
              </a:rPr>
              <a:t>) </a:t>
            </a:r>
            <a:r>
              <a:rPr sz="1900" spc="-5" dirty="0">
                <a:latin typeface="Times New Roman"/>
                <a:cs typeface="Times New Roman"/>
              </a:rPr>
              <a:t>words, we needs  12 bit to specify which </a:t>
            </a:r>
            <a:r>
              <a:rPr sz="1900" spc="-15" dirty="0">
                <a:latin typeface="Times New Roman"/>
                <a:cs typeface="Times New Roman"/>
              </a:rPr>
              <a:t>memory </a:t>
            </a:r>
            <a:r>
              <a:rPr sz="1900" spc="-5" dirty="0">
                <a:latin typeface="Times New Roman"/>
                <a:cs typeface="Times New Roman"/>
              </a:rPr>
              <a:t>address this instruction will</a:t>
            </a:r>
            <a:r>
              <a:rPr sz="1900" spc="1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use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2100" indent="-228600" algn="just">
              <a:lnSpc>
                <a:spcPct val="100000"/>
              </a:lnSpc>
              <a:buFont typeface="Arial"/>
              <a:buChar char="•"/>
              <a:tabLst>
                <a:tab pos="292100" algn="l"/>
              </a:tabLst>
            </a:pP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Basic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Computer,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bit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15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instruction</a:t>
            </a:r>
            <a:r>
              <a:rPr sz="1900" spc="1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specifies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14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addressing</a:t>
            </a:r>
            <a:r>
              <a:rPr sz="1900" b="1" spc="13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mode</a:t>
            </a:r>
            <a:endParaRPr sz="190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latin typeface="Times New Roman"/>
                <a:cs typeface="Times New Roman"/>
              </a:rPr>
              <a:t>(0: direct addressing, 1: indirect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addressing)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69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59177" y="3741673"/>
            <a:ext cx="4465320" cy="2433320"/>
            <a:chOff x="2059177" y="3741673"/>
            <a:chExt cx="4465320" cy="2433320"/>
          </a:xfrm>
        </p:grpSpPr>
        <p:sp>
          <p:nvSpPr>
            <p:cNvPr id="4" name="object 4"/>
            <p:cNvSpPr/>
            <p:nvPr/>
          </p:nvSpPr>
          <p:spPr>
            <a:xfrm>
              <a:off x="3539489" y="4118609"/>
              <a:ext cx="234950" cy="269875"/>
            </a:xfrm>
            <a:custGeom>
              <a:avLst/>
              <a:gdLst/>
              <a:ahLst/>
              <a:cxnLst/>
              <a:rect l="l" t="t" r="r" b="b"/>
              <a:pathLst>
                <a:path w="234950" h="269875">
                  <a:moveTo>
                    <a:pt x="0" y="0"/>
                  </a:moveTo>
                  <a:lnTo>
                    <a:pt x="635" y="0"/>
                  </a:lnTo>
                  <a:lnTo>
                    <a:pt x="1270" y="0"/>
                  </a:lnTo>
                  <a:lnTo>
                    <a:pt x="1905" y="0"/>
                  </a:lnTo>
                  <a:lnTo>
                    <a:pt x="63775" y="4843"/>
                  </a:lnTo>
                  <a:lnTo>
                    <a:pt x="119380" y="18513"/>
                  </a:lnTo>
                  <a:lnTo>
                    <a:pt x="166497" y="39719"/>
                  </a:lnTo>
                  <a:lnTo>
                    <a:pt x="202903" y="67168"/>
                  </a:lnTo>
                  <a:lnTo>
                    <a:pt x="226377" y="99571"/>
                  </a:lnTo>
                  <a:lnTo>
                    <a:pt x="234696" y="135635"/>
                  </a:lnTo>
                </a:path>
                <a:path w="234950" h="269875">
                  <a:moveTo>
                    <a:pt x="233172" y="134112"/>
                  </a:moveTo>
                  <a:lnTo>
                    <a:pt x="201337" y="202579"/>
                  </a:lnTo>
                  <a:lnTo>
                    <a:pt x="164877" y="230028"/>
                  </a:lnTo>
                  <a:lnTo>
                    <a:pt x="117686" y="251234"/>
                  </a:lnTo>
                  <a:lnTo>
                    <a:pt x="61986" y="264904"/>
                  </a:lnTo>
                  <a:lnTo>
                    <a:pt x="0" y="2697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0994" y="4110989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5753" y="4103369"/>
              <a:ext cx="211454" cy="299085"/>
            </a:xfrm>
            <a:custGeom>
              <a:avLst/>
              <a:gdLst/>
              <a:ahLst/>
              <a:cxnLst/>
              <a:rect l="l" t="t" r="r" b="b"/>
              <a:pathLst>
                <a:path w="211454" h="299085">
                  <a:moveTo>
                    <a:pt x="0" y="0"/>
                  </a:moveTo>
                  <a:lnTo>
                    <a:pt x="0" y="298576"/>
                  </a:lnTo>
                  <a:lnTo>
                    <a:pt x="211455" y="29857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2418" y="4182617"/>
              <a:ext cx="798830" cy="146685"/>
            </a:xfrm>
            <a:custGeom>
              <a:avLst/>
              <a:gdLst/>
              <a:ahLst/>
              <a:cxnLst/>
              <a:rect l="l" t="t" r="r" b="b"/>
              <a:pathLst>
                <a:path w="798829" h="146685">
                  <a:moveTo>
                    <a:pt x="798576" y="6095"/>
                  </a:moveTo>
                  <a:lnTo>
                    <a:pt x="277368" y="0"/>
                  </a:lnTo>
                </a:path>
                <a:path w="798829" h="146685">
                  <a:moveTo>
                    <a:pt x="798576" y="82295"/>
                  </a:moveTo>
                  <a:lnTo>
                    <a:pt x="0" y="82295"/>
                  </a:lnTo>
                </a:path>
                <a:path w="798829" h="146685">
                  <a:moveTo>
                    <a:pt x="798576" y="146303"/>
                  </a:moveTo>
                  <a:lnTo>
                    <a:pt x="274319" y="1463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3682" y="4495037"/>
              <a:ext cx="483234" cy="411480"/>
            </a:xfrm>
            <a:custGeom>
              <a:avLst/>
              <a:gdLst/>
              <a:ahLst/>
              <a:cxnLst/>
              <a:rect l="l" t="t" r="r" b="b"/>
              <a:pathLst>
                <a:path w="483235" h="411479">
                  <a:moveTo>
                    <a:pt x="6095" y="0"/>
                  </a:moveTo>
                  <a:lnTo>
                    <a:pt x="6730" y="0"/>
                  </a:lnTo>
                  <a:lnTo>
                    <a:pt x="7365" y="0"/>
                  </a:lnTo>
                  <a:lnTo>
                    <a:pt x="8000" y="0"/>
                  </a:lnTo>
                  <a:lnTo>
                    <a:pt x="72467" y="1877"/>
                  </a:lnTo>
                  <a:lnTo>
                    <a:pt x="134298" y="7346"/>
                  </a:lnTo>
                  <a:lnTo>
                    <a:pt x="192928" y="16162"/>
                  </a:lnTo>
                  <a:lnTo>
                    <a:pt x="247791" y="28081"/>
                  </a:lnTo>
                  <a:lnTo>
                    <a:pt x="298319" y="42856"/>
                  </a:lnTo>
                  <a:lnTo>
                    <a:pt x="343947" y="60245"/>
                  </a:lnTo>
                  <a:lnTo>
                    <a:pt x="384109" y="80002"/>
                  </a:lnTo>
                  <a:lnTo>
                    <a:pt x="418239" y="101882"/>
                  </a:lnTo>
                  <a:lnTo>
                    <a:pt x="466135" y="151032"/>
                  </a:lnTo>
                  <a:lnTo>
                    <a:pt x="478770" y="177814"/>
                  </a:lnTo>
                  <a:lnTo>
                    <a:pt x="483107" y="205739"/>
                  </a:lnTo>
                </a:path>
                <a:path w="483235" h="411479">
                  <a:moveTo>
                    <a:pt x="483107" y="204216"/>
                  </a:moveTo>
                  <a:lnTo>
                    <a:pt x="465851" y="259300"/>
                  </a:lnTo>
                  <a:lnTo>
                    <a:pt x="417152" y="308807"/>
                  </a:lnTo>
                  <a:lnTo>
                    <a:pt x="382450" y="330851"/>
                  </a:lnTo>
                  <a:lnTo>
                    <a:pt x="341614" y="350758"/>
                  </a:lnTo>
                  <a:lnTo>
                    <a:pt x="295218" y="368281"/>
                  </a:lnTo>
                  <a:lnTo>
                    <a:pt x="243839" y="383173"/>
                  </a:lnTo>
                  <a:lnTo>
                    <a:pt x="188053" y="395186"/>
                  </a:lnTo>
                  <a:lnTo>
                    <a:pt x="128434" y="404073"/>
                  </a:lnTo>
                  <a:lnTo>
                    <a:pt x="65557" y="409587"/>
                  </a:lnTo>
                  <a:lnTo>
                    <a:pt x="0" y="41148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11066" y="4474717"/>
              <a:ext cx="162560" cy="464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9489" y="4559045"/>
              <a:ext cx="234950" cy="271780"/>
            </a:xfrm>
            <a:custGeom>
              <a:avLst/>
              <a:gdLst/>
              <a:ahLst/>
              <a:cxnLst/>
              <a:rect l="l" t="t" r="r" b="b"/>
              <a:pathLst>
                <a:path w="234950" h="271779">
                  <a:moveTo>
                    <a:pt x="0" y="0"/>
                  </a:moveTo>
                  <a:lnTo>
                    <a:pt x="635" y="0"/>
                  </a:lnTo>
                  <a:lnTo>
                    <a:pt x="1270" y="0"/>
                  </a:lnTo>
                  <a:lnTo>
                    <a:pt x="1905" y="0"/>
                  </a:lnTo>
                  <a:lnTo>
                    <a:pt x="63775" y="4894"/>
                  </a:lnTo>
                  <a:lnTo>
                    <a:pt x="119380" y="18711"/>
                  </a:lnTo>
                  <a:lnTo>
                    <a:pt x="166497" y="40147"/>
                  </a:lnTo>
                  <a:lnTo>
                    <a:pt x="202903" y="67902"/>
                  </a:lnTo>
                  <a:lnTo>
                    <a:pt x="226377" y="100673"/>
                  </a:lnTo>
                  <a:lnTo>
                    <a:pt x="234696" y="137159"/>
                  </a:lnTo>
                </a:path>
                <a:path w="234950" h="271779">
                  <a:moveTo>
                    <a:pt x="233172" y="134111"/>
                  </a:moveTo>
                  <a:lnTo>
                    <a:pt x="201337" y="203312"/>
                  </a:lnTo>
                  <a:lnTo>
                    <a:pt x="164877" y="231076"/>
                  </a:lnTo>
                  <a:lnTo>
                    <a:pt x="117686" y="252532"/>
                  </a:lnTo>
                  <a:lnTo>
                    <a:pt x="61986" y="266368"/>
                  </a:lnTo>
                  <a:lnTo>
                    <a:pt x="0" y="2712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0994" y="4551425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65753" y="4543805"/>
              <a:ext cx="211454" cy="300355"/>
            </a:xfrm>
            <a:custGeom>
              <a:avLst/>
              <a:gdLst/>
              <a:ahLst/>
              <a:cxnLst/>
              <a:rect l="l" t="t" r="r" b="b"/>
              <a:pathLst>
                <a:path w="211454" h="300354">
                  <a:moveTo>
                    <a:pt x="0" y="0"/>
                  </a:moveTo>
                  <a:lnTo>
                    <a:pt x="0" y="300101"/>
                  </a:lnTo>
                  <a:lnTo>
                    <a:pt x="211455" y="3001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1877" y="4629149"/>
              <a:ext cx="2301240" cy="140335"/>
            </a:xfrm>
            <a:custGeom>
              <a:avLst/>
              <a:gdLst/>
              <a:ahLst/>
              <a:cxnLst/>
              <a:rect l="l" t="t" r="r" b="b"/>
              <a:pathLst>
                <a:path w="2301240" h="140335">
                  <a:moveTo>
                    <a:pt x="1309116" y="0"/>
                  </a:moveTo>
                  <a:lnTo>
                    <a:pt x="0" y="0"/>
                  </a:lnTo>
                </a:path>
                <a:path w="2301240" h="140335">
                  <a:moveTo>
                    <a:pt x="1309116" y="140207"/>
                  </a:moveTo>
                  <a:lnTo>
                    <a:pt x="1045464" y="140207"/>
                  </a:lnTo>
                </a:path>
                <a:path w="2301240" h="140335">
                  <a:moveTo>
                    <a:pt x="1731264" y="76200"/>
                  </a:moveTo>
                  <a:lnTo>
                    <a:pt x="2301240" y="76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9489" y="4260341"/>
              <a:ext cx="758825" cy="1009015"/>
            </a:xfrm>
            <a:custGeom>
              <a:avLst/>
              <a:gdLst/>
              <a:ahLst/>
              <a:cxnLst/>
              <a:rect l="l" t="t" r="r" b="b"/>
              <a:pathLst>
                <a:path w="758825" h="1009014">
                  <a:moveTo>
                    <a:pt x="248412" y="0"/>
                  </a:moveTo>
                  <a:lnTo>
                    <a:pt x="503555" y="0"/>
                  </a:lnTo>
                  <a:lnTo>
                    <a:pt x="503555" y="281812"/>
                  </a:lnTo>
                  <a:lnTo>
                    <a:pt x="758571" y="281812"/>
                  </a:lnTo>
                </a:path>
                <a:path w="758825" h="1009014">
                  <a:moveTo>
                    <a:pt x="0" y="739139"/>
                  </a:moveTo>
                  <a:lnTo>
                    <a:pt x="635" y="739139"/>
                  </a:lnTo>
                  <a:lnTo>
                    <a:pt x="1270" y="739139"/>
                  </a:lnTo>
                  <a:lnTo>
                    <a:pt x="1905" y="739139"/>
                  </a:lnTo>
                  <a:lnTo>
                    <a:pt x="63775" y="743983"/>
                  </a:lnTo>
                  <a:lnTo>
                    <a:pt x="119380" y="757653"/>
                  </a:lnTo>
                  <a:lnTo>
                    <a:pt x="166497" y="778859"/>
                  </a:lnTo>
                  <a:lnTo>
                    <a:pt x="202903" y="806308"/>
                  </a:lnTo>
                  <a:lnTo>
                    <a:pt x="226377" y="838711"/>
                  </a:lnTo>
                  <a:lnTo>
                    <a:pt x="234696" y="874775"/>
                  </a:lnTo>
                </a:path>
                <a:path w="758825" h="1009014">
                  <a:moveTo>
                    <a:pt x="233172" y="873251"/>
                  </a:moveTo>
                  <a:lnTo>
                    <a:pt x="201337" y="941719"/>
                  </a:lnTo>
                  <a:lnTo>
                    <a:pt x="164877" y="969168"/>
                  </a:lnTo>
                  <a:lnTo>
                    <a:pt x="117686" y="990374"/>
                  </a:lnTo>
                  <a:lnTo>
                    <a:pt x="61986" y="1004044"/>
                  </a:lnTo>
                  <a:lnTo>
                    <a:pt x="0" y="10088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0994" y="4991861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65753" y="4984241"/>
              <a:ext cx="211454" cy="297180"/>
            </a:xfrm>
            <a:custGeom>
              <a:avLst/>
              <a:gdLst/>
              <a:ahLst/>
              <a:cxnLst/>
              <a:rect l="l" t="t" r="r" b="b"/>
              <a:pathLst>
                <a:path w="211454" h="297179">
                  <a:moveTo>
                    <a:pt x="0" y="0"/>
                  </a:moveTo>
                  <a:lnTo>
                    <a:pt x="0" y="297052"/>
                  </a:lnTo>
                  <a:lnTo>
                    <a:pt x="211455" y="2970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1877" y="5063489"/>
              <a:ext cx="1309370" cy="147955"/>
            </a:xfrm>
            <a:custGeom>
              <a:avLst/>
              <a:gdLst/>
              <a:ahLst/>
              <a:cxnLst/>
              <a:rect l="l" t="t" r="r" b="b"/>
              <a:pathLst>
                <a:path w="1309370" h="147954">
                  <a:moveTo>
                    <a:pt x="1309116" y="4572"/>
                  </a:moveTo>
                  <a:lnTo>
                    <a:pt x="891540" y="0"/>
                  </a:lnTo>
                </a:path>
                <a:path w="1309370" h="147954">
                  <a:moveTo>
                    <a:pt x="1309116" y="147828"/>
                  </a:moveTo>
                  <a:lnTo>
                    <a:pt x="0" y="14782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7901" y="4840985"/>
              <a:ext cx="510540" cy="297180"/>
            </a:xfrm>
            <a:custGeom>
              <a:avLst/>
              <a:gdLst/>
              <a:ahLst/>
              <a:cxnLst/>
              <a:rect l="l" t="t" r="r" b="b"/>
              <a:pathLst>
                <a:path w="510539" h="297179">
                  <a:moveTo>
                    <a:pt x="0" y="297052"/>
                  </a:moveTo>
                  <a:lnTo>
                    <a:pt x="255143" y="297052"/>
                  </a:lnTo>
                  <a:lnTo>
                    <a:pt x="255143" y="0"/>
                  </a:lnTo>
                  <a:lnTo>
                    <a:pt x="51015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59629" y="3754373"/>
              <a:ext cx="1851660" cy="337185"/>
            </a:xfrm>
            <a:custGeom>
              <a:avLst/>
              <a:gdLst/>
              <a:ahLst/>
              <a:cxnLst/>
              <a:rect l="l" t="t" r="r" b="b"/>
              <a:pathLst>
                <a:path w="1851659" h="337185">
                  <a:moveTo>
                    <a:pt x="0" y="336803"/>
                  </a:moveTo>
                  <a:lnTo>
                    <a:pt x="1851660" y="336803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9489" y="5438394"/>
              <a:ext cx="234950" cy="271780"/>
            </a:xfrm>
            <a:custGeom>
              <a:avLst/>
              <a:gdLst/>
              <a:ahLst/>
              <a:cxnLst/>
              <a:rect l="l" t="t" r="r" b="b"/>
              <a:pathLst>
                <a:path w="234950" h="271779">
                  <a:moveTo>
                    <a:pt x="0" y="0"/>
                  </a:moveTo>
                  <a:lnTo>
                    <a:pt x="635" y="0"/>
                  </a:lnTo>
                  <a:lnTo>
                    <a:pt x="1270" y="0"/>
                  </a:lnTo>
                  <a:lnTo>
                    <a:pt x="1905" y="0"/>
                  </a:lnTo>
                  <a:lnTo>
                    <a:pt x="63775" y="4843"/>
                  </a:lnTo>
                  <a:lnTo>
                    <a:pt x="119380" y="18513"/>
                  </a:lnTo>
                  <a:lnTo>
                    <a:pt x="166497" y="39719"/>
                  </a:lnTo>
                  <a:lnTo>
                    <a:pt x="202903" y="67168"/>
                  </a:lnTo>
                  <a:lnTo>
                    <a:pt x="226377" y="99571"/>
                  </a:lnTo>
                  <a:lnTo>
                    <a:pt x="234696" y="135635"/>
                  </a:lnTo>
                </a:path>
                <a:path w="234950" h="271779">
                  <a:moveTo>
                    <a:pt x="233172" y="134111"/>
                  </a:moveTo>
                  <a:lnTo>
                    <a:pt x="201337" y="203332"/>
                  </a:lnTo>
                  <a:lnTo>
                    <a:pt x="164877" y="231090"/>
                  </a:lnTo>
                  <a:lnTo>
                    <a:pt x="117686" y="252538"/>
                  </a:lnTo>
                  <a:lnTo>
                    <a:pt x="61986" y="266367"/>
                  </a:lnTo>
                  <a:lnTo>
                    <a:pt x="0" y="2712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80994" y="5429250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65753" y="5423153"/>
              <a:ext cx="211454" cy="299085"/>
            </a:xfrm>
            <a:custGeom>
              <a:avLst/>
              <a:gdLst/>
              <a:ahLst/>
              <a:cxnLst/>
              <a:rect l="l" t="t" r="r" b="b"/>
              <a:pathLst>
                <a:path w="211454" h="299085">
                  <a:moveTo>
                    <a:pt x="0" y="0"/>
                  </a:moveTo>
                  <a:lnTo>
                    <a:pt x="0" y="298602"/>
                  </a:lnTo>
                  <a:lnTo>
                    <a:pt x="211455" y="2986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71877" y="5506973"/>
              <a:ext cx="1309370" cy="143510"/>
            </a:xfrm>
            <a:custGeom>
              <a:avLst/>
              <a:gdLst/>
              <a:ahLst/>
              <a:cxnLst/>
              <a:rect l="l" t="t" r="r" b="b"/>
              <a:pathLst>
                <a:path w="1309370" h="143510">
                  <a:moveTo>
                    <a:pt x="1309116" y="0"/>
                  </a:moveTo>
                  <a:lnTo>
                    <a:pt x="0" y="0"/>
                  </a:lnTo>
                </a:path>
                <a:path w="1309370" h="143510">
                  <a:moveTo>
                    <a:pt x="1309116" y="143256"/>
                  </a:moveTo>
                  <a:lnTo>
                    <a:pt x="0" y="1432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39489" y="5878817"/>
              <a:ext cx="234950" cy="271780"/>
            </a:xfrm>
            <a:custGeom>
              <a:avLst/>
              <a:gdLst/>
              <a:ahLst/>
              <a:cxnLst/>
              <a:rect l="l" t="t" r="r" b="b"/>
              <a:pathLst>
                <a:path w="234950" h="271779">
                  <a:moveTo>
                    <a:pt x="0" y="12"/>
                  </a:moveTo>
                  <a:lnTo>
                    <a:pt x="635" y="12"/>
                  </a:lnTo>
                  <a:lnTo>
                    <a:pt x="1270" y="0"/>
                  </a:lnTo>
                  <a:lnTo>
                    <a:pt x="1905" y="12"/>
                  </a:lnTo>
                  <a:lnTo>
                    <a:pt x="63775" y="4857"/>
                  </a:lnTo>
                  <a:lnTo>
                    <a:pt x="119380" y="18529"/>
                  </a:lnTo>
                  <a:lnTo>
                    <a:pt x="166497" y="39736"/>
                  </a:lnTo>
                  <a:lnTo>
                    <a:pt x="202903" y="67187"/>
                  </a:lnTo>
                  <a:lnTo>
                    <a:pt x="226377" y="99588"/>
                  </a:lnTo>
                  <a:lnTo>
                    <a:pt x="234696" y="135648"/>
                  </a:lnTo>
                </a:path>
                <a:path w="234950" h="271779">
                  <a:moveTo>
                    <a:pt x="233172" y="134124"/>
                  </a:moveTo>
                  <a:lnTo>
                    <a:pt x="201337" y="203345"/>
                  </a:lnTo>
                  <a:lnTo>
                    <a:pt x="164877" y="231103"/>
                  </a:lnTo>
                  <a:lnTo>
                    <a:pt x="117686" y="252550"/>
                  </a:lnTo>
                  <a:lnTo>
                    <a:pt x="61986" y="266380"/>
                  </a:lnTo>
                  <a:lnTo>
                    <a:pt x="0" y="2712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80994" y="5869685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65753" y="5863589"/>
              <a:ext cx="211454" cy="299085"/>
            </a:xfrm>
            <a:custGeom>
              <a:avLst/>
              <a:gdLst/>
              <a:ahLst/>
              <a:cxnLst/>
              <a:rect l="l" t="t" r="r" b="b"/>
              <a:pathLst>
                <a:path w="211454" h="299085">
                  <a:moveTo>
                    <a:pt x="0" y="0"/>
                  </a:moveTo>
                  <a:lnTo>
                    <a:pt x="0" y="298602"/>
                  </a:lnTo>
                  <a:lnTo>
                    <a:pt x="211455" y="2986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19350" y="5947409"/>
              <a:ext cx="962025" cy="143510"/>
            </a:xfrm>
            <a:custGeom>
              <a:avLst/>
              <a:gdLst/>
              <a:ahLst/>
              <a:cxnLst/>
              <a:rect l="l" t="t" r="r" b="b"/>
              <a:pathLst>
                <a:path w="962025" h="143510">
                  <a:moveTo>
                    <a:pt x="961644" y="0"/>
                  </a:moveTo>
                  <a:lnTo>
                    <a:pt x="691895" y="0"/>
                  </a:lnTo>
                </a:path>
                <a:path w="962025" h="143510">
                  <a:moveTo>
                    <a:pt x="961644" y="143255"/>
                  </a:moveTo>
                  <a:lnTo>
                    <a:pt x="0" y="14325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469001" y="3797046"/>
            <a:ext cx="186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45" dirty="0">
                <a:latin typeface="Arial"/>
                <a:cs typeface="Arial"/>
              </a:rPr>
              <a:t>AR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87902" y="4008882"/>
            <a:ext cx="3159125" cy="2013585"/>
          </a:xfrm>
          <a:custGeom>
            <a:avLst/>
            <a:gdLst/>
            <a:ahLst/>
            <a:cxnLst/>
            <a:rect l="l" t="t" r="r" b="b"/>
            <a:pathLst>
              <a:path w="3159125" h="2013585">
                <a:moveTo>
                  <a:pt x="1024127" y="691769"/>
                </a:moveTo>
                <a:lnTo>
                  <a:pt x="1202055" y="691769"/>
                </a:lnTo>
                <a:lnTo>
                  <a:pt x="1202055" y="94488"/>
                </a:lnTo>
              </a:path>
              <a:path w="3159125" h="2013585">
                <a:moveTo>
                  <a:pt x="0" y="1569593"/>
                </a:moveTo>
                <a:lnTo>
                  <a:pt x="1624202" y="1569593"/>
                </a:lnTo>
                <a:lnTo>
                  <a:pt x="1624202" y="94488"/>
                </a:lnTo>
              </a:path>
              <a:path w="3159125" h="2013585">
                <a:moveTo>
                  <a:pt x="0" y="2013102"/>
                </a:moveTo>
                <a:lnTo>
                  <a:pt x="2060067" y="2013102"/>
                </a:lnTo>
                <a:lnTo>
                  <a:pt x="2060067" y="94488"/>
                </a:lnTo>
              </a:path>
              <a:path w="3159125" h="2013585">
                <a:moveTo>
                  <a:pt x="2392680" y="65405"/>
                </a:moveTo>
                <a:lnTo>
                  <a:pt x="2482469" y="0"/>
                </a:lnTo>
                <a:lnTo>
                  <a:pt x="2572131" y="65405"/>
                </a:lnTo>
              </a:path>
              <a:path w="3159125" h="2013585">
                <a:moveTo>
                  <a:pt x="2481072" y="94488"/>
                </a:moveTo>
                <a:lnTo>
                  <a:pt x="2481072" y="315341"/>
                </a:lnTo>
                <a:lnTo>
                  <a:pt x="3158871" y="31534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09134" y="4256608"/>
            <a:ext cx="194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LD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17058" y="4487926"/>
            <a:ext cx="243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INR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62065" y="4710176"/>
            <a:ext cx="285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CLR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05955" y="4213682"/>
            <a:ext cx="370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Clo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94017" y="3819397"/>
            <a:ext cx="631190" cy="153670"/>
            <a:chOff x="6494017" y="3819397"/>
            <a:chExt cx="631190" cy="153670"/>
          </a:xfrm>
        </p:grpSpPr>
        <p:sp>
          <p:nvSpPr>
            <p:cNvPr id="35" name="object 35"/>
            <p:cNvSpPr/>
            <p:nvPr/>
          </p:nvSpPr>
          <p:spPr>
            <a:xfrm>
              <a:off x="6981443" y="3846575"/>
              <a:ext cx="143255" cy="99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06717" y="3832097"/>
              <a:ext cx="485140" cy="128270"/>
            </a:xfrm>
            <a:custGeom>
              <a:avLst/>
              <a:gdLst/>
              <a:ahLst/>
              <a:cxnLst/>
              <a:rect l="l" t="t" r="r" b="b"/>
              <a:pathLst>
                <a:path w="485140" h="128270">
                  <a:moveTo>
                    <a:pt x="0" y="59435"/>
                  </a:moveTo>
                  <a:lnTo>
                    <a:pt x="484631" y="59435"/>
                  </a:lnTo>
                </a:path>
                <a:path w="485140" h="128270">
                  <a:moveTo>
                    <a:pt x="304800" y="0"/>
                  </a:moveTo>
                  <a:lnTo>
                    <a:pt x="169163" y="1280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72959" y="3785692"/>
            <a:ext cx="4419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Arial"/>
                <a:cs typeface="Arial"/>
              </a:rPr>
              <a:t>To</a:t>
            </a:r>
            <a:r>
              <a:rPr sz="1000" b="1" spc="-7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bus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16954" y="3646423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044950" y="3819397"/>
            <a:ext cx="608330" cy="153670"/>
            <a:chOff x="4044950" y="3819397"/>
            <a:chExt cx="608330" cy="153670"/>
          </a:xfrm>
        </p:grpSpPr>
        <p:sp>
          <p:nvSpPr>
            <p:cNvPr id="40" name="object 40"/>
            <p:cNvSpPr/>
            <p:nvPr/>
          </p:nvSpPr>
          <p:spPr>
            <a:xfrm>
              <a:off x="4509516" y="3837431"/>
              <a:ext cx="143256" cy="990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57650" y="3832097"/>
              <a:ext cx="451484" cy="128270"/>
            </a:xfrm>
            <a:custGeom>
              <a:avLst/>
              <a:gdLst/>
              <a:ahLst/>
              <a:cxnLst/>
              <a:rect l="l" t="t" r="r" b="b"/>
              <a:pathLst>
                <a:path w="451485" h="128270">
                  <a:moveTo>
                    <a:pt x="0" y="59435"/>
                  </a:moveTo>
                  <a:lnTo>
                    <a:pt x="451103" y="59435"/>
                  </a:lnTo>
                </a:path>
                <a:path w="451485" h="128270">
                  <a:moveTo>
                    <a:pt x="271272" y="0"/>
                  </a:moveTo>
                  <a:lnTo>
                    <a:pt x="150875" y="1280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080385" y="3752215"/>
            <a:ext cx="602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From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bus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49090" y="3646423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059177" y="4032758"/>
            <a:ext cx="1071245" cy="2058035"/>
            <a:chOff x="2059177" y="4032758"/>
            <a:chExt cx="1071245" cy="2058035"/>
          </a:xfrm>
        </p:grpSpPr>
        <p:sp>
          <p:nvSpPr>
            <p:cNvPr id="45" name="object 45"/>
            <p:cNvSpPr/>
            <p:nvPr/>
          </p:nvSpPr>
          <p:spPr>
            <a:xfrm>
              <a:off x="2071877" y="4037838"/>
              <a:ext cx="1045844" cy="2052955"/>
            </a:xfrm>
            <a:custGeom>
              <a:avLst/>
              <a:gdLst/>
              <a:ahLst/>
              <a:cxnLst/>
              <a:rect l="l" t="t" r="r" b="b"/>
              <a:pathLst>
                <a:path w="1045844" h="2052954">
                  <a:moveTo>
                    <a:pt x="787908" y="0"/>
                  </a:moveTo>
                  <a:lnTo>
                    <a:pt x="787908" y="144780"/>
                  </a:lnTo>
                </a:path>
                <a:path w="1045844" h="2052954">
                  <a:moveTo>
                    <a:pt x="797052" y="7619"/>
                  </a:moveTo>
                  <a:lnTo>
                    <a:pt x="510540" y="7619"/>
                  </a:lnTo>
                </a:path>
                <a:path w="1045844" h="2052954">
                  <a:moveTo>
                    <a:pt x="794004" y="452628"/>
                  </a:moveTo>
                  <a:lnTo>
                    <a:pt x="794004" y="297180"/>
                  </a:lnTo>
                </a:path>
                <a:path w="1045844" h="2052954">
                  <a:moveTo>
                    <a:pt x="797052" y="449580"/>
                  </a:moveTo>
                  <a:lnTo>
                    <a:pt x="510540" y="449580"/>
                  </a:lnTo>
                </a:path>
                <a:path w="1045844" h="2052954">
                  <a:moveTo>
                    <a:pt x="1045464" y="739139"/>
                  </a:moveTo>
                  <a:lnTo>
                    <a:pt x="1045464" y="1025651"/>
                  </a:lnTo>
                </a:path>
                <a:path w="1045844" h="2052954">
                  <a:moveTo>
                    <a:pt x="1045464" y="1181100"/>
                  </a:moveTo>
                  <a:lnTo>
                    <a:pt x="1045464" y="1909572"/>
                  </a:lnTo>
                </a:path>
                <a:path w="1045844" h="2052954">
                  <a:moveTo>
                    <a:pt x="586740" y="1036319"/>
                  </a:moveTo>
                  <a:lnTo>
                    <a:pt x="0" y="1030224"/>
                  </a:lnTo>
                </a:path>
                <a:path w="1045844" h="2052954">
                  <a:moveTo>
                    <a:pt x="367284" y="1037844"/>
                  </a:moveTo>
                  <a:lnTo>
                    <a:pt x="367284" y="20528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32201" y="4951730"/>
              <a:ext cx="333248" cy="194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196719" y="3837584"/>
            <a:ext cx="25209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0005" algn="ctr">
              <a:lnSpc>
                <a:spcPct val="1446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D</a:t>
            </a:r>
            <a:r>
              <a:rPr sz="1000" b="1" spc="-210" dirty="0">
                <a:latin typeface="Arial"/>
                <a:cs typeface="Arial"/>
              </a:rPr>
              <a:t>'</a:t>
            </a:r>
            <a:r>
              <a:rPr sz="1500" b="1" spc="-7" baseline="-13888" dirty="0">
                <a:latin typeface="Arial"/>
                <a:cs typeface="Arial"/>
              </a:rPr>
              <a:t>7   </a:t>
            </a:r>
            <a:r>
              <a:rPr sz="1000" b="1" spc="-5" dirty="0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000" b="1" spc="-5" dirty="0">
                <a:latin typeface="Arial"/>
                <a:cs typeface="Arial"/>
              </a:rPr>
              <a:t>T</a:t>
            </a:r>
            <a:r>
              <a:rPr sz="1000" b="1" spc="-100" dirty="0">
                <a:latin typeface="Arial"/>
                <a:cs typeface="Arial"/>
              </a:rPr>
              <a:t> </a:t>
            </a:r>
            <a:r>
              <a:rPr sz="1500" b="1" spc="-7" baseline="-22222" dirty="0">
                <a:latin typeface="Arial"/>
                <a:cs typeface="Arial"/>
              </a:rPr>
              <a:t>3</a:t>
            </a:r>
            <a:endParaRPr sz="1500" baseline="-22222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76095" y="4487926"/>
            <a:ext cx="2368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T</a:t>
            </a:r>
            <a:r>
              <a:rPr sz="1000" b="1" spc="-204" dirty="0">
                <a:latin typeface="Arial"/>
                <a:cs typeface="Arial"/>
              </a:rPr>
              <a:t> </a:t>
            </a:r>
            <a:r>
              <a:rPr sz="1500" b="1" spc="-7" baseline="-27777" dirty="0">
                <a:latin typeface="Arial"/>
                <a:cs typeface="Arial"/>
              </a:rPr>
              <a:t>2</a:t>
            </a:r>
            <a:endParaRPr sz="1500" baseline="-27777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76095" y="4861712"/>
            <a:ext cx="266700" cy="904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44100"/>
              </a:lnSpc>
              <a:spcBef>
                <a:spcPts val="105"/>
              </a:spcBef>
            </a:pPr>
            <a:r>
              <a:rPr sz="1000" b="1" spc="-5" dirty="0">
                <a:latin typeface="Arial"/>
                <a:cs typeface="Arial"/>
              </a:rPr>
              <a:t>R  T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500" b="1" spc="-7" baseline="-16666" dirty="0">
                <a:latin typeface="Arial"/>
                <a:cs typeface="Arial"/>
              </a:rPr>
              <a:t>0  </a:t>
            </a:r>
            <a:r>
              <a:rPr sz="1000" b="1" spc="-5" dirty="0">
                <a:latin typeface="Arial"/>
                <a:cs typeface="Arial"/>
              </a:rPr>
              <a:t>D  T</a:t>
            </a:r>
            <a:r>
              <a:rPr sz="1000" b="1" spc="-135" dirty="0">
                <a:latin typeface="Arial"/>
                <a:cs typeface="Arial"/>
              </a:rPr>
              <a:t> </a:t>
            </a:r>
            <a:r>
              <a:rPr sz="1500" b="1" spc="-7" baseline="-16666" dirty="0">
                <a:latin typeface="Arial"/>
                <a:cs typeface="Arial"/>
              </a:rPr>
              <a:t>4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08858" y="6314338"/>
            <a:ext cx="3220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Control </a:t>
            </a:r>
            <a:r>
              <a:rPr sz="1400" b="1" dirty="0">
                <a:latin typeface="Times New Roman"/>
                <a:cs typeface="Times New Roman"/>
              </a:rPr>
              <a:t>gates associated </a:t>
            </a:r>
            <a:r>
              <a:rPr sz="1400" b="1" spc="5" dirty="0">
                <a:latin typeface="Times New Roman"/>
                <a:cs typeface="Times New Roman"/>
              </a:rPr>
              <a:t>with</a:t>
            </a:r>
            <a:r>
              <a:rPr sz="1400" b="1" spc="-2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4500" y="290220"/>
            <a:ext cx="8303259" cy="306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8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93700" algn="l"/>
              </a:tabLst>
            </a:pPr>
            <a:r>
              <a:rPr sz="1900" spc="-5" dirty="0">
                <a:latin typeface="Times New Roman"/>
                <a:cs typeface="Times New Roman"/>
              </a:rPr>
              <a:t>where LD(AR) is the load input of AR, CLR(AR) is the </a:t>
            </a:r>
            <a:r>
              <a:rPr sz="1900" spc="-10" dirty="0">
                <a:latin typeface="Times New Roman"/>
                <a:cs typeface="Times New Roman"/>
              </a:rPr>
              <a:t>clear </a:t>
            </a:r>
            <a:r>
              <a:rPr sz="1900" spc="-5" dirty="0">
                <a:latin typeface="Times New Roman"/>
                <a:cs typeface="Times New Roman"/>
              </a:rPr>
              <a:t>input of AR, and  INR(AR) is the increment </a:t>
            </a:r>
            <a:r>
              <a:rPr sz="1900" dirty="0">
                <a:latin typeface="Times New Roman"/>
                <a:cs typeface="Times New Roman"/>
              </a:rPr>
              <a:t>input </a:t>
            </a:r>
            <a:r>
              <a:rPr sz="1900" spc="-5" dirty="0">
                <a:latin typeface="Times New Roman"/>
                <a:cs typeface="Times New Roman"/>
              </a:rPr>
              <a:t>of </a:t>
            </a:r>
            <a:r>
              <a:rPr sz="1900" spc="-10" dirty="0">
                <a:latin typeface="Times New Roman"/>
                <a:cs typeface="Times New Roman"/>
              </a:rPr>
              <a:t>AR </a:t>
            </a:r>
            <a:r>
              <a:rPr sz="1900" spc="-5" dirty="0">
                <a:latin typeface="Times New Roman"/>
                <a:cs typeface="Times New Roman"/>
              </a:rPr>
              <a:t>. The control gate logic associated with  AR is shown in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Figure.</a:t>
            </a:r>
            <a:endParaRPr sz="1900">
              <a:latin typeface="Times New Roman"/>
              <a:cs typeface="Times New Roman"/>
            </a:endParaRPr>
          </a:p>
          <a:p>
            <a:pPr marL="393700" marR="55880" indent="-342900" algn="just">
              <a:lnSpc>
                <a:spcPct val="150000"/>
              </a:lnSpc>
              <a:buFont typeface="Arial"/>
              <a:buChar char="•"/>
              <a:tabLst>
                <a:tab pos="393700" algn="l"/>
              </a:tabLst>
            </a:pPr>
            <a:r>
              <a:rPr sz="1900" spc="-5" dirty="0">
                <a:latin typeface="Times New Roman"/>
                <a:cs typeface="Times New Roman"/>
              </a:rPr>
              <a:t>In a </a:t>
            </a:r>
            <a:r>
              <a:rPr sz="1900" spc="-10" dirty="0">
                <a:latin typeface="Times New Roman"/>
                <a:cs typeface="Times New Roman"/>
              </a:rPr>
              <a:t>similar </a:t>
            </a:r>
            <a:r>
              <a:rPr sz="1900" spc="-5" dirty="0">
                <a:latin typeface="Times New Roman"/>
                <a:cs typeface="Times New Roman"/>
              </a:rPr>
              <a:t>fashion we </a:t>
            </a:r>
            <a:r>
              <a:rPr sz="1900" spc="-10" dirty="0">
                <a:latin typeface="Times New Roman"/>
                <a:cs typeface="Times New Roman"/>
              </a:rPr>
              <a:t>can </a:t>
            </a:r>
            <a:r>
              <a:rPr sz="1900" spc="-5" dirty="0">
                <a:latin typeface="Times New Roman"/>
                <a:cs typeface="Times New Roman"/>
              </a:rPr>
              <a:t>derive the control gates for the other registers as well  as the logic needed to control the read and write inputs of </a:t>
            </a:r>
            <a:r>
              <a:rPr sz="1900" spc="-25" dirty="0">
                <a:latin typeface="Times New Roman"/>
                <a:cs typeface="Times New Roman"/>
              </a:rPr>
              <a:t>memory. </a:t>
            </a:r>
            <a:r>
              <a:rPr sz="1900" spc="-5" dirty="0">
                <a:latin typeface="Times New Roman"/>
                <a:cs typeface="Times New Roman"/>
              </a:rPr>
              <a:t>The read  operation is recognized from the </a:t>
            </a:r>
            <a:r>
              <a:rPr sz="1900" spc="-10" dirty="0">
                <a:latin typeface="Times New Roman"/>
                <a:cs typeface="Times New Roman"/>
              </a:rPr>
              <a:t>symbol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&lt;-M[AR].</a:t>
            </a:r>
            <a:endParaRPr sz="19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1145"/>
              </a:spcBef>
            </a:pPr>
            <a:r>
              <a:rPr sz="1900" spc="-5" dirty="0">
                <a:latin typeface="Times New Roman"/>
                <a:cs typeface="Times New Roman"/>
              </a:rPr>
              <a:t>Read = </a:t>
            </a:r>
            <a:r>
              <a:rPr sz="1900" dirty="0">
                <a:latin typeface="Times New Roman"/>
                <a:cs typeface="Times New Roman"/>
              </a:rPr>
              <a:t>R’T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900" spc="-5" dirty="0">
                <a:latin typeface="Times New Roman"/>
                <a:cs typeface="Times New Roman"/>
              </a:rPr>
              <a:t>+ D´</a:t>
            </a:r>
            <a:r>
              <a:rPr sz="1875" spc="-7" baseline="-20000" dirty="0">
                <a:latin typeface="Times New Roman"/>
                <a:cs typeface="Times New Roman"/>
              </a:rPr>
              <a:t>7</a:t>
            </a:r>
            <a:r>
              <a:rPr sz="1900" spc="-5" dirty="0">
                <a:latin typeface="Times New Roman"/>
                <a:cs typeface="Times New Roman"/>
              </a:rPr>
              <a:t>IT</a:t>
            </a:r>
            <a:r>
              <a:rPr sz="1875" spc="-7" baseline="-20000" dirty="0">
                <a:latin typeface="Times New Roman"/>
                <a:cs typeface="Times New Roman"/>
              </a:rPr>
              <a:t>3 </a:t>
            </a:r>
            <a:r>
              <a:rPr sz="1900" spc="-5" dirty="0">
                <a:latin typeface="Times New Roman"/>
                <a:cs typeface="Times New Roman"/>
              </a:rPr>
              <a:t>+ </a:t>
            </a:r>
            <a:r>
              <a:rPr sz="1900" dirty="0">
                <a:latin typeface="Times New Roman"/>
                <a:cs typeface="Times New Roman"/>
              </a:rPr>
              <a:t>(D</a:t>
            </a:r>
            <a:r>
              <a:rPr sz="1875" baseline="-20000" dirty="0">
                <a:latin typeface="Times New Roman"/>
                <a:cs typeface="Times New Roman"/>
              </a:rPr>
              <a:t>0 </a:t>
            </a:r>
            <a:r>
              <a:rPr sz="1900" spc="-5" dirty="0">
                <a:latin typeface="Times New Roman"/>
                <a:cs typeface="Times New Roman"/>
              </a:rPr>
              <a:t>+ </a:t>
            </a:r>
            <a:r>
              <a:rPr sz="1900" dirty="0">
                <a:latin typeface="Times New Roman"/>
                <a:cs typeface="Times New Roman"/>
              </a:rPr>
              <a:t>D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900" spc="-5" dirty="0">
                <a:latin typeface="Times New Roman"/>
                <a:cs typeface="Times New Roman"/>
              </a:rPr>
              <a:t>+ </a:t>
            </a:r>
            <a:r>
              <a:rPr sz="1900" dirty="0">
                <a:latin typeface="Times New Roman"/>
                <a:cs typeface="Times New Roman"/>
              </a:rPr>
              <a:t>0</a:t>
            </a:r>
            <a:r>
              <a:rPr sz="1875" baseline="-20000" dirty="0">
                <a:latin typeface="Times New Roman"/>
                <a:cs typeface="Times New Roman"/>
              </a:rPr>
              <a:t>2</a:t>
            </a:r>
            <a:r>
              <a:rPr sz="1875" spc="457" baseline="-200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+ </a:t>
            </a:r>
            <a:r>
              <a:rPr sz="1900" dirty="0">
                <a:latin typeface="Times New Roman"/>
                <a:cs typeface="Times New Roman"/>
              </a:rPr>
              <a:t>D</a:t>
            </a:r>
            <a:r>
              <a:rPr sz="1875" baseline="-20000" dirty="0">
                <a:latin typeface="Times New Roman"/>
                <a:cs typeface="Times New Roman"/>
              </a:rPr>
              <a:t>6</a:t>
            </a:r>
            <a:r>
              <a:rPr sz="1900" dirty="0">
                <a:latin typeface="Times New Roman"/>
                <a:cs typeface="Times New Roman"/>
              </a:rPr>
              <a:t>)T</a:t>
            </a:r>
            <a:r>
              <a:rPr sz="1875" baseline="-20000" dirty="0">
                <a:latin typeface="Times New Roman"/>
                <a:cs typeface="Times New Roman"/>
              </a:rPr>
              <a:t>4</a:t>
            </a:r>
            <a:endParaRPr sz="1875" baseline="-20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886" y="424688"/>
            <a:ext cx="19138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 </a:t>
            </a:r>
            <a:r>
              <a:rPr dirty="0"/>
              <a:t>of</a:t>
            </a:r>
            <a:r>
              <a:rPr spc="409" dirty="0"/>
              <a:t> </a:t>
            </a:r>
            <a:r>
              <a:rPr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086" y="730583"/>
            <a:ext cx="8402955" cy="3226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gates for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seven flip-flops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determined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similar</a:t>
            </a:r>
            <a:endParaRPr sz="20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manner</a:t>
            </a:r>
            <a:endParaRPr sz="2000">
              <a:latin typeface="Times New Roman"/>
              <a:cs typeface="Times New Roman"/>
            </a:endParaRPr>
          </a:p>
          <a:p>
            <a:pPr marL="63500" marR="4898390">
              <a:lnSpc>
                <a:spcPct val="150000"/>
              </a:lnSpc>
              <a:buFont typeface="Arial"/>
              <a:buChar char="•"/>
              <a:tabLst>
                <a:tab pos="405765" algn="l"/>
                <a:tab pos="406400" algn="l"/>
                <a:tab pos="767715" algn="l"/>
                <a:tab pos="1824989" algn="l"/>
              </a:tabLst>
            </a:pPr>
            <a:r>
              <a:rPr sz="2000" dirty="0">
                <a:latin typeface="Times New Roman"/>
                <a:cs typeface="Times New Roman"/>
              </a:rPr>
              <a:t>IEN: Interrupt Enable Flag  </a:t>
            </a:r>
            <a:r>
              <a:rPr sz="2000" spc="5" dirty="0">
                <a:latin typeface="Times New Roman"/>
                <a:cs typeface="Times New Roman"/>
              </a:rPr>
              <a:t>pB</a:t>
            </a:r>
            <a:r>
              <a:rPr sz="1950" spc="7" baseline="-21367" dirty="0">
                <a:latin typeface="Times New Roman"/>
                <a:cs typeface="Times New Roman"/>
              </a:rPr>
              <a:t>7</a:t>
            </a:r>
            <a:r>
              <a:rPr sz="2000" spc="5" dirty="0">
                <a:latin typeface="Times New Roman"/>
                <a:cs typeface="Times New Roman"/>
              </a:rPr>
              <a:t>:	</a:t>
            </a:r>
            <a:r>
              <a:rPr sz="2000" dirty="0">
                <a:latin typeface="Times New Roman"/>
                <a:cs typeface="Times New Roman"/>
              </a:rPr>
              <a:t>IEN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	(I/O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Instruction)  </a:t>
            </a:r>
            <a:r>
              <a:rPr sz="2000" spc="5" dirty="0">
                <a:latin typeface="Times New Roman"/>
                <a:cs typeface="Times New Roman"/>
              </a:rPr>
              <a:t>pB</a:t>
            </a:r>
            <a:r>
              <a:rPr sz="1950" spc="7" baseline="-21367" dirty="0">
                <a:latin typeface="Times New Roman"/>
                <a:cs typeface="Times New Roman"/>
              </a:rPr>
              <a:t>6</a:t>
            </a:r>
            <a:r>
              <a:rPr sz="2000" spc="5" dirty="0">
                <a:latin typeface="Times New Roman"/>
                <a:cs typeface="Times New Roman"/>
              </a:rPr>
              <a:t>:	</a:t>
            </a:r>
            <a:r>
              <a:rPr sz="2000" dirty="0">
                <a:latin typeface="Times New Roman"/>
                <a:cs typeface="Times New Roman"/>
              </a:rPr>
              <a:t>IEN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	(I/O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Instruction)</a:t>
            </a:r>
            <a:endParaRPr sz="2000">
              <a:latin typeface="Times New Roman"/>
              <a:cs typeface="Times New Roman"/>
            </a:endParaRPr>
          </a:p>
          <a:p>
            <a:pPr marL="63500" marR="55880">
              <a:lnSpc>
                <a:spcPct val="150000"/>
              </a:lnSpc>
              <a:spcBef>
                <a:spcPts val="5"/>
              </a:spcBef>
              <a:tabLst>
                <a:tab pos="837565" algn="l"/>
                <a:tab pos="1950085" algn="l"/>
              </a:tabLst>
            </a:pPr>
            <a:r>
              <a:rPr sz="2000" spc="-25" dirty="0">
                <a:latin typeface="Times New Roman"/>
                <a:cs typeface="Times New Roman"/>
              </a:rPr>
              <a:t>RT</a:t>
            </a:r>
            <a:r>
              <a:rPr sz="1950" spc="-37" baseline="-21367" dirty="0">
                <a:latin typeface="Times New Roman"/>
                <a:cs typeface="Times New Roman"/>
              </a:rPr>
              <a:t>2</a:t>
            </a:r>
            <a:r>
              <a:rPr sz="2000" spc="-25" dirty="0">
                <a:latin typeface="Times New Roman"/>
                <a:cs typeface="Times New Roman"/>
              </a:rPr>
              <a:t>:	</a:t>
            </a:r>
            <a:r>
              <a:rPr sz="2000" dirty="0">
                <a:latin typeface="Times New Roman"/>
                <a:cs typeface="Times New Roman"/>
              </a:rPr>
              <a:t>IEN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	</a:t>
            </a:r>
            <a:r>
              <a:rPr sz="2000" spc="-5" dirty="0">
                <a:latin typeface="Times New Roman"/>
                <a:cs typeface="Times New Roman"/>
              </a:rPr>
              <a:t>(Interrupt) </a:t>
            </a:r>
            <a:r>
              <a:rPr sz="2000" dirty="0">
                <a:latin typeface="Times New Roman"/>
                <a:cs typeface="Times New Roman"/>
              </a:rPr>
              <a:t>where, p = D</a:t>
            </a:r>
            <a:r>
              <a:rPr sz="1950" baseline="-21367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1950" baseline="-21367" dirty="0">
                <a:latin typeface="Times New Roman"/>
                <a:cs typeface="Times New Roman"/>
              </a:rPr>
              <a:t>3 </a:t>
            </a:r>
            <a:r>
              <a:rPr sz="2000" spc="-5" dirty="0">
                <a:latin typeface="Times New Roman"/>
                <a:cs typeface="Times New Roman"/>
              </a:rPr>
              <a:t>(Input/Output </a:t>
            </a:r>
            <a:r>
              <a:rPr sz="2000" spc="-10" dirty="0">
                <a:latin typeface="Times New Roman"/>
                <a:cs typeface="Times New Roman"/>
              </a:rPr>
              <a:t>Instruction)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20" dirty="0">
                <a:latin typeface="Times New Roman"/>
                <a:cs typeface="Times New Roman"/>
              </a:rPr>
              <a:t>B, 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B, </a:t>
            </a:r>
            <a:r>
              <a:rPr sz="2000" dirty="0">
                <a:latin typeface="Times New Roman"/>
                <a:cs typeface="Times New Roman"/>
              </a:rPr>
              <a:t>are bits 7 and 6 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IR.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64761" y="4041902"/>
            <a:ext cx="2397125" cy="1383665"/>
            <a:chOff x="4064761" y="4041902"/>
            <a:chExt cx="2397125" cy="1383665"/>
          </a:xfrm>
        </p:grpSpPr>
        <p:sp>
          <p:nvSpPr>
            <p:cNvPr id="5" name="object 5"/>
            <p:cNvSpPr/>
            <p:nvPr/>
          </p:nvSpPr>
          <p:spPr>
            <a:xfrm>
              <a:off x="4620005" y="4131818"/>
              <a:ext cx="277876" cy="345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9337" y="4136898"/>
              <a:ext cx="142240" cy="342900"/>
            </a:xfrm>
            <a:custGeom>
              <a:avLst/>
              <a:gdLst/>
              <a:ahLst/>
              <a:cxnLst/>
              <a:rect l="l" t="t" r="r" b="b"/>
              <a:pathLst>
                <a:path w="142239" h="342900">
                  <a:moveTo>
                    <a:pt x="0" y="0"/>
                  </a:moveTo>
                  <a:lnTo>
                    <a:pt x="0" y="342519"/>
                  </a:lnTo>
                  <a:lnTo>
                    <a:pt x="141986" y="34251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7461" y="4054602"/>
              <a:ext cx="541020" cy="515620"/>
            </a:xfrm>
            <a:custGeom>
              <a:avLst/>
              <a:gdLst/>
              <a:ahLst/>
              <a:cxnLst/>
              <a:rect l="l" t="t" r="r" b="b"/>
              <a:pathLst>
                <a:path w="541020" h="515620">
                  <a:moveTo>
                    <a:pt x="541020" y="178308"/>
                  </a:moveTo>
                  <a:lnTo>
                    <a:pt x="173736" y="178308"/>
                  </a:lnTo>
                </a:path>
                <a:path w="541020" h="515620">
                  <a:moveTo>
                    <a:pt x="541020" y="254508"/>
                  </a:moveTo>
                  <a:lnTo>
                    <a:pt x="0" y="254508"/>
                  </a:lnTo>
                </a:path>
                <a:path w="541020" h="515620">
                  <a:moveTo>
                    <a:pt x="541020" y="342900"/>
                  </a:moveTo>
                  <a:lnTo>
                    <a:pt x="185927" y="342900"/>
                  </a:lnTo>
                </a:path>
                <a:path w="541020" h="515620">
                  <a:moveTo>
                    <a:pt x="188975" y="6096"/>
                  </a:moveTo>
                  <a:lnTo>
                    <a:pt x="188975" y="178308"/>
                  </a:lnTo>
                </a:path>
                <a:path w="541020" h="515620">
                  <a:moveTo>
                    <a:pt x="193548" y="0"/>
                  </a:moveTo>
                  <a:lnTo>
                    <a:pt x="0" y="0"/>
                  </a:lnTo>
                </a:path>
                <a:path w="541020" h="515620">
                  <a:moveTo>
                    <a:pt x="188975" y="515112"/>
                  </a:moveTo>
                  <a:lnTo>
                    <a:pt x="188975" y="342900"/>
                  </a:lnTo>
                </a:path>
                <a:path w="541020" h="515620">
                  <a:moveTo>
                    <a:pt x="193548" y="507492"/>
                  </a:moveTo>
                  <a:lnTo>
                    <a:pt x="0" y="50749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49645" y="4220210"/>
              <a:ext cx="279400" cy="3332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38977" y="4225290"/>
              <a:ext cx="909955" cy="1164590"/>
            </a:xfrm>
            <a:custGeom>
              <a:avLst/>
              <a:gdLst/>
              <a:ahLst/>
              <a:cxnLst/>
              <a:rect l="l" t="t" r="r" b="b"/>
              <a:pathLst>
                <a:path w="909954" h="1164589">
                  <a:moveTo>
                    <a:pt x="0" y="0"/>
                  </a:moveTo>
                  <a:lnTo>
                    <a:pt x="0" y="330327"/>
                  </a:lnTo>
                  <a:lnTo>
                    <a:pt x="143510" y="330327"/>
                  </a:lnTo>
                </a:path>
                <a:path w="909954" h="1164589">
                  <a:moveTo>
                    <a:pt x="586739" y="687324"/>
                  </a:moveTo>
                  <a:lnTo>
                    <a:pt x="587121" y="687324"/>
                  </a:lnTo>
                  <a:lnTo>
                    <a:pt x="587629" y="687324"/>
                  </a:lnTo>
                  <a:lnTo>
                    <a:pt x="588010" y="687324"/>
                  </a:lnTo>
                  <a:lnTo>
                    <a:pt x="640195" y="690453"/>
                  </a:lnTo>
                  <a:lnTo>
                    <a:pt x="689705" y="699516"/>
                  </a:lnTo>
                  <a:lnTo>
                    <a:pt x="735876" y="714018"/>
                  </a:lnTo>
                  <a:lnTo>
                    <a:pt x="778044" y="733470"/>
                  </a:lnTo>
                  <a:lnTo>
                    <a:pt x="815546" y="757380"/>
                  </a:lnTo>
                  <a:lnTo>
                    <a:pt x="847717" y="785256"/>
                  </a:lnTo>
                  <a:lnTo>
                    <a:pt x="873895" y="816606"/>
                  </a:lnTo>
                  <a:lnTo>
                    <a:pt x="893415" y="850940"/>
                  </a:lnTo>
                  <a:lnTo>
                    <a:pt x="905614" y="887766"/>
                  </a:lnTo>
                  <a:lnTo>
                    <a:pt x="909827" y="926592"/>
                  </a:lnTo>
                </a:path>
                <a:path w="909954" h="1164589">
                  <a:moveTo>
                    <a:pt x="909827" y="925068"/>
                  </a:moveTo>
                  <a:lnTo>
                    <a:pt x="905539" y="963862"/>
                  </a:lnTo>
                  <a:lnTo>
                    <a:pt x="893124" y="1000670"/>
                  </a:lnTo>
                  <a:lnTo>
                    <a:pt x="873257" y="1034997"/>
                  </a:lnTo>
                  <a:lnTo>
                    <a:pt x="846612" y="1066348"/>
                  </a:lnTo>
                  <a:lnTo>
                    <a:pt x="813863" y="1094232"/>
                  </a:lnTo>
                  <a:lnTo>
                    <a:pt x="775685" y="1118152"/>
                  </a:lnTo>
                  <a:lnTo>
                    <a:pt x="732752" y="1137617"/>
                  </a:lnTo>
                  <a:lnTo>
                    <a:pt x="685739" y="1152131"/>
                  </a:lnTo>
                  <a:lnTo>
                    <a:pt x="635319" y="1161202"/>
                  </a:lnTo>
                  <a:lnTo>
                    <a:pt x="582168" y="1164336"/>
                  </a:lnTo>
                </a:path>
                <a:path w="909954" h="1164589">
                  <a:moveTo>
                    <a:pt x="521208" y="687324"/>
                  </a:moveTo>
                  <a:lnTo>
                    <a:pt x="521588" y="687324"/>
                  </a:lnTo>
                  <a:lnTo>
                    <a:pt x="522097" y="687324"/>
                  </a:lnTo>
                  <a:lnTo>
                    <a:pt x="522477" y="687324"/>
                  </a:lnTo>
                  <a:lnTo>
                    <a:pt x="546864" y="695866"/>
                  </a:lnTo>
                  <a:lnTo>
                    <a:pt x="568771" y="719977"/>
                  </a:lnTo>
                  <a:lnTo>
                    <a:pt x="587327" y="757380"/>
                  </a:lnTo>
                  <a:lnTo>
                    <a:pt x="601660" y="805800"/>
                  </a:lnTo>
                  <a:lnTo>
                    <a:pt x="610898" y="862963"/>
                  </a:lnTo>
                  <a:lnTo>
                    <a:pt x="614172" y="926592"/>
                  </a:lnTo>
                </a:path>
                <a:path w="909954" h="1164589">
                  <a:moveTo>
                    <a:pt x="614172" y="925068"/>
                  </a:moveTo>
                  <a:lnTo>
                    <a:pt x="610848" y="988652"/>
                  </a:lnTo>
                  <a:lnTo>
                    <a:pt x="601472" y="1045802"/>
                  </a:lnTo>
                  <a:lnTo>
                    <a:pt x="586930" y="1094232"/>
                  </a:lnTo>
                  <a:lnTo>
                    <a:pt x="568113" y="1131654"/>
                  </a:lnTo>
                  <a:lnTo>
                    <a:pt x="545909" y="1155784"/>
                  </a:lnTo>
                  <a:lnTo>
                    <a:pt x="521208" y="116433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70854" y="4903470"/>
              <a:ext cx="41275" cy="509270"/>
            </a:xfrm>
            <a:custGeom>
              <a:avLst/>
              <a:gdLst/>
              <a:ahLst/>
              <a:cxnLst/>
              <a:rect l="l" t="t" r="r" b="b"/>
              <a:pathLst>
                <a:path w="41275" h="509270">
                  <a:moveTo>
                    <a:pt x="0" y="0"/>
                  </a:moveTo>
                  <a:lnTo>
                    <a:pt x="41148" y="0"/>
                  </a:lnTo>
                </a:path>
                <a:path w="41275" h="509270">
                  <a:moveTo>
                    <a:pt x="0" y="509015"/>
                  </a:moveTo>
                  <a:lnTo>
                    <a:pt x="41148" y="5090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15334" y="4409058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1800" b="1" spc="-7" baseline="-20833" dirty="0">
                <a:latin typeface="Times New Roman"/>
                <a:cs typeface="Times New Roman"/>
              </a:rPr>
              <a:t>3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5334" y="3905503"/>
            <a:ext cx="240029" cy="431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D</a:t>
            </a:r>
            <a:r>
              <a:rPr sz="1000" b="1" spc="-130" dirty="0">
                <a:latin typeface="Times New Roman"/>
                <a:cs typeface="Times New Roman"/>
              </a:rPr>
              <a:t> </a:t>
            </a:r>
            <a:r>
              <a:rPr sz="1500" b="1" spc="-7" baseline="-38888" dirty="0">
                <a:latin typeface="Times New Roman"/>
                <a:cs typeface="Times New Roman"/>
              </a:rPr>
              <a:t>7</a:t>
            </a:r>
            <a:endParaRPr sz="1500" baseline="-38888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800"/>
              </a:spcBef>
            </a:pPr>
            <a:r>
              <a:rPr sz="1000" b="1" spc="-5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93817" y="4047997"/>
            <a:ext cx="2558415" cy="1712595"/>
            <a:chOff x="4893817" y="4047997"/>
            <a:chExt cx="2558415" cy="1712595"/>
          </a:xfrm>
        </p:grpSpPr>
        <p:sp>
          <p:nvSpPr>
            <p:cNvPr id="14" name="object 14"/>
            <p:cNvSpPr/>
            <p:nvPr/>
          </p:nvSpPr>
          <p:spPr>
            <a:xfrm>
              <a:off x="4906517" y="4309109"/>
              <a:ext cx="1724025" cy="178435"/>
            </a:xfrm>
            <a:custGeom>
              <a:avLst/>
              <a:gdLst/>
              <a:ahLst/>
              <a:cxnLst/>
              <a:rect l="l" t="t" r="r" b="b"/>
              <a:pathLst>
                <a:path w="1724025" h="178435">
                  <a:moveTo>
                    <a:pt x="0" y="0"/>
                  </a:moveTo>
                  <a:lnTo>
                    <a:pt x="621792" y="0"/>
                  </a:lnTo>
                </a:path>
                <a:path w="1724025" h="178435">
                  <a:moveTo>
                    <a:pt x="643128" y="178307"/>
                  </a:moveTo>
                  <a:lnTo>
                    <a:pt x="274320" y="178307"/>
                  </a:lnTo>
                </a:path>
                <a:path w="1724025" h="178435">
                  <a:moveTo>
                    <a:pt x="918972" y="94487"/>
                  </a:moveTo>
                  <a:lnTo>
                    <a:pt x="1723643" y="8839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9645" y="4800853"/>
              <a:ext cx="279400" cy="3469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38977" y="4805933"/>
              <a:ext cx="143510" cy="344170"/>
            </a:xfrm>
            <a:custGeom>
              <a:avLst/>
              <a:gdLst/>
              <a:ahLst/>
              <a:cxnLst/>
              <a:rect l="l" t="t" r="r" b="b"/>
              <a:pathLst>
                <a:path w="143510" h="344170">
                  <a:moveTo>
                    <a:pt x="0" y="0"/>
                  </a:moveTo>
                  <a:lnTo>
                    <a:pt x="0" y="344043"/>
                  </a:lnTo>
                  <a:lnTo>
                    <a:pt x="143510" y="3440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0837" y="4903469"/>
              <a:ext cx="951230" cy="417830"/>
            </a:xfrm>
            <a:custGeom>
              <a:avLst/>
              <a:gdLst/>
              <a:ahLst/>
              <a:cxnLst/>
              <a:rect l="l" t="t" r="r" b="b"/>
              <a:pathLst>
                <a:path w="951229" h="417829">
                  <a:moveTo>
                    <a:pt x="195072" y="0"/>
                  </a:moveTo>
                  <a:lnTo>
                    <a:pt x="347472" y="0"/>
                  </a:lnTo>
                </a:path>
                <a:path w="951229" h="417829">
                  <a:moveTo>
                    <a:pt x="368808" y="164591"/>
                  </a:moveTo>
                  <a:lnTo>
                    <a:pt x="0" y="164591"/>
                  </a:lnTo>
                </a:path>
                <a:path w="951229" h="417829">
                  <a:moveTo>
                    <a:pt x="644651" y="91439"/>
                  </a:moveTo>
                  <a:lnTo>
                    <a:pt x="950976" y="91439"/>
                  </a:lnTo>
                </a:path>
                <a:path w="951229" h="417829">
                  <a:moveTo>
                    <a:pt x="766572" y="417575"/>
                  </a:moveTo>
                  <a:lnTo>
                    <a:pt x="950976" y="4175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49645" y="5399785"/>
              <a:ext cx="279400" cy="345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8977" y="5404865"/>
              <a:ext cx="143510" cy="342900"/>
            </a:xfrm>
            <a:custGeom>
              <a:avLst/>
              <a:gdLst/>
              <a:ahLst/>
              <a:cxnLst/>
              <a:rect l="l" t="t" r="r" b="b"/>
              <a:pathLst>
                <a:path w="143510" h="342900">
                  <a:moveTo>
                    <a:pt x="0" y="0"/>
                  </a:moveTo>
                  <a:lnTo>
                    <a:pt x="0" y="342557"/>
                  </a:lnTo>
                  <a:lnTo>
                    <a:pt x="143510" y="34255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0837" y="5159501"/>
              <a:ext cx="1461770" cy="508000"/>
            </a:xfrm>
            <a:custGeom>
              <a:avLst/>
              <a:gdLst/>
              <a:ahLst/>
              <a:cxnLst/>
              <a:rect l="l" t="t" r="r" b="b"/>
              <a:pathLst>
                <a:path w="1461770" h="508000">
                  <a:moveTo>
                    <a:pt x="21336" y="341376"/>
                  </a:moveTo>
                  <a:lnTo>
                    <a:pt x="347472" y="341376"/>
                  </a:lnTo>
                </a:path>
                <a:path w="1461770" h="508000">
                  <a:moveTo>
                    <a:pt x="368808" y="507492"/>
                  </a:moveTo>
                  <a:lnTo>
                    <a:pt x="0" y="507492"/>
                  </a:lnTo>
                </a:path>
                <a:path w="1461770" h="508000">
                  <a:moveTo>
                    <a:pt x="644651" y="417576"/>
                  </a:moveTo>
                  <a:lnTo>
                    <a:pt x="766572" y="417576"/>
                  </a:lnTo>
                </a:path>
                <a:path w="1461770" h="508000">
                  <a:moveTo>
                    <a:pt x="762000" y="170688"/>
                  </a:moveTo>
                  <a:lnTo>
                    <a:pt x="762000" y="428244"/>
                  </a:lnTo>
                </a:path>
                <a:path w="1461770" h="508000">
                  <a:moveTo>
                    <a:pt x="1272539" y="0"/>
                  </a:moveTo>
                  <a:lnTo>
                    <a:pt x="146151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42353" y="4060697"/>
              <a:ext cx="797560" cy="1492250"/>
            </a:xfrm>
            <a:custGeom>
              <a:avLst/>
              <a:gdLst/>
              <a:ahLst/>
              <a:cxnLst/>
              <a:rect l="l" t="t" r="r" b="b"/>
              <a:pathLst>
                <a:path w="797559" h="1492250">
                  <a:moveTo>
                    <a:pt x="0" y="1491995"/>
                  </a:moveTo>
                  <a:lnTo>
                    <a:pt x="797051" y="1491995"/>
                  </a:lnTo>
                  <a:lnTo>
                    <a:pt x="797051" y="0"/>
                  </a:lnTo>
                  <a:lnTo>
                    <a:pt x="0" y="0"/>
                  </a:lnTo>
                  <a:lnTo>
                    <a:pt x="0" y="149199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48805" y="4738877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>
                  <a:moveTo>
                    <a:pt x="1935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43877" y="4642865"/>
              <a:ext cx="123825" cy="164465"/>
            </a:xfrm>
            <a:custGeom>
              <a:avLst/>
              <a:gdLst/>
              <a:ahLst/>
              <a:cxnLst/>
              <a:rect l="l" t="t" r="r" b="b"/>
              <a:pathLst>
                <a:path w="123825" h="164464">
                  <a:moveTo>
                    <a:pt x="0" y="0"/>
                  </a:moveTo>
                  <a:lnTo>
                    <a:pt x="123698" y="89534"/>
                  </a:lnTo>
                  <a:lnTo>
                    <a:pt x="0" y="16421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13219" y="4234053"/>
            <a:ext cx="76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J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13219" y="5085079"/>
            <a:ext cx="111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57542" y="4243578"/>
            <a:ext cx="111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60742" y="439750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03819" y="4234053"/>
            <a:ext cx="2368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 New Roman"/>
                <a:cs typeface="Times New Roman"/>
              </a:rPr>
              <a:t>IEN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20615" y="4080128"/>
            <a:ext cx="278130" cy="42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85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1000" b="1" spc="-160" dirty="0">
                <a:latin typeface="Times New Roman"/>
                <a:cs typeface="Times New Roman"/>
              </a:rPr>
              <a:t> </a:t>
            </a:r>
            <a:r>
              <a:rPr sz="1500" b="1" spc="-7" baseline="-30555" dirty="0">
                <a:latin typeface="Times New Roman"/>
                <a:cs typeface="Times New Roman"/>
              </a:rPr>
              <a:t>7</a:t>
            </a:r>
            <a:endParaRPr sz="1500" baseline="-3055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3663" y="4921758"/>
            <a:ext cx="2368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1000" b="1" spc="-95" dirty="0">
                <a:latin typeface="Times New Roman"/>
                <a:cs typeface="Times New Roman"/>
              </a:rPr>
              <a:t> </a:t>
            </a:r>
            <a:r>
              <a:rPr sz="1500" b="1" spc="-7" baseline="-25000" dirty="0">
                <a:latin typeface="Times New Roman"/>
                <a:cs typeface="Times New Roman"/>
              </a:rPr>
              <a:t>6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80940" y="5346191"/>
            <a:ext cx="19812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074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R  </a:t>
            </a:r>
            <a:r>
              <a:rPr sz="1000" b="1" spc="-110" dirty="0">
                <a:latin typeface="Times New Roman"/>
                <a:cs typeface="Times New Roman"/>
              </a:rPr>
              <a:t>T</a:t>
            </a:r>
            <a:r>
              <a:rPr sz="1500" b="1" spc="-7" baseline="-27777" dirty="0">
                <a:latin typeface="Times New Roman"/>
                <a:cs typeface="Times New Roman"/>
              </a:rPr>
              <a:t>2</a:t>
            </a:r>
            <a:endParaRPr sz="1500" baseline="-27777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10965" y="3706621"/>
            <a:ext cx="4798695" cy="2367915"/>
            <a:chOff x="3410965" y="3706621"/>
            <a:chExt cx="4798695" cy="2367915"/>
          </a:xfrm>
        </p:grpSpPr>
        <p:sp>
          <p:nvSpPr>
            <p:cNvPr id="33" name="object 33"/>
            <p:cNvSpPr/>
            <p:nvPr/>
          </p:nvSpPr>
          <p:spPr>
            <a:xfrm>
              <a:off x="3423665" y="3719321"/>
              <a:ext cx="4773295" cy="2342515"/>
            </a:xfrm>
            <a:custGeom>
              <a:avLst/>
              <a:gdLst/>
              <a:ahLst/>
              <a:cxnLst/>
              <a:rect l="l" t="t" r="r" b="b"/>
              <a:pathLst>
                <a:path w="4773295" h="2342515">
                  <a:moveTo>
                    <a:pt x="0" y="2342388"/>
                  </a:moveTo>
                  <a:lnTo>
                    <a:pt x="4773168" y="2342388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23423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66765" y="4319777"/>
              <a:ext cx="0" cy="591820"/>
            </a:xfrm>
            <a:custGeom>
              <a:avLst/>
              <a:gdLst/>
              <a:ahLst/>
              <a:cxnLst/>
              <a:rect l="l" t="t" r="r" b="b"/>
              <a:pathLst>
                <a:path h="591820">
                  <a:moveTo>
                    <a:pt x="0" y="0"/>
                  </a:moveTo>
                  <a:lnTo>
                    <a:pt x="0" y="59131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61738" y="6228384"/>
            <a:ext cx="2451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Control </a:t>
            </a:r>
            <a:r>
              <a:rPr sz="1400" b="1" dirty="0">
                <a:latin typeface="Times New Roman"/>
                <a:cs typeface="Times New Roman"/>
              </a:rPr>
              <a:t>inputs for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IEN.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 </a:t>
            </a:r>
            <a:r>
              <a:rPr dirty="0"/>
              <a:t>of Common</a:t>
            </a:r>
            <a:r>
              <a:rPr spc="395" dirty="0"/>
              <a:t> </a:t>
            </a:r>
            <a:r>
              <a:rPr dirty="0"/>
              <a:t>Bus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838" y="673709"/>
            <a:ext cx="834199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588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378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16-bit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bus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controlled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selection inputs S2, S1, and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1950" baseline="-21367" dirty="0">
                <a:latin typeface="Times New Roman"/>
                <a:cs typeface="Times New Roman"/>
              </a:rPr>
              <a:t>0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decimal number shown with each </a:t>
            </a:r>
            <a:r>
              <a:rPr sz="2000" dirty="0">
                <a:latin typeface="Times New Roman"/>
                <a:cs typeface="Times New Roman"/>
              </a:rPr>
              <a:t>bus </a:t>
            </a:r>
            <a:r>
              <a:rPr sz="2000" spc="-5" dirty="0">
                <a:latin typeface="Times New Roman"/>
                <a:cs typeface="Times New Roman"/>
              </a:rPr>
              <a:t>input specifies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equivalent  </a:t>
            </a:r>
            <a:r>
              <a:rPr sz="2000" dirty="0">
                <a:latin typeface="Times New Roman"/>
                <a:cs typeface="Times New Roman"/>
              </a:rPr>
              <a:t>binary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applied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selection </a:t>
            </a:r>
            <a:r>
              <a:rPr sz="2000" dirty="0">
                <a:latin typeface="Times New Roman"/>
                <a:cs typeface="Times New Roman"/>
              </a:rPr>
              <a:t>inputs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order.</a:t>
            </a:r>
            <a:endParaRPr sz="2000">
              <a:latin typeface="Times New Roman"/>
              <a:cs typeface="Times New Roman"/>
            </a:endParaRPr>
          </a:p>
          <a:p>
            <a:pPr marL="337185" marR="55880" indent="-287020" algn="just">
              <a:lnSpc>
                <a:spcPct val="150000"/>
              </a:lnSpc>
              <a:buFont typeface="Arial"/>
              <a:buChar char="•"/>
              <a:tabLst>
                <a:tab pos="337820" algn="l"/>
              </a:tabLst>
            </a:pPr>
            <a:r>
              <a:rPr sz="2000" dirty="0">
                <a:latin typeface="Times New Roman"/>
                <a:cs typeface="Times New Roman"/>
              </a:rPr>
              <a:t>Each </a:t>
            </a:r>
            <a:r>
              <a:rPr sz="2000" spc="-5" dirty="0">
                <a:latin typeface="Times New Roman"/>
                <a:cs typeface="Times New Roman"/>
              </a:rPr>
              <a:t>binary number is associated with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Boolean variable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1 </a:t>
            </a:r>
            <a:r>
              <a:rPr sz="2000" spc="-5" dirty="0">
                <a:latin typeface="Times New Roman"/>
                <a:cs typeface="Times New Roman"/>
              </a:rPr>
              <a:t>through x</a:t>
            </a:r>
            <a:r>
              <a:rPr sz="1950" spc="-7" baseline="-21367" dirty="0">
                <a:latin typeface="Times New Roman"/>
                <a:cs typeface="Times New Roman"/>
              </a:rPr>
              <a:t>7</a:t>
            </a:r>
            <a:r>
              <a:rPr sz="2000" spc="-5" dirty="0">
                <a:latin typeface="Times New Roman"/>
                <a:cs typeface="Times New Roman"/>
              </a:rPr>
              <a:t>,  corresponding to the </a:t>
            </a:r>
            <a:r>
              <a:rPr sz="2000" dirty="0">
                <a:latin typeface="Times New Roman"/>
                <a:cs typeface="Times New Roman"/>
              </a:rPr>
              <a:t>gate </a:t>
            </a:r>
            <a:r>
              <a:rPr sz="2000" spc="-5" dirty="0">
                <a:latin typeface="Times New Roman"/>
                <a:cs typeface="Times New Roman"/>
              </a:rPr>
              <a:t>structure that 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active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order to select the  </a:t>
            </a:r>
            <a:r>
              <a:rPr sz="2000" dirty="0">
                <a:latin typeface="Times New Roman"/>
                <a:cs typeface="Times New Roman"/>
              </a:rPr>
              <a:t>register or </a:t>
            </a:r>
            <a:r>
              <a:rPr sz="2000" spc="-5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for the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7032" y="3709719"/>
            <a:ext cx="5642719" cy="2527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45611" y="6379565"/>
            <a:ext cx="3142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: Encoder for Bus Selection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Circuit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5614" y="4524908"/>
            <a:ext cx="165735" cy="13862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28000"/>
              </a:lnSpc>
              <a:spcBef>
                <a:spcPts val="65"/>
              </a:spcBef>
            </a:pPr>
            <a:r>
              <a:rPr sz="1000" b="1" spc="-10" dirty="0">
                <a:latin typeface="Arial"/>
                <a:cs typeface="Arial"/>
              </a:rPr>
              <a:t>x1  x2  x3  x4  x5  x6  x7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8089" y="4566158"/>
            <a:ext cx="1877060" cy="1353185"/>
            <a:chOff x="2498089" y="4566158"/>
            <a:chExt cx="1877060" cy="1353185"/>
          </a:xfrm>
        </p:grpSpPr>
        <p:sp>
          <p:nvSpPr>
            <p:cNvPr id="4" name="object 4"/>
            <p:cNvSpPr/>
            <p:nvPr/>
          </p:nvSpPr>
          <p:spPr>
            <a:xfrm>
              <a:off x="2953511" y="4575048"/>
              <a:ext cx="143256" cy="131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0789" y="4656582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89">
                  <a:moveTo>
                    <a:pt x="0" y="0"/>
                  </a:moveTo>
                  <a:lnTo>
                    <a:pt x="4404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3511" y="4780788"/>
              <a:ext cx="143256" cy="131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0789" y="4862322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89">
                  <a:moveTo>
                    <a:pt x="0" y="0"/>
                  </a:moveTo>
                  <a:lnTo>
                    <a:pt x="4404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3511" y="4971288"/>
              <a:ext cx="143256" cy="131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0789" y="5052822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89">
                  <a:moveTo>
                    <a:pt x="0" y="0"/>
                  </a:moveTo>
                  <a:lnTo>
                    <a:pt x="4404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3511" y="5160264"/>
              <a:ext cx="143256" cy="132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0789" y="5241798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89">
                  <a:moveTo>
                    <a:pt x="0" y="0"/>
                  </a:moveTo>
                  <a:lnTo>
                    <a:pt x="4404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3511" y="5367528"/>
              <a:ext cx="143256" cy="1325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0789" y="5452110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89">
                  <a:moveTo>
                    <a:pt x="0" y="0"/>
                  </a:moveTo>
                  <a:lnTo>
                    <a:pt x="4404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3511" y="5554980"/>
              <a:ext cx="143256" cy="1325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0789" y="5641086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89">
                  <a:moveTo>
                    <a:pt x="0" y="0"/>
                  </a:moveTo>
                  <a:lnTo>
                    <a:pt x="4404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3511" y="5745467"/>
              <a:ext cx="143256" cy="1310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10789" y="5828538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89">
                  <a:moveTo>
                    <a:pt x="0" y="0"/>
                  </a:moveTo>
                  <a:lnTo>
                    <a:pt x="4404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3625" y="4578858"/>
              <a:ext cx="1259205" cy="1327785"/>
            </a:xfrm>
            <a:custGeom>
              <a:avLst/>
              <a:gdLst/>
              <a:ahLst/>
              <a:cxnLst/>
              <a:rect l="l" t="t" r="r" b="b"/>
              <a:pathLst>
                <a:path w="1259204" h="1327785">
                  <a:moveTo>
                    <a:pt x="0" y="1327403"/>
                  </a:moveTo>
                  <a:lnTo>
                    <a:pt x="1258824" y="1327403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132740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28415" y="5054346"/>
            <a:ext cx="519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-5" dirty="0">
                <a:latin typeface="Arial"/>
                <a:cs typeface="Arial"/>
              </a:rPr>
              <a:t>ncoder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4829" y="4809744"/>
            <a:ext cx="854710" cy="906780"/>
            <a:chOff x="4354829" y="4809744"/>
            <a:chExt cx="854710" cy="906780"/>
          </a:xfrm>
        </p:grpSpPr>
        <p:sp>
          <p:nvSpPr>
            <p:cNvPr id="21" name="object 21"/>
            <p:cNvSpPr/>
            <p:nvPr/>
          </p:nvSpPr>
          <p:spPr>
            <a:xfrm>
              <a:off x="5064251" y="4809744"/>
              <a:ext cx="144780" cy="1295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82261" y="4882134"/>
              <a:ext cx="681355" cy="0"/>
            </a:xfrm>
            <a:custGeom>
              <a:avLst/>
              <a:gdLst/>
              <a:ahLst/>
              <a:cxnLst/>
              <a:rect l="l" t="t" r="r" b="b"/>
              <a:pathLst>
                <a:path w="681354">
                  <a:moveTo>
                    <a:pt x="0" y="0"/>
                  </a:moveTo>
                  <a:lnTo>
                    <a:pt x="68122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64251" y="5189220"/>
              <a:ext cx="144780" cy="1310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73117" y="5261610"/>
              <a:ext cx="699770" cy="0"/>
            </a:xfrm>
            <a:custGeom>
              <a:avLst/>
              <a:gdLst/>
              <a:ahLst/>
              <a:cxnLst/>
              <a:rect l="l" t="t" r="r" b="b"/>
              <a:pathLst>
                <a:path w="699770">
                  <a:moveTo>
                    <a:pt x="0" y="0"/>
                  </a:moveTo>
                  <a:lnTo>
                    <a:pt x="69951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64251" y="5583936"/>
              <a:ext cx="144780" cy="1325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54829" y="5650230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>
                  <a:moveTo>
                    <a:pt x="0" y="0"/>
                  </a:moveTo>
                  <a:lnTo>
                    <a:pt x="72847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167121" y="4578858"/>
            <a:ext cx="1533525" cy="13277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61594">
              <a:lnSpc>
                <a:spcPts val="1165"/>
              </a:lnSpc>
              <a:spcBef>
                <a:spcPts val="1210"/>
              </a:spcBef>
            </a:pP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114" dirty="0">
                <a:latin typeface="Arial"/>
                <a:cs typeface="Arial"/>
              </a:rPr>
              <a:t> </a:t>
            </a:r>
            <a:r>
              <a:rPr sz="1500" b="1" spc="-7" baseline="-30555" dirty="0">
                <a:latin typeface="Arial"/>
                <a:cs typeface="Arial"/>
              </a:rPr>
              <a:t>2</a:t>
            </a:r>
            <a:endParaRPr sz="1500" baseline="-30555">
              <a:latin typeface="Arial"/>
              <a:cs typeface="Arial"/>
            </a:endParaRPr>
          </a:p>
          <a:p>
            <a:pPr marL="438150">
              <a:lnSpc>
                <a:spcPts val="1165"/>
              </a:lnSpc>
            </a:pPr>
            <a:r>
              <a:rPr sz="1000" b="1" spc="-5" dirty="0">
                <a:latin typeface="Arial"/>
                <a:cs typeface="Arial"/>
              </a:rPr>
              <a:t>Multiplexer</a:t>
            </a:r>
            <a:endParaRPr sz="1000">
              <a:latin typeface="Arial"/>
              <a:cs typeface="Arial"/>
            </a:endParaRPr>
          </a:p>
          <a:p>
            <a:pPr marL="650875" marR="422909" indent="-589280">
              <a:lnSpc>
                <a:spcPct val="151000"/>
              </a:lnSpc>
              <a:spcBef>
                <a:spcPts val="175"/>
              </a:spcBef>
              <a:tabLst>
                <a:tab pos="483870" algn="l"/>
              </a:tabLst>
            </a:pP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120" dirty="0">
                <a:latin typeface="Arial"/>
                <a:cs typeface="Arial"/>
              </a:rPr>
              <a:t> </a:t>
            </a:r>
            <a:r>
              <a:rPr sz="1500" b="1" spc="-7" baseline="-30555" dirty="0">
                <a:latin typeface="Arial"/>
                <a:cs typeface="Arial"/>
              </a:rPr>
              <a:t>1	</a:t>
            </a:r>
            <a:r>
              <a:rPr sz="1500" b="1" spc="-7" baseline="2777" dirty="0">
                <a:latin typeface="Arial"/>
                <a:cs typeface="Arial"/>
              </a:rPr>
              <a:t>bus</a:t>
            </a:r>
            <a:r>
              <a:rPr sz="1500" b="1" spc="-120" baseline="2777" dirty="0">
                <a:latin typeface="Arial"/>
                <a:cs typeface="Arial"/>
              </a:rPr>
              <a:t> </a:t>
            </a:r>
            <a:r>
              <a:rPr sz="1500" b="1" spc="-7" baseline="2777" dirty="0">
                <a:latin typeface="Arial"/>
                <a:cs typeface="Arial"/>
              </a:rPr>
              <a:t>select  </a:t>
            </a:r>
            <a:r>
              <a:rPr sz="1000" b="1" spc="-5" dirty="0">
                <a:latin typeface="Arial"/>
                <a:cs typeface="Arial"/>
              </a:rPr>
              <a:t>inputs</a:t>
            </a:r>
            <a:endParaRPr sz="1000">
              <a:latin typeface="Arial"/>
              <a:cs typeface="Arial"/>
            </a:endParaRPr>
          </a:p>
          <a:p>
            <a:pPr marL="61594">
              <a:lnSpc>
                <a:spcPts val="1190"/>
              </a:lnSpc>
            </a:pP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114" dirty="0">
                <a:latin typeface="Arial"/>
                <a:cs typeface="Arial"/>
              </a:rPr>
              <a:t> </a:t>
            </a:r>
            <a:r>
              <a:rPr sz="1500" b="1" spc="-7" baseline="-30555" dirty="0">
                <a:latin typeface="Arial"/>
                <a:cs typeface="Arial"/>
              </a:rPr>
              <a:t>0</a:t>
            </a:r>
            <a:endParaRPr sz="1500" baseline="-30555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392379" y="236880"/>
            <a:ext cx="8096884" cy="405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7150" indent="-1727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23520" algn="l"/>
              </a:tabLst>
            </a:pPr>
            <a:r>
              <a:rPr sz="1900" spc="-5" dirty="0">
                <a:latin typeface="Times New Roman"/>
                <a:cs typeface="Times New Roman"/>
              </a:rPr>
              <a:t>For example, </a:t>
            </a:r>
            <a:r>
              <a:rPr sz="1900" spc="-10" dirty="0">
                <a:latin typeface="Times New Roman"/>
                <a:cs typeface="Times New Roman"/>
              </a:rPr>
              <a:t>to </a:t>
            </a:r>
            <a:r>
              <a:rPr sz="1900" spc="-5" dirty="0">
                <a:latin typeface="Times New Roman"/>
                <a:cs typeface="Times New Roman"/>
              </a:rPr>
              <a:t>find the logic that </a:t>
            </a:r>
            <a:r>
              <a:rPr sz="1900" spc="-10" dirty="0">
                <a:latin typeface="Times New Roman"/>
                <a:cs typeface="Times New Roman"/>
              </a:rPr>
              <a:t>makes </a:t>
            </a:r>
            <a:r>
              <a:rPr sz="1900" dirty="0">
                <a:latin typeface="Times New Roman"/>
                <a:cs typeface="Times New Roman"/>
              </a:rPr>
              <a:t>x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900" spc="-5" dirty="0">
                <a:latin typeface="Times New Roman"/>
                <a:cs typeface="Times New Roman"/>
              </a:rPr>
              <a:t>= I, we scan all register transfer  </a:t>
            </a:r>
            <a:r>
              <a:rPr sz="1900" spc="-10" dirty="0">
                <a:latin typeface="Times New Roman"/>
                <a:cs typeface="Times New Roman"/>
              </a:rPr>
              <a:t>statements </a:t>
            </a:r>
            <a:r>
              <a:rPr sz="1900" spc="-5" dirty="0">
                <a:latin typeface="Times New Roman"/>
                <a:cs typeface="Times New Roman"/>
              </a:rPr>
              <a:t>that have </a:t>
            </a:r>
            <a:r>
              <a:rPr sz="1900" spc="-10" dirty="0">
                <a:latin typeface="Times New Roman"/>
                <a:cs typeface="Times New Roman"/>
              </a:rPr>
              <a:t>AR </a:t>
            </a:r>
            <a:r>
              <a:rPr sz="1900" spc="-5" dirty="0">
                <a:latin typeface="Times New Roman"/>
                <a:cs typeface="Times New Roman"/>
              </a:rPr>
              <a:t>as a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source.</a:t>
            </a:r>
            <a:endParaRPr sz="1900">
              <a:latin typeface="Times New Roman"/>
              <a:cs typeface="Times New Roman"/>
            </a:endParaRPr>
          </a:p>
          <a:p>
            <a:pPr marL="508000">
              <a:lnSpc>
                <a:spcPts val="2230"/>
              </a:lnSpc>
              <a:spcBef>
                <a:spcPts val="325"/>
              </a:spcBef>
            </a:pPr>
            <a:r>
              <a:rPr sz="1900" dirty="0">
                <a:latin typeface="Times New Roman"/>
                <a:cs typeface="Times New Roman"/>
              </a:rPr>
              <a:t>D</a:t>
            </a:r>
            <a:r>
              <a:rPr sz="1875" baseline="-20000" dirty="0">
                <a:latin typeface="Times New Roman"/>
                <a:cs typeface="Times New Roman"/>
              </a:rPr>
              <a:t>4</a:t>
            </a:r>
            <a:r>
              <a:rPr sz="1900" dirty="0">
                <a:latin typeface="Times New Roman"/>
                <a:cs typeface="Times New Roman"/>
              </a:rPr>
              <a:t>T</a:t>
            </a:r>
            <a:r>
              <a:rPr sz="1875" baseline="-20000" dirty="0">
                <a:latin typeface="Times New Roman"/>
                <a:cs typeface="Times New Roman"/>
              </a:rPr>
              <a:t>4</a:t>
            </a:r>
            <a:r>
              <a:rPr sz="1900" dirty="0">
                <a:latin typeface="Times New Roman"/>
                <a:cs typeface="Times New Roman"/>
              </a:rPr>
              <a:t>:  </a:t>
            </a:r>
            <a:r>
              <a:rPr sz="1900" spc="-5" dirty="0">
                <a:latin typeface="Times New Roman"/>
                <a:cs typeface="Times New Roman"/>
              </a:rPr>
              <a:t>PC  </a:t>
            </a:r>
            <a:r>
              <a:rPr sz="1900" spc="-5" dirty="0">
                <a:latin typeface="Symbol"/>
                <a:cs typeface="Symbol"/>
              </a:rPr>
              <a:t></a:t>
            </a:r>
            <a:r>
              <a:rPr sz="1900" spc="3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AR</a:t>
            </a:r>
            <a:endParaRPr sz="1900">
              <a:latin typeface="Times New Roman"/>
              <a:cs typeface="Times New Roman"/>
            </a:endParaRPr>
          </a:p>
          <a:p>
            <a:pPr marL="508000">
              <a:lnSpc>
                <a:spcPts val="2230"/>
              </a:lnSpc>
            </a:pPr>
            <a:r>
              <a:rPr sz="1900" dirty="0">
                <a:latin typeface="Times New Roman"/>
                <a:cs typeface="Times New Roman"/>
              </a:rPr>
              <a:t>D</a:t>
            </a:r>
            <a:r>
              <a:rPr sz="1875" baseline="-20000" dirty="0">
                <a:latin typeface="Times New Roman"/>
                <a:cs typeface="Times New Roman"/>
              </a:rPr>
              <a:t>5</a:t>
            </a:r>
            <a:r>
              <a:rPr sz="1900" dirty="0">
                <a:latin typeface="Times New Roman"/>
                <a:cs typeface="Times New Roman"/>
              </a:rPr>
              <a:t>T</a:t>
            </a:r>
            <a:r>
              <a:rPr sz="1875" baseline="-20000" dirty="0">
                <a:latin typeface="Times New Roman"/>
                <a:cs typeface="Times New Roman"/>
              </a:rPr>
              <a:t>5</a:t>
            </a:r>
            <a:r>
              <a:rPr sz="1900" dirty="0">
                <a:latin typeface="Times New Roman"/>
                <a:cs typeface="Times New Roman"/>
              </a:rPr>
              <a:t>:  </a:t>
            </a:r>
            <a:r>
              <a:rPr sz="1900" spc="-5" dirty="0">
                <a:latin typeface="Times New Roman"/>
                <a:cs typeface="Times New Roman"/>
              </a:rPr>
              <a:t>PC  </a:t>
            </a:r>
            <a:r>
              <a:rPr sz="1900" spc="-5" dirty="0">
                <a:latin typeface="Symbol"/>
                <a:cs typeface="Symbol"/>
              </a:rPr>
              <a:t></a:t>
            </a:r>
            <a:r>
              <a:rPr sz="1900" spc="3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AR</a:t>
            </a:r>
            <a:endParaRPr sz="19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735"/>
              </a:spcBef>
            </a:pPr>
            <a:r>
              <a:rPr sz="1900" spc="-5" dirty="0">
                <a:latin typeface="Times New Roman"/>
                <a:cs typeface="Times New Roman"/>
              </a:rPr>
              <a:t>Therefore, the Boolean function for </a:t>
            </a:r>
            <a:r>
              <a:rPr sz="1900" dirty="0">
                <a:latin typeface="Times New Roman"/>
                <a:cs typeface="Times New Roman"/>
              </a:rPr>
              <a:t>x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900" spc="-5" dirty="0">
                <a:latin typeface="Times New Roman"/>
                <a:cs typeface="Times New Roman"/>
              </a:rPr>
              <a:t>is </a:t>
            </a:r>
            <a:r>
              <a:rPr sz="1900" dirty="0">
                <a:latin typeface="Times New Roman"/>
                <a:cs typeface="Times New Roman"/>
              </a:rPr>
              <a:t>x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900" spc="-5" dirty="0">
                <a:latin typeface="Times New Roman"/>
                <a:cs typeface="Times New Roman"/>
              </a:rPr>
              <a:t>= </a:t>
            </a:r>
            <a:r>
              <a:rPr sz="1900" dirty="0">
                <a:latin typeface="Times New Roman"/>
                <a:cs typeface="Times New Roman"/>
              </a:rPr>
              <a:t>D</a:t>
            </a:r>
            <a:r>
              <a:rPr sz="1875" baseline="-20000" dirty="0">
                <a:latin typeface="Times New Roman"/>
                <a:cs typeface="Times New Roman"/>
              </a:rPr>
              <a:t>4</a:t>
            </a:r>
            <a:r>
              <a:rPr sz="1900" dirty="0">
                <a:latin typeface="Times New Roman"/>
                <a:cs typeface="Times New Roman"/>
              </a:rPr>
              <a:t>T</a:t>
            </a:r>
            <a:r>
              <a:rPr sz="1875" baseline="-20000" dirty="0">
                <a:latin typeface="Times New Roman"/>
                <a:cs typeface="Times New Roman"/>
              </a:rPr>
              <a:t>4 </a:t>
            </a:r>
            <a:r>
              <a:rPr sz="1900" spc="-5" dirty="0">
                <a:latin typeface="Times New Roman"/>
                <a:cs typeface="Times New Roman"/>
              </a:rPr>
              <a:t>+</a:t>
            </a:r>
            <a:r>
              <a:rPr sz="1900" spc="-2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</a:t>
            </a:r>
            <a:r>
              <a:rPr sz="1875" baseline="-20000" dirty="0">
                <a:latin typeface="Times New Roman"/>
                <a:cs typeface="Times New Roman"/>
              </a:rPr>
              <a:t>5</a:t>
            </a:r>
            <a:r>
              <a:rPr sz="1900" dirty="0">
                <a:latin typeface="Times New Roman"/>
                <a:cs typeface="Times New Roman"/>
              </a:rPr>
              <a:t>T</a:t>
            </a:r>
            <a:r>
              <a:rPr sz="1875" baseline="-20000" dirty="0">
                <a:latin typeface="Times New Roman"/>
                <a:cs typeface="Times New Roman"/>
              </a:rPr>
              <a:t>5</a:t>
            </a:r>
            <a:endParaRPr sz="1875" baseline="-20000">
              <a:latin typeface="Times New Roman"/>
              <a:cs typeface="Times New Roman"/>
            </a:endParaRPr>
          </a:p>
          <a:p>
            <a:pPr marL="337185" marR="55880" indent="-287020" algn="just">
              <a:lnSpc>
                <a:spcPct val="150000"/>
              </a:lnSpc>
              <a:buFont typeface="Arial"/>
              <a:buChar char="•"/>
              <a:tabLst>
                <a:tab pos="337820" algn="l"/>
              </a:tabLst>
            </a:pPr>
            <a:r>
              <a:rPr sz="1900" spc="-15" dirty="0">
                <a:latin typeface="Times New Roman"/>
                <a:cs typeface="Times New Roman"/>
              </a:rPr>
              <a:t>Similarly, </a:t>
            </a:r>
            <a:r>
              <a:rPr sz="1900" spc="-5" dirty="0">
                <a:latin typeface="Times New Roman"/>
                <a:cs typeface="Times New Roman"/>
              </a:rPr>
              <a:t>The data output from </a:t>
            </a:r>
            <a:r>
              <a:rPr sz="1900" spc="-10" dirty="0">
                <a:latin typeface="Times New Roman"/>
                <a:cs typeface="Times New Roman"/>
              </a:rPr>
              <a:t>memory </a:t>
            </a:r>
            <a:r>
              <a:rPr sz="1900" spc="-5" dirty="0">
                <a:latin typeface="Times New Roman"/>
                <a:cs typeface="Times New Roman"/>
              </a:rPr>
              <a:t>are selected for the bus </a:t>
            </a:r>
            <a:r>
              <a:rPr sz="1900" spc="-10" dirty="0">
                <a:latin typeface="Times New Roman"/>
                <a:cs typeface="Times New Roman"/>
              </a:rPr>
              <a:t>when </a:t>
            </a:r>
            <a:r>
              <a:rPr sz="1900" spc="-5" dirty="0">
                <a:latin typeface="Times New Roman"/>
                <a:cs typeface="Times New Roman"/>
              </a:rPr>
              <a:t>x7 = 1  and </a:t>
            </a:r>
            <a:r>
              <a:rPr sz="1900" dirty="0">
                <a:latin typeface="Times New Roman"/>
                <a:cs typeface="Times New Roman"/>
              </a:rPr>
              <a:t>S</a:t>
            </a:r>
            <a:r>
              <a:rPr sz="1875" baseline="-20000" dirty="0">
                <a:latin typeface="Times New Roman"/>
                <a:cs typeface="Times New Roman"/>
              </a:rPr>
              <a:t>2 </a:t>
            </a:r>
            <a:r>
              <a:rPr sz="1900" dirty="0">
                <a:latin typeface="Times New Roman"/>
                <a:cs typeface="Times New Roman"/>
              </a:rPr>
              <a:t>S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900" dirty="0">
                <a:latin typeface="Times New Roman"/>
                <a:cs typeface="Times New Roman"/>
              </a:rPr>
              <a:t>S</a:t>
            </a:r>
            <a:r>
              <a:rPr sz="1875" baseline="-20000" dirty="0">
                <a:latin typeface="Times New Roman"/>
                <a:cs typeface="Times New Roman"/>
              </a:rPr>
              <a:t>0 </a:t>
            </a:r>
            <a:r>
              <a:rPr sz="1900" spc="-5" dirty="0">
                <a:latin typeface="Times New Roman"/>
                <a:cs typeface="Times New Roman"/>
              </a:rPr>
              <a:t>= 1ll. The gate logic that generates </a:t>
            </a:r>
            <a:r>
              <a:rPr sz="1900" dirty="0">
                <a:latin typeface="Times New Roman"/>
                <a:cs typeface="Times New Roman"/>
              </a:rPr>
              <a:t>x</a:t>
            </a:r>
            <a:r>
              <a:rPr sz="1875" baseline="-20000" dirty="0">
                <a:latin typeface="Times New Roman"/>
                <a:cs typeface="Times New Roman"/>
              </a:rPr>
              <a:t>7 </a:t>
            </a:r>
            <a:r>
              <a:rPr sz="1900" spc="-10" dirty="0">
                <a:latin typeface="Times New Roman"/>
                <a:cs typeface="Times New Roman"/>
              </a:rPr>
              <a:t>must </a:t>
            </a:r>
            <a:r>
              <a:rPr sz="1900" spc="-5" dirty="0">
                <a:latin typeface="Times New Roman"/>
                <a:cs typeface="Times New Roman"/>
              </a:rPr>
              <a:t>also be applied to </a:t>
            </a:r>
            <a:r>
              <a:rPr sz="1900" spc="-10" dirty="0">
                <a:latin typeface="Times New Roman"/>
                <a:cs typeface="Times New Roman"/>
              </a:rPr>
              <a:t>the  </a:t>
            </a:r>
            <a:r>
              <a:rPr sz="1900" spc="-5" dirty="0">
                <a:latin typeface="Times New Roman"/>
                <a:cs typeface="Times New Roman"/>
              </a:rPr>
              <a:t>read input of </a:t>
            </a:r>
            <a:r>
              <a:rPr sz="1900" spc="-25" dirty="0">
                <a:latin typeface="Times New Roman"/>
                <a:cs typeface="Times New Roman"/>
              </a:rPr>
              <a:t>memory. </a:t>
            </a:r>
            <a:r>
              <a:rPr sz="1900" spc="-5" dirty="0">
                <a:latin typeface="Times New Roman"/>
                <a:cs typeface="Times New Roman"/>
              </a:rPr>
              <a:t>Therefore, </a:t>
            </a:r>
            <a:r>
              <a:rPr sz="1900" spc="-1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Boolean function for x7 is the </a:t>
            </a:r>
            <a:r>
              <a:rPr sz="1900" spc="-15" dirty="0">
                <a:latin typeface="Times New Roman"/>
                <a:cs typeface="Times New Roman"/>
              </a:rPr>
              <a:t>same </a:t>
            </a:r>
            <a:r>
              <a:rPr sz="1900" spc="-5" dirty="0">
                <a:latin typeface="Times New Roman"/>
                <a:cs typeface="Times New Roman"/>
              </a:rPr>
              <a:t>as </a:t>
            </a:r>
            <a:r>
              <a:rPr sz="1900" spc="-10" dirty="0">
                <a:latin typeface="Times New Roman"/>
                <a:cs typeface="Times New Roman"/>
              </a:rPr>
              <a:t>the  </a:t>
            </a:r>
            <a:r>
              <a:rPr sz="1900" spc="-5" dirty="0">
                <a:latin typeface="Times New Roman"/>
                <a:cs typeface="Times New Roman"/>
              </a:rPr>
              <a:t>one derived previously for the read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operation.</a:t>
            </a:r>
            <a:endParaRPr sz="19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1140"/>
              </a:spcBef>
            </a:pPr>
            <a:r>
              <a:rPr sz="1900" dirty="0">
                <a:latin typeface="Times New Roman"/>
                <a:cs typeface="Times New Roman"/>
              </a:rPr>
              <a:t>x</a:t>
            </a:r>
            <a:r>
              <a:rPr sz="1875" baseline="-20000" dirty="0">
                <a:latin typeface="Times New Roman"/>
                <a:cs typeface="Times New Roman"/>
              </a:rPr>
              <a:t>7 </a:t>
            </a:r>
            <a:r>
              <a:rPr sz="1900" spc="-5" dirty="0">
                <a:latin typeface="Times New Roman"/>
                <a:cs typeface="Times New Roman"/>
              </a:rPr>
              <a:t>= </a:t>
            </a:r>
            <a:r>
              <a:rPr sz="1900" dirty="0">
                <a:latin typeface="Times New Roman"/>
                <a:cs typeface="Times New Roman"/>
              </a:rPr>
              <a:t>R’T</a:t>
            </a:r>
            <a:r>
              <a:rPr sz="1875" baseline="-20000" dirty="0">
                <a:latin typeface="Times New Roman"/>
                <a:cs typeface="Times New Roman"/>
              </a:rPr>
              <a:t>4 </a:t>
            </a:r>
            <a:r>
              <a:rPr sz="1900" spc="-5" dirty="0">
                <a:latin typeface="Times New Roman"/>
                <a:cs typeface="Times New Roman"/>
              </a:rPr>
              <a:t>+ </a:t>
            </a:r>
            <a:r>
              <a:rPr sz="1900" dirty="0">
                <a:latin typeface="Times New Roman"/>
                <a:cs typeface="Times New Roman"/>
              </a:rPr>
              <a:t>D</a:t>
            </a:r>
            <a:r>
              <a:rPr sz="1875" baseline="-20000" dirty="0">
                <a:latin typeface="Times New Roman"/>
                <a:cs typeface="Times New Roman"/>
              </a:rPr>
              <a:t>7</a:t>
            </a:r>
            <a:r>
              <a:rPr sz="1900" dirty="0">
                <a:latin typeface="Times New Roman"/>
                <a:cs typeface="Times New Roman"/>
              </a:rPr>
              <a:t>’IT</a:t>
            </a:r>
            <a:r>
              <a:rPr sz="1875" baseline="-20000" dirty="0">
                <a:latin typeface="Times New Roman"/>
                <a:cs typeface="Times New Roman"/>
              </a:rPr>
              <a:t>3</a:t>
            </a:r>
            <a:r>
              <a:rPr sz="1900" dirty="0">
                <a:latin typeface="Times New Roman"/>
                <a:cs typeface="Times New Roman"/>
              </a:rPr>
              <a:t>+ </a:t>
            </a:r>
            <a:r>
              <a:rPr sz="1900" spc="-5" dirty="0">
                <a:latin typeface="Times New Roman"/>
                <a:cs typeface="Times New Roman"/>
              </a:rPr>
              <a:t>(D</a:t>
            </a:r>
            <a:r>
              <a:rPr sz="1875" spc="-7" baseline="-20000" dirty="0">
                <a:latin typeface="Times New Roman"/>
                <a:cs typeface="Times New Roman"/>
              </a:rPr>
              <a:t>0</a:t>
            </a:r>
            <a:r>
              <a:rPr sz="1900" spc="-5" dirty="0">
                <a:latin typeface="Times New Roman"/>
                <a:cs typeface="Times New Roman"/>
              </a:rPr>
              <a:t>+ </a:t>
            </a:r>
            <a:r>
              <a:rPr sz="1900" dirty="0">
                <a:latin typeface="Times New Roman"/>
                <a:cs typeface="Times New Roman"/>
              </a:rPr>
              <a:t>D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900" spc="-5" dirty="0">
                <a:latin typeface="Times New Roman"/>
                <a:cs typeface="Times New Roman"/>
              </a:rPr>
              <a:t>+ </a:t>
            </a:r>
            <a:r>
              <a:rPr sz="1900" dirty="0">
                <a:latin typeface="Times New Roman"/>
                <a:cs typeface="Times New Roman"/>
              </a:rPr>
              <a:t>D</a:t>
            </a:r>
            <a:r>
              <a:rPr sz="1875" baseline="-20000" dirty="0">
                <a:latin typeface="Times New Roman"/>
                <a:cs typeface="Times New Roman"/>
              </a:rPr>
              <a:t>2 </a:t>
            </a:r>
            <a:r>
              <a:rPr sz="1900" spc="-5" dirty="0">
                <a:latin typeface="Times New Roman"/>
                <a:cs typeface="Times New Roman"/>
              </a:rPr>
              <a:t>+</a:t>
            </a:r>
            <a:r>
              <a:rPr sz="1900" spc="4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</a:t>
            </a:r>
            <a:r>
              <a:rPr sz="1875" baseline="-20000" dirty="0">
                <a:latin typeface="Times New Roman"/>
                <a:cs typeface="Times New Roman"/>
              </a:rPr>
              <a:t>6</a:t>
            </a:r>
            <a:r>
              <a:rPr sz="1900" dirty="0">
                <a:latin typeface="Times New Roman"/>
                <a:cs typeface="Times New Roman"/>
              </a:rPr>
              <a:t>)T</a:t>
            </a:r>
            <a:r>
              <a:rPr sz="1875" baseline="-20000" dirty="0">
                <a:latin typeface="Times New Roman"/>
                <a:cs typeface="Times New Roman"/>
              </a:rPr>
              <a:t>4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65551" y="6227775"/>
            <a:ext cx="31089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:Encoder for bus selection</a:t>
            </a:r>
            <a:r>
              <a:rPr sz="1400" b="1" spc="-1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inputs.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0870" y="1999742"/>
            <a:ext cx="890269" cy="248285"/>
            <a:chOff x="1880870" y="1999742"/>
            <a:chExt cx="890269" cy="248285"/>
          </a:xfrm>
        </p:grpSpPr>
        <p:sp>
          <p:nvSpPr>
            <p:cNvPr id="3" name="object 3"/>
            <p:cNvSpPr/>
            <p:nvPr/>
          </p:nvSpPr>
          <p:spPr>
            <a:xfrm>
              <a:off x="2622804" y="2005584"/>
              <a:ext cx="147827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3570" y="2012442"/>
              <a:ext cx="727075" cy="222885"/>
            </a:xfrm>
            <a:custGeom>
              <a:avLst/>
              <a:gdLst/>
              <a:ahLst/>
              <a:cxnLst/>
              <a:rect l="l" t="t" r="r" b="b"/>
              <a:pathLst>
                <a:path w="727075" h="222885">
                  <a:moveTo>
                    <a:pt x="0" y="100584"/>
                  </a:moveTo>
                  <a:lnTo>
                    <a:pt x="726948" y="100584"/>
                  </a:lnTo>
                </a:path>
                <a:path w="727075" h="222885">
                  <a:moveTo>
                    <a:pt x="541019" y="0"/>
                  </a:moveTo>
                  <a:lnTo>
                    <a:pt x="324612" y="22250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07438" y="172923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51557" y="2490470"/>
            <a:ext cx="719455" cy="271145"/>
            <a:chOff x="2051557" y="2490470"/>
            <a:chExt cx="719455" cy="271145"/>
          </a:xfrm>
        </p:grpSpPr>
        <p:sp>
          <p:nvSpPr>
            <p:cNvPr id="7" name="object 7"/>
            <p:cNvSpPr/>
            <p:nvPr/>
          </p:nvSpPr>
          <p:spPr>
            <a:xfrm>
              <a:off x="2622803" y="2519172"/>
              <a:ext cx="147827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4257" y="2503170"/>
              <a:ext cx="556260" cy="245745"/>
            </a:xfrm>
            <a:custGeom>
              <a:avLst/>
              <a:gdLst/>
              <a:ahLst/>
              <a:cxnLst/>
              <a:rect l="l" t="t" r="r" b="b"/>
              <a:pathLst>
                <a:path w="556260" h="245744">
                  <a:moveTo>
                    <a:pt x="0" y="121919"/>
                  </a:moveTo>
                  <a:lnTo>
                    <a:pt x="556260" y="121919"/>
                  </a:lnTo>
                </a:path>
                <a:path w="556260" h="245744">
                  <a:moveTo>
                    <a:pt x="370331" y="0"/>
                  </a:moveTo>
                  <a:lnTo>
                    <a:pt x="153924" y="2453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07438" y="2243073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51557" y="3002533"/>
            <a:ext cx="719455" cy="246379"/>
            <a:chOff x="2051557" y="3002533"/>
            <a:chExt cx="719455" cy="246379"/>
          </a:xfrm>
        </p:grpSpPr>
        <p:sp>
          <p:nvSpPr>
            <p:cNvPr id="11" name="object 11"/>
            <p:cNvSpPr/>
            <p:nvPr/>
          </p:nvSpPr>
          <p:spPr>
            <a:xfrm>
              <a:off x="2622803" y="3029711"/>
              <a:ext cx="147827" cy="1691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4257" y="3015233"/>
              <a:ext cx="556260" cy="220979"/>
            </a:xfrm>
            <a:custGeom>
              <a:avLst/>
              <a:gdLst/>
              <a:ahLst/>
              <a:cxnLst/>
              <a:rect l="l" t="t" r="r" b="b"/>
              <a:pathLst>
                <a:path w="556260" h="220980">
                  <a:moveTo>
                    <a:pt x="0" y="120395"/>
                  </a:moveTo>
                  <a:lnTo>
                    <a:pt x="556260" y="120395"/>
                  </a:lnTo>
                </a:path>
                <a:path w="556260" h="220980">
                  <a:moveTo>
                    <a:pt x="370331" y="0"/>
                  </a:moveTo>
                  <a:lnTo>
                    <a:pt x="153924" y="22097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42489" y="2838704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5966" y="1879854"/>
            <a:ext cx="1103630" cy="1469390"/>
          </a:xfrm>
          <a:custGeom>
            <a:avLst/>
            <a:gdLst/>
            <a:ahLst/>
            <a:cxnLst/>
            <a:rect l="l" t="t" r="r" b="b"/>
            <a:pathLst>
              <a:path w="1103629" h="1469389">
                <a:moveTo>
                  <a:pt x="0" y="1469136"/>
                </a:moveTo>
                <a:lnTo>
                  <a:pt x="1103376" y="1469136"/>
                </a:lnTo>
                <a:lnTo>
                  <a:pt x="1103376" y="0"/>
                </a:lnTo>
                <a:lnTo>
                  <a:pt x="0" y="0"/>
                </a:lnTo>
                <a:lnTo>
                  <a:pt x="0" y="146913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75966" y="1879854"/>
            <a:ext cx="1103630" cy="14693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12725" marR="426084" indent="-170815">
              <a:lnSpc>
                <a:spcPct val="208400"/>
              </a:lnSpc>
              <a:spcBef>
                <a:spcPts val="515"/>
              </a:spcBef>
            </a:pPr>
            <a:r>
              <a:rPr sz="1000" b="1" spc="-10" dirty="0">
                <a:latin typeface="Arial"/>
                <a:cs typeface="Arial"/>
              </a:rPr>
              <a:t>Adder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and  logic  circuit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83405" y="2490470"/>
            <a:ext cx="814069" cy="271145"/>
            <a:chOff x="3883405" y="2490470"/>
            <a:chExt cx="814069" cy="271145"/>
          </a:xfrm>
        </p:grpSpPr>
        <p:sp>
          <p:nvSpPr>
            <p:cNvPr id="17" name="object 17"/>
            <p:cNvSpPr/>
            <p:nvPr/>
          </p:nvSpPr>
          <p:spPr>
            <a:xfrm>
              <a:off x="4549139" y="2519172"/>
              <a:ext cx="147827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96105" y="2503170"/>
              <a:ext cx="650875" cy="245745"/>
            </a:xfrm>
            <a:custGeom>
              <a:avLst/>
              <a:gdLst/>
              <a:ahLst/>
              <a:cxnLst/>
              <a:rect l="l" t="t" r="r" b="b"/>
              <a:pathLst>
                <a:path w="650875" h="245744">
                  <a:moveTo>
                    <a:pt x="0" y="121919"/>
                  </a:moveTo>
                  <a:lnTo>
                    <a:pt x="650748" y="121919"/>
                  </a:lnTo>
                </a:path>
                <a:path w="650875" h="245744">
                  <a:moveTo>
                    <a:pt x="556260" y="0"/>
                  </a:moveTo>
                  <a:lnTo>
                    <a:pt x="339852" y="2453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40453" y="2243073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29021" y="2375738"/>
            <a:ext cx="186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45" dirty="0">
                <a:latin typeface="Arial"/>
                <a:cs typeface="Arial"/>
              </a:rPr>
              <a:t>AC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16223" y="2109470"/>
            <a:ext cx="3572510" cy="2214245"/>
            <a:chOff x="3316223" y="2109470"/>
            <a:chExt cx="3572510" cy="2214245"/>
          </a:xfrm>
        </p:grpSpPr>
        <p:sp>
          <p:nvSpPr>
            <p:cNvPr id="22" name="object 22"/>
            <p:cNvSpPr/>
            <p:nvPr/>
          </p:nvSpPr>
          <p:spPr>
            <a:xfrm>
              <a:off x="4703825" y="2122170"/>
              <a:ext cx="2171700" cy="981710"/>
            </a:xfrm>
            <a:custGeom>
              <a:avLst/>
              <a:gdLst/>
              <a:ahLst/>
              <a:cxnLst/>
              <a:rect l="l" t="t" r="r" b="b"/>
              <a:pathLst>
                <a:path w="2171700" h="981710">
                  <a:moveTo>
                    <a:pt x="0" y="981455"/>
                  </a:moveTo>
                  <a:lnTo>
                    <a:pt x="2171700" y="981455"/>
                  </a:lnTo>
                  <a:lnTo>
                    <a:pt x="2171700" y="0"/>
                  </a:lnTo>
                  <a:lnTo>
                    <a:pt x="0" y="0"/>
                  </a:lnTo>
                  <a:lnTo>
                    <a:pt x="0" y="98145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16223" y="3358896"/>
              <a:ext cx="118872" cy="2103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64229" y="3569970"/>
              <a:ext cx="0" cy="741045"/>
            </a:xfrm>
            <a:custGeom>
              <a:avLst/>
              <a:gdLst/>
              <a:ahLst/>
              <a:cxnLst/>
              <a:rect l="l" t="t" r="r" b="b"/>
              <a:pathLst>
                <a:path h="741045">
                  <a:moveTo>
                    <a:pt x="0" y="0"/>
                  </a:moveTo>
                  <a:lnTo>
                    <a:pt x="0" y="7406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10767" y="2460117"/>
            <a:ext cx="561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From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1356" y="2943860"/>
            <a:ext cx="679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From</a:t>
            </a:r>
            <a:r>
              <a:rPr sz="1000" b="1" spc="-6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3689" y="4284726"/>
            <a:ext cx="1026160" cy="9575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49860" marR="416559">
              <a:lnSpc>
                <a:spcPts val="2460"/>
              </a:lnSpc>
              <a:spcBef>
                <a:spcPts val="60"/>
              </a:spcBef>
            </a:pPr>
            <a:r>
              <a:rPr sz="1000" b="1" spc="-5" dirty="0">
                <a:latin typeface="Arial"/>
                <a:cs typeface="Arial"/>
              </a:rPr>
              <a:t>Cont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ol  gates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992623" y="2490470"/>
            <a:ext cx="2699385" cy="2675890"/>
            <a:chOff x="4992623" y="2490470"/>
            <a:chExt cx="2699385" cy="2675890"/>
          </a:xfrm>
        </p:grpSpPr>
        <p:sp>
          <p:nvSpPr>
            <p:cNvPr id="29" name="object 29"/>
            <p:cNvSpPr/>
            <p:nvPr/>
          </p:nvSpPr>
          <p:spPr>
            <a:xfrm>
              <a:off x="4992623" y="3113532"/>
              <a:ext cx="118872" cy="2133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11367" y="3113532"/>
              <a:ext cx="121920" cy="2133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71565" y="3327654"/>
              <a:ext cx="0" cy="1435735"/>
            </a:xfrm>
            <a:custGeom>
              <a:avLst/>
              <a:gdLst/>
              <a:ahLst/>
              <a:cxnLst/>
              <a:rect l="l" t="t" r="r" b="b"/>
              <a:pathLst>
                <a:path h="1435735">
                  <a:moveTo>
                    <a:pt x="0" y="0"/>
                  </a:moveTo>
                  <a:lnTo>
                    <a:pt x="0" y="143560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36207" y="3113532"/>
              <a:ext cx="115824" cy="2133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93357" y="3327654"/>
              <a:ext cx="0" cy="1826260"/>
            </a:xfrm>
            <a:custGeom>
              <a:avLst/>
              <a:gdLst/>
              <a:ahLst/>
              <a:cxnLst/>
              <a:rect l="l" t="t" r="r" b="b"/>
              <a:pathLst>
                <a:path h="1826260">
                  <a:moveTo>
                    <a:pt x="0" y="0"/>
                  </a:moveTo>
                  <a:lnTo>
                    <a:pt x="0" y="182575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0913" y="2969514"/>
              <a:ext cx="170815" cy="135890"/>
            </a:xfrm>
            <a:custGeom>
              <a:avLst/>
              <a:gdLst/>
              <a:ahLst/>
              <a:cxnLst/>
              <a:rect l="l" t="t" r="r" b="b"/>
              <a:pathLst>
                <a:path w="170815" h="135889">
                  <a:moveTo>
                    <a:pt x="0" y="135889"/>
                  </a:moveTo>
                  <a:lnTo>
                    <a:pt x="77342" y="0"/>
                  </a:lnTo>
                  <a:lnTo>
                    <a:pt x="170306" y="13588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36257" y="3114294"/>
              <a:ext cx="0" cy="367665"/>
            </a:xfrm>
            <a:custGeom>
              <a:avLst/>
              <a:gdLst/>
              <a:ahLst/>
              <a:cxnLst/>
              <a:rect l="l" t="t" r="r" b="b"/>
              <a:pathLst>
                <a:path h="367664">
                  <a:moveTo>
                    <a:pt x="0" y="0"/>
                  </a:moveTo>
                  <a:lnTo>
                    <a:pt x="0" y="3672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43800" y="2519172"/>
              <a:ext cx="147827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75525" y="2503170"/>
              <a:ext cx="668020" cy="245745"/>
            </a:xfrm>
            <a:custGeom>
              <a:avLst/>
              <a:gdLst/>
              <a:ahLst/>
              <a:cxnLst/>
              <a:rect l="l" t="t" r="r" b="b"/>
              <a:pathLst>
                <a:path w="668020" h="245744">
                  <a:moveTo>
                    <a:pt x="0" y="121919"/>
                  </a:moveTo>
                  <a:lnTo>
                    <a:pt x="667512" y="121919"/>
                  </a:lnTo>
                </a:path>
                <a:path w="668020" h="245744">
                  <a:moveTo>
                    <a:pt x="574548" y="0"/>
                  </a:moveTo>
                  <a:lnTo>
                    <a:pt x="358140" y="2453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747640" y="3511422"/>
            <a:ext cx="194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LD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74690" y="3511422"/>
            <a:ext cx="243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INR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7747" y="3511422"/>
            <a:ext cx="285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CLR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22032" y="2243073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14743" y="2754629"/>
            <a:ext cx="442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5" dirty="0">
                <a:latin typeface="Arial"/>
                <a:cs typeface="Arial"/>
              </a:rPr>
              <a:t>To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bus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864105" y="1464817"/>
            <a:ext cx="5226685" cy="3690620"/>
            <a:chOff x="1864105" y="1464817"/>
            <a:chExt cx="5226685" cy="3690620"/>
          </a:xfrm>
        </p:grpSpPr>
        <p:sp>
          <p:nvSpPr>
            <p:cNvPr id="44" name="object 44"/>
            <p:cNvSpPr/>
            <p:nvPr/>
          </p:nvSpPr>
          <p:spPr>
            <a:xfrm>
              <a:off x="1876805" y="1477517"/>
              <a:ext cx="5201285" cy="1134110"/>
            </a:xfrm>
            <a:custGeom>
              <a:avLst/>
              <a:gdLst/>
              <a:ahLst/>
              <a:cxnLst/>
              <a:rect l="l" t="t" r="r" b="b"/>
              <a:pathLst>
                <a:path w="5201284" h="1134110">
                  <a:moveTo>
                    <a:pt x="0" y="622681"/>
                  </a:moveTo>
                  <a:lnTo>
                    <a:pt x="0" y="0"/>
                  </a:lnTo>
                  <a:lnTo>
                    <a:pt x="5201031" y="0"/>
                  </a:lnTo>
                  <a:lnTo>
                    <a:pt x="5201031" y="113411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88485" y="3294125"/>
              <a:ext cx="2394585" cy="1849120"/>
            </a:xfrm>
            <a:custGeom>
              <a:avLst/>
              <a:gdLst/>
              <a:ahLst/>
              <a:cxnLst/>
              <a:rect l="l" t="t" r="r" b="b"/>
              <a:pathLst>
                <a:path w="2394585" h="1849120">
                  <a:moveTo>
                    <a:pt x="0" y="1091184"/>
                  </a:moveTo>
                  <a:lnTo>
                    <a:pt x="1158239" y="1091184"/>
                  </a:lnTo>
                </a:path>
                <a:path w="2394585" h="1849120">
                  <a:moveTo>
                    <a:pt x="10667" y="1469136"/>
                  </a:moveTo>
                  <a:lnTo>
                    <a:pt x="1795272" y="1469136"/>
                  </a:lnTo>
                </a:path>
                <a:path w="2394585" h="1849120">
                  <a:moveTo>
                    <a:pt x="10667" y="1848612"/>
                  </a:moveTo>
                  <a:lnTo>
                    <a:pt x="2394204" y="1848612"/>
                  </a:lnTo>
                </a:path>
                <a:path w="2394585" h="1849120">
                  <a:moveTo>
                    <a:pt x="1158239" y="0"/>
                  </a:moveTo>
                  <a:lnTo>
                    <a:pt x="1158239" y="11079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516751" y="3511422"/>
            <a:ext cx="370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Clock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3327019" y="5597144"/>
            <a:ext cx="2811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Circuits </a:t>
            </a:r>
            <a:r>
              <a:rPr sz="1400" b="1" dirty="0">
                <a:latin typeface="Times New Roman"/>
                <a:cs typeface="Times New Roman"/>
              </a:rPr>
              <a:t>associated with</a:t>
            </a:r>
            <a:r>
              <a:rPr sz="1400" b="1" spc="-2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737412" y="373507"/>
            <a:ext cx="3364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 of Accumulator</a:t>
            </a:r>
            <a:r>
              <a:rPr spc="240" dirty="0"/>
              <a:t> </a:t>
            </a:r>
            <a:r>
              <a:rPr dirty="0"/>
              <a:t>Logic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06424" y="1471930"/>
            <a:ext cx="24726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20650" algn="just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0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spc="-7" baseline="-20833" dirty="0">
                <a:latin typeface="Times New Roman"/>
                <a:cs typeface="Times New Roman"/>
              </a:rPr>
              <a:t>5</a:t>
            </a:r>
            <a:r>
              <a:rPr sz="1800" spc="-5" dirty="0">
                <a:latin typeface="Times New Roman"/>
                <a:cs typeface="Times New Roman"/>
              </a:rPr>
              <a:t>: AC </a:t>
            </a:r>
            <a:r>
              <a:rPr sz="1800" b="1" spc="-5" dirty="0">
                <a:latin typeface="Symbol"/>
                <a:cs typeface="Symbol"/>
              </a:rPr>
              <a:t>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 </a:t>
            </a:r>
            <a:r>
              <a:rPr sz="1800" dirty="0">
                <a:latin typeface="Symbol"/>
                <a:cs typeface="Symbol"/>
              </a:rPr>
              <a:t>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DR  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spc="-7" baseline="-20833" dirty="0">
                <a:latin typeface="Times New Roman"/>
                <a:cs typeface="Times New Roman"/>
              </a:rPr>
              <a:t>5</a:t>
            </a:r>
            <a:r>
              <a:rPr sz="1800" spc="-5" dirty="0">
                <a:latin typeface="Times New Roman"/>
                <a:cs typeface="Times New Roman"/>
              </a:rPr>
              <a:t>: AC </a:t>
            </a:r>
            <a:r>
              <a:rPr sz="1800" b="1" spc="-5" dirty="0">
                <a:latin typeface="Symbol"/>
                <a:cs typeface="Symbol"/>
              </a:rPr>
              <a:t>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spc="-10" dirty="0">
                <a:latin typeface="Times New Roman"/>
                <a:cs typeface="Times New Roman"/>
              </a:rPr>
              <a:t>DR  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2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spc="-7" baseline="-20833" dirty="0">
                <a:latin typeface="Times New Roman"/>
                <a:cs typeface="Times New Roman"/>
              </a:rPr>
              <a:t>5</a:t>
            </a:r>
            <a:r>
              <a:rPr sz="1800" spc="-5" dirty="0">
                <a:latin typeface="Times New Roman"/>
                <a:cs typeface="Times New Roman"/>
              </a:rPr>
              <a:t>: AC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DR</a:t>
            </a:r>
            <a:endParaRPr sz="18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Times New Roman"/>
                <a:cs typeface="Times New Roman"/>
              </a:rPr>
              <a:t>pB</a:t>
            </a:r>
            <a:r>
              <a:rPr sz="1800" spc="-22" baseline="-20833" dirty="0">
                <a:latin typeface="Times New Roman"/>
                <a:cs typeface="Times New Roman"/>
              </a:rPr>
              <a:t>11</a:t>
            </a:r>
            <a:r>
              <a:rPr sz="1800" spc="-15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AC(0-7) </a:t>
            </a:r>
            <a:r>
              <a:rPr sz="1800" b="1" spc="-5" dirty="0">
                <a:latin typeface="Symbol"/>
                <a:cs typeface="Symbol"/>
              </a:rPr>
              <a:t>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9554" y="1471930"/>
            <a:ext cx="1880870" cy="3729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279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10" dirty="0">
                <a:latin typeface="Times New Roman"/>
                <a:cs typeface="Times New Roman"/>
              </a:rPr>
              <a:t>DR  </a:t>
            </a:r>
            <a:r>
              <a:rPr sz="1800" spc="-5" dirty="0">
                <a:latin typeface="Times New Roman"/>
                <a:cs typeface="Times New Roman"/>
              </a:rPr>
              <a:t>Add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10" dirty="0">
                <a:latin typeface="Times New Roman"/>
                <a:cs typeface="Times New Roman"/>
              </a:rPr>
              <a:t>DR  Transfer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DR</a:t>
            </a:r>
            <a:endParaRPr sz="1800">
              <a:latin typeface="Times New Roman"/>
              <a:cs typeface="Times New Roman"/>
            </a:endParaRPr>
          </a:p>
          <a:p>
            <a:pPr marL="82550" marR="5080" indent="-60960">
              <a:lnSpc>
                <a:spcPct val="150000"/>
              </a:lnSpc>
            </a:pPr>
            <a:r>
              <a:rPr sz="1800" spc="-10" dirty="0">
                <a:latin typeface="Times New Roman"/>
                <a:cs typeface="Times New Roman"/>
              </a:rPr>
              <a:t>Transfer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INPR  Complement</a:t>
            </a:r>
            <a:endParaRPr sz="1800">
              <a:latin typeface="Times New Roman"/>
              <a:cs typeface="Times New Roman"/>
            </a:endParaRPr>
          </a:p>
          <a:p>
            <a:pPr marL="24765" marR="856615" indent="57785">
              <a:lnSpc>
                <a:spcPct val="150000"/>
              </a:lnSpc>
            </a:pPr>
            <a:r>
              <a:rPr sz="1800" spc="-5" dirty="0">
                <a:latin typeface="Times New Roman"/>
                <a:cs typeface="Times New Roman"/>
              </a:rPr>
              <a:t>Shift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right  Shift </a:t>
            </a:r>
            <a:r>
              <a:rPr sz="1800" dirty="0">
                <a:latin typeface="Times New Roman"/>
                <a:cs typeface="Times New Roman"/>
              </a:rPr>
              <a:t>left  Clear  Increment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424" y="3118230"/>
            <a:ext cx="50101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rB</a:t>
            </a:r>
            <a:r>
              <a:rPr sz="1800" spc="-7" baseline="-20833" dirty="0">
                <a:latin typeface="Times New Roman"/>
                <a:cs typeface="Times New Roman"/>
              </a:rPr>
              <a:t>9</a:t>
            </a:r>
            <a:r>
              <a:rPr sz="1800" spc="-5" dirty="0">
                <a:latin typeface="Times New Roman"/>
                <a:cs typeface="Times New Roman"/>
              </a:rPr>
              <a:t>:  rB</a:t>
            </a:r>
            <a:r>
              <a:rPr sz="1800" spc="-7" baseline="-20833" dirty="0">
                <a:latin typeface="Times New Roman"/>
                <a:cs typeface="Times New Roman"/>
              </a:rPr>
              <a:t>7 </a:t>
            </a:r>
            <a:r>
              <a:rPr sz="1800" dirty="0">
                <a:latin typeface="Times New Roman"/>
                <a:cs typeface="Times New Roman"/>
              </a:rPr>
              <a:t>:  </a:t>
            </a:r>
            <a:r>
              <a:rPr sz="1800" spc="-5" dirty="0">
                <a:latin typeface="Times New Roman"/>
                <a:cs typeface="Times New Roman"/>
              </a:rPr>
              <a:t>rB</a:t>
            </a:r>
            <a:r>
              <a:rPr sz="1800" spc="-7" baseline="-20833" dirty="0">
                <a:latin typeface="Times New Roman"/>
                <a:cs typeface="Times New Roman"/>
              </a:rPr>
              <a:t>6</a:t>
            </a:r>
            <a:r>
              <a:rPr sz="1800" spc="75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3823" y="3118230"/>
            <a:ext cx="2604135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Times New Roman"/>
                <a:cs typeface="Times New Roman"/>
              </a:rPr>
              <a:t>AC </a:t>
            </a:r>
            <a:r>
              <a:rPr sz="1800" b="1" spc="-5" dirty="0">
                <a:latin typeface="Symbol"/>
                <a:cs typeface="Symbol"/>
              </a:rPr>
              <a:t>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spc="-459" dirty="0">
                <a:latin typeface="Times New Roman"/>
                <a:cs typeface="Times New Roman"/>
              </a:rPr>
              <a:t>AC</a:t>
            </a:r>
            <a:r>
              <a:rPr sz="1800" spc="-459" dirty="0">
                <a:latin typeface="Symbol"/>
                <a:cs typeface="Symbol"/>
              </a:rPr>
              <a:t>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AC </a:t>
            </a:r>
            <a:r>
              <a:rPr sz="1800" b="1" spc="-5" dirty="0">
                <a:latin typeface="Symbol"/>
                <a:cs typeface="Symbol"/>
              </a:rPr>
              <a:t>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shr AC, AC(15) </a:t>
            </a:r>
            <a:r>
              <a:rPr sz="1800" b="1" spc="-5" dirty="0">
                <a:latin typeface="Symbol"/>
                <a:cs typeface="Symbol"/>
              </a:rPr>
              <a:t>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AC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shl AC, AC(0)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b="1" spc="-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024" y="4352925"/>
            <a:ext cx="220853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80"/>
              </a:spcBef>
              <a:tabLst>
                <a:tab pos="824865" algn="l"/>
              </a:tabLst>
            </a:pPr>
            <a:r>
              <a:rPr sz="1800" spc="-15" dirty="0">
                <a:latin typeface="Times New Roman"/>
                <a:cs typeface="Times New Roman"/>
              </a:rPr>
              <a:t>rB</a:t>
            </a:r>
            <a:r>
              <a:rPr sz="1800" spc="-22" baseline="-20833" dirty="0">
                <a:latin typeface="Times New Roman"/>
                <a:cs typeface="Times New Roman"/>
              </a:rPr>
              <a:t>11</a:t>
            </a:r>
            <a:r>
              <a:rPr sz="1800" spc="232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	</a:t>
            </a:r>
            <a:r>
              <a:rPr sz="1800" spc="-5" dirty="0">
                <a:latin typeface="Times New Roman"/>
                <a:cs typeface="Times New Roman"/>
              </a:rPr>
              <a:t>AC </a:t>
            </a:r>
            <a:r>
              <a:rPr sz="1800" b="1" spc="-5" dirty="0">
                <a:latin typeface="Symbol"/>
                <a:cs typeface="Symbol"/>
              </a:rPr>
              <a:t>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080"/>
              </a:spcBef>
              <a:tabLst>
                <a:tab pos="824865" algn="l"/>
              </a:tabLst>
            </a:pPr>
            <a:r>
              <a:rPr sz="1800" spc="-5" dirty="0">
                <a:latin typeface="Times New Roman"/>
                <a:cs typeface="Times New Roman"/>
              </a:rPr>
              <a:t>rB</a:t>
            </a:r>
            <a:r>
              <a:rPr sz="1800" spc="-7" baseline="-20833" dirty="0">
                <a:latin typeface="Times New Roman"/>
                <a:cs typeface="Times New Roman"/>
              </a:rPr>
              <a:t>5</a:t>
            </a:r>
            <a:r>
              <a:rPr sz="1800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	</a:t>
            </a:r>
            <a:r>
              <a:rPr sz="1800" spc="-5" dirty="0">
                <a:latin typeface="Times New Roman"/>
                <a:cs typeface="Times New Roman"/>
              </a:rPr>
              <a:t>AC </a:t>
            </a:r>
            <a:r>
              <a:rPr sz="1800" b="1" spc="-5" dirty="0">
                <a:latin typeface="Symbol"/>
                <a:cs typeface="Symbol"/>
              </a:rPr>
              <a:t>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0657" y="2424938"/>
            <a:ext cx="435609" cy="297180"/>
            <a:chOff x="2470657" y="2424938"/>
            <a:chExt cx="435609" cy="297180"/>
          </a:xfrm>
        </p:grpSpPr>
        <p:sp>
          <p:nvSpPr>
            <p:cNvPr id="3" name="object 3"/>
            <p:cNvSpPr/>
            <p:nvPr/>
          </p:nvSpPr>
          <p:spPr>
            <a:xfrm>
              <a:off x="2657093" y="2451354"/>
              <a:ext cx="236220" cy="245745"/>
            </a:xfrm>
            <a:custGeom>
              <a:avLst/>
              <a:gdLst/>
              <a:ahLst/>
              <a:cxnLst/>
              <a:rect l="l" t="t" r="r" b="b"/>
              <a:pathLst>
                <a:path w="236219" h="245744">
                  <a:moveTo>
                    <a:pt x="0" y="0"/>
                  </a:moveTo>
                  <a:lnTo>
                    <a:pt x="635" y="0"/>
                  </a:lnTo>
                  <a:lnTo>
                    <a:pt x="1269" y="0"/>
                  </a:lnTo>
                  <a:lnTo>
                    <a:pt x="1905" y="0"/>
                  </a:lnTo>
                  <a:lnTo>
                    <a:pt x="64196" y="4407"/>
                  </a:lnTo>
                  <a:lnTo>
                    <a:pt x="120170" y="16848"/>
                  </a:lnTo>
                  <a:lnTo>
                    <a:pt x="167592" y="36147"/>
                  </a:lnTo>
                  <a:lnTo>
                    <a:pt x="204230" y="61129"/>
                  </a:lnTo>
                  <a:lnTo>
                    <a:pt x="227850" y="90619"/>
                  </a:lnTo>
                  <a:lnTo>
                    <a:pt x="236219" y="123444"/>
                  </a:lnTo>
                </a:path>
                <a:path w="236219" h="245744">
                  <a:moveTo>
                    <a:pt x="234695" y="121920"/>
                  </a:moveTo>
                  <a:lnTo>
                    <a:pt x="202663" y="184234"/>
                  </a:lnTo>
                  <a:lnTo>
                    <a:pt x="165973" y="209216"/>
                  </a:lnTo>
                  <a:lnTo>
                    <a:pt x="118476" y="228515"/>
                  </a:lnTo>
                  <a:lnTo>
                    <a:pt x="62408" y="240956"/>
                  </a:lnTo>
                  <a:lnTo>
                    <a:pt x="0" y="2453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98597" y="2443734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3357" y="2437638"/>
              <a:ext cx="211454" cy="271780"/>
            </a:xfrm>
            <a:custGeom>
              <a:avLst/>
              <a:gdLst/>
              <a:ahLst/>
              <a:cxnLst/>
              <a:rect l="l" t="t" r="r" b="b"/>
              <a:pathLst>
                <a:path w="211455" h="271780">
                  <a:moveTo>
                    <a:pt x="0" y="0"/>
                  </a:moveTo>
                  <a:lnTo>
                    <a:pt x="0" y="271272"/>
                  </a:lnTo>
                  <a:lnTo>
                    <a:pt x="211455" y="27127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47338" y="2870454"/>
            <a:ext cx="579120" cy="528955"/>
          </a:xfrm>
          <a:custGeom>
            <a:avLst/>
            <a:gdLst/>
            <a:ahLst/>
            <a:cxnLst/>
            <a:rect l="l" t="t" r="r" b="b"/>
            <a:pathLst>
              <a:path w="579120" h="528954">
                <a:moveTo>
                  <a:pt x="38100" y="9144"/>
                </a:moveTo>
                <a:lnTo>
                  <a:pt x="38862" y="9144"/>
                </a:lnTo>
                <a:lnTo>
                  <a:pt x="39750" y="9144"/>
                </a:lnTo>
                <a:lnTo>
                  <a:pt x="40639" y="9144"/>
                </a:lnTo>
                <a:lnTo>
                  <a:pt x="103422" y="10886"/>
                </a:lnTo>
                <a:lnTo>
                  <a:pt x="164081" y="15984"/>
                </a:lnTo>
                <a:lnTo>
                  <a:pt x="222212" y="24243"/>
                </a:lnTo>
                <a:lnTo>
                  <a:pt x="277411" y="35469"/>
                </a:lnTo>
                <a:lnTo>
                  <a:pt x="329274" y="49469"/>
                </a:lnTo>
                <a:lnTo>
                  <a:pt x="377395" y="66047"/>
                </a:lnTo>
                <a:lnTo>
                  <a:pt x="421370" y="85010"/>
                </a:lnTo>
                <a:lnTo>
                  <a:pt x="460794" y="106164"/>
                </a:lnTo>
                <a:lnTo>
                  <a:pt x="495263" y="129315"/>
                </a:lnTo>
                <a:lnTo>
                  <a:pt x="524373" y="154268"/>
                </a:lnTo>
                <a:lnTo>
                  <a:pt x="564893" y="208805"/>
                </a:lnTo>
                <a:lnTo>
                  <a:pt x="575496" y="238001"/>
                </a:lnTo>
                <a:lnTo>
                  <a:pt x="579120" y="268224"/>
                </a:lnTo>
              </a:path>
              <a:path w="579120" h="528954">
                <a:moveTo>
                  <a:pt x="577596" y="262128"/>
                </a:moveTo>
                <a:lnTo>
                  <a:pt x="563346" y="321546"/>
                </a:lnTo>
                <a:lnTo>
                  <a:pt x="522758" y="376083"/>
                </a:lnTo>
                <a:lnTo>
                  <a:pt x="493599" y="401036"/>
                </a:lnTo>
                <a:lnTo>
                  <a:pt x="459070" y="424187"/>
                </a:lnTo>
                <a:lnTo>
                  <a:pt x="419576" y="445341"/>
                </a:lnTo>
                <a:lnTo>
                  <a:pt x="375521" y="464304"/>
                </a:lnTo>
                <a:lnTo>
                  <a:pt x="327311" y="480882"/>
                </a:lnTo>
                <a:lnTo>
                  <a:pt x="275350" y="494882"/>
                </a:lnTo>
                <a:lnTo>
                  <a:pt x="220044" y="506108"/>
                </a:lnTo>
                <a:lnTo>
                  <a:pt x="161797" y="514367"/>
                </a:lnTo>
                <a:lnTo>
                  <a:pt x="101014" y="519465"/>
                </a:lnTo>
                <a:lnTo>
                  <a:pt x="38100" y="521208"/>
                </a:lnTo>
              </a:path>
              <a:path w="579120" h="528954">
                <a:moveTo>
                  <a:pt x="0" y="0"/>
                </a:moveTo>
                <a:lnTo>
                  <a:pt x="635" y="0"/>
                </a:lnTo>
                <a:lnTo>
                  <a:pt x="1270" y="0"/>
                </a:lnTo>
                <a:lnTo>
                  <a:pt x="1904" y="0"/>
                </a:lnTo>
                <a:lnTo>
                  <a:pt x="37811" y="7004"/>
                </a:lnTo>
                <a:lnTo>
                  <a:pt x="70771" y="26956"/>
                </a:lnTo>
                <a:lnTo>
                  <a:pt x="99846" y="58263"/>
                </a:lnTo>
                <a:lnTo>
                  <a:pt x="124096" y="99331"/>
                </a:lnTo>
                <a:lnTo>
                  <a:pt x="142580" y="148567"/>
                </a:lnTo>
                <a:lnTo>
                  <a:pt x="154360" y="204380"/>
                </a:lnTo>
                <a:lnTo>
                  <a:pt x="158496" y="265175"/>
                </a:lnTo>
              </a:path>
              <a:path w="579120" h="528954">
                <a:moveTo>
                  <a:pt x="156972" y="263651"/>
                </a:moveTo>
                <a:lnTo>
                  <a:pt x="152828" y="324447"/>
                </a:lnTo>
                <a:lnTo>
                  <a:pt x="141025" y="380260"/>
                </a:lnTo>
                <a:lnTo>
                  <a:pt x="122502" y="429496"/>
                </a:lnTo>
                <a:lnTo>
                  <a:pt x="98198" y="470564"/>
                </a:lnTo>
                <a:lnTo>
                  <a:pt x="69053" y="501871"/>
                </a:lnTo>
                <a:lnTo>
                  <a:pt x="36007" y="521823"/>
                </a:lnTo>
                <a:lnTo>
                  <a:pt x="0" y="5288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6138" y="2504694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6324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6138" y="2652522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6324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470657" y="2845561"/>
            <a:ext cx="435609" cy="295275"/>
            <a:chOff x="2470657" y="2845561"/>
            <a:chExt cx="435609" cy="295275"/>
          </a:xfrm>
        </p:grpSpPr>
        <p:sp>
          <p:nvSpPr>
            <p:cNvPr id="10" name="object 10"/>
            <p:cNvSpPr/>
            <p:nvPr/>
          </p:nvSpPr>
          <p:spPr>
            <a:xfrm>
              <a:off x="2657093" y="2871977"/>
              <a:ext cx="236220" cy="243840"/>
            </a:xfrm>
            <a:custGeom>
              <a:avLst/>
              <a:gdLst/>
              <a:ahLst/>
              <a:cxnLst/>
              <a:rect l="l" t="t" r="r" b="b"/>
              <a:pathLst>
                <a:path w="236219" h="243839">
                  <a:moveTo>
                    <a:pt x="0" y="0"/>
                  </a:moveTo>
                  <a:lnTo>
                    <a:pt x="635" y="0"/>
                  </a:lnTo>
                  <a:lnTo>
                    <a:pt x="1269" y="0"/>
                  </a:lnTo>
                  <a:lnTo>
                    <a:pt x="1905" y="0"/>
                  </a:lnTo>
                  <a:lnTo>
                    <a:pt x="64196" y="4356"/>
                  </a:lnTo>
                  <a:lnTo>
                    <a:pt x="120170" y="16651"/>
                  </a:lnTo>
                  <a:lnTo>
                    <a:pt x="167592" y="35718"/>
                  </a:lnTo>
                  <a:lnTo>
                    <a:pt x="204230" y="60395"/>
                  </a:lnTo>
                  <a:lnTo>
                    <a:pt x="227850" y="89517"/>
                  </a:lnTo>
                  <a:lnTo>
                    <a:pt x="236219" y="121920"/>
                  </a:lnTo>
                </a:path>
                <a:path w="236219" h="243839">
                  <a:moveTo>
                    <a:pt x="234695" y="120396"/>
                  </a:moveTo>
                  <a:lnTo>
                    <a:pt x="202663" y="182710"/>
                  </a:lnTo>
                  <a:lnTo>
                    <a:pt x="165973" y="207692"/>
                  </a:lnTo>
                  <a:lnTo>
                    <a:pt x="118476" y="226991"/>
                  </a:lnTo>
                  <a:lnTo>
                    <a:pt x="62408" y="239432"/>
                  </a:lnTo>
                  <a:lnTo>
                    <a:pt x="0" y="2438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8597" y="2864357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3357" y="2858261"/>
              <a:ext cx="211454" cy="269875"/>
            </a:xfrm>
            <a:custGeom>
              <a:avLst/>
              <a:gdLst/>
              <a:ahLst/>
              <a:cxnLst/>
              <a:rect l="l" t="t" r="r" b="b"/>
              <a:pathLst>
                <a:path w="211455" h="269875">
                  <a:moveTo>
                    <a:pt x="0" y="0"/>
                  </a:moveTo>
                  <a:lnTo>
                    <a:pt x="0" y="269748"/>
                  </a:lnTo>
                  <a:lnTo>
                    <a:pt x="211455" y="2697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470657" y="3264661"/>
            <a:ext cx="435609" cy="295275"/>
            <a:chOff x="2470657" y="3264661"/>
            <a:chExt cx="435609" cy="295275"/>
          </a:xfrm>
        </p:grpSpPr>
        <p:sp>
          <p:nvSpPr>
            <p:cNvPr id="14" name="object 14"/>
            <p:cNvSpPr/>
            <p:nvPr/>
          </p:nvSpPr>
          <p:spPr>
            <a:xfrm>
              <a:off x="2657093" y="3291077"/>
              <a:ext cx="236220" cy="243840"/>
            </a:xfrm>
            <a:custGeom>
              <a:avLst/>
              <a:gdLst/>
              <a:ahLst/>
              <a:cxnLst/>
              <a:rect l="l" t="t" r="r" b="b"/>
              <a:pathLst>
                <a:path w="236219" h="243839">
                  <a:moveTo>
                    <a:pt x="0" y="0"/>
                  </a:moveTo>
                  <a:lnTo>
                    <a:pt x="635" y="0"/>
                  </a:lnTo>
                  <a:lnTo>
                    <a:pt x="1269" y="0"/>
                  </a:lnTo>
                  <a:lnTo>
                    <a:pt x="1905" y="0"/>
                  </a:lnTo>
                  <a:lnTo>
                    <a:pt x="64196" y="4356"/>
                  </a:lnTo>
                  <a:lnTo>
                    <a:pt x="120170" y="16651"/>
                  </a:lnTo>
                  <a:lnTo>
                    <a:pt x="167592" y="35718"/>
                  </a:lnTo>
                  <a:lnTo>
                    <a:pt x="204230" y="60395"/>
                  </a:lnTo>
                  <a:lnTo>
                    <a:pt x="227850" y="89517"/>
                  </a:lnTo>
                  <a:lnTo>
                    <a:pt x="236219" y="121920"/>
                  </a:lnTo>
                </a:path>
                <a:path w="236219" h="243839">
                  <a:moveTo>
                    <a:pt x="234695" y="120396"/>
                  </a:moveTo>
                  <a:lnTo>
                    <a:pt x="202663" y="182710"/>
                  </a:lnTo>
                  <a:lnTo>
                    <a:pt x="165973" y="207692"/>
                  </a:lnTo>
                  <a:lnTo>
                    <a:pt x="118476" y="226991"/>
                  </a:lnTo>
                  <a:lnTo>
                    <a:pt x="62408" y="239432"/>
                  </a:lnTo>
                  <a:lnTo>
                    <a:pt x="0" y="2438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98597" y="3283457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3357" y="3277361"/>
              <a:ext cx="211454" cy="269875"/>
            </a:xfrm>
            <a:custGeom>
              <a:avLst/>
              <a:gdLst/>
              <a:ahLst/>
              <a:cxnLst/>
              <a:rect l="l" t="t" r="r" b="b"/>
              <a:pathLst>
                <a:path w="211455" h="269875">
                  <a:moveTo>
                    <a:pt x="0" y="0"/>
                  </a:moveTo>
                  <a:lnTo>
                    <a:pt x="0" y="269748"/>
                  </a:lnTo>
                  <a:lnTo>
                    <a:pt x="211455" y="2697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470657" y="3683761"/>
            <a:ext cx="435609" cy="298450"/>
            <a:chOff x="2470657" y="3683761"/>
            <a:chExt cx="435609" cy="298450"/>
          </a:xfrm>
        </p:grpSpPr>
        <p:sp>
          <p:nvSpPr>
            <p:cNvPr id="18" name="object 18"/>
            <p:cNvSpPr/>
            <p:nvPr/>
          </p:nvSpPr>
          <p:spPr>
            <a:xfrm>
              <a:off x="2657093" y="3710177"/>
              <a:ext cx="236220" cy="247015"/>
            </a:xfrm>
            <a:custGeom>
              <a:avLst/>
              <a:gdLst/>
              <a:ahLst/>
              <a:cxnLst/>
              <a:rect l="l" t="t" r="r" b="b"/>
              <a:pathLst>
                <a:path w="236219" h="247014">
                  <a:moveTo>
                    <a:pt x="0" y="0"/>
                  </a:moveTo>
                  <a:lnTo>
                    <a:pt x="635" y="0"/>
                  </a:lnTo>
                  <a:lnTo>
                    <a:pt x="1269" y="0"/>
                  </a:lnTo>
                  <a:lnTo>
                    <a:pt x="1905" y="0"/>
                  </a:lnTo>
                  <a:lnTo>
                    <a:pt x="64196" y="4407"/>
                  </a:lnTo>
                  <a:lnTo>
                    <a:pt x="120170" y="16848"/>
                  </a:lnTo>
                  <a:lnTo>
                    <a:pt x="167592" y="36147"/>
                  </a:lnTo>
                  <a:lnTo>
                    <a:pt x="204230" y="61129"/>
                  </a:lnTo>
                  <a:lnTo>
                    <a:pt x="227850" y="90619"/>
                  </a:lnTo>
                  <a:lnTo>
                    <a:pt x="236219" y="123444"/>
                  </a:lnTo>
                </a:path>
                <a:path w="236219" h="247014">
                  <a:moveTo>
                    <a:pt x="234695" y="121920"/>
                  </a:moveTo>
                  <a:lnTo>
                    <a:pt x="202663" y="184968"/>
                  </a:lnTo>
                  <a:lnTo>
                    <a:pt x="165973" y="210264"/>
                  </a:lnTo>
                  <a:lnTo>
                    <a:pt x="118476" y="229813"/>
                  </a:lnTo>
                  <a:lnTo>
                    <a:pt x="62408" y="242420"/>
                  </a:lnTo>
                  <a:lnTo>
                    <a:pt x="0" y="24688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98597" y="3702557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83357" y="3696461"/>
              <a:ext cx="211454" cy="273050"/>
            </a:xfrm>
            <a:custGeom>
              <a:avLst/>
              <a:gdLst/>
              <a:ahLst/>
              <a:cxnLst/>
              <a:rect l="l" t="t" r="r" b="b"/>
              <a:pathLst>
                <a:path w="211455" h="273050">
                  <a:moveTo>
                    <a:pt x="0" y="0"/>
                  </a:moveTo>
                  <a:lnTo>
                    <a:pt x="0" y="272795"/>
                  </a:lnTo>
                  <a:lnTo>
                    <a:pt x="211455" y="2727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470657" y="3060445"/>
            <a:ext cx="1546860" cy="3032760"/>
            <a:chOff x="2470657" y="3060445"/>
            <a:chExt cx="1546860" cy="3032760"/>
          </a:xfrm>
        </p:grpSpPr>
        <p:sp>
          <p:nvSpPr>
            <p:cNvPr id="22" name="object 22"/>
            <p:cNvSpPr/>
            <p:nvPr/>
          </p:nvSpPr>
          <p:spPr>
            <a:xfrm>
              <a:off x="2657093" y="4130801"/>
              <a:ext cx="236220" cy="245745"/>
            </a:xfrm>
            <a:custGeom>
              <a:avLst/>
              <a:gdLst/>
              <a:ahLst/>
              <a:cxnLst/>
              <a:rect l="l" t="t" r="r" b="b"/>
              <a:pathLst>
                <a:path w="236219" h="245745">
                  <a:moveTo>
                    <a:pt x="0" y="0"/>
                  </a:moveTo>
                  <a:lnTo>
                    <a:pt x="635" y="0"/>
                  </a:lnTo>
                  <a:lnTo>
                    <a:pt x="1269" y="0"/>
                  </a:lnTo>
                  <a:lnTo>
                    <a:pt x="1905" y="0"/>
                  </a:lnTo>
                  <a:lnTo>
                    <a:pt x="64196" y="4407"/>
                  </a:lnTo>
                  <a:lnTo>
                    <a:pt x="120170" y="16848"/>
                  </a:lnTo>
                  <a:lnTo>
                    <a:pt x="167592" y="36147"/>
                  </a:lnTo>
                  <a:lnTo>
                    <a:pt x="204230" y="61129"/>
                  </a:lnTo>
                  <a:lnTo>
                    <a:pt x="227850" y="90619"/>
                  </a:lnTo>
                  <a:lnTo>
                    <a:pt x="236219" y="123443"/>
                  </a:lnTo>
                </a:path>
                <a:path w="236219" h="245745">
                  <a:moveTo>
                    <a:pt x="234695" y="121920"/>
                  </a:moveTo>
                  <a:lnTo>
                    <a:pt x="202663" y="184234"/>
                  </a:lnTo>
                  <a:lnTo>
                    <a:pt x="165973" y="209216"/>
                  </a:lnTo>
                  <a:lnTo>
                    <a:pt x="118476" y="228515"/>
                  </a:lnTo>
                  <a:lnTo>
                    <a:pt x="62408" y="240956"/>
                  </a:lnTo>
                  <a:lnTo>
                    <a:pt x="0" y="2453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98597" y="4123181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3357" y="4117085"/>
              <a:ext cx="211454" cy="271780"/>
            </a:xfrm>
            <a:custGeom>
              <a:avLst/>
              <a:gdLst/>
              <a:ahLst/>
              <a:cxnLst/>
              <a:rect l="l" t="t" r="r" b="b"/>
              <a:pathLst>
                <a:path w="211455" h="271779">
                  <a:moveTo>
                    <a:pt x="0" y="0"/>
                  </a:moveTo>
                  <a:lnTo>
                    <a:pt x="0" y="271271"/>
                  </a:lnTo>
                  <a:lnTo>
                    <a:pt x="211455" y="2712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57093" y="4549901"/>
              <a:ext cx="236220" cy="245745"/>
            </a:xfrm>
            <a:custGeom>
              <a:avLst/>
              <a:gdLst/>
              <a:ahLst/>
              <a:cxnLst/>
              <a:rect l="l" t="t" r="r" b="b"/>
              <a:pathLst>
                <a:path w="236219" h="245745">
                  <a:moveTo>
                    <a:pt x="0" y="0"/>
                  </a:moveTo>
                  <a:lnTo>
                    <a:pt x="635" y="0"/>
                  </a:lnTo>
                  <a:lnTo>
                    <a:pt x="1269" y="0"/>
                  </a:lnTo>
                  <a:lnTo>
                    <a:pt x="1905" y="0"/>
                  </a:lnTo>
                  <a:lnTo>
                    <a:pt x="64196" y="4407"/>
                  </a:lnTo>
                  <a:lnTo>
                    <a:pt x="120170" y="16848"/>
                  </a:lnTo>
                  <a:lnTo>
                    <a:pt x="167592" y="36147"/>
                  </a:lnTo>
                  <a:lnTo>
                    <a:pt x="204230" y="61129"/>
                  </a:lnTo>
                  <a:lnTo>
                    <a:pt x="227850" y="90619"/>
                  </a:lnTo>
                  <a:lnTo>
                    <a:pt x="236219" y="123443"/>
                  </a:lnTo>
                </a:path>
                <a:path w="236219" h="245745">
                  <a:moveTo>
                    <a:pt x="234695" y="121920"/>
                  </a:moveTo>
                  <a:lnTo>
                    <a:pt x="202663" y="184234"/>
                  </a:lnTo>
                  <a:lnTo>
                    <a:pt x="165973" y="209216"/>
                  </a:lnTo>
                  <a:lnTo>
                    <a:pt x="118476" y="228515"/>
                  </a:lnTo>
                  <a:lnTo>
                    <a:pt x="62408" y="240956"/>
                  </a:lnTo>
                  <a:lnTo>
                    <a:pt x="0" y="2453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98597" y="4542281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83357" y="4536185"/>
              <a:ext cx="211454" cy="271780"/>
            </a:xfrm>
            <a:custGeom>
              <a:avLst/>
              <a:gdLst/>
              <a:ahLst/>
              <a:cxnLst/>
              <a:rect l="l" t="t" r="r" b="b"/>
              <a:pathLst>
                <a:path w="211455" h="271779">
                  <a:moveTo>
                    <a:pt x="0" y="0"/>
                  </a:moveTo>
                  <a:lnTo>
                    <a:pt x="0" y="271271"/>
                  </a:lnTo>
                  <a:lnTo>
                    <a:pt x="211455" y="2712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11601" y="3073145"/>
              <a:ext cx="1092835" cy="2007235"/>
            </a:xfrm>
            <a:custGeom>
              <a:avLst/>
              <a:gdLst/>
              <a:ahLst/>
              <a:cxnLst/>
              <a:rect l="l" t="t" r="r" b="b"/>
              <a:pathLst>
                <a:path w="1092835" h="2007235">
                  <a:moveTo>
                    <a:pt x="445008" y="0"/>
                  </a:moveTo>
                  <a:lnTo>
                    <a:pt x="1077468" y="0"/>
                  </a:lnTo>
                </a:path>
                <a:path w="1092835" h="2007235">
                  <a:moveTo>
                    <a:pt x="519684" y="60959"/>
                  </a:moveTo>
                  <a:lnTo>
                    <a:pt x="1092708" y="60959"/>
                  </a:lnTo>
                </a:path>
                <a:path w="1092835" h="2007235">
                  <a:moveTo>
                    <a:pt x="512063" y="67055"/>
                  </a:moveTo>
                  <a:lnTo>
                    <a:pt x="512063" y="772667"/>
                  </a:lnTo>
                </a:path>
                <a:path w="1092835" h="2007235">
                  <a:moveTo>
                    <a:pt x="609600" y="135636"/>
                  </a:moveTo>
                  <a:lnTo>
                    <a:pt x="1077468" y="135636"/>
                  </a:lnTo>
                </a:path>
                <a:path w="1092835" h="2007235">
                  <a:moveTo>
                    <a:pt x="603503" y="141731"/>
                  </a:moveTo>
                  <a:lnTo>
                    <a:pt x="603503" y="1197864"/>
                  </a:lnTo>
                </a:path>
                <a:path w="1092835" h="2007235">
                  <a:moveTo>
                    <a:pt x="701039" y="210312"/>
                  </a:moveTo>
                  <a:lnTo>
                    <a:pt x="1077468" y="210312"/>
                  </a:lnTo>
                </a:path>
                <a:path w="1092835" h="2007235">
                  <a:moveTo>
                    <a:pt x="775715" y="269748"/>
                  </a:moveTo>
                  <a:lnTo>
                    <a:pt x="1048512" y="269748"/>
                  </a:lnTo>
                </a:path>
                <a:path w="1092835" h="2007235">
                  <a:moveTo>
                    <a:pt x="693420" y="214883"/>
                  </a:moveTo>
                  <a:lnTo>
                    <a:pt x="693420" y="1592579"/>
                  </a:lnTo>
                </a:path>
                <a:path w="1092835" h="2007235">
                  <a:moveTo>
                    <a:pt x="769620" y="277367"/>
                  </a:moveTo>
                  <a:lnTo>
                    <a:pt x="769620" y="2007108"/>
                  </a:lnTo>
                </a:path>
                <a:path w="1092835" h="2007235">
                  <a:moveTo>
                    <a:pt x="0" y="1610867"/>
                  </a:moveTo>
                  <a:lnTo>
                    <a:pt x="693420" y="16062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57093" y="4970525"/>
              <a:ext cx="236220" cy="245745"/>
            </a:xfrm>
            <a:custGeom>
              <a:avLst/>
              <a:gdLst/>
              <a:ahLst/>
              <a:cxnLst/>
              <a:rect l="l" t="t" r="r" b="b"/>
              <a:pathLst>
                <a:path w="236219" h="245745">
                  <a:moveTo>
                    <a:pt x="0" y="0"/>
                  </a:moveTo>
                  <a:lnTo>
                    <a:pt x="635" y="0"/>
                  </a:lnTo>
                  <a:lnTo>
                    <a:pt x="1269" y="0"/>
                  </a:lnTo>
                  <a:lnTo>
                    <a:pt x="1905" y="0"/>
                  </a:lnTo>
                  <a:lnTo>
                    <a:pt x="64196" y="4407"/>
                  </a:lnTo>
                  <a:lnTo>
                    <a:pt x="120170" y="16848"/>
                  </a:lnTo>
                  <a:lnTo>
                    <a:pt x="167592" y="36147"/>
                  </a:lnTo>
                  <a:lnTo>
                    <a:pt x="204230" y="61129"/>
                  </a:lnTo>
                  <a:lnTo>
                    <a:pt x="227850" y="90619"/>
                  </a:lnTo>
                  <a:lnTo>
                    <a:pt x="236219" y="123443"/>
                  </a:lnTo>
                </a:path>
                <a:path w="236219" h="245745">
                  <a:moveTo>
                    <a:pt x="234695" y="121919"/>
                  </a:moveTo>
                  <a:lnTo>
                    <a:pt x="202663" y="184234"/>
                  </a:lnTo>
                  <a:lnTo>
                    <a:pt x="165973" y="209216"/>
                  </a:lnTo>
                  <a:lnTo>
                    <a:pt x="118476" y="228515"/>
                  </a:lnTo>
                  <a:lnTo>
                    <a:pt x="62408" y="240956"/>
                  </a:lnTo>
                  <a:lnTo>
                    <a:pt x="0" y="2453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98597" y="4962905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83357" y="4956810"/>
              <a:ext cx="410209" cy="692150"/>
            </a:xfrm>
            <a:custGeom>
              <a:avLst/>
              <a:gdLst/>
              <a:ahLst/>
              <a:cxnLst/>
              <a:rect l="l" t="t" r="r" b="b"/>
              <a:pathLst>
                <a:path w="410210" h="692150">
                  <a:moveTo>
                    <a:pt x="0" y="0"/>
                  </a:moveTo>
                  <a:lnTo>
                    <a:pt x="0" y="271271"/>
                  </a:lnTo>
                  <a:lnTo>
                    <a:pt x="211455" y="271271"/>
                  </a:lnTo>
                </a:path>
                <a:path w="410210" h="692150">
                  <a:moveTo>
                    <a:pt x="173736" y="432815"/>
                  </a:moveTo>
                  <a:lnTo>
                    <a:pt x="174371" y="432815"/>
                  </a:lnTo>
                  <a:lnTo>
                    <a:pt x="175006" y="432815"/>
                  </a:lnTo>
                  <a:lnTo>
                    <a:pt x="175641" y="432815"/>
                  </a:lnTo>
                  <a:lnTo>
                    <a:pt x="237932" y="437497"/>
                  </a:lnTo>
                  <a:lnTo>
                    <a:pt x="293906" y="450708"/>
                  </a:lnTo>
                  <a:lnTo>
                    <a:pt x="341328" y="471201"/>
                  </a:lnTo>
                  <a:lnTo>
                    <a:pt x="377966" y="497727"/>
                  </a:lnTo>
                  <a:lnTo>
                    <a:pt x="401586" y="529036"/>
                  </a:lnTo>
                  <a:lnTo>
                    <a:pt x="409956" y="563879"/>
                  </a:lnTo>
                </a:path>
                <a:path w="410210" h="692150">
                  <a:moveTo>
                    <a:pt x="408431" y="562355"/>
                  </a:moveTo>
                  <a:lnTo>
                    <a:pt x="376399" y="627735"/>
                  </a:lnTo>
                  <a:lnTo>
                    <a:pt x="339709" y="653953"/>
                  </a:lnTo>
                  <a:lnTo>
                    <a:pt x="292212" y="674209"/>
                  </a:lnTo>
                  <a:lnTo>
                    <a:pt x="236144" y="687268"/>
                  </a:lnTo>
                  <a:lnTo>
                    <a:pt x="173736" y="6918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98597" y="5382005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83357" y="5375910"/>
              <a:ext cx="410209" cy="692150"/>
            </a:xfrm>
            <a:custGeom>
              <a:avLst/>
              <a:gdLst/>
              <a:ahLst/>
              <a:cxnLst/>
              <a:rect l="l" t="t" r="r" b="b"/>
              <a:pathLst>
                <a:path w="410210" h="692150">
                  <a:moveTo>
                    <a:pt x="0" y="0"/>
                  </a:moveTo>
                  <a:lnTo>
                    <a:pt x="0" y="284962"/>
                  </a:lnTo>
                  <a:lnTo>
                    <a:pt x="211455" y="284962"/>
                  </a:lnTo>
                </a:path>
                <a:path w="410210" h="692150">
                  <a:moveTo>
                    <a:pt x="173736" y="434339"/>
                  </a:moveTo>
                  <a:lnTo>
                    <a:pt x="174371" y="434339"/>
                  </a:lnTo>
                  <a:lnTo>
                    <a:pt x="175006" y="434339"/>
                  </a:lnTo>
                  <a:lnTo>
                    <a:pt x="175641" y="434339"/>
                  </a:lnTo>
                  <a:lnTo>
                    <a:pt x="237932" y="438966"/>
                  </a:lnTo>
                  <a:lnTo>
                    <a:pt x="293906" y="452024"/>
                  </a:lnTo>
                  <a:lnTo>
                    <a:pt x="341328" y="472278"/>
                  </a:lnTo>
                  <a:lnTo>
                    <a:pt x="377966" y="498494"/>
                  </a:lnTo>
                  <a:lnTo>
                    <a:pt x="401586" y="529440"/>
                  </a:lnTo>
                  <a:lnTo>
                    <a:pt x="409956" y="563879"/>
                  </a:lnTo>
                </a:path>
                <a:path w="410210" h="692150">
                  <a:moveTo>
                    <a:pt x="408431" y="562355"/>
                  </a:moveTo>
                  <a:lnTo>
                    <a:pt x="376399" y="627735"/>
                  </a:lnTo>
                  <a:lnTo>
                    <a:pt x="339709" y="653953"/>
                  </a:lnTo>
                  <a:lnTo>
                    <a:pt x="292212" y="674209"/>
                  </a:lnTo>
                  <a:lnTo>
                    <a:pt x="236144" y="687268"/>
                  </a:lnTo>
                  <a:lnTo>
                    <a:pt x="173736" y="6918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98597" y="5802629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83357" y="5796533"/>
              <a:ext cx="211454" cy="283845"/>
            </a:xfrm>
            <a:custGeom>
              <a:avLst/>
              <a:gdLst/>
              <a:ahLst/>
              <a:cxnLst/>
              <a:rect l="l" t="t" r="r" b="b"/>
              <a:pathLst>
                <a:path w="211455" h="283845">
                  <a:moveTo>
                    <a:pt x="0" y="0"/>
                  </a:moveTo>
                  <a:lnTo>
                    <a:pt x="0" y="283451"/>
                  </a:lnTo>
                  <a:lnTo>
                    <a:pt x="211455" y="2834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290821" y="1954529"/>
            <a:ext cx="1850389" cy="3200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459"/>
              </a:spcBef>
            </a:pPr>
            <a:r>
              <a:rPr sz="1400" b="1" spc="-45" dirty="0">
                <a:latin typeface="Arial"/>
                <a:cs typeface="Arial"/>
              </a:rPr>
              <a:t>AC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41697" y="2289810"/>
            <a:ext cx="178435" cy="838200"/>
          </a:xfrm>
          <a:custGeom>
            <a:avLst/>
            <a:gdLst/>
            <a:ahLst/>
            <a:cxnLst/>
            <a:rect l="l" t="t" r="r" b="b"/>
            <a:pathLst>
              <a:path w="178435" h="838200">
                <a:moveTo>
                  <a:pt x="0" y="838200"/>
                </a:moveTo>
                <a:lnTo>
                  <a:pt x="177926" y="838200"/>
                </a:lnTo>
                <a:lnTo>
                  <a:pt x="177926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1297" y="2274570"/>
            <a:ext cx="0" cy="3251200"/>
          </a:xfrm>
          <a:custGeom>
            <a:avLst/>
            <a:gdLst/>
            <a:ahLst/>
            <a:cxnLst/>
            <a:rect l="l" t="t" r="r" b="b"/>
            <a:pathLst>
              <a:path h="3251200">
                <a:moveTo>
                  <a:pt x="0" y="3250691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7161" y="227457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3669791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5799073" y="2018029"/>
            <a:ext cx="969010" cy="493395"/>
            <a:chOff x="5799073" y="2018029"/>
            <a:chExt cx="969010" cy="493395"/>
          </a:xfrm>
        </p:grpSpPr>
        <p:sp>
          <p:nvSpPr>
            <p:cNvPr id="41" name="object 41"/>
            <p:cNvSpPr/>
            <p:nvPr/>
          </p:nvSpPr>
          <p:spPr>
            <a:xfrm>
              <a:off x="5811773" y="2202941"/>
              <a:ext cx="766445" cy="295910"/>
            </a:xfrm>
            <a:custGeom>
              <a:avLst/>
              <a:gdLst/>
              <a:ahLst/>
              <a:cxnLst/>
              <a:rect l="l" t="t" r="r" b="b"/>
              <a:pathLst>
                <a:path w="766445" h="295910">
                  <a:moveTo>
                    <a:pt x="0" y="59436"/>
                  </a:moveTo>
                  <a:lnTo>
                    <a:pt x="89026" y="0"/>
                  </a:lnTo>
                  <a:lnTo>
                    <a:pt x="177926" y="59436"/>
                  </a:lnTo>
                </a:path>
                <a:path w="766445" h="295910">
                  <a:moveTo>
                    <a:pt x="89915" y="86868"/>
                  </a:moveTo>
                  <a:lnTo>
                    <a:pt x="89915" y="295656"/>
                  </a:lnTo>
                  <a:lnTo>
                    <a:pt x="766191" y="2956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24827" y="2025395"/>
              <a:ext cx="143255" cy="92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71437" y="2030729"/>
              <a:ext cx="452755" cy="121920"/>
            </a:xfrm>
            <a:custGeom>
              <a:avLst/>
              <a:gdLst/>
              <a:ahLst/>
              <a:cxnLst/>
              <a:rect l="l" t="t" r="r" b="b"/>
              <a:pathLst>
                <a:path w="452754" h="121919">
                  <a:moveTo>
                    <a:pt x="0" y="53340"/>
                  </a:moveTo>
                  <a:lnTo>
                    <a:pt x="452628" y="53340"/>
                  </a:lnTo>
                </a:path>
                <a:path w="452754" h="121919">
                  <a:moveTo>
                    <a:pt x="271272" y="0"/>
                  </a:moveTo>
                  <a:lnTo>
                    <a:pt x="137160" y="12192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655311" y="2404618"/>
            <a:ext cx="261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71364" y="2628645"/>
            <a:ext cx="332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12689" y="2827147"/>
            <a:ext cx="3898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CLR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55689" y="2344293"/>
            <a:ext cx="5105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05041" y="1912061"/>
            <a:ext cx="5930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60" dirty="0">
                <a:latin typeface="Arial"/>
                <a:cs typeface="Arial"/>
              </a:rPr>
              <a:t>To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47891" y="1825244"/>
            <a:ext cx="223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687317" y="2018029"/>
            <a:ext cx="595630" cy="147320"/>
            <a:chOff x="3687317" y="2018029"/>
            <a:chExt cx="595630" cy="147320"/>
          </a:xfrm>
        </p:grpSpPr>
        <p:sp>
          <p:nvSpPr>
            <p:cNvPr id="51" name="object 51"/>
            <p:cNvSpPr/>
            <p:nvPr/>
          </p:nvSpPr>
          <p:spPr>
            <a:xfrm>
              <a:off x="4140707" y="2025395"/>
              <a:ext cx="141731" cy="92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7317" y="2030729"/>
              <a:ext cx="452755" cy="121920"/>
            </a:xfrm>
            <a:custGeom>
              <a:avLst/>
              <a:gdLst/>
              <a:ahLst/>
              <a:cxnLst/>
              <a:rect l="l" t="t" r="r" b="b"/>
              <a:pathLst>
                <a:path w="452754" h="121919">
                  <a:moveTo>
                    <a:pt x="0" y="53340"/>
                  </a:moveTo>
                  <a:lnTo>
                    <a:pt x="452628" y="53340"/>
                  </a:lnTo>
                </a:path>
                <a:path w="452754" h="121919">
                  <a:moveTo>
                    <a:pt x="272796" y="0"/>
                  </a:moveTo>
                  <a:lnTo>
                    <a:pt x="150876" y="12192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580258" y="1872742"/>
            <a:ext cx="1022985" cy="3873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71450" marR="5080" indent="-159385">
              <a:lnSpc>
                <a:spcPct val="693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From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Adder 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Logic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78758" y="1825244"/>
            <a:ext cx="223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91282" y="2344293"/>
            <a:ext cx="795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1685" algn="l"/>
              </a:tabLst>
            </a:pPr>
            <a:r>
              <a:rPr sz="1400" b="1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	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87317" y="2923794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55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923158" y="2763774"/>
            <a:ext cx="1094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0770" algn="l"/>
              </a:tabLst>
            </a:pP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	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13379" y="3182874"/>
            <a:ext cx="44195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8625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DR	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75279" y="3605276"/>
            <a:ext cx="5613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INPR</a:t>
            </a:r>
            <a:r>
              <a:rPr sz="1400" b="1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75279" y="4024376"/>
            <a:ext cx="652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9445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	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75279" y="4440427"/>
            <a:ext cx="401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75279" y="4864353"/>
            <a:ext cx="832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150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SHL	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77566" y="5275579"/>
            <a:ext cx="2192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9320" algn="l"/>
              </a:tabLst>
            </a:pPr>
            <a:r>
              <a:rPr sz="1400" b="1" u="heavy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	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866138" y="2660142"/>
            <a:ext cx="632460" cy="3352800"/>
          </a:xfrm>
          <a:custGeom>
            <a:avLst/>
            <a:gdLst/>
            <a:ahLst/>
            <a:cxnLst/>
            <a:rect l="l" t="t" r="r" b="b"/>
            <a:pathLst>
              <a:path w="632460" h="3352800">
                <a:moveTo>
                  <a:pt x="632460" y="413004"/>
                </a:moveTo>
                <a:lnTo>
                  <a:pt x="345948" y="413004"/>
                </a:lnTo>
              </a:path>
              <a:path w="632460" h="3352800">
                <a:moveTo>
                  <a:pt x="632460" y="682752"/>
                </a:moveTo>
                <a:lnTo>
                  <a:pt x="0" y="682752"/>
                </a:lnTo>
              </a:path>
              <a:path w="632460" h="3352800">
                <a:moveTo>
                  <a:pt x="632460" y="832104"/>
                </a:moveTo>
                <a:lnTo>
                  <a:pt x="0" y="832104"/>
                </a:lnTo>
              </a:path>
              <a:path w="632460" h="3352800">
                <a:moveTo>
                  <a:pt x="632460" y="1106424"/>
                </a:moveTo>
                <a:lnTo>
                  <a:pt x="0" y="1106424"/>
                </a:lnTo>
              </a:path>
              <a:path w="632460" h="3352800">
                <a:moveTo>
                  <a:pt x="632460" y="1251204"/>
                </a:moveTo>
                <a:lnTo>
                  <a:pt x="0" y="1251204"/>
                </a:lnTo>
              </a:path>
              <a:path w="632460" h="3352800">
                <a:moveTo>
                  <a:pt x="632460" y="1525524"/>
                </a:moveTo>
                <a:lnTo>
                  <a:pt x="0" y="1525524"/>
                </a:lnTo>
              </a:path>
              <a:path w="632460" h="3352800">
                <a:moveTo>
                  <a:pt x="632460" y="1670304"/>
                </a:moveTo>
                <a:lnTo>
                  <a:pt x="0" y="1670304"/>
                </a:lnTo>
              </a:path>
              <a:path w="632460" h="3352800">
                <a:moveTo>
                  <a:pt x="632460" y="1944624"/>
                </a:moveTo>
                <a:lnTo>
                  <a:pt x="345948" y="1944624"/>
                </a:lnTo>
              </a:path>
              <a:path w="632460" h="3352800">
                <a:moveTo>
                  <a:pt x="632460" y="2092452"/>
                </a:moveTo>
                <a:lnTo>
                  <a:pt x="0" y="2092452"/>
                </a:lnTo>
              </a:path>
              <a:path w="632460" h="3352800">
                <a:moveTo>
                  <a:pt x="632460" y="2365248"/>
                </a:moveTo>
                <a:lnTo>
                  <a:pt x="345948" y="2365248"/>
                </a:lnTo>
              </a:path>
              <a:path w="632460" h="3352800">
                <a:moveTo>
                  <a:pt x="632460" y="2511552"/>
                </a:moveTo>
                <a:lnTo>
                  <a:pt x="0" y="2511552"/>
                </a:lnTo>
              </a:path>
              <a:path w="632460" h="3352800">
                <a:moveTo>
                  <a:pt x="632460" y="263652"/>
                </a:moveTo>
                <a:lnTo>
                  <a:pt x="0" y="263652"/>
                </a:lnTo>
              </a:path>
              <a:path w="632460" h="3352800">
                <a:moveTo>
                  <a:pt x="368807" y="0"/>
                </a:moveTo>
                <a:lnTo>
                  <a:pt x="368807" y="413004"/>
                </a:lnTo>
              </a:path>
              <a:path w="632460" h="3352800">
                <a:moveTo>
                  <a:pt x="632460" y="2795016"/>
                </a:moveTo>
                <a:lnTo>
                  <a:pt x="345948" y="2795016"/>
                </a:lnTo>
              </a:path>
              <a:path w="632460" h="3352800">
                <a:moveTo>
                  <a:pt x="632460" y="2930652"/>
                </a:moveTo>
                <a:lnTo>
                  <a:pt x="0" y="2930652"/>
                </a:lnTo>
              </a:path>
              <a:path w="632460" h="3352800">
                <a:moveTo>
                  <a:pt x="632460" y="3215640"/>
                </a:moveTo>
                <a:lnTo>
                  <a:pt x="345948" y="3215640"/>
                </a:lnTo>
              </a:path>
              <a:path w="632460" h="3352800">
                <a:moveTo>
                  <a:pt x="632460" y="3352800"/>
                </a:moveTo>
                <a:lnTo>
                  <a:pt x="0" y="3352800"/>
                </a:lnTo>
              </a:path>
              <a:path w="632460" h="3352800">
                <a:moveTo>
                  <a:pt x="353568" y="1537716"/>
                </a:moveTo>
                <a:lnTo>
                  <a:pt x="353568" y="32232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570355" y="3864102"/>
            <a:ext cx="389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spc="-60" baseline="15873" dirty="0">
                <a:latin typeface="Arial"/>
                <a:cs typeface="Arial"/>
              </a:rPr>
              <a:t>B</a:t>
            </a:r>
            <a:r>
              <a:rPr sz="1400" b="1" spc="-4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57655" y="5647716"/>
            <a:ext cx="3947795" cy="5530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339850">
              <a:lnSpc>
                <a:spcPct val="100000"/>
              </a:lnSpc>
              <a:spcBef>
                <a:spcPts val="495"/>
              </a:spcBef>
              <a:tabLst>
                <a:tab pos="3921760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CLR	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95"/>
              </a:spcBef>
            </a:pPr>
            <a:r>
              <a:rPr sz="2100" b="1" spc="-60" baseline="15873" dirty="0">
                <a:latin typeface="Arial"/>
                <a:cs typeface="Arial"/>
              </a:rPr>
              <a:t>B</a:t>
            </a:r>
            <a:r>
              <a:rPr sz="1400" b="1" spc="-4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70355" y="4024376"/>
            <a:ext cx="309245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664"/>
              </a:lnSpc>
            </a:pPr>
            <a:r>
              <a:rPr sz="1400" b="1" spc="15" dirty="0">
                <a:latin typeface="Arial"/>
                <a:cs typeface="Arial"/>
              </a:rPr>
              <a:t>B</a:t>
            </a:r>
            <a:r>
              <a:rPr sz="2100" b="1" spc="22" baseline="-15873" dirty="0">
                <a:latin typeface="Arial"/>
                <a:cs typeface="Arial"/>
              </a:rPr>
              <a:t>9</a:t>
            </a:r>
            <a:endParaRPr sz="2100" baseline="-15873">
              <a:latin typeface="Arial"/>
              <a:cs typeface="Arial"/>
            </a:endParaRPr>
          </a:p>
          <a:p>
            <a:pPr marL="38100" marR="30480">
              <a:lnSpc>
                <a:spcPts val="3310"/>
              </a:lnSpc>
              <a:spcBef>
                <a:spcPts val="375"/>
              </a:spcBef>
            </a:pPr>
            <a:r>
              <a:rPr sz="1400" b="1" spc="35" dirty="0">
                <a:latin typeface="Arial"/>
                <a:cs typeface="Arial"/>
              </a:rPr>
              <a:t>B</a:t>
            </a:r>
            <a:r>
              <a:rPr sz="2100" b="1" baseline="-15873" dirty="0">
                <a:latin typeface="Arial"/>
                <a:cs typeface="Arial"/>
              </a:rPr>
              <a:t>7  </a:t>
            </a:r>
            <a:r>
              <a:rPr sz="1400" b="1" spc="35" dirty="0">
                <a:latin typeface="Arial"/>
                <a:cs typeface="Arial"/>
              </a:rPr>
              <a:t>B</a:t>
            </a:r>
            <a:r>
              <a:rPr sz="2100" b="1" baseline="-15873" dirty="0">
                <a:latin typeface="Arial"/>
                <a:cs typeface="Arial"/>
              </a:rPr>
              <a:t>6</a:t>
            </a:r>
            <a:endParaRPr sz="2100" baseline="-1587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40"/>
              </a:spcBef>
            </a:pPr>
            <a:r>
              <a:rPr sz="1400" b="1" spc="15" dirty="0">
                <a:latin typeface="Arial"/>
                <a:cs typeface="Arial"/>
              </a:rPr>
              <a:t>B</a:t>
            </a:r>
            <a:r>
              <a:rPr sz="2100" b="1" spc="22" baseline="-15873" dirty="0">
                <a:latin typeface="Arial"/>
                <a:cs typeface="Arial"/>
              </a:rPr>
              <a:t>5</a:t>
            </a:r>
            <a:endParaRPr sz="2100" baseline="-15873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86305" y="360527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70355" y="2344293"/>
            <a:ext cx="309245" cy="12877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 marR="30480" algn="just">
              <a:lnSpc>
                <a:spcPts val="1650"/>
              </a:lnSpc>
              <a:spcBef>
                <a:spcPts val="185"/>
              </a:spcBef>
            </a:pPr>
            <a:r>
              <a:rPr sz="1400" b="1" spc="35" dirty="0">
                <a:latin typeface="Arial"/>
                <a:cs typeface="Arial"/>
              </a:rPr>
              <a:t>D</a:t>
            </a:r>
            <a:r>
              <a:rPr sz="2100" b="1" baseline="-15873" dirty="0">
                <a:latin typeface="Arial"/>
                <a:cs typeface="Arial"/>
              </a:rPr>
              <a:t>0 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290" dirty="0">
                <a:latin typeface="Arial"/>
                <a:cs typeface="Arial"/>
              </a:rPr>
              <a:t> </a:t>
            </a:r>
            <a:r>
              <a:rPr sz="2100" b="1" baseline="-15873" dirty="0">
                <a:latin typeface="Arial"/>
                <a:cs typeface="Arial"/>
              </a:rPr>
              <a:t>5  </a:t>
            </a:r>
            <a:r>
              <a:rPr sz="1400" b="1" spc="35" dirty="0">
                <a:latin typeface="Arial"/>
                <a:cs typeface="Arial"/>
              </a:rPr>
              <a:t>D</a:t>
            </a:r>
            <a:r>
              <a:rPr sz="2100" b="1" baseline="-15873" dirty="0">
                <a:latin typeface="Arial"/>
                <a:cs typeface="Arial"/>
              </a:rPr>
              <a:t>1</a:t>
            </a:r>
            <a:endParaRPr sz="2100" baseline="-15873">
              <a:latin typeface="Arial"/>
              <a:cs typeface="Arial"/>
            </a:endParaRPr>
          </a:p>
          <a:p>
            <a:pPr marL="38100">
              <a:lnSpc>
                <a:spcPts val="1664"/>
              </a:lnSpc>
              <a:spcBef>
                <a:spcPts val="1570"/>
              </a:spcBef>
            </a:pPr>
            <a:r>
              <a:rPr sz="1400" b="1" spc="15" dirty="0">
                <a:latin typeface="Arial"/>
                <a:cs typeface="Arial"/>
              </a:rPr>
              <a:t>D</a:t>
            </a:r>
            <a:r>
              <a:rPr sz="2100" b="1" spc="22" baseline="-15873" dirty="0">
                <a:latin typeface="Arial"/>
                <a:cs typeface="Arial"/>
              </a:rPr>
              <a:t>2</a:t>
            </a:r>
            <a:endParaRPr sz="2100" baseline="-15873">
              <a:latin typeface="Arial"/>
              <a:cs typeface="Arial"/>
            </a:endParaRPr>
          </a:p>
          <a:p>
            <a:pPr marL="38100"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295" dirty="0">
                <a:latin typeface="Arial"/>
                <a:cs typeface="Arial"/>
              </a:rPr>
              <a:t> </a:t>
            </a:r>
            <a:r>
              <a:rPr sz="2100" b="1" baseline="-15873" dirty="0">
                <a:latin typeface="Arial"/>
                <a:cs typeface="Arial"/>
              </a:rPr>
              <a:t>5</a:t>
            </a:r>
            <a:endParaRPr sz="2100" baseline="-15873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71296" y="391414"/>
            <a:ext cx="238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Control </a:t>
            </a:r>
            <a:r>
              <a:rPr sz="1800" dirty="0"/>
              <a:t>of </a:t>
            </a:r>
            <a:r>
              <a:rPr sz="1800" spc="-5" dirty="0"/>
              <a:t>AC</a:t>
            </a:r>
            <a:r>
              <a:rPr sz="1800" spc="325" dirty="0"/>
              <a:t> </a:t>
            </a:r>
            <a:r>
              <a:rPr sz="1800" spc="-5" dirty="0"/>
              <a:t>register</a:t>
            </a:r>
            <a:endParaRPr sz="1800"/>
          </a:p>
        </p:txBody>
      </p:sp>
      <p:sp>
        <p:nvSpPr>
          <p:cNvPr id="72" name="object 72"/>
          <p:cNvSpPr txBox="1"/>
          <p:nvPr/>
        </p:nvSpPr>
        <p:spPr>
          <a:xfrm>
            <a:off x="571296" y="802894"/>
            <a:ext cx="729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Gate structures for controlling the </a:t>
            </a:r>
            <a:r>
              <a:rPr sz="1800" spc="-5" dirty="0">
                <a:latin typeface="Times New Roman"/>
                <a:cs typeface="Times New Roman"/>
              </a:rPr>
              <a:t>LD, </a:t>
            </a:r>
            <a:r>
              <a:rPr sz="1800" dirty="0">
                <a:latin typeface="Times New Roman"/>
                <a:cs typeface="Times New Roman"/>
              </a:rPr>
              <a:t>INR, and CLR of </a:t>
            </a:r>
            <a:r>
              <a:rPr sz="1800" spc="-5" dirty="0">
                <a:latin typeface="Times New Roman"/>
                <a:cs typeface="Times New Roman"/>
              </a:rPr>
              <a:t>AC show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below: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31594" y="6333235"/>
            <a:ext cx="52273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Gate </a:t>
            </a:r>
            <a:r>
              <a:rPr sz="1400" b="1" spc="-5" dirty="0">
                <a:latin typeface="Times New Roman"/>
                <a:cs typeface="Times New Roman"/>
              </a:rPr>
              <a:t>structure </a:t>
            </a:r>
            <a:r>
              <a:rPr sz="1400" b="1" dirty="0">
                <a:latin typeface="Times New Roman"/>
                <a:cs typeface="Times New Roman"/>
              </a:rPr>
              <a:t>for </a:t>
            </a:r>
            <a:r>
              <a:rPr sz="1400" b="1" spc="-5" dirty="0">
                <a:latin typeface="Times New Roman"/>
                <a:cs typeface="Times New Roman"/>
              </a:rPr>
              <a:t>controlling </a:t>
            </a:r>
            <a:r>
              <a:rPr sz="1400" b="1" dirty="0">
                <a:latin typeface="Times New Roman"/>
                <a:cs typeface="Times New Roman"/>
              </a:rPr>
              <a:t>the LD, </a:t>
            </a:r>
            <a:r>
              <a:rPr sz="1400" b="1" spc="-5" dirty="0">
                <a:latin typeface="Times New Roman"/>
                <a:cs typeface="Times New Roman"/>
              </a:rPr>
              <a:t>INR, </a:t>
            </a:r>
            <a:r>
              <a:rPr sz="1400" b="1" dirty="0">
                <a:latin typeface="Times New Roman"/>
                <a:cs typeface="Times New Roman"/>
              </a:rPr>
              <a:t>and CLR of</a:t>
            </a:r>
            <a:r>
              <a:rPr sz="1400" b="1" spc="-254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AC.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9734" y="2596133"/>
            <a:ext cx="623570" cy="668020"/>
          </a:xfrm>
          <a:custGeom>
            <a:avLst/>
            <a:gdLst/>
            <a:ahLst/>
            <a:cxnLst/>
            <a:rect l="l" t="t" r="r" b="b"/>
            <a:pathLst>
              <a:path w="623570" h="668020">
                <a:moveTo>
                  <a:pt x="65531" y="3048"/>
                </a:moveTo>
                <a:lnTo>
                  <a:pt x="66293" y="3048"/>
                </a:lnTo>
                <a:lnTo>
                  <a:pt x="67182" y="3048"/>
                </a:lnTo>
                <a:lnTo>
                  <a:pt x="68071" y="3048"/>
                </a:lnTo>
                <a:lnTo>
                  <a:pt x="128558" y="4962"/>
                </a:lnTo>
                <a:lnTo>
                  <a:pt x="187162" y="10571"/>
                </a:lnTo>
                <a:lnTo>
                  <a:pt x="243543" y="19677"/>
                </a:lnTo>
                <a:lnTo>
                  <a:pt x="297362" y="32081"/>
                </a:lnTo>
                <a:lnTo>
                  <a:pt x="348281" y="47582"/>
                </a:lnTo>
                <a:lnTo>
                  <a:pt x="395959" y="65983"/>
                </a:lnTo>
                <a:lnTo>
                  <a:pt x="440059" y="87083"/>
                </a:lnTo>
                <a:lnTo>
                  <a:pt x="480240" y="110684"/>
                </a:lnTo>
                <a:lnTo>
                  <a:pt x="516164" y="136586"/>
                </a:lnTo>
                <a:lnTo>
                  <a:pt x="547492" y="164591"/>
                </a:lnTo>
                <a:lnTo>
                  <a:pt x="573884" y="194500"/>
                </a:lnTo>
                <a:lnTo>
                  <a:pt x="610505" y="259230"/>
                </a:lnTo>
                <a:lnTo>
                  <a:pt x="620056" y="293653"/>
                </a:lnTo>
                <a:lnTo>
                  <a:pt x="623315" y="329183"/>
                </a:lnTo>
              </a:path>
              <a:path w="623570" h="668020">
                <a:moveTo>
                  <a:pt x="621791" y="329183"/>
                </a:moveTo>
                <a:lnTo>
                  <a:pt x="609868" y="394297"/>
                </a:lnTo>
                <a:lnTo>
                  <a:pt x="575673" y="454943"/>
                </a:lnTo>
                <a:lnTo>
                  <a:pt x="521567" y="509824"/>
                </a:lnTo>
                <a:lnTo>
                  <a:pt x="487786" y="534697"/>
                </a:lnTo>
                <a:lnTo>
                  <a:pt x="449913" y="557641"/>
                </a:lnTo>
                <a:lnTo>
                  <a:pt x="408243" y="578493"/>
                </a:lnTo>
                <a:lnTo>
                  <a:pt x="363072" y="597093"/>
                </a:lnTo>
                <a:lnTo>
                  <a:pt x="314695" y="613276"/>
                </a:lnTo>
                <a:lnTo>
                  <a:pt x="263407" y="626881"/>
                </a:lnTo>
                <a:lnTo>
                  <a:pt x="209504" y="637746"/>
                </a:lnTo>
                <a:lnTo>
                  <a:pt x="153280" y="645707"/>
                </a:lnTo>
                <a:lnTo>
                  <a:pt x="95031" y="650603"/>
                </a:lnTo>
                <a:lnTo>
                  <a:pt x="35051" y="652271"/>
                </a:lnTo>
              </a:path>
              <a:path w="623570" h="668020">
                <a:moveTo>
                  <a:pt x="7619" y="0"/>
                </a:moveTo>
                <a:lnTo>
                  <a:pt x="8254" y="0"/>
                </a:lnTo>
                <a:lnTo>
                  <a:pt x="9016" y="0"/>
                </a:lnTo>
                <a:lnTo>
                  <a:pt x="9651" y="0"/>
                </a:lnTo>
                <a:lnTo>
                  <a:pt x="39700" y="5401"/>
                </a:lnTo>
                <a:lnTo>
                  <a:pt x="94017" y="45776"/>
                </a:lnTo>
                <a:lnTo>
                  <a:pt x="117343" y="78854"/>
                </a:lnTo>
                <a:lnTo>
                  <a:pt x="137484" y="119265"/>
                </a:lnTo>
                <a:lnTo>
                  <a:pt x="153971" y="166059"/>
                </a:lnTo>
                <a:lnTo>
                  <a:pt x="166330" y="218291"/>
                </a:lnTo>
                <a:lnTo>
                  <a:pt x="174092" y="275014"/>
                </a:lnTo>
                <a:lnTo>
                  <a:pt x="176783" y="335279"/>
                </a:lnTo>
              </a:path>
              <a:path w="623570" h="668020">
                <a:moveTo>
                  <a:pt x="175260" y="332231"/>
                </a:moveTo>
                <a:lnTo>
                  <a:pt x="172435" y="392497"/>
                </a:lnTo>
                <a:lnTo>
                  <a:pt x="164293" y="449220"/>
                </a:lnTo>
                <a:lnTo>
                  <a:pt x="151327" y="501452"/>
                </a:lnTo>
                <a:lnTo>
                  <a:pt x="134034" y="548246"/>
                </a:lnTo>
                <a:lnTo>
                  <a:pt x="112909" y="588657"/>
                </a:lnTo>
                <a:lnTo>
                  <a:pt x="88448" y="621735"/>
                </a:lnTo>
                <a:lnTo>
                  <a:pt x="31498" y="662110"/>
                </a:lnTo>
                <a:lnTo>
                  <a:pt x="0" y="6675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4105" y="2059685"/>
            <a:ext cx="494030" cy="0"/>
          </a:xfrm>
          <a:custGeom>
            <a:avLst/>
            <a:gdLst/>
            <a:ahLst/>
            <a:cxnLst/>
            <a:rect l="l" t="t" r="r" b="b"/>
            <a:pathLst>
              <a:path w="494029">
                <a:moveTo>
                  <a:pt x="493776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9750" y="2245614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>
                <a:moveTo>
                  <a:pt x="1818132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317" y="2757677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15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5938" y="2143505"/>
            <a:ext cx="487680" cy="521334"/>
          </a:xfrm>
          <a:custGeom>
            <a:avLst/>
            <a:gdLst/>
            <a:ahLst/>
            <a:cxnLst/>
            <a:rect l="l" t="t" r="r" b="b"/>
            <a:pathLst>
              <a:path w="487679" h="521335">
                <a:moveTo>
                  <a:pt x="0" y="9144"/>
                </a:moveTo>
                <a:lnTo>
                  <a:pt x="470915" y="9144"/>
                </a:lnTo>
              </a:path>
              <a:path w="487679" h="521335">
                <a:moveTo>
                  <a:pt x="487679" y="0"/>
                </a:moveTo>
                <a:lnTo>
                  <a:pt x="487679" y="5212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5938" y="2843022"/>
            <a:ext cx="100330" cy="437515"/>
          </a:xfrm>
          <a:custGeom>
            <a:avLst/>
            <a:gdLst/>
            <a:ahLst/>
            <a:cxnLst/>
            <a:rect l="l" t="t" r="r" b="b"/>
            <a:pathLst>
              <a:path w="100329" h="437514">
                <a:moveTo>
                  <a:pt x="0" y="437006"/>
                </a:moveTo>
                <a:lnTo>
                  <a:pt x="100075" y="437006"/>
                </a:lnTo>
                <a:lnTo>
                  <a:pt x="1000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2323" y="1794510"/>
            <a:ext cx="2952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1761" y="2664714"/>
            <a:ext cx="711835" cy="530860"/>
          </a:xfrm>
          <a:custGeom>
            <a:avLst/>
            <a:gdLst/>
            <a:ahLst/>
            <a:cxnLst/>
            <a:rect l="l" t="t" r="r" b="b"/>
            <a:pathLst>
              <a:path w="711835" h="530860">
                <a:moveTo>
                  <a:pt x="0" y="185927"/>
                </a:moveTo>
                <a:lnTo>
                  <a:pt x="694943" y="185927"/>
                </a:lnTo>
              </a:path>
              <a:path w="711835" h="530860">
                <a:moveTo>
                  <a:pt x="99060" y="266700"/>
                </a:moveTo>
                <a:lnTo>
                  <a:pt x="711708" y="266700"/>
                </a:lnTo>
              </a:path>
              <a:path w="711835" h="530860">
                <a:moveTo>
                  <a:pt x="182879" y="358139"/>
                </a:moveTo>
                <a:lnTo>
                  <a:pt x="694943" y="358139"/>
                </a:lnTo>
              </a:path>
              <a:path w="711835" h="530860">
                <a:moveTo>
                  <a:pt x="280415" y="451103"/>
                </a:moveTo>
                <a:lnTo>
                  <a:pt x="694943" y="451103"/>
                </a:lnTo>
              </a:path>
              <a:path w="711835" h="530860">
                <a:moveTo>
                  <a:pt x="381000" y="530351"/>
                </a:moveTo>
                <a:lnTo>
                  <a:pt x="661415" y="530351"/>
                </a:lnTo>
              </a:path>
              <a:path w="711835" h="530860">
                <a:moveTo>
                  <a:pt x="381000" y="0"/>
                </a:moveTo>
                <a:lnTo>
                  <a:pt x="6461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92323" y="2400045"/>
            <a:ext cx="2952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DD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1636" y="2931413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DR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97050" y="2139950"/>
            <a:ext cx="6511925" cy="3372485"/>
            <a:chOff x="1797050" y="2139950"/>
            <a:chExt cx="6511925" cy="3372485"/>
          </a:xfrm>
        </p:grpSpPr>
        <p:sp>
          <p:nvSpPr>
            <p:cNvPr id="13" name="object 13"/>
            <p:cNvSpPr/>
            <p:nvPr/>
          </p:nvSpPr>
          <p:spPr>
            <a:xfrm>
              <a:off x="2007870" y="2152650"/>
              <a:ext cx="5506720" cy="3249295"/>
            </a:xfrm>
            <a:custGeom>
              <a:avLst/>
              <a:gdLst/>
              <a:ahLst/>
              <a:cxnLst/>
              <a:rect l="l" t="t" r="r" b="b"/>
              <a:pathLst>
                <a:path w="5506720" h="3249295">
                  <a:moveTo>
                    <a:pt x="2075688" y="1662683"/>
                  </a:moveTo>
                  <a:lnTo>
                    <a:pt x="2258568" y="1662683"/>
                  </a:lnTo>
                </a:path>
                <a:path w="5506720" h="3249295">
                  <a:moveTo>
                    <a:pt x="2273808" y="784860"/>
                  </a:moveTo>
                  <a:lnTo>
                    <a:pt x="2273808" y="1670304"/>
                  </a:lnTo>
                </a:path>
                <a:path w="5506720" h="3249295">
                  <a:moveTo>
                    <a:pt x="2357628" y="877824"/>
                  </a:moveTo>
                  <a:lnTo>
                    <a:pt x="2357628" y="2208276"/>
                  </a:lnTo>
                </a:path>
                <a:path w="5506720" h="3249295">
                  <a:moveTo>
                    <a:pt x="2456688" y="970788"/>
                  </a:moveTo>
                  <a:lnTo>
                    <a:pt x="2456688" y="2712720"/>
                  </a:lnTo>
                </a:path>
                <a:path w="5506720" h="3249295">
                  <a:moveTo>
                    <a:pt x="2555747" y="1048512"/>
                  </a:moveTo>
                  <a:lnTo>
                    <a:pt x="2555747" y="3249168"/>
                  </a:lnTo>
                </a:path>
                <a:path w="5506720" h="3249295">
                  <a:moveTo>
                    <a:pt x="2068068" y="2193036"/>
                  </a:moveTo>
                  <a:lnTo>
                    <a:pt x="2369820" y="2193036"/>
                  </a:lnTo>
                </a:path>
                <a:path w="5506720" h="3249295">
                  <a:moveTo>
                    <a:pt x="2068068" y="2721864"/>
                  </a:moveTo>
                  <a:lnTo>
                    <a:pt x="2464308" y="2721864"/>
                  </a:lnTo>
                </a:path>
                <a:path w="5506720" h="3249295">
                  <a:moveTo>
                    <a:pt x="2051304" y="3249168"/>
                  </a:moveTo>
                  <a:lnTo>
                    <a:pt x="2555747" y="3249168"/>
                  </a:lnTo>
                </a:path>
                <a:path w="5506720" h="3249295">
                  <a:moveTo>
                    <a:pt x="1620012" y="512063"/>
                  </a:moveTo>
                  <a:lnTo>
                    <a:pt x="1126236" y="512063"/>
                  </a:lnTo>
                </a:path>
                <a:path w="5506720" h="3249295">
                  <a:moveTo>
                    <a:pt x="1620012" y="697991"/>
                  </a:moveTo>
                  <a:lnTo>
                    <a:pt x="745236" y="697991"/>
                  </a:lnTo>
                </a:path>
                <a:path w="5506720" h="3249295">
                  <a:moveTo>
                    <a:pt x="1620012" y="0"/>
                  </a:moveTo>
                  <a:lnTo>
                    <a:pt x="0" y="0"/>
                  </a:lnTo>
                </a:path>
                <a:path w="5506720" h="3249295">
                  <a:moveTo>
                    <a:pt x="3358896" y="778763"/>
                  </a:moveTo>
                  <a:lnTo>
                    <a:pt x="4683252" y="778763"/>
                  </a:lnTo>
                </a:path>
                <a:path w="5506720" h="3249295">
                  <a:moveTo>
                    <a:pt x="4517135" y="263651"/>
                  </a:moveTo>
                  <a:lnTo>
                    <a:pt x="4517135" y="1406652"/>
                  </a:lnTo>
                </a:path>
                <a:path w="5506720" h="3249295">
                  <a:moveTo>
                    <a:pt x="4532376" y="605027"/>
                  </a:moveTo>
                  <a:lnTo>
                    <a:pt x="4683252" y="605027"/>
                  </a:lnTo>
                </a:path>
                <a:path w="5506720" h="3249295">
                  <a:moveTo>
                    <a:pt x="4293108" y="1226820"/>
                  </a:moveTo>
                  <a:lnTo>
                    <a:pt x="4683252" y="1226820"/>
                  </a:lnTo>
                </a:path>
                <a:path w="5506720" h="3249295">
                  <a:moveTo>
                    <a:pt x="3950207" y="1226820"/>
                  </a:moveTo>
                  <a:lnTo>
                    <a:pt x="3668268" y="1226820"/>
                  </a:lnTo>
                </a:path>
                <a:path w="5506720" h="3249295">
                  <a:moveTo>
                    <a:pt x="3681983" y="784860"/>
                  </a:moveTo>
                  <a:lnTo>
                    <a:pt x="3681983" y="1222248"/>
                  </a:lnTo>
                </a:path>
                <a:path w="5506720" h="3249295">
                  <a:moveTo>
                    <a:pt x="4532376" y="1397508"/>
                  </a:moveTo>
                  <a:lnTo>
                    <a:pt x="4683252" y="1397508"/>
                  </a:lnTo>
                </a:path>
                <a:path w="5506720" h="3249295">
                  <a:moveTo>
                    <a:pt x="5178552" y="707136"/>
                  </a:moveTo>
                  <a:lnTo>
                    <a:pt x="5506211" y="70713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7278" y="3458717"/>
              <a:ext cx="291465" cy="9525"/>
            </a:xfrm>
            <a:custGeom>
              <a:avLst/>
              <a:gdLst/>
              <a:ahLst/>
              <a:cxnLst/>
              <a:rect l="l" t="t" r="r" b="b"/>
              <a:pathLst>
                <a:path w="291465" h="9525">
                  <a:moveTo>
                    <a:pt x="-12700" y="4572"/>
                  </a:moveTo>
                  <a:lnTo>
                    <a:pt x="303783" y="4572"/>
                  </a:lnTo>
                </a:path>
              </a:pathLst>
            </a:custGeom>
            <a:ln w="34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83602" y="2500122"/>
              <a:ext cx="812800" cy="1292860"/>
            </a:xfrm>
            <a:custGeom>
              <a:avLst/>
              <a:gdLst/>
              <a:ahLst/>
              <a:cxnLst/>
              <a:rect l="l" t="t" r="r" b="b"/>
              <a:pathLst>
                <a:path w="812800" h="1292860">
                  <a:moveTo>
                    <a:pt x="0" y="1292352"/>
                  </a:moveTo>
                  <a:lnTo>
                    <a:pt x="812292" y="1292352"/>
                  </a:lnTo>
                  <a:lnTo>
                    <a:pt x="812292" y="0"/>
                  </a:lnTo>
                  <a:lnTo>
                    <a:pt x="0" y="0"/>
                  </a:lnTo>
                  <a:lnTo>
                    <a:pt x="0" y="129235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09750" y="3195066"/>
              <a:ext cx="1818639" cy="2304415"/>
            </a:xfrm>
            <a:custGeom>
              <a:avLst/>
              <a:gdLst/>
              <a:ahLst/>
              <a:cxnLst/>
              <a:rect l="l" t="t" r="r" b="b"/>
              <a:pathLst>
                <a:path w="1818639" h="2304415">
                  <a:moveTo>
                    <a:pt x="1818132" y="184404"/>
                  </a:moveTo>
                  <a:lnTo>
                    <a:pt x="0" y="184404"/>
                  </a:lnTo>
                </a:path>
                <a:path w="1818639" h="2304415">
                  <a:moveTo>
                    <a:pt x="1818132" y="1243584"/>
                  </a:moveTo>
                  <a:lnTo>
                    <a:pt x="1190244" y="1243584"/>
                  </a:lnTo>
                </a:path>
                <a:path w="1818639" h="2304415">
                  <a:moveTo>
                    <a:pt x="1818132" y="0"/>
                  </a:moveTo>
                  <a:lnTo>
                    <a:pt x="1324356" y="0"/>
                  </a:lnTo>
                </a:path>
                <a:path w="1818639" h="2304415">
                  <a:moveTo>
                    <a:pt x="1818132" y="527304"/>
                  </a:moveTo>
                  <a:lnTo>
                    <a:pt x="1324356" y="527304"/>
                  </a:lnTo>
                </a:path>
                <a:path w="1818639" h="2304415">
                  <a:moveTo>
                    <a:pt x="1818132" y="716280"/>
                  </a:moveTo>
                  <a:lnTo>
                    <a:pt x="1123188" y="716280"/>
                  </a:lnTo>
                </a:path>
                <a:path w="1818639" h="2304415">
                  <a:moveTo>
                    <a:pt x="1818132" y="1057656"/>
                  </a:moveTo>
                  <a:lnTo>
                    <a:pt x="1324356" y="1057656"/>
                  </a:lnTo>
                </a:path>
                <a:path w="1818639" h="2304415">
                  <a:moveTo>
                    <a:pt x="1818132" y="1586484"/>
                  </a:moveTo>
                  <a:lnTo>
                    <a:pt x="1324356" y="1586484"/>
                  </a:lnTo>
                </a:path>
                <a:path w="1818639" h="2304415">
                  <a:moveTo>
                    <a:pt x="1818132" y="1772412"/>
                  </a:moveTo>
                  <a:lnTo>
                    <a:pt x="1123188" y="1772412"/>
                  </a:lnTo>
                </a:path>
                <a:path w="1818639" h="2304415">
                  <a:moveTo>
                    <a:pt x="1818132" y="2115312"/>
                  </a:moveTo>
                  <a:lnTo>
                    <a:pt x="1324356" y="2115312"/>
                  </a:lnTo>
                </a:path>
                <a:path w="1818639" h="2304415">
                  <a:moveTo>
                    <a:pt x="1818132" y="2304288"/>
                  </a:moveTo>
                  <a:lnTo>
                    <a:pt x="1123188" y="230428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10661" y="3460191"/>
            <a:ext cx="327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IN</a:t>
            </a:r>
            <a:r>
              <a:rPr sz="1000" b="1" spc="-15" dirty="0">
                <a:latin typeface="Arial"/>
                <a:cs typeface="Arial"/>
              </a:rPr>
              <a:t>P</a:t>
            </a:r>
            <a:r>
              <a:rPr sz="1000" b="1" spc="-5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2323" y="4006341"/>
            <a:ext cx="321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12557" y="2665602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J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2557" y="3382517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74532" y="2665602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156957" y="2837942"/>
            <a:ext cx="1615440" cy="361950"/>
            <a:chOff x="7156957" y="2837942"/>
            <a:chExt cx="1615440" cy="361950"/>
          </a:xfrm>
        </p:grpSpPr>
        <p:sp>
          <p:nvSpPr>
            <p:cNvPr id="23" name="object 23"/>
            <p:cNvSpPr/>
            <p:nvPr/>
          </p:nvSpPr>
          <p:spPr>
            <a:xfrm>
              <a:off x="8295893" y="2850642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0" y="0"/>
                  </a:moveTo>
                  <a:lnTo>
                    <a:pt x="46329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00365" y="3013710"/>
              <a:ext cx="184150" cy="173355"/>
            </a:xfrm>
            <a:custGeom>
              <a:avLst/>
              <a:gdLst/>
              <a:ahLst/>
              <a:cxnLst/>
              <a:rect l="l" t="t" r="r" b="b"/>
              <a:pathLst>
                <a:path w="184150" h="173355">
                  <a:moveTo>
                    <a:pt x="0" y="0"/>
                  </a:moveTo>
                  <a:lnTo>
                    <a:pt x="183895" y="94487"/>
                  </a:lnTo>
                  <a:lnTo>
                    <a:pt x="0" y="1732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69657" y="3115818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>
                  <a:moveTo>
                    <a:pt x="313944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368665" y="2853054"/>
            <a:ext cx="323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C(i)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87821" y="2325369"/>
            <a:ext cx="195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Arial"/>
                <a:cs typeface="Arial"/>
              </a:rPr>
              <a:t>LD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10410" y="1585213"/>
            <a:ext cx="6777990" cy="1427480"/>
            <a:chOff x="2010410" y="1585213"/>
            <a:chExt cx="6777990" cy="1427480"/>
          </a:xfrm>
        </p:grpSpPr>
        <p:sp>
          <p:nvSpPr>
            <p:cNvPr id="29" name="object 29"/>
            <p:cNvSpPr/>
            <p:nvPr/>
          </p:nvSpPr>
          <p:spPr>
            <a:xfrm>
              <a:off x="2023110" y="1597913"/>
              <a:ext cx="6752590" cy="1245235"/>
            </a:xfrm>
            <a:custGeom>
              <a:avLst/>
              <a:gdLst/>
              <a:ahLst/>
              <a:cxnLst/>
              <a:rect l="l" t="t" r="r" b="b"/>
              <a:pathLst>
                <a:path w="6752590" h="1245235">
                  <a:moveTo>
                    <a:pt x="6752336" y="1244727"/>
                  </a:moveTo>
                  <a:lnTo>
                    <a:pt x="6752336" y="0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22754" y="2596133"/>
              <a:ext cx="530860" cy="403860"/>
            </a:xfrm>
            <a:custGeom>
              <a:avLst/>
              <a:gdLst/>
              <a:ahLst/>
              <a:cxnLst/>
              <a:rect l="l" t="t" r="r" b="b"/>
              <a:pathLst>
                <a:path w="530860" h="403860">
                  <a:moveTo>
                    <a:pt x="0" y="403860"/>
                  </a:moveTo>
                  <a:lnTo>
                    <a:pt x="530351" y="403860"/>
                  </a:lnTo>
                  <a:lnTo>
                    <a:pt x="530351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47722" y="2665602"/>
            <a:ext cx="194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47873" y="3023997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21433" y="1585213"/>
            <a:ext cx="878840" cy="2875280"/>
            <a:chOff x="1821433" y="1585213"/>
            <a:chExt cx="878840" cy="2875280"/>
          </a:xfrm>
        </p:grpSpPr>
        <p:sp>
          <p:nvSpPr>
            <p:cNvPr id="34" name="object 34"/>
            <p:cNvSpPr/>
            <p:nvPr/>
          </p:nvSpPr>
          <p:spPr>
            <a:xfrm>
              <a:off x="2432303" y="2423160"/>
              <a:ext cx="128270" cy="147955"/>
            </a:xfrm>
            <a:custGeom>
              <a:avLst/>
              <a:gdLst/>
              <a:ahLst/>
              <a:cxnLst/>
              <a:rect l="l" t="t" r="r" b="b"/>
              <a:pathLst>
                <a:path w="128269" h="147955">
                  <a:moveTo>
                    <a:pt x="64896" y="0"/>
                  </a:moveTo>
                  <a:lnTo>
                    <a:pt x="48202" y="805"/>
                  </a:lnTo>
                  <a:lnTo>
                    <a:pt x="31734" y="3206"/>
                  </a:lnTo>
                  <a:lnTo>
                    <a:pt x="15622" y="7179"/>
                  </a:lnTo>
                  <a:lnTo>
                    <a:pt x="0" y="12700"/>
                  </a:lnTo>
                  <a:lnTo>
                    <a:pt x="64896" y="147827"/>
                  </a:lnTo>
                  <a:lnTo>
                    <a:pt x="128015" y="11937"/>
                  </a:lnTo>
                  <a:lnTo>
                    <a:pt x="112795" y="6750"/>
                  </a:lnTo>
                  <a:lnTo>
                    <a:pt x="97123" y="3016"/>
                  </a:lnTo>
                  <a:lnTo>
                    <a:pt x="81117" y="758"/>
                  </a:lnTo>
                  <a:lnTo>
                    <a:pt x="64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97073" y="2330958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67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2303" y="3125724"/>
              <a:ext cx="128270" cy="146685"/>
            </a:xfrm>
            <a:custGeom>
              <a:avLst/>
              <a:gdLst/>
              <a:ahLst/>
              <a:cxnLst/>
              <a:rect l="l" t="t" r="r" b="b"/>
              <a:pathLst>
                <a:path w="128269" h="146685">
                  <a:moveTo>
                    <a:pt x="64896" y="0"/>
                  </a:moveTo>
                  <a:lnTo>
                    <a:pt x="48202" y="803"/>
                  </a:lnTo>
                  <a:lnTo>
                    <a:pt x="31734" y="3190"/>
                  </a:lnTo>
                  <a:lnTo>
                    <a:pt x="15622" y="7125"/>
                  </a:lnTo>
                  <a:lnTo>
                    <a:pt x="0" y="12573"/>
                  </a:lnTo>
                  <a:lnTo>
                    <a:pt x="64896" y="146303"/>
                  </a:lnTo>
                  <a:lnTo>
                    <a:pt x="128015" y="11811"/>
                  </a:lnTo>
                  <a:lnTo>
                    <a:pt x="112795" y="6697"/>
                  </a:lnTo>
                  <a:lnTo>
                    <a:pt x="97123" y="3000"/>
                  </a:lnTo>
                  <a:lnTo>
                    <a:pt x="81117" y="756"/>
                  </a:lnTo>
                  <a:lnTo>
                    <a:pt x="64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34133" y="1597913"/>
              <a:ext cx="853440" cy="2849880"/>
            </a:xfrm>
            <a:custGeom>
              <a:avLst/>
              <a:gdLst/>
              <a:ahLst/>
              <a:cxnLst/>
              <a:rect l="l" t="t" r="r" b="b"/>
              <a:pathLst>
                <a:path w="853439" h="2849879">
                  <a:moveTo>
                    <a:pt x="662940" y="1406652"/>
                  </a:moveTo>
                  <a:lnTo>
                    <a:pt x="662940" y="1542288"/>
                  </a:lnTo>
                </a:path>
                <a:path w="853439" h="2849879">
                  <a:moveTo>
                    <a:pt x="853440" y="2840736"/>
                  </a:moveTo>
                  <a:lnTo>
                    <a:pt x="173736" y="2840736"/>
                  </a:lnTo>
                </a:path>
                <a:path w="853439" h="2849879">
                  <a:moveTo>
                    <a:pt x="181356" y="0"/>
                  </a:moveTo>
                  <a:lnTo>
                    <a:pt x="181356" y="2849880"/>
                  </a:lnTo>
                </a:path>
                <a:path w="853439" h="2849879">
                  <a:moveTo>
                    <a:pt x="0" y="15239"/>
                  </a:moveTo>
                  <a:lnTo>
                    <a:pt x="0" y="17769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47722" y="3530625"/>
            <a:ext cx="34226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om  IN</a:t>
            </a:r>
            <a:r>
              <a:rPr sz="1000" b="1" spc="-10" dirty="0">
                <a:latin typeface="Arial"/>
                <a:cs typeface="Arial"/>
              </a:rPr>
              <a:t>P</a:t>
            </a:r>
            <a:r>
              <a:rPr sz="1000" b="1" spc="-5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47722" y="3911853"/>
            <a:ext cx="300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bit(i)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85492" y="4522978"/>
            <a:ext cx="111506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5025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HR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AC(i+1)</a:t>
            </a:r>
            <a:endParaRPr sz="1000">
              <a:latin typeface="Arial"/>
              <a:cs typeface="Arial"/>
            </a:endParaRPr>
          </a:p>
          <a:p>
            <a:pPr marL="835025">
              <a:lnSpc>
                <a:spcPct val="100000"/>
              </a:lnSpc>
              <a:spcBef>
                <a:spcPts val="530"/>
              </a:spcBef>
            </a:pPr>
            <a:r>
              <a:rPr sz="1000" b="1" spc="-5" dirty="0">
                <a:latin typeface="Arial"/>
                <a:cs typeface="Arial"/>
              </a:rPr>
              <a:t>SHL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AC(i-1)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22473" y="2325369"/>
            <a:ext cx="2590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</a:t>
            </a:r>
            <a:r>
              <a:rPr sz="1000" b="1" spc="105" dirty="0">
                <a:latin typeface="Arial"/>
                <a:cs typeface="Arial"/>
              </a:rPr>
              <a:t> </a:t>
            </a:r>
            <a:r>
              <a:rPr sz="1500" b="1" spc="-7" baseline="-38888" dirty="0">
                <a:latin typeface="Arial"/>
                <a:cs typeface="Arial"/>
              </a:rPr>
              <a:t>i</a:t>
            </a:r>
            <a:endParaRPr sz="1500" baseline="-38888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87805" y="1265047"/>
            <a:ext cx="328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DR</a:t>
            </a:r>
            <a:r>
              <a:rPr sz="1000" b="1" dirty="0">
                <a:latin typeface="Arial"/>
                <a:cs typeface="Arial"/>
              </a:rPr>
              <a:t>(</a:t>
            </a:r>
            <a:r>
              <a:rPr sz="1000" b="1" spc="-5" dirty="0">
                <a:latin typeface="Arial"/>
                <a:cs typeface="Arial"/>
              </a:rPr>
              <a:t>i)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47035" y="1357629"/>
            <a:ext cx="323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C(i)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79319" y="3129533"/>
            <a:ext cx="2044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</a:t>
            </a:r>
            <a:r>
              <a:rPr sz="1000" b="1" spc="-15" dirty="0">
                <a:latin typeface="Arial"/>
                <a:cs typeface="Arial"/>
              </a:rPr>
              <a:t>+</a:t>
            </a:r>
            <a:r>
              <a:rPr sz="1000" b="1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74004" y="2603754"/>
            <a:ext cx="119380" cy="272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75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marL="71120">
              <a:lnSpc>
                <a:spcPts val="975"/>
              </a:lnSpc>
            </a:pPr>
            <a:r>
              <a:rPr sz="1000" b="1" spc="-5" dirty="0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780285" y="1947926"/>
            <a:ext cx="5412740" cy="3655695"/>
            <a:chOff x="1780285" y="1947926"/>
            <a:chExt cx="5412740" cy="3655695"/>
          </a:xfrm>
        </p:grpSpPr>
        <p:sp>
          <p:nvSpPr>
            <p:cNvPr id="47" name="object 47"/>
            <p:cNvSpPr/>
            <p:nvPr/>
          </p:nvSpPr>
          <p:spPr>
            <a:xfrm>
              <a:off x="1809749" y="2696718"/>
              <a:ext cx="413384" cy="234950"/>
            </a:xfrm>
            <a:custGeom>
              <a:avLst/>
              <a:gdLst/>
              <a:ahLst/>
              <a:cxnLst/>
              <a:rect l="l" t="t" r="r" b="b"/>
              <a:pathLst>
                <a:path w="413385" h="234950">
                  <a:moveTo>
                    <a:pt x="413004" y="0"/>
                  </a:moveTo>
                  <a:lnTo>
                    <a:pt x="198119" y="0"/>
                  </a:lnTo>
                </a:path>
                <a:path w="413385" h="234950">
                  <a:moveTo>
                    <a:pt x="413004" y="234696"/>
                  </a:moveTo>
                  <a:lnTo>
                    <a:pt x="0" y="2346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80301" y="2723642"/>
              <a:ext cx="90931" cy="71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34482" y="2892806"/>
              <a:ext cx="92455" cy="726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63165" y="2098802"/>
              <a:ext cx="90931" cy="741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80285" y="2191766"/>
              <a:ext cx="90931" cy="72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63165" y="2645918"/>
              <a:ext cx="90931" cy="680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80285" y="2877566"/>
              <a:ext cx="90931" cy="72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29121" y="3236214"/>
              <a:ext cx="280670" cy="257810"/>
            </a:xfrm>
            <a:custGeom>
              <a:avLst/>
              <a:gdLst/>
              <a:ahLst/>
              <a:cxnLst/>
              <a:rect l="l" t="t" r="r" b="b"/>
              <a:pathLst>
                <a:path w="280670" h="257810">
                  <a:moveTo>
                    <a:pt x="280415" y="178308"/>
                  </a:moveTo>
                  <a:lnTo>
                    <a:pt x="0" y="0"/>
                  </a:lnTo>
                </a:path>
                <a:path w="280670" h="257810">
                  <a:moveTo>
                    <a:pt x="280415" y="158496"/>
                  </a:moveTo>
                  <a:lnTo>
                    <a:pt x="0" y="257556"/>
                  </a:lnTo>
                </a:path>
                <a:path w="280670" h="257810">
                  <a:moveTo>
                    <a:pt x="13715" y="18287"/>
                  </a:moveTo>
                  <a:lnTo>
                    <a:pt x="13715" y="2453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86170" y="3330194"/>
              <a:ext cx="135127" cy="1427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67761" y="4309110"/>
              <a:ext cx="248920" cy="204470"/>
            </a:xfrm>
            <a:custGeom>
              <a:avLst/>
              <a:gdLst/>
              <a:ahLst/>
              <a:cxnLst/>
              <a:rect l="l" t="t" r="r" b="b"/>
              <a:pathLst>
                <a:path w="248919" h="204470">
                  <a:moveTo>
                    <a:pt x="248412" y="141731"/>
                  </a:moveTo>
                  <a:lnTo>
                    <a:pt x="0" y="0"/>
                  </a:lnTo>
                </a:path>
                <a:path w="248919" h="204470">
                  <a:moveTo>
                    <a:pt x="248412" y="124967"/>
                  </a:moveTo>
                  <a:lnTo>
                    <a:pt x="0" y="204215"/>
                  </a:lnTo>
                </a:path>
                <a:path w="248919" h="204470">
                  <a:moveTo>
                    <a:pt x="12192" y="15239"/>
                  </a:moveTo>
                  <a:lnTo>
                    <a:pt x="12192" y="1950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94329" y="4380230"/>
              <a:ext cx="122936" cy="118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80453" y="3292602"/>
              <a:ext cx="287020" cy="367665"/>
            </a:xfrm>
            <a:custGeom>
              <a:avLst/>
              <a:gdLst/>
              <a:ahLst/>
              <a:cxnLst/>
              <a:rect l="l" t="t" r="r" b="b"/>
              <a:pathLst>
                <a:path w="287020" h="367664">
                  <a:moveTo>
                    <a:pt x="0" y="0"/>
                  </a:moveTo>
                  <a:lnTo>
                    <a:pt x="0" y="367284"/>
                  </a:lnTo>
                </a:path>
                <a:path w="287020" h="367664">
                  <a:moveTo>
                    <a:pt x="0" y="0"/>
                  </a:moveTo>
                  <a:lnTo>
                    <a:pt x="286512" y="0"/>
                  </a:lnTo>
                </a:path>
                <a:path w="287020" h="367664">
                  <a:moveTo>
                    <a:pt x="0" y="367284"/>
                  </a:moveTo>
                  <a:lnTo>
                    <a:pt x="286512" y="3672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12990" y="3292602"/>
              <a:ext cx="267335" cy="367665"/>
            </a:xfrm>
            <a:custGeom>
              <a:avLst/>
              <a:gdLst/>
              <a:ahLst/>
              <a:cxnLst/>
              <a:rect l="l" t="t" r="r" b="b"/>
              <a:pathLst>
                <a:path w="267334" h="367664">
                  <a:moveTo>
                    <a:pt x="0" y="0"/>
                  </a:moveTo>
                  <a:lnTo>
                    <a:pt x="54622" y="5625"/>
                  </a:lnTo>
                  <a:lnTo>
                    <a:pt x="105154" y="17573"/>
                  </a:lnTo>
                  <a:lnTo>
                    <a:pt x="150610" y="35165"/>
                  </a:lnTo>
                  <a:lnTo>
                    <a:pt x="190007" y="57721"/>
                  </a:lnTo>
                  <a:lnTo>
                    <a:pt x="222362" y="84564"/>
                  </a:lnTo>
                  <a:lnTo>
                    <a:pt x="246691" y="115014"/>
                  </a:lnTo>
                  <a:lnTo>
                    <a:pt x="267334" y="184023"/>
                  </a:lnTo>
                  <a:lnTo>
                    <a:pt x="260849" y="223226"/>
                  </a:lnTo>
                  <a:lnTo>
                    <a:pt x="242260" y="259654"/>
                  </a:lnTo>
                  <a:lnTo>
                    <a:pt x="212870" y="292368"/>
                  </a:lnTo>
                  <a:lnTo>
                    <a:pt x="173981" y="320427"/>
                  </a:lnTo>
                  <a:lnTo>
                    <a:pt x="126894" y="342893"/>
                  </a:lnTo>
                  <a:lnTo>
                    <a:pt x="72911" y="358825"/>
                  </a:lnTo>
                  <a:lnTo>
                    <a:pt x="13334" y="3672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69785" y="2670810"/>
              <a:ext cx="287020" cy="367665"/>
            </a:xfrm>
            <a:custGeom>
              <a:avLst/>
              <a:gdLst/>
              <a:ahLst/>
              <a:cxnLst/>
              <a:rect l="l" t="t" r="r" b="b"/>
              <a:pathLst>
                <a:path w="287020" h="367664">
                  <a:moveTo>
                    <a:pt x="0" y="0"/>
                  </a:moveTo>
                  <a:lnTo>
                    <a:pt x="0" y="367284"/>
                  </a:lnTo>
                </a:path>
                <a:path w="287020" h="367664">
                  <a:moveTo>
                    <a:pt x="0" y="0"/>
                  </a:moveTo>
                  <a:lnTo>
                    <a:pt x="286512" y="0"/>
                  </a:lnTo>
                </a:path>
                <a:path w="287020" h="367664">
                  <a:moveTo>
                    <a:pt x="0" y="367284"/>
                  </a:moveTo>
                  <a:lnTo>
                    <a:pt x="286512" y="3672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02322" y="2670810"/>
              <a:ext cx="267335" cy="367665"/>
            </a:xfrm>
            <a:custGeom>
              <a:avLst/>
              <a:gdLst/>
              <a:ahLst/>
              <a:cxnLst/>
              <a:rect l="l" t="t" r="r" b="b"/>
              <a:pathLst>
                <a:path w="267334" h="367664">
                  <a:moveTo>
                    <a:pt x="0" y="0"/>
                  </a:moveTo>
                  <a:lnTo>
                    <a:pt x="54622" y="5625"/>
                  </a:lnTo>
                  <a:lnTo>
                    <a:pt x="105154" y="17573"/>
                  </a:lnTo>
                  <a:lnTo>
                    <a:pt x="150610" y="35165"/>
                  </a:lnTo>
                  <a:lnTo>
                    <a:pt x="190007" y="57721"/>
                  </a:lnTo>
                  <a:lnTo>
                    <a:pt x="222362" y="84564"/>
                  </a:lnTo>
                  <a:lnTo>
                    <a:pt x="246691" y="115014"/>
                  </a:lnTo>
                  <a:lnTo>
                    <a:pt x="267334" y="184023"/>
                  </a:lnTo>
                  <a:lnTo>
                    <a:pt x="260849" y="223226"/>
                  </a:lnTo>
                  <a:lnTo>
                    <a:pt x="242260" y="259654"/>
                  </a:lnTo>
                  <a:lnTo>
                    <a:pt x="212870" y="292368"/>
                  </a:lnTo>
                  <a:lnTo>
                    <a:pt x="173981" y="320427"/>
                  </a:lnTo>
                  <a:lnTo>
                    <a:pt x="126894" y="342893"/>
                  </a:lnTo>
                  <a:lnTo>
                    <a:pt x="72911" y="358825"/>
                  </a:lnTo>
                  <a:lnTo>
                    <a:pt x="13334" y="3672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17213" y="1960626"/>
              <a:ext cx="269875" cy="379730"/>
            </a:xfrm>
            <a:custGeom>
              <a:avLst/>
              <a:gdLst/>
              <a:ahLst/>
              <a:cxnLst/>
              <a:rect l="l" t="t" r="r" b="b"/>
              <a:pathLst>
                <a:path w="269875" h="379730">
                  <a:moveTo>
                    <a:pt x="0" y="0"/>
                  </a:moveTo>
                  <a:lnTo>
                    <a:pt x="0" y="379475"/>
                  </a:lnTo>
                </a:path>
                <a:path w="269875" h="379730">
                  <a:moveTo>
                    <a:pt x="0" y="0"/>
                  </a:moveTo>
                  <a:lnTo>
                    <a:pt x="269748" y="0"/>
                  </a:lnTo>
                </a:path>
                <a:path w="269875" h="379730">
                  <a:moveTo>
                    <a:pt x="0" y="379475"/>
                  </a:moveTo>
                  <a:lnTo>
                    <a:pt x="269748" y="3794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36669" y="1960626"/>
              <a:ext cx="253365" cy="379730"/>
            </a:xfrm>
            <a:custGeom>
              <a:avLst/>
              <a:gdLst/>
              <a:ahLst/>
              <a:cxnLst/>
              <a:rect l="l" t="t" r="r" b="b"/>
              <a:pathLst>
                <a:path w="253364" h="379730">
                  <a:moveTo>
                    <a:pt x="0" y="0"/>
                  </a:moveTo>
                  <a:lnTo>
                    <a:pt x="51672" y="5830"/>
                  </a:lnTo>
                  <a:lnTo>
                    <a:pt x="99482" y="18186"/>
                  </a:lnTo>
                  <a:lnTo>
                    <a:pt x="142497" y="36368"/>
                  </a:lnTo>
                  <a:lnTo>
                    <a:pt x="179784" y="59674"/>
                  </a:lnTo>
                  <a:lnTo>
                    <a:pt x="210409" y="87403"/>
                  </a:lnTo>
                  <a:lnTo>
                    <a:pt x="233439" y="118854"/>
                  </a:lnTo>
                  <a:lnTo>
                    <a:pt x="252983" y="190119"/>
                  </a:lnTo>
                  <a:lnTo>
                    <a:pt x="246844" y="230646"/>
                  </a:lnTo>
                  <a:lnTo>
                    <a:pt x="229248" y="268302"/>
                  </a:lnTo>
                  <a:lnTo>
                    <a:pt x="201429" y="302116"/>
                  </a:lnTo>
                  <a:lnTo>
                    <a:pt x="164618" y="331113"/>
                  </a:lnTo>
                  <a:lnTo>
                    <a:pt x="120050" y="354321"/>
                  </a:lnTo>
                  <a:lnTo>
                    <a:pt x="68957" y="370766"/>
                  </a:lnTo>
                  <a:lnTo>
                    <a:pt x="12572" y="3794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06545" y="2561082"/>
              <a:ext cx="269875" cy="378460"/>
            </a:xfrm>
            <a:custGeom>
              <a:avLst/>
              <a:gdLst/>
              <a:ahLst/>
              <a:cxnLst/>
              <a:rect l="l" t="t" r="r" b="b"/>
              <a:pathLst>
                <a:path w="269875" h="378460">
                  <a:moveTo>
                    <a:pt x="0" y="0"/>
                  </a:moveTo>
                  <a:lnTo>
                    <a:pt x="0" y="377951"/>
                  </a:lnTo>
                </a:path>
                <a:path w="269875" h="378460">
                  <a:moveTo>
                    <a:pt x="0" y="0"/>
                  </a:moveTo>
                  <a:lnTo>
                    <a:pt x="269748" y="0"/>
                  </a:lnTo>
                </a:path>
                <a:path w="269875" h="378460">
                  <a:moveTo>
                    <a:pt x="0" y="377951"/>
                  </a:moveTo>
                  <a:lnTo>
                    <a:pt x="269748" y="3779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26001" y="2561082"/>
              <a:ext cx="253365" cy="378460"/>
            </a:xfrm>
            <a:custGeom>
              <a:avLst/>
              <a:gdLst/>
              <a:ahLst/>
              <a:cxnLst/>
              <a:rect l="l" t="t" r="r" b="b"/>
              <a:pathLst>
                <a:path w="253364" h="378460">
                  <a:moveTo>
                    <a:pt x="0" y="0"/>
                  </a:moveTo>
                  <a:lnTo>
                    <a:pt x="58760" y="7190"/>
                  </a:lnTo>
                  <a:lnTo>
                    <a:pt x="112302" y="22733"/>
                  </a:lnTo>
                  <a:lnTo>
                    <a:pt x="159233" y="45590"/>
                  </a:lnTo>
                  <a:lnTo>
                    <a:pt x="198159" y="74720"/>
                  </a:lnTo>
                  <a:lnTo>
                    <a:pt x="227689" y="109084"/>
                  </a:lnTo>
                  <a:lnTo>
                    <a:pt x="246428" y="147643"/>
                  </a:lnTo>
                  <a:lnTo>
                    <a:pt x="252984" y="189356"/>
                  </a:lnTo>
                  <a:lnTo>
                    <a:pt x="246844" y="229721"/>
                  </a:lnTo>
                  <a:lnTo>
                    <a:pt x="229248" y="267223"/>
                  </a:lnTo>
                  <a:lnTo>
                    <a:pt x="201429" y="300894"/>
                  </a:lnTo>
                  <a:lnTo>
                    <a:pt x="164618" y="329769"/>
                  </a:lnTo>
                  <a:lnTo>
                    <a:pt x="120050" y="352881"/>
                  </a:lnTo>
                  <a:lnTo>
                    <a:pt x="68957" y="369264"/>
                  </a:lnTo>
                  <a:lnTo>
                    <a:pt x="12573" y="3779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06545" y="3085338"/>
              <a:ext cx="269875" cy="378460"/>
            </a:xfrm>
            <a:custGeom>
              <a:avLst/>
              <a:gdLst/>
              <a:ahLst/>
              <a:cxnLst/>
              <a:rect l="l" t="t" r="r" b="b"/>
              <a:pathLst>
                <a:path w="269875" h="378460">
                  <a:moveTo>
                    <a:pt x="0" y="0"/>
                  </a:moveTo>
                  <a:lnTo>
                    <a:pt x="0" y="377951"/>
                  </a:lnTo>
                </a:path>
                <a:path w="269875" h="378460">
                  <a:moveTo>
                    <a:pt x="0" y="0"/>
                  </a:moveTo>
                  <a:lnTo>
                    <a:pt x="269748" y="0"/>
                  </a:lnTo>
                </a:path>
                <a:path w="269875" h="378460">
                  <a:moveTo>
                    <a:pt x="0" y="377951"/>
                  </a:moveTo>
                  <a:lnTo>
                    <a:pt x="269748" y="3779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26001" y="3085338"/>
              <a:ext cx="253365" cy="378460"/>
            </a:xfrm>
            <a:custGeom>
              <a:avLst/>
              <a:gdLst/>
              <a:ahLst/>
              <a:cxnLst/>
              <a:rect l="l" t="t" r="r" b="b"/>
              <a:pathLst>
                <a:path w="253364" h="378460">
                  <a:moveTo>
                    <a:pt x="0" y="0"/>
                  </a:moveTo>
                  <a:lnTo>
                    <a:pt x="58760" y="7190"/>
                  </a:lnTo>
                  <a:lnTo>
                    <a:pt x="112302" y="22733"/>
                  </a:lnTo>
                  <a:lnTo>
                    <a:pt x="159233" y="45590"/>
                  </a:lnTo>
                  <a:lnTo>
                    <a:pt x="198159" y="74720"/>
                  </a:lnTo>
                  <a:lnTo>
                    <a:pt x="227689" y="109084"/>
                  </a:lnTo>
                  <a:lnTo>
                    <a:pt x="246428" y="147643"/>
                  </a:lnTo>
                  <a:lnTo>
                    <a:pt x="252984" y="189357"/>
                  </a:lnTo>
                  <a:lnTo>
                    <a:pt x="246844" y="229721"/>
                  </a:lnTo>
                  <a:lnTo>
                    <a:pt x="229248" y="267223"/>
                  </a:lnTo>
                  <a:lnTo>
                    <a:pt x="201429" y="300894"/>
                  </a:lnTo>
                  <a:lnTo>
                    <a:pt x="164618" y="329769"/>
                  </a:lnTo>
                  <a:lnTo>
                    <a:pt x="120050" y="352881"/>
                  </a:lnTo>
                  <a:lnTo>
                    <a:pt x="68957" y="369264"/>
                  </a:lnTo>
                  <a:lnTo>
                    <a:pt x="12573" y="3779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06545" y="3609594"/>
              <a:ext cx="269875" cy="378460"/>
            </a:xfrm>
            <a:custGeom>
              <a:avLst/>
              <a:gdLst/>
              <a:ahLst/>
              <a:cxnLst/>
              <a:rect l="l" t="t" r="r" b="b"/>
              <a:pathLst>
                <a:path w="269875" h="378460">
                  <a:moveTo>
                    <a:pt x="0" y="0"/>
                  </a:moveTo>
                  <a:lnTo>
                    <a:pt x="0" y="377951"/>
                  </a:lnTo>
                </a:path>
                <a:path w="269875" h="378460">
                  <a:moveTo>
                    <a:pt x="0" y="0"/>
                  </a:moveTo>
                  <a:lnTo>
                    <a:pt x="269748" y="0"/>
                  </a:lnTo>
                </a:path>
                <a:path w="269875" h="378460">
                  <a:moveTo>
                    <a:pt x="0" y="377951"/>
                  </a:moveTo>
                  <a:lnTo>
                    <a:pt x="269748" y="3779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26001" y="3609594"/>
              <a:ext cx="253365" cy="378460"/>
            </a:xfrm>
            <a:custGeom>
              <a:avLst/>
              <a:gdLst/>
              <a:ahLst/>
              <a:cxnLst/>
              <a:rect l="l" t="t" r="r" b="b"/>
              <a:pathLst>
                <a:path w="253364" h="378460">
                  <a:moveTo>
                    <a:pt x="0" y="0"/>
                  </a:moveTo>
                  <a:lnTo>
                    <a:pt x="58760" y="7190"/>
                  </a:lnTo>
                  <a:lnTo>
                    <a:pt x="112302" y="22733"/>
                  </a:lnTo>
                  <a:lnTo>
                    <a:pt x="159233" y="45590"/>
                  </a:lnTo>
                  <a:lnTo>
                    <a:pt x="198159" y="74720"/>
                  </a:lnTo>
                  <a:lnTo>
                    <a:pt x="227689" y="109084"/>
                  </a:lnTo>
                  <a:lnTo>
                    <a:pt x="246428" y="147643"/>
                  </a:lnTo>
                  <a:lnTo>
                    <a:pt x="252984" y="189356"/>
                  </a:lnTo>
                  <a:lnTo>
                    <a:pt x="246844" y="229721"/>
                  </a:lnTo>
                  <a:lnTo>
                    <a:pt x="229248" y="267223"/>
                  </a:lnTo>
                  <a:lnTo>
                    <a:pt x="201429" y="300894"/>
                  </a:lnTo>
                  <a:lnTo>
                    <a:pt x="164618" y="329769"/>
                  </a:lnTo>
                  <a:lnTo>
                    <a:pt x="120050" y="352881"/>
                  </a:lnTo>
                  <a:lnTo>
                    <a:pt x="68957" y="369264"/>
                  </a:lnTo>
                  <a:lnTo>
                    <a:pt x="12573" y="3779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06545" y="4144518"/>
              <a:ext cx="269875" cy="378460"/>
            </a:xfrm>
            <a:custGeom>
              <a:avLst/>
              <a:gdLst/>
              <a:ahLst/>
              <a:cxnLst/>
              <a:rect l="l" t="t" r="r" b="b"/>
              <a:pathLst>
                <a:path w="269875" h="378460">
                  <a:moveTo>
                    <a:pt x="0" y="0"/>
                  </a:moveTo>
                  <a:lnTo>
                    <a:pt x="0" y="377951"/>
                  </a:lnTo>
                </a:path>
                <a:path w="269875" h="378460">
                  <a:moveTo>
                    <a:pt x="0" y="0"/>
                  </a:moveTo>
                  <a:lnTo>
                    <a:pt x="269748" y="0"/>
                  </a:lnTo>
                </a:path>
                <a:path w="269875" h="378460">
                  <a:moveTo>
                    <a:pt x="0" y="377951"/>
                  </a:moveTo>
                  <a:lnTo>
                    <a:pt x="269748" y="3779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26001" y="4144518"/>
              <a:ext cx="253365" cy="378460"/>
            </a:xfrm>
            <a:custGeom>
              <a:avLst/>
              <a:gdLst/>
              <a:ahLst/>
              <a:cxnLst/>
              <a:rect l="l" t="t" r="r" b="b"/>
              <a:pathLst>
                <a:path w="253364" h="378460">
                  <a:moveTo>
                    <a:pt x="0" y="0"/>
                  </a:moveTo>
                  <a:lnTo>
                    <a:pt x="58760" y="7190"/>
                  </a:lnTo>
                  <a:lnTo>
                    <a:pt x="112302" y="22733"/>
                  </a:lnTo>
                  <a:lnTo>
                    <a:pt x="159233" y="45590"/>
                  </a:lnTo>
                  <a:lnTo>
                    <a:pt x="198159" y="74720"/>
                  </a:lnTo>
                  <a:lnTo>
                    <a:pt x="227689" y="109084"/>
                  </a:lnTo>
                  <a:lnTo>
                    <a:pt x="246428" y="147643"/>
                  </a:lnTo>
                  <a:lnTo>
                    <a:pt x="252984" y="189356"/>
                  </a:lnTo>
                  <a:lnTo>
                    <a:pt x="246844" y="229721"/>
                  </a:lnTo>
                  <a:lnTo>
                    <a:pt x="229248" y="267223"/>
                  </a:lnTo>
                  <a:lnTo>
                    <a:pt x="201429" y="300894"/>
                  </a:lnTo>
                  <a:lnTo>
                    <a:pt x="164618" y="329769"/>
                  </a:lnTo>
                  <a:lnTo>
                    <a:pt x="120050" y="352881"/>
                  </a:lnTo>
                  <a:lnTo>
                    <a:pt x="68957" y="369264"/>
                  </a:lnTo>
                  <a:lnTo>
                    <a:pt x="12573" y="3779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06545" y="4690110"/>
              <a:ext cx="269875" cy="378460"/>
            </a:xfrm>
            <a:custGeom>
              <a:avLst/>
              <a:gdLst/>
              <a:ahLst/>
              <a:cxnLst/>
              <a:rect l="l" t="t" r="r" b="b"/>
              <a:pathLst>
                <a:path w="269875" h="378460">
                  <a:moveTo>
                    <a:pt x="0" y="0"/>
                  </a:moveTo>
                  <a:lnTo>
                    <a:pt x="0" y="377951"/>
                  </a:lnTo>
                </a:path>
                <a:path w="269875" h="378460">
                  <a:moveTo>
                    <a:pt x="0" y="0"/>
                  </a:moveTo>
                  <a:lnTo>
                    <a:pt x="269748" y="0"/>
                  </a:lnTo>
                </a:path>
                <a:path w="269875" h="378460">
                  <a:moveTo>
                    <a:pt x="0" y="377951"/>
                  </a:moveTo>
                  <a:lnTo>
                    <a:pt x="269748" y="3779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26001" y="4690110"/>
              <a:ext cx="253365" cy="378460"/>
            </a:xfrm>
            <a:custGeom>
              <a:avLst/>
              <a:gdLst/>
              <a:ahLst/>
              <a:cxnLst/>
              <a:rect l="l" t="t" r="r" b="b"/>
              <a:pathLst>
                <a:path w="253364" h="378460">
                  <a:moveTo>
                    <a:pt x="0" y="0"/>
                  </a:moveTo>
                  <a:lnTo>
                    <a:pt x="58760" y="7190"/>
                  </a:lnTo>
                  <a:lnTo>
                    <a:pt x="112302" y="22733"/>
                  </a:lnTo>
                  <a:lnTo>
                    <a:pt x="159233" y="45590"/>
                  </a:lnTo>
                  <a:lnTo>
                    <a:pt x="198159" y="74720"/>
                  </a:lnTo>
                  <a:lnTo>
                    <a:pt x="227689" y="109084"/>
                  </a:lnTo>
                  <a:lnTo>
                    <a:pt x="246428" y="147643"/>
                  </a:lnTo>
                  <a:lnTo>
                    <a:pt x="252984" y="189356"/>
                  </a:lnTo>
                  <a:lnTo>
                    <a:pt x="246844" y="229721"/>
                  </a:lnTo>
                  <a:lnTo>
                    <a:pt x="229248" y="267223"/>
                  </a:lnTo>
                  <a:lnTo>
                    <a:pt x="201429" y="300894"/>
                  </a:lnTo>
                  <a:lnTo>
                    <a:pt x="164618" y="329769"/>
                  </a:lnTo>
                  <a:lnTo>
                    <a:pt x="120050" y="352881"/>
                  </a:lnTo>
                  <a:lnTo>
                    <a:pt x="68957" y="369264"/>
                  </a:lnTo>
                  <a:lnTo>
                    <a:pt x="12573" y="3779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606545" y="5212841"/>
              <a:ext cx="269875" cy="378460"/>
            </a:xfrm>
            <a:custGeom>
              <a:avLst/>
              <a:gdLst/>
              <a:ahLst/>
              <a:cxnLst/>
              <a:rect l="l" t="t" r="r" b="b"/>
              <a:pathLst>
                <a:path w="269875" h="378460">
                  <a:moveTo>
                    <a:pt x="0" y="0"/>
                  </a:moveTo>
                  <a:lnTo>
                    <a:pt x="0" y="377951"/>
                  </a:lnTo>
                </a:path>
                <a:path w="269875" h="378460">
                  <a:moveTo>
                    <a:pt x="0" y="0"/>
                  </a:moveTo>
                  <a:lnTo>
                    <a:pt x="269748" y="0"/>
                  </a:lnTo>
                </a:path>
                <a:path w="269875" h="378460">
                  <a:moveTo>
                    <a:pt x="0" y="377951"/>
                  </a:moveTo>
                  <a:lnTo>
                    <a:pt x="269748" y="3779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26001" y="5212841"/>
              <a:ext cx="253365" cy="378460"/>
            </a:xfrm>
            <a:custGeom>
              <a:avLst/>
              <a:gdLst/>
              <a:ahLst/>
              <a:cxnLst/>
              <a:rect l="l" t="t" r="r" b="b"/>
              <a:pathLst>
                <a:path w="253364" h="378460">
                  <a:moveTo>
                    <a:pt x="0" y="0"/>
                  </a:moveTo>
                  <a:lnTo>
                    <a:pt x="58760" y="7190"/>
                  </a:lnTo>
                  <a:lnTo>
                    <a:pt x="112302" y="22733"/>
                  </a:lnTo>
                  <a:lnTo>
                    <a:pt x="159233" y="45590"/>
                  </a:lnTo>
                  <a:lnTo>
                    <a:pt x="198159" y="74720"/>
                  </a:lnTo>
                  <a:lnTo>
                    <a:pt x="227689" y="109084"/>
                  </a:lnTo>
                  <a:lnTo>
                    <a:pt x="246428" y="147643"/>
                  </a:lnTo>
                  <a:lnTo>
                    <a:pt x="252984" y="189356"/>
                  </a:lnTo>
                  <a:lnTo>
                    <a:pt x="246844" y="229721"/>
                  </a:lnTo>
                  <a:lnTo>
                    <a:pt x="229248" y="267222"/>
                  </a:lnTo>
                  <a:lnTo>
                    <a:pt x="201429" y="300893"/>
                  </a:lnTo>
                  <a:lnTo>
                    <a:pt x="164618" y="329767"/>
                  </a:lnTo>
                  <a:lnTo>
                    <a:pt x="120050" y="352876"/>
                  </a:lnTo>
                  <a:lnTo>
                    <a:pt x="68957" y="369256"/>
                  </a:lnTo>
                  <a:lnTo>
                    <a:pt x="12573" y="377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67761" y="6229299"/>
            <a:ext cx="3407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One stage of adder and logic</a:t>
            </a:r>
            <a:r>
              <a:rPr sz="1400" b="1" spc="-19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circuit.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677062" y="466089"/>
            <a:ext cx="2810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Adder and Logic</a:t>
            </a:r>
            <a:r>
              <a:rPr spc="345" dirty="0"/>
              <a:t> </a:t>
            </a:r>
            <a:r>
              <a:rPr spc="-5" dirty="0"/>
              <a:t>circuit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1977" y="3175690"/>
            <a:ext cx="3829281" cy="879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2937" y="363702"/>
            <a:ext cx="79959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Since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words, </a:t>
            </a:r>
            <a:r>
              <a:rPr sz="2000" spc="-5" dirty="0">
                <a:latin typeface="Times New Roman"/>
                <a:cs typeface="Times New Roman"/>
              </a:rPr>
              <a:t>and hence the instructions, </a:t>
            </a:r>
            <a:r>
              <a:rPr sz="2000" spc="-10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16 </a:t>
            </a:r>
            <a:r>
              <a:rPr sz="2000" spc="-5" dirty="0">
                <a:latin typeface="Times New Roman"/>
                <a:cs typeface="Times New Roman"/>
              </a:rPr>
              <a:t>bits long, </a:t>
            </a:r>
            <a:r>
              <a:rPr sz="2000" spc="-10" dirty="0">
                <a:latin typeface="Times New Roman"/>
                <a:cs typeface="Times New Roman"/>
              </a:rPr>
              <a:t>It  </a:t>
            </a:r>
            <a:r>
              <a:rPr sz="2000" spc="-5" dirty="0">
                <a:latin typeface="Times New Roman"/>
                <a:cs typeface="Times New Roman"/>
              </a:rPr>
              <a:t>consists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3-bit operation code,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12-bit </a:t>
            </a:r>
            <a:r>
              <a:rPr sz="2000" dirty="0">
                <a:latin typeface="Times New Roman"/>
                <a:cs typeface="Times New Roman"/>
              </a:rPr>
              <a:t>address,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indirect address  mode bit designated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I. the mode bit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direct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1 for </a:t>
            </a:r>
            <a:r>
              <a:rPr sz="2000" spc="-5" dirty="0">
                <a:latin typeface="Times New Roman"/>
                <a:cs typeface="Times New Roman"/>
              </a:rPr>
              <a:t>an indirect  </a:t>
            </a:r>
            <a:r>
              <a:rPr sz="2000" dirty="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20496" y="222478"/>
            <a:ext cx="8185784" cy="55137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Stored Program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  <a:p>
            <a:pPr marL="349885" marR="67310" indent="-2870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simplest </a:t>
            </a:r>
            <a:r>
              <a:rPr sz="2000" dirty="0">
                <a:latin typeface="Times New Roman"/>
                <a:cs typeface="Times New Roman"/>
              </a:rPr>
              <a:t>way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organize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to have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processor register 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instruction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format </a:t>
            </a:r>
            <a:r>
              <a:rPr sz="2000" dirty="0">
                <a:latin typeface="Times New Roman"/>
                <a:cs typeface="Times New Roman"/>
              </a:rPr>
              <a:t>with two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parts.</a:t>
            </a:r>
            <a:endParaRPr sz="200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49885" algn="l"/>
                <a:tab pos="350520" algn="l"/>
                <a:tab pos="884555" algn="l"/>
                <a:tab pos="1431925" algn="l"/>
                <a:tab pos="1965325" algn="l"/>
                <a:tab pos="2992755" algn="l"/>
                <a:tab pos="3440429" algn="l"/>
                <a:tab pos="4538345" algn="l"/>
                <a:tab pos="4874895" algn="l"/>
                <a:tab pos="5254625" algn="l"/>
                <a:tab pos="6450965" algn="l"/>
                <a:tab pos="6957059" algn="l"/>
                <a:tab pos="7406640" algn="l"/>
              </a:tabLst>
            </a:pP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5" dirty="0">
                <a:latin typeface="Times New Roman"/>
                <a:cs typeface="Times New Roman"/>
              </a:rPr>
              <a:t>first	part	specifies	the	operation	to	</a:t>
            </a:r>
            <a:r>
              <a:rPr sz="2000" dirty="0">
                <a:latin typeface="Times New Roman"/>
                <a:cs typeface="Times New Roman"/>
              </a:rPr>
              <a:t>be	</a:t>
            </a:r>
            <a:r>
              <a:rPr sz="2000" spc="-5" dirty="0">
                <a:latin typeface="Times New Roman"/>
                <a:cs typeface="Times New Roman"/>
              </a:rPr>
              <a:t>performed	and	</a:t>
            </a: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5" dirty="0">
                <a:latin typeface="Times New Roman"/>
                <a:cs typeface="Times New Roman"/>
              </a:rPr>
              <a:t>second</a:t>
            </a:r>
            <a:endParaRPr sz="2000">
              <a:latin typeface="Times New Roman"/>
              <a:cs typeface="Times New Roman"/>
            </a:endParaRPr>
          </a:p>
          <a:p>
            <a:pPr marL="349885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specifies 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marL="349885" marR="67310" indent="-287020" algn="just">
              <a:lnSpc>
                <a:spcPct val="150000"/>
              </a:lnSpc>
              <a:buFont typeface="Arial"/>
              <a:buChar char="•"/>
              <a:tabLst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spc="-10" dirty="0">
                <a:latin typeface="Times New Roman"/>
                <a:cs typeface="Times New Roman"/>
              </a:rPr>
              <a:t>tells </a:t>
            </a:r>
            <a:r>
              <a:rPr sz="2000" spc="-5" dirty="0">
                <a:latin typeface="Times New Roman"/>
                <a:cs typeface="Times New Roman"/>
              </a:rPr>
              <a:t>the control </a:t>
            </a:r>
            <a:r>
              <a:rPr sz="2000" dirty="0">
                <a:latin typeface="Times New Roman"/>
                <a:cs typeface="Times New Roman"/>
              </a:rPr>
              <a:t>where </a:t>
            </a:r>
            <a:r>
              <a:rPr sz="2000" spc="-5" dirty="0">
                <a:latin typeface="Times New Roman"/>
                <a:cs typeface="Times New Roman"/>
              </a:rPr>
              <a:t>to find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operand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25" dirty="0">
                <a:latin typeface="Times New Roman"/>
                <a:cs typeface="Times New Roman"/>
              </a:rPr>
              <a:t>memory. 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operand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read from memory and used as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operated on  </a:t>
            </a:r>
            <a:r>
              <a:rPr sz="2000" dirty="0">
                <a:latin typeface="Times New Roman"/>
                <a:cs typeface="Times New Roman"/>
              </a:rPr>
              <a:t>together with the data stored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processor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register.</a:t>
            </a:r>
            <a:endParaRPr sz="2000">
              <a:latin typeface="Times New Roman"/>
              <a:cs typeface="Times New Roman"/>
            </a:endParaRPr>
          </a:p>
          <a:p>
            <a:pPr marL="349885" marR="69215" indent="-2870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Figure </a:t>
            </a:r>
            <a:r>
              <a:rPr sz="2000" spc="-5" dirty="0">
                <a:latin typeface="Times New Roman"/>
                <a:cs typeface="Times New Roman"/>
              </a:rPr>
              <a:t>below depicts this type of organization. Instructions are stored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section of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and a data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another.</a:t>
            </a:r>
            <a:endParaRPr sz="2000">
              <a:latin typeface="Times New Roman"/>
              <a:cs typeface="Times New Roman"/>
            </a:endParaRPr>
          </a:p>
          <a:p>
            <a:pPr marL="3498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4096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12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bits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specify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endParaRPr sz="2000">
              <a:latin typeface="Times New Roman"/>
              <a:cs typeface="Times New Roman"/>
            </a:endParaRPr>
          </a:p>
          <a:p>
            <a:pPr marL="349885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since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12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4096.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6843</Words>
  <Application>Microsoft Office PowerPoint</Application>
  <PresentationFormat>On-screen Show (4:3)</PresentationFormat>
  <Paragraphs>1242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Carlito</vt:lpstr>
      <vt:lpstr>Symbol</vt:lpstr>
      <vt:lpstr>Times New Roman</vt:lpstr>
      <vt:lpstr>Wingdings</vt:lpstr>
      <vt:lpstr>Office Theme</vt:lpstr>
      <vt:lpstr>Basic computer organization and design</vt:lpstr>
      <vt:lpstr>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Addressing Modes</vt:lpstr>
      <vt:lpstr>PowerPoint Presentation</vt:lpstr>
      <vt:lpstr>Basic Computer Registers and Memory</vt:lpstr>
      <vt:lpstr>PowerPoint Presentation</vt:lpstr>
      <vt:lpstr>PowerPoint Presentation</vt:lpstr>
      <vt:lpstr>PowerPoint Presentation</vt:lpstr>
      <vt:lpstr>PowerPoint Presentation</vt:lpstr>
      <vt:lpstr>Common Bus System</vt:lpstr>
      <vt:lpstr>PowerPoint Presentation</vt:lpstr>
      <vt:lpstr>PowerPoint Presentation</vt:lpstr>
      <vt:lpstr>PowerPoint Presentation</vt:lpstr>
      <vt:lpstr>Basic Computer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BSA: Branch and Save Return Address</vt:lpstr>
      <vt:lpstr>PowerPoint Presentation</vt:lpstr>
      <vt:lpstr>PowerPoint Presentation</vt:lpstr>
      <vt:lpstr>PowerPoint Presentation</vt:lpstr>
      <vt:lpstr>Instruction  set completeness</vt:lpstr>
      <vt:lpstr>PowerPoint Presentation</vt:lpstr>
      <vt:lpstr>PowerPoint Presentation</vt:lpstr>
      <vt:lpstr>PowerPoint Presentation</vt:lpstr>
      <vt:lpstr>Microprogrammed control: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Cycle</vt:lpstr>
      <vt:lpstr>PowerPoint Presentation</vt:lpstr>
      <vt:lpstr>PowerPoint Presentation</vt:lpstr>
      <vt:lpstr>PowerPoint Presentation</vt:lpstr>
      <vt:lpstr>PowerPoint Presentation</vt:lpstr>
      <vt:lpstr>Determine the type of instruction</vt:lpstr>
      <vt:lpstr>PowerPoint Presentation</vt:lpstr>
      <vt:lpstr>Input-Output and Interrupt</vt:lpstr>
      <vt:lpstr>PowerPoint Presentation</vt:lpstr>
      <vt:lpstr>PowerPoint Presentation</vt:lpstr>
      <vt:lpstr>Program controlled data transfer</vt:lpstr>
      <vt:lpstr>PowerPoint Presentation</vt:lpstr>
      <vt:lpstr>PowerPoint Presentation</vt:lpstr>
      <vt:lpstr>Interrupt Cycle</vt:lpstr>
      <vt:lpstr>PowerPoint Presentation</vt:lpstr>
      <vt:lpstr>PowerPoint Presentation</vt:lpstr>
      <vt:lpstr>Complete Computer Description</vt:lpstr>
      <vt:lpstr>Flowchart</vt:lpstr>
      <vt:lpstr>PowerPoint Presentation</vt:lpstr>
      <vt:lpstr>PowerPoint Presentation</vt:lpstr>
      <vt:lpstr>PowerPoint Presentation</vt:lpstr>
      <vt:lpstr>Control  of  registers  and memory</vt:lpstr>
      <vt:lpstr>PowerPoint Presentation</vt:lpstr>
      <vt:lpstr>Control of Flags</vt:lpstr>
      <vt:lpstr>Control of Common Bus</vt:lpstr>
      <vt:lpstr>PowerPoint Presentation</vt:lpstr>
      <vt:lpstr>Design of Accumulator Logic</vt:lpstr>
      <vt:lpstr>PowerPoint Presentation</vt:lpstr>
      <vt:lpstr>Control of AC register</vt:lpstr>
      <vt:lpstr>Adder and Logic circuit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computer organization and design</dc:title>
  <dc:creator>Nabaraj</dc:creator>
  <cp:lastModifiedBy>dell</cp:lastModifiedBy>
  <cp:revision>95</cp:revision>
  <dcterms:created xsi:type="dcterms:W3CDTF">2022-05-16T16:05:21Z</dcterms:created>
  <dcterms:modified xsi:type="dcterms:W3CDTF">2024-01-18T09:58:28Z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2022-05-16T00:00:00Z</vt:filetime>
  </property>
</Properties>
</file>