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99" r:id="rId4"/>
    <p:sldMasterId id="2147484207" r:id="rId5"/>
    <p:sldMasterId id="2147484210" r:id="rId6"/>
    <p:sldMasterId id="2147484213" r:id="rId7"/>
    <p:sldMasterId id="2147484394" r:id="rId8"/>
  </p:sldMasterIdLst>
  <p:notesMasterIdLst>
    <p:notesMasterId r:id="rId33"/>
  </p:notesMasterIdLst>
  <p:sldIdLst>
    <p:sldId id="298" r:id="rId9"/>
    <p:sldId id="302" r:id="rId10"/>
    <p:sldId id="304" r:id="rId11"/>
    <p:sldId id="305" r:id="rId12"/>
    <p:sldId id="306" r:id="rId13"/>
    <p:sldId id="307" r:id="rId14"/>
    <p:sldId id="308" r:id="rId15"/>
    <p:sldId id="309" r:id="rId16"/>
    <p:sldId id="313" r:id="rId17"/>
    <p:sldId id="310" r:id="rId18"/>
    <p:sldId id="311" r:id="rId19"/>
    <p:sldId id="312" r:id="rId20"/>
    <p:sldId id="271" r:id="rId21"/>
    <p:sldId id="272" r:id="rId22"/>
    <p:sldId id="273" r:id="rId23"/>
    <p:sldId id="274" r:id="rId24"/>
    <p:sldId id="275" r:id="rId25"/>
    <p:sldId id="280" r:id="rId26"/>
    <p:sldId id="281" r:id="rId27"/>
    <p:sldId id="282" r:id="rId28"/>
    <p:sldId id="286" r:id="rId29"/>
    <p:sldId id="287" r:id="rId30"/>
    <p:sldId id="290" r:id="rId31"/>
    <p:sldId id="29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59" d="100"/>
          <a:sy n="59" d="100"/>
        </p:scale>
        <p:origin x="84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C1DD08-89F4-4299-94D0-73AC6790000B}" type="datetimeFigureOut">
              <a:rPr lang="en-US" smtClean="0"/>
              <a:t>11/28/2024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8B4E0A-9089-4627-B687-851EDBDC1413}" type="slidenum">
              <a:rPr lang="en-US" smtClean="0"/>
              <a:t>‹#›</a:t>
            </a:fld>
            <a:endParaRPr lang="en-US"/>
          </a:p>
        </p:txBody>
      </p:sp>
    </p:spTree>
    <p:extLst>
      <p:ext uri="{BB962C8B-B14F-4D97-AF65-F5344CB8AC3E}">
        <p14:creationId xmlns:p14="http://schemas.microsoft.com/office/powerpoint/2010/main" val="2824416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65246135"/>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994712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96700985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1609530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9788356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75F0045C-9C5D-4237-8D86-673F5CDEB9EE}" type="datetime1">
              <a:rPr lang="en-US" smtClean="0"/>
              <a:t>11/28/2024</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507469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D5F6D8-4800-41E8-A1B4-1481F0E34FD2}" type="datetime1">
              <a:rPr lang="en-US" smtClean="0"/>
              <a:t>11/28/2024</a:t>
            </a:fld>
            <a:endParaRPr lang="en-US" dirty="0"/>
          </a:p>
        </p:txBody>
      </p:sp>
      <p:sp>
        <p:nvSpPr>
          <p:cNvPr id="5" name="Footer Placeholder 4"/>
          <p:cNvSpPr>
            <a:spLocks noGrp="1"/>
          </p:cNvSpPr>
          <p:nvPr>
            <p:ph type="ftr" sz="quarter" idx="11"/>
          </p:nvPr>
        </p:nvSpPr>
        <p:spPr/>
        <p:txBody>
          <a:bodyPr/>
          <a:lstStyle/>
          <a:p>
            <a:r>
              <a:rPr lang="en-US"/>
              <a:t>Copy Right: Santosh Chhatkuli</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924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1BB51-BB0E-48A9-8E1A-34AA3DF6CB26}" type="datetime1">
              <a:rPr lang="en-US" smtClean="0"/>
              <a:t>11/28/2024</a:t>
            </a:fld>
            <a:endParaRPr lang="en-US" dirty="0"/>
          </a:p>
        </p:txBody>
      </p:sp>
      <p:sp>
        <p:nvSpPr>
          <p:cNvPr id="5" name="Footer Placeholder 4"/>
          <p:cNvSpPr>
            <a:spLocks noGrp="1"/>
          </p:cNvSpPr>
          <p:nvPr>
            <p:ph type="ftr" sz="quarter" idx="11"/>
          </p:nvPr>
        </p:nvSpPr>
        <p:spPr/>
        <p:txBody>
          <a:bodyPr/>
          <a:lstStyle/>
          <a:p>
            <a:r>
              <a:rPr lang="en-US"/>
              <a:t>Copy Right: Santosh Chhatkuli</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7819049"/>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E1BB51-BB0E-48A9-8E1A-34AA3DF6CB26}" type="datetime1">
              <a:rPr lang="en-US" smtClean="0"/>
              <a:t>11/28/2024</a:t>
            </a:fld>
            <a:endParaRPr lang="en-US" dirty="0"/>
          </a:p>
        </p:txBody>
      </p:sp>
      <p:sp>
        <p:nvSpPr>
          <p:cNvPr id="6" name="Footer Placeholder 5"/>
          <p:cNvSpPr>
            <a:spLocks noGrp="1"/>
          </p:cNvSpPr>
          <p:nvPr>
            <p:ph type="ftr" sz="quarter" idx="11"/>
          </p:nvPr>
        </p:nvSpPr>
        <p:spPr/>
        <p:txBody>
          <a:bodyPr/>
          <a:lstStyle/>
          <a:p>
            <a:r>
              <a:rPr lang="en-US"/>
              <a:t>Copy Right: Santosh Chhatkuli</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0688427"/>
      </p:ext>
    </p:extLst>
  </p:cSld>
  <p:clrMapOvr>
    <a:masterClrMapping/>
  </p:clrMapOvr>
  <p:hf sldNum="0" hdr="0" dt="0"/>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E1BB51-BB0E-48A9-8E1A-34AA3DF6CB26}" type="datetime1">
              <a:rPr lang="en-US" smtClean="0"/>
              <a:t>11/28/2024</a:t>
            </a:fld>
            <a:endParaRPr lang="en-US" dirty="0"/>
          </a:p>
        </p:txBody>
      </p:sp>
      <p:sp>
        <p:nvSpPr>
          <p:cNvPr id="8" name="Footer Placeholder 7"/>
          <p:cNvSpPr>
            <a:spLocks noGrp="1"/>
          </p:cNvSpPr>
          <p:nvPr>
            <p:ph type="ftr" sz="quarter" idx="11"/>
          </p:nvPr>
        </p:nvSpPr>
        <p:spPr/>
        <p:txBody>
          <a:bodyPr/>
          <a:lstStyle/>
          <a:p>
            <a:r>
              <a:rPr lang="en-US"/>
              <a:t>Copy Right: Santosh Chhatkuli</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3291985"/>
      </p:ext>
    </p:extLst>
  </p:cSld>
  <p:clrMapOvr>
    <a:masterClrMapping/>
  </p:clrMapOvr>
  <p:hf sldNum="0" hdr="0" dt="0"/>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E1BB51-BB0E-48A9-8E1A-34AA3DF6CB26}" type="datetime1">
              <a:rPr lang="en-US" smtClean="0"/>
              <a:t>11/28/2024</a:t>
            </a:fld>
            <a:endParaRPr lang="en-US" dirty="0"/>
          </a:p>
        </p:txBody>
      </p:sp>
      <p:sp>
        <p:nvSpPr>
          <p:cNvPr id="4" name="Footer Placeholder 3"/>
          <p:cNvSpPr>
            <a:spLocks noGrp="1"/>
          </p:cNvSpPr>
          <p:nvPr>
            <p:ph type="ftr" sz="quarter" idx="11"/>
          </p:nvPr>
        </p:nvSpPr>
        <p:spPr/>
        <p:txBody>
          <a:bodyPr/>
          <a:lstStyle/>
          <a:p>
            <a:r>
              <a:rPr lang="en-US"/>
              <a:t>Copy Right: Santosh Chhatkuli</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3986130"/>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2221076143"/>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E1BB51-BB0E-48A9-8E1A-34AA3DF6CB26}" type="datetime1">
              <a:rPr lang="en-US" smtClean="0"/>
              <a:t>11/28/2024</a:t>
            </a:fld>
            <a:endParaRPr lang="en-US" dirty="0"/>
          </a:p>
        </p:txBody>
      </p:sp>
      <p:sp>
        <p:nvSpPr>
          <p:cNvPr id="3" name="Footer Placeholder 2"/>
          <p:cNvSpPr>
            <a:spLocks noGrp="1"/>
          </p:cNvSpPr>
          <p:nvPr>
            <p:ph type="ftr" sz="quarter" idx="11"/>
          </p:nvPr>
        </p:nvSpPr>
        <p:spPr/>
        <p:txBody>
          <a:bodyPr/>
          <a:lstStyle/>
          <a:p>
            <a:r>
              <a:rPr lang="en-US"/>
              <a:t>Copy Right: Santosh Chhatkuli</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7629872"/>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CAE1BB51-BB0E-48A9-8E1A-34AA3DF6CB26}" type="datetime1">
              <a:rPr lang="en-US" smtClean="0"/>
              <a:t>11/28/2024</a:t>
            </a:fld>
            <a:endParaRPr lang="en-US" dirty="0"/>
          </a:p>
        </p:txBody>
      </p:sp>
      <p:sp>
        <p:nvSpPr>
          <p:cNvPr id="6" name="Footer Placeholder 5"/>
          <p:cNvSpPr>
            <a:spLocks noGrp="1"/>
          </p:cNvSpPr>
          <p:nvPr>
            <p:ph type="ftr" sz="quarter" idx="11"/>
          </p:nvPr>
        </p:nvSpPr>
        <p:spPr/>
        <p:txBody>
          <a:bodyPr/>
          <a:lstStyle/>
          <a:p>
            <a:r>
              <a:rPr lang="en-US"/>
              <a:t>Copy Right: Santosh Chhatkuli</a:t>
            </a:r>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19776989"/>
      </p:ext>
    </p:extLst>
  </p:cSld>
  <p:clrMapOvr>
    <a:masterClrMapping/>
  </p:clrMapOvr>
  <p:hf sldNum="0" hdr="0" dt="0"/>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AE1BB51-BB0E-48A9-8E1A-34AA3DF6CB26}" type="datetime1">
              <a:rPr lang="en-US" smtClean="0"/>
              <a:t>11/28/2024</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en-US"/>
              <a:t>Copy Right: Santosh Chhatkuli</a:t>
            </a:r>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139703024"/>
      </p:ext>
    </p:extLst>
  </p:cSld>
  <p:clrMapOvr>
    <a:overrideClrMapping bg1="lt1" tx1="dk1" bg2="lt2" tx2="dk2" accent1="accent1" accent2="accent2" accent3="accent3" accent4="accent4" accent5="accent5" accent6="accent6" hlink="hlink" folHlink="folHlink"/>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E1BB51-BB0E-48A9-8E1A-34AA3DF6CB26}" type="datetime1">
              <a:rPr lang="en-US" smtClean="0"/>
              <a:t>11/28/2024</a:t>
            </a:fld>
            <a:endParaRPr lang="en-US" dirty="0"/>
          </a:p>
        </p:txBody>
      </p:sp>
      <p:sp>
        <p:nvSpPr>
          <p:cNvPr id="5" name="Footer Placeholder 4"/>
          <p:cNvSpPr>
            <a:spLocks noGrp="1"/>
          </p:cNvSpPr>
          <p:nvPr>
            <p:ph type="ftr" sz="quarter" idx="11"/>
          </p:nvPr>
        </p:nvSpPr>
        <p:spPr/>
        <p:txBody>
          <a:bodyPr/>
          <a:lstStyle/>
          <a:p>
            <a:r>
              <a:rPr lang="en-US"/>
              <a:t>Copy Right: Santosh Chhatkuli</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9690092"/>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E1BB51-BB0E-48A9-8E1A-34AA3DF6CB26}" type="datetime1">
              <a:rPr lang="en-US" smtClean="0"/>
              <a:t>11/28/2024</a:t>
            </a:fld>
            <a:endParaRPr lang="en-US" dirty="0"/>
          </a:p>
        </p:txBody>
      </p:sp>
      <p:sp>
        <p:nvSpPr>
          <p:cNvPr id="5" name="Footer Placeholder 4"/>
          <p:cNvSpPr>
            <a:spLocks noGrp="1"/>
          </p:cNvSpPr>
          <p:nvPr>
            <p:ph type="ftr" sz="quarter" idx="11"/>
          </p:nvPr>
        </p:nvSpPr>
        <p:spPr/>
        <p:txBody>
          <a:bodyPr/>
          <a:lstStyle/>
          <a:p>
            <a:r>
              <a:rPr lang="en-US"/>
              <a:t>Copy Right: Santosh Chhatkuli</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840147"/>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3797546994"/>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19942267"/>
      </p:ext>
    </p:extLst>
  </p:cSld>
  <p:clrMapOvr>
    <a:masterClrMapping/>
  </p:clrMapOvr>
  <p:hf sldNum="0" hdr="0" dt="0"/>
  <p:extLst>
    <p:ext uri="{DCECCB84-F9BA-43D5-87BE-67443E8EF086}">
      <p15:sldGuideLst xmlns:p15="http://schemas.microsoft.com/office/powerpoint/2012/main">
        <p15:guide id="1"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nstructions">
    <p:spTree>
      <p:nvGrpSpPr>
        <p:cNvPr id="1" name=""/>
        <p:cNvGrpSpPr/>
        <p:nvPr/>
      </p:nvGrpSpPr>
      <p:grpSpPr>
        <a:xfrm>
          <a:off x="0" y="0"/>
          <a:ext cx="0" cy="0"/>
          <a:chOff x="0" y="0"/>
          <a:chExt cx="0" cy="0"/>
        </a:xfrm>
      </p:grpSpPr>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4216555019"/>
      </p:ext>
    </p:extLst>
  </p:cSld>
  <p:clrMapOvr>
    <a:masterClrMapping/>
  </p:clrMapOvr>
  <p:hf sldNum="0" hdr="0" dt="0"/>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314A65F-0D32-4BD8-9301-B812B8932461}" type="datetimeFigureOut">
              <a:rPr lang="en-US" smtClean="0"/>
              <a:t>11/28/2024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209C98-D316-4E1A-974F-9D0E8D9263C8}" type="slidenum">
              <a:rPr lang="en-US" smtClean="0"/>
              <a:t>‹#›</a:t>
            </a:fld>
            <a:endParaRPr lang="en-US"/>
          </a:p>
        </p:txBody>
      </p:sp>
    </p:spTree>
    <p:extLst>
      <p:ext uri="{BB962C8B-B14F-4D97-AF65-F5344CB8AC3E}">
        <p14:creationId xmlns:p14="http://schemas.microsoft.com/office/powerpoint/2010/main" val="1955633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D5F6D8-4800-41E8-A1B4-1481F0E34FD2}" type="datetime1">
              <a:rPr lang="en-US" smtClean="0"/>
              <a:t>11/28/2024</a:t>
            </a:fld>
            <a:endParaRPr lang="en-US" dirty="0"/>
          </a:p>
        </p:txBody>
      </p:sp>
      <p:sp>
        <p:nvSpPr>
          <p:cNvPr id="8" name="Footer Placeholder 7"/>
          <p:cNvSpPr>
            <a:spLocks noGrp="1"/>
          </p:cNvSpPr>
          <p:nvPr>
            <p:ph type="ftr" sz="quarter" idx="11"/>
          </p:nvPr>
        </p:nvSpPr>
        <p:spPr/>
        <p:txBody>
          <a:bodyPr/>
          <a:lstStyle/>
          <a:p>
            <a:r>
              <a:rPr lang="en-US"/>
              <a:t>Copy Right: Santosh Chhatkuli</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729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4734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17353008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E1BB51-BB0E-48A9-8E1A-34AA3DF6CB26}" type="datetime1">
              <a:rPr lang="en-US" smtClean="0"/>
              <a:t>11/28/2024</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 Right: Santosh Chhatkuli</a:t>
            </a:r>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291330389"/>
      </p:ext>
    </p:extLst>
  </p:cSld>
  <p:clrMap bg1="lt1" tx1="dk1" bg2="lt2" tx2="dk2" accent1="accent1" accent2="accent2" accent3="accent3" accent4="accent4" accent5="accent5" accent6="accent6" hlink="hlink" folHlink="folHlink"/>
  <p:sldLayoutIdLst>
    <p:sldLayoutId id="2147484200" r:id="rId1"/>
    <p:sldLayoutId id="2147484201" r:id="rId2"/>
    <p:sldLayoutId id="2147484202" r:id="rId3"/>
    <p:sldLayoutId id="2147484203" r:id="rId4"/>
    <p:sldLayoutId id="2147484204" r:id="rId5"/>
    <p:sldLayoutId id="2147484205" r:id="rId6"/>
    <p:sldLayoutId id="2147484206"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pos="2568">
          <p15:clr>
            <a:srgbClr val="F26B43"/>
          </p15:clr>
        </p15:guide>
        <p15:guide id="3" pos="288">
          <p15:clr>
            <a:srgbClr val="5ACBF0"/>
          </p15:clr>
        </p15:guide>
        <p15:guide id="4" pos="7392">
          <p15:clr>
            <a:srgbClr val="5ACBF0"/>
          </p15:clr>
        </p15:guide>
        <p15:guide id="5" orient="horz" pos="576">
          <p15:clr>
            <a:srgbClr val="5ACBF0"/>
          </p15:clr>
        </p15:guide>
        <p15:guide id="6" orient="horz" pos="3744">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11/28/2024</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46480527"/>
      </p:ext>
    </p:extLst>
  </p:cSld>
  <p:clrMap bg1="lt1" tx1="dk1" bg2="lt2" tx2="dk2" accent1="accent1" accent2="accent2" accent3="accent3" accent4="accent4" accent5="accent5" accent6="accent6" hlink="hlink" folHlink="folHlink"/>
  <p:sldLayoutIdLst>
    <p:sldLayoutId id="2147484208" r:id="rId1"/>
    <p:sldLayoutId id="2147484209"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pos="2568">
          <p15:clr>
            <a:srgbClr val="F26B43"/>
          </p15:clr>
        </p15:guide>
        <p15:guide id="3" pos="288">
          <p15:clr>
            <a:srgbClr val="5ACBF0"/>
          </p15:clr>
        </p15:guide>
        <p15:guide id="4" pos="7392">
          <p15:clr>
            <a:srgbClr val="5ACBF0"/>
          </p15:clr>
        </p15:guide>
        <p15:guide id="5" orient="horz" pos="576">
          <p15:clr>
            <a:srgbClr val="5ACBF0"/>
          </p15:clr>
        </p15:guide>
        <p15:guide id="6" orient="horz" pos="3744">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11/28/2024</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12700247"/>
      </p:ext>
    </p:extLst>
  </p:cSld>
  <p:clrMap bg1="lt1" tx1="dk1" bg2="lt2" tx2="dk2" accent1="accent1" accent2="accent2" accent3="accent3" accent4="accent4" accent5="accent5" accent6="accent6" hlink="hlink" folHlink="folHlink"/>
  <p:sldLayoutIdLst>
    <p:sldLayoutId id="2147484211" r:id="rId1"/>
    <p:sldLayoutId id="2147484212"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pos="2568">
          <p15:clr>
            <a:srgbClr val="F26B43"/>
          </p15:clr>
        </p15:guide>
        <p15:guide id="3" pos="288">
          <p15:clr>
            <a:srgbClr val="5ACBF0"/>
          </p15:clr>
        </p15:guide>
        <p15:guide id="4" pos="7392">
          <p15:clr>
            <a:srgbClr val="5ACBF0"/>
          </p15:clr>
        </p15:guide>
        <p15:guide id="5" orient="horz" pos="576">
          <p15:clr>
            <a:srgbClr val="5ACBF0"/>
          </p15:clr>
        </p15:guide>
        <p15:guide id="6" orient="horz" pos="3744">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11/28/2024</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782319128"/>
      </p:ext>
    </p:extLst>
  </p:cSld>
  <p:clrMap bg1="lt1" tx1="dk1" bg2="lt2" tx2="dk2" accent1="accent1" accent2="accent2" accent3="accent3" accent4="accent4" accent5="accent5" accent6="accent6" hlink="hlink" folHlink="folHlink"/>
  <p:sldLayoutIdLst>
    <p:sldLayoutId id="2147484214" r:id="rId1"/>
    <p:sldLayoutId id="2147484215"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pos="2568">
          <p15:clr>
            <a:srgbClr val="F26B43"/>
          </p15:clr>
        </p15:guide>
        <p15:guide id="3" pos="288">
          <p15:clr>
            <a:srgbClr val="5ACBF0"/>
          </p15:clr>
        </p15:guide>
        <p15:guide id="4" pos="7392">
          <p15:clr>
            <a:srgbClr val="5ACBF0"/>
          </p15:clr>
        </p15:guide>
        <p15:guide id="5" orient="horz" pos="576">
          <p15:clr>
            <a:srgbClr val="5ACBF0"/>
          </p15:clr>
        </p15:guide>
        <p15:guide id="6" orient="horz" pos="3744">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AE1BB51-BB0E-48A9-8E1A-34AA3DF6CB26}" type="datetime1">
              <a:rPr lang="en-US" smtClean="0"/>
              <a:t>11/28/2024</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a:t>Copy Right: Santosh Chhatkuli</a:t>
            </a:r>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962829660"/>
      </p:ext>
    </p:extLst>
  </p:cSld>
  <p:clrMap bg1="lt1" tx1="dk1" bg2="lt2" tx2="dk2" accent1="accent1" accent2="accent2" accent3="accent3" accent4="accent4" accent5="accent5" accent6="accent6" hlink="hlink" folHlink="folHlink"/>
  <p:sldLayoutIdLst>
    <p:sldLayoutId id="2147484395" r:id="rId1"/>
    <p:sldLayoutId id="2147484396" r:id="rId2"/>
    <p:sldLayoutId id="2147484397" r:id="rId3"/>
    <p:sldLayoutId id="2147484398" r:id="rId4"/>
    <p:sldLayoutId id="2147484399" r:id="rId5"/>
    <p:sldLayoutId id="2147484400" r:id="rId6"/>
    <p:sldLayoutId id="2147484401" r:id="rId7"/>
    <p:sldLayoutId id="2147484402" r:id="rId8"/>
    <p:sldLayoutId id="2147484403" r:id="rId9"/>
    <p:sldLayoutId id="2147484404" r:id="rId10"/>
    <p:sldLayoutId id="214748440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15.xml"/><Relationship Id="rId5" Type="http://schemas.openxmlformats.org/officeDocument/2006/relationships/image" Target="../media/image17.w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0.wmf"/><Relationship Id="rId2" Type="http://schemas.openxmlformats.org/officeDocument/2006/relationships/oleObject" Target="../embeddings/oleObject3.bin"/><Relationship Id="rId1" Type="http://schemas.openxmlformats.org/officeDocument/2006/relationships/slideLayout" Target="../slideLayouts/slideLayout15.xml"/><Relationship Id="rId6" Type="http://schemas.openxmlformats.org/officeDocument/2006/relationships/oleObject" Target="../embeddings/oleObject5.bin"/><Relationship Id="rId5" Type="http://schemas.openxmlformats.org/officeDocument/2006/relationships/image" Target="../media/image19.wmf"/><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15.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image" Target="../media/image25.wmf"/><Relationship Id="rId2" Type="http://schemas.openxmlformats.org/officeDocument/2006/relationships/oleObject" Target="../embeddings/oleObject6.bin"/><Relationship Id="rId1" Type="http://schemas.openxmlformats.org/officeDocument/2006/relationships/slideLayout" Target="../slideLayouts/slideLayout15.xml"/><Relationship Id="rId6" Type="http://schemas.openxmlformats.org/officeDocument/2006/relationships/oleObject" Target="../embeddings/oleObject8.bin"/><Relationship Id="rId5" Type="http://schemas.openxmlformats.org/officeDocument/2006/relationships/image" Target="../media/image24.wmf"/><Relationship Id="rId4" Type="http://schemas.openxmlformats.org/officeDocument/2006/relationships/oleObject" Target="../embeddings/oleObject7.bin"/></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8.png"/><Relationship Id="rId1" Type="http://schemas.openxmlformats.org/officeDocument/2006/relationships/slideLayout" Target="../slideLayouts/slideLayout15.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3132363"/>
            <a:ext cx="3214307" cy="1244564"/>
          </a:xfrm>
        </p:spPr>
        <p:txBody>
          <a:bodyPr anchor="b">
            <a:normAutofit/>
          </a:bodyPr>
          <a:lstStyle/>
          <a:p>
            <a:r>
              <a:rPr lang="en-US" sz="4000" dirty="0">
                <a:solidFill>
                  <a:schemeClr val="tx1"/>
                </a:solidFill>
              </a:rPr>
              <a:t>Sampling Distribution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Santosh chhatkuli</a:t>
            </a:r>
          </a:p>
        </p:txBody>
      </p:sp>
      <p:sp>
        <p:nvSpPr>
          <p:cNvPr id="5" name="Footer Placeholder 4">
            <a:extLst>
              <a:ext uri="{FF2B5EF4-FFF2-40B4-BE49-F238E27FC236}">
                <a16:creationId xmlns:a16="http://schemas.microsoft.com/office/drawing/2014/main" id="{58831E36-F08B-0D03-36E1-CDE1AAFF1A45}"/>
              </a:ext>
            </a:extLst>
          </p:cNvPr>
          <p:cNvSpPr>
            <a:spLocks noGrp="1"/>
          </p:cNvSpPr>
          <p:nvPr>
            <p:ph type="ftr" sz="quarter" idx="11"/>
          </p:nvPr>
        </p:nvSpPr>
        <p:spPr>
          <a:xfrm>
            <a:off x="0" y="5211763"/>
            <a:ext cx="5905500" cy="228600"/>
          </a:xfrm>
        </p:spPr>
        <p:txBody>
          <a:bodyPr/>
          <a:lstStyle/>
          <a:p>
            <a:r>
              <a:rPr lang="en-US"/>
              <a:t>Copy Right: Santosh Chhatkuli</a:t>
            </a:r>
            <a:endParaRPr lang="en-US" dirty="0"/>
          </a:p>
        </p:txBody>
      </p:sp>
    </p:spTree>
    <p:extLst>
      <p:ext uri="{BB962C8B-B14F-4D97-AF65-F5344CB8AC3E}">
        <p14:creationId xmlns:p14="http://schemas.microsoft.com/office/powerpoint/2010/main" val="19314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12BC-0746-41C5-8E53-83CEEDE408E7}"/>
              </a:ext>
            </a:extLst>
          </p:cNvPr>
          <p:cNvSpPr>
            <a:spLocks noGrp="1"/>
          </p:cNvSpPr>
          <p:nvPr>
            <p:ph type="title"/>
          </p:nvPr>
        </p:nvSpPr>
        <p:spPr>
          <a:xfrm>
            <a:off x="1097280" y="500332"/>
            <a:ext cx="10058400" cy="571298"/>
          </a:xfrm>
        </p:spPr>
        <p:txBody>
          <a:bodyPr>
            <a:normAutofit/>
          </a:bodyPr>
          <a:lstStyle/>
          <a:p>
            <a:r>
              <a:rPr lang="en-US" sz="2800" b="1" dirty="0"/>
              <a:t>Standard error of mean (SRSWOR)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C4CAF3-AA5E-4EC3-BE8E-6B9040D8CC6B}"/>
                  </a:ext>
                </a:extLst>
              </p:cNvPr>
              <p:cNvSpPr>
                <a:spLocks noGrp="1"/>
              </p:cNvSpPr>
              <p:nvPr>
                <p:ph idx="1"/>
              </p:nvPr>
            </p:nvSpPr>
            <p:spPr>
              <a:xfrm>
                <a:off x="1097279" y="1357745"/>
                <a:ext cx="10512829" cy="4715251"/>
              </a:xfrm>
            </p:spPr>
            <p:txBody>
              <a:bodyPr numCol="1">
                <a:normAutofit/>
              </a:bodyPr>
              <a:lstStyle/>
              <a:p>
                <a:pPr marL="111125" lvl="1" indent="0">
                  <a:buNone/>
                </a:pPr>
                <a:r>
                  <a:rPr lang="en-US" sz="2800" dirty="0"/>
                  <a:t>When sampling is from finite population or sampling is done without replacement or Sampling fraction f = n/N is more than 5 %</a:t>
                </a:r>
              </a:p>
              <a:p>
                <a:pPr marL="111125" lvl="1" indent="0">
                  <a:buNone/>
                </a:pPr>
                <a:endParaRPr lang="en-US" sz="2800" dirty="0"/>
              </a:p>
              <a:p>
                <a:pPr lvl="1"/>
                <a14:m>
                  <m:oMath xmlns:m="http://schemas.openxmlformats.org/officeDocument/2006/math">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𝐸</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𝜎</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sub>
                    </m:sSub>
                    <m:r>
                      <a:rPr lang="en-US" sz="2800" b="0" i="1" smtClean="0">
                        <a:latin typeface="Cambria Math" panose="02040503050406030204" pitchFamily="18" charset="0"/>
                      </a:rPr>
                      <m:t>=</m:t>
                    </m:r>
                    <m:f>
                      <m:fPr>
                        <m:ctrlPr>
                          <a:rPr lang="en-US" sz="2800" i="1">
                            <a:solidFill>
                              <a:srgbClr val="000000"/>
                            </a:solidFill>
                            <a:latin typeface="Cambria Math" panose="02040503050406030204" pitchFamily="18" charset="0"/>
                          </a:rPr>
                        </m:ctrlPr>
                      </m:fPr>
                      <m:num>
                        <m:r>
                          <m:rPr>
                            <m:sty m:val="p"/>
                          </m:rPr>
                          <a:rPr lang="en-US" sz="2800" i="1">
                            <a:solidFill>
                              <a:srgbClr val="000000"/>
                            </a:solidFill>
                            <a:latin typeface="Cambria Math" panose="02040503050406030204" pitchFamily="18" charset="0"/>
                          </a:rPr>
                          <m:t>σ</m:t>
                        </m:r>
                      </m:num>
                      <m:den>
                        <m:rad>
                          <m:radPr>
                            <m:degHide m:val="on"/>
                            <m:ctrlPr>
                              <a:rPr lang="en-US" sz="2800" i="1">
                                <a:solidFill>
                                  <a:srgbClr val="000000"/>
                                </a:solidFill>
                                <a:latin typeface="Cambria Math" panose="02040503050406030204" pitchFamily="18" charset="0"/>
                              </a:rPr>
                            </m:ctrlPr>
                          </m:radPr>
                          <m:deg/>
                          <m:e>
                            <m:r>
                              <a:rPr lang="en-US" sz="2800" i="1">
                                <a:solidFill>
                                  <a:srgbClr val="000000"/>
                                </a:solidFill>
                                <a:latin typeface="Cambria Math" panose="02040503050406030204" pitchFamily="18" charset="0"/>
                              </a:rPr>
                              <m:t>𝑛</m:t>
                            </m:r>
                          </m:e>
                        </m:rad>
                      </m:den>
                    </m:f>
                    <m:rad>
                      <m:radPr>
                        <m:degHide m:val="on"/>
                        <m:ctrlPr>
                          <a:rPr lang="en-US" sz="2800" i="1" smtClean="0">
                            <a:solidFill>
                              <a:srgbClr val="000000"/>
                            </a:solidFill>
                            <a:latin typeface="Cambria Math" panose="02040503050406030204" pitchFamily="18" charset="0"/>
                          </a:rPr>
                        </m:ctrlPr>
                      </m:radPr>
                      <m:deg/>
                      <m:e>
                        <m:f>
                          <m:fPr>
                            <m:ctrlPr>
                              <a:rPr lang="en-US" sz="2800" i="1" smtClean="0">
                                <a:solidFill>
                                  <a:srgbClr val="000000"/>
                                </a:solidFill>
                                <a:latin typeface="Cambria Math" panose="02040503050406030204" pitchFamily="18" charset="0"/>
                              </a:rPr>
                            </m:ctrlPr>
                          </m:fPr>
                          <m:num>
                            <m:r>
                              <a:rPr lang="en-US" sz="2800" b="0" i="1" smtClean="0">
                                <a:solidFill>
                                  <a:srgbClr val="000000"/>
                                </a:solidFill>
                                <a:latin typeface="Cambria Math" panose="02040503050406030204" pitchFamily="18" charset="0"/>
                              </a:rPr>
                              <m:t>𝑁</m:t>
                            </m:r>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𝑛</m:t>
                            </m:r>
                          </m:num>
                          <m:den>
                            <m:r>
                              <a:rPr lang="en-US" sz="2800" b="0" i="1" smtClean="0">
                                <a:solidFill>
                                  <a:srgbClr val="000000"/>
                                </a:solidFill>
                                <a:latin typeface="Cambria Math" panose="02040503050406030204" pitchFamily="18" charset="0"/>
                              </a:rPr>
                              <m:t>𝑁</m:t>
                            </m:r>
                            <m:r>
                              <a:rPr lang="en-US" sz="2800" b="0" i="1" smtClean="0">
                                <a:solidFill>
                                  <a:srgbClr val="000000"/>
                                </a:solidFill>
                                <a:latin typeface="Cambria Math" panose="02040503050406030204" pitchFamily="18" charset="0"/>
                              </a:rPr>
                              <m:t>−1</m:t>
                            </m:r>
                          </m:den>
                        </m:f>
                      </m:e>
                    </m:rad>
                  </m:oMath>
                </a14:m>
                <a:endParaRPr lang="en-US" sz="2800" dirty="0"/>
              </a:p>
              <a:p>
                <a:endParaRPr lang="en-US" sz="2800" dirty="0"/>
              </a:p>
              <a:p>
                <a:pPr marL="201168" lvl="1" indent="0">
                  <a:buNone/>
                </a:pPr>
                <a:r>
                  <a:rPr lang="en-US" sz="2800" dirty="0"/>
                  <a:t>  </a:t>
                </a:r>
                <a:r>
                  <a:rPr lang="en-US" sz="2800" i="1" dirty="0"/>
                  <a:t>Estimated</a:t>
                </a:r>
                <a:r>
                  <a:rPr lang="en-US" sz="2800" dirty="0"/>
                  <a:t> </a:t>
                </a:r>
                <a14:m>
                  <m:oMath xmlns:m="http://schemas.openxmlformats.org/officeDocument/2006/math">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𝐸</m:t>
                    </m:r>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e>
                    </m:d>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𝑆</m:t>
                        </m:r>
                      </m:num>
                      <m:den>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𝑛</m:t>
                            </m:r>
                          </m:e>
                        </m:rad>
                      </m:den>
                    </m:f>
                    <m:r>
                      <a:rPr lang="en-US" sz="2800" b="0" i="1" smtClean="0">
                        <a:latin typeface="Cambria Math" panose="02040503050406030204" pitchFamily="18" charset="0"/>
                      </a:rPr>
                      <m:t> </m:t>
                    </m:r>
                    <m:rad>
                      <m:radPr>
                        <m:degHide m:val="on"/>
                        <m:ctrlPr>
                          <a:rPr lang="en-US" sz="2800" b="0" i="1" smtClean="0">
                            <a:latin typeface="Cambria Math" panose="02040503050406030204" pitchFamily="18" charset="0"/>
                          </a:rPr>
                        </m:ctrlPr>
                      </m:radPr>
                      <m:deg/>
                      <m:e>
                        <m:f>
                          <m:fPr>
                            <m:ctrlPr>
                              <a:rPr lang="en-US" sz="2800" i="1">
                                <a:latin typeface="Cambria Math" panose="02040503050406030204" pitchFamily="18" charset="0"/>
                              </a:rPr>
                            </m:ctrlPr>
                          </m:fPr>
                          <m:num>
                            <m:r>
                              <a:rPr lang="en-US" sz="2800" i="1">
                                <a:latin typeface="Cambria Math" panose="02040503050406030204" pitchFamily="18" charset="0"/>
                              </a:rPr>
                              <m:t>𝑁</m:t>
                            </m:r>
                            <m:r>
                              <a:rPr lang="en-US" sz="2800" i="1">
                                <a:latin typeface="Cambria Math" panose="02040503050406030204" pitchFamily="18" charset="0"/>
                              </a:rPr>
                              <m:t> −</m:t>
                            </m:r>
                            <m:r>
                              <a:rPr lang="en-US" sz="2800" i="1">
                                <a:latin typeface="Cambria Math" panose="02040503050406030204" pitchFamily="18" charset="0"/>
                              </a:rPr>
                              <m:t>𝑛</m:t>
                            </m:r>
                          </m:num>
                          <m:den>
                            <m:r>
                              <a:rPr lang="en-US" sz="2800" i="1">
                                <a:latin typeface="Cambria Math" panose="02040503050406030204" pitchFamily="18" charset="0"/>
                              </a:rPr>
                              <m:t>𝑁</m:t>
                            </m:r>
                            <m:r>
                              <a:rPr lang="en-US" sz="2800" i="1">
                                <a:latin typeface="Cambria Math" panose="02040503050406030204" pitchFamily="18" charset="0"/>
                              </a:rPr>
                              <m:t>−1 </m:t>
                            </m:r>
                          </m:den>
                        </m:f>
                      </m:e>
                    </m:rad>
                  </m:oMath>
                </a14:m>
                <a:endParaRPr lang="en-US" sz="2800" dirty="0"/>
              </a:p>
              <a:p>
                <a:pPr marL="201168" lvl="1" indent="0">
                  <a:buNone/>
                </a:pPr>
                <a:endParaRPr lang="en-US" sz="2800" dirty="0"/>
              </a:p>
              <a:p>
                <a:pPr marL="201168" lvl="1" indent="0">
                  <a:buNone/>
                </a:pPr>
                <a:r>
                  <a:rPr lang="en-US" sz="2800" dirty="0"/>
                  <a:t>where s is the sample estimate of population standard deviation </a:t>
                </a:r>
                <a:r>
                  <a:rPr lang="el-GR" sz="2800" dirty="0"/>
                  <a:t>σ</a:t>
                </a:r>
                <a:endParaRPr lang="en-US" sz="2800" dirty="0"/>
              </a:p>
            </p:txBody>
          </p:sp>
        </mc:Choice>
        <mc:Fallback xmlns="">
          <p:sp>
            <p:nvSpPr>
              <p:cNvPr id="3" name="Content Placeholder 2">
                <a:extLst>
                  <a:ext uri="{FF2B5EF4-FFF2-40B4-BE49-F238E27FC236}">
                    <a16:creationId xmlns:a16="http://schemas.microsoft.com/office/drawing/2014/main" id="{8DC4CAF3-AA5E-4EC3-BE8E-6B9040D8CC6B}"/>
                  </a:ext>
                </a:extLst>
              </p:cNvPr>
              <p:cNvSpPr>
                <a:spLocks noGrp="1" noRot="1" noChangeAspect="1" noMove="1" noResize="1" noEditPoints="1" noAdjustHandles="1" noChangeArrowheads="1" noChangeShapeType="1" noTextEdit="1"/>
              </p:cNvSpPr>
              <p:nvPr>
                <p:ph idx="1"/>
              </p:nvPr>
            </p:nvSpPr>
            <p:spPr>
              <a:xfrm>
                <a:off x="1097279" y="1357745"/>
                <a:ext cx="10512829" cy="4715251"/>
              </a:xfrm>
              <a:blipFill>
                <a:blip r:embed="rId2"/>
                <a:stretch>
                  <a:fillRect l="-116" t="-2587"/>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870CCCFD-8F6D-1E04-CD1A-7EADDB3F6E7F}"/>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883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F9362-327A-4B3B-FEC6-1D28301B5DF9}"/>
              </a:ext>
            </a:extLst>
          </p:cNvPr>
          <p:cNvSpPr>
            <a:spLocks noGrp="1"/>
          </p:cNvSpPr>
          <p:nvPr>
            <p:ph type="title"/>
          </p:nvPr>
        </p:nvSpPr>
        <p:spPr>
          <a:xfrm>
            <a:off x="1097280" y="396815"/>
            <a:ext cx="10058400" cy="592091"/>
          </a:xfrm>
        </p:spPr>
        <p:txBody>
          <a:bodyPr>
            <a:normAutofit/>
          </a:bodyPr>
          <a:lstStyle/>
          <a:p>
            <a:r>
              <a:rPr lang="en-US" sz="2800" b="1" dirty="0"/>
              <a:t>Finite Population Correction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3790AE-9A81-669E-73FE-BEC8F46FBB52}"/>
                  </a:ext>
                </a:extLst>
              </p:cNvPr>
              <p:cNvSpPr>
                <a:spLocks noGrp="1"/>
              </p:cNvSpPr>
              <p:nvPr>
                <p:ph idx="1"/>
              </p:nvPr>
            </p:nvSpPr>
            <p:spPr>
              <a:xfrm>
                <a:off x="1097280" y="1262744"/>
                <a:ext cx="10058400" cy="4606350"/>
              </a:xfrm>
            </p:spPr>
            <p:txBody>
              <a:bodyPr>
                <a:normAutofit/>
              </a:bodyPr>
              <a:lstStyle/>
              <a:p>
                <a:r>
                  <a:rPr lang="en-US" sz="3200" dirty="0"/>
                  <a:t>The factor  </a:t>
                </a:r>
                <a14:m>
                  <m:oMath xmlns:m="http://schemas.openxmlformats.org/officeDocument/2006/math">
                    <m:rad>
                      <m:radPr>
                        <m:degHide m:val="on"/>
                        <m:ctrlPr>
                          <a:rPr lang="en-US" sz="3200" i="1" smtClean="0">
                            <a:latin typeface="Cambria Math" panose="02040503050406030204" pitchFamily="18" charset="0"/>
                          </a:rPr>
                        </m:ctrlPr>
                      </m:radPr>
                      <m:deg/>
                      <m:e>
                        <m:f>
                          <m:fPr>
                            <m:ctrlPr>
                              <a:rPr lang="en-US" sz="3200" i="1" smtClean="0">
                                <a:latin typeface="Cambria Math" panose="02040503050406030204" pitchFamily="18" charset="0"/>
                              </a:rPr>
                            </m:ctrlPr>
                          </m:fPr>
                          <m:num>
                            <m:r>
                              <a:rPr lang="en-US" sz="3200" b="0" i="1" smtClean="0">
                                <a:latin typeface="Cambria Math" panose="02040503050406030204" pitchFamily="18" charset="0"/>
                              </a:rPr>
                              <m:t>𝑁</m:t>
                            </m:r>
                            <m:r>
                              <a:rPr lang="en-US" sz="3200" b="0" i="1" smtClean="0">
                                <a:latin typeface="Cambria Math" panose="02040503050406030204" pitchFamily="18" charset="0"/>
                              </a:rPr>
                              <m:t>−</m:t>
                            </m:r>
                            <m:r>
                              <a:rPr lang="en-US" sz="3200" b="0" i="1" smtClean="0">
                                <a:latin typeface="Cambria Math" panose="02040503050406030204" pitchFamily="18" charset="0"/>
                              </a:rPr>
                              <m:t>𝑛</m:t>
                            </m:r>
                          </m:num>
                          <m:den>
                            <m:r>
                              <a:rPr lang="en-US" sz="3200" b="0" i="1" smtClean="0">
                                <a:latin typeface="Cambria Math" panose="02040503050406030204" pitchFamily="18" charset="0"/>
                              </a:rPr>
                              <m:t>𝑁</m:t>
                            </m:r>
                            <m:r>
                              <a:rPr lang="en-US" sz="3200" b="0" i="1" smtClean="0">
                                <a:latin typeface="Cambria Math" panose="02040503050406030204" pitchFamily="18" charset="0"/>
                              </a:rPr>
                              <m:t>−1</m:t>
                            </m:r>
                          </m:den>
                        </m:f>
                      </m:e>
                    </m:rad>
                  </m:oMath>
                </a14:m>
                <a:r>
                  <a:rPr lang="en-US" sz="3200" dirty="0"/>
                  <a:t>   is called finite population multiplier or correction and can be ignored when the sample size is small in comparison with the population size. In practice, finite population correction is ignored if sampling fraction </a:t>
                </a:r>
                <a14:m>
                  <m:oMath xmlns:m="http://schemas.openxmlformats.org/officeDocument/2006/math">
                    <m:r>
                      <a:rPr lang="en-US" sz="3200" b="0" i="1" smtClean="0">
                        <a:latin typeface="Cambria Math" panose="02040503050406030204" pitchFamily="18" charset="0"/>
                      </a:rPr>
                      <m:t>𝑓</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𝑛</m:t>
                        </m:r>
                      </m:num>
                      <m:den>
                        <m:r>
                          <a:rPr lang="en-US" sz="3200" b="0" i="1" smtClean="0">
                            <a:latin typeface="Cambria Math" panose="02040503050406030204" pitchFamily="18" charset="0"/>
                          </a:rPr>
                          <m:t>𝑁</m:t>
                        </m:r>
                      </m:den>
                    </m:f>
                  </m:oMath>
                </a14:m>
                <a:r>
                  <a:rPr lang="en-US" sz="3200" dirty="0"/>
                  <a:t> is less than 5 %</a:t>
                </a:r>
              </a:p>
            </p:txBody>
          </p:sp>
        </mc:Choice>
        <mc:Fallback xmlns="">
          <p:sp>
            <p:nvSpPr>
              <p:cNvPr id="3" name="Content Placeholder 2">
                <a:extLst>
                  <a:ext uri="{FF2B5EF4-FFF2-40B4-BE49-F238E27FC236}">
                    <a16:creationId xmlns:a16="http://schemas.microsoft.com/office/drawing/2014/main" id="{413790AE-9A81-669E-73FE-BEC8F46FBB52}"/>
                  </a:ext>
                </a:extLst>
              </p:cNvPr>
              <p:cNvSpPr>
                <a:spLocks noGrp="1" noRot="1" noChangeAspect="1" noMove="1" noResize="1" noEditPoints="1" noAdjustHandles="1" noChangeArrowheads="1" noChangeShapeType="1" noTextEdit="1"/>
              </p:cNvSpPr>
              <p:nvPr>
                <p:ph idx="1"/>
              </p:nvPr>
            </p:nvSpPr>
            <p:spPr>
              <a:xfrm>
                <a:off x="1097280" y="1262744"/>
                <a:ext cx="10058400" cy="4606350"/>
              </a:xfrm>
              <a:blipFill>
                <a:blip r:embed="rId2"/>
                <a:stretch>
                  <a:fillRect l="-606" r="-2364"/>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C751CAA-0062-7CD5-5CA2-7E36E54F4520}"/>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386375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FEF25-C76B-51C3-7D7B-8C5C96A58B6B}"/>
              </a:ext>
            </a:extLst>
          </p:cNvPr>
          <p:cNvSpPr>
            <a:spLocks noGrp="1"/>
          </p:cNvSpPr>
          <p:nvPr>
            <p:ph type="title"/>
          </p:nvPr>
        </p:nvSpPr>
        <p:spPr/>
        <p:txBody>
          <a:bodyPr>
            <a:normAutofit/>
          </a:bodyPr>
          <a:lstStyle/>
          <a:p>
            <a:r>
              <a:rPr lang="en-US" dirty="0"/>
              <a:t>Factor affecting the standard error of sample mean</a:t>
            </a:r>
          </a:p>
        </p:txBody>
      </p:sp>
      <p:sp>
        <p:nvSpPr>
          <p:cNvPr id="3" name="Content Placeholder 2">
            <a:extLst>
              <a:ext uri="{FF2B5EF4-FFF2-40B4-BE49-F238E27FC236}">
                <a16:creationId xmlns:a16="http://schemas.microsoft.com/office/drawing/2014/main" id="{48D3E816-B2F8-BA69-97C2-0D77A9164B65}"/>
              </a:ext>
            </a:extLst>
          </p:cNvPr>
          <p:cNvSpPr>
            <a:spLocks noGrp="1"/>
          </p:cNvSpPr>
          <p:nvPr>
            <p:ph idx="1"/>
          </p:nvPr>
        </p:nvSpPr>
        <p:spPr/>
        <p:txBody>
          <a:bodyPr>
            <a:normAutofit fontScale="92500"/>
          </a:bodyPr>
          <a:lstStyle/>
          <a:p>
            <a:r>
              <a:rPr lang="en-US" dirty="0"/>
              <a:t>The factors are: </a:t>
            </a:r>
          </a:p>
          <a:p>
            <a:pPr marL="201168" lvl="1" indent="0">
              <a:buNone/>
            </a:pPr>
            <a:endParaRPr lang="en-US" dirty="0"/>
          </a:p>
          <a:p>
            <a:pPr lvl="1">
              <a:buFont typeface="Wingdings" panose="05000000000000000000" pitchFamily="2" charset="2"/>
              <a:buChar char="§"/>
            </a:pPr>
            <a:r>
              <a:rPr lang="en-US" dirty="0"/>
              <a:t>Sample size ‘n’</a:t>
            </a:r>
          </a:p>
          <a:p>
            <a:pPr marL="457200" indent="0">
              <a:buNone/>
            </a:pPr>
            <a:r>
              <a:rPr lang="en-US" dirty="0"/>
              <a:t>The standard error of sample mean decreases with increased sample size. Large the sample size, lesser is fluctuation between sample means</a:t>
            </a:r>
          </a:p>
          <a:p>
            <a:pPr marL="396875" indent="-223838">
              <a:buFont typeface="Wingdings" panose="05000000000000000000" pitchFamily="2" charset="2"/>
              <a:buChar char="§"/>
            </a:pPr>
            <a:r>
              <a:rPr lang="en-US" dirty="0"/>
              <a:t>Population standard deviation ‘σ’</a:t>
            </a:r>
          </a:p>
          <a:p>
            <a:pPr marL="457200" indent="0">
              <a:buNone/>
            </a:pPr>
            <a:r>
              <a:rPr lang="en-US" dirty="0"/>
              <a:t>If population data is highly variable, then the standard error of sample mean is large. </a:t>
            </a:r>
          </a:p>
          <a:p>
            <a:pPr marL="0" indent="0">
              <a:buNone/>
            </a:pPr>
            <a:r>
              <a:rPr lang="en-US" dirty="0"/>
              <a:t>So, we can control standard error of mean by taking large sample but we have no direct control over it because of the natural variability of population observations or data.</a:t>
            </a:r>
          </a:p>
          <a:p>
            <a:pPr marL="0" indent="0">
              <a:buNone/>
            </a:pPr>
            <a:endParaRPr lang="en-US" dirty="0"/>
          </a:p>
        </p:txBody>
      </p:sp>
      <p:sp>
        <p:nvSpPr>
          <p:cNvPr id="4" name="Footer Placeholder 3">
            <a:extLst>
              <a:ext uri="{FF2B5EF4-FFF2-40B4-BE49-F238E27FC236}">
                <a16:creationId xmlns:a16="http://schemas.microsoft.com/office/drawing/2014/main" id="{EA0892E7-8D36-4654-CD7E-653021C77E3A}"/>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19201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9C80D-A186-ECD4-D776-73C032B38FA5}"/>
              </a:ext>
            </a:extLst>
          </p:cNvPr>
          <p:cNvSpPr>
            <a:spLocks noGrp="1"/>
          </p:cNvSpPr>
          <p:nvPr>
            <p:ph type="title"/>
          </p:nvPr>
        </p:nvSpPr>
        <p:spPr>
          <a:xfrm>
            <a:off x="923026" y="533400"/>
            <a:ext cx="10334446" cy="838200"/>
          </a:xfrm>
        </p:spPr>
        <p:txBody>
          <a:bodyPr>
            <a:normAutofit/>
          </a:bodyPr>
          <a:lstStyle/>
          <a:p>
            <a:pPr>
              <a:defRPr/>
            </a:pPr>
            <a:r>
              <a:rPr lang="en-US" sz="2800" b="1" dirty="0">
                <a:solidFill>
                  <a:schemeClr val="tx2">
                    <a:satMod val="130000"/>
                  </a:schemeClr>
                </a:solidFill>
              </a:rPr>
              <a:t>Example: The no. of days absent per year in the population of six health post employees of a certain </a:t>
            </a:r>
            <a:r>
              <a:rPr lang="en-US" sz="2800" b="1" dirty="0" err="1">
                <a:solidFill>
                  <a:schemeClr val="tx2">
                    <a:satMod val="130000"/>
                  </a:schemeClr>
                </a:solidFill>
              </a:rPr>
              <a:t>vdc</a:t>
            </a:r>
            <a:r>
              <a:rPr lang="en-US" sz="2800" b="1" dirty="0">
                <a:solidFill>
                  <a:schemeClr val="tx2">
                    <a:satMod val="130000"/>
                  </a:schemeClr>
                </a:solidFill>
              </a:rPr>
              <a:t> are 8, 3, 1, 11, 4 and 7</a:t>
            </a:r>
          </a:p>
        </p:txBody>
      </p:sp>
      <p:sp>
        <p:nvSpPr>
          <p:cNvPr id="3" name="Content Placeholder 2">
            <a:extLst>
              <a:ext uri="{FF2B5EF4-FFF2-40B4-BE49-F238E27FC236}">
                <a16:creationId xmlns:a16="http://schemas.microsoft.com/office/drawing/2014/main" id="{5AAFC6A6-ADD4-C3B9-293A-510539EFCEAD}"/>
              </a:ext>
            </a:extLst>
          </p:cNvPr>
          <p:cNvSpPr>
            <a:spLocks noGrp="1"/>
          </p:cNvSpPr>
          <p:nvPr>
            <p:ph idx="1"/>
          </p:nvPr>
        </p:nvSpPr>
        <p:spPr>
          <a:xfrm>
            <a:off x="923026" y="1676400"/>
            <a:ext cx="10722634" cy="4648200"/>
          </a:xfrm>
        </p:spPr>
        <p:txBody>
          <a:bodyPr>
            <a:normAutofit/>
          </a:bodyPr>
          <a:lstStyle/>
          <a:p>
            <a:pPr marL="539496" indent="-457200">
              <a:spcAft>
                <a:spcPts val="0"/>
              </a:spcAft>
              <a:buFont typeface="+mj-lt"/>
              <a:buAutoNum type="arabicPeriod"/>
              <a:defRPr/>
            </a:pPr>
            <a:r>
              <a:rPr lang="en-US" sz="2200" dirty="0"/>
              <a:t>Consider all possible samples of size two i.e. n = 2 which can be drawn with simple random sampling with replacement and without replacement.</a:t>
            </a:r>
          </a:p>
          <a:p>
            <a:pPr marL="539496" indent="-457200">
              <a:spcAft>
                <a:spcPts val="0"/>
              </a:spcAft>
              <a:buFont typeface="+mj-lt"/>
              <a:buAutoNum type="arabicPeriod"/>
              <a:defRPr/>
            </a:pPr>
            <a:r>
              <a:rPr lang="en-US" sz="2200" dirty="0"/>
              <a:t>Draw histogram of distribution of population values and sampling distribution of means. Comment on the functional form of sampling distribution of means. </a:t>
            </a:r>
          </a:p>
          <a:p>
            <a:pPr marL="539496" indent="-457200">
              <a:spcAft>
                <a:spcPts val="0"/>
              </a:spcAft>
              <a:buFont typeface="+mj-lt"/>
              <a:buAutoNum type="arabicPeriod"/>
              <a:defRPr/>
            </a:pPr>
            <a:r>
              <a:rPr lang="en-US" sz="2200" dirty="0"/>
              <a:t>Find the mean of the population and means of these samples and verify that population mean is equals to mean of the sample means.</a:t>
            </a:r>
          </a:p>
          <a:p>
            <a:pPr marL="539496" indent="-457200">
              <a:spcAft>
                <a:spcPts val="0"/>
              </a:spcAft>
              <a:buFont typeface="+mj-lt"/>
              <a:buAutoNum type="arabicPeriod"/>
              <a:defRPr/>
            </a:pPr>
            <a:r>
              <a:rPr lang="en-US" sz="2200" dirty="0"/>
              <a:t>Find population standard deviation and verify following results. </a:t>
            </a:r>
            <a:endParaRPr lang="en-US" sz="2400" dirty="0"/>
          </a:p>
          <a:p>
            <a:pPr marL="539496" indent="-457200">
              <a:spcAft>
                <a:spcPts val="0"/>
              </a:spcAft>
              <a:buNone/>
              <a:defRPr/>
            </a:pPr>
            <a:r>
              <a:rPr lang="en-US" sz="2400" dirty="0"/>
              <a:t>      (a)               </a:t>
            </a:r>
          </a:p>
          <a:p>
            <a:pPr marL="539496" indent="-457200">
              <a:spcAft>
                <a:spcPts val="0"/>
              </a:spcAft>
              <a:buNone/>
              <a:defRPr/>
            </a:pPr>
            <a:r>
              <a:rPr lang="en-US" sz="2400" dirty="0"/>
              <a:t>		 for sampling without replacement 	     f</a:t>
            </a:r>
          </a:p>
          <a:p>
            <a:pPr marL="539496" indent="-457200">
              <a:spcAft>
                <a:spcPts val="0"/>
              </a:spcAft>
              <a:buNone/>
              <a:defRPr/>
            </a:pPr>
            <a:r>
              <a:rPr lang="en-US" dirty="0"/>
              <a:t>	(b)</a:t>
            </a:r>
          </a:p>
          <a:p>
            <a:pPr marL="539496" indent="-457200">
              <a:buNone/>
              <a:defRPr/>
            </a:pPr>
            <a:r>
              <a:rPr lang="en-US" dirty="0"/>
              <a:t>		 for </a:t>
            </a:r>
            <a:r>
              <a:rPr lang="en-US" sz="2400" dirty="0"/>
              <a:t>sampling with replacement.</a:t>
            </a:r>
          </a:p>
          <a:p>
            <a:pPr marL="539496" indent="-457200">
              <a:spcAft>
                <a:spcPts val="0"/>
              </a:spcAft>
              <a:buNone/>
              <a:defRPr/>
            </a:pPr>
            <a:endParaRPr lang="en-US" dirty="0"/>
          </a:p>
        </p:txBody>
      </p:sp>
      <p:sp>
        <p:nvSpPr>
          <p:cNvPr id="4" name="Footer Placeholder 3">
            <a:extLst>
              <a:ext uri="{FF2B5EF4-FFF2-40B4-BE49-F238E27FC236}">
                <a16:creationId xmlns:a16="http://schemas.microsoft.com/office/drawing/2014/main" id="{4C54D4E9-4A18-CFC3-D4EE-43EB224E155F}"/>
              </a:ext>
            </a:extLst>
          </p:cNvPr>
          <p:cNvSpPr>
            <a:spLocks noGrp="1"/>
          </p:cNvSpPr>
          <p:nvPr>
            <p:ph type="ftr" sz="quarter" idx="11"/>
          </p:nvPr>
        </p:nvSpPr>
        <p:spPr/>
        <p:txBody>
          <a:bodyPr/>
          <a:lstStyle/>
          <a:p>
            <a:r>
              <a:rPr lang="en-US"/>
              <a:t>Copy Right: Santosh Chhatkuli</a:t>
            </a:r>
            <a:endParaRPr lang="en-US" dirty="0"/>
          </a:p>
        </p:txBody>
      </p:sp>
      <mc:AlternateContent xmlns:mc="http://schemas.openxmlformats.org/markup-compatibility/2006" xmlns:a14="http://schemas.microsoft.com/office/drawing/2010/main">
        <mc:Choice Requires="a14">
          <p:sp>
            <p:nvSpPr>
              <p:cNvPr id="25604" name="Object 2">
                <a:extLst>
                  <a:ext uri="{FF2B5EF4-FFF2-40B4-BE49-F238E27FC236}">
                    <a16:creationId xmlns:a16="http://schemas.microsoft.com/office/drawing/2014/main" id="{22E21471-8F1D-AAE8-CE72-4AD682192E10}"/>
                  </a:ext>
                </a:extLst>
              </p:cNvPr>
              <p:cNvSpPr txBox="1"/>
              <p:nvPr/>
            </p:nvSpPr>
            <p:spPr bwMode="auto">
              <a:xfrm>
                <a:off x="1935163" y="4173538"/>
                <a:ext cx="2230437" cy="685800"/>
              </a:xfrm>
              <a:prstGeom prst="rect">
                <a:avLst/>
              </a:prstGeom>
              <a:noFill/>
              <a:ln>
                <a:noFill/>
              </a:ln>
              <a:effectLst/>
            </p:spPr>
            <p:txBody>
              <a:bodyPr>
                <a:normAutofit fontScale="55000" lnSpcReduction="20000"/>
              </a:bodyPr>
              <a:lstStyle/>
              <a:p>
                <a:pPr/>
                <a14:m>
                  <m:oMathPara xmlns:m="http://schemas.openxmlformats.org/officeDocument/2006/math">
                    <m:oMathParaPr>
                      <m:jc m:val="left"/>
                    </m:oMathParaPr>
                    <m:oMath xmlns:m="http://schemas.openxmlformats.org/officeDocument/2006/math">
                      <m:r>
                        <m:rPr>
                          <m:nor/>
                        </m:rPr>
                        <a:rPr lang="en-US" sz="2400">
                          <a:solidFill>
                            <a:srgbClr val="000000"/>
                          </a:solidFill>
                          <a:latin typeface="Cambria Math" panose="02040503050406030204" pitchFamily="18" charset="0"/>
                        </a:rPr>
                        <m:t>S</m:t>
                      </m:r>
                      <m:r>
                        <m:rPr>
                          <m:nor/>
                        </m:rPr>
                        <a:rPr lang="en-US" sz="2400" b="0" i="0" smtClean="0">
                          <a:solidFill>
                            <a:srgbClr val="000000"/>
                          </a:solidFill>
                          <a:latin typeface="Cambria Math" panose="02040503050406030204" pitchFamily="18" charset="0"/>
                        </a:rPr>
                        <m:t>.</m:t>
                      </m:r>
                      <m:r>
                        <m:rPr>
                          <m:nor/>
                        </m:rPr>
                        <a:rPr lang="en-US" sz="2400" b="0" i="0" smtClean="0">
                          <a:solidFill>
                            <a:srgbClr val="000000"/>
                          </a:solidFill>
                          <a:latin typeface="Cambria Math" panose="02040503050406030204" pitchFamily="18" charset="0"/>
                        </a:rPr>
                        <m:t>E</m:t>
                      </m:r>
                      <m:r>
                        <m:rPr>
                          <m:nor/>
                        </m:rPr>
                        <a:rPr lang="en-US" sz="2400" b="0" i="0" smtClean="0">
                          <a:solidFill>
                            <a:srgbClr val="000000"/>
                          </a:solidFill>
                          <a:latin typeface="Cambria Math" panose="02040503050406030204" pitchFamily="18" charset="0"/>
                        </a:rPr>
                        <m:t>. </m:t>
                      </m:r>
                      <m:r>
                        <a:rPr lang="en-US" sz="2400" i="1">
                          <a:solidFill>
                            <a:srgbClr val="000000"/>
                          </a:solidFill>
                          <a:latin typeface="Cambria Math" panose="02040503050406030204" pitchFamily="18" charset="0"/>
                        </a:rPr>
                        <m:t>(</m:t>
                      </m:r>
                      <m:bar>
                        <m:barPr>
                          <m:pos m:val="top"/>
                          <m:ctrlPr>
                            <a:rPr lang="en-US" sz="2400" i="1">
                              <a:solidFill>
                                <a:srgbClr val="000000"/>
                              </a:solidFill>
                              <a:latin typeface="Cambria Math" panose="02040503050406030204" pitchFamily="18" charset="0"/>
                            </a:rPr>
                          </m:ctrlPr>
                        </m:barPr>
                        <m:e>
                          <m:r>
                            <a:rPr lang="en-US" sz="2400" i="1">
                              <a:solidFill>
                                <a:srgbClr val="000000"/>
                              </a:solidFill>
                              <a:latin typeface="Cambria Math" panose="02040503050406030204" pitchFamily="18" charset="0"/>
                            </a:rPr>
                            <m:t>𝑋</m:t>
                          </m:r>
                        </m:e>
                      </m:bar>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𝜎</m:t>
                          </m:r>
                        </m:num>
                        <m:den>
                          <m:rad>
                            <m:radPr>
                              <m:degHide m:val="on"/>
                              <m:ctrlPr>
                                <a:rPr lang="en-US" sz="2400" i="1">
                                  <a:solidFill>
                                    <a:srgbClr val="000000"/>
                                  </a:solidFill>
                                  <a:latin typeface="Cambria Math" panose="02040503050406030204" pitchFamily="18" charset="0"/>
                                </a:rPr>
                              </m:ctrlPr>
                            </m:radPr>
                            <m:deg/>
                            <m:e>
                              <m:r>
                                <a:rPr lang="en-US" sz="2400" i="1">
                                  <a:solidFill>
                                    <a:srgbClr val="000000"/>
                                  </a:solidFill>
                                  <a:latin typeface="Cambria Math" panose="02040503050406030204" pitchFamily="18" charset="0"/>
                                </a:rPr>
                                <m:t>𝑛</m:t>
                              </m:r>
                            </m:e>
                          </m:rad>
                        </m:den>
                      </m:f>
                      <m:r>
                        <a:rPr lang="en-US" sz="2400" i="0">
                          <a:solidFill>
                            <a:srgbClr val="000000"/>
                          </a:solidFill>
                          <a:latin typeface="Cambria Math" panose="02040503050406030204" pitchFamily="18" charset="0"/>
                        </a:rPr>
                        <m:t> </m:t>
                      </m:r>
                      <m:rad>
                        <m:radPr>
                          <m:degHide m:val="on"/>
                          <m:ctrlPr>
                            <a:rPr lang="en-US" sz="2400" i="1">
                              <a:solidFill>
                                <a:srgbClr val="000000"/>
                              </a:solidFill>
                              <a:latin typeface="Cambria Math" panose="02040503050406030204" pitchFamily="18" charset="0"/>
                            </a:rPr>
                          </m:ctrlPr>
                        </m:radPr>
                        <m:deg/>
                        <m:e>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𝑁</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𝑛</m:t>
                              </m:r>
                            </m:num>
                            <m:den>
                              <m:r>
                                <a:rPr lang="en-US" sz="2400" i="1">
                                  <a:solidFill>
                                    <a:srgbClr val="000000"/>
                                  </a:solidFill>
                                  <a:latin typeface="Cambria Math" panose="02040503050406030204" pitchFamily="18" charset="0"/>
                                </a:rPr>
                                <m:t>𝑁</m:t>
                              </m:r>
                              <m:r>
                                <a:rPr lang="en-US" sz="2400" i="1">
                                  <a:solidFill>
                                    <a:srgbClr val="000000"/>
                                  </a:solidFill>
                                  <a:latin typeface="Cambria Math" panose="02040503050406030204" pitchFamily="18" charset="0"/>
                                </a:rPr>
                                <m:t>−1</m:t>
                              </m:r>
                            </m:den>
                          </m:f>
                        </m:e>
                      </m:rad>
                    </m:oMath>
                  </m:oMathPara>
                </a14:m>
                <a:endParaRPr lang="en-US" sz="2400" dirty="0"/>
              </a:p>
            </p:txBody>
          </p:sp>
        </mc:Choice>
        <mc:Fallback xmlns="">
          <p:sp>
            <p:nvSpPr>
              <p:cNvPr id="25604" name="Object 2">
                <a:extLst>
                  <a:ext uri="{FF2B5EF4-FFF2-40B4-BE49-F238E27FC236}">
                    <a16:creationId xmlns:a16="http://schemas.microsoft.com/office/drawing/2014/main" id="{22E21471-8F1D-AAE8-CE72-4AD682192E10}"/>
                  </a:ext>
                </a:extLst>
              </p:cNvPr>
              <p:cNvSpPr txBox="1">
                <a:spLocks noRot="1" noChangeAspect="1" noMove="1" noResize="1" noEditPoints="1" noAdjustHandles="1" noChangeArrowheads="1" noChangeShapeType="1" noTextEdit="1"/>
              </p:cNvSpPr>
              <p:nvPr/>
            </p:nvSpPr>
            <p:spPr bwMode="auto">
              <a:xfrm>
                <a:off x="1935163" y="4173538"/>
                <a:ext cx="2230437" cy="685800"/>
              </a:xfrm>
              <a:prstGeom prst="rect">
                <a:avLst/>
              </a:prstGeom>
              <a:blipFill>
                <a:blip r:embed="rId2"/>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605" name="Object 3">
                <a:extLst>
                  <a:ext uri="{FF2B5EF4-FFF2-40B4-BE49-F238E27FC236}">
                    <a16:creationId xmlns:a16="http://schemas.microsoft.com/office/drawing/2014/main" id="{3FE1496C-D196-849A-0300-1FC90ED91662}"/>
                  </a:ext>
                </a:extLst>
              </p:cNvPr>
              <p:cNvSpPr txBox="1"/>
              <p:nvPr/>
            </p:nvSpPr>
            <p:spPr bwMode="auto">
              <a:xfrm>
                <a:off x="1935163" y="5181600"/>
                <a:ext cx="1462087" cy="627063"/>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m:rPr>
                          <m:nor/>
                        </m:rPr>
                        <a:rPr lang="en-US" i="0" smtClean="0">
                          <a:solidFill>
                            <a:srgbClr val="000000"/>
                          </a:solidFill>
                          <a:latin typeface="Cambria Math" panose="02040503050406030204" pitchFamily="18" charset="0"/>
                        </a:rPr>
                        <m:t>S</m:t>
                      </m:r>
                      <m:r>
                        <m:rPr>
                          <m:nor/>
                        </m:rPr>
                        <a:rPr lang="en-US" i="0"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𝐸</m:t>
                      </m:r>
                      <m:r>
                        <a:rPr lang="en-US" b="0" i="1" smtClean="0">
                          <a:solidFill>
                            <a:srgbClr val="000000"/>
                          </a:solidFill>
                          <a:latin typeface="Cambria Math" panose="02040503050406030204" pitchFamily="18" charset="0"/>
                        </a:rPr>
                        <m:t>. (</m:t>
                      </m:r>
                      <m:bar>
                        <m:barPr>
                          <m:pos m:val="top"/>
                          <m:ctrlPr>
                            <a:rPr lang="en-US" i="1">
                              <a:solidFill>
                                <a:srgbClr val="000000"/>
                              </a:solidFill>
                              <a:latin typeface="Cambria Math" panose="02040503050406030204" pitchFamily="18" charset="0"/>
                            </a:rPr>
                          </m:ctrlPr>
                        </m:barPr>
                        <m:e>
                          <m:r>
                            <a:rPr lang="en-US" i="1">
                              <a:solidFill>
                                <a:srgbClr val="000000"/>
                              </a:solidFill>
                              <a:latin typeface="Cambria Math" panose="02040503050406030204" pitchFamily="18" charset="0"/>
                            </a:rPr>
                            <m:t>𝑋</m:t>
                          </m:r>
                        </m:e>
                      </m:ba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𝜎</m:t>
                          </m:r>
                        </m:num>
                        <m:den>
                          <m:rad>
                            <m:radPr>
                              <m:degHide m:val="on"/>
                              <m:ctrlPr>
                                <a:rPr lang="en-US" i="1">
                                  <a:solidFill>
                                    <a:srgbClr val="000000"/>
                                  </a:solidFill>
                                  <a:latin typeface="Cambria Math" panose="02040503050406030204" pitchFamily="18" charset="0"/>
                                </a:rPr>
                              </m:ctrlPr>
                            </m:radPr>
                            <m:deg/>
                            <m:e>
                              <m:r>
                                <a:rPr lang="en-US" i="1">
                                  <a:solidFill>
                                    <a:srgbClr val="000000"/>
                                  </a:solidFill>
                                  <a:latin typeface="Cambria Math" panose="02040503050406030204" pitchFamily="18" charset="0"/>
                                </a:rPr>
                                <m:t>𝑛</m:t>
                              </m:r>
                            </m:e>
                          </m:rad>
                        </m:den>
                      </m:f>
                    </m:oMath>
                  </m:oMathPara>
                </a14:m>
                <a:endParaRPr lang="en-US" dirty="0"/>
              </a:p>
            </p:txBody>
          </p:sp>
        </mc:Choice>
        <mc:Fallback xmlns="">
          <p:sp>
            <p:nvSpPr>
              <p:cNvPr id="25605" name="Object 3">
                <a:extLst>
                  <a:ext uri="{FF2B5EF4-FFF2-40B4-BE49-F238E27FC236}">
                    <a16:creationId xmlns:a16="http://schemas.microsoft.com/office/drawing/2014/main" id="{3FE1496C-D196-849A-0300-1FC90ED91662}"/>
                  </a:ext>
                </a:extLst>
              </p:cNvPr>
              <p:cNvSpPr txBox="1">
                <a:spLocks noRot="1" noChangeAspect="1" noMove="1" noResize="1" noEditPoints="1" noAdjustHandles="1" noChangeArrowheads="1" noChangeShapeType="1" noTextEdit="1"/>
              </p:cNvSpPr>
              <p:nvPr/>
            </p:nvSpPr>
            <p:spPr bwMode="auto">
              <a:xfrm>
                <a:off x="1935163" y="5181600"/>
                <a:ext cx="1462087" cy="627063"/>
              </a:xfrm>
              <a:prstGeom prst="rect">
                <a:avLst/>
              </a:prstGeom>
              <a:blipFill>
                <a:blip r:embed="rId3"/>
                <a:stretch>
                  <a:fillRect/>
                </a:stretch>
              </a:blipFill>
              <a:ln>
                <a:noFill/>
              </a:ln>
              <a:effectLst/>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8AEEF-5E78-9C02-B064-56CFD7FFCC65}"/>
              </a:ext>
            </a:extLst>
          </p:cNvPr>
          <p:cNvSpPr>
            <a:spLocks noGrp="1"/>
          </p:cNvSpPr>
          <p:nvPr>
            <p:ph type="title"/>
          </p:nvPr>
        </p:nvSpPr>
        <p:spPr>
          <a:xfrm>
            <a:off x="1523999" y="274638"/>
            <a:ext cx="9379527" cy="622393"/>
          </a:xfrm>
        </p:spPr>
        <p:txBody>
          <a:bodyPr>
            <a:noAutofit/>
          </a:bodyPr>
          <a:lstStyle/>
          <a:p>
            <a:pPr>
              <a:defRPr/>
            </a:pPr>
            <a:br>
              <a:rPr lang="en-US" sz="2400" dirty="0">
                <a:solidFill>
                  <a:schemeClr val="tx2">
                    <a:satMod val="130000"/>
                  </a:schemeClr>
                </a:solidFill>
              </a:rPr>
            </a:br>
            <a:r>
              <a:rPr lang="en-US" sz="2400" dirty="0">
                <a:solidFill>
                  <a:schemeClr val="accent3">
                    <a:lumMod val="50000"/>
                  </a:schemeClr>
                </a:solidFill>
              </a:rPr>
              <a:t>In sampling without replacement the total number of possible samples = 6C2 = 15</a:t>
            </a:r>
            <a:br>
              <a:rPr lang="en-US" sz="2400" dirty="0">
                <a:solidFill>
                  <a:schemeClr val="tx2">
                    <a:satMod val="130000"/>
                  </a:schemeClr>
                </a:solidFill>
              </a:rPr>
            </a:br>
            <a:endParaRPr lang="en-US" sz="2400" dirty="0">
              <a:solidFill>
                <a:schemeClr val="tx2">
                  <a:satMod val="130000"/>
                </a:schemeClr>
              </a:solidFill>
            </a:endParaRPr>
          </a:p>
        </p:txBody>
      </p:sp>
      <p:graphicFrame>
        <p:nvGraphicFramePr>
          <p:cNvPr id="4" name="Content Placeholder 3">
            <a:extLst>
              <a:ext uri="{FF2B5EF4-FFF2-40B4-BE49-F238E27FC236}">
                <a16:creationId xmlns:a16="http://schemas.microsoft.com/office/drawing/2014/main" id="{1C9B2CA9-698E-15D0-05B6-AEDCEE18875B}"/>
              </a:ext>
            </a:extLst>
          </p:cNvPr>
          <p:cNvGraphicFramePr>
            <a:graphicFrameLocks noGrp="1"/>
          </p:cNvGraphicFramePr>
          <p:nvPr>
            <p:ph idx="1"/>
            <p:extLst>
              <p:ext uri="{D42A27DB-BD31-4B8C-83A1-F6EECF244321}">
                <p14:modId xmlns:p14="http://schemas.microsoft.com/office/powerpoint/2010/main" val="3074613894"/>
              </p:ext>
            </p:extLst>
          </p:nvPr>
        </p:nvGraphicFramePr>
        <p:xfrm>
          <a:off x="2396707" y="1066800"/>
          <a:ext cx="6934201" cy="5318128"/>
        </p:xfrm>
        <a:graphic>
          <a:graphicData uri="http://schemas.openxmlformats.org/drawingml/2006/table">
            <a:tbl>
              <a:tblPr firstRow="1" bandRow="1">
                <a:tableStyleId>{5C22544A-7EE6-4342-B048-85BDC9FD1C3A}</a:tableStyleId>
              </a:tblPr>
              <a:tblGrid>
                <a:gridCol w="1382339">
                  <a:extLst>
                    <a:ext uri="{9D8B030D-6E8A-4147-A177-3AD203B41FA5}">
                      <a16:colId xmlns:a16="http://schemas.microsoft.com/office/drawing/2014/main" val="20000"/>
                    </a:ext>
                  </a:extLst>
                </a:gridCol>
                <a:gridCol w="1600980">
                  <a:extLst>
                    <a:ext uri="{9D8B030D-6E8A-4147-A177-3AD203B41FA5}">
                      <a16:colId xmlns:a16="http://schemas.microsoft.com/office/drawing/2014/main" val="20001"/>
                    </a:ext>
                  </a:extLst>
                </a:gridCol>
                <a:gridCol w="1935126">
                  <a:extLst>
                    <a:ext uri="{9D8B030D-6E8A-4147-A177-3AD203B41FA5}">
                      <a16:colId xmlns:a16="http://schemas.microsoft.com/office/drawing/2014/main" val="20002"/>
                    </a:ext>
                  </a:extLst>
                </a:gridCol>
                <a:gridCol w="2015756">
                  <a:extLst>
                    <a:ext uri="{9D8B030D-6E8A-4147-A177-3AD203B41FA5}">
                      <a16:colId xmlns:a16="http://schemas.microsoft.com/office/drawing/2014/main" val="20003"/>
                    </a:ext>
                  </a:extLst>
                </a:gridCol>
              </a:tblGrid>
              <a:tr h="332383">
                <a:tc>
                  <a:txBody>
                    <a:bodyPr/>
                    <a:lstStyle/>
                    <a:p>
                      <a:r>
                        <a:rPr lang="en-US" sz="2000" dirty="0"/>
                        <a:t>Serial No.</a:t>
                      </a:r>
                    </a:p>
                  </a:txBody>
                  <a:tcPr marT="0" marB="0"/>
                </a:tc>
                <a:tc>
                  <a:txBody>
                    <a:bodyPr/>
                    <a:lstStyle/>
                    <a:p>
                      <a:r>
                        <a:rPr lang="en-US" sz="2000" dirty="0"/>
                        <a:t>Sample</a:t>
                      </a:r>
                    </a:p>
                  </a:txBody>
                  <a:tcPr marT="0" marB="0"/>
                </a:tc>
                <a:tc>
                  <a:txBody>
                    <a:bodyPr/>
                    <a:lstStyle/>
                    <a:p>
                      <a:r>
                        <a:rPr lang="en-US" sz="2000" dirty="0"/>
                        <a:t>Sample Mean</a:t>
                      </a:r>
                    </a:p>
                  </a:txBody>
                  <a:tcPr marT="0" marB="0"/>
                </a:tc>
                <a:tc>
                  <a:txBody>
                    <a:bodyPr/>
                    <a:lstStyle/>
                    <a:p>
                      <a:r>
                        <a:rPr lang="en-US" sz="2000" dirty="0"/>
                        <a:t>Sample S.D.</a:t>
                      </a:r>
                    </a:p>
                  </a:txBody>
                  <a:tcPr marT="0" marB="0"/>
                </a:tc>
                <a:extLst>
                  <a:ext uri="{0D108BD9-81ED-4DB2-BD59-A6C34878D82A}">
                    <a16:rowId xmlns:a16="http://schemas.microsoft.com/office/drawing/2014/main" val="10000"/>
                  </a:ext>
                </a:extLst>
              </a:tr>
              <a:tr h="332383">
                <a:tc>
                  <a:txBody>
                    <a:bodyPr/>
                    <a:lstStyle/>
                    <a:p>
                      <a:r>
                        <a:rPr lang="en-US" sz="2000" b="0" dirty="0"/>
                        <a:t>1</a:t>
                      </a:r>
                    </a:p>
                  </a:txBody>
                  <a:tcPr marT="0" marB="0"/>
                </a:tc>
                <a:tc>
                  <a:txBody>
                    <a:bodyPr/>
                    <a:lstStyle/>
                    <a:p>
                      <a:pPr marL="0" marR="0" algn="ctr">
                        <a:spcBef>
                          <a:spcPts val="0"/>
                        </a:spcBef>
                        <a:spcAft>
                          <a:spcPts val="0"/>
                        </a:spcAft>
                      </a:pPr>
                      <a:r>
                        <a:rPr lang="en-US" sz="2000" b="1" dirty="0">
                          <a:latin typeface="Times New Roman"/>
                          <a:ea typeface="Times New Roman"/>
                        </a:rPr>
                        <a:t>(8 , 3)</a:t>
                      </a:r>
                    </a:p>
                  </a:txBody>
                  <a:tcPr marL="68580" marR="68580" marT="0" marB="0"/>
                </a:tc>
                <a:tc>
                  <a:txBody>
                    <a:bodyPr/>
                    <a:lstStyle/>
                    <a:p>
                      <a:pPr marL="0" marR="0" algn="ctr">
                        <a:spcBef>
                          <a:spcPts val="0"/>
                        </a:spcBef>
                        <a:spcAft>
                          <a:spcPts val="0"/>
                        </a:spcAft>
                      </a:pPr>
                      <a:r>
                        <a:rPr lang="en-US" sz="2000" b="1" dirty="0">
                          <a:latin typeface="Times New Roman"/>
                          <a:ea typeface="Times New Roman"/>
                        </a:rPr>
                        <a:t>5.5</a:t>
                      </a:r>
                    </a:p>
                  </a:txBody>
                  <a:tcPr marL="68580" marR="68580" marT="0" marB="0"/>
                </a:tc>
                <a:tc>
                  <a:txBody>
                    <a:bodyPr/>
                    <a:lstStyle/>
                    <a:p>
                      <a:pPr marL="0" marR="0" algn="ctr">
                        <a:spcBef>
                          <a:spcPts val="0"/>
                        </a:spcBef>
                        <a:spcAft>
                          <a:spcPts val="0"/>
                        </a:spcAft>
                      </a:pPr>
                      <a:r>
                        <a:rPr lang="en-US" sz="2000" b="1">
                          <a:latin typeface="Times New Roman"/>
                          <a:ea typeface="Times New Roman"/>
                        </a:rPr>
                        <a:t>3.54</a:t>
                      </a:r>
                    </a:p>
                  </a:txBody>
                  <a:tcPr marL="68580" marR="68580" marT="0" marB="0"/>
                </a:tc>
                <a:extLst>
                  <a:ext uri="{0D108BD9-81ED-4DB2-BD59-A6C34878D82A}">
                    <a16:rowId xmlns:a16="http://schemas.microsoft.com/office/drawing/2014/main" val="10001"/>
                  </a:ext>
                </a:extLst>
              </a:tr>
              <a:tr h="332383">
                <a:tc>
                  <a:txBody>
                    <a:bodyPr/>
                    <a:lstStyle/>
                    <a:p>
                      <a:r>
                        <a:rPr lang="en-US" sz="2000" b="0" dirty="0"/>
                        <a:t>2</a:t>
                      </a:r>
                    </a:p>
                  </a:txBody>
                  <a:tcPr marT="0" marB="0"/>
                </a:tc>
                <a:tc>
                  <a:txBody>
                    <a:bodyPr/>
                    <a:lstStyle/>
                    <a:p>
                      <a:pPr marL="0" marR="0" algn="ctr">
                        <a:spcBef>
                          <a:spcPts val="0"/>
                        </a:spcBef>
                        <a:spcAft>
                          <a:spcPts val="0"/>
                        </a:spcAft>
                      </a:pPr>
                      <a:r>
                        <a:rPr lang="en-US" sz="2000" b="1" dirty="0">
                          <a:latin typeface="Times New Roman"/>
                          <a:ea typeface="Times New Roman"/>
                        </a:rPr>
                        <a:t>(8 , 1)</a:t>
                      </a:r>
                    </a:p>
                  </a:txBody>
                  <a:tcPr marL="68580" marR="68580" marT="0" marB="0"/>
                </a:tc>
                <a:tc>
                  <a:txBody>
                    <a:bodyPr/>
                    <a:lstStyle/>
                    <a:p>
                      <a:pPr marL="0" marR="0" algn="ctr">
                        <a:spcBef>
                          <a:spcPts val="0"/>
                        </a:spcBef>
                        <a:spcAft>
                          <a:spcPts val="0"/>
                        </a:spcAft>
                      </a:pPr>
                      <a:r>
                        <a:rPr lang="en-US" sz="2000" b="1" dirty="0">
                          <a:latin typeface="Times New Roman"/>
                          <a:ea typeface="Times New Roman"/>
                        </a:rPr>
                        <a:t>4.5</a:t>
                      </a:r>
                    </a:p>
                  </a:txBody>
                  <a:tcPr marL="68580" marR="68580" marT="0" marB="0"/>
                </a:tc>
                <a:tc>
                  <a:txBody>
                    <a:bodyPr/>
                    <a:lstStyle/>
                    <a:p>
                      <a:pPr marL="0" marR="0" algn="ctr">
                        <a:spcBef>
                          <a:spcPts val="0"/>
                        </a:spcBef>
                        <a:spcAft>
                          <a:spcPts val="0"/>
                        </a:spcAft>
                      </a:pPr>
                      <a:r>
                        <a:rPr lang="en-US" sz="2000" b="1">
                          <a:latin typeface="Times New Roman"/>
                          <a:ea typeface="Times New Roman"/>
                        </a:rPr>
                        <a:t>4.95</a:t>
                      </a:r>
                    </a:p>
                  </a:txBody>
                  <a:tcPr marL="68580" marR="68580" marT="0" marB="0"/>
                </a:tc>
                <a:extLst>
                  <a:ext uri="{0D108BD9-81ED-4DB2-BD59-A6C34878D82A}">
                    <a16:rowId xmlns:a16="http://schemas.microsoft.com/office/drawing/2014/main" val="10002"/>
                  </a:ext>
                </a:extLst>
              </a:tr>
              <a:tr h="332383">
                <a:tc>
                  <a:txBody>
                    <a:bodyPr/>
                    <a:lstStyle/>
                    <a:p>
                      <a:r>
                        <a:rPr lang="en-US" sz="2000" b="0" dirty="0"/>
                        <a:t>3</a:t>
                      </a:r>
                    </a:p>
                  </a:txBody>
                  <a:tcPr marT="0" marB="0"/>
                </a:tc>
                <a:tc>
                  <a:txBody>
                    <a:bodyPr/>
                    <a:lstStyle/>
                    <a:p>
                      <a:pPr marL="0" marR="0" algn="ctr">
                        <a:spcBef>
                          <a:spcPts val="0"/>
                        </a:spcBef>
                        <a:spcAft>
                          <a:spcPts val="0"/>
                        </a:spcAft>
                      </a:pPr>
                      <a:r>
                        <a:rPr lang="en-US" sz="2000" b="1" dirty="0">
                          <a:latin typeface="Times New Roman"/>
                          <a:ea typeface="Times New Roman"/>
                        </a:rPr>
                        <a:t>(8 , 11)</a:t>
                      </a:r>
                    </a:p>
                  </a:txBody>
                  <a:tcPr marL="68580" marR="68580" marT="0" marB="0"/>
                </a:tc>
                <a:tc>
                  <a:txBody>
                    <a:bodyPr/>
                    <a:lstStyle/>
                    <a:p>
                      <a:pPr marL="0" marR="0" algn="ctr">
                        <a:spcBef>
                          <a:spcPts val="0"/>
                        </a:spcBef>
                        <a:spcAft>
                          <a:spcPts val="0"/>
                        </a:spcAft>
                      </a:pPr>
                      <a:r>
                        <a:rPr lang="en-US" sz="2000" b="1" dirty="0">
                          <a:latin typeface="Times New Roman"/>
                          <a:ea typeface="Times New Roman"/>
                        </a:rPr>
                        <a:t>9.5</a:t>
                      </a:r>
                    </a:p>
                  </a:txBody>
                  <a:tcPr marL="68580" marR="68580" marT="0" marB="0"/>
                </a:tc>
                <a:tc>
                  <a:txBody>
                    <a:bodyPr/>
                    <a:lstStyle/>
                    <a:p>
                      <a:pPr marL="0" marR="0" algn="ctr">
                        <a:spcBef>
                          <a:spcPts val="0"/>
                        </a:spcBef>
                        <a:spcAft>
                          <a:spcPts val="0"/>
                        </a:spcAft>
                      </a:pPr>
                      <a:r>
                        <a:rPr lang="en-US" sz="2000" b="1">
                          <a:latin typeface="Times New Roman"/>
                          <a:ea typeface="Times New Roman"/>
                        </a:rPr>
                        <a:t>2.12</a:t>
                      </a:r>
                    </a:p>
                  </a:txBody>
                  <a:tcPr marL="68580" marR="68580" marT="0" marB="0"/>
                </a:tc>
                <a:extLst>
                  <a:ext uri="{0D108BD9-81ED-4DB2-BD59-A6C34878D82A}">
                    <a16:rowId xmlns:a16="http://schemas.microsoft.com/office/drawing/2014/main" val="10003"/>
                  </a:ext>
                </a:extLst>
              </a:tr>
              <a:tr h="332383">
                <a:tc>
                  <a:txBody>
                    <a:bodyPr/>
                    <a:lstStyle/>
                    <a:p>
                      <a:r>
                        <a:rPr lang="en-US" sz="2000" b="0" dirty="0"/>
                        <a:t>4</a:t>
                      </a:r>
                    </a:p>
                  </a:txBody>
                  <a:tcPr marT="0" marB="0"/>
                </a:tc>
                <a:tc>
                  <a:txBody>
                    <a:bodyPr/>
                    <a:lstStyle/>
                    <a:p>
                      <a:pPr marL="0" marR="0" algn="ctr">
                        <a:spcBef>
                          <a:spcPts val="0"/>
                        </a:spcBef>
                        <a:spcAft>
                          <a:spcPts val="0"/>
                        </a:spcAft>
                      </a:pPr>
                      <a:r>
                        <a:rPr lang="en-US" sz="2000" b="1" dirty="0">
                          <a:latin typeface="Times New Roman"/>
                          <a:ea typeface="Times New Roman"/>
                        </a:rPr>
                        <a:t>(8 , 4)</a:t>
                      </a:r>
                    </a:p>
                  </a:txBody>
                  <a:tcPr marL="68580" marR="68580" marT="0" marB="0"/>
                </a:tc>
                <a:tc>
                  <a:txBody>
                    <a:bodyPr/>
                    <a:lstStyle/>
                    <a:p>
                      <a:pPr marL="0" marR="0" algn="ctr">
                        <a:spcBef>
                          <a:spcPts val="0"/>
                        </a:spcBef>
                        <a:spcAft>
                          <a:spcPts val="0"/>
                        </a:spcAft>
                      </a:pPr>
                      <a:r>
                        <a:rPr lang="en-US" sz="2000" b="1" dirty="0">
                          <a:latin typeface="Times New Roman"/>
                          <a:ea typeface="Times New Roman"/>
                        </a:rPr>
                        <a:t>6.0</a:t>
                      </a:r>
                    </a:p>
                  </a:txBody>
                  <a:tcPr marL="68580" marR="68580" marT="0" marB="0"/>
                </a:tc>
                <a:tc>
                  <a:txBody>
                    <a:bodyPr/>
                    <a:lstStyle/>
                    <a:p>
                      <a:pPr marL="0" marR="0" algn="ctr">
                        <a:spcBef>
                          <a:spcPts val="0"/>
                        </a:spcBef>
                        <a:spcAft>
                          <a:spcPts val="0"/>
                        </a:spcAft>
                      </a:pPr>
                      <a:r>
                        <a:rPr lang="en-US" sz="2000" b="1" dirty="0">
                          <a:latin typeface="Times New Roman"/>
                          <a:ea typeface="Times New Roman"/>
                        </a:rPr>
                        <a:t>2.83</a:t>
                      </a:r>
                    </a:p>
                  </a:txBody>
                  <a:tcPr marL="68580" marR="68580" marT="0" marB="0"/>
                </a:tc>
                <a:extLst>
                  <a:ext uri="{0D108BD9-81ED-4DB2-BD59-A6C34878D82A}">
                    <a16:rowId xmlns:a16="http://schemas.microsoft.com/office/drawing/2014/main" val="10004"/>
                  </a:ext>
                </a:extLst>
              </a:tr>
              <a:tr h="332383">
                <a:tc>
                  <a:txBody>
                    <a:bodyPr/>
                    <a:lstStyle/>
                    <a:p>
                      <a:r>
                        <a:rPr lang="en-US" sz="2000" b="0" dirty="0"/>
                        <a:t>5</a:t>
                      </a:r>
                    </a:p>
                  </a:txBody>
                  <a:tcPr marT="0" marB="0"/>
                </a:tc>
                <a:tc>
                  <a:txBody>
                    <a:bodyPr/>
                    <a:lstStyle/>
                    <a:p>
                      <a:pPr marL="0" marR="0" algn="ctr">
                        <a:spcBef>
                          <a:spcPts val="0"/>
                        </a:spcBef>
                        <a:spcAft>
                          <a:spcPts val="0"/>
                        </a:spcAft>
                      </a:pPr>
                      <a:r>
                        <a:rPr lang="en-US" sz="2000" b="1" dirty="0">
                          <a:latin typeface="Times New Roman"/>
                          <a:ea typeface="Times New Roman"/>
                        </a:rPr>
                        <a:t>(8 , 7)</a:t>
                      </a:r>
                    </a:p>
                  </a:txBody>
                  <a:tcPr marL="68580" marR="68580" marT="0" marB="0"/>
                </a:tc>
                <a:tc>
                  <a:txBody>
                    <a:bodyPr/>
                    <a:lstStyle/>
                    <a:p>
                      <a:pPr marL="0" marR="0" algn="ctr">
                        <a:spcBef>
                          <a:spcPts val="0"/>
                        </a:spcBef>
                        <a:spcAft>
                          <a:spcPts val="0"/>
                        </a:spcAft>
                      </a:pPr>
                      <a:r>
                        <a:rPr lang="en-US" sz="2000" b="1" dirty="0">
                          <a:latin typeface="Times New Roman"/>
                          <a:ea typeface="Times New Roman"/>
                        </a:rPr>
                        <a:t>7.5</a:t>
                      </a:r>
                    </a:p>
                  </a:txBody>
                  <a:tcPr marL="68580" marR="68580" marT="0" marB="0"/>
                </a:tc>
                <a:tc>
                  <a:txBody>
                    <a:bodyPr/>
                    <a:lstStyle/>
                    <a:p>
                      <a:pPr marL="0" marR="0" algn="ctr">
                        <a:spcBef>
                          <a:spcPts val="0"/>
                        </a:spcBef>
                        <a:spcAft>
                          <a:spcPts val="0"/>
                        </a:spcAft>
                      </a:pPr>
                      <a:r>
                        <a:rPr lang="en-US" sz="2000" b="1" dirty="0">
                          <a:latin typeface="Times New Roman"/>
                          <a:ea typeface="Times New Roman"/>
                        </a:rPr>
                        <a:t>0.71</a:t>
                      </a:r>
                    </a:p>
                  </a:txBody>
                  <a:tcPr marL="68580" marR="68580" marT="0" marB="0"/>
                </a:tc>
                <a:extLst>
                  <a:ext uri="{0D108BD9-81ED-4DB2-BD59-A6C34878D82A}">
                    <a16:rowId xmlns:a16="http://schemas.microsoft.com/office/drawing/2014/main" val="10005"/>
                  </a:ext>
                </a:extLst>
              </a:tr>
              <a:tr h="332383">
                <a:tc>
                  <a:txBody>
                    <a:bodyPr/>
                    <a:lstStyle/>
                    <a:p>
                      <a:r>
                        <a:rPr lang="en-US" sz="2000" b="0" dirty="0"/>
                        <a:t>6</a:t>
                      </a:r>
                    </a:p>
                  </a:txBody>
                  <a:tcPr marT="0" marB="0"/>
                </a:tc>
                <a:tc>
                  <a:txBody>
                    <a:bodyPr/>
                    <a:lstStyle/>
                    <a:p>
                      <a:pPr marL="0" marR="0" algn="ctr">
                        <a:spcBef>
                          <a:spcPts val="0"/>
                        </a:spcBef>
                        <a:spcAft>
                          <a:spcPts val="0"/>
                        </a:spcAft>
                      </a:pPr>
                      <a:r>
                        <a:rPr lang="en-US" sz="2000" b="1" dirty="0">
                          <a:latin typeface="Times New Roman"/>
                          <a:ea typeface="Times New Roman"/>
                        </a:rPr>
                        <a:t>(3 , 1)</a:t>
                      </a:r>
                    </a:p>
                  </a:txBody>
                  <a:tcPr marL="68580" marR="68580" marT="0" marB="0"/>
                </a:tc>
                <a:tc>
                  <a:txBody>
                    <a:bodyPr/>
                    <a:lstStyle/>
                    <a:p>
                      <a:pPr marL="0" marR="0" algn="ctr">
                        <a:spcBef>
                          <a:spcPts val="0"/>
                        </a:spcBef>
                        <a:spcAft>
                          <a:spcPts val="0"/>
                        </a:spcAft>
                      </a:pPr>
                      <a:r>
                        <a:rPr lang="en-US" sz="2000" b="1" dirty="0">
                          <a:latin typeface="Times New Roman"/>
                          <a:ea typeface="Times New Roman"/>
                        </a:rPr>
                        <a:t>2.0</a:t>
                      </a:r>
                    </a:p>
                  </a:txBody>
                  <a:tcPr marL="68580" marR="68580" marT="0" marB="0"/>
                </a:tc>
                <a:tc>
                  <a:txBody>
                    <a:bodyPr/>
                    <a:lstStyle/>
                    <a:p>
                      <a:pPr marL="0" marR="0" algn="ctr">
                        <a:spcBef>
                          <a:spcPts val="0"/>
                        </a:spcBef>
                        <a:spcAft>
                          <a:spcPts val="0"/>
                        </a:spcAft>
                      </a:pPr>
                      <a:r>
                        <a:rPr lang="en-US" sz="2000" b="1" dirty="0">
                          <a:latin typeface="Times New Roman"/>
                          <a:ea typeface="Times New Roman"/>
                        </a:rPr>
                        <a:t>1.41</a:t>
                      </a:r>
                    </a:p>
                  </a:txBody>
                  <a:tcPr marL="68580" marR="68580" marT="0" marB="0"/>
                </a:tc>
                <a:extLst>
                  <a:ext uri="{0D108BD9-81ED-4DB2-BD59-A6C34878D82A}">
                    <a16:rowId xmlns:a16="http://schemas.microsoft.com/office/drawing/2014/main" val="10006"/>
                  </a:ext>
                </a:extLst>
              </a:tr>
              <a:tr h="332383">
                <a:tc>
                  <a:txBody>
                    <a:bodyPr/>
                    <a:lstStyle/>
                    <a:p>
                      <a:r>
                        <a:rPr lang="en-US" sz="2000" b="0" dirty="0"/>
                        <a:t>7</a:t>
                      </a:r>
                    </a:p>
                  </a:txBody>
                  <a:tcPr marT="0" marB="0"/>
                </a:tc>
                <a:tc>
                  <a:txBody>
                    <a:bodyPr/>
                    <a:lstStyle/>
                    <a:p>
                      <a:pPr marL="0" marR="0" algn="ctr">
                        <a:spcBef>
                          <a:spcPts val="0"/>
                        </a:spcBef>
                        <a:spcAft>
                          <a:spcPts val="0"/>
                        </a:spcAft>
                      </a:pPr>
                      <a:r>
                        <a:rPr lang="en-US" sz="2000" b="1" dirty="0">
                          <a:latin typeface="Times New Roman"/>
                          <a:ea typeface="Times New Roman"/>
                        </a:rPr>
                        <a:t>(3 , 11)</a:t>
                      </a:r>
                    </a:p>
                  </a:txBody>
                  <a:tcPr marL="68580" marR="68580" marT="0" marB="0"/>
                </a:tc>
                <a:tc>
                  <a:txBody>
                    <a:bodyPr/>
                    <a:lstStyle/>
                    <a:p>
                      <a:pPr marL="0" marR="0" algn="ctr">
                        <a:spcBef>
                          <a:spcPts val="0"/>
                        </a:spcBef>
                        <a:spcAft>
                          <a:spcPts val="0"/>
                        </a:spcAft>
                      </a:pPr>
                      <a:r>
                        <a:rPr lang="en-US" sz="2000" b="1" dirty="0">
                          <a:latin typeface="Times New Roman"/>
                          <a:ea typeface="Times New Roman"/>
                        </a:rPr>
                        <a:t>7.0</a:t>
                      </a:r>
                    </a:p>
                  </a:txBody>
                  <a:tcPr marL="68580" marR="68580" marT="0" marB="0"/>
                </a:tc>
                <a:tc>
                  <a:txBody>
                    <a:bodyPr/>
                    <a:lstStyle/>
                    <a:p>
                      <a:pPr marL="0" marR="0" algn="ctr">
                        <a:spcBef>
                          <a:spcPts val="0"/>
                        </a:spcBef>
                        <a:spcAft>
                          <a:spcPts val="0"/>
                        </a:spcAft>
                      </a:pPr>
                      <a:r>
                        <a:rPr lang="en-US" sz="2000" b="1" dirty="0">
                          <a:latin typeface="Times New Roman"/>
                          <a:ea typeface="Times New Roman"/>
                        </a:rPr>
                        <a:t>5.66</a:t>
                      </a:r>
                    </a:p>
                  </a:txBody>
                  <a:tcPr marL="68580" marR="68580" marT="0" marB="0"/>
                </a:tc>
                <a:extLst>
                  <a:ext uri="{0D108BD9-81ED-4DB2-BD59-A6C34878D82A}">
                    <a16:rowId xmlns:a16="http://schemas.microsoft.com/office/drawing/2014/main" val="10007"/>
                  </a:ext>
                </a:extLst>
              </a:tr>
              <a:tr h="332383">
                <a:tc>
                  <a:txBody>
                    <a:bodyPr/>
                    <a:lstStyle/>
                    <a:p>
                      <a:r>
                        <a:rPr lang="en-US" sz="2000" b="0" dirty="0"/>
                        <a:t>8</a:t>
                      </a:r>
                    </a:p>
                  </a:txBody>
                  <a:tcPr marT="0" marB="0"/>
                </a:tc>
                <a:tc>
                  <a:txBody>
                    <a:bodyPr/>
                    <a:lstStyle/>
                    <a:p>
                      <a:pPr marL="0" marR="0" algn="ctr">
                        <a:spcBef>
                          <a:spcPts val="0"/>
                        </a:spcBef>
                        <a:spcAft>
                          <a:spcPts val="0"/>
                        </a:spcAft>
                      </a:pPr>
                      <a:r>
                        <a:rPr lang="en-US" sz="2000" b="1" dirty="0">
                          <a:latin typeface="Times New Roman"/>
                          <a:ea typeface="Times New Roman"/>
                        </a:rPr>
                        <a:t>(3 , 4)</a:t>
                      </a:r>
                    </a:p>
                  </a:txBody>
                  <a:tcPr marL="68580" marR="68580" marT="0" marB="0"/>
                </a:tc>
                <a:tc>
                  <a:txBody>
                    <a:bodyPr/>
                    <a:lstStyle/>
                    <a:p>
                      <a:pPr marL="0" marR="0" algn="ctr">
                        <a:spcBef>
                          <a:spcPts val="0"/>
                        </a:spcBef>
                        <a:spcAft>
                          <a:spcPts val="0"/>
                        </a:spcAft>
                      </a:pPr>
                      <a:r>
                        <a:rPr lang="en-US" sz="2000" b="1" dirty="0">
                          <a:latin typeface="Times New Roman"/>
                          <a:ea typeface="Times New Roman"/>
                        </a:rPr>
                        <a:t>3.5</a:t>
                      </a:r>
                    </a:p>
                  </a:txBody>
                  <a:tcPr marL="68580" marR="68580" marT="0" marB="0"/>
                </a:tc>
                <a:tc>
                  <a:txBody>
                    <a:bodyPr/>
                    <a:lstStyle/>
                    <a:p>
                      <a:pPr marL="0" marR="0" algn="ctr">
                        <a:spcBef>
                          <a:spcPts val="0"/>
                        </a:spcBef>
                        <a:spcAft>
                          <a:spcPts val="0"/>
                        </a:spcAft>
                      </a:pPr>
                      <a:r>
                        <a:rPr lang="en-US" sz="2000" b="1" dirty="0">
                          <a:latin typeface="Times New Roman"/>
                          <a:ea typeface="Times New Roman"/>
                        </a:rPr>
                        <a:t>0.71</a:t>
                      </a:r>
                    </a:p>
                  </a:txBody>
                  <a:tcPr marL="68580" marR="68580" marT="0" marB="0"/>
                </a:tc>
                <a:extLst>
                  <a:ext uri="{0D108BD9-81ED-4DB2-BD59-A6C34878D82A}">
                    <a16:rowId xmlns:a16="http://schemas.microsoft.com/office/drawing/2014/main" val="10008"/>
                  </a:ext>
                </a:extLst>
              </a:tr>
              <a:tr h="332383">
                <a:tc>
                  <a:txBody>
                    <a:bodyPr/>
                    <a:lstStyle/>
                    <a:p>
                      <a:r>
                        <a:rPr lang="en-US" sz="2000" b="0" dirty="0"/>
                        <a:t>9</a:t>
                      </a:r>
                    </a:p>
                  </a:txBody>
                  <a:tcPr marT="0" marB="0"/>
                </a:tc>
                <a:tc>
                  <a:txBody>
                    <a:bodyPr/>
                    <a:lstStyle/>
                    <a:p>
                      <a:pPr marL="0" marR="0" algn="ctr">
                        <a:spcBef>
                          <a:spcPts val="0"/>
                        </a:spcBef>
                        <a:spcAft>
                          <a:spcPts val="0"/>
                        </a:spcAft>
                      </a:pPr>
                      <a:r>
                        <a:rPr lang="en-US" sz="2000" b="1" dirty="0">
                          <a:latin typeface="Times New Roman"/>
                          <a:ea typeface="Times New Roman"/>
                        </a:rPr>
                        <a:t>(3 , 7)</a:t>
                      </a:r>
                    </a:p>
                  </a:txBody>
                  <a:tcPr marL="68580" marR="68580" marT="0" marB="0"/>
                </a:tc>
                <a:tc>
                  <a:txBody>
                    <a:bodyPr/>
                    <a:lstStyle/>
                    <a:p>
                      <a:pPr marL="0" marR="0" algn="ctr">
                        <a:spcBef>
                          <a:spcPts val="0"/>
                        </a:spcBef>
                        <a:spcAft>
                          <a:spcPts val="0"/>
                        </a:spcAft>
                      </a:pPr>
                      <a:r>
                        <a:rPr lang="en-US" sz="2000" b="1" dirty="0">
                          <a:latin typeface="Times New Roman"/>
                          <a:ea typeface="Times New Roman"/>
                        </a:rPr>
                        <a:t>5.0</a:t>
                      </a:r>
                    </a:p>
                  </a:txBody>
                  <a:tcPr marL="68580" marR="68580" marT="0" marB="0"/>
                </a:tc>
                <a:tc>
                  <a:txBody>
                    <a:bodyPr/>
                    <a:lstStyle/>
                    <a:p>
                      <a:pPr marL="0" marR="0" algn="ctr">
                        <a:spcBef>
                          <a:spcPts val="0"/>
                        </a:spcBef>
                        <a:spcAft>
                          <a:spcPts val="0"/>
                        </a:spcAft>
                      </a:pPr>
                      <a:r>
                        <a:rPr lang="en-US" sz="2000" b="1" dirty="0">
                          <a:latin typeface="Times New Roman"/>
                          <a:ea typeface="Times New Roman"/>
                        </a:rPr>
                        <a:t>2.83</a:t>
                      </a:r>
                    </a:p>
                  </a:txBody>
                  <a:tcPr marL="68580" marR="68580" marT="0" marB="0"/>
                </a:tc>
                <a:extLst>
                  <a:ext uri="{0D108BD9-81ED-4DB2-BD59-A6C34878D82A}">
                    <a16:rowId xmlns:a16="http://schemas.microsoft.com/office/drawing/2014/main" val="10009"/>
                  </a:ext>
                </a:extLst>
              </a:tr>
              <a:tr h="332383">
                <a:tc>
                  <a:txBody>
                    <a:bodyPr/>
                    <a:lstStyle/>
                    <a:p>
                      <a:r>
                        <a:rPr lang="en-US" sz="2000" b="0" dirty="0"/>
                        <a:t>10</a:t>
                      </a:r>
                    </a:p>
                  </a:txBody>
                  <a:tcPr marT="0" marB="0"/>
                </a:tc>
                <a:tc>
                  <a:txBody>
                    <a:bodyPr/>
                    <a:lstStyle/>
                    <a:p>
                      <a:pPr marL="0" marR="0" algn="ctr">
                        <a:spcBef>
                          <a:spcPts val="0"/>
                        </a:spcBef>
                        <a:spcAft>
                          <a:spcPts val="0"/>
                        </a:spcAft>
                      </a:pPr>
                      <a:r>
                        <a:rPr lang="en-US" sz="2000" b="1" dirty="0">
                          <a:latin typeface="Times New Roman"/>
                          <a:ea typeface="Times New Roman"/>
                        </a:rPr>
                        <a:t>(1 , 11)</a:t>
                      </a:r>
                    </a:p>
                  </a:txBody>
                  <a:tcPr marL="68580" marR="68580" marT="0" marB="0"/>
                </a:tc>
                <a:tc>
                  <a:txBody>
                    <a:bodyPr/>
                    <a:lstStyle/>
                    <a:p>
                      <a:pPr marL="0" marR="0" algn="ctr">
                        <a:spcBef>
                          <a:spcPts val="0"/>
                        </a:spcBef>
                        <a:spcAft>
                          <a:spcPts val="0"/>
                        </a:spcAft>
                      </a:pPr>
                      <a:r>
                        <a:rPr lang="en-US" sz="2000" b="1" dirty="0">
                          <a:latin typeface="Times New Roman"/>
                          <a:ea typeface="Times New Roman"/>
                        </a:rPr>
                        <a:t>6.0</a:t>
                      </a:r>
                    </a:p>
                  </a:txBody>
                  <a:tcPr marL="68580" marR="68580" marT="0" marB="0"/>
                </a:tc>
                <a:tc>
                  <a:txBody>
                    <a:bodyPr/>
                    <a:lstStyle/>
                    <a:p>
                      <a:pPr marL="0" marR="0" algn="ctr">
                        <a:spcBef>
                          <a:spcPts val="0"/>
                        </a:spcBef>
                        <a:spcAft>
                          <a:spcPts val="0"/>
                        </a:spcAft>
                      </a:pPr>
                      <a:r>
                        <a:rPr lang="en-US" sz="2000" b="1" dirty="0">
                          <a:latin typeface="Times New Roman"/>
                          <a:ea typeface="Times New Roman"/>
                        </a:rPr>
                        <a:t>7.07</a:t>
                      </a:r>
                    </a:p>
                  </a:txBody>
                  <a:tcPr marL="68580" marR="68580" marT="0" marB="0"/>
                </a:tc>
                <a:extLst>
                  <a:ext uri="{0D108BD9-81ED-4DB2-BD59-A6C34878D82A}">
                    <a16:rowId xmlns:a16="http://schemas.microsoft.com/office/drawing/2014/main" val="10010"/>
                  </a:ext>
                </a:extLst>
              </a:tr>
              <a:tr h="332383">
                <a:tc>
                  <a:txBody>
                    <a:bodyPr/>
                    <a:lstStyle/>
                    <a:p>
                      <a:r>
                        <a:rPr lang="en-US" sz="2000" b="0" dirty="0"/>
                        <a:t>11</a:t>
                      </a:r>
                    </a:p>
                  </a:txBody>
                  <a:tcPr marT="0" marB="0"/>
                </a:tc>
                <a:tc>
                  <a:txBody>
                    <a:bodyPr/>
                    <a:lstStyle/>
                    <a:p>
                      <a:pPr marL="0" marR="0" algn="ctr">
                        <a:spcBef>
                          <a:spcPts val="0"/>
                        </a:spcBef>
                        <a:spcAft>
                          <a:spcPts val="0"/>
                        </a:spcAft>
                      </a:pPr>
                      <a:r>
                        <a:rPr lang="en-US" sz="2000" b="1" dirty="0">
                          <a:latin typeface="Times New Roman"/>
                          <a:ea typeface="Times New Roman"/>
                        </a:rPr>
                        <a:t>(1 , 4)</a:t>
                      </a:r>
                    </a:p>
                  </a:txBody>
                  <a:tcPr marL="68580" marR="68580" marT="0" marB="0"/>
                </a:tc>
                <a:tc>
                  <a:txBody>
                    <a:bodyPr/>
                    <a:lstStyle/>
                    <a:p>
                      <a:pPr marL="0" marR="0" algn="ctr">
                        <a:spcBef>
                          <a:spcPts val="0"/>
                        </a:spcBef>
                        <a:spcAft>
                          <a:spcPts val="0"/>
                        </a:spcAft>
                      </a:pPr>
                      <a:r>
                        <a:rPr lang="en-US" sz="2000" b="1" dirty="0">
                          <a:latin typeface="Times New Roman"/>
                          <a:ea typeface="Times New Roman"/>
                        </a:rPr>
                        <a:t>2.5</a:t>
                      </a:r>
                    </a:p>
                  </a:txBody>
                  <a:tcPr marL="68580" marR="68580" marT="0" marB="0"/>
                </a:tc>
                <a:tc>
                  <a:txBody>
                    <a:bodyPr/>
                    <a:lstStyle/>
                    <a:p>
                      <a:pPr marL="0" marR="0" algn="ctr">
                        <a:spcBef>
                          <a:spcPts val="0"/>
                        </a:spcBef>
                        <a:spcAft>
                          <a:spcPts val="0"/>
                        </a:spcAft>
                      </a:pPr>
                      <a:r>
                        <a:rPr lang="en-US" sz="2000" b="1" dirty="0">
                          <a:latin typeface="Times New Roman"/>
                          <a:ea typeface="Times New Roman"/>
                        </a:rPr>
                        <a:t>2.12</a:t>
                      </a:r>
                    </a:p>
                  </a:txBody>
                  <a:tcPr marL="68580" marR="68580" marT="0" marB="0"/>
                </a:tc>
                <a:extLst>
                  <a:ext uri="{0D108BD9-81ED-4DB2-BD59-A6C34878D82A}">
                    <a16:rowId xmlns:a16="http://schemas.microsoft.com/office/drawing/2014/main" val="10011"/>
                  </a:ext>
                </a:extLst>
              </a:tr>
              <a:tr h="332383">
                <a:tc>
                  <a:txBody>
                    <a:bodyPr/>
                    <a:lstStyle/>
                    <a:p>
                      <a:r>
                        <a:rPr lang="en-US" sz="2000" b="0" dirty="0"/>
                        <a:t>12</a:t>
                      </a:r>
                    </a:p>
                  </a:txBody>
                  <a:tcPr marT="0" marB="0"/>
                </a:tc>
                <a:tc>
                  <a:txBody>
                    <a:bodyPr/>
                    <a:lstStyle/>
                    <a:p>
                      <a:pPr marL="0" marR="0" algn="ctr">
                        <a:spcBef>
                          <a:spcPts val="0"/>
                        </a:spcBef>
                        <a:spcAft>
                          <a:spcPts val="0"/>
                        </a:spcAft>
                      </a:pPr>
                      <a:r>
                        <a:rPr lang="en-US" sz="2000" b="1" dirty="0">
                          <a:latin typeface="Times New Roman"/>
                          <a:ea typeface="Times New Roman"/>
                        </a:rPr>
                        <a:t>(1 , 7)</a:t>
                      </a:r>
                    </a:p>
                  </a:txBody>
                  <a:tcPr marL="68580" marR="68580" marT="0" marB="0"/>
                </a:tc>
                <a:tc>
                  <a:txBody>
                    <a:bodyPr/>
                    <a:lstStyle/>
                    <a:p>
                      <a:pPr marL="0" marR="0" algn="ctr">
                        <a:spcBef>
                          <a:spcPts val="0"/>
                        </a:spcBef>
                        <a:spcAft>
                          <a:spcPts val="0"/>
                        </a:spcAft>
                      </a:pPr>
                      <a:r>
                        <a:rPr lang="en-US" sz="2000" b="1">
                          <a:latin typeface="Times New Roman"/>
                          <a:ea typeface="Times New Roman"/>
                        </a:rPr>
                        <a:t>4.0</a:t>
                      </a:r>
                    </a:p>
                  </a:txBody>
                  <a:tcPr marL="68580" marR="68580" marT="0" marB="0"/>
                </a:tc>
                <a:tc>
                  <a:txBody>
                    <a:bodyPr/>
                    <a:lstStyle/>
                    <a:p>
                      <a:pPr marL="0" marR="0" algn="ctr">
                        <a:spcBef>
                          <a:spcPts val="0"/>
                        </a:spcBef>
                        <a:spcAft>
                          <a:spcPts val="0"/>
                        </a:spcAft>
                      </a:pPr>
                      <a:r>
                        <a:rPr lang="en-US" sz="2000" b="1" dirty="0">
                          <a:latin typeface="Times New Roman"/>
                          <a:ea typeface="Times New Roman"/>
                        </a:rPr>
                        <a:t>4.24</a:t>
                      </a:r>
                    </a:p>
                  </a:txBody>
                  <a:tcPr marL="68580" marR="68580" marT="0" marB="0"/>
                </a:tc>
                <a:extLst>
                  <a:ext uri="{0D108BD9-81ED-4DB2-BD59-A6C34878D82A}">
                    <a16:rowId xmlns:a16="http://schemas.microsoft.com/office/drawing/2014/main" val="10012"/>
                  </a:ext>
                </a:extLst>
              </a:tr>
              <a:tr h="332383">
                <a:tc>
                  <a:txBody>
                    <a:bodyPr/>
                    <a:lstStyle/>
                    <a:p>
                      <a:r>
                        <a:rPr lang="en-US" sz="2000" b="0" dirty="0"/>
                        <a:t>13</a:t>
                      </a:r>
                    </a:p>
                  </a:txBody>
                  <a:tcPr marT="0" marB="0"/>
                </a:tc>
                <a:tc>
                  <a:txBody>
                    <a:bodyPr/>
                    <a:lstStyle/>
                    <a:p>
                      <a:pPr marL="0" marR="0" algn="ctr">
                        <a:spcBef>
                          <a:spcPts val="0"/>
                        </a:spcBef>
                        <a:spcAft>
                          <a:spcPts val="0"/>
                        </a:spcAft>
                      </a:pPr>
                      <a:r>
                        <a:rPr lang="en-US" sz="2000" b="1" dirty="0">
                          <a:latin typeface="Times New Roman"/>
                          <a:ea typeface="Times New Roman"/>
                        </a:rPr>
                        <a:t>(11 , 4)</a:t>
                      </a:r>
                    </a:p>
                  </a:txBody>
                  <a:tcPr marL="68580" marR="68580" marT="0" marB="0"/>
                </a:tc>
                <a:tc>
                  <a:txBody>
                    <a:bodyPr/>
                    <a:lstStyle/>
                    <a:p>
                      <a:pPr marL="0" marR="0" algn="ctr">
                        <a:spcBef>
                          <a:spcPts val="0"/>
                        </a:spcBef>
                        <a:spcAft>
                          <a:spcPts val="0"/>
                        </a:spcAft>
                      </a:pPr>
                      <a:r>
                        <a:rPr lang="en-US" sz="2000" b="1">
                          <a:latin typeface="Times New Roman"/>
                          <a:ea typeface="Times New Roman"/>
                        </a:rPr>
                        <a:t>7.5</a:t>
                      </a:r>
                    </a:p>
                  </a:txBody>
                  <a:tcPr marL="68580" marR="68580" marT="0" marB="0"/>
                </a:tc>
                <a:tc>
                  <a:txBody>
                    <a:bodyPr/>
                    <a:lstStyle/>
                    <a:p>
                      <a:pPr marL="0" marR="0" algn="ctr">
                        <a:spcBef>
                          <a:spcPts val="0"/>
                        </a:spcBef>
                        <a:spcAft>
                          <a:spcPts val="0"/>
                        </a:spcAft>
                      </a:pPr>
                      <a:r>
                        <a:rPr lang="en-US" sz="2000" b="1" dirty="0">
                          <a:latin typeface="Times New Roman"/>
                          <a:ea typeface="Times New Roman"/>
                        </a:rPr>
                        <a:t>4.95</a:t>
                      </a:r>
                    </a:p>
                  </a:txBody>
                  <a:tcPr marL="68580" marR="68580" marT="0" marB="0"/>
                </a:tc>
                <a:extLst>
                  <a:ext uri="{0D108BD9-81ED-4DB2-BD59-A6C34878D82A}">
                    <a16:rowId xmlns:a16="http://schemas.microsoft.com/office/drawing/2014/main" val="10013"/>
                  </a:ext>
                </a:extLst>
              </a:tr>
              <a:tr h="332383">
                <a:tc>
                  <a:txBody>
                    <a:bodyPr/>
                    <a:lstStyle/>
                    <a:p>
                      <a:r>
                        <a:rPr lang="en-US" sz="2000" b="0" dirty="0"/>
                        <a:t>14</a:t>
                      </a:r>
                    </a:p>
                  </a:txBody>
                  <a:tcPr marT="0" marB="0"/>
                </a:tc>
                <a:tc>
                  <a:txBody>
                    <a:bodyPr/>
                    <a:lstStyle/>
                    <a:p>
                      <a:pPr marL="0" marR="0" algn="ctr">
                        <a:spcBef>
                          <a:spcPts val="0"/>
                        </a:spcBef>
                        <a:spcAft>
                          <a:spcPts val="0"/>
                        </a:spcAft>
                      </a:pPr>
                      <a:r>
                        <a:rPr lang="en-US" sz="2000" b="1" dirty="0">
                          <a:latin typeface="Times New Roman"/>
                          <a:ea typeface="Times New Roman"/>
                        </a:rPr>
                        <a:t>(11 , 7)</a:t>
                      </a:r>
                    </a:p>
                  </a:txBody>
                  <a:tcPr marL="68580" marR="68580" marT="0" marB="0"/>
                </a:tc>
                <a:tc>
                  <a:txBody>
                    <a:bodyPr/>
                    <a:lstStyle/>
                    <a:p>
                      <a:pPr marL="0" marR="0" algn="ctr">
                        <a:spcBef>
                          <a:spcPts val="0"/>
                        </a:spcBef>
                        <a:spcAft>
                          <a:spcPts val="0"/>
                        </a:spcAft>
                      </a:pPr>
                      <a:r>
                        <a:rPr lang="en-US" sz="2000" b="1">
                          <a:latin typeface="Times New Roman"/>
                          <a:ea typeface="Times New Roman"/>
                        </a:rPr>
                        <a:t>9.0</a:t>
                      </a:r>
                    </a:p>
                  </a:txBody>
                  <a:tcPr marL="68580" marR="68580" marT="0" marB="0"/>
                </a:tc>
                <a:tc>
                  <a:txBody>
                    <a:bodyPr/>
                    <a:lstStyle/>
                    <a:p>
                      <a:pPr marL="0" marR="0" algn="ctr">
                        <a:spcBef>
                          <a:spcPts val="0"/>
                        </a:spcBef>
                        <a:spcAft>
                          <a:spcPts val="0"/>
                        </a:spcAft>
                      </a:pPr>
                      <a:r>
                        <a:rPr lang="en-US" sz="2000" b="1" dirty="0">
                          <a:latin typeface="Times New Roman"/>
                          <a:ea typeface="Times New Roman"/>
                        </a:rPr>
                        <a:t>2.83</a:t>
                      </a:r>
                    </a:p>
                  </a:txBody>
                  <a:tcPr marL="68580" marR="68580" marT="0" marB="0"/>
                </a:tc>
                <a:extLst>
                  <a:ext uri="{0D108BD9-81ED-4DB2-BD59-A6C34878D82A}">
                    <a16:rowId xmlns:a16="http://schemas.microsoft.com/office/drawing/2014/main" val="10014"/>
                  </a:ext>
                </a:extLst>
              </a:tr>
              <a:tr h="332383">
                <a:tc>
                  <a:txBody>
                    <a:bodyPr/>
                    <a:lstStyle/>
                    <a:p>
                      <a:r>
                        <a:rPr lang="en-US" sz="2000" b="0" dirty="0"/>
                        <a:t>15</a:t>
                      </a:r>
                    </a:p>
                  </a:txBody>
                  <a:tcPr marT="0" marB="0"/>
                </a:tc>
                <a:tc>
                  <a:txBody>
                    <a:bodyPr/>
                    <a:lstStyle/>
                    <a:p>
                      <a:pPr marL="0" marR="0" algn="ctr">
                        <a:spcBef>
                          <a:spcPts val="0"/>
                        </a:spcBef>
                        <a:spcAft>
                          <a:spcPts val="0"/>
                        </a:spcAft>
                      </a:pPr>
                      <a:r>
                        <a:rPr lang="en-US" sz="2000" b="1" dirty="0">
                          <a:latin typeface="Times New Roman"/>
                          <a:ea typeface="Times New Roman"/>
                        </a:rPr>
                        <a:t>(4 , 7)</a:t>
                      </a:r>
                    </a:p>
                  </a:txBody>
                  <a:tcPr marL="68580" marR="68580" marT="0" marB="0"/>
                </a:tc>
                <a:tc>
                  <a:txBody>
                    <a:bodyPr/>
                    <a:lstStyle/>
                    <a:p>
                      <a:pPr marL="0" marR="0" algn="ctr">
                        <a:spcBef>
                          <a:spcPts val="0"/>
                        </a:spcBef>
                        <a:spcAft>
                          <a:spcPts val="0"/>
                        </a:spcAft>
                      </a:pPr>
                      <a:r>
                        <a:rPr lang="en-US" sz="2000" b="1">
                          <a:latin typeface="Times New Roman"/>
                          <a:ea typeface="Times New Roman"/>
                        </a:rPr>
                        <a:t>5.5</a:t>
                      </a:r>
                    </a:p>
                  </a:txBody>
                  <a:tcPr marL="68580" marR="68580" marT="0" marB="0"/>
                </a:tc>
                <a:tc>
                  <a:txBody>
                    <a:bodyPr/>
                    <a:lstStyle/>
                    <a:p>
                      <a:pPr marL="0" marR="0" algn="ctr">
                        <a:spcBef>
                          <a:spcPts val="0"/>
                        </a:spcBef>
                        <a:spcAft>
                          <a:spcPts val="0"/>
                        </a:spcAft>
                      </a:pPr>
                      <a:r>
                        <a:rPr lang="en-US" sz="2000" b="1" dirty="0">
                          <a:latin typeface="Times New Roman"/>
                          <a:ea typeface="Times New Roman"/>
                        </a:rPr>
                        <a:t>2.12</a:t>
                      </a:r>
                    </a:p>
                  </a:txBody>
                  <a:tcPr marL="68580" marR="68580" marT="0" marB="0"/>
                </a:tc>
                <a:extLst>
                  <a:ext uri="{0D108BD9-81ED-4DB2-BD59-A6C34878D82A}">
                    <a16:rowId xmlns:a16="http://schemas.microsoft.com/office/drawing/2014/main" val="10015"/>
                  </a:ext>
                </a:extLst>
              </a:tr>
            </a:tbl>
          </a:graphicData>
        </a:graphic>
      </p:graphicFrame>
      <p:sp>
        <p:nvSpPr>
          <p:cNvPr id="3" name="Footer Placeholder 2">
            <a:extLst>
              <a:ext uri="{FF2B5EF4-FFF2-40B4-BE49-F238E27FC236}">
                <a16:creationId xmlns:a16="http://schemas.microsoft.com/office/drawing/2014/main" id="{FA8F7E58-A368-2B55-1BCF-2D9223C8BC44}"/>
              </a:ext>
            </a:extLst>
          </p:cNvPr>
          <p:cNvSpPr>
            <a:spLocks noGrp="1"/>
          </p:cNvSpPr>
          <p:nvPr>
            <p:ph type="ftr" sz="quarter" idx="11"/>
          </p:nvPr>
        </p:nvSpPr>
        <p:spPr/>
        <p:txBody>
          <a:bodyPr/>
          <a:lstStyle/>
          <a:p>
            <a:r>
              <a:rPr lang="en-US"/>
              <a:t>Copy Right: Santosh Chhatkuli</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9D0E4-4D43-E034-3173-726F03C0ABDE}"/>
              </a:ext>
            </a:extLst>
          </p:cNvPr>
          <p:cNvSpPr>
            <a:spLocks noGrp="1"/>
          </p:cNvSpPr>
          <p:nvPr>
            <p:ph type="title"/>
          </p:nvPr>
        </p:nvSpPr>
        <p:spPr>
          <a:xfrm>
            <a:off x="2119745" y="557981"/>
            <a:ext cx="7715250" cy="792163"/>
          </a:xfrm>
        </p:spPr>
        <p:txBody>
          <a:bodyPr>
            <a:normAutofit/>
          </a:bodyPr>
          <a:lstStyle/>
          <a:p>
            <a:pPr>
              <a:defRPr/>
            </a:pPr>
            <a:r>
              <a:rPr lang="en-US" sz="3200" dirty="0">
                <a:solidFill>
                  <a:schemeClr val="tx2">
                    <a:satMod val="130000"/>
                  </a:schemeClr>
                </a:solidFill>
              </a:rPr>
              <a:t>Frequency distribution of sample means</a:t>
            </a:r>
          </a:p>
        </p:txBody>
      </p:sp>
      <p:graphicFrame>
        <p:nvGraphicFramePr>
          <p:cNvPr id="4" name="Content Placeholder 3">
            <a:extLst>
              <a:ext uri="{FF2B5EF4-FFF2-40B4-BE49-F238E27FC236}">
                <a16:creationId xmlns:a16="http://schemas.microsoft.com/office/drawing/2014/main" id="{1EB2A571-B2FA-CDCC-9A9D-DE64C20F6651}"/>
              </a:ext>
            </a:extLst>
          </p:cNvPr>
          <p:cNvGraphicFramePr>
            <a:graphicFrameLocks noGrp="1"/>
          </p:cNvGraphicFramePr>
          <p:nvPr>
            <p:ph idx="1"/>
            <p:extLst>
              <p:ext uri="{D42A27DB-BD31-4B8C-83A1-F6EECF244321}">
                <p14:modId xmlns:p14="http://schemas.microsoft.com/office/powerpoint/2010/main" val="1067102762"/>
              </p:ext>
            </p:extLst>
          </p:nvPr>
        </p:nvGraphicFramePr>
        <p:xfrm>
          <a:off x="2473037" y="1773382"/>
          <a:ext cx="6096000" cy="3565914"/>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578819">
                <a:tc>
                  <a:txBody>
                    <a:bodyPr/>
                    <a:lstStyle/>
                    <a:p>
                      <a:r>
                        <a:rPr lang="en-US" sz="3200" dirty="0"/>
                        <a:t>Sample means</a:t>
                      </a:r>
                    </a:p>
                  </a:txBody>
                  <a:tcPr marT="45597" marB="45597"/>
                </a:tc>
                <a:tc>
                  <a:txBody>
                    <a:bodyPr/>
                    <a:lstStyle/>
                    <a:p>
                      <a:r>
                        <a:rPr lang="en-US" sz="3200" dirty="0"/>
                        <a:t>Frequency</a:t>
                      </a:r>
                    </a:p>
                  </a:txBody>
                  <a:tcPr marT="45597" marB="45597"/>
                </a:tc>
                <a:extLst>
                  <a:ext uri="{0D108BD9-81ED-4DB2-BD59-A6C34878D82A}">
                    <a16:rowId xmlns:a16="http://schemas.microsoft.com/office/drawing/2014/main" val="10000"/>
                  </a:ext>
                </a:extLst>
              </a:tr>
              <a:tr h="426672">
                <a:tc>
                  <a:txBody>
                    <a:bodyPr/>
                    <a:lstStyle/>
                    <a:p>
                      <a:pPr marL="0" marR="0" algn="ctr">
                        <a:spcBef>
                          <a:spcPts val="0"/>
                        </a:spcBef>
                        <a:spcAft>
                          <a:spcPts val="0"/>
                        </a:spcAft>
                      </a:pPr>
                      <a:r>
                        <a:rPr lang="en-US" sz="2800" b="1" dirty="0">
                          <a:latin typeface="Times New Roman"/>
                          <a:ea typeface="Times New Roman"/>
                        </a:rPr>
                        <a:t>2.0</a:t>
                      </a:r>
                      <a:r>
                        <a:rPr lang="en-US" sz="2800" b="1" baseline="0" dirty="0">
                          <a:latin typeface="Times New Roman"/>
                          <a:ea typeface="Times New Roman"/>
                        </a:rPr>
                        <a:t> </a:t>
                      </a:r>
                      <a:r>
                        <a:rPr lang="en-US" sz="2800" b="1" dirty="0">
                          <a:latin typeface="Times New Roman"/>
                          <a:ea typeface="Times New Roman"/>
                        </a:rPr>
                        <a:t>– 3.5</a:t>
                      </a:r>
                    </a:p>
                  </a:txBody>
                  <a:tcPr marL="68580" marR="68580" marT="0" marB="0"/>
                </a:tc>
                <a:tc>
                  <a:txBody>
                    <a:bodyPr/>
                    <a:lstStyle/>
                    <a:p>
                      <a:pPr marL="0" marR="0" algn="ctr">
                        <a:spcBef>
                          <a:spcPts val="0"/>
                        </a:spcBef>
                        <a:spcAft>
                          <a:spcPts val="0"/>
                        </a:spcAft>
                      </a:pPr>
                      <a:r>
                        <a:rPr lang="en-US" sz="2800" b="1">
                          <a:latin typeface="Times New Roman"/>
                          <a:ea typeface="Times New Roman"/>
                        </a:rPr>
                        <a:t>2</a:t>
                      </a:r>
                    </a:p>
                  </a:txBody>
                  <a:tcPr marL="68580" marR="68580" marT="0" marB="0"/>
                </a:tc>
                <a:extLst>
                  <a:ext uri="{0D108BD9-81ED-4DB2-BD59-A6C34878D82A}">
                    <a16:rowId xmlns:a16="http://schemas.microsoft.com/office/drawing/2014/main" val="10001"/>
                  </a:ext>
                </a:extLst>
              </a:tr>
              <a:tr h="426672">
                <a:tc>
                  <a:txBody>
                    <a:bodyPr/>
                    <a:lstStyle/>
                    <a:p>
                      <a:pPr marL="0" marR="0" algn="ctr">
                        <a:spcBef>
                          <a:spcPts val="0"/>
                        </a:spcBef>
                        <a:spcAft>
                          <a:spcPts val="0"/>
                        </a:spcAft>
                      </a:pPr>
                      <a:r>
                        <a:rPr lang="en-US" sz="2800" b="1" dirty="0">
                          <a:latin typeface="Times New Roman"/>
                          <a:ea typeface="Times New Roman"/>
                        </a:rPr>
                        <a:t>3.5 – 5.0</a:t>
                      </a:r>
                    </a:p>
                  </a:txBody>
                  <a:tcPr marL="68580" marR="68580" marT="0" marB="0"/>
                </a:tc>
                <a:tc>
                  <a:txBody>
                    <a:bodyPr/>
                    <a:lstStyle/>
                    <a:p>
                      <a:pPr marL="0" marR="0" algn="ctr">
                        <a:spcBef>
                          <a:spcPts val="0"/>
                        </a:spcBef>
                        <a:spcAft>
                          <a:spcPts val="0"/>
                        </a:spcAft>
                      </a:pPr>
                      <a:r>
                        <a:rPr lang="en-US" sz="2800" b="1">
                          <a:latin typeface="Times New Roman"/>
                          <a:ea typeface="Times New Roman"/>
                        </a:rPr>
                        <a:t>3</a:t>
                      </a:r>
                    </a:p>
                  </a:txBody>
                  <a:tcPr marL="68580" marR="68580" marT="0" marB="0"/>
                </a:tc>
                <a:extLst>
                  <a:ext uri="{0D108BD9-81ED-4DB2-BD59-A6C34878D82A}">
                    <a16:rowId xmlns:a16="http://schemas.microsoft.com/office/drawing/2014/main" val="10002"/>
                  </a:ext>
                </a:extLst>
              </a:tr>
              <a:tr h="426672">
                <a:tc>
                  <a:txBody>
                    <a:bodyPr/>
                    <a:lstStyle/>
                    <a:p>
                      <a:pPr marL="0" marR="0" algn="ctr">
                        <a:spcBef>
                          <a:spcPts val="0"/>
                        </a:spcBef>
                        <a:spcAft>
                          <a:spcPts val="0"/>
                        </a:spcAft>
                      </a:pPr>
                      <a:r>
                        <a:rPr lang="en-US" sz="2800" b="1" dirty="0">
                          <a:latin typeface="Times New Roman"/>
                          <a:ea typeface="Times New Roman"/>
                        </a:rPr>
                        <a:t>5.0 – 6.5</a:t>
                      </a:r>
                    </a:p>
                  </a:txBody>
                  <a:tcPr marL="68580" marR="68580" marT="0" marB="0"/>
                </a:tc>
                <a:tc>
                  <a:txBody>
                    <a:bodyPr/>
                    <a:lstStyle/>
                    <a:p>
                      <a:pPr marL="0" marR="0" algn="ctr">
                        <a:spcBef>
                          <a:spcPts val="0"/>
                        </a:spcBef>
                        <a:spcAft>
                          <a:spcPts val="0"/>
                        </a:spcAft>
                      </a:pPr>
                      <a:r>
                        <a:rPr lang="en-US" sz="2800" b="1" dirty="0">
                          <a:latin typeface="Times New Roman"/>
                          <a:ea typeface="Times New Roman"/>
                        </a:rPr>
                        <a:t>5</a:t>
                      </a:r>
                    </a:p>
                  </a:txBody>
                  <a:tcPr marL="68580" marR="68580" marT="0" marB="0"/>
                </a:tc>
                <a:extLst>
                  <a:ext uri="{0D108BD9-81ED-4DB2-BD59-A6C34878D82A}">
                    <a16:rowId xmlns:a16="http://schemas.microsoft.com/office/drawing/2014/main" val="10003"/>
                  </a:ext>
                </a:extLst>
              </a:tr>
              <a:tr h="426672">
                <a:tc>
                  <a:txBody>
                    <a:bodyPr/>
                    <a:lstStyle/>
                    <a:p>
                      <a:pPr marL="0" marR="0" algn="ctr">
                        <a:spcBef>
                          <a:spcPts val="0"/>
                        </a:spcBef>
                        <a:spcAft>
                          <a:spcPts val="0"/>
                        </a:spcAft>
                      </a:pPr>
                      <a:r>
                        <a:rPr lang="en-US" sz="2800" b="1">
                          <a:latin typeface="Times New Roman"/>
                          <a:ea typeface="Times New Roman"/>
                        </a:rPr>
                        <a:t>6.5 – 8.0</a:t>
                      </a:r>
                    </a:p>
                  </a:txBody>
                  <a:tcPr marL="68580" marR="68580" marT="0" marB="0"/>
                </a:tc>
                <a:tc>
                  <a:txBody>
                    <a:bodyPr/>
                    <a:lstStyle/>
                    <a:p>
                      <a:pPr marL="0" marR="0" algn="ctr">
                        <a:spcBef>
                          <a:spcPts val="0"/>
                        </a:spcBef>
                        <a:spcAft>
                          <a:spcPts val="0"/>
                        </a:spcAft>
                      </a:pPr>
                      <a:r>
                        <a:rPr lang="en-US" sz="2800" b="1" dirty="0">
                          <a:latin typeface="Times New Roman"/>
                          <a:ea typeface="Times New Roman"/>
                        </a:rPr>
                        <a:t>3</a:t>
                      </a:r>
                    </a:p>
                  </a:txBody>
                  <a:tcPr marL="68580" marR="68580" marT="0" marB="0"/>
                </a:tc>
                <a:extLst>
                  <a:ext uri="{0D108BD9-81ED-4DB2-BD59-A6C34878D82A}">
                    <a16:rowId xmlns:a16="http://schemas.microsoft.com/office/drawing/2014/main" val="10004"/>
                  </a:ext>
                </a:extLst>
              </a:tr>
              <a:tr h="426672">
                <a:tc>
                  <a:txBody>
                    <a:bodyPr/>
                    <a:lstStyle/>
                    <a:p>
                      <a:pPr marL="0" marR="0" algn="ctr">
                        <a:spcBef>
                          <a:spcPts val="0"/>
                        </a:spcBef>
                        <a:spcAft>
                          <a:spcPts val="0"/>
                        </a:spcAft>
                      </a:pPr>
                      <a:r>
                        <a:rPr lang="en-US" sz="2800" b="1">
                          <a:latin typeface="Times New Roman"/>
                          <a:ea typeface="Times New Roman"/>
                        </a:rPr>
                        <a:t>8.0 – 9.5</a:t>
                      </a:r>
                    </a:p>
                  </a:txBody>
                  <a:tcPr marL="68580" marR="68580" marT="0" marB="0"/>
                </a:tc>
                <a:tc>
                  <a:txBody>
                    <a:bodyPr/>
                    <a:lstStyle/>
                    <a:p>
                      <a:pPr marL="0" marR="0" algn="ctr">
                        <a:spcBef>
                          <a:spcPts val="0"/>
                        </a:spcBef>
                        <a:spcAft>
                          <a:spcPts val="0"/>
                        </a:spcAft>
                      </a:pPr>
                      <a:r>
                        <a:rPr lang="en-US" sz="2800" b="1" dirty="0">
                          <a:latin typeface="Times New Roman"/>
                          <a:ea typeface="Times New Roman"/>
                        </a:rPr>
                        <a:t>1</a:t>
                      </a:r>
                    </a:p>
                  </a:txBody>
                  <a:tcPr marL="68580" marR="68580" marT="0" marB="0"/>
                </a:tc>
                <a:extLst>
                  <a:ext uri="{0D108BD9-81ED-4DB2-BD59-A6C34878D82A}">
                    <a16:rowId xmlns:a16="http://schemas.microsoft.com/office/drawing/2014/main" val="10005"/>
                  </a:ext>
                </a:extLst>
              </a:tr>
              <a:tr h="426672">
                <a:tc>
                  <a:txBody>
                    <a:bodyPr/>
                    <a:lstStyle/>
                    <a:p>
                      <a:pPr marL="0" marR="0" algn="ctr">
                        <a:spcBef>
                          <a:spcPts val="0"/>
                        </a:spcBef>
                        <a:spcAft>
                          <a:spcPts val="0"/>
                        </a:spcAft>
                      </a:pPr>
                      <a:r>
                        <a:rPr lang="en-US" sz="2800" b="1">
                          <a:latin typeface="Times New Roman"/>
                          <a:ea typeface="Times New Roman"/>
                        </a:rPr>
                        <a:t>9.5 – 11.0</a:t>
                      </a:r>
                    </a:p>
                  </a:txBody>
                  <a:tcPr marL="68580" marR="68580" marT="0" marB="0"/>
                </a:tc>
                <a:tc>
                  <a:txBody>
                    <a:bodyPr/>
                    <a:lstStyle/>
                    <a:p>
                      <a:pPr marL="0" marR="0" algn="ctr">
                        <a:spcBef>
                          <a:spcPts val="0"/>
                        </a:spcBef>
                        <a:spcAft>
                          <a:spcPts val="0"/>
                        </a:spcAft>
                      </a:pPr>
                      <a:r>
                        <a:rPr lang="en-US" sz="2800" b="1" dirty="0">
                          <a:latin typeface="Times New Roman"/>
                          <a:ea typeface="Times New Roman"/>
                        </a:rPr>
                        <a:t>1</a:t>
                      </a:r>
                    </a:p>
                  </a:txBody>
                  <a:tcPr marL="68580" marR="68580" marT="0" marB="0"/>
                </a:tc>
                <a:extLst>
                  <a:ext uri="{0D108BD9-81ED-4DB2-BD59-A6C34878D82A}">
                    <a16:rowId xmlns:a16="http://schemas.microsoft.com/office/drawing/2014/main" val="10006"/>
                  </a:ext>
                </a:extLst>
              </a:tr>
              <a:tr h="426672">
                <a:tc>
                  <a:txBody>
                    <a:bodyPr/>
                    <a:lstStyle/>
                    <a:p>
                      <a:pPr marL="0" marR="0" algn="ctr">
                        <a:spcBef>
                          <a:spcPts val="0"/>
                        </a:spcBef>
                        <a:spcAft>
                          <a:spcPts val="0"/>
                        </a:spcAft>
                      </a:pPr>
                      <a:r>
                        <a:rPr lang="en-US" sz="2800" b="1" dirty="0">
                          <a:latin typeface="Times New Roman"/>
                          <a:ea typeface="Times New Roman"/>
                        </a:rPr>
                        <a:t>Total</a:t>
                      </a:r>
                    </a:p>
                  </a:txBody>
                  <a:tcPr marL="68580" marR="68580" marT="0" marB="0"/>
                </a:tc>
                <a:tc>
                  <a:txBody>
                    <a:bodyPr/>
                    <a:lstStyle/>
                    <a:p>
                      <a:pPr marL="0" marR="0" algn="ctr">
                        <a:spcBef>
                          <a:spcPts val="0"/>
                        </a:spcBef>
                        <a:spcAft>
                          <a:spcPts val="0"/>
                        </a:spcAft>
                      </a:pPr>
                      <a:r>
                        <a:rPr lang="en-US" sz="2800" b="1" dirty="0">
                          <a:latin typeface="Times New Roman"/>
                          <a:ea typeface="Times New Roman"/>
                        </a:rPr>
                        <a:t>15</a:t>
                      </a:r>
                    </a:p>
                  </a:txBody>
                  <a:tcPr marL="68580" marR="68580" marT="0" marB="0"/>
                </a:tc>
                <a:extLst>
                  <a:ext uri="{0D108BD9-81ED-4DB2-BD59-A6C34878D82A}">
                    <a16:rowId xmlns:a16="http://schemas.microsoft.com/office/drawing/2014/main" val="10007"/>
                  </a:ext>
                </a:extLst>
              </a:tr>
            </a:tbl>
          </a:graphicData>
        </a:graphic>
      </p:graphicFrame>
      <p:sp>
        <p:nvSpPr>
          <p:cNvPr id="3" name="Footer Placeholder 2">
            <a:extLst>
              <a:ext uri="{FF2B5EF4-FFF2-40B4-BE49-F238E27FC236}">
                <a16:creationId xmlns:a16="http://schemas.microsoft.com/office/drawing/2014/main" id="{03F7EF9D-AD33-8042-6131-2149672B74B1}"/>
              </a:ext>
            </a:extLst>
          </p:cNvPr>
          <p:cNvSpPr>
            <a:spLocks noGrp="1"/>
          </p:cNvSpPr>
          <p:nvPr>
            <p:ph type="ftr" sz="quarter" idx="11"/>
          </p:nvPr>
        </p:nvSpPr>
        <p:spPr/>
        <p:txBody>
          <a:bodyPr/>
          <a:lstStyle/>
          <a:p>
            <a:r>
              <a:rPr lang="en-US"/>
              <a:t>Copy Right: Santosh Chhatkuli</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F5B10F5-28E2-0C3D-B38E-497F288C465C}"/>
                  </a:ext>
                </a:extLst>
              </p:cNvPr>
              <p:cNvSpPr>
                <a:spLocks noGrp="1"/>
              </p:cNvSpPr>
              <p:nvPr>
                <p:ph type="title"/>
              </p:nvPr>
            </p:nvSpPr>
            <p:spPr>
              <a:xfrm>
                <a:off x="1035170" y="135120"/>
                <a:ext cx="8248650" cy="563563"/>
              </a:xfrm>
            </p:spPr>
            <p:txBody>
              <a:bodyPr>
                <a:normAutofit/>
              </a:bodyPr>
              <a:lstStyle/>
              <a:p>
                <a:pPr>
                  <a:defRPr/>
                </a:pPr>
                <a:r>
                  <a:rPr lang="en-US" sz="1800" dirty="0">
                    <a:solidFill>
                      <a:schemeClr val="tx2">
                        <a:satMod val="130000"/>
                      </a:schemeClr>
                    </a:solidFill>
                  </a:rPr>
                  <a:t>In sampling with replacement the total number of possible samples = </a:t>
                </a:r>
                <a14:m>
                  <m:oMath xmlns:m="http://schemas.openxmlformats.org/officeDocument/2006/math">
                    <m:sSup>
                      <m:sSupPr>
                        <m:ctrlPr>
                          <a:rPr lang="en-US" sz="1800" i="1" smtClean="0">
                            <a:solidFill>
                              <a:schemeClr val="tx2">
                                <a:satMod val="130000"/>
                              </a:schemeClr>
                            </a:solidFill>
                            <a:latin typeface="Cambria Math" panose="02040503050406030204" pitchFamily="18" charset="0"/>
                          </a:rPr>
                        </m:ctrlPr>
                      </m:sSupPr>
                      <m:e>
                        <m:r>
                          <a:rPr lang="en-US" sz="1800" b="0" i="1" smtClean="0">
                            <a:solidFill>
                              <a:schemeClr val="tx2">
                                <a:satMod val="130000"/>
                              </a:schemeClr>
                            </a:solidFill>
                            <a:latin typeface="Cambria Math" panose="02040503050406030204" pitchFamily="18" charset="0"/>
                          </a:rPr>
                          <m:t>6</m:t>
                        </m:r>
                      </m:e>
                      <m:sup>
                        <m:r>
                          <a:rPr lang="en-US" sz="1800" b="0" i="1" smtClean="0">
                            <a:solidFill>
                              <a:schemeClr val="tx2">
                                <a:satMod val="130000"/>
                              </a:schemeClr>
                            </a:solidFill>
                            <a:latin typeface="Cambria Math" panose="02040503050406030204" pitchFamily="18" charset="0"/>
                          </a:rPr>
                          <m:t>2</m:t>
                        </m:r>
                      </m:sup>
                    </m:sSup>
                  </m:oMath>
                </a14:m>
                <a:r>
                  <a:rPr lang="en-US" sz="1800" dirty="0">
                    <a:solidFill>
                      <a:schemeClr val="tx2">
                        <a:satMod val="130000"/>
                      </a:schemeClr>
                    </a:solidFill>
                  </a:rPr>
                  <a:t> = 36</a:t>
                </a:r>
              </a:p>
            </p:txBody>
          </p:sp>
        </mc:Choice>
        <mc:Fallback xmlns="">
          <p:sp>
            <p:nvSpPr>
              <p:cNvPr id="2" name="Title 1">
                <a:extLst>
                  <a:ext uri="{FF2B5EF4-FFF2-40B4-BE49-F238E27FC236}">
                    <a16:creationId xmlns:a16="http://schemas.microsoft.com/office/drawing/2014/main" id="{8F5B10F5-28E2-0C3D-B38E-497F288C465C}"/>
                  </a:ext>
                </a:extLst>
              </p:cNvPr>
              <p:cNvSpPr>
                <a:spLocks noGrp="1" noRot="1" noChangeAspect="1" noMove="1" noResize="1" noEditPoints="1" noAdjustHandles="1" noChangeArrowheads="1" noChangeShapeType="1" noTextEdit="1"/>
              </p:cNvSpPr>
              <p:nvPr>
                <p:ph type="title"/>
              </p:nvPr>
            </p:nvSpPr>
            <p:spPr>
              <a:xfrm>
                <a:off x="1035170" y="135120"/>
                <a:ext cx="8248650" cy="563563"/>
              </a:xfrm>
              <a:blipFill>
                <a:blip r:embed="rId2"/>
                <a:stretch>
                  <a:fillRect l="-665"/>
                </a:stretch>
              </a:blipFill>
            </p:spPr>
            <p:txBody>
              <a:bodyPr/>
              <a:lstStyle/>
              <a:p>
                <a:r>
                  <a:rPr lang="en-US">
                    <a:noFill/>
                  </a:rPr>
                  <a:t> </a:t>
                </a:r>
              </a:p>
            </p:txBody>
          </p:sp>
        </mc:Fallback>
      </mc:AlternateContent>
      <p:graphicFrame>
        <p:nvGraphicFramePr>
          <p:cNvPr id="8" name="Content Placeholder 7">
            <a:extLst>
              <a:ext uri="{FF2B5EF4-FFF2-40B4-BE49-F238E27FC236}">
                <a16:creationId xmlns:a16="http://schemas.microsoft.com/office/drawing/2014/main" id="{A68A842E-D078-D761-5540-BAF22E05AABC}"/>
              </a:ext>
            </a:extLst>
          </p:cNvPr>
          <p:cNvGraphicFramePr>
            <a:graphicFrameLocks noGrp="1"/>
          </p:cNvGraphicFramePr>
          <p:nvPr>
            <p:ph idx="1"/>
            <p:extLst>
              <p:ext uri="{D42A27DB-BD31-4B8C-83A1-F6EECF244321}">
                <p14:modId xmlns:p14="http://schemas.microsoft.com/office/powerpoint/2010/main" val="1034533438"/>
              </p:ext>
            </p:extLst>
          </p:nvPr>
        </p:nvGraphicFramePr>
        <p:xfrm>
          <a:off x="1035170" y="698683"/>
          <a:ext cx="10274060" cy="5776093"/>
        </p:xfrm>
        <a:graphic>
          <a:graphicData uri="http://schemas.openxmlformats.org/drawingml/2006/table">
            <a:tbl>
              <a:tblPr firstRow="1" bandRow="1">
                <a:tableStyleId>{5C22544A-7EE6-4342-B048-85BDC9FD1C3A}</a:tableStyleId>
              </a:tblPr>
              <a:tblGrid>
                <a:gridCol w="714719">
                  <a:extLst>
                    <a:ext uri="{9D8B030D-6E8A-4147-A177-3AD203B41FA5}">
                      <a16:colId xmlns:a16="http://schemas.microsoft.com/office/drawing/2014/main" val="20000"/>
                    </a:ext>
                  </a:extLst>
                </a:gridCol>
                <a:gridCol w="1072076">
                  <a:extLst>
                    <a:ext uri="{9D8B030D-6E8A-4147-A177-3AD203B41FA5}">
                      <a16:colId xmlns:a16="http://schemas.microsoft.com/office/drawing/2014/main" val="20001"/>
                    </a:ext>
                  </a:extLst>
                </a:gridCol>
                <a:gridCol w="1786793">
                  <a:extLst>
                    <a:ext uri="{9D8B030D-6E8A-4147-A177-3AD203B41FA5}">
                      <a16:colId xmlns:a16="http://schemas.microsoft.com/office/drawing/2014/main" val="20002"/>
                    </a:ext>
                  </a:extLst>
                </a:gridCol>
                <a:gridCol w="1563442">
                  <a:extLst>
                    <a:ext uri="{9D8B030D-6E8A-4147-A177-3AD203B41FA5}">
                      <a16:colId xmlns:a16="http://schemas.microsoft.com/office/drawing/2014/main" val="20003"/>
                    </a:ext>
                  </a:extLst>
                </a:gridCol>
                <a:gridCol w="759388">
                  <a:extLst>
                    <a:ext uri="{9D8B030D-6E8A-4147-A177-3AD203B41FA5}">
                      <a16:colId xmlns:a16="http://schemas.microsoft.com/office/drawing/2014/main" val="20004"/>
                    </a:ext>
                  </a:extLst>
                </a:gridCol>
                <a:gridCol w="1072076">
                  <a:extLst>
                    <a:ext uri="{9D8B030D-6E8A-4147-A177-3AD203B41FA5}">
                      <a16:colId xmlns:a16="http://schemas.microsoft.com/office/drawing/2014/main" val="20005"/>
                    </a:ext>
                  </a:extLst>
                </a:gridCol>
                <a:gridCol w="1786793">
                  <a:extLst>
                    <a:ext uri="{9D8B030D-6E8A-4147-A177-3AD203B41FA5}">
                      <a16:colId xmlns:a16="http://schemas.microsoft.com/office/drawing/2014/main" val="20006"/>
                    </a:ext>
                  </a:extLst>
                </a:gridCol>
                <a:gridCol w="1518773">
                  <a:extLst>
                    <a:ext uri="{9D8B030D-6E8A-4147-A177-3AD203B41FA5}">
                      <a16:colId xmlns:a16="http://schemas.microsoft.com/office/drawing/2014/main" val="20007"/>
                    </a:ext>
                  </a:extLst>
                </a:gridCol>
              </a:tblGrid>
              <a:tr h="564733">
                <a:tc>
                  <a:txBody>
                    <a:bodyPr/>
                    <a:lstStyle/>
                    <a:p>
                      <a:r>
                        <a:rPr lang="en-US" sz="1600" dirty="0"/>
                        <a:t>S.N.</a:t>
                      </a:r>
                    </a:p>
                  </a:txBody>
                  <a:tcPr/>
                </a:tc>
                <a:tc>
                  <a:txBody>
                    <a:bodyPr/>
                    <a:lstStyle/>
                    <a:p>
                      <a:r>
                        <a:rPr lang="en-US" sz="1600" dirty="0"/>
                        <a:t>Sample</a:t>
                      </a:r>
                    </a:p>
                  </a:txBody>
                  <a:tcPr/>
                </a:tc>
                <a:tc>
                  <a:txBody>
                    <a:bodyPr/>
                    <a:lstStyle/>
                    <a:p>
                      <a:r>
                        <a:rPr lang="en-US" sz="1600" dirty="0"/>
                        <a:t>Sample Mean</a:t>
                      </a:r>
                    </a:p>
                  </a:txBody>
                  <a:tcPr/>
                </a:tc>
                <a:tc>
                  <a:txBody>
                    <a:bodyPr/>
                    <a:lstStyle/>
                    <a:p>
                      <a:r>
                        <a:rPr lang="en-US" sz="1600" dirty="0"/>
                        <a:t>Sample</a:t>
                      </a:r>
                      <a:r>
                        <a:rPr lang="en-US" sz="1600" baseline="0" dirty="0"/>
                        <a:t> SD</a:t>
                      </a:r>
                      <a:endParaRPr lang="en-US" sz="1600" dirty="0"/>
                    </a:p>
                  </a:txBody>
                  <a:tcPr/>
                </a:tc>
                <a:tc>
                  <a:txBody>
                    <a:bodyPr/>
                    <a:lstStyle/>
                    <a:p>
                      <a:r>
                        <a:rPr lang="en-US" sz="1600" dirty="0"/>
                        <a:t>S.N.</a:t>
                      </a:r>
                    </a:p>
                  </a:txBody>
                  <a:tcPr/>
                </a:tc>
                <a:tc>
                  <a:txBody>
                    <a:bodyPr/>
                    <a:lstStyle/>
                    <a:p>
                      <a:r>
                        <a:rPr lang="en-US" sz="1600" dirty="0"/>
                        <a:t>Sample</a:t>
                      </a:r>
                    </a:p>
                  </a:txBody>
                  <a:tcPr/>
                </a:tc>
                <a:tc>
                  <a:txBody>
                    <a:bodyPr/>
                    <a:lstStyle/>
                    <a:p>
                      <a:r>
                        <a:rPr lang="en-US" sz="1600" dirty="0"/>
                        <a:t>Sample Mean</a:t>
                      </a:r>
                    </a:p>
                  </a:txBody>
                  <a:tcPr/>
                </a:tc>
                <a:tc>
                  <a:txBody>
                    <a:bodyPr/>
                    <a:lstStyle/>
                    <a:p>
                      <a:r>
                        <a:rPr lang="en-US" sz="1600" dirty="0"/>
                        <a:t>Sample SD</a:t>
                      </a:r>
                    </a:p>
                  </a:txBody>
                  <a:tcPr/>
                </a:tc>
                <a:extLst>
                  <a:ext uri="{0D108BD9-81ED-4DB2-BD59-A6C34878D82A}">
                    <a16:rowId xmlns:a16="http://schemas.microsoft.com/office/drawing/2014/main" val="10000"/>
                  </a:ext>
                </a:extLst>
              </a:tr>
              <a:tr h="289520">
                <a:tc>
                  <a:txBody>
                    <a:bodyPr/>
                    <a:lstStyle/>
                    <a:p>
                      <a:pPr marL="0" marR="0" algn="ctr">
                        <a:spcBef>
                          <a:spcPts val="0"/>
                        </a:spcBef>
                        <a:spcAft>
                          <a:spcPts val="0"/>
                        </a:spcAft>
                      </a:pPr>
                      <a:r>
                        <a:rPr lang="en-US" sz="1400" b="1" dirty="0">
                          <a:latin typeface="Times New Roman"/>
                          <a:ea typeface="Times New Roman"/>
                          <a:cs typeface="Times New Roman"/>
                        </a:rPr>
                        <a:t>1</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8, 8</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8.0</a:t>
                      </a:r>
                    </a:p>
                  </a:txBody>
                  <a:tcPr marL="68580" marR="68580" marT="0" marB="0"/>
                </a:tc>
                <a:tc>
                  <a:txBody>
                    <a:bodyPr/>
                    <a:lstStyle/>
                    <a:p>
                      <a:pPr marL="0" marR="0" algn="ctr">
                        <a:spcBef>
                          <a:spcPts val="0"/>
                        </a:spcBef>
                        <a:spcAft>
                          <a:spcPts val="0"/>
                        </a:spcAft>
                      </a:pPr>
                      <a:r>
                        <a:rPr lang="en-US" sz="1400" b="1" dirty="0">
                          <a:latin typeface="Times New Roman"/>
                          <a:ea typeface="Times New Roman"/>
                          <a:cs typeface="Times New Roman"/>
                        </a:rPr>
                        <a:t>0</a:t>
                      </a:r>
                    </a:p>
                  </a:txBody>
                  <a:tcPr marL="68580" marR="68580" marT="0" marB="0"/>
                </a:tc>
                <a:tc>
                  <a:txBody>
                    <a:bodyPr/>
                    <a:lstStyle/>
                    <a:p>
                      <a:pPr marL="0" marR="0" algn="ctr">
                        <a:spcBef>
                          <a:spcPts val="0"/>
                        </a:spcBef>
                        <a:spcAft>
                          <a:spcPts val="0"/>
                        </a:spcAft>
                      </a:pPr>
                      <a:r>
                        <a:rPr lang="en-US" sz="1400" b="1" dirty="0">
                          <a:latin typeface="Times New Roman"/>
                          <a:ea typeface="Times New Roman"/>
                          <a:cs typeface="Times New Roman"/>
                        </a:rPr>
                        <a:t>19</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11, 8</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9.5</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2.12</a:t>
                      </a:r>
                    </a:p>
                  </a:txBody>
                  <a:tcPr marL="68580" marR="68580" marT="0" marB="0"/>
                </a:tc>
                <a:extLst>
                  <a:ext uri="{0D108BD9-81ED-4DB2-BD59-A6C34878D82A}">
                    <a16:rowId xmlns:a16="http://schemas.microsoft.com/office/drawing/2014/main" val="10001"/>
                  </a:ext>
                </a:extLst>
              </a:tr>
              <a:tr h="289520">
                <a:tc>
                  <a:txBody>
                    <a:bodyPr/>
                    <a:lstStyle/>
                    <a:p>
                      <a:pPr marL="0" marR="0" algn="ctr">
                        <a:spcBef>
                          <a:spcPts val="0"/>
                        </a:spcBef>
                        <a:spcAft>
                          <a:spcPts val="0"/>
                        </a:spcAft>
                      </a:pPr>
                      <a:r>
                        <a:rPr lang="en-US" sz="1400" b="1">
                          <a:latin typeface="Times New Roman"/>
                          <a:ea typeface="Times New Roman"/>
                          <a:cs typeface="Times New Roman"/>
                        </a:rPr>
                        <a:t>2</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8, 3</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5.5</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3.54</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20</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11, 3</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7.0</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5.66</a:t>
                      </a:r>
                    </a:p>
                  </a:txBody>
                  <a:tcPr marL="68580" marR="68580" marT="0" marB="0"/>
                </a:tc>
                <a:extLst>
                  <a:ext uri="{0D108BD9-81ED-4DB2-BD59-A6C34878D82A}">
                    <a16:rowId xmlns:a16="http://schemas.microsoft.com/office/drawing/2014/main" val="10002"/>
                  </a:ext>
                </a:extLst>
              </a:tr>
              <a:tr h="289520">
                <a:tc>
                  <a:txBody>
                    <a:bodyPr/>
                    <a:lstStyle/>
                    <a:p>
                      <a:pPr marL="0" marR="0" algn="ctr">
                        <a:spcBef>
                          <a:spcPts val="0"/>
                        </a:spcBef>
                        <a:spcAft>
                          <a:spcPts val="0"/>
                        </a:spcAft>
                      </a:pPr>
                      <a:r>
                        <a:rPr lang="en-US" sz="1400" b="1">
                          <a:latin typeface="Times New Roman"/>
                          <a:ea typeface="Times New Roman"/>
                          <a:cs typeface="Times New Roman"/>
                        </a:rPr>
                        <a:t>3</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8, 1 </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4.5</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4.95</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21</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11, 1</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6.0</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7.07</a:t>
                      </a:r>
                    </a:p>
                  </a:txBody>
                  <a:tcPr marL="68580" marR="68580" marT="0" marB="0"/>
                </a:tc>
                <a:extLst>
                  <a:ext uri="{0D108BD9-81ED-4DB2-BD59-A6C34878D82A}">
                    <a16:rowId xmlns:a16="http://schemas.microsoft.com/office/drawing/2014/main" val="10003"/>
                  </a:ext>
                </a:extLst>
              </a:tr>
              <a:tr h="289520">
                <a:tc>
                  <a:txBody>
                    <a:bodyPr/>
                    <a:lstStyle/>
                    <a:p>
                      <a:pPr marL="0" marR="0" algn="ctr">
                        <a:spcBef>
                          <a:spcPts val="0"/>
                        </a:spcBef>
                        <a:spcAft>
                          <a:spcPts val="0"/>
                        </a:spcAft>
                      </a:pPr>
                      <a:r>
                        <a:rPr lang="en-US" sz="1400" b="1">
                          <a:latin typeface="Times New Roman"/>
                          <a:ea typeface="Times New Roman"/>
                          <a:cs typeface="Times New Roman"/>
                        </a:rPr>
                        <a:t>4</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8, 11</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9.5</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2.12</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22</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11, 11</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11.0</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0</a:t>
                      </a:r>
                    </a:p>
                  </a:txBody>
                  <a:tcPr marL="68580" marR="68580" marT="0" marB="0"/>
                </a:tc>
                <a:extLst>
                  <a:ext uri="{0D108BD9-81ED-4DB2-BD59-A6C34878D82A}">
                    <a16:rowId xmlns:a16="http://schemas.microsoft.com/office/drawing/2014/main" val="10004"/>
                  </a:ext>
                </a:extLst>
              </a:tr>
              <a:tr h="289520">
                <a:tc>
                  <a:txBody>
                    <a:bodyPr/>
                    <a:lstStyle/>
                    <a:p>
                      <a:pPr marL="0" marR="0" algn="ctr">
                        <a:spcBef>
                          <a:spcPts val="0"/>
                        </a:spcBef>
                        <a:spcAft>
                          <a:spcPts val="0"/>
                        </a:spcAft>
                      </a:pPr>
                      <a:r>
                        <a:rPr lang="en-US" sz="1400" b="1">
                          <a:latin typeface="Times New Roman"/>
                          <a:ea typeface="Times New Roman"/>
                          <a:cs typeface="Times New Roman"/>
                        </a:rPr>
                        <a:t>5</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8, 4</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6.0</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2.83</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23</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11, 4</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7.5</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4.95</a:t>
                      </a:r>
                    </a:p>
                  </a:txBody>
                  <a:tcPr marL="68580" marR="68580" marT="0" marB="0"/>
                </a:tc>
                <a:extLst>
                  <a:ext uri="{0D108BD9-81ED-4DB2-BD59-A6C34878D82A}">
                    <a16:rowId xmlns:a16="http://schemas.microsoft.com/office/drawing/2014/main" val="10005"/>
                  </a:ext>
                </a:extLst>
              </a:tr>
              <a:tr h="289520">
                <a:tc>
                  <a:txBody>
                    <a:bodyPr/>
                    <a:lstStyle/>
                    <a:p>
                      <a:pPr marL="0" marR="0" algn="ctr">
                        <a:spcBef>
                          <a:spcPts val="0"/>
                        </a:spcBef>
                        <a:spcAft>
                          <a:spcPts val="0"/>
                        </a:spcAft>
                      </a:pPr>
                      <a:r>
                        <a:rPr lang="en-US" sz="1400" b="1">
                          <a:latin typeface="Times New Roman"/>
                          <a:ea typeface="Times New Roman"/>
                          <a:cs typeface="Times New Roman"/>
                        </a:rPr>
                        <a:t>6</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8, 7</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7.5</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0.71</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24</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11, 7</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9.0</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2.83</a:t>
                      </a:r>
                    </a:p>
                  </a:txBody>
                  <a:tcPr marL="68580" marR="68580" marT="0" marB="0"/>
                </a:tc>
                <a:extLst>
                  <a:ext uri="{0D108BD9-81ED-4DB2-BD59-A6C34878D82A}">
                    <a16:rowId xmlns:a16="http://schemas.microsoft.com/office/drawing/2014/main" val="10006"/>
                  </a:ext>
                </a:extLst>
              </a:tr>
              <a:tr h="289520">
                <a:tc>
                  <a:txBody>
                    <a:bodyPr/>
                    <a:lstStyle/>
                    <a:p>
                      <a:pPr marL="0" marR="0" algn="ctr">
                        <a:spcBef>
                          <a:spcPts val="0"/>
                        </a:spcBef>
                        <a:spcAft>
                          <a:spcPts val="0"/>
                        </a:spcAft>
                      </a:pPr>
                      <a:r>
                        <a:rPr lang="en-US" sz="1400" b="1">
                          <a:latin typeface="Times New Roman"/>
                          <a:ea typeface="Times New Roman"/>
                          <a:cs typeface="Times New Roman"/>
                        </a:rPr>
                        <a:t>7</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3, 8</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5.5</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3.54</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25</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4, 8</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6.0</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2.83</a:t>
                      </a:r>
                    </a:p>
                  </a:txBody>
                  <a:tcPr marL="68580" marR="68580" marT="0" marB="0"/>
                </a:tc>
                <a:extLst>
                  <a:ext uri="{0D108BD9-81ED-4DB2-BD59-A6C34878D82A}">
                    <a16:rowId xmlns:a16="http://schemas.microsoft.com/office/drawing/2014/main" val="10007"/>
                  </a:ext>
                </a:extLst>
              </a:tr>
              <a:tr h="289520">
                <a:tc>
                  <a:txBody>
                    <a:bodyPr/>
                    <a:lstStyle/>
                    <a:p>
                      <a:pPr marL="0" marR="0" algn="ctr">
                        <a:spcBef>
                          <a:spcPts val="0"/>
                        </a:spcBef>
                        <a:spcAft>
                          <a:spcPts val="0"/>
                        </a:spcAft>
                      </a:pPr>
                      <a:r>
                        <a:rPr lang="en-US" sz="1400" b="1">
                          <a:latin typeface="Times New Roman"/>
                          <a:ea typeface="Times New Roman"/>
                          <a:cs typeface="Times New Roman"/>
                        </a:rPr>
                        <a:t>8</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3, 3</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3.0</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0</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26</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4, 3</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3.5</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0.71</a:t>
                      </a:r>
                    </a:p>
                  </a:txBody>
                  <a:tcPr marL="68580" marR="68580" marT="0" marB="0"/>
                </a:tc>
                <a:extLst>
                  <a:ext uri="{0D108BD9-81ED-4DB2-BD59-A6C34878D82A}">
                    <a16:rowId xmlns:a16="http://schemas.microsoft.com/office/drawing/2014/main" val="10008"/>
                  </a:ext>
                </a:extLst>
              </a:tr>
              <a:tr h="289520">
                <a:tc>
                  <a:txBody>
                    <a:bodyPr/>
                    <a:lstStyle/>
                    <a:p>
                      <a:pPr marL="0" marR="0" algn="ctr">
                        <a:spcBef>
                          <a:spcPts val="0"/>
                        </a:spcBef>
                        <a:spcAft>
                          <a:spcPts val="0"/>
                        </a:spcAft>
                      </a:pPr>
                      <a:r>
                        <a:rPr lang="en-US" sz="1400" b="1">
                          <a:latin typeface="Times New Roman"/>
                          <a:ea typeface="Times New Roman"/>
                          <a:cs typeface="Times New Roman"/>
                        </a:rPr>
                        <a:t>9</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3, 1</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2.0</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1.41</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27</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4, 1</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2.5</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2.12</a:t>
                      </a:r>
                    </a:p>
                  </a:txBody>
                  <a:tcPr marL="68580" marR="68580" marT="0" marB="0"/>
                </a:tc>
                <a:extLst>
                  <a:ext uri="{0D108BD9-81ED-4DB2-BD59-A6C34878D82A}">
                    <a16:rowId xmlns:a16="http://schemas.microsoft.com/office/drawing/2014/main" val="10009"/>
                  </a:ext>
                </a:extLst>
              </a:tr>
              <a:tr h="289520">
                <a:tc>
                  <a:txBody>
                    <a:bodyPr/>
                    <a:lstStyle/>
                    <a:p>
                      <a:pPr marL="0" marR="0" algn="ctr">
                        <a:spcBef>
                          <a:spcPts val="0"/>
                        </a:spcBef>
                        <a:spcAft>
                          <a:spcPts val="0"/>
                        </a:spcAft>
                      </a:pPr>
                      <a:r>
                        <a:rPr lang="en-US" sz="1400" b="1">
                          <a:latin typeface="Times New Roman"/>
                          <a:ea typeface="Times New Roman"/>
                          <a:cs typeface="Times New Roman"/>
                        </a:rPr>
                        <a:t>10</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3, 11</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7.0</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5.66</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28</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4, 11</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7.5</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4.95</a:t>
                      </a:r>
                    </a:p>
                  </a:txBody>
                  <a:tcPr marL="68580" marR="68580" marT="0" marB="0"/>
                </a:tc>
                <a:extLst>
                  <a:ext uri="{0D108BD9-81ED-4DB2-BD59-A6C34878D82A}">
                    <a16:rowId xmlns:a16="http://schemas.microsoft.com/office/drawing/2014/main" val="10010"/>
                  </a:ext>
                </a:extLst>
              </a:tr>
              <a:tr h="289520">
                <a:tc>
                  <a:txBody>
                    <a:bodyPr/>
                    <a:lstStyle/>
                    <a:p>
                      <a:pPr marL="0" marR="0" algn="ctr">
                        <a:spcBef>
                          <a:spcPts val="0"/>
                        </a:spcBef>
                        <a:spcAft>
                          <a:spcPts val="0"/>
                        </a:spcAft>
                      </a:pPr>
                      <a:r>
                        <a:rPr lang="en-US" sz="1400" b="1">
                          <a:latin typeface="Times New Roman"/>
                          <a:ea typeface="Times New Roman"/>
                          <a:cs typeface="Times New Roman"/>
                        </a:rPr>
                        <a:t>11</a:t>
                      </a:r>
                    </a:p>
                  </a:txBody>
                  <a:tcPr marL="68580" marR="68580" marT="0" marB="0"/>
                </a:tc>
                <a:tc>
                  <a:txBody>
                    <a:bodyPr/>
                    <a:lstStyle/>
                    <a:p>
                      <a:pPr marL="0" marR="0" algn="ctr">
                        <a:spcBef>
                          <a:spcPts val="0"/>
                        </a:spcBef>
                        <a:spcAft>
                          <a:spcPts val="0"/>
                        </a:spcAft>
                      </a:pPr>
                      <a:r>
                        <a:rPr lang="en-US" sz="1400" b="1" dirty="0">
                          <a:latin typeface="Times New Roman"/>
                          <a:ea typeface="Times New Roman"/>
                          <a:cs typeface="Times New Roman"/>
                        </a:rPr>
                        <a:t>3, 4</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3.5</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0.71</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29</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4, 4</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4.0</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0</a:t>
                      </a:r>
                    </a:p>
                  </a:txBody>
                  <a:tcPr marL="68580" marR="68580" marT="0" marB="0"/>
                </a:tc>
                <a:extLst>
                  <a:ext uri="{0D108BD9-81ED-4DB2-BD59-A6C34878D82A}">
                    <a16:rowId xmlns:a16="http://schemas.microsoft.com/office/drawing/2014/main" val="10011"/>
                  </a:ext>
                </a:extLst>
              </a:tr>
              <a:tr h="289520">
                <a:tc>
                  <a:txBody>
                    <a:bodyPr/>
                    <a:lstStyle/>
                    <a:p>
                      <a:pPr marL="0" marR="0" algn="ctr">
                        <a:spcBef>
                          <a:spcPts val="0"/>
                        </a:spcBef>
                        <a:spcAft>
                          <a:spcPts val="0"/>
                        </a:spcAft>
                      </a:pPr>
                      <a:r>
                        <a:rPr lang="en-US" sz="1400" b="1">
                          <a:latin typeface="Times New Roman"/>
                          <a:ea typeface="Times New Roman"/>
                          <a:cs typeface="Times New Roman"/>
                        </a:rPr>
                        <a:t>12</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3, 7</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5.0</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2.83</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30</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4, 7</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5.5</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2.12</a:t>
                      </a:r>
                    </a:p>
                  </a:txBody>
                  <a:tcPr marL="68580" marR="68580" marT="0" marB="0"/>
                </a:tc>
                <a:extLst>
                  <a:ext uri="{0D108BD9-81ED-4DB2-BD59-A6C34878D82A}">
                    <a16:rowId xmlns:a16="http://schemas.microsoft.com/office/drawing/2014/main" val="10012"/>
                  </a:ext>
                </a:extLst>
              </a:tr>
              <a:tr h="289520">
                <a:tc>
                  <a:txBody>
                    <a:bodyPr/>
                    <a:lstStyle/>
                    <a:p>
                      <a:pPr marL="0" marR="0" algn="ctr">
                        <a:spcBef>
                          <a:spcPts val="0"/>
                        </a:spcBef>
                        <a:spcAft>
                          <a:spcPts val="0"/>
                        </a:spcAft>
                      </a:pPr>
                      <a:r>
                        <a:rPr lang="en-US" sz="1400" b="1">
                          <a:latin typeface="Times New Roman"/>
                          <a:ea typeface="Times New Roman"/>
                          <a:cs typeface="Times New Roman"/>
                        </a:rPr>
                        <a:t>13</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1, 8</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4.5</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4.95</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31</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7, 8</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7.5</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0.71</a:t>
                      </a:r>
                    </a:p>
                  </a:txBody>
                  <a:tcPr marL="68580" marR="68580" marT="0" marB="0"/>
                </a:tc>
                <a:extLst>
                  <a:ext uri="{0D108BD9-81ED-4DB2-BD59-A6C34878D82A}">
                    <a16:rowId xmlns:a16="http://schemas.microsoft.com/office/drawing/2014/main" val="10013"/>
                  </a:ext>
                </a:extLst>
              </a:tr>
              <a:tr h="289520">
                <a:tc>
                  <a:txBody>
                    <a:bodyPr/>
                    <a:lstStyle/>
                    <a:p>
                      <a:pPr marL="0" marR="0" algn="ctr">
                        <a:spcBef>
                          <a:spcPts val="0"/>
                        </a:spcBef>
                        <a:spcAft>
                          <a:spcPts val="0"/>
                        </a:spcAft>
                      </a:pPr>
                      <a:r>
                        <a:rPr lang="en-US" sz="1400" b="1">
                          <a:latin typeface="Times New Roman"/>
                          <a:ea typeface="Times New Roman"/>
                          <a:cs typeface="Times New Roman"/>
                        </a:rPr>
                        <a:t>14</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1, 3</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2.0</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1.41</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32</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7, 3</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5 </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2.83</a:t>
                      </a:r>
                    </a:p>
                  </a:txBody>
                  <a:tcPr marL="68580" marR="68580" marT="0" marB="0"/>
                </a:tc>
                <a:extLst>
                  <a:ext uri="{0D108BD9-81ED-4DB2-BD59-A6C34878D82A}">
                    <a16:rowId xmlns:a16="http://schemas.microsoft.com/office/drawing/2014/main" val="10014"/>
                  </a:ext>
                </a:extLst>
              </a:tr>
              <a:tr h="289520">
                <a:tc>
                  <a:txBody>
                    <a:bodyPr/>
                    <a:lstStyle/>
                    <a:p>
                      <a:pPr marL="0" marR="0" algn="ctr">
                        <a:spcBef>
                          <a:spcPts val="0"/>
                        </a:spcBef>
                        <a:spcAft>
                          <a:spcPts val="0"/>
                        </a:spcAft>
                      </a:pPr>
                      <a:r>
                        <a:rPr lang="en-US" sz="1400" b="1">
                          <a:latin typeface="Times New Roman"/>
                          <a:ea typeface="Times New Roman"/>
                          <a:cs typeface="Times New Roman"/>
                        </a:rPr>
                        <a:t>15</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1, 1</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1.0</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0</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33</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7, 1</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4 </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4.24</a:t>
                      </a:r>
                    </a:p>
                  </a:txBody>
                  <a:tcPr marL="68580" marR="68580" marT="0" marB="0"/>
                </a:tc>
                <a:extLst>
                  <a:ext uri="{0D108BD9-81ED-4DB2-BD59-A6C34878D82A}">
                    <a16:rowId xmlns:a16="http://schemas.microsoft.com/office/drawing/2014/main" val="10015"/>
                  </a:ext>
                </a:extLst>
              </a:tr>
              <a:tr h="289520">
                <a:tc>
                  <a:txBody>
                    <a:bodyPr/>
                    <a:lstStyle/>
                    <a:p>
                      <a:pPr marL="0" marR="0" algn="ctr">
                        <a:spcBef>
                          <a:spcPts val="0"/>
                        </a:spcBef>
                        <a:spcAft>
                          <a:spcPts val="0"/>
                        </a:spcAft>
                      </a:pPr>
                      <a:r>
                        <a:rPr lang="en-US" sz="1400" b="1">
                          <a:latin typeface="Times New Roman"/>
                          <a:ea typeface="Times New Roman"/>
                          <a:cs typeface="Times New Roman"/>
                        </a:rPr>
                        <a:t>16</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1, 11</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6.0</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7.07</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34</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7, 11</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9</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2.83</a:t>
                      </a:r>
                    </a:p>
                  </a:txBody>
                  <a:tcPr marL="68580" marR="68580" marT="0" marB="0"/>
                </a:tc>
                <a:extLst>
                  <a:ext uri="{0D108BD9-81ED-4DB2-BD59-A6C34878D82A}">
                    <a16:rowId xmlns:a16="http://schemas.microsoft.com/office/drawing/2014/main" val="10016"/>
                  </a:ext>
                </a:extLst>
              </a:tr>
              <a:tr h="289520">
                <a:tc>
                  <a:txBody>
                    <a:bodyPr/>
                    <a:lstStyle/>
                    <a:p>
                      <a:pPr marL="0" marR="0" algn="ctr">
                        <a:spcBef>
                          <a:spcPts val="0"/>
                        </a:spcBef>
                        <a:spcAft>
                          <a:spcPts val="0"/>
                        </a:spcAft>
                      </a:pPr>
                      <a:r>
                        <a:rPr lang="en-US" sz="1400" b="1">
                          <a:latin typeface="Times New Roman"/>
                          <a:ea typeface="Times New Roman"/>
                          <a:cs typeface="Times New Roman"/>
                        </a:rPr>
                        <a:t>17</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1, 4</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2.5</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2.12</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35</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7, 4</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5.5</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2.12</a:t>
                      </a:r>
                    </a:p>
                  </a:txBody>
                  <a:tcPr marL="68580" marR="68580" marT="0" marB="0"/>
                </a:tc>
                <a:extLst>
                  <a:ext uri="{0D108BD9-81ED-4DB2-BD59-A6C34878D82A}">
                    <a16:rowId xmlns:a16="http://schemas.microsoft.com/office/drawing/2014/main" val="10017"/>
                  </a:ext>
                </a:extLst>
              </a:tr>
              <a:tr h="289520">
                <a:tc>
                  <a:txBody>
                    <a:bodyPr/>
                    <a:lstStyle/>
                    <a:p>
                      <a:pPr marL="0" marR="0" algn="ctr">
                        <a:spcBef>
                          <a:spcPts val="0"/>
                        </a:spcBef>
                        <a:spcAft>
                          <a:spcPts val="0"/>
                        </a:spcAft>
                      </a:pPr>
                      <a:r>
                        <a:rPr lang="en-US" sz="1400" b="1">
                          <a:latin typeface="Times New Roman"/>
                          <a:ea typeface="Times New Roman"/>
                          <a:cs typeface="Times New Roman"/>
                        </a:rPr>
                        <a:t>18</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1, 7</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4.0</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4.24</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36</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7, 7</a:t>
                      </a:r>
                    </a:p>
                  </a:txBody>
                  <a:tcPr marL="68580" marR="68580" marT="0" marB="0"/>
                </a:tc>
                <a:tc>
                  <a:txBody>
                    <a:bodyPr/>
                    <a:lstStyle/>
                    <a:p>
                      <a:pPr marL="0" marR="0" algn="ctr">
                        <a:spcBef>
                          <a:spcPts val="0"/>
                        </a:spcBef>
                        <a:spcAft>
                          <a:spcPts val="0"/>
                        </a:spcAft>
                      </a:pPr>
                      <a:r>
                        <a:rPr lang="en-US" sz="1400" b="1">
                          <a:latin typeface="Times New Roman"/>
                          <a:ea typeface="Times New Roman"/>
                          <a:cs typeface="Times New Roman"/>
                        </a:rPr>
                        <a:t>7</a:t>
                      </a:r>
                    </a:p>
                  </a:txBody>
                  <a:tcPr marL="68580" marR="68580" marT="0" marB="0"/>
                </a:tc>
                <a:tc>
                  <a:txBody>
                    <a:bodyPr/>
                    <a:lstStyle/>
                    <a:p>
                      <a:pPr marL="0" marR="0" algn="ctr">
                        <a:spcBef>
                          <a:spcPts val="0"/>
                        </a:spcBef>
                        <a:spcAft>
                          <a:spcPts val="0"/>
                        </a:spcAft>
                      </a:pPr>
                      <a:r>
                        <a:rPr lang="en-US" sz="1400" b="1" dirty="0">
                          <a:latin typeface="Times New Roman"/>
                          <a:ea typeface="Times New Roman"/>
                          <a:cs typeface="Times New Roman"/>
                        </a:rPr>
                        <a:t>0</a:t>
                      </a:r>
                    </a:p>
                  </a:txBody>
                  <a:tcPr marL="68580" marR="68580" marT="0" marB="0"/>
                </a:tc>
                <a:extLst>
                  <a:ext uri="{0D108BD9-81ED-4DB2-BD59-A6C34878D82A}">
                    <a16:rowId xmlns:a16="http://schemas.microsoft.com/office/drawing/2014/main" val="10018"/>
                  </a:ext>
                </a:extLst>
              </a:tr>
            </a:tbl>
          </a:graphicData>
        </a:graphic>
      </p:graphicFrame>
      <p:sp>
        <p:nvSpPr>
          <p:cNvPr id="3" name="Footer Placeholder 2">
            <a:extLst>
              <a:ext uri="{FF2B5EF4-FFF2-40B4-BE49-F238E27FC236}">
                <a16:creationId xmlns:a16="http://schemas.microsoft.com/office/drawing/2014/main" id="{F4AE4973-E4EE-ED21-4164-188E5F4E1E86}"/>
              </a:ext>
            </a:extLst>
          </p:cNvPr>
          <p:cNvSpPr>
            <a:spLocks noGrp="1"/>
          </p:cNvSpPr>
          <p:nvPr>
            <p:ph type="ftr" sz="quarter" idx="11"/>
          </p:nvPr>
        </p:nvSpPr>
        <p:spPr/>
        <p:txBody>
          <a:bodyPr/>
          <a:lstStyle/>
          <a:p>
            <a:r>
              <a:rPr lang="en-US"/>
              <a:t>Copy Right: Santosh Chhatkuli</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F96D8-02AF-5139-C58A-459EDBF6613D}"/>
              </a:ext>
            </a:extLst>
          </p:cNvPr>
          <p:cNvSpPr>
            <a:spLocks noGrp="1"/>
          </p:cNvSpPr>
          <p:nvPr>
            <p:ph type="title"/>
          </p:nvPr>
        </p:nvSpPr>
        <p:spPr>
          <a:xfrm>
            <a:off x="2362200" y="274638"/>
            <a:ext cx="8096250" cy="715962"/>
          </a:xfrm>
        </p:spPr>
        <p:txBody>
          <a:bodyPr>
            <a:normAutofit/>
          </a:bodyPr>
          <a:lstStyle/>
          <a:p>
            <a:pPr>
              <a:defRPr/>
            </a:pPr>
            <a:r>
              <a:rPr lang="en-US" sz="3200" b="1" dirty="0">
                <a:solidFill>
                  <a:schemeClr val="tx2">
                    <a:satMod val="130000"/>
                  </a:schemeClr>
                </a:solidFill>
              </a:rPr>
              <a:t>Frequency distribution of sample means (SRSWOR)</a:t>
            </a:r>
          </a:p>
        </p:txBody>
      </p:sp>
      <p:graphicFrame>
        <p:nvGraphicFramePr>
          <p:cNvPr id="4" name="Content Placeholder 3">
            <a:extLst>
              <a:ext uri="{FF2B5EF4-FFF2-40B4-BE49-F238E27FC236}">
                <a16:creationId xmlns:a16="http://schemas.microsoft.com/office/drawing/2014/main" id="{2185CCBD-5BCF-9E31-103E-4908CB0444AC}"/>
              </a:ext>
            </a:extLst>
          </p:cNvPr>
          <p:cNvGraphicFramePr>
            <a:graphicFrameLocks noGrp="1"/>
          </p:cNvGraphicFramePr>
          <p:nvPr>
            <p:ph idx="1"/>
            <p:extLst>
              <p:ext uri="{D42A27DB-BD31-4B8C-83A1-F6EECF244321}">
                <p14:modId xmlns:p14="http://schemas.microsoft.com/office/powerpoint/2010/main" val="2268706924"/>
              </p:ext>
            </p:extLst>
          </p:nvPr>
        </p:nvGraphicFramePr>
        <p:xfrm>
          <a:off x="3352800" y="1251858"/>
          <a:ext cx="4724400" cy="4678372"/>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533252">
                <a:tc>
                  <a:txBody>
                    <a:bodyPr/>
                    <a:lstStyle/>
                    <a:p>
                      <a:r>
                        <a:rPr lang="en-US" sz="2800" dirty="0"/>
                        <a:t>Sample Mean</a:t>
                      </a:r>
                    </a:p>
                  </a:txBody>
                  <a:tcPr marT="45710" marB="45710"/>
                </a:tc>
                <a:tc>
                  <a:txBody>
                    <a:bodyPr/>
                    <a:lstStyle/>
                    <a:p>
                      <a:r>
                        <a:rPr lang="en-US" sz="2800" dirty="0"/>
                        <a:t>Frequency</a:t>
                      </a:r>
                    </a:p>
                  </a:txBody>
                  <a:tcPr marT="45710" marB="45710"/>
                </a:tc>
                <a:extLst>
                  <a:ext uri="{0D108BD9-81ED-4DB2-BD59-A6C34878D82A}">
                    <a16:rowId xmlns:a16="http://schemas.microsoft.com/office/drawing/2014/main" val="10000"/>
                  </a:ext>
                </a:extLst>
              </a:tr>
              <a:tr h="518139">
                <a:tc>
                  <a:txBody>
                    <a:bodyPr/>
                    <a:lstStyle/>
                    <a:p>
                      <a:pPr algn="ctr"/>
                      <a:r>
                        <a:rPr lang="en-US" sz="2800" dirty="0"/>
                        <a:t>1.0 –</a:t>
                      </a:r>
                      <a:r>
                        <a:rPr lang="en-US" sz="2800" baseline="0" dirty="0"/>
                        <a:t> </a:t>
                      </a:r>
                      <a:r>
                        <a:rPr lang="en-US" sz="2800" dirty="0"/>
                        <a:t>2.5</a:t>
                      </a:r>
                    </a:p>
                  </a:txBody>
                  <a:tcPr marT="45710" marB="45710"/>
                </a:tc>
                <a:tc>
                  <a:txBody>
                    <a:bodyPr/>
                    <a:lstStyle/>
                    <a:p>
                      <a:pPr algn="ctr"/>
                      <a:r>
                        <a:rPr lang="en-US" sz="2800" dirty="0"/>
                        <a:t>3</a:t>
                      </a:r>
                    </a:p>
                  </a:txBody>
                  <a:tcPr marT="45710" marB="45710"/>
                </a:tc>
                <a:extLst>
                  <a:ext uri="{0D108BD9-81ED-4DB2-BD59-A6C34878D82A}">
                    <a16:rowId xmlns:a16="http://schemas.microsoft.com/office/drawing/2014/main" val="10001"/>
                  </a:ext>
                </a:extLst>
              </a:tr>
              <a:tr h="518139">
                <a:tc>
                  <a:txBody>
                    <a:bodyPr/>
                    <a:lstStyle/>
                    <a:p>
                      <a:pPr algn="ctr"/>
                      <a:r>
                        <a:rPr lang="en-US" sz="2800" dirty="0"/>
                        <a:t>2.5 –</a:t>
                      </a:r>
                      <a:r>
                        <a:rPr lang="en-US" sz="2800" baseline="0" dirty="0"/>
                        <a:t> </a:t>
                      </a:r>
                      <a:r>
                        <a:rPr lang="en-US" sz="2800" dirty="0"/>
                        <a:t>4.0</a:t>
                      </a:r>
                    </a:p>
                  </a:txBody>
                  <a:tcPr marT="45710" marB="45710"/>
                </a:tc>
                <a:tc>
                  <a:txBody>
                    <a:bodyPr/>
                    <a:lstStyle/>
                    <a:p>
                      <a:pPr algn="ctr"/>
                      <a:r>
                        <a:rPr lang="en-US" sz="2800" dirty="0"/>
                        <a:t>5</a:t>
                      </a:r>
                    </a:p>
                  </a:txBody>
                  <a:tcPr marT="45710" marB="45710"/>
                </a:tc>
                <a:extLst>
                  <a:ext uri="{0D108BD9-81ED-4DB2-BD59-A6C34878D82A}">
                    <a16:rowId xmlns:a16="http://schemas.microsoft.com/office/drawing/2014/main" val="10002"/>
                  </a:ext>
                </a:extLst>
              </a:tr>
              <a:tr h="518139">
                <a:tc>
                  <a:txBody>
                    <a:bodyPr/>
                    <a:lstStyle/>
                    <a:p>
                      <a:pPr algn="ctr"/>
                      <a:r>
                        <a:rPr lang="en-US" sz="2800" dirty="0"/>
                        <a:t>4.0 –</a:t>
                      </a:r>
                      <a:r>
                        <a:rPr lang="en-US" sz="2800" baseline="0" dirty="0"/>
                        <a:t> </a:t>
                      </a:r>
                      <a:r>
                        <a:rPr lang="en-US" sz="2800" dirty="0"/>
                        <a:t>5.5</a:t>
                      </a:r>
                    </a:p>
                  </a:txBody>
                  <a:tcPr marT="45710" marB="45710"/>
                </a:tc>
                <a:tc>
                  <a:txBody>
                    <a:bodyPr/>
                    <a:lstStyle/>
                    <a:p>
                      <a:pPr algn="ctr"/>
                      <a:r>
                        <a:rPr lang="en-US" sz="2800" dirty="0"/>
                        <a:t>7</a:t>
                      </a:r>
                    </a:p>
                  </a:txBody>
                  <a:tcPr marT="45710" marB="45710"/>
                </a:tc>
                <a:extLst>
                  <a:ext uri="{0D108BD9-81ED-4DB2-BD59-A6C34878D82A}">
                    <a16:rowId xmlns:a16="http://schemas.microsoft.com/office/drawing/2014/main" val="10003"/>
                  </a:ext>
                </a:extLst>
              </a:tr>
              <a:tr h="518139">
                <a:tc>
                  <a:txBody>
                    <a:bodyPr/>
                    <a:lstStyle/>
                    <a:p>
                      <a:pPr algn="ctr"/>
                      <a:r>
                        <a:rPr lang="en-US" sz="2800" dirty="0"/>
                        <a:t>5.5 –</a:t>
                      </a:r>
                      <a:r>
                        <a:rPr lang="en-US" sz="2800" baseline="0" dirty="0"/>
                        <a:t> </a:t>
                      </a:r>
                      <a:r>
                        <a:rPr lang="en-US" sz="2800" dirty="0"/>
                        <a:t>7.0</a:t>
                      </a:r>
                    </a:p>
                  </a:txBody>
                  <a:tcPr marT="45710" marB="45710"/>
                </a:tc>
                <a:tc>
                  <a:txBody>
                    <a:bodyPr/>
                    <a:lstStyle/>
                    <a:p>
                      <a:pPr algn="ctr"/>
                      <a:r>
                        <a:rPr lang="en-US" sz="2800" dirty="0"/>
                        <a:t>8</a:t>
                      </a:r>
                    </a:p>
                  </a:txBody>
                  <a:tcPr marT="45710" marB="45710"/>
                </a:tc>
                <a:extLst>
                  <a:ext uri="{0D108BD9-81ED-4DB2-BD59-A6C34878D82A}">
                    <a16:rowId xmlns:a16="http://schemas.microsoft.com/office/drawing/2014/main" val="10004"/>
                  </a:ext>
                </a:extLst>
              </a:tr>
              <a:tr h="518139">
                <a:tc>
                  <a:txBody>
                    <a:bodyPr/>
                    <a:lstStyle/>
                    <a:p>
                      <a:pPr algn="ctr"/>
                      <a:r>
                        <a:rPr lang="en-US" sz="2800" dirty="0"/>
                        <a:t>7.0 –</a:t>
                      </a:r>
                      <a:r>
                        <a:rPr lang="en-US" sz="2800" baseline="0" dirty="0"/>
                        <a:t> </a:t>
                      </a:r>
                      <a:r>
                        <a:rPr lang="en-US" sz="2800" dirty="0"/>
                        <a:t>8.5</a:t>
                      </a:r>
                    </a:p>
                  </a:txBody>
                  <a:tcPr marT="45710" marB="45710"/>
                </a:tc>
                <a:tc>
                  <a:txBody>
                    <a:bodyPr/>
                    <a:lstStyle/>
                    <a:p>
                      <a:pPr algn="ctr"/>
                      <a:r>
                        <a:rPr lang="en-US" sz="2800" dirty="0"/>
                        <a:t>8</a:t>
                      </a:r>
                    </a:p>
                  </a:txBody>
                  <a:tcPr marT="45710" marB="45710"/>
                </a:tc>
                <a:extLst>
                  <a:ext uri="{0D108BD9-81ED-4DB2-BD59-A6C34878D82A}">
                    <a16:rowId xmlns:a16="http://schemas.microsoft.com/office/drawing/2014/main" val="10005"/>
                  </a:ext>
                </a:extLst>
              </a:tr>
              <a:tr h="518139">
                <a:tc>
                  <a:txBody>
                    <a:bodyPr/>
                    <a:lstStyle/>
                    <a:p>
                      <a:pPr algn="ctr"/>
                      <a:r>
                        <a:rPr lang="en-US" sz="2800" dirty="0"/>
                        <a:t>8.5 –</a:t>
                      </a:r>
                      <a:r>
                        <a:rPr lang="en-US" sz="2800" baseline="0" dirty="0"/>
                        <a:t> </a:t>
                      </a:r>
                      <a:r>
                        <a:rPr lang="en-US" sz="2800" dirty="0"/>
                        <a:t>10.0</a:t>
                      </a:r>
                    </a:p>
                  </a:txBody>
                  <a:tcPr marT="45710" marB="45710"/>
                </a:tc>
                <a:tc>
                  <a:txBody>
                    <a:bodyPr/>
                    <a:lstStyle/>
                    <a:p>
                      <a:pPr algn="ctr"/>
                      <a:r>
                        <a:rPr lang="en-US" sz="2800" dirty="0"/>
                        <a:t>4</a:t>
                      </a:r>
                    </a:p>
                  </a:txBody>
                  <a:tcPr marT="45710" marB="45710"/>
                </a:tc>
                <a:extLst>
                  <a:ext uri="{0D108BD9-81ED-4DB2-BD59-A6C34878D82A}">
                    <a16:rowId xmlns:a16="http://schemas.microsoft.com/office/drawing/2014/main" val="10006"/>
                  </a:ext>
                </a:extLst>
              </a:tr>
              <a:tr h="518139">
                <a:tc>
                  <a:txBody>
                    <a:bodyPr/>
                    <a:lstStyle/>
                    <a:p>
                      <a:pPr algn="ctr"/>
                      <a:r>
                        <a:rPr lang="en-US" sz="2800" dirty="0"/>
                        <a:t>10.0 –</a:t>
                      </a:r>
                      <a:r>
                        <a:rPr lang="en-US" sz="2800" baseline="0" dirty="0"/>
                        <a:t> </a:t>
                      </a:r>
                      <a:r>
                        <a:rPr lang="en-US" sz="2800" dirty="0"/>
                        <a:t>11.5</a:t>
                      </a:r>
                    </a:p>
                  </a:txBody>
                  <a:tcPr marT="45710" marB="45710"/>
                </a:tc>
                <a:tc>
                  <a:txBody>
                    <a:bodyPr/>
                    <a:lstStyle/>
                    <a:p>
                      <a:pPr algn="ctr"/>
                      <a:r>
                        <a:rPr lang="en-US" sz="2800" dirty="0"/>
                        <a:t>1</a:t>
                      </a:r>
                    </a:p>
                  </a:txBody>
                  <a:tcPr marT="45710" marB="45710"/>
                </a:tc>
                <a:extLst>
                  <a:ext uri="{0D108BD9-81ED-4DB2-BD59-A6C34878D82A}">
                    <a16:rowId xmlns:a16="http://schemas.microsoft.com/office/drawing/2014/main" val="10007"/>
                  </a:ext>
                </a:extLst>
              </a:tr>
              <a:tr h="518139">
                <a:tc>
                  <a:txBody>
                    <a:bodyPr/>
                    <a:lstStyle/>
                    <a:p>
                      <a:pPr algn="ctr"/>
                      <a:r>
                        <a:rPr lang="en-US" sz="2800" dirty="0"/>
                        <a:t>Total</a:t>
                      </a:r>
                    </a:p>
                  </a:txBody>
                  <a:tcPr marT="45710" marB="45710"/>
                </a:tc>
                <a:tc>
                  <a:txBody>
                    <a:bodyPr/>
                    <a:lstStyle/>
                    <a:p>
                      <a:pPr algn="ctr"/>
                      <a:r>
                        <a:rPr lang="en-US" sz="2800" dirty="0"/>
                        <a:t>36</a:t>
                      </a:r>
                    </a:p>
                  </a:txBody>
                  <a:tcPr marT="45710" marB="45710"/>
                </a:tc>
                <a:extLst>
                  <a:ext uri="{0D108BD9-81ED-4DB2-BD59-A6C34878D82A}">
                    <a16:rowId xmlns:a16="http://schemas.microsoft.com/office/drawing/2014/main" val="10008"/>
                  </a:ext>
                </a:extLst>
              </a:tr>
            </a:tbl>
          </a:graphicData>
        </a:graphic>
      </p:graphicFrame>
      <p:sp>
        <p:nvSpPr>
          <p:cNvPr id="3" name="Footer Placeholder 2">
            <a:extLst>
              <a:ext uri="{FF2B5EF4-FFF2-40B4-BE49-F238E27FC236}">
                <a16:creationId xmlns:a16="http://schemas.microsoft.com/office/drawing/2014/main" id="{3DCBCF09-E893-9229-2F29-9469076048FB}"/>
              </a:ext>
            </a:extLst>
          </p:cNvPr>
          <p:cNvSpPr>
            <a:spLocks noGrp="1"/>
          </p:cNvSpPr>
          <p:nvPr>
            <p:ph type="ftr" sz="quarter" idx="11"/>
          </p:nvPr>
        </p:nvSpPr>
        <p:spPr/>
        <p:txBody>
          <a:bodyPr/>
          <a:lstStyle/>
          <a:p>
            <a:r>
              <a:rPr lang="en-US"/>
              <a:t>Copy Right: Santosh Chhatkuli</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78AC-2945-1353-F4E3-F338B35DEACC}"/>
              </a:ext>
            </a:extLst>
          </p:cNvPr>
          <p:cNvSpPr>
            <a:spLocks noGrp="1"/>
          </p:cNvSpPr>
          <p:nvPr>
            <p:ph type="title"/>
          </p:nvPr>
        </p:nvSpPr>
        <p:spPr>
          <a:xfrm>
            <a:off x="1535502" y="623221"/>
            <a:ext cx="10058400" cy="513346"/>
          </a:xfrm>
        </p:spPr>
        <p:txBody>
          <a:bodyPr>
            <a:normAutofit/>
          </a:bodyPr>
          <a:lstStyle/>
          <a:p>
            <a:pPr>
              <a:defRPr/>
            </a:pPr>
            <a:r>
              <a:rPr lang="en-US" sz="3200" b="1" dirty="0">
                <a:solidFill>
                  <a:schemeClr val="tx2">
                    <a:satMod val="130000"/>
                  </a:schemeClr>
                </a:solidFill>
              </a:rPr>
              <a:t>Distribution of population value</a:t>
            </a:r>
          </a:p>
        </p:txBody>
      </p:sp>
      <p:pic>
        <p:nvPicPr>
          <p:cNvPr id="30723" name="Picture 2">
            <a:extLst>
              <a:ext uri="{FF2B5EF4-FFF2-40B4-BE49-F238E27FC236}">
                <a16:creationId xmlns:a16="http://schemas.microsoft.com/office/drawing/2014/main" id="{16F79FD6-4739-8E1D-51EA-33A9DF5571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535503" y="1898073"/>
            <a:ext cx="6351198" cy="3144621"/>
          </a:xfrm>
        </p:spPr>
      </p:pic>
      <p:sp>
        <p:nvSpPr>
          <p:cNvPr id="3" name="Footer Placeholder 2">
            <a:extLst>
              <a:ext uri="{FF2B5EF4-FFF2-40B4-BE49-F238E27FC236}">
                <a16:creationId xmlns:a16="http://schemas.microsoft.com/office/drawing/2014/main" id="{D3E18219-5FFC-9537-1AC6-4B291A7CE011}"/>
              </a:ext>
            </a:extLst>
          </p:cNvPr>
          <p:cNvSpPr>
            <a:spLocks noGrp="1"/>
          </p:cNvSpPr>
          <p:nvPr>
            <p:ph type="ftr" sz="quarter" idx="11"/>
          </p:nvPr>
        </p:nvSpPr>
        <p:spPr/>
        <p:txBody>
          <a:bodyPr/>
          <a:lstStyle/>
          <a:p>
            <a:r>
              <a:rPr lang="en-US"/>
              <a:t>Copy Right: Santosh Chhatkuli</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FE80F-9423-BD3A-AC87-A7DDADD697D8}"/>
              </a:ext>
            </a:extLst>
          </p:cNvPr>
          <p:cNvSpPr>
            <a:spLocks noGrp="1"/>
          </p:cNvSpPr>
          <p:nvPr>
            <p:ph type="title"/>
          </p:nvPr>
        </p:nvSpPr>
        <p:spPr>
          <a:xfrm>
            <a:off x="881332" y="516178"/>
            <a:ext cx="10429336" cy="432727"/>
          </a:xfrm>
        </p:spPr>
        <p:txBody>
          <a:bodyPr>
            <a:noAutofit/>
          </a:bodyPr>
          <a:lstStyle/>
          <a:p>
            <a:pPr>
              <a:defRPr/>
            </a:pPr>
            <a:r>
              <a:rPr lang="en-US" sz="2800" b="1" dirty="0">
                <a:solidFill>
                  <a:schemeClr val="tx2">
                    <a:satMod val="130000"/>
                  </a:schemeClr>
                </a:solidFill>
              </a:rPr>
              <a:t>Sampling distribution of means sampling without replacement (n=2)</a:t>
            </a:r>
            <a:endParaRPr lang="en-US" sz="2800" dirty="0">
              <a:solidFill>
                <a:schemeClr val="tx2">
                  <a:satMod val="130000"/>
                </a:schemeClr>
              </a:solidFill>
            </a:endParaRPr>
          </a:p>
        </p:txBody>
      </p:sp>
      <p:pic>
        <p:nvPicPr>
          <p:cNvPr id="31747" name="Picture 5">
            <a:extLst>
              <a:ext uri="{FF2B5EF4-FFF2-40B4-BE49-F238E27FC236}">
                <a16:creationId xmlns:a16="http://schemas.microsoft.com/office/drawing/2014/main" id="{F816824F-1F00-6DF2-5ED6-65EF70C2C9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774371" y="1426029"/>
            <a:ext cx="7815943" cy="4531426"/>
          </a:xfrm>
        </p:spPr>
      </p:pic>
      <p:sp>
        <p:nvSpPr>
          <p:cNvPr id="3" name="Footer Placeholder 2">
            <a:extLst>
              <a:ext uri="{FF2B5EF4-FFF2-40B4-BE49-F238E27FC236}">
                <a16:creationId xmlns:a16="http://schemas.microsoft.com/office/drawing/2014/main" id="{594AAB65-CE08-9A40-0A98-B6091A10EA43}"/>
              </a:ext>
            </a:extLst>
          </p:cNvPr>
          <p:cNvSpPr>
            <a:spLocks noGrp="1"/>
          </p:cNvSpPr>
          <p:nvPr>
            <p:ph type="ftr" sz="quarter" idx="11"/>
          </p:nvPr>
        </p:nvSpPr>
        <p:spPr/>
        <p:txBody>
          <a:bodyPr/>
          <a:lstStyle/>
          <a:p>
            <a:r>
              <a:rPr lang="en-US"/>
              <a:t>Copy Right: Santosh Chhatkuli</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C964F4B-F5ED-4D46-9834-FA913709A15F}"/>
                  </a:ext>
                </a:extLst>
              </p:cNvPr>
              <p:cNvSpPr>
                <a:spLocks noGrp="1"/>
              </p:cNvSpPr>
              <p:nvPr>
                <p:ph type="title"/>
              </p:nvPr>
            </p:nvSpPr>
            <p:spPr>
              <a:xfrm>
                <a:off x="1097280" y="286603"/>
                <a:ext cx="10058400" cy="835615"/>
              </a:xfrm>
            </p:spPr>
            <p:txBody>
              <a:bodyPr>
                <a:normAutofit/>
              </a:bodyPr>
              <a:lstStyle/>
              <a:p>
                <a:r>
                  <a:rPr lang="en-US" sz="4000" b="1" dirty="0"/>
                  <a:t>Sampling distribution of sample mean (</a:t>
                </a:r>
                <a14:m>
                  <m:oMath xmlns:m="http://schemas.openxmlformats.org/officeDocument/2006/math">
                    <m:acc>
                      <m:accPr>
                        <m:chr m:val="̅"/>
                        <m:ctrlPr>
                          <a:rPr lang="en-US" sz="4000" b="1" i="1" smtClean="0">
                            <a:latin typeface="Cambria Math" panose="02040503050406030204" pitchFamily="18" charset="0"/>
                          </a:rPr>
                        </m:ctrlPr>
                      </m:accPr>
                      <m:e>
                        <m:r>
                          <a:rPr lang="en-US" sz="4000" b="1" i="1" smtClean="0">
                            <a:latin typeface="Cambria Math" panose="02040503050406030204" pitchFamily="18" charset="0"/>
                          </a:rPr>
                          <m:t>𝑿</m:t>
                        </m:r>
                      </m:e>
                    </m:acc>
                    <m:r>
                      <a:rPr lang="en-US" sz="4000" b="1" i="1" smtClean="0">
                        <a:latin typeface="Cambria Math" panose="02040503050406030204" pitchFamily="18" charset="0"/>
                      </a:rPr>
                      <m:t>)</m:t>
                    </m:r>
                  </m:oMath>
                </a14:m>
                <a:endParaRPr lang="en-US" sz="4000" b="1" dirty="0"/>
              </a:p>
            </p:txBody>
          </p:sp>
        </mc:Choice>
        <mc:Fallback xmlns="">
          <p:sp>
            <p:nvSpPr>
              <p:cNvPr id="2" name="Title 1">
                <a:extLst>
                  <a:ext uri="{FF2B5EF4-FFF2-40B4-BE49-F238E27FC236}">
                    <a16:creationId xmlns:a16="http://schemas.microsoft.com/office/drawing/2014/main" id="{8C964F4B-F5ED-4D46-9834-FA913709A15F}"/>
                  </a:ext>
                </a:extLst>
              </p:cNvPr>
              <p:cNvSpPr>
                <a:spLocks noGrp="1" noRot="1" noChangeAspect="1" noMove="1" noResize="1" noEditPoints="1" noAdjustHandles="1" noChangeArrowheads="1" noChangeShapeType="1" noTextEdit="1"/>
              </p:cNvSpPr>
              <p:nvPr>
                <p:ph type="title"/>
              </p:nvPr>
            </p:nvSpPr>
            <p:spPr>
              <a:xfrm>
                <a:off x="1097280" y="286603"/>
                <a:ext cx="10058400" cy="835615"/>
              </a:xfrm>
              <a:blipFill>
                <a:blip r:embed="rId2"/>
                <a:stretch>
                  <a:fillRect l="-2121" t="-9489" b="-189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4C8632-B2E4-4475-824C-0B5EE4726CA2}"/>
                  </a:ext>
                </a:extLst>
              </p:cNvPr>
              <p:cNvSpPr>
                <a:spLocks noGrp="1"/>
              </p:cNvSpPr>
              <p:nvPr>
                <p:ph idx="1"/>
              </p:nvPr>
            </p:nvSpPr>
            <p:spPr>
              <a:xfrm>
                <a:off x="1066800" y="1475117"/>
                <a:ext cx="10058400" cy="4559923"/>
              </a:xfrm>
            </p:spPr>
            <p:txBody>
              <a:bodyPr>
                <a:normAutofit/>
              </a:bodyPr>
              <a:lstStyle/>
              <a:p>
                <a:pPr marL="0" indent="0">
                  <a:buNone/>
                </a:pPr>
                <a:r>
                  <a:rPr lang="en-US" sz="3200" b="1" dirty="0">
                    <a:solidFill>
                      <a:srgbClr val="00B0F0"/>
                    </a:solidFill>
                  </a:rPr>
                  <a:t>Functional Form/Probability distribution of </a:t>
                </a:r>
                <a14:m>
                  <m:oMath xmlns:m="http://schemas.openxmlformats.org/officeDocument/2006/math">
                    <m:acc>
                      <m:accPr>
                        <m:chr m:val="̅"/>
                        <m:ctrlPr>
                          <a:rPr lang="en-US" sz="3200" b="1" i="1" smtClean="0">
                            <a:solidFill>
                              <a:srgbClr val="00B0F0"/>
                            </a:solidFill>
                            <a:latin typeface="Cambria Math" panose="02040503050406030204" pitchFamily="18" charset="0"/>
                          </a:rPr>
                        </m:ctrlPr>
                      </m:accPr>
                      <m:e>
                        <m:r>
                          <a:rPr lang="en-US" sz="3200" b="1" i="1" smtClean="0">
                            <a:solidFill>
                              <a:srgbClr val="00B0F0"/>
                            </a:solidFill>
                            <a:latin typeface="Cambria Math" panose="02040503050406030204" pitchFamily="18" charset="0"/>
                          </a:rPr>
                          <m:t>𝑿</m:t>
                        </m:r>
                      </m:e>
                    </m:acc>
                    <m:r>
                      <a:rPr lang="en-US" sz="3200" b="1" i="1" smtClean="0">
                        <a:solidFill>
                          <a:srgbClr val="00B0F0"/>
                        </a:solidFill>
                        <a:latin typeface="Cambria Math" panose="02040503050406030204" pitchFamily="18" charset="0"/>
                      </a:rPr>
                      <m:t> </m:t>
                    </m:r>
                  </m:oMath>
                </a14:m>
                <a:endParaRPr lang="en-US" sz="3200" b="1" dirty="0">
                  <a:solidFill>
                    <a:srgbClr val="00B0F0"/>
                  </a:solidFill>
                </a:endParaRPr>
              </a:p>
              <a:p>
                <a:pPr marL="0" indent="0">
                  <a:buNone/>
                </a:pPr>
                <a:r>
                  <a:rPr lang="en-US" sz="3200" dirty="0"/>
                  <a:t>We have three sampling situations:</a:t>
                </a:r>
              </a:p>
              <a:p>
                <a:pPr marL="463550" indent="-238125">
                  <a:buNone/>
                </a:pPr>
                <a:r>
                  <a:rPr lang="en-US" sz="3200" dirty="0"/>
                  <a:t>1. Sampling from normally distributed population </a:t>
                </a:r>
              </a:p>
              <a:p>
                <a:pPr marL="463550" indent="-238125">
                  <a:buNone/>
                </a:pPr>
                <a:r>
                  <a:rPr lang="en-US" sz="3200" dirty="0"/>
                  <a:t>2. Sampling from non-normally distributed population</a:t>
                </a:r>
              </a:p>
              <a:p>
                <a:pPr marL="628650" indent="-403225">
                  <a:buNone/>
                </a:pPr>
                <a:r>
                  <a:rPr lang="en-US" sz="3200" dirty="0"/>
                  <a:t>3.	Sampling </a:t>
                </a:r>
                <a:r>
                  <a:rPr lang="en-US" sz="3200" dirty="0">
                    <a:effectLst/>
                    <a:ea typeface="Times New Roman" panose="02020603050405020304" pitchFamily="18" charset="0"/>
                  </a:rPr>
                  <a:t>from a population whose functional form is unknown </a:t>
                </a:r>
                <a:endParaRPr lang="en-US" sz="3200" dirty="0"/>
              </a:p>
              <a:p>
                <a:endParaRPr lang="en-US" dirty="0"/>
              </a:p>
            </p:txBody>
          </p:sp>
        </mc:Choice>
        <mc:Fallback xmlns="">
          <p:sp>
            <p:nvSpPr>
              <p:cNvPr id="3" name="Content Placeholder 2">
                <a:extLst>
                  <a:ext uri="{FF2B5EF4-FFF2-40B4-BE49-F238E27FC236}">
                    <a16:creationId xmlns:a16="http://schemas.microsoft.com/office/drawing/2014/main" id="{2F4C8632-B2E4-4475-824C-0B5EE4726CA2}"/>
                  </a:ext>
                </a:extLst>
              </p:cNvPr>
              <p:cNvSpPr>
                <a:spLocks noGrp="1" noRot="1" noChangeAspect="1" noMove="1" noResize="1" noEditPoints="1" noAdjustHandles="1" noChangeArrowheads="1" noChangeShapeType="1" noTextEdit="1"/>
              </p:cNvSpPr>
              <p:nvPr>
                <p:ph idx="1"/>
              </p:nvPr>
            </p:nvSpPr>
            <p:spPr>
              <a:xfrm>
                <a:off x="1066800" y="1475117"/>
                <a:ext cx="10058400" cy="4559923"/>
              </a:xfrm>
              <a:blipFill>
                <a:blip r:embed="rId3"/>
                <a:stretch>
                  <a:fillRect l="-1515" t="-320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498820B-BF11-556B-F04A-EC99D13ED1A2}"/>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333963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DF18B-1AD3-4902-AB34-866D9AD81170}"/>
              </a:ext>
            </a:extLst>
          </p:cNvPr>
          <p:cNvSpPr>
            <a:spLocks noGrp="1"/>
          </p:cNvSpPr>
          <p:nvPr>
            <p:ph type="title"/>
          </p:nvPr>
        </p:nvSpPr>
        <p:spPr>
          <a:xfrm>
            <a:off x="1052423" y="457201"/>
            <a:ext cx="10308566" cy="405441"/>
          </a:xfrm>
        </p:spPr>
        <p:txBody>
          <a:bodyPr>
            <a:normAutofit fontScale="90000"/>
          </a:bodyPr>
          <a:lstStyle/>
          <a:p>
            <a:pPr>
              <a:defRPr/>
            </a:pPr>
            <a:br>
              <a:rPr lang="en-US" sz="3100" b="1" dirty="0">
                <a:solidFill>
                  <a:schemeClr val="tx2">
                    <a:satMod val="130000"/>
                  </a:schemeClr>
                </a:solidFill>
              </a:rPr>
            </a:br>
            <a:r>
              <a:rPr lang="en-US" sz="3100" b="1" dirty="0">
                <a:solidFill>
                  <a:schemeClr val="tx2">
                    <a:satMod val="130000"/>
                  </a:schemeClr>
                </a:solidFill>
              </a:rPr>
              <a:t>Sampling distributions of means sampling with replacement (n=2)</a:t>
            </a:r>
            <a:br>
              <a:rPr lang="en-US" sz="3100" dirty="0">
                <a:solidFill>
                  <a:schemeClr val="tx2">
                    <a:satMod val="130000"/>
                  </a:schemeClr>
                </a:solidFill>
              </a:rPr>
            </a:br>
            <a:endParaRPr lang="en-US" sz="3100" dirty="0">
              <a:solidFill>
                <a:schemeClr val="tx2">
                  <a:satMod val="130000"/>
                </a:schemeClr>
              </a:solidFill>
            </a:endParaRPr>
          </a:p>
        </p:txBody>
      </p:sp>
      <p:pic>
        <p:nvPicPr>
          <p:cNvPr id="32771" name="Picture 2">
            <a:extLst>
              <a:ext uri="{FF2B5EF4-FFF2-40B4-BE49-F238E27FC236}">
                <a16:creationId xmlns:a16="http://schemas.microsoft.com/office/drawing/2014/main" id="{5B74C003-6943-C359-0874-17212D9F18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551710" y="1239981"/>
            <a:ext cx="7841671" cy="4594761"/>
          </a:xfrm>
        </p:spPr>
      </p:pic>
      <p:sp>
        <p:nvSpPr>
          <p:cNvPr id="3" name="Footer Placeholder 2">
            <a:extLst>
              <a:ext uri="{FF2B5EF4-FFF2-40B4-BE49-F238E27FC236}">
                <a16:creationId xmlns:a16="http://schemas.microsoft.com/office/drawing/2014/main" id="{85A9BD2E-5598-1A39-90A2-11034B5FBD39}"/>
              </a:ext>
            </a:extLst>
          </p:cNvPr>
          <p:cNvSpPr>
            <a:spLocks noGrp="1"/>
          </p:cNvSpPr>
          <p:nvPr>
            <p:ph type="ftr" sz="quarter" idx="11"/>
          </p:nvPr>
        </p:nvSpPr>
        <p:spPr/>
        <p:txBody>
          <a:bodyPr/>
          <a:lstStyle/>
          <a:p>
            <a:r>
              <a:rPr lang="en-US"/>
              <a:t>Copy Right: Santosh Chhatkuli</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9638D4DA-64B9-A8C3-A1F9-44385FCB5B91}"/>
                  </a:ext>
                </a:extLst>
              </p:cNvPr>
              <p:cNvSpPr>
                <a:spLocks noGrp="1"/>
              </p:cNvSpPr>
              <p:nvPr>
                <p:ph type="title"/>
              </p:nvPr>
            </p:nvSpPr>
            <p:spPr>
              <a:xfrm>
                <a:off x="862642" y="306388"/>
                <a:ext cx="8324850" cy="715962"/>
              </a:xfrm>
            </p:spPr>
            <p:txBody>
              <a:bodyPr>
                <a:normAutofit/>
              </a:bodyPr>
              <a:lstStyle/>
              <a:p>
                <a:pPr>
                  <a:defRPr/>
                </a:pPr>
                <a:r>
                  <a:rPr lang="en-US" sz="3200" b="1" dirty="0">
                    <a:solidFill>
                      <a:schemeClr val="tx2">
                        <a:satMod val="130000"/>
                      </a:schemeClr>
                    </a:solidFill>
                  </a:rPr>
                  <a:t>To show   </a:t>
                </a:r>
                <a14:m>
                  <m:oMath xmlns:m="http://schemas.openxmlformats.org/officeDocument/2006/math">
                    <m:r>
                      <a:rPr lang="en-US" sz="3200" b="1" i="1" smtClean="0">
                        <a:solidFill>
                          <a:schemeClr val="tx2">
                            <a:satMod val="130000"/>
                          </a:schemeClr>
                        </a:solidFill>
                        <a:latin typeface="Cambria Math" panose="02040503050406030204" pitchFamily="18" charset="0"/>
                      </a:rPr>
                      <m:t>𝑬</m:t>
                    </m:r>
                    <m:d>
                      <m:dPr>
                        <m:ctrlPr>
                          <a:rPr lang="en-US" sz="3200" b="1" i="1" smtClean="0">
                            <a:solidFill>
                              <a:schemeClr val="tx2">
                                <a:satMod val="130000"/>
                              </a:schemeClr>
                            </a:solidFill>
                            <a:latin typeface="Cambria Math" panose="02040503050406030204" pitchFamily="18" charset="0"/>
                          </a:rPr>
                        </m:ctrlPr>
                      </m:dPr>
                      <m:e>
                        <m:acc>
                          <m:accPr>
                            <m:chr m:val="̅"/>
                            <m:ctrlPr>
                              <a:rPr lang="en-US" sz="3200" b="1" i="1" smtClean="0">
                                <a:solidFill>
                                  <a:schemeClr val="tx2">
                                    <a:satMod val="130000"/>
                                  </a:schemeClr>
                                </a:solidFill>
                                <a:latin typeface="Cambria Math" panose="02040503050406030204" pitchFamily="18" charset="0"/>
                              </a:rPr>
                            </m:ctrlPr>
                          </m:accPr>
                          <m:e>
                            <m:r>
                              <a:rPr lang="en-US" sz="3200" b="1" i="1" smtClean="0">
                                <a:solidFill>
                                  <a:schemeClr val="tx2">
                                    <a:satMod val="130000"/>
                                  </a:schemeClr>
                                </a:solidFill>
                                <a:latin typeface="Cambria Math" panose="02040503050406030204" pitchFamily="18" charset="0"/>
                              </a:rPr>
                              <m:t>𝑿</m:t>
                            </m:r>
                          </m:e>
                        </m:acc>
                      </m:e>
                    </m:d>
                    <m:r>
                      <a:rPr lang="en-US" sz="3200" b="1" i="1" smtClean="0">
                        <a:solidFill>
                          <a:schemeClr val="tx2">
                            <a:satMod val="130000"/>
                          </a:schemeClr>
                        </a:solidFill>
                        <a:latin typeface="Cambria Math" panose="02040503050406030204" pitchFamily="18" charset="0"/>
                      </a:rPr>
                      <m:t>= </m:t>
                    </m:r>
                    <m:r>
                      <a:rPr lang="en-US" sz="3200" b="1" i="1" smtClean="0">
                        <a:solidFill>
                          <a:schemeClr val="tx2">
                            <a:satMod val="130000"/>
                          </a:schemeClr>
                        </a:solidFill>
                        <a:latin typeface="Cambria Math" panose="02040503050406030204" pitchFamily="18" charset="0"/>
                        <a:ea typeface="Cambria Math" panose="02040503050406030204" pitchFamily="18" charset="0"/>
                      </a:rPr>
                      <m:t>𝝁</m:t>
                    </m:r>
                  </m:oMath>
                </a14:m>
                <a:endParaRPr lang="en-US" sz="3200" b="1" dirty="0">
                  <a:solidFill>
                    <a:schemeClr val="tx2">
                      <a:satMod val="130000"/>
                    </a:schemeClr>
                  </a:solidFill>
                </a:endParaRPr>
              </a:p>
            </p:txBody>
          </p:sp>
        </mc:Choice>
        <mc:Fallback>
          <p:sp>
            <p:nvSpPr>
              <p:cNvPr id="2" name="Title 1">
                <a:extLst>
                  <a:ext uri="{FF2B5EF4-FFF2-40B4-BE49-F238E27FC236}">
                    <a16:creationId xmlns:a16="http://schemas.microsoft.com/office/drawing/2014/main" id="{9638D4DA-64B9-A8C3-A1F9-44385FCB5B91}"/>
                  </a:ext>
                </a:extLst>
              </p:cNvPr>
              <p:cNvSpPr>
                <a:spLocks noGrp="1" noRot="1" noChangeAspect="1" noMove="1" noResize="1" noEditPoints="1" noAdjustHandles="1" noChangeArrowheads="1" noChangeShapeType="1" noTextEdit="1"/>
              </p:cNvSpPr>
              <p:nvPr>
                <p:ph type="title"/>
              </p:nvPr>
            </p:nvSpPr>
            <p:spPr>
              <a:xfrm>
                <a:off x="862642" y="306388"/>
                <a:ext cx="8324850" cy="715962"/>
              </a:xfrm>
              <a:blipFill>
                <a:blip r:embed="rId2"/>
                <a:stretch>
                  <a:fillRect l="-1905" t="-5932" b="-135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819" name="Content Placeholder 2">
                <a:extLst>
                  <a:ext uri="{FF2B5EF4-FFF2-40B4-BE49-F238E27FC236}">
                    <a16:creationId xmlns:a16="http://schemas.microsoft.com/office/drawing/2014/main" id="{5DD88C4D-4F44-A284-1B3D-2E7454F26443}"/>
                  </a:ext>
                </a:extLst>
              </p:cNvPr>
              <p:cNvSpPr>
                <a:spLocks noGrp="1"/>
              </p:cNvSpPr>
              <p:nvPr>
                <p:ph idx="1"/>
              </p:nvPr>
            </p:nvSpPr>
            <p:spPr>
              <a:xfrm>
                <a:off x="862642" y="1295400"/>
                <a:ext cx="10653622" cy="4786223"/>
              </a:xfrm>
            </p:spPr>
            <p:txBody>
              <a:bodyPr>
                <a:normAutofit/>
              </a:bodyPr>
              <a:lstStyle/>
              <a:p>
                <a:pPr eaLnBrk="1" hangingPunct="1">
                  <a:buFont typeface="Wingdings 2" panose="05020102010507070707" pitchFamily="18" charset="2"/>
                  <a:buNone/>
                </a:pPr>
                <a:r>
                  <a:rPr lang="en-US" altLang="en-US" b="1" dirty="0"/>
                  <a:t>Population Mean</a:t>
                </a:r>
              </a:p>
              <a:p>
                <a:pPr eaLnBrk="1" hangingPunct="1">
                  <a:buFont typeface="Wingdings 2" panose="05020102010507070707" pitchFamily="18" charset="2"/>
                  <a:buNone/>
                </a:pPr>
                <a:r>
                  <a:rPr lang="en-US" altLang="en-US" b="1" dirty="0"/>
                  <a:t>	</a:t>
                </a:r>
                <a14:m>
                  <m:oMath xmlns:m="http://schemas.openxmlformats.org/officeDocument/2006/math">
                    <m:r>
                      <a:rPr lang="en-US" altLang="en-US" b="1" i="1" smtClean="0">
                        <a:latin typeface="Cambria Math" panose="02040503050406030204" pitchFamily="18" charset="0"/>
                        <a:ea typeface="Cambria Math" panose="02040503050406030204" pitchFamily="18" charset="0"/>
                      </a:rPr>
                      <m:t>𝝁</m:t>
                    </m:r>
                    <m:r>
                      <a:rPr lang="en-US" altLang="en-US" b="1" i="1" smtClean="0">
                        <a:latin typeface="Cambria Math" panose="02040503050406030204" pitchFamily="18" charset="0"/>
                        <a:ea typeface="Cambria Math" panose="02040503050406030204" pitchFamily="18" charset="0"/>
                      </a:rPr>
                      <m:t>= </m:t>
                    </m:r>
                    <m:f>
                      <m:fPr>
                        <m:ctrlPr>
                          <a:rPr lang="en-US" altLang="en-US" b="1" i="1" smtClean="0">
                            <a:latin typeface="Cambria Math" panose="02040503050406030204" pitchFamily="18" charset="0"/>
                            <a:ea typeface="Cambria Math" panose="02040503050406030204" pitchFamily="18" charset="0"/>
                          </a:rPr>
                        </m:ctrlPr>
                      </m:fPr>
                      <m:num>
                        <m:r>
                          <a:rPr lang="en-US" altLang="en-US" b="1" i="1" smtClean="0">
                            <a:latin typeface="Cambria Math" panose="02040503050406030204" pitchFamily="18" charset="0"/>
                            <a:ea typeface="Cambria Math" panose="02040503050406030204" pitchFamily="18" charset="0"/>
                          </a:rPr>
                          <m:t>𝟖</m:t>
                        </m:r>
                        <m:r>
                          <a:rPr lang="en-US" altLang="en-US" b="1" i="1" smtClean="0">
                            <a:latin typeface="Cambria Math" panose="02040503050406030204" pitchFamily="18" charset="0"/>
                            <a:ea typeface="Cambria Math" panose="02040503050406030204" pitchFamily="18" charset="0"/>
                          </a:rPr>
                          <m:t>+</m:t>
                        </m:r>
                        <m:r>
                          <a:rPr lang="en-US" altLang="en-US" b="1" i="1" smtClean="0">
                            <a:latin typeface="Cambria Math" panose="02040503050406030204" pitchFamily="18" charset="0"/>
                            <a:ea typeface="Cambria Math" panose="02040503050406030204" pitchFamily="18" charset="0"/>
                          </a:rPr>
                          <m:t>𝟑</m:t>
                        </m:r>
                        <m:r>
                          <a:rPr lang="en-US" altLang="en-US" b="1" i="1" smtClean="0">
                            <a:latin typeface="Cambria Math" panose="02040503050406030204" pitchFamily="18" charset="0"/>
                            <a:ea typeface="Cambria Math" panose="02040503050406030204" pitchFamily="18" charset="0"/>
                          </a:rPr>
                          <m:t>+</m:t>
                        </m:r>
                        <m:r>
                          <a:rPr lang="en-US" altLang="en-US" b="1" i="1" smtClean="0">
                            <a:latin typeface="Cambria Math" panose="02040503050406030204" pitchFamily="18" charset="0"/>
                            <a:ea typeface="Cambria Math" panose="02040503050406030204" pitchFamily="18" charset="0"/>
                          </a:rPr>
                          <m:t>𝟏</m:t>
                        </m:r>
                        <m:r>
                          <a:rPr lang="en-US" altLang="en-US" b="1" i="1" smtClean="0">
                            <a:latin typeface="Cambria Math" panose="02040503050406030204" pitchFamily="18" charset="0"/>
                            <a:ea typeface="Cambria Math" panose="02040503050406030204" pitchFamily="18" charset="0"/>
                          </a:rPr>
                          <m:t>+</m:t>
                        </m:r>
                        <m:r>
                          <a:rPr lang="en-US" altLang="en-US" b="1" i="1" smtClean="0">
                            <a:latin typeface="Cambria Math" panose="02040503050406030204" pitchFamily="18" charset="0"/>
                            <a:ea typeface="Cambria Math" panose="02040503050406030204" pitchFamily="18" charset="0"/>
                          </a:rPr>
                          <m:t>𝟏𝟏</m:t>
                        </m:r>
                        <m:r>
                          <a:rPr lang="en-US" altLang="en-US" b="1" i="1" smtClean="0">
                            <a:latin typeface="Cambria Math" panose="02040503050406030204" pitchFamily="18" charset="0"/>
                            <a:ea typeface="Cambria Math" panose="02040503050406030204" pitchFamily="18" charset="0"/>
                          </a:rPr>
                          <m:t>+</m:t>
                        </m:r>
                        <m:r>
                          <a:rPr lang="en-US" altLang="en-US" b="1" i="1" smtClean="0">
                            <a:latin typeface="Cambria Math" panose="02040503050406030204" pitchFamily="18" charset="0"/>
                            <a:ea typeface="Cambria Math" panose="02040503050406030204" pitchFamily="18" charset="0"/>
                          </a:rPr>
                          <m:t>𝟒</m:t>
                        </m:r>
                        <m:r>
                          <a:rPr lang="en-US" altLang="en-US" b="1" i="1" smtClean="0">
                            <a:latin typeface="Cambria Math" panose="02040503050406030204" pitchFamily="18" charset="0"/>
                            <a:ea typeface="Cambria Math" panose="02040503050406030204" pitchFamily="18" charset="0"/>
                          </a:rPr>
                          <m:t>+</m:t>
                        </m:r>
                        <m:r>
                          <a:rPr lang="en-US" altLang="en-US" b="1" i="1" smtClean="0">
                            <a:latin typeface="Cambria Math" panose="02040503050406030204" pitchFamily="18" charset="0"/>
                            <a:ea typeface="Cambria Math" panose="02040503050406030204" pitchFamily="18" charset="0"/>
                          </a:rPr>
                          <m:t>𝟕</m:t>
                        </m:r>
                      </m:num>
                      <m:den>
                        <m:r>
                          <a:rPr lang="en-US" altLang="en-US" b="1" i="1" smtClean="0">
                            <a:latin typeface="Cambria Math" panose="02040503050406030204" pitchFamily="18" charset="0"/>
                            <a:ea typeface="Cambria Math" panose="02040503050406030204" pitchFamily="18" charset="0"/>
                          </a:rPr>
                          <m:t>𝟔</m:t>
                        </m:r>
                      </m:den>
                    </m:f>
                  </m:oMath>
                </a14:m>
                <a:r>
                  <a:rPr lang="en-US" altLang="en-US" b="1" dirty="0"/>
                  <a:t> = 5.6667</a:t>
                </a:r>
              </a:p>
              <a:p>
                <a:pPr eaLnBrk="1" hangingPunct="1">
                  <a:buFont typeface="Wingdings 2" panose="05020102010507070707" pitchFamily="18" charset="2"/>
                  <a:buNone/>
                </a:pPr>
                <a:r>
                  <a:rPr lang="en-US" altLang="en-US" b="1" dirty="0"/>
                  <a:t>Sampling without replacement</a:t>
                </a:r>
              </a:p>
              <a:p>
                <a:pPr eaLnBrk="1" hangingPunct="1">
                  <a:buFont typeface="Wingdings 2" panose="05020102010507070707" pitchFamily="18" charset="2"/>
                  <a:buNone/>
                </a:pPr>
                <a14:m>
                  <m:oMathPara xmlns:m="http://schemas.openxmlformats.org/officeDocument/2006/math">
                    <m:oMathParaPr>
                      <m:jc m:val="left"/>
                    </m:oMathParaPr>
                    <m:oMath xmlns:m="http://schemas.openxmlformats.org/officeDocument/2006/math">
                      <m:r>
                        <a:rPr lang="en-US" i="1" smtClean="0">
                          <a:solidFill>
                            <a:srgbClr val="000000"/>
                          </a:solidFill>
                          <a:latin typeface="Cambria Math" panose="02040503050406030204" pitchFamily="18" charset="0"/>
                        </a:rPr>
                        <m:t>𝐸</m:t>
                      </m:r>
                      <m:r>
                        <a:rPr lang="en-US" i="1" smtClean="0">
                          <a:solidFill>
                            <a:srgbClr val="000000"/>
                          </a:solidFill>
                          <a:latin typeface="Cambria Math" panose="02040503050406030204" pitchFamily="18" charset="0"/>
                        </a:rPr>
                        <m:t>(</m:t>
                      </m:r>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𝑋</m:t>
                          </m:r>
                        </m:e>
                      </m:acc>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𝑀𝑒𝑎𝑛</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𝑜𝑓</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𝑡h𝑒</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s</m:t>
                      </m:r>
                      <m:r>
                        <a:rPr lang="en-US" i="1">
                          <a:solidFill>
                            <a:srgbClr val="000000"/>
                          </a:solidFill>
                          <a:latin typeface="Cambria Math" panose="02040503050406030204" pitchFamily="18" charset="0"/>
                        </a:rPr>
                        <m:t>𝑎𝑚𝑝𝑒</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m</m:t>
                      </m:r>
                      <m:r>
                        <a:rPr lang="en-US" i="1">
                          <a:solidFill>
                            <a:srgbClr val="000000"/>
                          </a:solidFill>
                          <a:latin typeface="Cambria Math" panose="02040503050406030204" pitchFamily="18" charset="0"/>
                        </a:rPr>
                        <m:t>𝑒𝑎𝑛𝑠</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bar>
                        <m:barPr>
                          <m:pos m:val="top"/>
                          <m:ctrlPr>
                            <a:rPr lang="en-US" i="1">
                              <a:solidFill>
                                <a:srgbClr val="000000"/>
                              </a:solidFill>
                              <a:latin typeface="Cambria Math" panose="02040503050406030204" pitchFamily="18" charset="0"/>
                            </a:rPr>
                          </m:ctrlPr>
                        </m:barPr>
                        <m:e>
                          <m:r>
                            <m:rPr>
                              <m:sty m:val="p"/>
                            </m:rPr>
                            <a:rPr lang="en-US" i="0">
                              <a:solidFill>
                                <a:srgbClr val="000000"/>
                              </a:solidFill>
                              <a:latin typeface="Cambria Math" panose="02040503050406030204" pitchFamily="18" charset="0"/>
                            </a:rPr>
                            <m:t>X</m:t>
                          </m:r>
                        </m:e>
                      </m:bar>
                      <m:r>
                        <a:rPr lang="en-US" i="1">
                          <a:solidFill>
                            <a:srgbClr val="000000"/>
                          </a:solidFill>
                          <a:latin typeface="Cambria Math" panose="02040503050406030204" pitchFamily="18" charset="0"/>
                        </a:rPr>
                        <m:t>)</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𝑜𝑟</m:t>
                      </m:r>
                      <m:r>
                        <a:rPr lang="en-US" i="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m:rPr>
                              <m:sty m:val="p"/>
                            </m:rPr>
                            <a:rPr lang="en-US" i="1">
                              <a:solidFill>
                                <a:srgbClr val="000000"/>
                              </a:solidFill>
                              <a:latin typeface="Cambria Math" panose="02040503050406030204" pitchFamily="18" charset="0"/>
                            </a:rPr>
                            <m:t>μ</m:t>
                          </m:r>
                        </m:e>
                        <m:sub>
                          <m:bar>
                            <m:barPr>
                              <m:pos m:val="top"/>
                              <m:ctrlPr>
                                <a:rPr lang="en-US" i="1">
                                  <a:solidFill>
                                    <a:srgbClr val="000000"/>
                                  </a:solidFill>
                                  <a:latin typeface="Cambria Math" panose="02040503050406030204" pitchFamily="18" charset="0"/>
                                </a:rPr>
                              </m:ctrlPr>
                            </m:barPr>
                            <m:e>
                              <m:r>
                                <a:rPr lang="en-US" i="1">
                                  <a:solidFill>
                                    <a:srgbClr val="000000"/>
                                  </a:solidFill>
                                  <a:latin typeface="Cambria Math" panose="02040503050406030204" pitchFamily="18" charset="0"/>
                                </a:rPr>
                                <m:t>𝑋</m:t>
                              </m:r>
                            </m:e>
                          </m:ba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5.5+4.5+...+5.5</m:t>
                          </m:r>
                        </m:num>
                        <m:den>
                          <m:r>
                            <a:rPr lang="en-US" i="1">
                              <a:solidFill>
                                <a:srgbClr val="000000"/>
                              </a:solidFill>
                              <a:latin typeface="Cambria Math" panose="02040503050406030204" pitchFamily="18" charset="0"/>
                            </a:rPr>
                            <m:t>15</m:t>
                          </m:r>
                        </m:den>
                      </m:f>
                      <m:r>
                        <a:rPr lang="en-US" i="1">
                          <a:solidFill>
                            <a:srgbClr val="000000"/>
                          </a:solidFill>
                          <a:latin typeface="Cambria Math" panose="02040503050406030204" pitchFamily="18" charset="0"/>
                        </a:rPr>
                        <m:t>=5.6</m:t>
                      </m:r>
                      <m:r>
                        <a:rPr lang="en-US" b="0" i="1" smtClean="0">
                          <a:solidFill>
                            <a:srgbClr val="000000"/>
                          </a:solidFill>
                          <a:latin typeface="Cambria Math" panose="02040503050406030204" pitchFamily="18" charset="0"/>
                        </a:rPr>
                        <m:t>66</m:t>
                      </m:r>
                      <m:r>
                        <a:rPr lang="en-US" i="1">
                          <a:solidFill>
                            <a:srgbClr val="000000"/>
                          </a:solidFill>
                          <a:latin typeface="Cambria Math" panose="02040503050406030204" pitchFamily="18" charset="0"/>
                        </a:rPr>
                        <m:t>7</m:t>
                      </m:r>
                    </m:oMath>
                  </m:oMathPara>
                </a14:m>
                <a:endParaRPr lang="en-US" altLang="en-US" b="1" dirty="0"/>
              </a:p>
              <a:p>
                <a:pPr eaLnBrk="1" hangingPunct="1">
                  <a:buFont typeface="Wingdings 2" panose="05020102010507070707" pitchFamily="18" charset="2"/>
                  <a:buNone/>
                </a:pPr>
                <a:r>
                  <a:rPr lang="en-US" altLang="en-US" b="1" dirty="0"/>
                  <a:t>Sampling with replacement</a:t>
                </a:r>
              </a:p>
              <a:p>
                <a:pPr>
                  <a:buNone/>
                </a:pPr>
                <a14:m>
                  <m:oMathPara xmlns:m="http://schemas.openxmlformats.org/officeDocument/2006/math">
                    <m:oMathParaPr>
                      <m:jc m:val="left"/>
                    </m:oMathParaPr>
                    <m:oMath xmlns:m="http://schemas.openxmlformats.org/officeDocument/2006/math">
                      <m:r>
                        <a:rPr lang="en-US" i="1" smtClean="0">
                          <a:solidFill>
                            <a:srgbClr val="000000"/>
                          </a:solidFill>
                          <a:latin typeface="Cambria Math" panose="02040503050406030204" pitchFamily="18" charset="0"/>
                        </a:rPr>
                        <m:t>𝐸</m:t>
                      </m:r>
                      <m:r>
                        <a:rPr lang="en-US" i="1" smtClean="0">
                          <a:solidFill>
                            <a:srgbClr val="000000"/>
                          </a:solidFill>
                          <a:latin typeface="Cambria Math" panose="02040503050406030204" pitchFamily="18" charset="0"/>
                        </a:rPr>
                        <m:t>(</m:t>
                      </m:r>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𝑋</m:t>
                          </m:r>
                        </m:e>
                      </m:acc>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𝑀𝑒𝑎𝑛</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𝑜𝑓</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𝑡h𝑒</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𝑠𝑎𝑚𝑝𝑙𝑒</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𝑚𝑒𝑎𝑛𝑠</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bar>
                        <m:barPr>
                          <m:pos m:val="top"/>
                          <m:ctrlPr>
                            <a:rPr lang="en-US" i="1">
                              <a:solidFill>
                                <a:srgbClr val="000000"/>
                              </a:solidFill>
                              <a:latin typeface="Cambria Math" panose="02040503050406030204" pitchFamily="18" charset="0"/>
                            </a:rPr>
                          </m:ctrlPr>
                        </m:barPr>
                        <m:e>
                          <m:r>
                            <m:rPr>
                              <m:sty m:val="p"/>
                            </m:rPr>
                            <a:rPr lang="en-US" i="0">
                              <a:solidFill>
                                <a:srgbClr val="000000"/>
                              </a:solidFill>
                              <a:latin typeface="Cambria Math" panose="02040503050406030204" pitchFamily="18" charset="0"/>
                            </a:rPr>
                            <m:t>X</m:t>
                          </m:r>
                        </m:e>
                      </m:bar>
                      <m:r>
                        <a:rPr lang="en-US" i="1">
                          <a:solidFill>
                            <a:srgbClr val="000000"/>
                          </a:solidFill>
                          <a:latin typeface="Cambria Math" panose="02040503050406030204" pitchFamily="18" charset="0"/>
                        </a:rPr>
                        <m:t>)</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or</m:t>
                      </m:r>
                      <m:r>
                        <m:rPr>
                          <m:nor/>
                        </m:rPr>
                        <a:rPr lang="en-US" i="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m:rPr>
                              <m:sty m:val="p"/>
                            </m:rPr>
                            <a:rPr lang="en-US" i="1">
                              <a:solidFill>
                                <a:srgbClr val="000000"/>
                              </a:solidFill>
                              <a:latin typeface="Cambria Math" panose="02040503050406030204" pitchFamily="18" charset="0"/>
                            </a:rPr>
                            <m:t>μ</m:t>
                          </m:r>
                        </m:e>
                        <m:sub>
                          <m:bar>
                            <m:barPr>
                              <m:pos m:val="top"/>
                              <m:ctrlPr>
                                <a:rPr lang="en-US" i="1">
                                  <a:solidFill>
                                    <a:srgbClr val="000000"/>
                                  </a:solidFill>
                                  <a:latin typeface="Cambria Math" panose="02040503050406030204" pitchFamily="18" charset="0"/>
                                </a:rPr>
                              </m:ctrlPr>
                            </m:barPr>
                            <m:e>
                              <m:r>
                                <a:rPr lang="en-US" i="1">
                                  <a:solidFill>
                                    <a:srgbClr val="000000"/>
                                  </a:solidFill>
                                  <a:latin typeface="Cambria Math" panose="02040503050406030204" pitchFamily="18" charset="0"/>
                                </a:rPr>
                                <m:t>𝑋</m:t>
                              </m:r>
                            </m:e>
                          </m:ba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8.0+5.5+...+7</m:t>
                          </m:r>
                        </m:num>
                        <m:den>
                          <m:r>
                            <a:rPr lang="en-US" i="1">
                              <a:solidFill>
                                <a:srgbClr val="000000"/>
                              </a:solidFill>
                              <a:latin typeface="Cambria Math" panose="02040503050406030204" pitchFamily="18" charset="0"/>
                            </a:rPr>
                            <m:t>36</m:t>
                          </m:r>
                        </m:den>
                      </m:f>
                      <m:r>
                        <a:rPr lang="en-US" i="1">
                          <a:solidFill>
                            <a:srgbClr val="000000"/>
                          </a:solidFill>
                          <a:latin typeface="Cambria Math" panose="02040503050406030204" pitchFamily="18" charset="0"/>
                        </a:rPr>
                        <m:t>=5.6</m:t>
                      </m:r>
                      <m:r>
                        <a:rPr lang="en-US" b="0" i="1" smtClean="0">
                          <a:solidFill>
                            <a:srgbClr val="000000"/>
                          </a:solidFill>
                          <a:latin typeface="Cambria Math" panose="02040503050406030204" pitchFamily="18" charset="0"/>
                        </a:rPr>
                        <m:t>66</m:t>
                      </m:r>
                      <m:r>
                        <a:rPr lang="en-US" i="1">
                          <a:solidFill>
                            <a:srgbClr val="000000"/>
                          </a:solidFill>
                          <a:latin typeface="Cambria Math" panose="02040503050406030204" pitchFamily="18" charset="0"/>
                        </a:rPr>
                        <m:t>7</m:t>
                      </m:r>
                    </m:oMath>
                  </m:oMathPara>
                </a14:m>
                <a:endParaRPr lang="en-US" altLang="en-US" dirty="0"/>
              </a:p>
              <a:p>
                <a:pPr>
                  <a:buNone/>
                </a:pPr>
                <a:endParaRPr lang="en-US" altLang="en-US" dirty="0"/>
              </a:p>
              <a:p>
                <a:pPr marL="90488" indent="20638" eaLnBrk="1" hangingPunct="1">
                  <a:buFont typeface="Wingdings 2" panose="05020102010507070707" pitchFamily="18" charset="2"/>
                  <a:buNone/>
                </a:pPr>
                <a:r>
                  <a:rPr lang="en-US" altLang="en-US" dirty="0"/>
                  <a:t>Hence it verified that mean of the sample means is equal to population mean for both sampling schemes. Hence the expected value of the sample mean is equal to Population mean</a:t>
                </a:r>
              </a:p>
            </p:txBody>
          </p:sp>
        </mc:Choice>
        <mc:Fallback xmlns="">
          <p:sp>
            <p:nvSpPr>
              <p:cNvPr id="34819" name="Content Placeholder 2">
                <a:extLst>
                  <a:ext uri="{FF2B5EF4-FFF2-40B4-BE49-F238E27FC236}">
                    <a16:creationId xmlns:a16="http://schemas.microsoft.com/office/drawing/2014/main" id="{5DD88C4D-4F44-A284-1B3D-2E7454F26443}"/>
                  </a:ext>
                </a:extLst>
              </p:cNvPr>
              <p:cNvSpPr>
                <a:spLocks noGrp="1" noRot="1" noChangeAspect="1" noMove="1" noResize="1" noEditPoints="1" noAdjustHandles="1" noChangeArrowheads="1" noChangeShapeType="1" noTextEdit="1"/>
              </p:cNvSpPr>
              <p:nvPr>
                <p:ph idx="1"/>
              </p:nvPr>
            </p:nvSpPr>
            <p:spPr>
              <a:xfrm>
                <a:off x="862642" y="1295400"/>
                <a:ext cx="10653622" cy="4786223"/>
              </a:xfrm>
              <a:blipFill>
                <a:blip r:embed="rId3"/>
                <a:stretch>
                  <a:fillRect l="-916" t="-2166" b="-1529"/>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D43FD1F-C66D-1804-7BDC-458CE5914642}"/>
              </a:ext>
            </a:extLst>
          </p:cNvPr>
          <p:cNvSpPr>
            <a:spLocks noGrp="1"/>
          </p:cNvSpPr>
          <p:nvPr>
            <p:ph type="ftr" sz="quarter" idx="11"/>
          </p:nvPr>
        </p:nvSpPr>
        <p:spPr/>
        <p:txBody>
          <a:bodyPr/>
          <a:lstStyle/>
          <a:p>
            <a:r>
              <a:rPr lang="en-US"/>
              <a:t>Copy Right: Santosh Chhatkuli</a:t>
            </a:r>
            <a:endParaRPr lang="en-US" dirty="0"/>
          </a:p>
        </p:txBody>
      </p:sp>
      <p:graphicFrame>
        <p:nvGraphicFramePr>
          <p:cNvPr id="34820" name="Object 2">
            <a:extLst>
              <a:ext uri="{FF2B5EF4-FFF2-40B4-BE49-F238E27FC236}">
                <a16:creationId xmlns:a16="http://schemas.microsoft.com/office/drawing/2014/main" id="{55390E42-D654-D876-44BE-DE54CC10FFAD}"/>
              </a:ext>
            </a:extLst>
          </p:cNvPr>
          <p:cNvGraphicFramePr>
            <a:graphicFrameLocks noChangeAspect="1"/>
          </p:cNvGraphicFramePr>
          <p:nvPr/>
        </p:nvGraphicFramePr>
        <p:xfrm>
          <a:off x="5638800" y="2006600"/>
          <a:ext cx="914400" cy="198438"/>
        </p:xfrm>
        <a:graphic>
          <a:graphicData uri="http://schemas.openxmlformats.org/presentationml/2006/ole">
            <mc:AlternateContent xmlns:mc="http://schemas.openxmlformats.org/markup-compatibility/2006">
              <mc:Choice xmlns:v="urn:schemas-microsoft-com:vml" Requires="v">
                <p:oleObj name="Equation" r:id="rId4" imgW="435285" imgH="677109" progId="Equation.DSMT4">
                  <p:embed/>
                </p:oleObj>
              </mc:Choice>
              <mc:Fallback>
                <p:oleObj name="Equation" r:id="rId4" imgW="435285" imgH="677109" progId="Equation.DSMT4">
                  <p:embed/>
                  <p:pic>
                    <p:nvPicPr>
                      <p:cNvPr id="34820" name="Object 2">
                        <a:extLst>
                          <a:ext uri="{FF2B5EF4-FFF2-40B4-BE49-F238E27FC236}">
                            <a16:creationId xmlns:a16="http://schemas.microsoft.com/office/drawing/2014/main" id="{55390E42-D654-D876-44BE-DE54CC10FF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200660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9A809D81-86ED-85D9-C0C9-54D86320C7EA}"/>
              </a:ext>
            </a:extLst>
          </p:cNvPr>
          <p:cNvSpPr>
            <a:spLocks noGrp="1"/>
          </p:cNvSpPr>
          <p:nvPr>
            <p:ph idx="1"/>
          </p:nvPr>
        </p:nvSpPr>
        <p:spPr>
          <a:xfrm>
            <a:off x="905774" y="304800"/>
            <a:ext cx="10472468" cy="6248400"/>
          </a:xfrm>
        </p:spPr>
        <p:txBody>
          <a:bodyPr/>
          <a:lstStyle/>
          <a:p>
            <a:pPr eaLnBrk="1" hangingPunct="1">
              <a:buFont typeface="Wingdings 2" panose="05020102010507070707" pitchFamily="18" charset="2"/>
              <a:buNone/>
            </a:pPr>
            <a:r>
              <a:rPr lang="en-US" altLang="en-US" b="1" dirty="0"/>
              <a:t>Population Standard Deviation (</a:t>
            </a:r>
            <a:r>
              <a:rPr lang="el-GR" altLang="en-US" b="1" dirty="0"/>
              <a:t>σ</a:t>
            </a:r>
            <a:r>
              <a:rPr lang="en-US" altLang="en-US" b="1" dirty="0"/>
              <a:t> )</a:t>
            </a:r>
          </a:p>
          <a:p>
            <a:pPr eaLnBrk="1" hangingPunct="1">
              <a:buFont typeface="Wingdings 2" panose="05020102010507070707" pitchFamily="18" charset="2"/>
              <a:buNone/>
            </a:pPr>
            <a:r>
              <a:rPr lang="en-US" altLang="en-US" sz="2800" b="1" dirty="0"/>
              <a:t>Direct Formula:</a:t>
            </a:r>
          </a:p>
          <a:p>
            <a:pPr eaLnBrk="1" hangingPunct="1">
              <a:buFont typeface="Wingdings 2" panose="05020102010507070707" pitchFamily="18" charset="2"/>
              <a:buNone/>
            </a:pPr>
            <a:endParaRPr lang="en-US" altLang="en-US" sz="2800" b="1" dirty="0"/>
          </a:p>
          <a:p>
            <a:pPr eaLnBrk="1" hangingPunct="1">
              <a:buFont typeface="Wingdings 2" panose="05020102010507070707" pitchFamily="18" charset="2"/>
              <a:buNone/>
            </a:pPr>
            <a:endParaRPr lang="en-US" altLang="en-US" sz="2800" b="1" dirty="0"/>
          </a:p>
          <a:p>
            <a:pPr eaLnBrk="1" hangingPunct="1">
              <a:buFont typeface="Wingdings 2" panose="05020102010507070707" pitchFamily="18" charset="2"/>
              <a:buNone/>
            </a:pPr>
            <a:endParaRPr lang="en-US" altLang="en-US" sz="2800" b="1" dirty="0"/>
          </a:p>
          <a:p>
            <a:pPr eaLnBrk="1" hangingPunct="1">
              <a:buFont typeface="Wingdings 2" panose="05020102010507070707" pitchFamily="18" charset="2"/>
              <a:buNone/>
            </a:pPr>
            <a:endParaRPr lang="en-US" altLang="en-US" sz="1200" b="1" dirty="0"/>
          </a:p>
          <a:p>
            <a:pPr eaLnBrk="1" hangingPunct="1">
              <a:buFont typeface="Wingdings 2" panose="05020102010507070707" pitchFamily="18" charset="2"/>
              <a:buNone/>
            </a:pPr>
            <a:endParaRPr lang="en-US" altLang="en-US" sz="1200" b="1" dirty="0"/>
          </a:p>
          <a:p>
            <a:pPr eaLnBrk="1" hangingPunct="1">
              <a:buFont typeface="Wingdings 2" panose="05020102010507070707" pitchFamily="18" charset="2"/>
              <a:buNone/>
            </a:pPr>
            <a:r>
              <a:rPr lang="en-US" altLang="en-US" sz="2800" b="1" dirty="0"/>
              <a:t>Short-cut Formula:</a:t>
            </a:r>
          </a:p>
          <a:p>
            <a:pPr eaLnBrk="1" hangingPunct="1">
              <a:buFont typeface="Wingdings 2" panose="05020102010507070707" pitchFamily="18" charset="2"/>
              <a:buNone/>
            </a:pPr>
            <a:endParaRPr lang="en-US" altLang="en-US" sz="2800" b="1" dirty="0"/>
          </a:p>
          <a:p>
            <a:pPr eaLnBrk="1" hangingPunct="1">
              <a:buFont typeface="Wingdings 2" panose="05020102010507070707" pitchFamily="18" charset="2"/>
              <a:buNone/>
            </a:pPr>
            <a:endParaRPr lang="en-US" altLang="en-US" sz="2800" b="1" dirty="0"/>
          </a:p>
          <a:p>
            <a:pPr eaLnBrk="1" hangingPunct="1">
              <a:buFont typeface="Wingdings 2" panose="05020102010507070707" pitchFamily="18" charset="2"/>
              <a:buNone/>
            </a:pPr>
            <a:endParaRPr lang="en-US" altLang="en-US" sz="2800" b="1" dirty="0"/>
          </a:p>
          <a:p>
            <a:pPr eaLnBrk="1" hangingPunct="1">
              <a:buFont typeface="Wingdings 2" panose="05020102010507070707" pitchFamily="18" charset="2"/>
              <a:buNone/>
            </a:pPr>
            <a:endParaRPr lang="en-US" altLang="en-US" b="1" dirty="0"/>
          </a:p>
        </p:txBody>
      </p:sp>
      <p:sp>
        <p:nvSpPr>
          <p:cNvPr id="2" name="Footer Placeholder 1">
            <a:extLst>
              <a:ext uri="{FF2B5EF4-FFF2-40B4-BE49-F238E27FC236}">
                <a16:creationId xmlns:a16="http://schemas.microsoft.com/office/drawing/2014/main" id="{AA92BFF6-E611-22E8-315A-BBE5FAD4C23D}"/>
              </a:ext>
            </a:extLst>
          </p:cNvPr>
          <p:cNvSpPr>
            <a:spLocks noGrp="1"/>
          </p:cNvSpPr>
          <p:nvPr>
            <p:ph type="ftr" sz="quarter" idx="11"/>
          </p:nvPr>
        </p:nvSpPr>
        <p:spPr/>
        <p:txBody>
          <a:bodyPr/>
          <a:lstStyle/>
          <a:p>
            <a:r>
              <a:rPr lang="en-US"/>
              <a:t>Copy Right: Santosh Chhatkuli</a:t>
            </a:r>
            <a:endParaRPr lang="en-US" dirty="0"/>
          </a:p>
        </p:txBody>
      </p:sp>
      <p:graphicFrame>
        <p:nvGraphicFramePr>
          <p:cNvPr id="35843" name="Object 2">
            <a:extLst>
              <a:ext uri="{FF2B5EF4-FFF2-40B4-BE49-F238E27FC236}">
                <a16:creationId xmlns:a16="http://schemas.microsoft.com/office/drawing/2014/main" id="{593E345E-A375-B8FB-F3C3-667260507318}"/>
              </a:ext>
            </a:extLst>
          </p:cNvPr>
          <p:cNvGraphicFramePr>
            <a:graphicFrameLocks noChangeAspect="1"/>
          </p:cNvGraphicFramePr>
          <p:nvPr/>
        </p:nvGraphicFramePr>
        <p:xfrm>
          <a:off x="5638800" y="2006600"/>
          <a:ext cx="914400" cy="198438"/>
        </p:xfrm>
        <a:graphic>
          <a:graphicData uri="http://schemas.openxmlformats.org/presentationml/2006/ole">
            <mc:AlternateContent xmlns:mc="http://schemas.openxmlformats.org/markup-compatibility/2006">
              <mc:Choice xmlns:v="urn:schemas-microsoft-com:vml" Requires="v">
                <p:oleObj name="Equation" r:id="rId2" imgW="435285" imgH="677109" progId="Equation.DSMT4">
                  <p:embed/>
                </p:oleObj>
              </mc:Choice>
              <mc:Fallback>
                <p:oleObj name="Equation" r:id="rId2" imgW="435285" imgH="677109" progId="Equation.DSMT4">
                  <p:embed/>
                  <p:pic>
                    <p:nvPicPr>
                      <p:cNvPr id="35843" name="Object 2">
                        <a:extLst>
                          <a:ext uri="{FF2B5EF4-FFF2-40B4-BE49-F238E27FC236}">
                            <a16:creationId xmlns:a16="http://schemas.microsoft.com/office/drawing/2014/main" id="{593E345E-A375-B8FB-F3C3-667260507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200660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4" name="Object 7">
            <a:extLst>
              <a:ext uri="{FF2B5EF4-FFF2-40B4-BE49-F238E27FC236}">
                <a16:creationId xmlns:a16="http://schemas.microsoft.com/office/drawing/2014/main" id="{D58B47A7-0129-BD51-C120-B3619DB192B8}"/>
              </a:ext>
            </a:extLst>
          </p:cNvPr>
          <p:cNvGraphicFramePr>
            <a:graphicFrameLocks noChangeAspect="1"/>
          </p:cNvGraphicFramePr>
          <p:nvPr>
            <p:extLst>
              <p:ext uri="{D42A27DB-BD31-4B8C-83A1-F6EECF244321}">
                <p14:modId xmlns:p14="http://schemas.microsoft.com/office/powerpoint/2010/main" val="4293046377"/>
              </p:ext>
            </p:extLst>
          </p:nvPr>
        </p:nvGraphicFramePr>
        <p:xfrm>
          <a:off x="1752600" y="1282700"/>
          <a:ext cx="8686800" cy="2159000"/>
        </p:xfrm>
        <a:graphic>
          <a:graphicData uri="http://schemas.openxmlformats.org/presentationml/2006/ole">
            <mc:AlternateContent xmlns:mc="http://schemas.openxmlformats.org/markup-compatibility/2006">
              <mc:Choice xmlns:v="urn:schemas-microsoft-com:vml" Requires="v">
                <p:oleObj name="Equation" r:id="rId4" imgW="6070600" imgH="1181100" progId="Equation.DSMT4">
                  <p:embed/>
                </p:oleObj>
              </mc:Choice>
              <mc:Fallback>
                <p:oleObj name="Equation" r:id="rId4" imgW="6070600" imgH="1181100" progId="Equation.DSMT4">
                  <p:embed/>
                  <p:pic>
                    <p:nvPicPr>
                      <p:cNvPr id="35844" name="Object 7">
                        <a:extLst>
                          <a:ext uri="{FF2B5EF4-FFF2-40B4-BE49-F238E27FC236}">
                            <a16:creationId xmlns:a16="http://schemas.microsoft.com/office/drawing/2014/main" id="{D58B47A7-0129-BD51-C120-B3619DB192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282700"/>
                        <a:ext cx="8686800" cy="215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5" name="Object 9">
            <a:extLst>
              <a:ext uri="{FF2B5EF4-FFF2-40B4-BE49-F238E27FC236}">
                <a16:creationId xmlns:a16="http://schemas.microsoft.com/office/drawing/2014/main" id="{C13042AD-6AD5-2BC5-70F0-4EB35F0D4B13}"/>
              </a:ext>
            </a:extLst>
          </p:cNvPr>
          <p:cNvGraphicFramePr>
            <a:graphicFrameLocks noChangeAspect="1"/>
          </p:cNvGraphicFramePr>
          <p:nvPr>
            <p:extLst>
              <p:ext uri="{D42A27DB-BD31-4B8C-83A1-F6EECF244321}">
                <p14:modId xmlns:p14="http://schemas.microsoft.com/office/powerpoint/2010/main" val="3099426343"/>
              </p:ext>
            </p:extLst>
          </p:nvPr>
        </p:nvGraphicFramePr>
        <p:xfrm>
          <a:off x="1827213" y="4044950"/>
          <a:ext cx="7131050" cy="2159000"/>
        </p:xfrm>
        <a:graphic>
          <a:graphicData uri="http://schemas.openxmlformats.org/presentationml/2006/ole">
            <mc:AlternateContent xmlns:mc="http://schemas.openxmlformats.org/markup-compatibility/2006">
              <mc:Choice xmlns:v="urn:schemas-microsoft-com:vml" Requires="v">
                <p:oleObj name="Equation" r:id="rId6" imgW="2832100" imgH="1181100" progId="Equation.DSMT4">
                  <p:embed/>
                </p:oleObj>
              </mc:Choice>
              <mc:Fallback>
                <p:oleObj name="Equation" r:id="rId6" imgW="2832100" imgH="1181100" progId="Equation.DSMT4">
                  <p:embed/>
                  <p:pic>
                    <p:nvPicPr>
                      <p:cNvPr id="35845" name="Object 9">
                        <a:extLst>
                          <a:ext uri="{FF2B5EF4-FFF2-40B4-BE49-F238E27FC236}">
                            <a16:creationId xmlns:a16="http://schemas.microsoft.com/office/drawing/2014/main" id="{C13042AD-6AD5-2BC5-70F0-4EB35F0D4B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7213" y="4044950"/>
                        <a:ext cx="7131050" cy="2159000"/>
                      </a:xfrm>
                      <a:prstGeom prst="rect">
                        <a:avLst/>
                      </a:prstGeom>
                      <a:noFill/>
                      <a:ln>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51D58-F368-2358-8758-C5292B4BF28C}"/>
              </a:ext>
            </a:extLst>
          </p:cNvPr>
          <p:cNvSpPr>
            <a:spLocks noGrp="1"/>
          </p:cNvSpPr>
          <p:nvPr>
            <p:ph type="title"/>
          </p:nvPr>
        </p:nvSpPr>
        <p:spPr>
          <a:xfrm>
            <a:off x="1155700" y="303303"/>
            <a:ext cx="8077200" cy="868362"/>
          </a:xfrm>
        </p:spPr>
        <p:txBody>
          <a:bodyPr>
            <a:normAutofit/>
          </a:bodyPr>
          <a:lstStyle/>
          <a:p>
            <a:pPr>
              <a:defRPr/>
            </a:pPr>
            <a:r>
              <a:rPr lang="en-US" sz="3200" dirty="0">
                <a:solidFill>
                  <a:schemeClr val="tx2">
                    <a:satMod val="130000"/>
                  </a:schemeClr>
                </a:solidFill>
              </a:rPr>
              <a:t>To show                                for SRSWOR</a:t>
            </a:r>
          </a:p>
        </p:txBody>
      </p:sp>
      <p:sp>
        <p:nvSpPr>
          <p:cNvPr id="3" name="Footer Placeholder 2">
            <a:extLst>
              <a:ext uri="{FF2B5EF4-FFF2-40B4-BE49-F238E27FC236}">
                <a16:creationId xmlns:a16="http://schemas.microsoft.com/office/drawing/2014/main" id="{56CBB467-A965-0835-7D50-9492DD5D4520}"/>
              </a:ext>
            </a:extLst>
          </p:cNvPr>
          <p:cNvSpPr>
            <a:spLocks noGrp="1"/>
          </p:cNvSpPr>
          <p:nvPr>
            <p:ph type="ftr" sz="quarter" idx="11"/>
          </p:nvPr>
        </p:nvSpPr>
        <p:spPr/>
        <p:txBody>
          <a:bodyPr/>
          <a:lstStyle/>
          <a:p>
            <a:r>
              <a:rPr lang="en-US"/>
              <a:t>Copy Right: Santosh Chhatkuli</a:t>
            </a:r>
            <a:endParaRPr lang="en-US" dirty="0"/>
          </a:p>
        </p:txBody>
      </p:sp>
      <mc:AlternateContent xmlns:mc="http://schemas.openxmlformats.org/markup-compatibility/2006" xmlns:a14="http://schemas.microsoft.com/office/drawing/2010/main">
        <mc:Choice Requires="a14">
          <p:sp>
            <p:nvSpPr>
              <p:cNvPr id="36868" name="Object 4">
                <a:extLst>
                  <a:ext uri="{FF2B5EF4-FFF2-40B4-BE49-F238E27FC236}">
                    <a16:creationId xmlns:a16="http://schemas.microsoft.com/office/drawing/2014/main" id="{6D9B58AE-4C03-EA40-9441-40F243C1B4BB}"/>
                  </a:ext>
                </a:extLst>
              </p:cNvPr>
              <p:cNvSpPr txBox="1"/>
              <p:nvPr/>
            </p:nvSpPr>
            <p:spPr bwMode="auto">
              <a:xfrm>
                <a:off x="1155700" y="1448698"/>
                <a:ext cx="7050792" cy="1524481"/>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𝐿</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𝐻</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𝑆</m:t>
                      </m:r>
                      <m:r>
                        <a:rPr lang="en-US" i="1">
                          <a:solidFill>
                            <a:srgbClr val="000000"/>
                          </a:solidFill>
                          <a:latin typeface="Cambria Math" panose="02040503050406030204" pitchFamily="18" charset="0"/>
                        </a:rPr>
                        <m:t>.</m:t>
                      </m:r>
                      <m:r>
                        <m:rPr>
                          <m:aln/>
                        </m:rP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𝑆</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𝐸</m:t>
                      </m:r>
                      <m:r>
                        <a:rPr lang="en-US" i="1">
                          <a:solidFill>
                            <a:srgbClr val="000000"/>
                          </a:solidFill>
                          <a:latin typeface="Cambria Math" panose="02040503050406030204" pitchFamily="18" charset="0"/>
                        </a:rPr>
                        <m:t>.</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𝑋</m:t>
                          </m:r>
                        </m:e>
                      </m:acc>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𝑆</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tan</m:t>
                          </m:r>
                        </m:fName>
                        <m:e>
                          <m:r>
                            <a:rPr lang="en-US" i="1">
                              <a:solidFill>
                                <a:srgbClr val="000000"/>
                              </a:solidFill>
                              <a:latin typeface="Cambria Math" panose="02040503050406030204" pitchFamily="18" charset="0"/>
                            </a:rPr>
                            <m:t>𝑑</m:t>
                          </m:r>
                        </m:e>
                      </m:func>
                      <m:r>
                        <a:rPr lang="en-US" i="1">
                          <a:solidFill>
                            <a:srgbClr val="000000"/>
                          </a:solidFill>
                          <a:latin typeface="Cambria Math" panose="02040503050406030204" pitchFamily="18" charset="0"/>
                        </a:rPr>
                        <m:t>𝑎𝑟𝑑</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𝐷𝑒𝑣𝑖𝑎𝑡𝑖𝑜𝑛</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𝑜𝑓</m:t>
                      </m:r>
                      <m:r>
                        <a:rPr lang="en-US" i="0">
                          <a:solidFill>
                            <a:srgbClr val="000000"/>
                          </a:solidFill>
                          <a:latin typeface="Cambria Math" panose="02040503050406030204" pitchFamily="18" charset="0"/>
                        </a:rPr>
                        <m:t> </m:t>
                      </m:r>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𝑋</m:t>
                          </m:r>
                        </m:e>
                      </m:acc>
                    </m:oMath>
                    <m:oMath xmlns:m="http://schemas.openxmlformats.org/officeDocument/2006/math">
                      <m:r>
                        <m:rPr>
                          <m:aln/>
                        </m:rPr>
                        <a:rPr lang="en-US" i="1">
                          <a:solidFill>
                            <a:srgbClr val="000000"/>
                          </a:solidFill>
                          <a:latin typeface="Cambria Math" panose="02040503050406030204" pitchFamily="18" charset="0"/>
                        </a:rPr>
                        <m:t>=</m:t>
                      </m:r>
                      <m:rad>
                        <m:radPr>
                          <m:degHide m:val="on"/>
                          <m:ctrlPr>
                            <a:rPr lang="en-US" i="1">
                              <a:solidFill>
                                <a:srgbClr val="000000"/>
                              </a:solidFill>
                              <a:latin typeface="Cambria Math" panose="02040503050406030204" pitchFamily="18" charset="0"/>
                            </a:rPr>
                          </m:ctrlPr>
                        </m:radPr>
                        <m:deg/>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(5.5−5.6667</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m:t>
                                  </m:r>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+(4.5−5.6667</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m:t>
                                  </m:r>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+...+(5.5−5.6667</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m:t>
                                  </m:r>
                                </m:e>
                                <m:sup>
                                  <m:r>
                                    <a:rPr lang="en-US" i="1">
                                      <a:solidFill>
                                        <a:srgbClr val="000000"/>
                                      </a:solidFill>
                                      <a:latin typeface="Cambria Math" panose="02040503050406030204" pitchFamily="18" charset="0"/>
                                    </a:rPr>
                                    <m:t>2</m:t>
                                  </m:r>
                                </m:sup>
                              </m:sSup>
                            </m:num>
                            <m:den>
                              <m:r>
                                <a:rPr lang="en-US" i="1">
                                  <a:solidFill>
                                    <a:srgbClr val="000000"/>
                                  </a:solidFill>
                                  <a:latin typeface="Cambria Math" panose="02040503050406030204" pitchFamily="18" charset="0"/>
                                </a:rPr>
                                <m:t>15</m:t>
                              </m:r>
                            </m:den>
                          </m:f>
                        </m:e>
                      </m:rad>
                    </m:oMath>
                    <m:oMath xmlns:m="http://schemas.openxmlformats.org/officeDocument/2006/math">
                      <m:r>
                        <m:rPr>
                          <m:aln/>
                        </m:rP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2.1186</m:t>
                      </m:r>
                    </m:oMath>
                  </m:oMathPara>
                </a14:m>
                <a:endParaRPr lang="en-US" dirty="0"/>
              </a:p>
            </p:txBody>
          </p:sp>
        </mc:Choice>
        <mc:Fallback xmlns="">
          <p:sp>
            <p:nvSpPr>
              <p:cNvPr id="36868" name="Object 4">
                <a:extLst>
                  <a:ext uri="{FF2B5EF4-FFF2-40B4-BE49-F238E27FC236}">
                    <a16:creationId xmlns:a16="http://schemas.microsoft.com/office/drawing/2014/main" id="{6D9B58AE-4C03-EA40-9441-40F243C1B4BB}"/>
                  </a:ext>
                </a:extLst>
              </p:cNvPr>
              <p:cNvSpPr txBox="1">
                <a:spLocks noRot="1" noChangeAspect="1" noMove="1" noResize="1" noEditPoints="1" noAdjustHandles="1" noChangeArrowheads="1" noChangeShapeType="1" noTextEdit="1"/>
              </p:cNvSpPr>
              <p:nvPr/>
            </p:nvSpPr>
            <p:spPr bwMode="auto">
              <a:xfrm>
                <a:off x="1155700" y="1448698"/>
                <a:ext cx="7050792" cy="1524481"/>
              </a:xfrm>
              <a:prstGeom prst="rect">
                <a:avLst/>
              </a:prstGeom>
              <a:blipFill>
                <a:blip r:embed="rId2"/>
                <a:stretch>
                  <a:fillRect/>
                </a:stretch>
              </a:blipFill>
              <a:ln>
                <a:no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869" name="Object 5">
                <a:extLst>
                  <a:ext uri="{FF2B5EF4-FFF2-40B4-BE49-F238E27FC236}">
                    <a16:creationId xmlns:a16="http://schemas.microsoft.com/office/drawing/2014/main" id="{4FA930D3-8FFF-4EED-1A78-6C79DF6EEECE}"/>
                  </a:ext>
                </a:extLst>
              </p:cNvPr>
              <p:cNvSpPr txBox="1"/>
              <p:nvPr/>
            </p:nvSpPr>
            <p:spPr bwMode="auto">
              <a:xfrm>
                <a:off x="1155700" y="3295829"/>
                <a:ext cx="4853214" cy="2625999"/>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𝑅</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𝐻</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𝑆</m:t>
                      </m:r>
                      <m:r>
                        <m:rPr>
                          <m:aln/>
                        </m:rP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m:rPr>
                              <m:sty m:val="p"/>
                            </m:rPr>
                            <a:rPr lang="en-US" i="1">
                              <a:solidFill>
                                <a:srgbClr val="000000"/>
                              </a:solidFill>
                              <a:latin typeface="Cambria Math" panose="02040503050406030204" pitchFamily="18" charset="0"/>
                            </a:rPr>
                            <m:t>σ</m:t>
                          </m:r>
                        </m:num>
                        <m:den>
                          <m:rad>
                            <m:radPr>
                              <m:degHide m:val="on"/>
                              <m:ctrlPr>
                                <a:rPr lang="en-US" i="1">
                                  <a:solidFill>
                                    <a:srgbClr val="000000"/>
                                  </a:solidFill>
                                  <a:latin typeface="Cambria Math" panose="02040503050406030204" pitchFamily="18" charset="0"/>
                                </a:rPr>
                              </m:ctrlPr>
                            </m:radPr>
                            <m:deg/>
                            <m:e>
                              <m:r>
                                <a:rPr lang="en-US" i="1">
                                  <a:solidFill>
                                    <a:srgbClr val="000000"/>
                                  </a:solidFill>
                                  <a:latin typeface="Cambria Math" panose="02040503050406030204" pitchFamily="18" charset="0"/>
                                </a:rPr>
                                <m:t>𝑛</m:t>
                              </m:r>
                            </m:e>
                          </m:rad>
                        </m:den>
                      </m:f>
                      <m:rad>
                        <m:radPr>
                          <m:degHide m:val="on"/>
                          <m:ctrlPr>
                            <a:rPr lang="en-US" i="1">
                              <a:solidFill>
                                <a:srgbClr val="000000"/>
                              </a:solidFill>
                              <a:latin typeface="Cambria Math" panose="02040503050406030204" pitchFamily="18" charset="0"/>
                            </a:rPr>
                          </m:ctrlPr>
                        </m:radPr>
                        <m:deg/>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𝑁</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𝑛</m:t>
                              </m:r>
                            </m:num>
                            <m:den>
                              <m:r>
                                <a:rPr lang="en-US" i="1">
                                  <a:solidFill>
                                    <a:srgbClr val="000000"/>
                                  </a:solidFill>
                                  <a:latin typeface="Cambria Math" panose="02040503050406030204" pitchFamily="18" charset="0"/>
                                </a:rPr>
                                <m:t>𝑁</m:t>
                              </m:r>
                              <m:r>
                                <a:rPr lang="en-US" i="1">
                                  <a:solidFill>
                                    <a:srgbClr val="000000"/>
                                  </a:solidFill>
                                  <a:latin typeface="Cambria Math" panose="02040503050406030204" pitchFamily="18" charset="0"/>
                                </a:rPr>
                                <m:t>−1</m:t>
                              </m:r>
                            </m:den>
                          </m:f>
                        </m:e>
                      </m:rad>
                    </m:oMath>
                    <m:oMath xmlns:m="http://schemas.openxmlformats.org/officeDocument/2006/math">
                      <m:r>
                        <m:rPr>
                          <m:aln/>
                        </m:rP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3.35</m:t>
                          </m:r>
                        </m:num>
                        <m:den>
                          <m:rad>
                            <m:radPr>
                              <m:degHide m:val="on"/>
                              <m:ctrlPr>
                                <a:rPr lang="en-US" i="1">
                                  <a:solidFill>
                                    <a:srgbClr val="000000"/>
                                  </a:solidFill>
                                  <a:latin typeface="Cambria Math" panose="02040503050406030204" pitchFamily="18" charset="0"/>
                                </a:rPr>
                              </m:ctrlPr>
                            </m:radPr>
                            <m:deg/>
                            <m:e>
                              <m:r>
                                <a:rPr lang="en-US" i="1">
                                  <a:solidFill>
                                    <a:srgbClr val="000000"/>
                                  </a:solidFill>
                                  <a:latin typeface="Cambria Math" panose="02040503050406030204" pitchFamily="18" charset="0"/>
                                </a:rPr>
                                <m:t>2</m:t>
                              </m:r>
                            </m:e>
                          </m:rad>
                        </m:den>
                      </m:f>
                      <m:rad>
                        <m:radPr>
                          <m:degHide m:val="on"/>
                          <m:ctrlPr>
                            <a:rPr lang="en-US" i="1">
                              <a:solidFill>
                                <a:srgbClr val="000000"/>
                              </a:solidFill>
                              <a:latin typeface="Cambria Math" panose="02040503050406030204" pitchFamily="18" charset="0"/>
                            </a:rPr>
                          </m:ctrlPr>
                        </m:radPr>
                        <m:deg/>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6−2</m:t>
                              </m:r>
                            </m:num>
                            <m:den>
                              <m:r>
                                <a:rPr lang="en-US" i="1">
                                  <a:solidFill>
                                    <a:srgbClr val="000000"/>
                                  </a:solidFill>
                                  <a:latin typeface="Cambria Math" panose="02040503050406030204" pitchFamily="18" charset="0"/>
                                </a:rPr>
                                <m:t>6−1</m:t>
                              </m:r>
                            </m:den>
                          </m:f>
                        </m:e>
                      </m:rad>
                      <m:r>
                        <a:rPr lang="en-US" i="1">
                          <a:solidFill>
                            <a:srgbClr val="000000"/>
                          </a:solidFill>
                          <a:latin typeface="Cambria Math" panose="02040503050406030204" pitchFamily="18" charset="0"/>
                        </a:rPr>
                        <m:t>=2.1186</m:t>
                      </m:r>
                    </m:oMath>
                  </m:oMathPara>
                </a14:m>
                <a:endParaRPr lang="en-US" dirty="0"/>
              </a:p>
              <a:p>
                <a:endParaRPr lang="en-US" dirty="0"/>
              </a:p>
              <a:p>
                <a:r>
                  <a:rPr lang="en-US" dirty="0"/>
                  <a:t>Hence Verified</a:t>
                </a:r>
              </a:p>
            </p:txBody>
          </p:sp>
        </mc:Choice>
        <mc:Fallback>
          <p:sp>
            <p:nvSpPr>
              <p:cNvPr id="36869" name="Object 5">
                <a:extLst>
                  <a:ext uri="{FF2B5EF4-FFF2-40B4-BE49-F238E27FC236}">
                    <a16:creationId xmlns:a16="http://schemas.microsoft.com/office/drawing/2014/main" id="{4FA930D3-8FFF-4EED-1A78-6C79DF6EEECE}"/>
                  </a:ext>
                </a:extLst>
              </p:cNvPr>
              <p:cNvSpPr txBox="1">
                <a:spLocks noRot="1" noChangeAspect="1" noMove="1" noResize="1" noEditPoints="1" noAdjustHandles="1" noChangeArrowheads="1" noChangeShapeType="1" noTextEdit="1"/>
              </p:cNvSpPr>
              <p:nvPr/>
            </p:nvSpPr>
            <p:spPr bwMode="auto">
              <a:xfrm>
                <a:off x="1155700" y="3295829"/>
                <a:ext cx="4853214" cy="2625999"/>
              </a:xfrm>
              <a:prstGeom prst="rect">
                <a:avLst/>
              </a:prstGeom>
              <a:blipFill>
                <a:blip r:embed="rId3"/>
                <a:stretch>
                  <a:fillRect l="-1131"/>
                </a:stretch>
              </a:blipFill>
              <a:ln>
                <a:no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870" name="Object 6">
                <a:extLst>
                  <a:ext uri="{FF2B5EF4-FFF2-40B4-BE49-F238E27FC236}">
                    <a16:creationId xmlns:a16="http://schemas.microsoft.com/office/drawing/2014/main" id="{3E13DECB-FE45-9709-73D5-8CB71A967946}"/>
                  </a:ext>
                </a:extLst>
              </p:cNvPr>
              <p:cNvSpPr txBox="1"/>
              <p:nvPr/>
            </p:nvSpPr>
            <p:spPr bwMode="auto">
              <a:xfrm>
                <a:off x="2780620" y="389388"/>
                <a:ext cx="2052638" cy="696191"/>
              </a:xfrm>
              <a:prstGeom prst="rect">
                <a:avLst/>
              </a:prstGeom>
              <a:noFill/>
              <a:ln>
                <a:noFill/>
              </a:ln>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𝑆</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𝐸</m:t>
                      </m:r>
                      <m:r>
                        <a:rPr lang="en-US" i="1">
                          <a:solidFill>
                            <a:srgbClr val="000000"/>
                          </a:solidFill>
                          <a:latin typeface="Cambria Math" panose="02040503050406030204" pitchFamily="18" charset="0"/>
                        </a:rPr>
                        <m:t>.(</m:t>
                      </m:r>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𝑋</m:t>
                          </m:r>
                        </m:e>
                      </m:acc>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m:rPr>
                              <m:sty m:val="p"/>
                            </m:rPr>
                            <a:rPr lang="en-US" i="1">
                              <a:solidFill>
                                <a:srgbClr val="000000"/>
                              </a:solidFill>
                              <a:latin typeface="Cambria Math" panose="02040503050406030204" pitchFamily="18" charset="0"/>
                            </a:rPr>
                            <m:t>σ</m:t>
                          </m:r>
                        </m:num>
                        <m:den>
                          <m:rad>
                            <m:radPr>
                              <m:degHide m:val="on"/>
                              <m:ctrlPr>
                                <a:rPr lang="en-US" i="1">
                                  <a:solidFill>
                                    <a:srgbClr val="000000"/>
                                  </a:solidFill>
                                  <a:latin typeface="Cambria Math" panose="02040503050406030204" pitchFamily="18" charset="0"/>
                                </a:rPr>
                              </m:ctrlPr>
                            </m:radPr>
                            <m:deg/>
                            <m:e>
                              <m:r>
                                <a:rPr lang="en-US" i="1">
                                  <a:solidFill>
                                    <a:srgbClr val="000000"/>
                                  </a:solidFill>
                                  <a:latin typeface="Cambria Math" panose="02040503050406030204" pitchFamily="18" charset="0"/>
                                </a:rPr>
                                <m:t>𝑛</m:t>
                              </m:r>
                            </m:e>
                          </m:rad>
                        </m:den>
                      </m:f>
                      <m:rad>
                        <m:radPr>
                          <m:degHide m:val="on"/>
                          <m:ctrlPr>
                            <a:rPr lang="en-US" i="1">
                              <a:solidFill>
                                <a:srgbClr val="000000"/>
                              </a:solidFill>
                              <a:latin typeface="Cambria Math" panose="02040503050406030204" pitchFamily="18" charset="0"/>
                            </a:rPr>
                          </m:ctrlPr>
                        </m:radPr>
                        <m:deg/>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𝑁</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𝑛</m:t>
                              </m:r>
                            </m:num>
                            <m:den>
                              <m:r>
                                <a:rPr lang="en-US" i="1">
                                  <a:solidFill>
                                    <a:srgbClr val="000000"/>
                                  </a:solidFill>
                                  <a:latin typeface="Cambria Math" panose="02040503050406030204" pitchFamily="18" charset="0"/>
                                </a:rPr>
                                <m:t>𝑁</m:t>
                              </m:r>
                              <m:r>
                                <a:rPr lang="en-US" i="1">
                                  <a:solidFill>
                                    <a:srgbClr val="000000"/>
                                  </a:solidFill>
                                  <a:latin typeface="Cambria Math" panose="02040503050406030204" pitchFamily="18" charset="0"/>
                                </a:rPr>
                                <m:t>−1</m:t>
                              </m:r>
                            </m:den>
                          </m:f>
                        </m:e>
                      </m:rad>
                    </m:oMath>
                  </m:oMathPara>
                </a14:m>
                <a:endParaRPr lang="en-US" dirty="0"/>
              </a:p>
            </p:txBody>
          </p:sp>
        </mc:Choice>
        <mc:Fallback>
          <p:sp>
            <p:nvSpPr>
              <p:cNvPr id="36870" name="Object 6">
                <a:extLst>
                  <a:ext uri="{FF2B5EF4-FFF2-40B4-BE49-F238E27FC236}">
                    <a16:creationId xmlns:a16="http://schemas.microsoft.com/office/drawing/2014/main" id="{3E13DECB-FE45-9709-73D5-8CB71A967946}"/>
                  </a:ext>
                </a:extLst>
              </p:cNvPr>
              <p:cNvSpPr txBox="1">
                <a:spLocks noRot="1" noChangeAspect="1" noMove="1" noResize="1" noEditPoints="1" noAdjustHandles="1" noChangeArrowheads="1" noChangeShapeType="1" noTextEdit="1"/>
              </p:cNvSpPr>
              <p:nvPr/>
            </p:nvSpPr>
            <p:spPr bwMode="auto">
              <a:xfrm>
                <a:off x="2780620" y="389388"/>
                <a:ext cx="2052638" cy="696191"/>
              </a:xfrm>
              <a:prstGeom prst="rect">
                <a:avLst/>
              </a:prstGeom>
              <a:blipFill>
                <a:blip r:embed="rId4"/>
                <a:stretch>
                  <a:fillRect/>
                </a:stretch>
              </a:blipFill>
              <a:ln>
                <a:noFill/>
              </a:ln>
              <a:effectLst/>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EC89E-E382-27B1-C350-FB2E625AC717}"/>
              </a:ext>
            </a:extLst>
          </p:cNvPr>
          <p:cNvSpPr>
            <a:spLocks noGrp="1"/>
          </p:cNvSpPr>
          <p:nvPr>
            <p:ph type="title"/>
          </p:nvPr>
        </p:nvSpPr>
        <p:spPr>
          <a:xfrm>
            <a:off x="1295295" y="282575"/>
            <a:ext cx="8077200" cy="868362"/>
          </a:xfrm>
        </p:spPr>
        <p:txBody>
          <a:bodyPr/>
          <a:lstStyle/>
          <a:p>
            <a:pPr>
              <a:defRPr/>
            </a:pPr>
            <a:r>
              <a:rPr lang="en-US" sz="3200" dirty="0">
                <a:solidFill>
                  <a:schemeClr val="tx2">
                    <a:satMod val="130000"/>
                  </a:schemeClr>
                </a:solidFill>
              </a:rPr>
              <a:t>To show                   		for SRSWR</a:t>
            </a:r>
          </a:p>
        </p:txBody>
      </p:sp>
      <p:sp>
        <p:nvSpPr>
          <p:cNvPr id="37891" name="Content Placeholder 2">
            <a:extLst>
              <a:ext uri="{FF2B5EF4-FFF2-40B4-BE49-F238E27FC236}">
                <a16:creationId xmlns:a16="http://schemas.microsoft.com/office/drawing/2014/main" id="{C0789063-94E0-DB87-BF5D-CAA4FAF614E6}"/>
              </a:ext>
            </a:extLst>
          </p:cNvPr>
          <p:cNvSpPr>
            <a:spLocks noGrp="1"/>
          </p:cNvSpPr>
          <p:nvPr>
            <p:ph idx="1"/>
          </p:nvPr>
        </p:nvSpPr>
        <p:spPr>
          <a:xfrm>
            <a:off x="1043796" y="1524000"/>
            <a:ext cx="10808898" cy="4953000"/>
          </a:xfrm>
        </p:spPr>
        <p:txBody>
          <a:bodyPr>
            <a:normAutofit lnSpcReduction="10000"/>
          </a:bodyPr>
          <a:lstStyle/>
          <a:p>
            <a:pPr eaLnBrk="1" hangingPunct="1">
              <a:buFont typeface="Wingdings 2" panose="05020102010507070707" pitchFamily="18" charset="2"/>
              <a:buNone/>
            </a:pPr>
            <a:endParaRPr lang="en-US" altLang="en-US" dirty="0"/>
          </a:p>
          <a:p>
            <a:pPr eaLnBrk="1" hangingPunct="1">
              <a:buFont typeface="Wingdings 2" panose="05020102010507070707" pitchFamily="18" charset="2"/>
              <a:buNone/>
            </a:pPr>
            <a:endParaRPr lang="en-US" altLang="en-US" dirty="0"/>
          </a:p>
          <a:p>
            <a:pPr eaLnBrk="1" hangingPunct="1">
              <a:buFont typeface="Wingdings 2" panose="05020102010507070707" pitchFamily="18" charset="2"/>
              <a:buNone/>
            </a:pPr>
            <a:endParaRPr lang="en-US" altLang="en-US" dirty="0"/>
          </a:p>
          <a:p>
            <a:pPr eaLnBrk="1" hangingPunct="1">
              <a:buFont typeface="Wingdings 2" panose="05020102010507070707" pitchFamily="18" charset="2"/>
              <a:buNone/>
            </a:pPr>
            <a:endParaRPr lang="en-US" altLang="en-US" dirty="0"/>
          </a:p>
          <a:p>
            <a:pPr eaLnBrk="1" hangingPunct="1">
              <a:buFont typeface="Wingdings 2" panose="05020102010507070707" pitchFamily="18" charset="2"/>
              <a:buNone/>
            </a:pPr>
            <a:endParaRPr lang="en-US" altLang="en-US" dirty="0"/>
          </a:p>
          <a:p>
            <a:pPr eaLnBrk="1" hangingPunct="1">
              <a:buFont typeface="Wingdings 2" panose="05020102010507070707" pitchFamily="18" charset="2"/>
              <a:buNone/>
            </a:pPr>
            <a:endParaRPr lang="en-US" altLang="en-US" dirty="0"/>
          </a:p>
          <a:p>
            <a:pPr eaLnBrk="1" hangingPunct="1">
              <a:buFont typeface="Wingdings 2" panose="05020102010507070707" pitchFamily="18" charset="2"/>
              <a:buNone/>
            </a:pPr>
            <a:endParaRPr lang="en-US" altLang="en-US" sz="1200" dirty="0"/>
          </a:p>
          <a:p>
            <a:pPr eaLnBrk="1" hangingPunct="1">
              <a:buFont typeface="Wingdings 2" panose="05020102010507070707" pitchFamily="18" charset="2"/>
              <a:buNone/>
            </a:pPr>
            <a:endParaRPr lang="en-US" altLang="en-US" sz="2800" dirty="0"/>
          </a:p>
          <a:p>
            <a:pPr eaLnBrk="1" hangingPunct="1">
              <a:buFont typeface="Wingdings 2" panose="05020102010507070707" pitchFamily="18" charset="2"/>
              <a:buNone/>
            </a:pPr>
            <a:r>
              <a:rPr lang="en-US" altLang="en-US" sz="2800" dirty="0"/>
              <a:t>    </a:t>
            </a:r>
          </a:p>
          <a:p>
            <a:pPr eaLnBrk="1" hangingPunct="1">
              <a:buFont typeface="Wingdings 2" panose="05020102010507070707" pitchFamily="18" charset="2"/>
              <a:buNone/>
            </a:pPr>
            <a:endParaRPr lang="en-US" altLang="en-US" sz="2800" dirty="0"/>
          </a:p>
          <a:p>
            <a:pPr eaLnBrk="1" hangingPunct="1">
              <a:buFont typeface="Wingdings 2" panose="05020102010507070707" pitchFamily="18" charset="2"/>
              <a:buNone/>
            </a:pPr>
            <a:r>
              <a:rPr lang="en-US" altLang="en-US" sz="2800" dirty="0"/>
              <a:t>  Hence it is verified.</a:t>
            </a:r>
          </a:p>
        </p:txBody>
      </p:sp>
      <p:sp>
        <p:nvSpPr>
          <p:cNvPr id="3" name="Footer Placeholder 2">
            <a:extLst>
              <a:ext uri="{FF2B5EF4-FFF2-40B4-BE49-F238E27FC236}">
                <a16:creationId xmlns:a16="http://schemas.microsoft.com/office/drawing/2014/main" id="{431C1B64-47DA-77BA-715D-E7FD4F5E2708}"/>
              </a:ext>
            </a:extLst>
          </p:cNvPr>
          <p:cNvSpPr>
            <a:spLocks noGrp="1"/>
          </p:cNvSpPr>
          <p:nvPr>
            <p:ph type="ftr" sz="quarter" idx="11"/>
          </p:nvPr>
        </p:nvSpPr>
        <p:spPr/>
        <p:txBody>
          <a:bodyPr/>
          <a:lstStyle/>
          <a:p>
            <a:r>
              <a:rPr lang="en-US"/>
              <a:t>Copy Right: Santosh Chhatkuli</a:t>
            </a:r>
            <a:endParaRPr lang="en-US" dirty="0"/>
          </a:p>
        </p:txBody>
      </p:sp>
      <p:graphicFrame>
        <p:nvGraphicFramePr>
          <p:cNvPr id="37892" name="Object 4">
            <a:extLst>
              <a:ext uri="{FF2B5EF4-FFF2-40B4-BE49-F238E27FC236}">
                <a16:creationId xmlns:a16="http://schemas.microsoft.com/office/drawing/2014/main" id="{3AB38972-1624-562D-50FF-0C77BF17FE45}"/>
              </a:ext>
            </a:extLst>
          </p:cNvPr>
          <p:cNvGraphicFramePr>
            <a:graphicFrameLocks noChangeAspect="1"/>
          </p:cNvGraphicFramePr>
          <p:nvPr>
            <p:extLst>
              <p:ext uri="{D42A27DB-BD31-4B8C-83A1-F6EECF244321}">
                <p14:modId xmlns:p14="http://schemas.microsoft.com/office/powerpoint/2010/main" val="3925436847"/>
              </p:ext>
            </p:extLst>
          </p:nvPr>
        </p:nvGraphicFramePr>
        <p:xfrm>
          <a:off x="1295295" y="1600200"/>
          <a:ext cx="6303963" cy="1828800"/>
        </p:xfrm>
        <a:graphic>
          <a:graphicData uri="http://schemas.openxmlformats.org/presentationml/2006/ole">
            <mc:AlternateContent xmlns:mc="http://schemas.openxmlformats.org/markup-compatibility/2006">
              <mc:Choice xmlns:v="urn:schemas-microsoft-com:vml" Requires="v">
                <p:oleObj name="Equation" r:id="rId2" imgW="3975100" imgH="914400" progId="Equation.DSMT4">
                  <p:embed/>
                </p:oleObj>
              </mc:Choice>
              <mc:Fallback>
                <p:oleObj name="Equation" r:id="rId2" imgW="3975100" imgH="914400" progId="Equation.DSMT4">
                  <p:embed/>
                  <p:pic>
                    <p:nvPicPr>
                      <p:cNvPr id="37892" name="Object 4">
                        <a:extLst>
                          <a:ext uri="{FF2B5EF4-FFF2-40B4-BE49-F238E27FC236}">
                            <a16:creationId xmlns:a16="http://schemas.microsoft.com/office/drawing/2014/main" id="{3AB38972-1624-562D-50FF-0C77BF17FE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295" y="1600200"/>
                        <a:ext cx="6303963"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3" name="Object 5">
            <a:extLst>
              <a:ext uri="{FF2B5EF4-FFF2-40B4-BE49-F238E27FC236}">
                <a16:creationId xmlns:a16="http://schemas.microsoft.com/office/drawing/2014/main" id="{6F885EF2-3115-2974-0D76-B95CDB909E83}"/>
              </a:ext>
            </a:extLst>
          </p:cNvPr>
          <p:cNvGraphicFramePr>
            <a:graphicFrameLocks noChangeAspect="1"/>
          </p:cNvGraphicFramePr>
          <p:nvPr>
            <p:extLst>
              <p:ext uri="{D42A27DB-BD31-4B8C-83A1-F6EECF244321}">
                <p14:modId xmlns:p14="http://schemas.microsoft.com/office/powerpoint/2010/main" val="12230325"/>
              </p:ext>
            </p:extLst>
          </p:nvPr>
        </p:nvGraphicFramePr>
        <p:xfrm>
          <a:off x="1450077" y="3705225"/>
          <a:ext cx="3268662" cy="1828800"/>
        </p:xfrm>
        <a:graphic>
          <a:graphicData uri="http://schemas.openxmlformats.org/presentationml/2006/ole">
            <mc:AlternateContent xmlns:mc="http://schemas.openxmlformats.org/markup-compatibility/2006">
              <mc:Choice xmlns:v="urn:schemas-microsoft-com:vml" Requires="v">
                <p:oleObj name="Equation" r:id="rId4" imgW="1435100" imgH="863600" progId="Equation.DSMT4">
                  <p:embed/>
                </p:oleObj>
              </mc:Choice>
              <mc:Fallback>
                <p:oleObj name="Equation" r:id="rId4" imgW="1435100" imgH="863600" progId="Equation.DSMT4">
                  <p:embed/>
                  <p:pic>
                    <p:nvPicPr>
                      <p:cNvPr id="37893" name="Object 5">
                        <a:extLst>
                          <a:ext uri="{FF2B5EF4-FFF2-40B4-BE49-F238E27FC236}">
                            <a16:creationId xmlns:a16="http://schemas.microsoft.com/office/drawing/2014/main" id="{6F885EF2-3115-2974-0D76-B95CDB909E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0077" y="3705225"/>
                        <a:ext cx="3268662" cy="1828800"/>
                      </a:xfrm>
                      <a:prstGeom prst="rect">
                        <a:avLst/>
                      </a:prstGeom>
                      <a:noFill/>
                      <a:ln>
                        <a:noFill/>
                      </a:ln>
                      <a:effectLst/>
                    </p:spPr>
                  </p:pic>
                </p:oleObj>
              </mc:Fallback>
            </mc:AlternateContent>
          </a:graphicData>
        </a:graphic>
      </p:graphicFrame>
      <p:graphicFrame>
        <p:nvGraphicFramePr>
          <p:cNvPr id="37894" name="Object 6">
            <a:extLst>
              <a:ext uri="{FF2B5EF4-FFF2-40B4-BE49-F238E27FC236}">
                <a16:creationId xmlns:a16="http://schemas.microsoft.com/office/drawing/2014/main" id="{E23495D0-EC6E-3E11-6744-FD4289229682}"/>
              </a:ext>
            </a:extLst>
          </p:cNvPr>
          <p:cNvGraphicFramePr>
            <a:graphicFrameLocks noChangeAspect="1"/>
          </p:cNvGraphicFramePr>
          <p:nvPr>
            <p:extLst>
              <p:ext uri="{D42A27DB-BD31-4B8C-83A1-F6EECF244321}">
                <p14:modId xmlns:p14="http://schemas.microsoft.com/office/powerpoint/2010/main" val="421688342"/>
              </p:ext>
            </p:extLst>
          </p:nvPr>
        </p:nvGraphicFramePr>
        <p:xfrm>
          <a:off x="3870220" y="381000"/>
          <a:ext cx="1463675" cy="671512"/>
        </p:xfrm>
        <a:graphic>
          <a:graphicData uri="http://schemas.openxmlformats.org/presentationml/2006/ole">
            <mc:AlternateContent xmlns:mc="http://schemas.openxmlformats.org/markup-compatibility/2006">
              <mc:Choice xmlns:v="urn:schemas-microsoft-com:vml" Requires="v">
                <p:oleObj name="Equation" r:id="rId6" imgW="914400" imgH="419100" progId="Equation.DSMT4">
                  <p:embed/>
                </p:oleObj>
              </mc:Choice>
              <mc:Fallback>
                <p:oleObj name="Equation" r:id="rId6" imgW="914400" imgH="419100" progId="Equation.DSMT4">
                  <p:embed/>
                  <p:pic>
                    <p:nvPicPr>
                      <p:cNvPr id="37894" name="Object 6">
                        <a:extLst>
                          <a:ext uri="{FF2B5EF4-FFF2-40B4-BE49-F238E27FC236}">
                            <a16:creationId xmlns:a16="http://schemas.microsoft.com/office/drawing/2014/main" id="{E23495D0-EC6E-3E11-6744-FD428922968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0220" y="381000"/>
                        <a:ext cx="1463675"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83B11BF-7A8C-4792-865A-3189E28B811E}"/>
                  </a:ext>
                </a:extLst>
              </p:cNvPr>
              <p:cNvSpPr>
                <a:spLocks noGrp="1"/>
              </p:cNvSpPr>
              <p:nvPr>
                <p:ph type="title"/>
              </p:nvPr>
            </p:nvSpPr>
            <p:spPr>
              <a:xfrm>
                <a:off x="1097280" y="286603"/>
                <a:ext cx="10058400" cy="835615"/>
              </a:xfrm>
            </p:spPr>
            <p:txBody>
              <a:bodyPr>
                <a:normAutofit/>
              </a:bodyPr>
              <a:lstStyle/>
              <a:p>
                <a:r>
                  <a:rPr lang="en-US" sz="4000" b="1" dirty="0"/>
                  <a:t>Probability distribution of  </a:t>
                </a:r>
                <a14:m>
                  <m:oMath xmlns:m="http://schemas.openxmlformats.org/officeDocument/2006/math">
                    <m:acc>
                      <m:accPr>
                        <m:chr m:val="̅"/>
                        <m:ctrlPr>
                          <a:rPr lang="en-US" sz="4000" b="1" i="1" smtClean="0">
                            <a:latin typeface="Cambria Math" panose="02040503050406030204" pitchFamily="18" charset="0"/>
                          </a:rPr>
                        </m:ctrlPr>
                      </m:accPr>
                      <m:e>
                        <m:r>
                          <a:rPr lang="en-US" sz="4000" b="1" i="1" smtClean="0">
                            <a:latin typeface="Cambria Math" panose="02040503050406030204" pitchFamily="18" charset="0"/>
                          </a:rPr>
                          <m:t>𝑿</m:t>
                        </m:r>
                      </m:e>
                    </m:acc>
                  </m:oMath>
                </a14:m>
                <a:r>
                  <a:rPr lang="en-US" sz="4000" b="1" dirty="0"/>
                  <a:t> </a:t>
                </a:r>
              </a:p>
            </p:txBody>
          </p:sp>
        </mc:Choice>
        <mc:Fallback xmlns="">
          <p:sp>
            <p:nvSpPr>
              <p:cNvPr id="2" name="Title 1">
                <a:extLst>
                  <a:ext uri="{FF2B5EF4-FFF2-40B4-BE49-F238E27FC236}">
                    <a16:creationId xmlns:a16="http://schemas.microsoft.com/office/drawing/2014/main" id="{783B11BF-7A8C-4792-865A-3189E28B811E}"/>
                  </a:ext>
                </a:extLst>
              </p:cNvPr>
              <p:cNvSpPr>
                <a:spLocks noGrp="1" noRot="1" noChangeAspect="1" noMove="1" noResize="1" noEditPoints="1" noAdjustHandles="1" noChangeArrowheads="1" noChangeShapeType="1" noTextEdit="1"/>
              </p:cNvSpPr>
              <p:nvPr>
                <p:ph type="title"/>
              </p:nvPr>
            </p:nvSpPr>
            <p:spPr>
              <a:xfrm>
                <a:off x="1097280" y="286603"/>
                <a:ext cx="10058400" cy="835615"/>
              </a:xfrm>
              <a:blipFill>
                <a:blip r:embed="rId2"/>
                <a:stretch>
                  <a:fillRect l="-2121" t="-9489" b="-189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3FE7DA-24A1-42C8-9293-D5D2F83928C2}"/>
                  </a:ext>
                </a:extLst>
              </p:cNvPr>
              <p:cNvSpPr>
                <a:spLocks noGrp="1"/>
              </p:cNvSpPr>
              <p:nvPr>
                <p:ph idx="1"/>
              </p:nvPr>
            </p:nvSpPr>
            <p:spPr/>
            <p:txBody>
              <a:bodyPr>
                <a:normAutofit/>
              </a:bodyPr>
              <a:lstStyle/>
              <a:p>
                <a:pPr marL="0" indent="0">
                  <a:buNone/>
                </a:pPr>
                <a:r>
                  <a:rPr lang="en-US" dirty="0"/>
                  <a:t> </a:t>
                </a:r>
                <a:r>
                  <a:rPr lang="en-US" sz="3200" dirty="0">
                    <a:solidFill>
                      <a:srgbClr val="00B0F0"/>
                    </a:solidFill>
                  </a:rPr>
                  <a:t>Sampling from normally distributed population</a:t>
                </a:r>
                <a:endParaRPr lang="en-US" sz="3200" dirty="0"/>
              </a:p>
              <a:p>
                <a:pPr marL="0" indent="0">
                  <a:buNone/>
                </a:pPr>
                <a:r>
                  <a:rPr lang="en-US" sz="3200" dirty="0"/>
                  <a:t>The empirical distribution of </a:t>
                </a:r>
                <a14:m>
                  <m:oMath xmlns:m="http://schemas.openxmlformats.org/officeDocument/2006/math">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𝑋</m:t>
                        </m:r>
                      </m:e>
                    </m:acc>
                  </m:oMath>
                </a14:m>
                <a:r>
                  <a:rPr lang="en-US" sz="3200" dirty="0"/>
                  <a:t> will be approximately or near normal.  </a:t>
                </a:r>
              </a:p>
              <a:p>
                <a:pPr marL="0" indent="0">
                  <a:buNone/>
                </a:pPr>
                <a:r>
                  <a:rPr lang="en-US" sz="3200" dirty="0">
                    <a:solidFill>
                      <a:srgbClr val="00B0F0"/>
                    </a:solidFill>
                  </a:rPr>
                  <a:t>Sampling from non-normally distributed population</a:t>
                </a:r>
              </a:p>
              <a:p>
                <a:pPr marL="0" indent="0">
                  <a:buNone/>
                </a:pPr>
                <a:r>
                  <a:rPr lang="en-US" sz="3200" dirty="0">
                    <a:effectLst/>
                    <a:latin typeface="Calibri" panose="020F0502020204030204" pitchFamily="34" charset="0"/>
                    <a:ea typeface="Times New Roman" panose="02020603050405020304" pitchFamily="18" charset="0"/>
                  </a:rPr>
                  <a:t>For the case where sampling is from a non-normally distributed population, we refer to an important mathematical theorem known as the </a:t>
                </a:r>
                <a:r>
                  <a:rPr lang="en-US" sz="3200" dirty="0">
                    <a:solidFill>
                      <a:srgbClr val="00B0F0"/>
                    </a:solidFill>
                    <a:effectLst/>
                    <a:latin typeface="Calibri" panose="020F0502020204030204" pitchFamily="34" charset="0"/>
                    <a:ea typeface="Times New Roman" panose="02020603050405020304" pitchFamily="18" charset="0"/>
                  </a:rPr>
                  <a:t>Central Limit Theorem</a:t>
                </a:r>
                <a:r>
                  <a:rPr lang="en-US" sz="3200" dirty="0">
                    <a:effectLst/>
                    <a:latin typeface="Calibri" panose="020F0502020204030204" pitchFamily="34" charset="0"/>
                    <a:ea typeface="Times New Roman" panose="02020603050405020304" pitchFamily="18" charset="0"/>
                  </a:rPr>
                  <a:t>.</a:t>
                </a:r>
                <a:endParaRPr lang="en-US" sz="3200" dirty="0">
                  <a:effectLst/>
                  <a:latin typeface="Times New Roman" panose="02020603050405020304" pitchFamily="18" charset="0"/>
                  <a:ea typeface="Times New Roman" panose="02020603050405020304" pitchFamily="18" charset="0"/>
                </a:endParaRPr>
              </a:p>
              <a:p>
                <a:endParaRPr lang="en-US" dirty="0"/>
              </a:p>
              <a:p>
                <a:endParaRPr lang="en-US" dirty="0"/>
              </a:p>
            </p:txBody>
          </p:sp>
        </mc:Choice>
        <mc:Fallback xmlns="">
          <p:sp>
            <p:nvSpPr>
              <p:cNvPr id="3" name="Content Placeholder 2">
                <a:extLst>
                  <a:ext uri="{FF2B5EF4-FFF2-40B4-BE49-F238E27FC236}">
                    <a16:creationId xmlns:a16="http://schemas.microsoft.com/office/drawing/2014/main" id="{5F3FE7DA-24A1-42C8-9293-D5D2F83928C2}"/>
                  </a:ext>
                </a:extLst>
              </p:cNvPr>
              <p:cNvSpPr>
                <a:spLocks noGrp="1" noRot="1" noChangeAspect="1" noMove="1" noResize="1" noEditPoints="1" noAdjustHandles="1" noChangeArrowheads="1" noChangeShapeType="1" noTextEdit="1"/>
              </p:cNvSpPr>
              <p:nvPr>
                <p:ph idx="1"/>
              </p:nvPr>
            </p:nvSpPr>
            <p:spPr>
              <a:blipFill>
                <a:blip r:embed="rId3"/>
                <a:stretch>
                  <a:fillRect l="-1417" t="-3883" r="-124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E3C7B8A-CC92-4C79-D741-4746A599A9C3}"/>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54823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98B3A-5E91-4EA4-ABC7-B960B8F585FA}"/>
              </a:ext>
            </a:extLst>
          </p:cNvPr>
          <p:cNvSpPr>
            <a:spLocks noGrp="1"/>
          </p:cNvSpPr>
          <p:nvPr>
            <p:ph type="title"/>
          </p:nvPr>
        </p:nvSpPr>
        <p:spPr>
          <a:xfrm>
            <a:off x="948906" y="552090"/>
            <a:ext cx="10206774" cy="542419"/>
          </a:xfrm>
        </p:spPr>
        <p:txBody>
          <a:bodyPr>
            <a:normAutofit/>
          </a:bodyPr>
          <a:lstStyle/>
          <a:p>
            <a:r>
              <a:rPr lang="en-US" sz="2800" b="1" dirty="0"/>
              <a:t>Central Limit Theorem</a:t>
            </a:r>
          </a:p>
        </p:txBody>
      </p:sp>
      <p:sp>
        <p:nvSpPr>
          <p:cNvPr id="3" name="Content Placeholder 2">
            <a:extLst>
              <a:ext uri="{FF2B5EF4-FFF2-40B4-BE49-F238E27FC236}">
                <a16:creationId xmlns:a16="http://schemas.microsoft.com/office/drawing/2014/main" id="{7B75EA0D-8D59-4223-A937-89CFCE5B21BC}"/>
              </a:ext>
            </a:extLst>
          </p:cNvPr>
          <p:cNvSpPr>
            <a:spLocks noGrp="1"/>
          </p:cNvSpPr>
          <p:nvPr>
            <p:ph idx="1"/>
          </p:nvPr>
        </p:nvSpPr>
        <p:spPr>
          <a:xfrm>
            <a:off x="810883" y="1884219"/>
            <a:ext cx="10344797" cy="3984874"/>
          </a:xfrm>
        </p:spPr>
        <p:txBody>
          <a:bodyPr>
            <a:normAutofit fontScale="92500" lnSpcReduction="10000"/>
          </a:bodyPr>
          <a:lstStyle/>
          <a:p>
            <a:pPr marL="0" indent="0">
              <a:buNone/>
            </a:pPr>
            <a:r>
              <a:rPr lang="en-US" b="0" i="0" dirty="0">
                <a:solidFill>
                  <a:srgbClr val="111111"/>
                </a:solidFill>
                <a:effectLst/>
                <a:latin typeface="SourceSansPro"/>
              </a:rPr>
              <a:t>The Central Limit Theorem (CLT) is a statistical concept that states that the sample mean distribution of a random variable will assume a near-normal or normal distribution if the sample size is large enough. In simple terms, the theorem states that the sampling distribution of the mean approaches a normal distribution as the size of the sample increases, regardless of the shape of the original population distribution.</a:t>
            </a:r>
          </a:p>
          <a:p>
            <a:pPr marL="0" indent="0">
              <a:buNone/>
            </a:pPr>
            <a:r>
              <a:rPr lang="en-US" dirty="0">
                <a:solidFill>
                  <a:srgbClr val="111111"/>
                </a:solidFill>
                <a:latin typeface="SourceSansPro"/>
              </a:rPr>
              <a:t>Key things of CLT:</a:t>
            </a:r>
          </a:p>
          <a:p>
            <a:pPr algn="l">
              <a:buFont typeface="Arial" panose="020B0604020202020204" pitchFamily="34" charset="0"/>
              <a:buChar char="•"/>
            </a:pPr>
            <a:r>
              <a:rPr lang="en-US" dirty="0">
                <a:solidFill>
                  <a:srgbClr val="111111"/>
                </a:solidFill>
                <a:latin typeface="SourceSansPro"/>
              </a:rPr>
              <a:t> CLT</a:t>
            </a:r>
            <a:r>
              <a:rPr lang="en-US" b="0" i="0" dirty="0">
                <a:solidFill>
                  <a:srgbClr val="111111"/>
                </a:solidFill>
                <a:effectLst/>
                <a:latin typeface="SourceSansPro"/>
              </a:rPr>
              <a:t> states that the distribution of sample means approximates a normal distribution as the sample size gets larger.</a:t>
            </a:r>
          </a:p>
          <a:p>
            <a:pPr algn="l">
              <a:buFont typeface="Arial" panose="020B0604020202020204" pitchFamily="34" charset="0"/>
              <a:buChar char="•"/>
            </a:pPr>
            <a:r>
              <a:rPr lang="en-US" b="0" i="0" dirty="0">
                <a:solidFill>
                  <a:srgbClr val="111111"/>
                </a:solidFill>
                <a:effectLst/>
                <a:latin typeface="SourceSansPro"/>
              </a:rPr>
              <a:t> Sample sizes equal to or greater than 30 are considered sufficient for the CLT to hold.</a:t>
            </a:r>
          </a:p>
          <a:p>
            <a:pPr algn="l">
              <a:buFont typeface="Arial" panose="020B0604020202020204" pitchFamily="34" charset="0"/>
              <a:buChar char="•"/>
            </a:pPr>
            <a:r>
              <a:rPr lang="en-US" b="0" i="0" dirty="0">
                <a:solidFill>
                  <a:srgbClr val="111111"/>
                </a:solidFill>
                <a:effectLst/>
                <a:latin typeface="SourceSansPro"/>
              </a:rPr>
              <a:t> A key aspect of CLT is that the average of the sample means and standard deviations will equal the population mean and standard deviation.</a:t>
            </a:r>
          </a:p>
          <a:p>
            <a:pPr algn="l">
              <a:buFont typeface="Arial" panose="020B0604020202020204" pitchFamily="34" charset="0"/>
              <a:buChar char="•"/>
            </a:pPr>
            <a:r>
              <a:rPr lang="en-US" b="0" i="0" dirty="0">
                <a:solidFill>
                  <a:srgbClr val="111111"/>
                </a:solidFill>
                <a:effectLst/>
                <a:latin typeface="SourceSansPro"/>
              </a:rPr>
              <a:t> A sufficiently large sample size can predict the characteristics of a population accurately.</a:t>
            </a:r>
          </a:p>
          <a:p>
            <a:endParaRPr lang="en-US" dirty="0"/>
          </a:p>
        </p:txBody>
      </p:sp>
      <p:sp>
        <p:nvSpPr>
          <p:cNvPr id="4" name="Footer Placeholder 3">
            <a:extLst>
              <a:ext uri="{FF2B5EF4-FFF2-40B4-BE49-F238E27FC236}">
                <a16:creationId xmlns:a16="http://schemas.microsoft.com/office/drawing/2014/main" id="{3F11DF31-335E-789A-B79F-2EC22A5CC9DB}"/>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316606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B403D22-2E35-432F-89DE-9F2AACB1E264}"/>
              </a:ext>
            </a:extLst>
          </p:cNvPr>
          <p:cNvPicPr>
            <a:picLocks noGrp="1" noChangeAspect="1"/>
          </p:cNvPicPr>
          <p:nvPr>
            <p:ph idx="1"/>
          </p:nvPr>
        </p:nvPicPr>
        <p:blipFill>
          <a:blip r:embed="rId2"/>
          <a:stretch>
            <a:fillRect/>
          </a:stretch>
        </p:blipFill>
        <p:spPr>
          <a:xfrm>
            <a:off x="1080655" y="1191491"/>
            <a:ext cx="10113818" cy="5048432"/>
          </a:xfrm>
          <a:prstGeom prst="rect">
            <a:avLst/>
          </a:prstGeom>
        </p:spPr>
      </p:pic>
      <p:sp>
        <p:nvSpPr>
          <p:cNvPr id="3" name="Footer Placeholder 2">
            <a:extLst>
              <a:ext uri="{FF2B5EF4-FFF2-40B4-BE49-F238E27FC236}">
                <a16:creationId xmlns:a16="http://schemas.microsoft.com/office/drawing/2014/main" id="{D64DEA7C-B222-3D5F-1FD3-0EEFA7E4991D}"/>
              </a:ext>
            </a:extLst>
          </p:cNvPr>
          <p:cNvSpPr>
            <a:spLocks noGrp="1"/>
          </p:cNvSpPr>
          <p:nvPr>
            <p:ph type="ftr" sz="quarter" idx="11"/>
          </p:nvPr>
        </p:nvSpPr>
        <p:spPr/>
        <p:txBody>
          <a:bodyPr/>
          <a:lstStyle/>
          <a:p>
            <a:r>
              <a:rPr lang="en-US"/>
              <a:t>Copy Right: Santosh Chhatkuli</a:t>
            </a:r>
            <a:endParaRPr lang="en-US" dirty="0"/>
          </a:p>
        </p:txBody>
      </p:sp>
      <p:sp>
        <p:nvSpPr>
          <p:cNvPr id="2" name="Rectangle 1">
            <a:extLst>
              <a:ext uri="{FF2B5EF4-FFF2-40B4-BE49-F238E27FC236}">
                <a16:creationId xmlns:a16="http://schemas.microsoft.com/office/drawing/2014/main" id="{633FDE80-4BA5-E027-9581-429893CC8F7A}"/>
              </a:ext>
            </a:extLst>
          </p:cNvPr>
          <p:cNvSpPr/>
          <p:nvPr/>
        </p:nvSpPr>
        <p:spPr>
          <a:xfrm>
            <a:off x="4668328" y="387365"/>
            <a:ext cx="2855343" cy="461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Population Distribution</a:t>
            </a:r>
          </a:p>
        </p:txBody>
      </p:sp>
    </p:spTree>
    <p:extLst>
      <p:ext uri="{BB962C8B-B14F-4D97-AF65-F5344CB8AC3E}">
        <p14:creationId xmlns:p14="http://schemas.microsoft.com/office/powerpoint/2010/main" val="3529704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5559A-DE9A-46CE-915A-A416C3520B02}"/>
              </a:ext>
            </a:extLst>
          </p:cNvPr>
          <p:cNvSpPr>
            <a:spLocks noGrp="1"/>
          </p:cNvSpPr>
          <p:nvPr>
            <p:ph type="title"/>
          </p:nvPr>
        </p:nvSpPr>
        <p:spPr>
          <a:xfrm>
            <a:off x="1097280" y="388188"/>
            <a:ext cx="10058400" cy="974786"/>
          </a:xfrm>
        </p:spPr>
        <p:txBody>
          <a:bodyPr>
            <a:normAutofit/>
          </a:bodyPr>
          <a:lstStyle/>
          <a:p>
            <a:r>
              <a:rPr lang="en-US" sz="2800" b="1" dirty="0">
                <a:effectLst/>
                <a:latin typeface="Calibri" panose="020F0502020204030204" pitchFamily="34" charset="0"/>
                <a:ea typeface="Times New Roman" panose="02020603050405020304" pitchFamily="18" charset="0"/>
              </a:rPr>
              <a:t>What sample size is large enough for normal approximation of sampling distribution of mean?</a:t>
            </a:r>
            <a:endParaRPr lang="en-US" sz="2800" dirty="0"/>
          </a:p>
        </p:txBody>
      </p:sp>
      <p:sp>
        <p:nvSpPr>
          <p:cNvPr id="3" name="Content Placeholder 2">
            <a:extLst>
              <a:ext uri="{FF2B5EF4-FFF2-40B4-BE49-F238E27FC236}">
                <a16:creationId xmlns:a16="http://schemas.microsoft.com/office/drawing/2014/main" id="{A896306C-E147-4119-A96F-EB731384F90A}"/>
              </a:ext>
            </a:extLst>
          </p:cNvPr>
          <p:cNvSpPr>
            <a:spLocks noGrp="1"/>
          </p:cNvSpPr>
          <p:nvPr>
            <p:ph idx="1"/>
          </p:nvPr>
        </p:nvSpPr>
        <p:spPr>
          <a:xfrm>
            <a:off x="1066800" y="1526875"/>
            <a:ext cx="10058400" cy="4508165"/>
          </a:xfrm>
        </p:spPr>
        <p:txBody>
          <a:bodyPr>
            <a:normAutofit/>
          </a:bodyPr>
          <a:lstStyle/>
          <a:p>
            <a:pPr marL="465138" indent="-412750">
              <a:buNone/>
            </a:pPr>
            <a:r>
              <a:rPr lang="en-US" dirty="0"/>
              <a:t>1.  	</a:t>
            </a:r>
            <a:r>
              <a:rPr lang="en-US" sz="2400" dirty="0"/>
              <a:t>For most population distribution, regardless of shape, the sampling distribution of the mean is approximately normally distributed if samples of at least 30 observations are selected.</a:t>
            </a:r>
          </a:p>
          <a:p>
            <a:pPr marL="52388" indent="0">
              <a:buNone/>
            </a:pPr>
            <a:r>
              <a:rPr lang="en-US" sz="2400" dirty="0"/>
              <a:t>	n ≥ 30 large sample, n &lt; 30 small sample.</a:t>
            </a:r>
          </a:p>
          <a:p>
            <a:pPr marL="465138" indent="-465138">
              <a:buNone/>
            </a:pPr>
            <a:r>
              <a:rPr lang="en-US" sz="2400" dirty="0"/>
              <a:t>2. 	If the population distribution is fairly symmetrical, the sampling distribution of the mean is approximately normal if samples of at least 15 observations are selected.</a:t>
            </a:r>
          </a:p>
          <a:p>
            <a:pPr marL="465138" indent="-465138">
              <a:buNone/>
            </a:pPr>
            <a:r>
              <a:rPr lang="en-US" sz="2400" dirty="0"/>
              <a:t>3. 	If the population is normally distributed, the sampling distribution of mean is normally distributed regardless of the sample size.</a:t>
            </a:r>
          </a:p>
          <a:p>
            <a:endParaRPr lang="en-US" dirty="0"/>
          </a:p>
        </p:txBody>
      </p:sp>
      <p:sp>
        <p:nvSpPr>
          <p:cNvPr id="4" name="Footer Placeholder 3">
            <a:extLst>
              <a:ext uri="{FF2B5EF4-FFF2-40B4-BE49-F238E27FC236}">
                <a16:creationId xmlns:a16="http://schemas.microsoft.com/office/drawing/2014/main" id="{97A87A84-8708-F204-9312-94CD7D96B11B}"/>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951259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B687C-D3FA-4911-8EC1-E21A113134CF}"/>
              </a:ext>
            </a:extLst>
          </p:cNvPr>
          <p:cNvSpPr>
            <a:spLocks noGrp="1"/>
          </p:cNvSpPr>
          <p:nvPr>
            <p:ph type="title"/>
          </p:nvPr>
        </p:nvSpPr>
        <p:spPr>
          <a:xfrm>
            <a:off x="1066800" y="646439"/>
            <a:ext cx="10058400" cy="684937"/>
          </a:xfrm>
        </p:spPr>
        <p:txBody>
          <a:bodyPr>
            <a:normAutofit/>
          </a:bodyPr>
          <a:lstStyle/>
          <a:p>
            <a:r>
              <a:rPr lang="en-US" sz="3200" b="1" dirty="0"/>
              <a:t>Expected value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BD5E1E-C323-4CB2-91FA-9B2D525B10C9}"/>
                  </a:ext>
                </a:extLst>
              </p:cNvPr>
              <p:cNvSpPr>
                <a:spLocks noGrp="1"/>
              </p:cNvSpPr>
              <p:nvPr>
                <p:ph idx="1"/>
              </p:nvPr>
            </p:nvSpPr>
            <p:spPr>
              <a:xfrm>
                <a:off x="1097279" y="1845734"/>
                <a:ext cx="10512829" cy="4023360"/>
              </a:xfrm>
            </p:spPr>
            <p:txBody>
              <a:bodyPr>
                <a:normAutofit/>
              </a:bodyPr>
              <a:lstStyle/>
              <a:p>
                <a:pPr marL="0" indent="0">
                  <a:buNone/>
                </a:pPr>
                <a:r>
                  <a:rPr lang="en-US" sz="2400" dirty="0">
                    <a:effectLst/>
                    <a:latin typeface="Calibri" panose="020F0502020204030204" pitchFamily="34" charset="0"/>
                    <a:ea typeface="Times New Roman" panose="02020603050405020304" pitchFamily="18" charset="0"/>
                  </a:rPr>
                  <a:t>For any sample of n observations, the expected value of the sample mean is equal to the population mean.</a:t>
                </a:r>
                <a:endParaRPr lang="en-US" sz="2400" dirty="0">
                  <a:effectLst/>
                  <a:latin typeface="Times New Roman" panose="02020603050405020304" pitchFamily="18" charset="0"/>
                  <a:ea typeface="Times New Roman" panose="02020603050405020304" pitchFamily="18" charset="0"/>
                </a:endParaRPr>
              </a:p>
              <a:p>
                <a:pPr marL="201168" lvl="1" indent="0">
                  <a:buNone/>
                </a:pPr>
                <a:r>
                  <a:rPr lang="en-US" sz="2000" dirty="0"/>
                  <a:t>	</a:t>
                </a:r>
              </a:p>
              <a:p>
                <a:pPr marL="201168" lvl="1" indent="0">
                  <a:buNone/>
                </a:pPr>
                <a:endParaRPr lang="en-US" sz="2000" dirty="0"/>
              </a:p>
              <a:p>
                <a:pPr marL="201168" lvl="1" indent="0">
                  <a:buNone/>
                </a:pPr>
                <a:endParaRPr lang="en-US" sz="2000" dirty="0"/>
              </a:p>
              <a:p>
                <a:pPr lvl="1">
                  <a:buFont typeface="Wingdings" panose="05000000000000000000" pitchFamily="2" charset="2"/>
                  <a:buChar char="ü"/>
                </a:pPr>
                <a:r>
                  <a:rPr lang="en-US" sz="2400" dirty="0"/>
                  <a:t>Under the random sampling the sample mean,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𝑋</m:t>
                        </m:r>
                      </m:e>
                    </m:acc>
                  </m:oMath>
                </a14:m>
                <a:r>
                  <a:rPr lang="en-US" sz="2400" dirty="0"/>
                  <a:t> is called unbiased estimator of the population mean µ    </a:t>
                </a:r>
              </a:p>
              <a:p>
                <a:pPr lvl="1">
                  <a:buFont typeface="Wingdings" panose="05000000000000000000" pitchFamily="2" charset="2"/>
                  <a:buChar char="ü"/>
                </a:pPr>
                <a:r>
                  <a:rPr lang="en-US" sz="2400" dirty="0"/>
                  <a:t>will be neither too low nor too high and average of all sample means will be equal to population mean.</a:t>
                </a:r>
              </a:p>
              <a:p>
                <a:pPr lvl="1">
                  <a:buFont typeface="Wingdings" panose="05000000000000000000" pitchFamily="2" charset="2"/>
                  <a:buChar char="ü"/>
                </a:pPr>
                <a:r>
                  <a:rPr lang="en-US" sz="2400" dirty="0"/>
                  <a:t>This is true whether sampling is done with replacement or without replacement</a:t>
                </a:r>
              </a:p>
            </p:txBody>
          </p:sp>
        </mc:Choice>
        <mc:Fallback xmlns="">
          <p:sp>
            <p:nvSpPr>
              <p:cNvPr id="3" name="Content Placeholder 2">
                <a:extLst>
                  <a:ext uri="{FF2B5EF4-FFF2-40B4-BE49-F238E27FC236}">
                    <a16:creationId xmlns:a16="http://schemas.microsoft.com/office/drawing/2014/main" id="{F6BD5E1E-C323-4CB2-91FA-9B2D525B10C9}"/>
                  </a:ext>
                </a:extLst>
              </p:cNvPr>
              <p:cNvSpPr>
                <a:spLocks noGrp="1" noRot="1" noChangeAspect="1" noMove="1" noResize="1" noEditPoints="1" noAdjustHandles="1" noChangeArrowheads="1" noChangeShapeType="1" noTextEdit="1"/>
              </p:cNvSpPr>
              <p:nvPr>
                <p:ph idx="1"/>
              </p:nvPr>
            </p:nvSpPr>
            <p:spPr>
              <a:xfrm>
                <a:off x="1097279" y="1845734"/>
                <a:ext cx="10512829" cy="4023360"/>
              </a:xfrm>
              <a:blipFill>
                <a:blip r:embed="rId2"/>
                <a:stretch>
                  <a:fillRect l="-870" t="-2576" r="-115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9E16868-E214-3FD7-D120-3F7DDFCE99D7}"/>
              </a:ext>
            </a:extLst>
          </p:cNvPr>
          <p:cNvSpPr>
            <a:spLocks noGrp="1"/>
          </p:cNvSpPr>
          <p:nvPr>
            <p:ph type="ftr" sz="quarter" idx="11"/>
          </p:nvPr>
        </p:nvSpPr>
        <p:spPr/>
        <p:txBody>
          <a:bodyPr/>
          <a:lstStyle/>
          <a:p>
            <a:r>
              <a:rPr lang="en-US"/>
              <a:t>Copy Right: Santosh Chhatkuli</a:t>
            </a:r>
            <a:endParaRPr lang="en-US" dirty="0"/>
          </a:p>
        </p:txBody>
      </p:sp>
      <p:graphicFrame>
        <p:nvGraphicFramePr>
          <p:cNvPr id="5" name="Object 4">
            <a:extLst>
              <a:ext uri="{FF2B5EF4-FFF2-40B4-BE49-F238E27FC236}">
                <a16:creationId xmlns:a16="http://schemas.microsoft.com/office/drawing/2014/main" id="{741268C7-133B-40F5-BFBF-53BAC1C515CA}"/>
              </a:ext>
            </a:extLst>
          </p:cNvPr>
          <p:cNvGraphicFramePr>
            <a:graphicFrameLocks noChangeAspect="1"/>
          </p:cNvGraphicFramePr>
          <p:nvPr>
            <p:extLst>
              <p:ext uri="{D42A27DB-BD31-4B8C-83A1-F6EECF244321}">
                <p14:modId xmlns:p14="http://schemas.microsoft.com/office/powerpoint/2010/main" val="4212614523"/>
              </p:ext>
            </p:extLst>
          </p:nvPr>
        </p:nvGraphicFramePr>
        <p:xfrm>
          <a:off x="2063176" y="2739410"/>
          <a:ext cx="5723078" cy="828135"/>
        </p:xfrm>
        <a:graphic>
          <a:graphicData uri="http://schemas.openxmlformats.org/presentationml/2006/ole">
            <mc:AlternateContent xmlns:mc="http://schemas.openxmlformats.org/markup-compatibility/2006">
              <mc:Choice xmlns:v="urn:schemas-microsoft-com:vml" Requires="v">
                <p:oleObj name="Equation" r:id="rId3" imgW="2741930" imgH="505444" progId="Equation.DSMT4">
                  <p:embed/>
                </p:oleObj>
              </mc:Choice>
              <mc:Fallback>
                <p:oleObj name="Equation" r:id="rId3" imgW="2741930" imgH="505444" progId="Equation.DSMT4">
                  <p:embed/>
                  <p:pic>
                    <p:nvPicPr>
                      <p:cNvPr id="0" name=""/>
                      <p:cNvPicPr/>
                      <p:nvPr/>
                    </p:nvPicPr>
                    <p:blipFill>
                      <a:blip r:embed="rId4"/>
                      <a:stretch>
                        <a:fillRect/>
                      </a:stretch>
                    </p:blipFill>
                    <p:spPr>
                      <a:xfrm>
                        <a:off x="2063176" y="2739410"/>
                        <a:ext cx="5723078" cy="828135"/>
                      </a:xfrm>
                      <a:prstGeom prst="rect">
                        <a:avLst/>
                      </a:prstGeom>
                    </p:spPr>
                  </p:pic>
                </p:oleObj>
              </mc:Fallback>
            </mc:AlternateContent>
          </a:graphicData>
        </a:graphic>
      </p:graphicFrame>
    </p:spTree>
    <p:extLst>
      <p:ext uri="{BB962C8B-B14F-4D97-AF65-F5344CB8AC3E}">
        <p14:creationId xmlns:p14="http://schemas.microsoft.com/office/powerpoint/2010/main" val="2173597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DB9C6-B379-4EB6-A2D0-F22A6B6DF39F}"/>
              </a:ext>
            </a:extLst>
          </p:cNvPr>
          <p:cNvSpPr>
            <a:spLocks noGrp="1"/>
          </p:cNvSpPr>
          <p:nvPr>
            <p:ph type="title"/>
          </p:nvPr>
        </p:nvSpPr>
        <p:spPr>
          <a:xfrm>
            <a:off x="1097280" y="286603"/>
            <a:ext cx="10058400" cy="1076371"/>
          </a:xfrm>
        </p:spPr>
        <p:txBody>
          <a:bodyPr>
            <a:normAutofit/>
          </a:bodyPr>
          <a:lstStyle/>
          <a:p>
            <a:r>
              <a:rPr lang="en-US" sz="3200" b="1" dirty="0"/>
              <a:t>Standard Error</a:t>
            </a:r>
          </a:p>
        </p:txBody>
      </p:sp>
      <p:sp>
        <p:nvSpPr>
          <p:cNvPr id="3" name="Content Placeholder 2">
            <a:extLst>
              <a:ext uri="{FF2B5EF4-FFF2-40B4-BE49-F238E27FC236}">
                <a16:creationId xmlns:a16="http://schemas.microsoft.com/office/drawing/2014/main" id="{83516150-B422-45C3-911C-5AA6AE198D9A}"/>
              </a:ext>
            </a:extLst>
          </p:cNvPr>
          <p:cNvSpPr>
            <a:spLocks noGrp="1"/>
          </p:cNvSpPr>
          <p:nvPr>
            <p:ph idx="1"/>
          </p:nvPr>
        </p:nvSpPr>
        <p:spPr/>
        <p:txBody>
          <a:bodyPr>
            <a:normAutofit/>
          </a:bodyPr>
          <a:lstStyle/>
          <a:p>
            <a:r>
              <a:rPr lang="en-US" sz="2800" dirty="0">
                <a:effectLst/>
                <a:latin typeface="Calibri" panose="020F0502020204030204" pitchFamily="34" charset="0"/>
                <a:ea typeface="Times New Roman" panose="02020603050405020304" pitchFamily="18" charset="0"/>
              </a:rPr>
              <a:t>A measure of variability in the statistic from sample to sample is called standard error. </a:t>
            </a:r>
          </a:p>
          <a:p>
            <a:r>
              <a:rPr lang="en-US" sz="2800" dirty="0">
                <a:effectLst/>
                <a:latin typeface="Calibri" panose="020F0502020204030204" pitchFamily="34" charset="0"/>
                <a:ea typeface="Times New Roman" panose="02020603050405020304" pitchFamily="18" charset="0"/>
              </a:rPr>
              <a:t>Standard error of mean is the standard deviation of sample means and it measures the fluctuation of mean form sample to sample. A distribution of sample means that is less spread out is a better estimator of the population mean and has a smaller standard error.</a:t>
            </a:r>
            <a:endParaRPr lang="en-US" sz="2800" dirty="0">
              <a:effectLst/>
              <a:latin typeface="Times New Roman" panose="02020603050405020304" pitchFamily="18" charset="0"/>
              <a:ea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65531E2E-1B36-6B64-9CE4-8E8AF9EC2F01}"/>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2589338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A0CB7-229B-2AF7-8692-3D01D061B400}"/>
              </a:ext>
            </a:extLst>
          </p:cNvPr>
          <p:cNvSpPr>
            <a:spLocks noGrp="1"/>
          </p:cNvSpPr>
          <p:nvPr>
            <p:ph type="title"/>
          </p:nvPr>
        </p:nvSpPr>
        <p:spPr>
          <a:xfrm>
            <a:off x="657224" y="499533"/>
            <a:ext cx="10772775" cy="456431"/>
          </a:xfrm>
        </p:spPr>
        <p:txBody>
          <a:bodyPr>
            <a:noAutofit/>
          </a:bodyPr>
          <a:lstStyle/>
          <a:p>
            <a:r>
              <a:rPr lang="en-US" sz="3200" b="1" dirty="0"/>
              <a:t>Standard error mean (SRSWR)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272581-7B11-3B62-0308-33BC75AA48AE}"/>
                  </a:ext>
                </a:extLst>
              </p:cNvPr>
              <p:cNvSpPr>
                <a:spLocks noGrp="1"/>
              </p:cNvSpPr>
              <p:nvPr>
                <p:ph idx="1"/>
              </p:nvPr>
            </p:nvSpPr>
            <p:spPr>
              <a:xfrm>
                <a:off x="676656" y="1288473"/>
                <a:ext cx="10753725" cy="4932217"/>
              </a:xfrm>
            </p:spPr>
            <p:txBody>
              <a:bodyPr/>
              <a:lstStyle/>
              <a:p>
                <a:r>
                  <a:rPr lang="en-US" sz="2800" dirty="0"/>
                  <a:t>When sampling is from infinite population or sampling is done with replacement or Sampling fraction </a:t>
                </a:r>
                <a14:m>
                  <m:oMath xmlns:m="http://schemas.openxmlformats.org/officeDocument/2006/math">
                    <m:r>
                      <m:rPr>
                        <m:sty m:val="p"/>
                      </m:rPr>
                      <a:rPr lang="en-US" sz="2800" b="0" i="0" dirty="0" smtClean="0">
                        <a:latin typeface="Cambria Math" panose="02040503050406030204" pitchFamily="18" charset="0"/>
                      </a:rPr>
                      <m:t>f</m:t>
                    </m:r>
                    <m:r>
                      <a:rPr lang="en-US" sz="2800" b="0" i="0" dirty="0" smtClean="0">
                        <a:latin typeface="Cambria Math" panose="02040503050406030204" pitchFamily="18" charset="0"/>
                      </a:rPr>
                      <m:t>=</m:t>
                    </m:r>
                    <m:f>
                      <m:fPr>
                        <m:ctrlPr>
                          <a:rPr lang="en-US" sz="2800" i="1" dirty="0" smtClean="0">
                            <a:latin typeface="Cambria Math" panose="02040503050406030204" pitchFamily="18" charset="0"/>
                          </a:rPr>
                        </m:ctrlPr>
                      </m:fPr>
                      <m:num>
                        <m:r>
                          <a:rPr lang="en-US" sz="2800" b="0" i="1" dirty="0" smtClean="0">
                            <a:latin typeface="Cambria Math" panose="02040503050406030204" pitchFamily="18" charset="0"/>
                          </a:rPr>
                          <m:t>𝑛</m:t>
                        </m:r>
                      </m:num>
                      <m:den>
                        <m:r>
                          <a:rPr lang="en-US" sz="2800" b="0" i="1" dirty="0" smtClean="0">
                            <a:latin typeface="Cambria Math" panose="02040503050406030204" pitchFamily="18" charset="0"/>
                          </a:rPr>
                          <m:t>𝑁</m:t>
                        </m:r>
                      </m:den>
                    </m:f>
                  </m:oMath>
                </a14:m>
                <a:r>
                  <a:rPr lang="en-US" sz="2800" dirty="0"/>
                  <a:t> is less than 5 %, the standard error of sample mean is given by,</a:t>
                </a:r>
              </a:p>
              <a:p>
                <a:endParaRPr lang="en-US" sz="2800" dirty="0"/>
              </a:p>
              <a:p>
                <a:pPr lvl="1"/>
                <a14:m>
                  <m:oMath xmlns:m="http://schemas.openxmlformats.org/officeDocument/2006/math">
                    <m:r>
                      <a:rPr lang="en-US" sz="2800" i="1" smtClean="0">
                        <a:solidFill>
                          <a:srgbClr val="000000"/>
                        </a:solidFill>
                        <a:latin typeface="Cambria Math" panose="02040503050406030204" pitchFamily="18" charset="0"/>
                      </a:rPr>
                      <m:t>𝑆</m:t>
                    </m:r>
                    <m:r>
                      <a:rPr lang="en-US" sz="2800" i="1" smtClean="0">
                        <a:solidFill>
                          <a:srgbClr val="000000"/>
                        </a:solidFill>
                        <a:latin typeface="Cambria Math" panose="02040503050406030204" pitchFamily="18" charset="0"/>
                      </a:rPr>
                      <m:t>.</m:t>
                    </m:r>
                    <m:r>
                      <a:rPr lang="en-US" sz="2800" i="1" smtClean="0">
                        <a:solidFill>
                          <a:srgbClr val="000000"/>
                        </a:solidFill>
                        <a:latin typeface="Cambria Math" panose="02040503050406030204" pitchFamily="18" charset="0"/>
                      </a:rPr>
                      <m:t>𝐸</m:t>
                    </m:r>
                    <m:r>
                      <a:rPr lang="en-US" sz="2800" i="1" smtClean="0">
                        <a:solidFill>
                          <a:srgbClr val="000000"/>
                        </a:solidFill>
                        <a:latin typeface="Cambria Math" panose="02040503050406030204" pitchFamily="18" charset="0"/>
                      </a:rPr>
                      <m:t>.(</m:t>
                    </m:r>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𝑋</m:t>
                        </m:r>
                      </m:e>
                    </m:acc>
                    <m:r>
                      <a:rPr lang="en-US" sz="2800" i="1">
                        <a:solidFill>
                          <a:srgbClr val="000000"/>
                        </a:solidFill>
                        <a:latin typeface="Cambria Math" panose="02040503050406030204" pitchFamily="18" charset="0"/>
                      </a:rPr>
                      <m:t>)=</m:t>
                    </m:r>
                    <m:sSub>
                      <m:sSubPr>
                        <m:ctrlPr>
                          <a:rPr lang="en-US" sz="2800" i="1">
                            <a:solidFill>
                              <a:srgbClr val="000000"/>
                            </a:solidFill>
                            <a:latin typeface="Cambria Math" panose="02040503050406030204" pitchFamily="18" charset="0"/>
                          </a:rPr>
                        </m:ctrlPr>
                      </m:sSubPr>
                      <m:e>
                        <m:r>
                          <m:rPr>
                            <m:sty m:val="p"/>
                          </m:rPr>
                          <a:rPr lang="en-US" sz="2800" i="1">
                            <a:solidFill>
                              <a:srgbClr val="000000"/>
                            </a:solidFill>
                            <a:latin typeface="Cambria Math" panose="02040503050406030204" pitchFamily="18" charset="0"/>
                          </a:rPr>
                          <m:t>σ</m:t>
                        </m:r>
                      </m:e>
                      <m:sub>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𝑋</m:t>
                            </m:r>
                          </m:e>
                        </m:acc>
                      </m:sub>
                    </m:sSub>
                    <m:r>
                      <a:rPr lang="en-US" sz="2800" i="1">
                        <a:solidFill>
                          <a:srgbClr val="000000"/>
                        </a:solidFill>
                        <a:latin typeface="Cambria Math" panose="02040503050406030204" pitchFamily="18" charset="0"/>
                      </a:rPr>
                      <m:t>=</m:t>
                    </m:r>
                    <m:f>
                      <m:fPr>
                        <m:ctrlPr>
                          <a:rPr lang="en-US" sz="2800" i="1">
                            <a:solidFill>
                              <a:srgbClr val="000000"/>
                            </a:solidFill>
                            <a:latin typeface="Cambria Math" panose="02040503050406030204" pitchFamily="18" charset="0"/>
                          </a:rPr>
                        </m:ctrlPr>
                      </m:fPr>
                      <m:num>
                        <m:r>
                          <m:rPr>
                            <m:sty m:val="p"/>
                          </m:rPr>
                          <a:rPr lang="en-US" sz="2800" i="1">
                            <a:solidFill>
                              <a:srgbClr val="000000"/>
                            </a:solidFill>
                            <a:latin typeface="Cambria Math" panose="02040503050406030204" pitchFamily="18" charset="0"/>
                          </a:rPr>
                          <m:t>σ</m:t>
                        </m:r>
                      </m:num>
                      <m:den>
                        <m:rad>
                          <m:radPr>
                            <m:degHide m:val="on"/>
                            <m:ctrlPr>
                              <a:rPr lang="en-US" sz="2800" i="1">
                                <a:solidFill>
                                  <a:srgbClr val="000000"/>
                                </a:solidFill>
                                <a:latin typeface="Cambria Math" panose="02040503050406030204" pitchFamily="18" charset="0"/>
                              </a:rPr>
                            </m:ctrlPr>
                          </m:radPr>
                          <m:deg/>
                          <m:e>
                            <m:r>
                              <a:rPr lang="en-US" sz="2800" i="1">
                                <a:solidFill>
                                  <a:srgbClr val="000000"/>
                                </a:solidFill>
                                <a:latin typeface="Cambria Math" panose="02040503050406030204" pitchFamily="18" charset="0"/>
                              </a:rPr>
                              <m:t>𝑛</m:t>
                            </m:r>
                          </m:e>
                        </m:rad>
                      </m:den>
                    </m:f>
                  </m:oMath>
                </a14:m>
                <a:endParaRPr lang="en-US" sz="2800" dirty="0"/>
              </a:p>
              <a:p>
                <a:endParaRPr lang="en-US" sz="2800" dirty="0"/>
              </a:p>
              <a:p>
                <a:pPr marL="201168" lvl="1" indent="0">
                  <a:buNone/>
                </a:pPr>
                <a:r>
                  <a:rPr lang="en-US" sz="2800" dirty="0"/>
                  <a:t>  </a:t>
                </a:r>
                <a:r>
                  <a:rPr lang="en-US" sz="2800" i="1" dirty="0"/>
                  <a:t>Estimated</a:t>
                </a:r>
                <a:r>
                  <a:rPr lang="en-US" sz="2800" dirty="0"/>
                  <a:t> </a:t>
                </a:r>
                <a14:m>
                  <m:oMath xmlns:m="http://schemas.openxmlformats.org/officeDocument/2006/math">
                    <m:r>
                      <a:rPr lang="en-US" sz="2800" i="1" smtClean="0">
                        <a:solidFill>
                          <a:srgbClr val="000000"/>
                        </a:solidFill>
                        <a:latin typeface="Cambria Math" panose="02040503050406030204" pitchFamily="18" charset="0"/>
                      </a:rPr>
                      <m:t>𝑆</m:t>
                    </m:r>
                    <m:r>
                      <a:rPr lang="en-US" sz="2800" i="1" smtClean="0">
                        <a:solidFill>
                          <a:srgbClr val="000000"/>
                        </a:solidFill>
                        <a:latin typeface="Cambria Math" panose="02040503050406030204" pitchFamily="18" charset="0"/>
                      </a:rPr>
                      <m:t>.</m:t>
                    </m:r>
                    <m:r>
                      <a:rPr lang="en-US" sz="2800" i="1" smtClean="0">
                        <a:solidFill>
                          <a:srgbClr val="000000"/>
                        </a:solidFill>
                        <a:latin typeface="Cambria Math" panose="02040503050406030204" pitchFamily="18" charset="0"/>
                      </a:rPr>
                      <m:t>𝐸</m:t>
                    </m:r>
                    <m:r>
                      <a:rPr lang="en-US" sz="2800" i="1" smtClean="0">
                        <a:solidFill>
                          <a:srgbClr val="000000"/>
                        </a:solidFill>
                        <a:latin typeface="Cambria Math" panose="02040503050406030204" pitchFamily="18" charset="0"/>
                      </a:rPr>
                      <m:t>.(</m:t>
                    </m:r>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𝑋</m:t>
                        </m:r>
                      </m:e>
                    </m:acc>
                    <m:r>
                      <a:rPr lang="en-US" sz="2800" i="1">
                        <a:solidFill>
                          <a:srgbClr val="000000"/>
                        </a:solidFill>
                        <a:latin typeface="Cambria Math" panose="02040503050406030204" pitchFamily="18" charset="0"/>
                      </a:rPr>
                      <m:t>)=</m:t>
                    </m:r>
                    <m:sSub>
                      <m:sSubPr>
                        <m:ctrlPr>
                          <a:rPr lang="en-US" sz="2800" i="1" smtClean="0">
                            <a:solidFill>
                              <a:srgbClr val="000000"/>
                            </a:solidFill>
                            <a:latin typeface="Cambria Math" panose="02040503050406030204" pitchFamily="18" charset="0"/>
                          </a:rPr>
                        </m:ctrlPr>
                      </m:sSubPr>
                      <m:e>
                        <m:acc>
                          <m:accPr>
                            <m:chr m:val="̂"/>
                            <m:ctrlPr>
                              <a:rPr lang="en-US" sz="2800" i="1" smtClean="0">
                                <a:solidFill>
                                  <a:srgbClr val="000000"/>
                                </a:solidFill>
                                <a:latin typeface="Cambria Math" panose="02040503050406030204" pitchFamily="18" charset="0"/>
                              </a:rPr>
                            </m:ctrlPr>
                          </m:accPr>
                          <m:e>
                            <m:r>
                              <a:rPr lang="en-US" sz="2800" i="1" smtClean="0">
                                <a:solidFill>
                                  <a:srgbClr val="000000"/>
                                </a:solidFill>
                                <a:latin typeface="Cambria Math" panose="02040503050406030204" pitchFamily="18" charset="0"/>
                                <a:ea typeface="Cambria Math" panose="02040503050406030204" pitchFamily="18" charset="0"/>
                              </a:rPr>
                              <m:t>𝜎</m:t>
                            </m:r>
                          </m:e>
                        </m:acc>
                      </m:e>
                      <m:sub>
                        <m:acc>
                          <m:accPr>
                            <m:chr m:val="̅"/>
                            <m:ctrlPr>
                              <a:rPr lang="en-US" sz="2800" i="1" smtClean="0">
                                <a:solidFill>
                                  <a:srgbClr val="000000"/>
                                </a:solidFill>
                                <a:latin typeface="Cambria Math" panose="02040503050406030204" pitchFamily="18" charset="0"/>
                              </a:rPr>
                            </m:ctrlPr>
                          </m:accPr>
                          <m:e>
                            <m:r>
                              <a:rPr lang="en-US" sz="2800" b="0" i="1" smtClean="0">
                                <a:solidFill>
                                  <a:srgbClr val="000000"/>
                                </a:solidFill>
                                <a:latin typeface="Cambria Math" panose="02040503050406030204" pitchFamily="18" charset="0"/>
                              </a:rPr>
                              <m:t>𝑋</m:t>
                            </m:r>
                          </m:e>
                        </m:acc>
                      </m:sub>
                    </m:sSub>
                    <m:r>
                      <a:rPr lang="en-US" sz="2800" i="1">
                        <a:solidFill>
                          <a:srgbClr val="000000"/>
                        </a:solidFill>
                        <a:latin typeface="Cambria Math" panose="02040503050406030204" pitchFamily="18" charset="0"/>
                      </a:rPr>
                      <m:t>=</m:t>
                    </m:r>
                    <m:f>
                      <m:fPr>
                        <m:ctrlPr>
                          <a:rPr lang="en-US" sz="2800" i="1">
                            <a:solidFill>
                              <a:srgbClr val="000000"/>
                            </a:solidFill>
                            <a:latin typeface="Cambria Math" panose="02040503050406030204" pitchFamily="18" charset="0"/>
                          </a:rPr>
                        </m:ctrlPr>
                      </m:fPr>
                      <m:num>
                        <m:r>
                          <a:rPr lang="en-US" sz="2800" b="0" i="1" smtClean="0">
                            <a:solidFill>
                              <a:srgbClr val="000000"/>
                            </a:solidFill>
                            <a:latin typeface="Cambria Math" panose="02040503050406030204" pitchFamily="18" charset="0"/>
                          </a:rPr>
                          <m:t>𝑆</m:t>
                        </m:r>
                      </m:num>
                      <m:den>
                        <m:rad>
                          <m:radPr>
                            <m:degHide m:val="on"/>
                            <m:ctrlPr>
                              <a:rPr lang="en-US" sz="2800" i="1">
                                <a:solidFill>
                                  <a:srgbClr val="000000"/>
                                </a:solidFill>
                                <a:latin typeface="Cambria Math" panose="02040503050406030204" pitchFamily="18" charset="0"/>
                              </a:rPr>
                            </m:ctrlPr>
                          </m:radPr>
                          <m:deg/>
                          <m:e>
                            <m:r>
                              <a:rPr lang="en-US" sz="2800" i="1">
                                <a:solidFill>
                                  <a:srgbClr val="000000"/>
                                </a:solidFill>
                                <a:latin typeface="Cambria Math" panose="02040503050406030204" pitchFamily="18" charset="0"/>
                              </a:rPr>
                              <m:t>𝑛</m:t>
                            </m:r>
                          </m:e>
                        </m:rad>
                      </m:den>
                    </m:f>
                  </m:oMath>
                </a14:m>
                <a:endParaRPr lang="en-US" sz="2800" dirty="0"/>
              </a:p>
              <a:p>
                <a:pPr marL="201168" lvl="1" indent="0">
                  <a:buNone/>
                </a:pPr>
                <a:endParaRPr lang="en-US" sz="2000" dirty="0"/>
              </a:p>
              <a:p>
                <a:endParaRPr lang="en-US" dirty="0"/>
              </a:p>
            </p:txBody>
          </p:sp>
        </mc:Choice>
        <mc:Fallback xmlns="">
          <p:sp>
            <p:nvSpPr>
              <p:cNvPr id="3" name="Content Placeholder 2">
                <a:extLst>
                  <a:ext uri="{FF2B5EF4-FFF2-40B4-BE49-F238E27FC236}">
                    <a16:creationId xmlns:a16="http://schemas.microsoft.com/office/drawing/2014/main" id="{18272581-7B11-3B62-0308-33BC75AA48AE}"/>
                  </a:ext>
                </a:extLst>
              </p:cNvPr>
              <p:cNvSpPr>
                <a:spLocks noGrp="1" noRot="1" noChangeAspect="1" noMove="1" noResize="1" noEditPoints="1" noAdjustHandles="1" noChangeArrowheads="1" noChangeShapeType="1" noTextEdit="1"/>
              </p:cNvSpPr>
              <p:nvPr>
                <p:ph idx="1"/>
              </p:nvPr>
            </p:nvSpPr>
            <p:spPr>
              <a:xfrm>
                <a:off x="676656" y="1288473"/>
                <a:ext cx="10753725" cy="4932217"/>
              </a:xfrm>
              <a:blipFill>
                <a:blip r:embed="rId2"/>
                <a:stretch>
                  <a:fillRect l="-283" t="-234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2FB74DA-F002-0D32-075D-86101680228B}"/>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4276952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tf78479028_win32</Template>
  <TotalTime>956</TotalTime>
  <Words>1742</Words>
  <Application>Microsoft Office PowerPoint</Application>
  <PresentationFormat>Widescreen</PresentationFormat>
  <Paragraphs>390</Paragraphs>
  <Slides>24</Slides>
  <Notes>0</Notes>
  <HiddenSlides>0</HiddenSlides>
  <MMClips>0</MMClips>
  <ScaleCrop>false</ScaleCrop>
  <HeadingPairs>
    <vt:vector size="8" baseType="variant">
      <vt:variant>
        <vt:lpstr>Fonts Used</vt:lpstr>
      </vt:variant>
      <vt:variant>
        <vt:i4>10</vt:i4>
      </vt:variant>
      <vt:variant>
        <vt:lpstr>Theme</vt:lpstr>
      </vt:variant>
      <vt:variant>
        <vt:i4>5</vt:i4>
      </vt:variant>
      <vt:variant>
        <vt:lpstr>Embedded OLE Servers</vt:lpstr>
      </vt:variant>
      <vt:variant>
        <vt:i4>1</vt:i4>
      </vt:variant>
      <vt:variant>
        <vt:lpstr>Slide Titles</vt:lpstr>
      </vt:variant>
      <vt:variant>
        <vt:i4>24</vt:i4>
      </vt:variant>
    </vt:vector>
  </HeadingPairs>
  <TitlesOfParts>
    <vt:vector size="40" baseType="lpstr">
      <vt:lpstr>Arial</vt:lpstr>
      <vt:lpstr>Calibri</vt:lpstr>
      <vt:lpstr>Calibri Light</vt:lpstr>
      <vt:lpstr>Cambria Math</vt:lpstr>
      <vt:lpstr>Segoe UI</vt:lpstr>
      <vt:lpstr>Segoe UI Light</vt:lpstr>
      <vt:lpstr>SourceSansPro</vt:lpstr>
      <vt:lpstr>Times New Roman</vt:lpstr>
      <vt:lpstr>Wingdings</vt:lpstr>
      <vt:lpstr>Wingdings 2</vt:lpstr>
      <vt:lpstr>Balancing Act</vt:lpstr>
      <vt:lpstr>Wellspring</vt:lpstr>
      <vt:lpstr>Star of the show</vt:lpstr>
      <vt:lpstr>Amusements</vt:lpstr>
      <vt:lpstr>Metropolitan</vt:lpstr>
      <vt:lpstr>Equation</vt:lpstr>
      <vt:lpstr>Sampling Distribution</vt:lpstr>
      <vt:lpstr>Sampling distribution of sample mean (X ̅)</vt:lpstr>
      <vt:lpstr>Probability distribution of  X ̅ </vt:lpstr>
      <vt:lpstr>Central Limit Theorem</vt:lpstr>
      <vt:lpstr>PowerPoint Presentation</vt:lpstr>
      <vt:lpstr>What sample size is large enough for normal approximation of sampling distribution of mean?</vt:lpstr>
      <vt:lpstr>Expected value</vt:lpstr>
      <vt:lpstr>Standard Error</vt:lpstr>
      <vt:lpstr>Standard error mean (SRSWR)</vt:lpstr>
      <vt:lpstr>Standard error of mean (SRSWOR)</vt:lpstr>
      <vt:lpstr>Finite Population Correction</vt:lpstr>
      <vt:lpstr>Factor affecting the standard error of sample mean</vt:lpstr>
      <vt:lpstr>Example: The no. of days absent per year in the population of six health post employees of a certain vdc are 8, 3, 1, 11, 4 and 7</vt:lpstr>
      <vt:lpstr> In sampling without replacement the total number of possible samples = 6C2 = 15 </vt:lpstr>
      <vt:lpstr>Frequency distribution of sample means</vt:lpstr>
      <vt:lpstr>In sampling with replacement the total number of possible samples = 6^2 = 36</vt:lpstr>
      <vt:lpstr>Frequency distribution of sample means (SRSWOR)</vt:lpstr>
      <vt:lpstr>Distribution of population value</vt:lpstr>
      <vt:lpstr>Sampling distribution of means sampling without replacement (n=2)</vt:lpstr>
      <vt:lpstr> Sampling distributions of means sampling with replacement (n=2) </vt:lpstr>
      <vt:lpstr>To show   E(X ̅ )= μ</vt:lpstr>
      <vt:lpstr>PowerPoint Presentation</vt:lpstr>
      <vt:lpstr>To show                                for SRSWOR</vt:lpstr>
      <vt:lpstr>To show                     for SRSWR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Sampling Distribution</dc:title>
  <dc:creator>Santosh Chhatkuli</dc:creator>
  <cp:lastModifiedBy>Santosh Chhatkuli</cp:lastModifiedBy>
  <cp:revision>79</cp:revision>
  <dcterms:created xsi:type="dcterms:W3CDTF">2021-05-08T14:39:29Z</dcterms:created>
  <dcterms:modified xsi:type="dcterms:W3CDTF">2024-11-28T14:33:15Z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