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4"/>
  </p:sldMasterIdLst>
  <p:sldIdLst>
    <p:sldId id="298" r:id="rId5"/>
    <p:sldId id="276" r:id="rId6"/>
    <p:sldId id="277" r:id="rId7"/>
    <p:sldId id="278" r:id="rId8"/>
    <p:sldId id="279"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2A21-2030-CEB6-A3F1-DA40FF456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AAC310-5581-0161-BD9C-9E59EE2712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AA47C0-7D0B-9F70-4AA9-51E102FCAD71}"/>
              </a:ext>
            </a:extLst>
          </p:cNvPr>
          <p:cNvSpPr>
            <a:spLocks noGrp="1"/>
          </p:cNvSpPr>
          <p:nvPr>
            <p:ph type="dt" sz="half" idx="10"/>
          </p:nvPr>
        </p:nvSpPr>
        <p:spPr/>
        <p:txBody>
          <a:bodyPr/>
          <a:lstStyle/>
          <a:p>
            <a:fld id="{9184DA70-C731-4C70-880D-CCD4705E623C}" type="datetime1">
              <a:rPr lang="en-US" smtClean="0"/>
              <a:t>11/29/2024</a:t>
            </a:fld>
            <a:endParaRPr lang="en-US" dirty="0"/>
          </a:p>
        </p:txBody>
      </p:sp>
      <p:sp>
        <p:nvSpPr>
          <p:cNvPr id="5" name="Footer Placeholder 4">
            <a:extLst>
              <a:ext uri="{FF2B5EF4-FFF2-40B4-BE49-F238E27FC236}">
                <a16:creationId xmlns:a16="http://schemas.microsoft.com/office/drawing/2014/main" id="{3EDC7AB8-5B04-CFE0-93AA-84BE6331E4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E25DFA-5EE6-3B63-882E-F5725B98E89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053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5FB8-E0EF-789E-FEED-74F8D6334B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C14360-B814-87CD-A25A-69E3A3996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1AFFD-AC8B-9FC8-EA84-ADE07BB21375}"/>
              </a:ext>
            </a:extLst>
          </p:cNvPr>
          <p:cNvSpPr>
            <a:spLocks noGrp="1"/>
          </p:cNvSpPr>
          <p:nvPr>
            <p:ph type="dt" sz="half" idx="10"/>
          </p:nvPr>
        </p:nvSpPr>
        <p:spPr/>
        <p:txBody>
          <a:bodyPr/>
          <a:lstStyle/>
          <a:p>
            <a:fld id="{62D6E202-B606-4609-B914-27C9371A1F6D}" type="datetime1">
              <a:rPr lang="en-US" smtClean="0"/>
              <a:t>11/29/2024</a:t>
            </a:fld>
            <a:endParaRPr lang="en-US" dirty="0"/>
          </a:p>
        </p:txBody>
      </p:sp>
      <p:sp>
        <p:nvSpPr>
          <p:cNvPr id="5" name="Footer Placeholder 4">
            <a:extLst>
              <a:ext uri="{FF2B5EF4-FFF2-40B4-BE49-F238E27FC236}">
                <a16:creationId xmlns:a16="http://schemas.microsoft.com/office/drawing/2014/main" id="{F547BB82-67E9-76EF-6EB4-9033A9C43B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46CC95-55E4-2704-BFE0-D3F6B4DF3B6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36093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7570E-9017-E3C3-8ECE-3A1202B28B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B8234-9DF0-40C0-A99A-54F464439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A1E21-3E28-9BE5-DF04-3EE83C772444}"/>
              </a:ext>
            </a:extLst>
          </p:cNvPr>
          <p:cNvSpPr>
            <a:spLocks noGrp="1"/>
          </p:cNvSpPr>
          <p:nvPr>
            <p:ph type="dt" sz="half" idx="10"/>
          </p:nvPr>
        </p:nvSpPr>
        <p:spPr/>
        <p:txBody>
          <a:bodyPr/>
          <a:lstStyle/>
          <a:p>
            <a:fld id="{62D6E202-B606-4609-B914-27C9371A1F6D}" type="datetime1">
              <a:rPr lang="en-US" smtClean="0"/>
              <a:t>11/29/2024</a:t>
            </a:fld>
            <a:endParaRPr lang="en-US" dirty="0"/>
          </a:p>
        </p:txBody>
      </p:sp>
      <p:sp>
        <p:nvSpPr>
          <p:cNvPr id="5" name="Footer Placeholder 4">
            <a:extLst>
              <a:ext uri="{FF2B5EF4-FFF2-40B4-BE49-F238E27FC236}">
                <a16:creationId xmlns:a16="http://schemas.microsoft.com/office/drawing/2014/main" id="{8D5AA3AB-EA4A-917D-1AE7-D0BF807DF9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37F0AF-23E3-6596-1A55-A4C8587F5E0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61288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15FB-2FA4-6A50-0B14-DA1950EC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4644F-E225-C75A-11D8-C8B370E149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62164-2E6C-7E69-F5A0-007287705B57}"/>
              </a:ext>
            </a:extLst>
          </p:cNvPr>
          <p:cNvSpPr>
            <a:spLocks noGrp="1"/>
          </p:cNvSpPr>
          <p:nvPr>
            <p:ph type="dt" sz="half" idx="10"/>
          </p:nvPr>
        </p:nvSpPr>
        <p:spPr/>
        <p:txBody>
          <a:bodyPr/>
          <a:lstStyle/>
          <a:p>
            <a:fld id="{4BE1D723-8F53-4F53-90B0-1982A396982E}" type="datetime1">
              <a:rPr lang="en-US" smtClean="0"/>
              <a:t>11/29/2024</a:t>
            </a:fld>
            <a:endParaRPr lang="en-US" dirty="0"/>
          </a:p>
        </p:txBody>
      </p:sp>
      <p:sp>
        <p:nvSpPr>
          <p:cNvPr id="5" name="Footer Placeholder 4">
            <a:extLst>
              <a:ext uri="{FF2B5EF4-FFF2-40B4-BE49-F238E27FC236}">
                <a16:creationId xmlns:a16="http://schemas.microsoft.com/office/drawing/2014/main" id="{B892510B-8CD5-9D11-9496-358DCBEBA3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CACE5E-0346-7018-C976-780DD9CFD7E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8794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4A92-0B83-FA58-CC7C-1DF3C497D8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470BA4-7118-9E6D-3ABC-463C694E1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4A686-7690-3E9A-6C11-57A3DEEEEE8D}"/>
              </a:ext>
            </a:extLst>
          </p:cNvPr>
          <p:cNvSpPr>
            <a:spLocks noGrp="1"/>
          </p:cNvSpPr>
          <p:nvPr>
            <p:ph type="dt" sz="half" idx="10"/>
          </p:nvPr>
        </p:nvSpPr>
        <p:spPr/>
        <p:txBody>
          <a:bodyPr/>
          <a:lstStyle/>
          <a:p>
            <a:fld id="{97669AF7-7BEB-44E4-9852-375E34362B5B}" type="datetime1">
              <a:rPr lang="en-US" smtClean="0"/>
              <a:t>11/29/2024</a:t>
            </a:fld>
            <a:endParaRPr lang="en-US" dirty="0"/>
          </a:p>
        </p:txBody>
      </p:sp>
      <p:sp>
        <p:nvSpPr>
          <p:cNvPr id="5" name="Footer Placeholder 4">
            <a:extLst>
              <a:ext uri="{FF2B5EF4-FFF2-40B4-BE49-F238E27FC236}">
                <a16:creationId xmlns:a16="http://schemas.microsoft.com/office/drawing/2014/main" id="{DDE39B22-98FD-96AA-8A2F-59664F5CE5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84FE00-B989-26DC-4E7C-8F1AA1A6D17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801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64AF-C767-1028-4491-F3F9EB1B7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D8031C-12C7-3F98-EEDF-42D7E568D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03CC4-71BC-0FAF-A1AE-04CB5B6A63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88A46B-4AD2-AC3E-9180-D30ABF5300B0}"/>
              </a:ext>
            </a:extLst>
          </p:cNvPr>
          <p:cNvSpPr>
            <a:spLocks noGrp="1"/>
          </p:cNvSpPr>
          <p:nvPr>
            <p:ph type="dt" sz="half" idx="10"/>
          </p:nvPr>
        </p:nvSpPr>
        <p:spPr/>
        <p:txBody>
          <a:bodyPr/>
          <a:lstStyle/>
          <a:p>
            <a:fld id="{BAAAC38D-0552-4C82-B593-E6124DFADBE2}" type="datetime1">
              <a:rPr lang="en-US" smtClean="0"/>
              <a:t>11/29/2024</a:t>
            </a:fld>
            <a:endParaRPr lang="en-US" dirty="0"/>
          </a:p>
        </p:txBody>
      </p:sp>
      <p:sp>
        <p:nvSpPr>
          <p:cNvPr id="6" name="Footer Placeholder 5">
            <a:extLst>
              <a:ext uri="{FF2B5EF4-FFF2-40B4-BE49-F238E27FC236}">
                <a16:creationId xmlns:a16="http://schemas.microsoft.com/office/drawing/2014/main" id="{F1D30447-D7F3-058E-2AD0-BD4A65B09C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7E3A234-64C5-F9C2-DDE1-F71D5B7C394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294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E6E3-F866-D85B-E8C9-F4B180DD85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620753-C610-840F-540F-55627BC1A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EB00A9-E5F2-E3FD-98A8-E7BBDFE1C7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1C38B3-BF1A-F872-3AD6-C6411EBC8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2BC1E1-5804-10DE-83A2-1AFAB5114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5CD5FD-9691-CD5F-8FC9-FE951DA55A22}"/>
              </a:ext>
            </a:extLst>
          </p:cNvPr>
          <p:cNvSpPr>
            <a:spLocks noGrp="1"/>
          </p:cNvSpPr>
          <p:nvPr>
            <p:ph type="dt" sz="half" idx="10"/>
          </p:nvPr>
        </p:nvSpPr>
        <p:spPr/>
        <p:txBody>
          <a:bodyPr/>
          <a:lstStyle/>
          <a:p>
            <a:fld id="{D9DF0F1C-5577-4ACB-BB62-DF8F3C494C7E}" type="datetime1">
              <a:rPr lang="en-US" smtClean="0"/>
              <a:t>11/29/2024</a:t>
            </a:fld>
            <a:endParaRPr lang="en-US" dirty="0"/>
          </a:p>
        </p:txBody>
      </p:sp>
      <p:sp>
        <p:nvSpPr>
          <p:cNvPr id="8" name="Footer Placeholder 7">
            <a:extLst>
              <a:ext uri="{FF2B5EF4-FFF2-40B4-BE49-F238E27FC236}">
                <a16:creationId xmlns:a16="http://schemas.microsoft.com/office/drawing/2014/main" id="{5E7D997D-957B-4182-1DDD-EF3C3ECFA5D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BE6DF5-DBB3-F957-8B93-A2788B05587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151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E2F8-CFB8-79DF-2DC8-090CF96F63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55BB34-5D69-79DB-8EEC-633B89B8D40A}"/>
              </a:ext>
            </a:extLst>
          </p:cNvPr>
          <p:cNvSpPr>
            <a:spLocks noGrp="1"/>
          </p:cNvSpPr>
          <p:nvPr>
            <p:ph type="dt" sz="half" idx="10"/>
          </p:nvPr>
        </p:nvSpPr>
        <p:spPr/>
        <p:txBody>
          <a:bodyPr/>
          <a:lstStyle/>
          <a:p>
            <a:fld id="{1775B394-D9F9-4F0C-B15D-605F45CB9E9F}" type="datetime1">
              <a:rPr lang="en-US" smtClean="0"/>
              <a:t>11/29/2024</a:t>
            </a:fld>
            <a:endParaRPr lang="en-US" dirty="0"/>
          </a:p>
        </p:txBody>
      </p:sp>
      <p:sp>
        <p:nvSpPr>
          <p:cNvPr id="4" name="Footer Placeholder 3">
            <a:extLst>
              <a:ext uri="{FF2B5EF4-FFF2-40B4-BE49-F238E27FC236}">
                <a16:creationId xmlns:a16="http://schemas.microsoft.com/office/drawing/2014/main" id="{704D3678-D814-02B8-DA74-CC8A03AD604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2154E1-75B3-64DF-0A4D-6C0810BC65E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260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C1E37-9960-49AE-981A-A909B7382180}"/>
              </a:ext>
            </a:extLst>
          </p:cNvPr>
          <p:cNvSpPr>
            <a:spLocks noGrp="1"/>
          </p:cNvSpPr>
          <p:nvPr>
            <p:ph type="dt" sz="half" idx="10"/>
          </p:nvPr>
        </p:nvSpPr>
        <p:spPr/>
        <p:txBody>
          <a:bodyPr/>
          <a:lstStyle/>
          <a:p>
            <a:fld id="{39667345-2558-425A-8533-9BFDBCE15005}" type="datetime1">
              <a:rPr lang="en-US" smtClean="0"/>
              <a:t>11/29/2024</a:t>
            </a:fld>
            <a:endParaRPr lang="en-US" dirty="0"/>
          </a:p>
        </p:txBody>
      </p:sp>
      <p:sp>
        <p:nvSpPr>
          <p:cNvPr id="3" name="Footer Placeholder 2">
            <a:extLst>
              <a:ext uri="{FF2B5EF4-FFF2-40B4-BE49-F238E27FC236}">
                <a16:creationId xmlns:a16="http://schemas.microsoft.com/office/drawing/2014/main" id="{48F554EE-4C1E-A153-C212-81450C25AB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5437F5-7E5E-1FA5-DC2E-0BC523BD9D6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682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9155-7406-F21D-A3E0-4DC7FA139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879D97-58C3-AB67-44B0-F4EF64539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E31ECC-65C5-1419-5349-93F3959A6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B8404-6893-4820-28DA-55C9A08CF570}"/>
              </a:ext>
            </a:extLst>
          </p:cNvPr>
          <p:cNvSpPr>
            <a:spLocks noGrp="1"/>
          </p:cNvSpPr>
          <p:nvPr>
            <p:ph type="dt" sz="half" idx="10"/>
          </p:nvPr>
        </p:nvSpPr>
        <p:spPr/>
        <p:txBody>
          <a:bodyPr/>
          <a:lstStyle/>
          <a:p>
            <a:fld id="{92BEA474-078D-4E9B-9B14-09A87B19DC46}" type="datetime1">
              <a:rPr lang="en-US" smtClean="0"/>
              <a:t>11/29/2024</a:t>
            </a:fld>
            <a:endParaRPr lang="en-US" dirty="0"/>
          </a:p>
        </p:txBody>
      </p:sp>
      <p:sp>
        <p:nvSpPr>
          <p:cNvPr id="6" name="Footer Placeholder 5">
            <a:extLst>
              <a:ext uri="{FF2B5EF4-FFF2-40B4-BE49-F238E27FC236}">
                <a16:creationId xmlns:a16="http://schemas.microsoft.com/office/drawing/2014/main" id="{7455D558-760E-B5A3-C023-FE29A7562F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A761B2-C852-94BC-E9D8-499C5C19C95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9541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46F2-481A-4E96-A200-33940698A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531A21-8950-202A-34D7-043270797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8F32A2-7705-19D5-D47D-6E13D219A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3182F-9380-56FB-EB9D-59CB91A4EA1F}"/>
              </a:ext>
            </a:extLst>
          </p:cNvPr>
          <p:cNvSpPr>
            <a:spLocks noGrp="1"/>
          </p:cNvSpPr>
          <p:nvPr>
            <p:ph type="dt" sz="half" idx="10"/>
          </p:nvPr>
        </p:nvSpPr>
        <p:spPr/>
        <p:txBody>
          <a:bodyPr/>
          <a:lstStyle/>
          <a:p>
            <a:fld id="{4907D986-8816-4272-A432-0437A28A9828}" type="datetime1">
              <a:rPr lang="en-US" smtClean="0"/>
              <a:t>11/29/2024</a:t>
            </a:fld>
            <a:endParaRPr lang="en-US" dirty="0"/>
          </a:p>
        </p:txBody>
      </p:sp>
      <p:sp>
        <p:nvSpPr>
          <p:cNvPr id="6" name="Footer Placeholder 5">
            <a:extLst>
              <a:ext uri="{FF2B5EF4-FFF2-40B4-BE49-F238E27FC236}">
                <a16:creationId xmlns:a16="http://schemas.microsoft.com/office/drawing/2014/main" id="{C24C19A4-993C-25FA-9EDD-E48FEDC399D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743333CA-CE6A-13AD-9F1C-0C8AFE5DF7B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596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BED5BB-8E45-DAA4-260E-B226773DC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7246C5-17EA-0E10-C05A-2862D0B426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69EEE-B168-BC11-6DD2-364F06652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11/29/2024</a:t>
            </a:fld>
            <a:endParaRPr lang="en-US" dirty="0"/>
          </a:p>
        </p:txBody>
      </p:sp>
      <p:sp>
        <p:nvSpPr>
          <p:cNvPr id="5" name="Footer Placeholder 4">
            <a:extLst>
              <a:ext uri="{FF2B5EF4-FFF2-40B4-BE49-F238E27FC236}">
                <a16:creationId xmlns:a16="http://schemas.microsoft.com/office/drawing/2014/main" id="{DDB11BCB-1586-78F7-459C-3D0FD02D8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180F964-A914-C905-EBBA-A90AF756B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3856954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871791" y="844825"/>
            <a:ext cx="3565324" cy="2011415"/>
          </a:xfrm>
        </p:spPr>
        <p:txBody>
          <a:bodyPr anchor="b">
            <a:normAutofit/>
          </a:bodyPr>
          <a:lstStyle/>
          <a:p>
            <a:r>
              <a:rPr lang="en-US" sz="4400" b="1" dirty="0">
                <a:solidFill>
                  <a:srgbClr val="FF0000"/>
                </a:solidFill>
              </a:rPr>
              <a:t>Sampling Distribution of proportion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2800" dirty="0">
                <a:solidFill>
                  <a:srgbClr val="0070C0"/>
                </a:solidFill>
              </a:rPr>
              <a:t>Santosh Chhatkuli</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9C43-2763-EAAD-6956-6CA3C32DCAA8}"/>
              </a:ext>
            </a:extLst>
          </p:cNvPr>
          <p:cNvSpPr>
            <a:spLocks noGrp="1"/>
          </p:cNvSpPr>
          <p:nvPr>
            <p:ph type="title"/>
          </p:nvPr>
        </p:nvSpPr>
        <p:spPr>
          <a:xfrm>
            <a:off x="854765" y="304456"/>
            <a:ext cx="8248650" cy="792162"/>
          </a:xfrm>
        </p:spPr>
        <p:txBody>
          <a:bodyPr>
            <a:normAutofit/>
          </a:bodyPr>
          <a:lstStyle/>
          <a:p>
            <a:pPr>
              <a:defRPr/>
            </a:pPr>
            <a:r>
              <a:rPr lang="en-US" sz="3200" b="1" dirty="0">
                <a:solidFill>
                  <a:schemeClr val="tx2">
                    <a:satMod val="130000"/>
                  </a:schemeClr>
                </a:solidFill>
              </a:rPr>
              <a:t>Sampling distribution of proportion</a:t>
            </a:r>
          </a:p>
        </p:txBody>
      </p:sp>
      <p:sp>
        <p:nvSpPr>
          <p:cNvPr id="38915" name="Content Placeholder 2">
            <a:extLst>
              <a:ext uri="{FF2B5EF4-FFF2-40B4-BE49-F238E27FC236}">
                <a16:creationId xmlns:a16="http://schemas.microsoft.com/office/drawing/2014/main" id="{35474420-60F5-12CB-4FBD-64C9DFB8E25A}"/>
              </a:ext>
            </a:extLst>
          </p:cNvPr>
          <p:cNvSpPr>
            <a:spLocks noGrp="1"/>
          </p:cNvSpPr>
          <p:nvPr>
            <p:ph idx="1"/>
          </p:nvPr>
        </p:nvSpPr>
        <p:spPr>
          <a:xfrm>
            <a:off x="854765" y="1447800"/>
            <a:ext cx="10654747" cy="4800600"/>
          </a:xfrm>
        </p:spPr>
        <p:txBody>
          <a:bodyPr/>
          <a:lstStyle/>
          <a:p>
            <a:pPr eaLnBrk="1" hangingPunct="1">
              <a:buFont typeface="Wingdings 2" panose="05020102010507070707" pitchFamily="18" charset="2"/>
              <a:buNone/>
            </a:pPr>
            <a:r>
              <a:rPr lang="en-US" altLang="en-US" dirty="0"/>
              <a:t>Consider sampling from a population which is divided into two mutually exclusive classes.</a:t>
            </a:r>
          </a:p>
          <a:p>
            <a:pPr lvl="1" eaLnBrk="1" hangingPunct="1"/>
            <a:r>
              <a:rPr lang="en-US" altLang="en-US" sz="2800" dirty="0"/>
              <a:t>One class possessing particular attribute</a:t>
            </a:r>
          </a:p>
          <a:p>
            <a:pPr lvl="1" eaLnBrk="1" hangingPunct="1"/>
            <a:r>
              <a:rPr lang="en-US" altLang="en-US" sz="2800" dirty="0"/>
              <a:t>Other class not possessing that attribute</a:t>
            </a: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r>
              <a:rPr lang="en-US" altLang="en-US" dirty="0"/>
              <a:t>The presence of an attribute in sampled unit may be termed as success</a:t>
            </a:r>
          </a:p>
          <a:p>
            <a:pPr eaLnBrk="1" hangingPunct="1">
              <a:buFont typeface="Wingdings 2" panose="05020102010507070707" pitchFamily="18" charset="2"/>
              <a:buNone/>
            </a:pPr>
            <a:r>
              <a:rPr lang="en-US" altLang="en-US" dirty="0"/>
              <a:t>and its absence as failure (coded as 1 for success and 0 as failure)</a:t>
            </a:r>
          </a:p>
          <a:p>
            <a:pPr eaLnBrk="1" hangingPunct="1">
              <a:buFont typeface="Wingdings 2" panose="05020102010507070707" pitchFamily="18" charset="2"/>
              <a:buNone/>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0EC00E-E528-1E12-90D6-784BB0C9AFDB}"/>
              </a:ext>
            </a:extLst>
          </p:cNvPr>
          <p:cNvSpPr>
            <a:spLocks noGrp="1"/>
          </p:cNvSpPr>
          <p:nvPr>
            <p:ph type="subTitle" idx="1"/>
          </p:nvPr>
        </p:nvSpPr>
        <p:spPr>
          <a:xfrm>
            <a:off x="2286000" y="304800"/>
            <a:ext cx="8077200" cy="6324600"/>
          </a:xfrm>
        </p:spPr>
        <p:txBody>
          <a:bodyPr>
            <a:normAutofit/>
          </a:bodyPr>
          <a:lstStyle/>
          <a:p>
            <a:pPr>
              <a:spcAft>
                <a:spcPts val="0"/>
              </a:spcAft>
              <a:defRPr/>
            </a:pPr>
            <a:r>
              <a:rPr lang="en-US" sz="1800" b="1" dirty="0"/>
              <a:t>Terminology</a:t>
            </a:r>
          </a:p>
        </p:txBody>
      </p:sp>
      <mc:AlternateContent xmlns:mc="http://schemas.openxmlformats.org/markup-compatibility/2006" xmlns:a14="http://schemas.microsoft.com/office/drawing/2010/main">
        <mc:Choice Requires="a14">
          <p:sp>
            <p:nvSpPr>
              <p:cNvPr id="39939" name="Object 2">
                <a:extLst>
                  <a:ext uri="{FF2B5EF4-FFF2-40B4-BE49-F238E27FC236}">
                    <a16:creationId xmlns:a16="http://schemas.microsoft.com/office/drawing/2014/main" id="{B1A2850A-5B76-C18C-3F9D-5CC5A4857540}"/>
                  </a:ext>
                </a:extLst>
              </p:cNvPr>
              <p:cNvSpPr txBox="1"/>
              <p:nvPr/>
            </p:nvSpPr>
            <p:spPr bwMode="auto">
              <a:xfrm>
                <a:off x="1063487" y="520700"/>
                <a:ext cx="9736138" cy="11064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𝑃</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𝑜𝑟</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ea typeface="Cambria Math" panose="02040503050406030204" pitchFamily="18" charset="0"/>
                        </a:rPr>
                        <m:t>𝜋</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𝑃𝑟𝑜𝑝𝑜𝑟𝑡𝑖𝑜𝑛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𝑢𝑛𝑖𝑡𝑠</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𝑝𝑜𝑠𝑠𝑒𝑠𝑠𝑖𝑛𝑔</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𝑔𝑖𝑣𝑒𝑛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𝑎𝑡𝑡𝑟𝑖𝑏𝑢𝑡𝑒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𝑔𝑖𝑣𝑒𝑛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𝑝𝑜𝑝𝑢𝑙𝑎𝑡𝑖𝑜𝑛</m:t>
                      </m:r>
                      <m:r>
                        <a:rPr lang="en-US" i="0">
                          <a:solidFill>
                            <a:srgbClr val="000000"/>
                          </a:solidFill>
                          <a:latin typeface="Cambria Math" panose="02040503050406030204" pitchFamily="18" charset="0"/>
                        </a:rPr>
                        <m:t> </m:t>
                      </m:r>
                    </m:oMath>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𝑝𝑟𝑜𝑝𝑜𝑟𝑡𝑖𝑜𝑛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𝑠𝑢𝑐𝑐𝑒𝑠𝑠</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𝑝𝑜𝑝𝑢𝑙𝑎𝑡𝑖𝑜𝑛</m:t>
                      </m:r>
                      <m:r>
                        <a:rPr lang="en-US" i="1">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𝑋</m:t>
                          </m:r>
                        </m:num>
                        <m:den>
                          <m:r>
                            <a:rPr lang="en-US" i="1">
                              <a:solidFill>
                                <a:srgbClr val="000000"/>
                              </a:solidFill>
                              <a:latin typeface="Cambria Math" panose="02040503050406030204" pitchFamily="18" charset="0"/>
                            </a:rPr>
                            <m:t>𝑁</m:t>
                          </m:r>
                        </m:den>
                      </m:f>
                    </m:oMath>
                  </m:oMathPara>
                </a14:m>
                <a:endParaRPr lang="en-US" dirty="0"/>
              </a:p>
            </p:txBody>
          </p:sp>
        </mc:Choice>
        <mc:Fallback xmlns="">
          <p:sp>
            <p:nvSpPr>
              <p:cNvPr id="39939" name="Object 2">
                <a:extLst>
                  <a:ext uri="{FF2B5EF4-FFF2-40B4-BE49-F238E27FC236}">
                    <a16:creationId xmlns:a16="http://schemas.microsoft.com/office/drawing/2014/main" id="{B1A2850A-5B76-C18C-3F9D-5CC5A4857540}"/>
                  </a:ext>
                </a:extLst>
              </p:cNvPr>
              <p:cNvSpPr txBox="1">
                <a:spLocks noRot="1" noChangeAspect="1" noMove="1" noResize="1" noEditPoints="1" noAdjustHandles="1" noChangeArrowheads="1" noChangeShapeType="1" noTextEdit="1"/>
              </p:cNvSpPr>
              <p:nvPr/>
            </p:nvSpPr>
            <p:spPr bwMode="auto">
              <a:xfrm>
                <a:off x="1063487" y="520700"/>
                <a:ext cx="9736138" cy="1106488"/>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940" name="Object 3">
                <a:extLst>
                  <a:ext uri="{FF2B5EF4-FFF2-40B4-BE49-F238E27FC236}">
                    <a16:creationId xmlns:a16="http://schemas.microsoft.com/office/drawing/2014/main" id="{88111284-B7A5-EE09-DB29-FACD38D10C63}"/>
                  </a:ext>
                </a:extLst>
              </p:cNvPr>
              <p:cNvSpPr txBox="1"/>
              <p:nvPr/>
            </p:nvSpPr>
            <p:spPr bwMode="auto">
              <a:xfrm>
                <a:off x="1063487" y="1767840"/>
                <a:ext cx="10336558" cy="11064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𝑄</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𝑜𝑟</m:t>
                      </m:r>
                      <m:r>
                        <a:rPr lang="en-US" b="0" i="1" smtClean="0">
                          <a:solidFill>
                            <a:srgbClr val="000000"/>
                          </a:solidFill>
                          <a:latin typeface="Cambria Math" panose="02040503050406030204" pitchFamily="18" charset="0"/>
                        </a:rPr>
                        <m:t> 1 − </m:t>
                      </m:r>
                      <m:r>
                        <a:rPr lang="en-US" b="0" i="1" smtClean="0">
                          <a:solidFill>
                            <a:srgbClr val="000000"/>
                          </a:solidFill>
                          <a:latin typeface="Cambria Math" panose="02040503050406030204" pitchFamily="18" charset="0"/>
                          <a:ea typeface="Cambria Math" panose="02040503050406030204" pitchFamily="18" charset="0"/>
                        </a:rPr>
                        <m:t>𝜋</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𝑃𝑟𝑜𝑝𝑜𝑟𝑡𝑖𝑜𝑛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𝑢𝑛𝑖𝑡𝑠</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𝑛𝑜𝑡</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𝑝𝑜𝑠𝑠𝑒𝑠𝑠𝑖𝑛𝑔</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𝑔𝑖𝑣𝑒𝑛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𝑎𝑡𝑡𝑟𝑖𝑏𝑢𝑡𝑒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𝑔𝑖𝑣𝑒𝑛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𝑝𝑜𝑝𝑢𝑙𝑎𝑡𝑖𝑜𝑛</m:t>
                      </m:r>
                      <m:r>
                        <a:rPr lang="en-US" i="0">
                          <a:solidFill>
                            <a:srgbClr val="000000"/>
                          </a:solidFill>
                          <a:latin typeface="Cambria Math" panose="02040503050406030204" pitchFamily="18" charset="0"/>
                        </a:rPr>
                        <m:t> </m:t>
                      </m:r>
                    </m:oMath>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𝑝𝑟𝑜𝑝𝑜𝑟𝑡𝑖𝑜𝑛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𝑓𝑎𝑖𝑙𝑢𝑟𝑒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𝑝𝑜𝑝𝑢𝑙𝑎𝑡𝑖𝑜𝑛</m:t>
                      </m:r>
                      <m:r>
                        <a:rPr lang="en-US" i="1">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𝑋</m:t>
                          </m:r>
                        </m:num>
                        <m:den>
                          <m:r>
                            <a:rPr lang="en-US" i="1">
                              <a:solidFill>
                                <a:srgbClr val="000000"/>
                              </a:solidFill>
                              <a:latin typeface="Cambria Math" panose="02040503050406030204" pitchFamily="18" charset="0"/>
                            </a:rPr>
                            <m:t>𝑁</m:t>
                          </m:r>
                        </m:den>
                      </m:f>
                    </m:oMath>
                  </m:oMathPara>
                </a14:m>
                <a:endParaRPr lang="en-US" dirty="0"/>
              </a:p>
            </p:txBody>
          </p:sp>
        </mc:Choice>
        <mc:Fallback>
          <p:sp>
            <p:nvSpPr>
              <p:cNvPr id="39940" name="Object 3">
                <a:extLst>
                  <a:ext uri="{FF2B5EF4-FFF2-40B4-BE49-F238E27FC236}">
                    <a16:creationId xmlns:a16="http://schemas.microsoft.com/office/drawing/2014/main" id="{88111284-B7A5-EE09-DB29-FACD38D10C63}"/>
                  </a:ext>
                </a:extLst>
              </p:cNvPr>
              <p:cNvSpPr txBox="1">
                <a:spLocks noRot="1" noChangeAspect="1" noMove="1" noResize="1" noEditPoints="1" noAdjustHandles="1" noChangeArrowheads="1" noChangeShapeType="1" noTextEdit="1"/>
              </p:cNvSpPr>
              <p:nvPr/>
            </p:nvSpPr>
            <p:spPr bwMode="auto">
              <a:xfrm>
                <a:off x="1063487" y="1767840"/>
                <a:ext cx="10336558" cy="1106488"/>
              </a:xfrm>
              <a:prstGeom prst="rect">
                <a:avLst/>
              </a:prstGeom>
              <a:blipFill>
                <a:blip r:embed="rId3"/>
                <a:stretch>
                  <a:fillRect l="-118" b="-24176"/>
                </a:stretch>
              </a:blipFill>
              <a:ln>
                <a:noFill/>
              </a:ln>
              <a:effectLst/>
            </p:spPr>
            <p:txBody>
              <a:bodyPr/>
              <a:lstStyle/>
              <a:p>
                <a:r>
                  <a:rPr lang="en-US">
                    <a:noFill/>
                  </a:rPr>
                  <a:t> </a:t>
                </a:r>
              </a:p>
            </p:txBody>
          </p:sp>
        </mc:Fallback>
      </mc:AlternateContent>
      <p:graphicFrame>
        <p:nvGraphicFramePr>
          <p:cNvPr id="39941" name="Object 4">
            <a:extLst>
              <a:ext uri="{FF2B5EF4-FFF2-40B4-BE49-F238E27FC236}">
                <a16:creationId xmlns:a16="http://schemas.microsoft.com/office/drawing/2014/main" id="{BE34BAD0-817B-86CE-D56F-5E1F0C7FCD0A}"/>
              </a:ext>
            </a:extLst>
          </p:cNvPr>
          <p:cNvGraphicFramePr>
            <a:graphicFrameLocks noChangeAspect="1"/>
          </p:cNvGraphicFramePr>
          <p:nvPr>
            <p:extLst>
              <p:ext uri="{D42A27DB-BD31-4B8C-83A1-F6EECF244321}">
                <p14:modId xmlns:p14="http://schemas.microsoft.com/office/powerpoint/2010/main" val="851733687"/>
              </p:ext>
            </p:extLst>
          </p:nvPr>
        </p:nvGraphicFramePr>
        <p:xfrm>
          <a:off x="1063487" y="3276601"/>
          <a:ext cx="9442174" cy="265113"/>
        </p:xfrm>
        <a:graphic>
          <a:graphicData uri="http://schemas.openxmlformats.org/presentationml/2006/ole">
            <mc:AlternateContent xmlns:mc="http://schemas.openxmlformats.org/markup-compatibility/2006">
              <mc:Choice xmlns:v="urn:schemas-microsoft-com:vml" Requires="v">
                <p:oleObj name="Equation" r:id="rId4" imgW="4508500" imgH="203200" progId="Equation.DSMT4">
                  <p:embed/>
                </p:oleObj>
              </mc:Choice>
              <mc:Fallback>
                <p:oleObj name="Equation" r:id="rId4" imgW="4508500" imgH="203200" progId="Equation.DSMT4">
                  <p:embed/>
                  <p:pic>
                    <p:nvPicPr>
                      <p:cNvPr id="39941" name="Object 4">
                        <a:extLst>
                          <a:ext uri="{FF2B5EF4-FFF2-40B4-BE49-F238E27FC236}">
                            <a16:creationId xmlns:a16="http://schemas.microsoft.com/office/drawing/2014/main" id="{BE34BAD0-817B-86CE-D56F-5E1F0C7FCD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487" y="3276601"/>
                        <a:ext cx="9442174" cy="265113"/>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39942" name="Object 5">
                <a:extLst>
                  <a:ext uri="{FF2B5EF4-FFF2-40B4-BE49-F238E27FC236}">
                    <a16:creationId xmlns:a16="http://schemas.microsoft.com/office/drawing/2014/main" id="{F0785A38-ED87-7100-FA4F-C0DFA8FE40C4}"/>
                  </a:ext>
                </a:extLst>
              </p:cNvPr>
              <p:cNvSpPr txBox="1"/>
              <p:nvPr/>
            </p:nvSpPr>
            <p:spPr bwMode="auto">
              <a:xfrm>
                <a:off x="1133475" y="3733800"/>
                <a:ext cx="9372600" cy="11064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𝑝</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𝑝𝑟𝑜𝑝𝑜𝑟𝑡𝑖𝑜𝑛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𝑢𝑛𝑖𝑡𝑠</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𝑝𝑜𝑠𝑠𝑒𝑠𝑠𝑖𝑛𝑔</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𝑔𝑖𝑣𝑒𝑛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𝑎𝑡𝑡𝑟𝑖𝑏𝑢𝑡𝑒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𝑠𝑎𝑚𝑝𝑙𝑒</m:t>
                      </m:r>
                      <m:r>
                        <a:rPr lang="en-US" i="0">
                          <a:solidFill>
                            <a:srgbClr val="000000"/>
                          </a:solidFill>
                          <a:latin typeface="Cambria Math" panose="02040503050406030204" pitchFamily="18" charset="0"/>
                        </a:rPr>
                        <m:t> </m:t>
                      </m:r>
                    </m:oMath>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𝑝𝑟𝑜𝑝𝑜𝑟𝑡𝑖𝑜𝑛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𝑠𝑢𝑐𝑒𝑠𝑠</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𝑠𝑎𝑚𝑝𝑙𝑒</m:t>
                      </m:r>
                      <m:r>
                        <a:rPr lang="en-US" i="1">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𝑥</m:t>
                          </m:r>
                        </m:num>
                        <m:den>
                          <m:r>
                            <a:rPr lang="en-US" i="1">
                              <a:solidFill>
                                <a:srgbClr val="000000"/>
                              </a:solidFill>
                              <a:latin typeface="Cambria Math" panose="02040503050406030204" pitchFamily="18" charset="0"/>
                            </a:rPr>
                            <m:t>𝑛</m:t>
                          </m:r>
                        </m:den>
                      </m:f>
                    </m:oMath>
                  </m:oMathPara>
                </a14:m>
                <a:endParaRPr lang="en-US" dirty="0"/>
              </a:p>
            </p:txBody>
          </p:sp>
        </mc:Choice>
        <mc:Fallback xmlns="">
          <p:sp>
            <p:nvSpPr>
              <p:cNvPr id="39942" name="Object 5">
                <a:extLst>
                  <a:ext uri="{FF2B5EF4-FFF2-40B4-BE49-F238E27FC236}">
                    <a16:creationId xmlns:a16="http://schemas.microsoft.com/office/drawing/2014/main" id="{F0785A38-ED87-7100-FA4F-C0DFA8FE40C4}"/>
                  </a:ext>
                </a:extLst>
              </p:cNvPr>
              <p:cNvSpPr txBox="1">
                <a:spLocks noRot="1" noChangeAspect="1" noMove="1" noResize="1" noEditPoints="1" noAdjustHandles="1" noChangeArrowheads="1" noChangeShapeType="1" noTextEdit="1"/>
              </p:cNvSpPr>
              <p:nvPr/>
            </p:nvSpPr>
            <p:spPr bwMode="auto">
              <a:xfrm>
                <a:off x="1133475" y="3733800"/>
                <a:ext cx="9372600" cy="1106488"/>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943" name="Object 6">
                <a:extLst>
                  <a:ext uri="{FF2B5EF4-FFF2-40B4-BE49-F238E27FC236}">
                    <a16:creationId xmlns:a16="http://schemas.microsoft.com/office/drawing/2014/main" id="{D24EEE1A-018E-9C94-D7AD-B2875650A15D}"/>
                  </a:ext>
                </a:extLst>
              </p:cNvPr>
              <p:cNvSpPr txBox="1"/>
              <p:nvPr/>
            </p:nvSpPr>
            <p:spPr bwMode="auto">
              <a:xfrm>
                <a:off x="1063625" y="5029200"/>
                <a:ext cx="9580563" cy="11064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𝑞</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𝑝</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𝑝𝑟𝑜𝑝𝑜𝑟𝑡𝑖𝑜𝑛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𝑢𝑛𝑖𝑡𝑠</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𝑛𝑜𝑡</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𝑝𝑜𝑠𝑠𝑒𝑠𝑠𝑖𝑛𝑔</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𝑔𝑖𝑣𝑒𝑛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𝑎𝑡𝑡𝑟𝑖𝑏𝑢𝑡𝑒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𝑠𝑎𝑚𝑝𝑙𝑒</m:t>
                      </m:r>
                      <m:r>
                        <a:rPr lang="en-US" i="0">
                          <a:solidFill>
                            <a:srgbClr val="000000"/>
                          </a:solidFill>
                          <a:latin typeface="Cambria Math" panose="02040503050406030204" pitchFamily="18" charset="0"/>
                        </a:rPr>
                        <m:t> </m:t>
                      </m:r>
                    </m:oMath>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𝑝𝑟𝑜𝑝𝑜𝑟𝑡𝑖𝑜𝑛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𝑓𝑎𝑖𝑙𝑢𝑟𝑒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𝑠𝑎𝑚𝑝𝑙𝑒</m:t>
                      </m:r>
                      <m:r>
                        <a:rPr lang="en-US" i="1">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num>
                        <m:den>
                          <m:r>
                            <a:rPr lang="en-US" i="1">
                              <a:solidFill>
                                <a:srgbClr val="000000"/>
                              </a:solidFill>
                              <a:latin typeface="Cambria Math" panose="02040503050406030204" pitchFamily="18" charset="0"/>
                            </a:rPr>
                            <m:t>𝑛</m:t>
                          </m:r>
                        </m:den>
                      </m:f>
                    </m:oMath>
                  </m:oMathPara>
                </a14:m>
                <a:endParaRPr lang="en-US" dirty="0"/>
              </a:p>
            </p:txBody>
          </p:sp>
        </mc:Choice>
        <mc:Fallback xmlns="">
          <p:sp>
            <p:nvSpPr>
              <p:cNvPr id="39943" name="Object 6">
                <a:extLst>
                  <a:ext uri="{FF2B5EF4-FFF2-40B4-BE49-F238E27FC236}">
                    <a16:creationId xmlns:a16="http://schemas.microsoft.com/office/drawing/2014/main" id="{D24EEE1A-018E-9C94-D7AD-B2875650A15D}"/>
                  </a:ext>
                </a:extLst>
              </p:cNvPr>
              <p:cNvSpPr txBox="1">
                <a:spLocks noRot="1" noChangeAspect="1" noMove="1" noResize="1" noEditPoints="1" noAdjustHandles="1" noChangeArrowheads="1" noChangeShapeType="1" noTextEdit="1"/>
              </p:cNvSpPr>
              <p:nvPr/>
            </p:nvSpPr>
            <p:spPr bwMode="auto">
              <a:xfrm>
                <a:off x="1063625" y="5029200"/>
                <a:ext cx="9580563" cy="1106488"/>
              </a:xfrm>
              <a:prstGeom prst="rect">
                <a:avLst/>
              </a:prstGeom>
              <a:blipFill>
                <a:blip r:embed="rId7"/>
                <a:stretch>
                  <a:fillRect/>
                </a:stretch>
              </a:blipFill>
              <a:ln>
                <a:noFill/>
              </a:ln>
              <a:effectLst/>
            </p:spPr>
            <p:txBody>
              <a:bodyPr/>
              <a:lstStyle/>
              <a:p>
                <a:r>
                  <a:rPr lang="en-US">
                    <a:noFill/>
                  </a:rPr>
                  <a:t> </a:t>
                </a:r>
              </a:p>
            </p:txBody>
          </p:sp>
        </mc:Fallback>
      </mc:AlternateContent>
      <p:sp>
        <p:nvSpPr>
          <p:cNvPr id="39944" name="Rectangle 8">
            <a:extLst>
              <a:ext uri="{FF2B5EF4-FFF2-40B4-BE49-F238E27FC236}">
                <a16:creationId xmlns:a16="http://schemas.microsoft.com/office/drawing/2014/main" id="{F52D4537-633F-3898-11D1-56B006E42E10}"/>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p>
        </p:txBody>
      </p:sp>
      <mc:AlternateContent xmlns:mc="http://schemas.openxmlformats.org/markup-compatibility/2006" xmlns:a14="http://schemas.microsoft.com/office/drawing/2010/main">
        <mc:Choice Requires="a14">
          <p:sp>
            <p:nvSpPr>
              <p:cNvPr id="39945" name="Object 7">
                <a:extLst>
                  <a:ext uri="{FF2B5EF4-FFF2-40B4-BE49-F238E27FC236}">
                    <a16:creationId xmlns:a16="http://schemas.microsoft.com/office/drawing/2014/main" id="{D98BEF6C-2DF4-D254-A35C-DCF9B1ED7302}"/>
                  </a:ext>
                </a:extLst>
              </p:cNvPr>
              <p:cNvSpPr txBox="1"/>
              <p:nvPr/>
            </p:nvSpPr>
            <p:spPr bwMode="auto">
              <a:xfrm>
                <a:off x="1063625" y="6324600"/>
                <a:ext cx="9580563" cy="26511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𝑤h𝑒𝑟𝑒</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𝑆𝑎𝑚𝑝𝑙𝑒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𝑠𝑖𝑧𝑒</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𝑁𝑢𝑚𝑏𝑒𝑟</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𝑠𝑢𝑐𝑐𝑒𝑠𝑠𝑒𝑠</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𝑎</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𝑠𝑎𝑚𝑝𝑙𝑒</m:t>
                      </m:r>
                    </m:oMath>
                  </m:oMathPara>
                </a14:m>
                <a:endParaRPr lang="en-US" dirty="0"/>
              </a:p>
            </p:txBody>
          </p:sp>
        </mc:Choice>
        <mc:Fallback xmlns="">
          <p:sp>
            <p:nvSpPr>
              <p:cNvPr id="39945" name="Object 7">
                <a:extLst>
                  <a:ext uri="{FF2B5EF4-FFF2-40B4-BE49-F238E27FC236}">
                    <a16:creationId xmlns:a16="http://schemas.microsoft.com/office/drawing/2014/main" id="{D98BEF6C-2DF4-D254-A35C-DCF9B1ED7302}"/>
                  </a:ext>
                </a:extLst>
              </p:cNvPr>
              <p:cNvSpPr txBox="1">
                <a:spLocks noRot="1" noChangeAspect="1" noMove="1" noResize="1" noEditPoints="1" noAdjustHandles="1" noChangeArrowheads="1" noChangeShapeType="1" noTextEdit="1"/>
              </p:cNvSpPr>
              <p:nvPr/>
            </p:nvSpPr>
            <p:spPr bwMode="auto">
              <a:xfrm>
                <a:off x="1063625" y="6324600"/>
                <a:ext cx="9580563" cy="265113"/>
              </a:xfrm>
              <a:prstGeom prst="rect">
                <a:avLst/>
              </a:prstGeom>
              <a:blipFill>
                <a:blip r:embed="rId8"/>
                <a:stretch>
                  <a:fillRect b="-58140"/>
                </a:stretch>
              </a:blipFill>
              <a:ln>
                <a:noFill/>
              </a:ln>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CAA3-7F4D-0253-C074-06FCDF8D89A1}"/>
              </a:ext>
            </a:extLst>
          </p:cNvPr>
          <p:cNvSpPr>
            <a:spLocks noGrp="1"/>
          </p:cNvSpPr>
          <p:nvPr>
            <p:ph type="title"/>
          </p:nvPr>
        </p:nvSpPr>
        <p:spPr>
          <a:xfrm>
            <a:off x="1162879" y="251619"/>
            <a:ext cx="7791450" cy="715962"/>
          </a:xfrm>
        </p:spPr>
        <p:txBody>
          <a:bodyPr>
            <a:normAutofit fontScale="90000"/>
          </a:bodyPr>
          <a:lstStyle/>
          <a:p>
            <a:pPr>
              <a:defRPr/>
            </a:pPr>
            <a:br>
              <a:rPr lang="en-US" sz="3600" b="1" dirty="0">
                <a:solidFill>
                  <a:schemeClr val="tx2">
                    <a:satMod val="130000"/>
                  </a:schemeClr>
                </a:solidFill>
              </a:rPr>
            </a:br>
            <a:r>
              <a:rPr lang="en-US" sz="3100" b="1" dirty="0">
                <a:solidFill>
                  <a:schemeClr val="tx2">
                    <a:satMod val="130000"/>
                  </a:schemeClr>
                </a:solidFill>
              </a:rPr>
              <a:t>Functional Form</a:t>
            </a:r>
            <a:br>
              <a:rPr lang="en-US" sz="3100" b="1" dirty="0">
                <a:solidFill>
                  <a:schemeClr val="tx2">
                    <a:satMod val="130000"/>
                  </a:schemeClr>
                </a:solidFill>
              </a:rPr>
            </a:br>
            <a:endParaRPr lang="en-US" sz="3100" b="1" dirty="0">
              <a:solidFill>
                <a:schemeClr val="tx2">
                  <a:satMod val="130000"/>
                </a:schemeClr>
              </a:solidFill>
            </a:endParaRPr>
          </a:p>
        </p:txBody>
      </p:sp>
      <p:sp>
        <p:nvSpPr>
          <p:cNvPr id="3" name="Content Placeholder 2">
            <a:extLst>
              <a:ext uri="{FF2B5EF4-FFF2-40B4-BE49-F238E27FC236}">
                <a16:creationId xmlns:a16="http://schemas.microsoft.com/office/drawing/2014/main" id="{286F2EEA-965D-4676-7E39-61CC2A16D559}"/>
              </a:ext>
            </a:extLst>
          </p:cNvPr>
          <p:cNvSpPr>
            <a:spLocks noGrp="1"/>
          </p:cNvSpPr>
          <p:nvPr>
            <p:ph idx="1"/>
          </p:nvPr>
        </p:nvSpPr>
        <p:spPr>
          <a:xfrm>
            <a:off x="894080" y="1219200"/>
            <a:ext cx="10635311" cy="5029200"/>
          </a:xfrm>
        </p:spPr>
        <p:txBody>
          <a:bodyPr>
            <a:normAutofit/>
          </a:bodyPr>
          <a:lstStyle/>
          <a:p>
            <a:pPr marL="365760" indent="-283464">
              <a:spcAft>
                <a:spcPts val="0"/>
              </a:spcAft>
              <a:buNone/>
              <a:defRPr/>
            </a:pPr>
            <a:r>
              <a:rPr lang="en-US" dirty="0"/>
              <a:t>When the sample size (n) is large, the distribution of sample</a:t>
            </a:r>
          </a:p>
          <a:p>
            <a:pPr marL="365760" indent="-283464">
              <a:spcAft>
                <a:spcPts val="0"/>
              </a:spcAft>
              <a:buNone/>
              <a:defRPr/>
            </a:pPr>
            <a:r>
              <a:rPr lang="en-US" dirty="0"/>
              <a:t>proportions is approximately normally distributed by virtue of the</a:t>
            </a:r>
          </a:p>
          <a:p>
            <a:pPr marL="365760" indent="-283464">
              <a:spcAft>
                <a:spcPts val="0"/>
              </a:spcAft>
              <a:buNone/>
              <a:defRPr/>
            </a:pPr>
            <a:r>
              <a:rPr lang="en-US" dirty="0"/>
              <a:t>Central Limit Theorem (CLT).</a:t>
            </a:r>
          </a:p>
          <a:p>
            <a:pPr marL="365760" indent="-283464">
              <a:spcAft>
                <a:spcPts val="0"/>
              </a:spcAft>
              <a:buNone/>
              <a:defRPr/>
            </a:pPr>
            <a:endParaRPr lang="en-US" b="1" dirty="0"/>
          </a:p>
          <a:p>
            <a:pPr marL="365760" indent="-283464">
              <a:spcAft>
                <a:spcPts val="0"/>
              </a:spcAft>
              <a:buNone/>
              <a:defRPr/>
            </a:pPr>
            <a:r>
              <a:rPr lang="en-US" b="1" dirty="0"/>
              <a:t>How large does the sample size have to be for the use of the normal</a:t>
            </a:r>
          </a:p>
          <a:p>
            <a:pPr marL="365760" indent="-283464">
              <a:spcAft>
                <a:spcPts val="0"/>
              </a:spcAft>
              <a:buNone/>
              <a:defRPr/>
            </a:pPr>
            <a:r>
              <a:rPr lang="en-US" b="1" dirty="0"/>
              <a:t>approximation to be valid?</a:t>
            </a:r>
            <a:endParaRPr lang="en-US" dirty="0"/>
          </a:p>
          <a:p>
            <a:pPr marL="365760" indent="-283464">
              <a:spcAft>
                <a:spcPts val="0"/>
              </a:spcAft>
              <a:buFont typeface="Wingdings 2"/>
              <a:buChar char=""/>
              <a:defRPr/>
            </a:pPr>
            <a:r>
              <a:rPr lang="en-US" dirty="0"/>
              <a:t>Take a large sample</a:t>
            </a:r>
          </a:p>
          <a:p>
            <a:pPr marL="365760" indent="-283464">
              <a:spcAft>
                <a:spcPts val="0"/>
              </a:spcAft>
              <a:buFont typeface="Wingdings 2"/>
              <a:buChar char=""/>
              <a:defRPr/>
            </a:pPr>
            <a:r>
              <a:rPr lang="en-US" dirty="0"/>
              <a:t>A widely used criterion for normal approximation is that both </a:t>
            </a:r>
            <a:r>
              <a:rPr lang="en-US" b="1" i="1" dirty="0" err="1"/>
              <a:t>nP</a:t>
            </a:r>
            <a:r>
              <a:rPr lang="en-US" dirty="0"/>
              <a:t> and </a:t>
            </a:r>
            <a:r>
              <a:rPr lang="en-US" b="1" i="1" dirty="0"/>
              <a:t>n (1 - P)</a:t>
            </a:r>
            <a:r>
              <a:rPr lang="en-US" dirty="0"/>
              <a:t> must be greater than 5</a:t>
            </a:r>
          </a:p>
          <a:p>
            <a:pPr marL="365760" indent="-283464">
              <a:spcAft>
                <a:spcPts val="0"/>
              </a:spcAft>
              <a:buFont typeface="Wingdings 2"/>
              <a:buChar cha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E637-B1C8-0B2B-8089-5586B55CAF29}"/>
              </a:ext>
            </a:extLst>
          </p:cNvPr>
          <p:cNvSpPr>
            <a:spLocks noGrp="1"/>
          </p:cNvSpPr>
          <p:nvPr>
            <p:ph type="title"/>
          </p:nvPr>
        </p:nvSpPr>
        <p:spPr>
          <a:xfrm>
            <a:off x="1133061" y="244733"/>
            <a:ext cx="7791450" cy="1143000"/>
          </a:xfrm>
        </p:spPr>
        <p:txBody>
          <a:bodyPr/>
          <a:lstStyle/>
          <a:p>
            <a:pPr>
              <a:defRPr/>
            </a:pPr>
            <a:r>
              <a:rPr lang="en-US" sz="3200" b="1" dirty="0">
                <a:solidFill>
                  <a:schemeClr val="tx2">
                    <a:satMod val="130000"/>
                  </a:schemeClr>
                </a:solidFill>
              </a:rPr>
              <a:t>Expected value</a:t>
            </a:r>
          </a:p>
        </p:txBody>
      </p:sp>
      <p:sp>
        <p:nvSpPr>
          <p:cNvPr id="41987" name="Content Placeholder 2">
            <a:extLst>
              <a:ext uri="{FF2B5EF4-FFF2-40B4-BE49-F238E27FC236}">
                <a16:creationId xmlns:a16="http://schemas.microsoft.com/office/drawing/2014/main" id="{7B085887-6928-2B29-42C2-510F6082A02E}"/>
              </a:ext>
            </a:extLst>
          </p:cNvPr>
          <p:cNvSpPr>
            <a:spLocks noGrp="1"/>
          </p:cNvSpPr>
          <p:nvPr>
            <p:ph idx="1"/>
          </p:nvPr>
        </p:nvSpPr>
        <p:spPr>
          <a:xfrm>
            <a:off x="1133061" y="1447800"/>
            <a:ext cx="10167730" cy="4800600"/>
          </a:xfrm>
        </p:spPr>
        <p:txBody>
          <a:bodyPr/>
          <a:lstStyle/>
          <a:p>
            <a:pPr marL="0" indent="0" eaLnBrk="1" hangingPunct="1">
              <a:buFont typeface="Wingdings 2" panose="05020102010507070707" pitchFamily="18" charset="2"/>
              <a:buNone/>
            </a:pPr>
            <a:r>
              <a:rPr lang="en-US" altLang="en-US" sz="3600" dirty="0"/>
              <a:t>The expected value of the sample proportion is equal to the population proportion.</a:t>
            </a:r>
          </a:p>
          <a:p>
            <a:pPr eaLnBrk="1" hangingPunct="1">
              <a:buFont typeface="Wingdings 2" panose="05020102010507070707" pitchFamily="18" charset="2"/>
              <a:buNone/>
            </a:pPr>
            <a:r>
              <a:rPr lang="en-US" altLang="en-US" sz="3600" dirty="0"/>
              <a:t>	</a:t>
            </a:r>
          </a:p>
          <a:p>
            <a:pPr marL="0" indent="0" eaLnBrk="1" hangingPunct="1">
              <a:buFont typeface="Wingdings 2" panose="05020102010507070707" pitchFamily="18" charset="2"/>
              <a:buNone/>
            </a:pPr>
            <a:r>
              <a:rPr lang="en-US" altLang="en-US" sz="3600" dirty="0"/>
              <a:t>Under the random sampling, sample proportion ‘p’ is an unbiased estimator of the population proportion ‘P’ for both SRSWOR and SRSWR sampling plan. The average of all the possible sample proportions will be equal to the true population proportion.</a:t>
            </a:r>
          </a:p>
          <a:p>
            <a:pPr eaLnBrk="1" hangingPunct="1">
              <a:buFont typeface="Wingdings 2" panose="05020102010507070707" pitchFamily="18" charset="2"/>
              <a:buNone/>
            </a:pPr>
            <a:endParaRPr lang="en-US" altLang="en-US" dirty="0"/>
          </a:p>
          <a:p>
            <a:pPr eaLnBrk="1" hangingPunct="1"/>
            <a:endParaRPr lang="en-US" altLang="en-US" dirty="0"/>
          </a:p>
        </p:txBody>
      </p:sp>
      <p:sp>
        <p:nvSpPr>
          <p:cNvPr id="41988" name="Rectangle 2">
            <a:extLst>
              <a:ext uri="{FF2B5EF4-FFF2-40B4-BE49-F238E27FC236}">
                <a16:creationId xmlns:a16="http://schemas.microsoft.com/office/drawing/2014/main" id="{A97655AB-EBA0-FD68-EE8B-5AB8A88AD23E}"/>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p>
        </p:txBody>
      </p:sp>
      <p:sp>
        <p:nvSpPr>
          <p:cNvPr id="41989" name="Rectangle 4">
            <a:extLst>
              <a:ext uri="{FF2B5EF4-FFF2-40B4-BE49-F238E27FC236}">
                <a16:creationId xmlns:a16="http://schemas.microsoft.com/office/drawing/2014/main" id="{5C7EA911-2DD3-456D-7602-CE2EDB2E47DF}"/>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p>
        </p:txBody>
      </p:sp>
      <p:sp>
        <p:nvSpPr>
          <p:cNvPr id="41990" name="Rectangle 6">
            <a:extLst>
              <a:ext uri="{FF2B5EF4-FFF2-40B4-BE49-F238E27FC236}">
                <a16:creationId xmlns:a16="http://schemas.microsoft.com/office/drawing/2014/main" id="{50D488D4-287B-0AB7-CD53-1EFA57CF097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p>
        </p:txBody>
      </p:sp>
      <p:sp>
        <p:nvSpPr>
          <p:cNvPr id="41991" name="Rectangle 8">
            <a:extLst>
              <a:ext uri="{FF2B5EF4-FFF2-40B4-BE49-F238E27FC236}">
                <a16:creationId xmlns:a16="http://schemas.microsoft.com/office/drawing/2014/main" id="{71ECED6A-3EB1-BF82-8AF3-833739F2D4CD}"/>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p>
        </p:txBody>
      </p:sp>
      <p:sp>
        <p:nvSpPr>
          <p:cNvPr id="41992" name="Rectangle 12">
            <a:extLst>
              <a:ext uri="{FF2B5EF4-FFF2-40B4-BE49-F238E27FC236}">
                <a16:creationId xmlns:a16="http://schemas.microsoft.com/office/drawing/2014/main" id="{8DA5AC1A-5953-AD52-3D81-0547305CFD50}"/>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p>
        </p:txBody>
      </p:sp>
      <p:sp>
        <p:nvSpPr>
          <p:cNvPr id="41993" name="Rectangle 15">
            <a:extLst>
              <a:ext uri="{FF2B5EF4-FFF2-40B4-BE49-F238E27FC236}">
                <a16:creationId xmlns:a16="http://schemas.microsoft.com/office/drawing/2014/main" id="{27200C80-FCBB-B4D0-D436-FC855C8756FF}"/>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p>
        </p:txBody>
      </p:sp>
      <p:graphicFrame>
        <p:nvGraphicFramePr>
          <p:cNvPr id="41994" name="Object 4">
            <a:extLst>
              <a:ext uri="{FF2B5EF4-FFF2-40B4-BE49-F238E27FC236}">
                <a16:creationId xmlns:a16="http://schemas.microsoft.com/office/drawing/2014/main" id="{FDFAC6FE-E2A6-6205-DF3A-045874C50330}"/>
              </a:ext>
            </a:extLst>
          </p:cNvPr>
          <p:cNvGraphicFramePr>
            <a:graphicFrameLocks noChangeAspect="1"/>
          </p:cNvGraphicFramePr>
          <p:nvPr/>
        </p:nvGraphicFramePr>
        <p:xfrm>
          <a:off x="4114800" y="2590800"/>
          <a:ext cx="2057400" cy="533400"/>
        </p:xfrm>
        <a:graphic>
          <a:graphicData uri="http://schemas.openxmlformats.org/presentationml/2006/ole">
            <mc:AlternateContent xmlns:mc="http://schemas.openxmlformats.org/markup-compatibility/2006">
              <mc:Choice xmlns:v="urn:schemas-microsoft-com:vml" Requires="v">
                <p:oleObj name="Equation" r:id="rId2" imgW="622030" imgH="203112" progId="Equation.DSMT4">
                  <p:embed/>
                </p:oleObj>
              </mc:Choice>
              <mc:Fallback>
                <p:oleObj name="Equation" r:id="rId2" imgW="622030" imgH="203112" progId="Equation.DSMT4">
                  <p:embed/>
                  <p:pic>
                    <p:nvPicPr>
                      <p:cNvPr id="41994" name="Object 4">
                        <a:extLst>
                          <a:ext uri="{FF2B5EF4-FFF2-40B4-BE49-F238E27FC236}">
                            <a16:creationId xmlns:a16="http://schemas.microsoft.com/office/drawing/2014/main" id="{FDFAC6FE-E2A6-6205-DF3A-045874C50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590800"/>
                        <a:ext cx="2057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0D47-8E28-9E80-0595-E7F4DC3F6ECB}"/>
              </a:ext>
            </a:extLst>
          </p:cNvPr>
          <p:cNvSpPr>
            <a:spLocks noGrp="1"/>
          </p:cNvSpPr>
          <p:nvPr>
            <p:ph type="title"/>
          </p:nvPr>
        </p:nvSpPr>
        <p:spPr>
          <a:xfrm>
            <a:off x="526774" y="254760"/>
            <a:ext cx="8172450" cy="421101"/>
          </a:xfrm>
        </p:spPr>
        <p:txBody>
          <a:bodyPr>
            <a:normAutofit fontScale="90000"/>
          </a:bodyPr>
          <a:lstStyle/>
          <a:p>
            <a:pPr>
              <a:defRPr/>
            </a:pPr>
            <a:r>
              <a:rPr lang="en-US" sz="2800" b="1" dirty="0">
                <a:solidFill>
                  <a:schemeClr val="tx2">
                    <a:satMod val="130000"/>
                  </a:schemeClr>
                </a:solidFill>
              </a:rPr>
              <a:t>Standard Error of sample proportion p</a:t>
            </a:r>
          </a:p>
        </p:txBody>
      </p:sp>
      <mc:AlternateContent xmlns:mc="http://schemas.openxmlformats.org/markup-compatibility/2006" xmlns:a14="http://schemas.microsoft.com/office/drawing/2010/main">
        <mc:Choice Requires="a14">
          <p:sp>
            <p:nvSpPr>
              <p:cNvPr id="43011" name="Object 2">
                <a:extLst>
                  <a:ext uri="{FF2B5EF4-FFF2-40B4-BE49-F238E27FC236}">
                    <a16:creationId xmlns:a16="http://schemas.microsoft.com/office/drawing/2014/main" id="{E2F42F88-D6E1-2AC8-0891-FA39600CD37F}"/>
                  </a:ext>
                </a:extLst>
              </p:cNvPr>
              <p:cNvSpPr txBox="1">
                <a:spLocks noGrp="1"/>
              </p:cNvSpPr>
              <p:nvPr>
                <p:ph idx="1"/>
              </p:nvPr>
            </p:nvSpPr>
            <p:spPr bwMode="auto">
              <a:xfrm>
                <a:off x="420756" y="864704"/>
                <a:ext cx="11350487" cy="5824331"/>
              </a:xfrm>
              <a:prstGeom prst="rect">
                <a:avLst/>
              </a:prstGeom>
              <a:noFill/>
              <a:ln>
                <a:noFill/>
              </a:ln>
            </p:spPr>
            <p:txBody>
              <a:bodyPr>
                <a:noAutofit/>
              </a:bodyPr>
              <a:lstStyle/>
              <a:p>
                <a:pPr>
                  <a:buNone/>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panose="02040503050406030204" pitchFamily="18" charset="0"/>
                        </a:rPr>
                        <m:t>𝐹𝑜𝑟</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𝑟𝑒𝑝𝑒𝑎𝑡𝑒𝑑</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𝑠𝑎𝑚𝑝𝑙𝑒</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𝑜𝑓</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𝑠𝑖𝑧𝑒</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𝑛</m:t>
                      </m:r>
                      <m:r>
                        <a:rPr lang="en-US" sz="2000" i="1">
                          <a:solidFill>
                            <a:srgbClr val="000000"/>
                          </a:solidFill>
                          <a:latin typeface="Cambria Math" panose="02040503050406030204" pitchFamily="18" charset="0"/>
                        </a:rPr>
                        <m:t>,</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𝑡h𝑒</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𝑆𝑡𝑎𝑛𝑑𝑎𝑟𝑑</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𝐸𝑟𝑟𝑜𝑟</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𝑜𝑓</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𝑝𝑟𝑜𝑝𝑜𝑟𝑡𝑖𝑜𝑛</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𝑖𝑠</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𝑔𝑖𝑣𝑒𝑛</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𝑏𝑦</m:t>
                      </m:r>
                      <m:r>
                        <a:rPr lang="en-US" sz="2000" i="1">
                          <a:solidFill>
                            <a:srgbClr val="000000"/>
                          </a:solidFill>
                          <a:latin typeface="Cambria Math" panose="02040503050406030204" pitchFamily="18" charset="0"/>
                        </a:rPr>
                        <m:t>,</m:t>
                      </m:r>
                    </m:oMath>
                    <m:oMath xmlns:m="http://schemas.openxmlformats.org/officeDocument/2006/math">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𝑖</m:t>
                          </m:r>
                        </m:e>
                      </m:d>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𝑆</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𝐸</m:t>
                      </m:r>
                      <m:r>
                        <a:rPr lang="en-US" sz="2000" i="1">
                          <a:solidFill>
                            <a:srgbClr val="000000"/>
                          </a:solidFill>
                          <a:latin typeface="Cambria Math" panose="02040503050406030204" pitchFamily="18" charset="0"/>
                        </a:rPr>
                        <m:t>.</m:t>
                      </m:r>
                      <m:r>
                        <a:rPr lang="en-US" sz="2000" i="0">
                          <a:solidFill>
                            <a:srgbClr val="000000"/>
                          </a:solidFill>
                          <a:latin typeface="Cambria Math" panose="02040503050406030204" pitchFamily="18" charset="0"/>
                        </a:rPr>
                        <m:t> </m:t>
                      </m:r>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𝑝</m:t>
                          </m:r>
                        </m:e>
                      </m:d>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m:rPr>
                              <m:sty m:val="p"/>
                            </m:rPr>
                            <a:rPr lang="en-US" sz="2000" i="1">
                              <a:solidFill>
                                <a:srgbClr val="000000"/>
                              </a:solidFill>
                              <a:latin typeface="Cambria Math" panose="02040503050406030204" pitchFamily="18" charset="0"/>
                            </a:rPr>
                            <m:t>σ</m:t>
                          </m:r>
                        </m:e>
                        <m:sub>
                          <m:r>
                            <a:rPr lang="en-US" sz="2000" i="1">
                              <a:solidFill>
                                <a:srgbClr val="000000"/>
                              </a:solidFill>
                              <a:latin typeface="Cambria Math" panose="02040503050406030204" pitchFamily="18" charset="0"/>
                            </a:rPr>
                            <m:t>𝑝</m:t>
                          </m:r>
                        </m:sub>
                      </m:sSub>
                      <m:r>
                        <a:rPr lang="en-US" sz="2000" i="1">
                          <a:solidFill>
                            <a:srgbClr val="000000"/>
                          </a:solidFill>
                          <a:latin typeface="Cambria Math" panose="02040503050406030204" pitchFamily="18" charset="0"/>
                        </a:rPr>
                        <m:t>=</m:t>
                      </m:r>
                      <m:rad>
                        <m:radPr>
                          <m:degHide m:val="on"/>
                          <m:ctrlPr>
                            <a:rPr lang="en-US" sz="2000" i="1">
                              <a:solidFill>
                                <a:srgbClr val="000000"/>
                              </a:solidFill>
                              <a:latin typeface="Cambria Math" panose="02040503050406030204" pitchFamily="18" charset="0"/>
                            </a:rPr>
                          </m:ctrlPr>
                        </m:radPr>
                        <m:deg/>
                        <m:e>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𝑃</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𝑄</m:t>
                              </m:r>
                            </m:num>
                            <m:den>
                              <m:r>
                                <a:rPr lang="en-US" sz="2000" i="1">
                                  <a:solidFill>
                                    <a:srgbClr val="000000"/>
                                  </a:solidFill>
                                  <a:latin typeface="Cambria Math" panose="02040503050406030204" pitchFamily="18" charset="0"/>
                                </a:rPr>
                                <m:t>𝑛</m:t>
                              </m:r>
                            </m:den>
                          </m:f>
                        </m:e>
                      </m:rad>
                    </m:oMath>
                  </m:oMathPara>
                </a14:m>
                <a:endParaRPr lang="en-US" sz="2000" i="0" dirty="0">
                  <a:solidFill>
                    <a:srgbClr val="000000"/>
                  </a:solidFill>
                  <a:latin typeface="Cambria Math" panose="02040503050406030204" pitchFamily="18" charset="0"/>
                </a:endParaRPr>
              </a:p>
              <a:p>
                <a:pPr marL="168275" indent="-168275">
                  <a:buNone/>
                </a:pPr>
                <a:r>
                  <a:rPr lang="en-US" sz="2000" dirty="0">
                    <a:solidFill>
                      <a:srgbClr val="000000"/>
                    </a:solidFill>
                  </a:rPr>
                  <a:t>		</a:t>
                </a:r>
                <a14:m>
                  <m:oMath xmlns:m="http://schemas.openxmlformats.org/officeDocument/2006/math">
                    <m:r>
                      <a:rPr lang="en-US" sz="2000" i="1">
                        <a:solidFill>
                          <a:srgbClr val="000000"/>
                        </a:solidFill>
                        <a:latin typeface="Cambria Math" panose="02040503050406030204" pitchFamily="18" charset="0"/>
                      </a:rPr>
                      <m:t>𝑊h𝑒𝑛</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𝑠𝑎𝑚𝑝𝑙𝑖𝑛𝑔</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𝑖𝑠</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𝑓𝑟𝑜𝑚</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𝑖𝑛𝑓𝑖𝑛𝑖𝑡𝑒</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𝑝𝑜𝑝𝑢𝑙𝑎𝑡𝑖𝑜𝑛</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𝑜𝑟</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𝑆𝑎𝑚𝑝𝑙𝑖𝑛𝑔</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𝑤𝑖𝑡h</m:t>
                    </m:r>
                    <m:r>
                      <a:rPr lang="en-US" sz="2000" i="0">
                        <a:solidFill>
                          <a:srgbClr val="000000"/>
                        </a:solidFill>
                        <a:latin typeface="Cambria Math" panose="02040503050406030204" pitchFamily="18" charset="0"/>
                      </a:rPr>
                      <m:t> </m:t>
                    </m:r>
                  </m:oMath>
                </a14:m>
                <a:br>
                  <a:rPr lang="en-US" sz="2000" i="0"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𝑟𝑒𝑝𝑙𝑎𝑐𝑒𝑚𝑒𝑛𝑡</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𝑜𝑟</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𝑆𝑎𝑚𝑝𝑙𝑖𝑛𝑔</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𝑓𝑟𝑎𝑐𝑡𝑖𝑜𝑛</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𝑓</m:t>
                      </m:r>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𝑛</m:t>
                          </m:r>
                        </m:num>
                        <m:den>
                          <m:r>
                            <a:rPr lang="en-US" sz="2000" i="1">
                              <a:solidFill>
                                <a:srgbClr val="000000"/>
                              </a:solidFill>
                              <a:latin typeface="Cambria Math" panose="02040503050406030204" pitchFamily="18" charset="0"/>
                            </a:rPr>
                            <m:t>𝑁</m:t>
                          </m:r>
                        </m:den>
                      </m:f>
                      <m:r>
                        <a:rPr lang="en-US" sz="2000" i="1">
                          <a:solidFill>
                            <a:srgbClr val="000000"/>
                          </a:solidFill>
                          <a:latin typeface="Cambria Math" panose="02040503050406030204" pitchFamily="18" charset="0"/>
                        </a:rPr>
                        <m:t>&lt;5</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%=0.05</m:t>
                      </m:r>
                    </m:oMath>
                    <m:oMath xmlns:m="http://schemas.openxmlformats.org/officeDocument/2006/math">
                      <m:r>
                        <m:rPr>
                          <m:nor/>
                        </m:rPr>
                        <a:rPr lang="en-US" sz="2000" i="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𝐸𝑠𝑡</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𝑆</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𝐸</m:t>
                      </m:r>
                      <m:r>
                        <a:rPr lang="en-US" sz="2000" b="0" i="1" smtClean="0">
                          <a:solidFill>
                            <a:srgbClr val="000000"/>
                          </a:solidFill>
                          <a:latin typeface="Cambria Math" panose="02040503050406030204" pitchFamily="18" charset="0"/>
                        </a:rPr>
                        <m:t>.  </m:t>
                      </m:r>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𝑝</m:t>
                          </m:r>
                        </m:e>
                      </m:d>
                      <m:r>
                        <a:rPr lang="en-US" sz="2000" b="0" i="1" smtClean="0">
                          <a:solidFill>
                            <a:srgbClr val="000000"/>
                          </a:solidFill>
                          <a:latin typeface="Cambria Math" panose="02040503050406030204" pitchFamily="18" charset="0"/>
                        </a:rPr>
                        <m:t>= </m:t>
                      </m:r>
                      <m:rad>
                        <m:radPr>
                          <m:degHide m:val="on"/>
                          <m:ctrlPr>
                            <a:rPr lang="en-US" sz="2000" b="0" i="1" smtClean="0">
                              <a:solidFill>
                                <a:srgbClr val="000000"/>
                              </a:solidFill>
                              <a:latin typeface="Cambria Math" panose="02040503050406030204" pitchFamily="18" charset="0"/>
                            </a:rPr>
                          </m:ctrlPr>
                        </m:radPr>
                        <m:deg/>
                        <m:e>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𝑝</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𝑞</m:t>
                              </m:r>
                            </m:num>
                            <m:den>
                              <m:r>
                                <a:rPr lang="en-US" sz="2000" b="0" i="1" smtClean="0">
                                  <a:solidFill>
                                    <a:srgbClr val="000000"/>
                                  </a:solidFill>
                                  <a:latin typeface="Cambria Math" panose="02040503050406030204" pitchFamily="18" charset="0"/>
                                </a:rPr>
                                <m:t>𝑛</m:t>
                              </m:r>
                            </m:den>
                          </m:f>
                        </m:e>
                      </m:rad>
                      <m:r>
                        <m:rPr>
                          <m:nor/>
                        </m:rPr>
                        <a:rPr lang="en-US" sz="2000" i="0">
                          <a:solidFill>
                            <a:srgbClr val="000000"/>
                          </a:solidFill>
                          <a:latin typeface="Cambria Math" panose="02040503050406030204" pitchFamily="18" charset="0"/>
                        </a:rPr>
                        <m:t> </m:t>
                      </m:r>
                    </m:oMath>
                  </m:oMathPara>
                </a14:m>
                <a:br>
                  <a:rPr lang="en-US" sz="2000" i="1" dirty="0">
                    <a:solidFill>
                      <a:srgbClr val="000000"/>
                    </a:solidFill>
                    <a:latin typeface="Cambria Math" panose="02040503050406030204" pitchFamily="18" charset="0"/>
                  </a:rPr>
                </a:br>
                <a:br>
                  <a:rPr lang="en-US"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𝑖𝑖</m:t>
                          </m:r>
                        </m:e>
                      </m:d>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𝑆</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𝐸</m:t>
                      </m:r>
                      <m:r>
                        <a:rPr lang="en-US" sz="2000" i="1">
                          <a:solidFill>
                            <a:srgbClr val="000000"/>
                          </a:solidFill>
                          <a:latin typeface="Cambria Math" panose="02040503050406030204" pitchFamily="18" charset="0"/>
                        </a:rPr>
                        <m:t>.</m:t>
                      </m:r>
                      <m:r>
                        <a:rPr lang="en-US" sz="2000" i="0">
                          <a:solidFill>
                            <a:srgbClr val="000000"/>
                          </a:solidFill>
                          <a:latin typeface="Cambria Math" panose="02040503050406030204" pitchFamily="18" charset="0"/>
                        </a:rPr>
                        <m:t> </m:t>
                      </m:r>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𝑝</m:t>
                          </m:r>
                        </m:e>
                      </m:d>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m:rPr>
                              <m:sty m:val="p"/>
                            </m:rPr>
                            <a:rPr lang="en-US" sz="2000" i="1">
                              <a:solidFill>
                                <a:srgbClr val="000000"/>
                              </a:solidFill>
                              <a:latin typeface="Cambria Math" panose="02040503050406030204" pitchFamily="18" charset="0"/>
                            </a:rPr>
                            <m:t>σ</m:t>
                          </m:r>
                        </m:e>
                        <m:sub>
                          <m:r>
                            <a:rPr lang="en-US" sz="2000" i="1">
                              <a:solidFill>
                                <a:srgbClr val="000000"/>
                              </a:solidFill>
                              <a:latin typeface="Cambria Math" panose="02040503050406030204" pitchFamily="18" charset="0"/>
                            </a:rPr>
                            <m:t>𝑝</m:t>
                          </m:r>
                        </m:sub>
                      </m:sSub>
                      <m:r>
                        <a:rPr lang="en-US" sz="2000" i="1">
                          <a:solidFill>
                            <a:srgbClr val="000000"/>
                          </a:solidFill>
                          <a:latin typeface="Cambria Math" panose="02040503050406030204" pitchFamily="18" charset="0"/>
                        </a:rPr>
                        <m:t>=</m:t>
                      </m:r>
                      <m:rad>
                        <m:radPr>
                          <m:degHide m:val="on"/>
                          <m:ctrlPr>
                            <a:rPr lang="en-US" sz="2000" i="1">
                              <a:solidFill>
                                <a:srgbClr val="000000"/>
                              </a:solidFill>
                              <a:latin typeface="Cambria Math" panose="02040503050406030204" pitchFamily="18" charset="0"/>
                            </a:rPr>
                          </m:ctrlPr>
                        </m:radPr>
                        <m:deg/>
                        <m:e>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𝑃</m:t>
                              </m:r>
                              <m:r>
                                <a:rPr lang="en-US" sz="200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𝑄</m:t>
                              </m:r>
                            </m:num>
                            <m:den>
                              <m:r>
                                <a:rPr lang="en-US" sz="2000" i="1">
                                  <a:solidFill>
                                    <a:srgbClr val="000000"/>
                                  </a:solidFill>
                                  <a:latin typeface="Cambria Math" panose="02040503050406030204" pitchFamily="18" charset="0"/>
                                </a:rPr>
                                <m:t>𝑛</m:t>
                              </m:r>
                            </m:den>
                          </m:f>
                        </m:e>
                      </m:rad>
                      <m:rad>
                        <m:radPr>
                          <m:degHide m:val="on"/>
                          <m:ctrlPr>
                            <a:rPr lang="en-US" sz="2000" i="1">
                              <a:solidFill>
                                <a:srgbClr val="000000"/>
                              </a:solidFill>
                              <a:latin typeface="Cambria Math" panose="02040503050406030204" pitchFamily="18" charset="0"/>
                            </a:rPr>
                          </m:ctrlPr>
                        </m:radPr>
                        <m:deg/>
                        <m:e>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𝑛</m:t>
                              </m:r>
                            </m:num>
                            <m:den>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−1</m:t>
                              </m:r>
                            </m:den>
                          </m:f>
                        </m:e>
                      </m:rad>
                      <m:r>
                        <a:rPr lang="en-US" sz="2000" i="1">
                          <a:solidFill>
                            <a:srgbClr val="000000"/>
                          </a:solidFill>
                          <a:latin typeface="Cambria Math" panose="02040503050406030204" pitchFamily="18" charset="0"/>
                        </a:rPr>
                        <m:t>,</m:t>
                      </m:r>
                    </m:oMath>
                  </m:oMathPara>
                </a14:m>
                <a:endParaRPr lang="en-US" sz="2000" i="1" dirty="0">
                  <a:solidFill>
                    <a:srgbClr val="000000"/>
                  </a:solidFill>
                  <a:latin typeface="Cambria Math" panose="02040503050406030204" pitchFamily="18" charset="0"/>
                </a:endParaRPr>
              </a:p>
              <a:p>
                <a:pPr>
                  <a:buNone/>
                </a:pPr>
                <a:r>
                  <a:rPr lang="en-US" sz="2000" dirty="0">
                    <a:solidFill>
                      <a:srgbClr val="000000"/>
                    </a:solidFill>
                  </a:rPr>
                  <a:t>		</a:t>
                </a:r>
                <a14:m>
                  <m:oMath xmlns:m="http://schemas.openxmlformats.org/officeDocument/2006/math">
                    <m:r>
                      <a:rPr lang="en-US" sz="2000" i="1">
                        <a:solidFill>
                          <a:srgbClr val="000000"/>
                        </a:solidFill>
                        <a:latin typeface="Cambria Math" panose="02040503050406030204" pitchFamily="18" charset="0"/>
                      </a:rPr>
                      <m:t>𝑊h𝑒𝑛</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𝑠𝑎𝑚𝑝𝑙𝑖𝑛𝑔</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𝑖𝑠</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𝑓𝑟𝑜𝑚</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𝑓𝑖𝑛𝑖𝑡𝑒</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𝑝𝑜𝑝𝑢𝑙𝑎𝑡𝑖𝑜𝑛</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𝑜𝑟</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𝑆𝑎𝑚𝑝𝑙𝑖𝑛𝑔</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𝑤𝑖𝑡h𝑜𝑢𝑡</m:t>
                    </m:r>
                    <m:r>
                      <a:rPr lang="en-US" sz="2000" i="0">
                        <a:solidFill>
                          <a:srgbClr val="000000"/>
                        </a:solidFill>
                        <a:latin typeface="Cambria Math" panose="02040503050406030204" pitchFamily="18" charset="0"/>
                      </a:rPr>
                      <m:t> </m:t>
                    </m:r>
                  </m:oMath>
                </a14:m>
                <a:br>
                  <a:rPr lang="en-US" sz="2000" i="0"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𝑟𝑒𝑝𝑙𝑎𝑐𝑒𝑚𝑒𝑛𝑡</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𝑜𝑟</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𝑆𝑎𝑚𝑝𝑙𝑖𝑛𝑔</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𝑓𝑟𝑎𝑐𝑡𝑖𝑜𝑛</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𝑓</m:t>
                      </m:r>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𝑛</m:t>
                          </m:r>
                        </m:num>
                        <m:den>
                          <m:r>
                            <a:rPr lang="en-US" sz="2000" i="1">
                              <a:solidFill>
                                <a:srgbClr val="000000"/>
                              </a:solidFill>
                              <a:latin typeface="Cambria Math" panose="02040503050406030204" pitchFamily="18" charset="0"/>
                            </a:rPr>
                            <m:t>𝑁</m:t>
                          </m:r>
                        </m:den>
                      </m:f>
                      <m:r>
                        <a:rPr lang="en-US" sz="2000" i="1">
                          <a:solidFill>
                            <a:srgbClr val="000000"/>
                          </a:solidFill>
                          <a:latin typeface="Cambria Math" panose="02040503050406030204" pitchFamily="18" charset="0"/>
                        </a:rPr>
                        <m:t>≥5</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%=0.05</m:t>
                      </m:r>
                    </m:oMath>
                  </m:oMathPara>
                </a14:m>
                <a:endParaRPr lang="en-US" sz="2000" i="1" dirty="0">
                  <a:solidFill>
                    <a:srgbClr val="000000"/>
                  </a:solidFill>
                  <a:latin typeface="Cambria Math" panose="02040503050406030204" pitchFamily="18" charset="0"/>
                </a:endParaRPr>
              </a:p>
              <a:p>
                <a:pPr>
                  <a:buNone/>
                </a:pPr>
                <a14:m>
                  <m:oMath xmlns:m="http://schemas.openxmlformats.org/officeDocument/2006/math">
                    <m:r>
                      <m:rPr>
                        <m:nor/>
                      </m:rPr>
                      <a:rPr lang="en-US" sz="2000" i="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𝐸𝑠𝑡</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𝑆</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𝐸</m:t>
                    </m:r>
                    <m:r>
                      <a:rPr lang="en-US" sz="2000" b="0" i="1" smtClean="0">
                        <a:solidFill>
                          <a:srgbClr val="000000"/>
                        </a:solidFill>
                        <a:latin typeface="Cambria Math" panose="02040503050406030204" pitchFamily="18" charset="0"/>
                      </a:rPr>
                      <m:t>.</m:t>
                    </m:r>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𝑝</m:t>
                        </m:r>
                      </m:e>
                    </m:d>
                    <m:r>
                      <a:rPr lang="en-US" sz="2000" b="0" i="1" smtClean="0">
                        <a:solidFill>
                          <a:srgbClr val="000000"/>
                        </a:solidFill>
                        <a:latin typeface="Cambria Math" panose="02040503050406030204" pitchFamily="18" charset="0"/>
                      </a:rPr>
                      <m:t>= </m:t>
                    </m:r>
                    <m:rad>
                      <m:radPr>
                        <m:degHide m:val="on"/>
                        <m:ctrlPr>
                          <a:rPr lang="en-US" sz="2000" b="0" i="1" smtClean="0">
                            <a:solidFill>
                              <a:srgbClr val="000000"/>
                            </a:solidFill>
                            <a:latin typeface="Cambria Math" panose="02040503050406030204" pitchFamily="18" charset="0"/>
                          </a:rPr>
                        </m:ctrlPr>
                      </m:radPr>
                      <m:deg/>
                      <m:e>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𝑝𝑞</m:t>
                            </m:r>
                          </m:num>
                          <m:den>
                            <m:r>
                              <a:rPr lang="en-US" sz="2000" b="0" i="1" smtClean="0">
                                <a:solidFill>
                                  <a:srgbClr val="000000"/>
                                </a:solidFill>
                                <a:latin typeface="Cambria Math" panose="02040503050406030204" pitchFamily="18" charset="0"/>
                              </a:rPr>
                              <m:t>𝑛</m:t>
                            </m:r>
                          </m:den>
                        </m:f>
                      </m:e>
                    </m:rad>
                  </m:oMath>
                </a14:m>
                <a:r>
                  <a:rPr lang="en-US" sz="2000" i="1" dirty="0">
                    <a:solidFill>
                      <a:srgbClr val="000000"/>
                    </a:solidFill>
                    <a:latin typeface="Cambria Math" panose="02040503050406030204" pitchFamily="18" charset="0"/>
                  </a:rPr>
                  <a:t> </a:t>
                </a:r>
                <a14:m>
                  <m:oMath xmlns:m="http://schemas.openxmlformats.org/officeDocument/2006/math">
                    <m:rad>
                      <m:radPr>
                        <m:degHide m:val="on"/>
                        <m:ctrlPr>
                          <a:rPr lang="en-US" sz="2000" i="1" dirty="0" smtClean="0">
                            <a:solidFill>
                              <a:srgbClr val="000000"/>
                            </a:solidFill>
                            <a:latin typeface="Cambria Math" panose="02040503050406030204" pitchFamily="18" charset="0"/>
                          </a:rPr>
                        </m:ctrlPr>
                      </m:radPr>
                      <m:deg/>
                      <m:e>
                        <m:f>
                          <m:fPr>
                            <m:ctrlPr>
                              <a:rPr lang="en-US" sz="2000" i="1" dirty="0" smtClean="0">
                                <a:solidFill>
                                  <a:srgbClr val="000000"/>
                                </a:solidFill>
                                <a:latin typeface="Cambria Math" panose="02040503050406030204" pitchFamily="18" charset="0"/>
                              </a:rPr>
                            </m:ctrlPr>
                          </m:fPr>
                          <m:num>
                            <m:r>
                              <a:rPr lang="en-US" sz="2000" b="0" i="1" dirty="0" smtClean="0">
                                <a:solidFill>
                                  <a:srgbClr val="000000"/>
                                </a:solidFill>
                                <a:latin typeface="Cambria Math" panose="02040503050406030204" pitchFamily="18" charset="0"/>
                              </a:rPr>
                              <m:t>𝑁</m:t>
                            </m:r>
                            <m:r>
                              <a:rPr lang="en-US" sz="2000" b="0" i="1" dirty="0" smtClean="0">
                                <a:solidFill>
                                  <a:srgbClr val="000000"/>
                                </a:solidFill>
                                <a:latin typeface="Cambria Math" panose="02040503050406030204" pitchFamily="18" charset="0"/>
                              </a:rPr>
                              <m:t>−</m:t>
                            </m:r>
                            <m:r>
                              <a:rPr lang="en-US" sz="2000" b="0" i="1" dirty="0" smtClean="0">
                                <a:solidFill>
                                  <a:srgbClr val="000000"/>
                                </a:solidFill>
                                <a:latin typeface="Cambria Math" panose="02040503050406030204" pitchFamily="18" charset="0"/>
                              </a:rPr>
                              <m:t>𝑛</m:t>
                            </m:r>
                          </m:num>
                          <m:den>
                            <m:r>
                              <a:rPr lang="en-US" sz="2000" b="0" i="1" dirty="0" smtClean="0">
                                <a:solidFill>
                                  <a:srgbClr val="000000"/>
                                </a:solidFill>
                                <a:latin typeface="Cambria Math" panose="02040503050406030204" pitchFamily="18" charset="0"/>
                              </a:rPr>
                              <m:t>𝑁</m:t>
                            </m:r>
                            <m:r>
                              <a:rPr lang="en-US" sz="2000" b="0" i="1" dirty="0" smtClean="0">
                                <a:solidFill>
                                  <a:srgbClr val="000000"/>
                                </a:solidFill>
                                <a:latin typeface="Cambria Math" panose="02040503050406030204" pitchFamily="18" charset="0"/>
                              </a:rPr>
                              <m:t>−1</m:t>
                            </m:r>
                          </m:den>
                        </m:f>
                      </m:e>
                    </m:rad>
                  </m:oMath>
                </a14:m>
                <a:br>
                  <a:rPr lang="en-US"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𝐺𝑒𝑛𝑒𝑟𝑎𝑙𝑙𝑦</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𝑃</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𝑎𝑛𝑑</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𝑄</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𝑎𝑟𝑒</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𝑢𝑛𝑘𝑛𝑜𝑤𝑛</m:t>
                      </m:r>
                      <m:r>
                        <a:rPr lang="en-US" sz="2000" i="1">
                          <a:solidFill>
                            <a:srgbClr val="000000"/>
                          </a:solidFill>
                          <a:latin typeface="Cambria Math" panose="02040503050406030204" pitchFamily="18" charset="0"/>
                        </a:rPr>
                        <m:t>,</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𝑠𝑜</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𝑃</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𝑖𝑠</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𝑟𝑒𝑝𝑙𝑎𝑐𝑒𝑑</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𝑏𝑦</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𝑖𝑡𝑠</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𝑠𝑎𝑚𝑝𝑙𝑒</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𝑒𝑠𝑡𝑖𝑚𝑎𝑡𝑒</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𝑝</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𝑎𝑛𝑑</m:t>
                      </m:r>
                      <m:r>
                        <a:rPr lang="en-US" sz="2000" b="0" i="0" smtClean="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𝑄</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𝑏𝑦</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𝑠𝑎𝑚𝑝𝑙𝑒</m:t>
                      </m:r>
                      <m:r>
                        <a:rPr lang="en-US" sz="2000" i="0">
                          <a:solidFill>
                            <a:srgbClr val="000000"/>
                          </a:solidFill>
                          <a:latin typeface="Cambria Math" panose="02040503050406030204" pitchFamily="18" charset="0"/>
                        </a:rPr>
                        <m:t> </m:t>
                      </m:r>
                    </m:oMath>
                  </m:oMathPara>
                </a14:m>
                <a:endParaRPr lang="en-US" sz="2000" i="0" dirty="0">
                  <a:solidFill>
                    <a:srgbClr val="000000"/>
                  </a:solidFill>
                  <a:latin typeface="Cambria Math" panose="02040503050406030204" pitchFamily="18" charset="0"/>
                </a:endParaRPr>
              </a:p>
              <a:p>
                <a:pPr>
                  <a:buNone/>
                </a:pPr>
                <a14:m>
                  <m:oMathPara xmlns:m="http://schemas.openxmlformats.org/officeDocument/2006/math">
                    <m:oMathParaPr>
                      <m:jc m:val="left"/>
                    </m:oMathParaPr>
                    <m:oMath xmlns:m="http://schemas.openxmlformats.org/officeDocument/2006/math">
                      <m:r>
                        <a:rPr lang="en-US" sz="2000" i="1">
                          <a:solidFill>
                            <a:srgbClr val="000000"/>
                          </a:solidFill>
                          <a:latin typeface="Cambria Math" panose="02040503050406030204" pitchFamily="18" charset="0"/>
                        </a:rPr>
                        <m:t>𝑒𝑠𝑡𝑖𝑚𝑎𝑡𝑒</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𝑞</m:t>
                      </m:r>
                      <m:r>
                        <a:rPr lang="en-US" sz="2000" i="1">
                          <a:solidFill>
                            <a:srgbClr val="000000"/>
                          </a:solidFill>
                          <a:latin typeface="Cambria Math" panose="02040503050406030204" pitchFamily="18" charset="0"/>
                        </a:rPr>
                        <m:t>.</m:t>
                      </m:r>
                      <m:r>
                        <a:rPr lang="en-US" sz="2000" i="0">
                          <a:solidFill>
                            <a:srgbClr val="000000"/>
                          </a:solidFill>
                          <a:latin typeface="Cambria Math" panose="02040503050406030204" pitchFamily="18" charset="0"/>
                        </a:rPr>
                        <m:t> </m:t>
                      </m:r>
                    </m:oMath>
                  </m:oMathPara>
                </a14:m>
                <a:endParaRPr lang="en-US" sz="2000" dirty="0"/>
              </a:p>
            </p:txBody>
          </p:sp>
        </mc:Choice>
        <mc:Fallback xmlns="">
          <p:sp>
            <p:nvSpPr>
              <p:cNvPr id="43011" name="Object 2">
                <a:extLst>
                  <a:ext uri="{FF2B5EF4-FFF2-40B4-BE49-F238E27FC236}">
                    <a16:creationId xmlns:a16="http://schemas.microsoft.com/office/drawing/2014/main" id="{E2F42F88-D6E1-2AC8-0891-FA39600CD37F}"/>
                  </a:ext>
                </a:extLst>
              </p:cNvPr>
              <p:cNvSpPr txBox="1">
                <a:spLocks noGrp="1" noRot="1" noChangeAspect="1" noMove="1" noResize="1" noEditPoints="1" noAdjustHandles="1" noChangeArrowheads="1" noChangeShapeType="1" noTextEdit="1"/>
              </p:cNvSpPr>
              <p:nvPr>
                <p:ph idx="1"/>
              </p:nvPr>
            </p:nvSpPr>
            <p:spPr bwMode="auto">
              <a:xfrm>
                <a:off x="420756" y="864704"/>
                <a:ext cx="11350487" cy="5824331"/>
              </a:xfrm>
              <a:prstGeom prst="rect">
                <a:avLst/>
              </a:prstGeom>
              <a:blipFill>
                <a:blip r:embed="rId2"/>
                <a:stretch>
                  <a:fillRect/>
                </a:stretch>
              </a:blipFill>
              <a:ln>
                <a:noFill/>
              </a:ln>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TotalTime>
  <Words>504</Words>
  <Application>Microsoft Office PowerPoint</Application>
  <PresentationFormat>Widescreen</PresentationFormat>
  <Paragraphs>34</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Wingdings 2</vt:lpstr>
      <vt:lpstr>Office Theme</vt:lpstr>
      <vt:lpstr>Equation</vt:lpstr>
      <vt:lpstr>Sampling Distribution of proportion </vt:lpstr>
      <vt:lpstr>Sampling distribution of proportion</vt:lpstr>
      <vt:lpstr>PowerPoint Presentation</vt:lpstr>
      <vt:lpstr> Functional Form </vt:lpstr>
      <vt:lpstr>Expected value</vt:lpstr>
      <vt:lpstr>Standard Error of sample proportion 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Santosh Chhatkuli</dc:creator>
  <cp:lastModifiedBy>Santosh Chhatkuli</cp:lastModifiedBy>
  <cp:revision>15</cp:revision>
  <dcterms:created xsi:type="dcterms:W3CDTF">2023-12-29T07:39:09Z</dcterms:created>
  <dcterms:modified xsi:type="dcterms:W3CDTF">2024-11-29T05:40:29Z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