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5"/>
  </p:notesMasterIdLst>
  <p:handoutMasterIdLst>
    <p:handoutMasterId r:id="rId16"/>
  </p:handoutMasterIdLst>
  <p:sldIdLst>
    <p:sldId id="256" r:id="rId2"/>
    <p:sldId id="261" r:id="rId3"/>
    <p:sldId id="265" r:id="rId4"/>
    <p:sldId id="257" r:id="rId5"/>
    <p:sldId id="259" r:id="rId6"/>
    <p:sldId id="260" r:id="rId7"/>
    <p:sldId id="266" r:id="rId8"/>
    <p:sldId id="268" r:id="rId9"/>
    <p:sldId id="262" r:id="rId10"/>
    <p:sldId id="263" r:id="rId11"/>
    <p:sldId id="267" r:id="rId12"/>
    <p:sldId id="269" r:id="rId13"/>
    <p:sldId id="264" r:id="rId14"/>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5" d="100"/>
          <a:sy n="105" d="100"/>
        </p:scale>
        <p:origin x="1716" y="96"/>
      </p:cViewPr>
      <p:guideLst>
        <p:guide orient="horz" pos="2160"/>
        <p:guide pos="2880"/>
      </p:guideLst>
    </p:cSldViewPr>
  </p:slideViewPr>
  <p:outlineViewPr>
    <p:cViewPr>
      <p:scale>
        <a:sx n="33" d="100"/>
        <a:sy n="33" d="100"/>
      </p:scale>
      <p:origin x="0" y="-1392"/>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112" d="100"/>
          <a:sy n="112" d="100"/>
        </p:scale>
        <p:origin x="24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6D245-A74D-44CC-BC4F-8E9F3C22CDC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718FB9D-3ABC-4138-9BBB-4EC819AD98F5}"/>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FBC79231-7BE0-48D6-924D-BAC4BD614438}" type="datetimeFigureOut">
              <a:rPr lang="en-US" smtClean="0"/>
              <a:t>9/14/2022</a:t>
            </a:fld>
            <a:endParaRPr lang="en-US"/>
          </a:p>
        </p:txBody>
      </p:sp>
      <p:sp>
        <p:nvSpPr>
          <p:cNvPr id="4" name="Footer Placeholder 3">
            <a:extLst>
              <a:ext uri="{FF2B5EF4-FFF2-40B4-BE49-F238E27FC236}">
                <a16:creationId xmlns:a16="http://schemas.microsoft.com/office/drawing/2014/main" id="{BB4E9063-C6CC-494D-9F5D-0DF3CCCC8217}"/>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C764435-178F-4432-83B0-2EA20BD5EFB6}"/>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0AF5308-6DFE-43D1-A0D8-559C376E4FA8}" type="slidenum">
              <a:rPr lang="en-US" smtClean="0"/>
              <a:t>‹#›</a:t>
            </a:fld>
            <a:endParaRPr lang="en-US"/>
          </a:p>
        </p:txBody>
      </p:sp>
    </p:spTree>
    <p:extLst>
      <p:ext uri="{BB962C8B-B14F-4D97-AF65-F5344CB8AC3E}">
        <p14:creationId xmlns:p14="http://schemas.microsoft.com/office/powerpoint/2010/main" val="1479020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4585A5F-06FC-4F8F-90F4-287BA2D7E646}" type="datetimeFigureOut">
              <a:rPr lang="en-US" smtClean="0"/>
              <a:t>9/14/2022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7F4B537-5472-4449-B5ED-16694C6766FD}" type="slidenum">
              <a:rPr lang="en-US" smtClean="0"/>
              <a:t>‹#›</a:t>
            </a:fld>
            <a:endParaRPr lang="en-US"/>
          </a:p>
        </p:txBody>
      </p:sp>
    </p:spTree>
    <p:extLst>
      <p:ext uri="{BB962C8B-B14F-4D97-AF65-F5344CB8AC3E}">
        <p14:creationId xmlns:p14="http://schemas.microsoft.com/office/powerpoint/2010/main" val="243283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D977C5DE-299E-49A0-80E4-2A3102FF10FD}" type="datetime1">
              <a:rPr lang="en-US" smtClean="0"/>
              <a:t>9/14/2022</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r>
              <a:rPr lang="en-US"/>
              <a:t>Copy Right: Santosh Chhatkuli</a:t>
            </a:r>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99CCE925-94D8-4DB4-BAB5-3BE9101F1AB4}" type="slidenum">
              <a:rPr lang="en-US" smtClean="0"/>
              <a:t>‹#›</a:t>
            </a:fld>
            <a:endParaRPr lang="en-US"/>
          </a:p>
        </p:txBody>
      </p:sp>
    </p:spTree>
    <p:extLst>
      <p:ext uri="{BB962C8B-B14F-4D97-AF65-F5344CB8AC3E}">
        <p14:creationId xmlns:p14="http://schemas.microsoft.com/office/powerpoint/2010/main" val="24253899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6A8E0B-9299-46C7-B662-2F82BE9BCB01}" type="datetime1">
              <a:rPr lang="en-US" smtClean="0"/>
              <a:t>9/14/2022</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44600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DC721B-7C1B-43F3-A882-ED9030D07A45}" type="datetime1">
              <a:rPr lang="en-US" smtClean="0"/>
              <a:t>9/14/2022</a:t>
            </a:fld>
            <a:endParaRPr lang="en-US"/>
          </a:p>
        </p:txBody>
      </p:sp>
      <p:sp>
        <p:nvSpPr>
          <p:cNvPr id="5" name="Footer Placeholder 4"/>
          <p:cNvSpPr>
            <a:spLocks noGrp="1"/>
          </p:cNvSpPr>
          <p:nvPr>
            <p:ph type="ftr" sz="quarter" idx="11"/>
          </p:nvPr>
        </p:nvSpPr>
        <p:spPr/>
        <p:txBody>
          <a:bodyPr/>
          <a:lstStyle/>
          <a:p>
            <a:r>
              <a:rPr lang="en-US"/>
              <a:t>Copy Right: Santosh Chhatkuli</a:t>
            </a:r>
          </a:p>
        </p:txBody>
      </p:sp>
      <p:sp>
        <p:nvSpPr>
          <p:cNvPr id="6" name="Slide Number Placeholder 5"/>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16875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5A115-1D18-46D3-8B8A-5F25E1D8B252}" type="datetime1">
              <a:rPr lang="en-US" smtClean="0"/>
              <a:t>9/14/2022</a:t>
            </a:fld>
            <a:endParaRPr lang="en-US"/>
          </a:p>
        </p:txBody>
      </p:sp>
      <p:sp>
        <p:nvSpPr>
          <p:cNvPr id="8" name="Footer Placeholder 7"/>
          <p:cNvSpPr>
            <a:spLocks noGrp="1"/>
          </p:cNvSpPr>
          <p:nvPr>
            <p:ph type="ftr" sz="quarter" idx="11"/>
          </p:nvPr>
        </p:nvSpPr>
        <p:spPr/>
        <p:txBody>
          <a:bodyPr/>
          <a:lstStyle/>
          <a:p>
            <a:r>
              <a:rPr lang="en-US"/>
              <a:t>Copy Right: Santosh Chhatkuli</a:t>
            </a:r>
          </a:p>
        </p:txBody>
      </p:sp>
      <p:sp>
        <p:nvSpPr>
          <p:cNvPr id="9" name="Slide Number Placeholder 8"/>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127676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E8D30631-9D08-40FE-A538-D2F3CB1C0402}" type="datetime1">
              <a:rPr lang="en-US" smtClean="0"/>
              <a:t>9/14/2022</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r>
              <a:rPr lang="en-US"/>
              <a:t>Copy Right: Santosh Chhatkuli</a:t>
            </a:r>
          </a:p>
        </p:txBody>
      </p:sp>
      <p:sp>
        <p:nvSpPr>
          <p:cNvPr id="6" name="Slide Number Placeholder 5"/>
          <p:cNvSpPr>
            <a:spLocks noGrp="1"/>
          </p:cNvSpPr>
          <p:nvPr>
            <p:ph type="sldNum" sz="quarter" idx="12"/>
          </p:nvPr>
        </p:nvSpPr>
        <p:spPr>
          <a:xfrm>
            <a:off x="6453378" y="5211060"/>
            <a:ext cx="1584198" cy="228600"/>
          </a:xfrm>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20817902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DF706F-E7F5-4B94-BEDF-974E85649325}" type="datetime1">
              <a:rPr lang="en-US" smtClean="0"/>
              <a:t>9/14/2022</a:t>
            </a:fld>
            <a:endParaRPr lang="en-US"/>
          </a:p>
        </p:txBody>
      </p:sp>
      <p:sp>
        <p:nvSpPr>
          <p:cNvPr id="6" name="Footer Placeholder 5"/>
          <p:cNvSpPr>
            <a:spLocks noGrp="1"/>
          </p:cNvSpPr>
          <p:nvPr>
            <p:ph type="ftr" sz="quarter" idx="11"/>
          </p:nvPr>
        </p:nvSpPr>
        <p:spPr/>
        <p:txBody>
          <a:bodyPr/>
          <a:lstStyle/>
          <a:p>
            <a:r>
              <a:rPr lang="en-US"/>
              <a:t>Copy Right: Santosh Chhatkuli</a:t>
            </a:r>
          </a:p>
        </p:txBody>
      </p:sp>
      <p:sp>
        <p:nvSpPr>
          <p:cNvPr id="7" name="Slide Number Placeholder 6"/>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159213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C3FBB-7B32-44E1-A9EC-EDD6E8592A22}" type="datetime1">
              <a:rPr lang="en-US" smtClean="0"/>
              <a:t>9/14/2022</a:t>
            </a:fld>
            <a:endParaRPr lang="en-US"/>
          </a:p>
        </p:txBody>
      </p:sp>
      <p:sp>
        <p:nvSpPr>
          <p:cNvPr id="8" name="Footer Placeholder 7"/>
          <p:cNvSpPr>
            <a:spLocks noGrp="1"/>
          </p:cNvSpPr>
          <p:nvPr>
            <p:ph type="ftr" sz="quarter" idx="11"/>
          </p:nvPr>
        </p:nvSpPr>
        <p:spPr/>
        <p:txBody>
          <a:bodyPr/>
          <a:lstStyle/>
          <a:p>
            <a:r>
              <a:rPr lang="en-US"/>
              <a:t>Copy Right: Santosh Chhatkuli</a:t>
            </a:r>
          </a:p>
        </p:txBody>
      </p:sp>
      <p:sp>
        <p:nvSpPr>
          <p:cNvPr id="9" name="Slide Number Placeholder 8"/>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192355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B9DF4F-863E-444B-A7B4-DB6575D4A5A5}" type="datetime1">
              <a:rPr lang="en-US" smtClean="0"/>
              <a:t>9/14/2022</a:t>
            </a:fld>
            <a:endParaRPr lang="en-US"/>
          </a:p>
        </p:txBody>
      </p:sp>
      <p:sp>
        <p:nvSpPr>
          <p:cNvPr id="4" name="Footer Placeholder 3"/>
          <p:cNvSpPr>
            <a:spLocks noGrp="1"/>
          </p:cNvSpPr>
          <p:nvPr>
            <p:ph type="ftr" sz="quarter" idx="11"/>
          </p:nvPr>
        </p:nvSpPr>
        <p:spPr/>
        <p:txBody>
          <a:bodyPr/>
          <a:lstStyle/>
          <a:p>
            <a:r>
              <a:rPr lang="en-US"/>
              <a:t>Copy Right: Santosh Chhatkuli</a:t>
            </a:r>
          </a:p>
        </p:txBody>
      </p:sp>
      <p:sp>
        <p:nvSpPr>
          <p:cNvPr id="5" name="Slide Number Placeholder 4"/>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2763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C4BC0-1003-4855-8C5D-891D1A545748}" type="datetime1">
              <a:rPr lang="en-US" smtClean="0"/>
              <a:t>9/14/2022</a:t>
            </a:fld>
            <a:endParaRPr lang="en-US"/>
          </a:p>
        </p:txBody>
      </p:sp>
      <p:sp>
        <p:nvSpPr>
          <p:cNvPr id="3" name="Footer Placeholder 2"/>
          <p:cNvSpPr>
            <a:spLocks noGrp="1"/>
          </p:cNvSpPr>
          <p:nvPr>
            <p:ph type="ftr" sz="quarter" idx="11"/>
          </p:nvPr>
        </p:nvSpPr>
        <p:spPr/>
        <p:txBody>
          <a:bodyPr/>
          <a:lstStyle/>
          <a:p>
            <a:r>
              <a:rPr lang="en-US"/>
              <a:t>Copy Right: Santosh Chhatkuli</a:t>
            </a:r>
          </a:p>
        </p:txBody>
      </p:sp>
      <p:sp>
        <p:nvSpPr>
          <p:cNvPr id="4" name="Slide Number Placeholder 3"/>
          <p:cNvSpPr>
            <a:spLocks noGrp="1"/>
          </p:cNvSpPr>
          <p:nvPr>
            <p:ph type="sldNum" sz="quarter" idx="12"/>
          </p:nvPr>
        </p:nvSpPr>
        <p:spPr/>
        <p:txBody>
          <a:bodyPr/>
          <a:lstStyle/>
          <a:p>
            <a:fld id="{99CCE925-94D8-4DB4-BAB5-3BE9101F1AB4}" type="slidenum">
              <a:rPr lang="en-US" smtClean="0"/>
              <a:t>‹#›</a:t>
            </a:fld>
            <a:endParaRPr lang="en-US"/>
          </a:p>
        </p:txBody>
      </p:sp>
    </p:spTree>
    <p:extLst>
      <p:ext uri="{BB962C8B-B14F-4D97-AF65-F5344CB8AC3E}">
        <p14:creationId xmlns:p14="http://schemas.microsoft.com/office/powerpoint/2010/main" val="68314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8E3994D-83FD-42ED-B892-4D2DC1682F2A}" type="datetime1">
              <a:rPr lang="en-US" smtClean="0"/>
              <a:t>9/14/2022</a:t>
            </a:fld>
            <a:endParaRPr lang="en-US"/>
          </a:p>
        </p:txBody>
      </p:sp>
      <p:sp>
        <p:nvSpPr>
          <p:cNvPr id="9" name="Footer Placeholder 8"/>
          <p:cNvSpPr>
            <a:spLocks noGrp="1"/>
          </p:cNvSpPr>
          <p:nvPr>
            <p:ph type="ftr" sz="quarter" idx="11"/>
          </p:nvPr>
        </p:nvSpPr>
        <p:spPr/>
        <p:txBody>
          <a:bodyPr/>
          <a:lstStyle>
            <a:lvl1pPr algn="r">
              <a:defRPr/>
            </a:lvl1pPr>
          </a:lstStyle>
          <a:p>
            <a:r>
              <a:rPr lang="en-US"/>
              <a:t>Copy Right: Santosh Chhatkuli</a:t>
            </a:r>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99CCE925-94D8-4DB4-BAB5-3BE9101F1AB4}" type="slidenum">
              <a:rPr lang="en-US" smtClean="0"/>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5298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9E00CF-6A39-400F-84EB-FEE295603D26}" type="datetime1">
              <a:rPr lang="en-US" smtClean="0"/>
              <a:t>9/14/2022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r>
              <a:rPr lang="en-US"/>
              <a:t>Copy Right: Santosh Chhatkuli</a:t>
            </a:r>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99CCE925-94D8-4DB4-BAB5-3BE9101F1AB4}" type="slidenum">
              <a:rPr lang="en-US" smtClean="0"/>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2794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BC4D0E0A-22F3-4895-BBF5-961EBA4D192F}" type="datetime1">
              <a:rPr lang="en-US" smtClean="0"/>
              <a:t>9/14/2022</a:t>
            </a:fld>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r>
              <a:rPr lang="en-US"/>
              <a:t>Copy Right: Santosh Chhatkuli</a:t>
            </a: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99CCE925-94D8-4DB4-BAB5-3BE9101F1AB4}" type="slidenum">
              <a:rPr lang="en-US" smtClean="0"/>
              <a:t>‹#›</a:t>
            </a:fld>
            <a:endParaRPr lang="en-US"/>
          </a:p>
        </p:txBody>
      </p:sp>
    </p:spTree>
    <p:extLst>
      <p:ext uri="{BB962C8B-B14F-4D97-AF65-F5344CB8AC3E}">
        <p14:creationId xmlns:p14="http://schemas.microsoft.com/office/powerpoint/2010/main" val="3236235378"/>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hf sldNum="0" hd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Sample Size Calculation </a:t>
            </a:r>
            <a:br>
              <a:rPr lang="en-US"/>
            </a:br>
            <a:r>
              <a:rPr lang="en-US"/>
              <a:t>one </a:t>
            </a:r>
            <a:r>
              <a:rPr lang="en-US" dirty="0"/>
              <a:t>sample case</a:t>
            </a:r>
          </a:p>
        </p:txBody>
      </p:sp>
      <p:sp>
        <p:nvSpPr>
          <p:cNvPr id="3" name="Footer Placeholder 2">
            <a:extLst>
              <a:ext uri="{FF2B5EF4-FFF2-40B4-BE49-F238E27FC236}">
                <a16:creationId xmlns:a16="http://schemas.microsoft.com/office/drawing/2014/main" id="{C03C36CD-4A80-480E-B3CB-3FB39BD4B2B3}"/>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730871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519419"/>
            <a:ext cx="7680960" cy="424206"/>
          </a:xfrm>
        </p:spPr>
        <p:txBody>
          <a:bodyPr>
            <a:normAutofit/>
          </a:bodyPr>
          <a:lstStyle/>
          <a:p>
            <a:pPr algn="l"/>
            <a:r>
              <a:rPr lang="en-US" sz="2000" b="1" dirty="0"/>
              <a:t>Estimating Population Proportion </a:t>
            </a:r>
          </a:p>
        </p:txBody>
      </p:sp>
      <p:sp>
        <p:nvSpPr>
          <p:cNvPr id="2" name="Content Placeholder 1"/>
          <p:cNvSpPr>
            <a:spLocks noGrp="1"/>
          </p:cNvSpPr>
          <p:nvPr>
            <p:ph idx="1"/>
          </p:nvPr>
        </p:nvSpPr>
        <p:spPr>
          <a:xfrm>
            <a:off x="380999" y="1295400"/>
            <a:ext cx="8407893" cy="4831078"/>
          </a:xfrm>
        </p:spPr>
        <p:txBody>
          <a:bodyPr>
            <a:normAutofit/>
          </a:bodyPr>
          <a:lstStyle/>
          <a:p>
            <a:pPr marL="45720" indent="0">
              <a:buNone/>
            </a:pPr>
            <a:r>
              <a:rPr lang="en-US" sz="2000" dirty="0"/>
              <a:t>The most frequently used sources of estimating for P are the following:</a:t>
            </a:r>
          </a:p>
          <a:p>
            <a:pPr marL="502920" indent="-457200">
              <a:buFont typeface="+mj-lt"/>
              <a:buAutoNum type="arabicPeriod"/>
            </a:pPr>
            <a:r>
              <a:rPr lang="en-US" sz="2000" dirty="0"/>
              <a:t>Conducting a pilot study i.e. taking preliminary sample from the population and computing sample proportion of success(p) which can be used as an estimate for P.</a:t>
            </a:r>
          </a:p>
          <a:p>
            <a:pPr marL="502920" indent="-457200">
              <a:buFont typeface="+mj-lt"/>
              <a:buAutoNum type="arabicPeriod"/>
            </a:pPr>
            <a:r>
              <a:rPr lang="en-US" sz="2000" dirty="0"/>
              <a:t>Using estimates of P from previous or similar studies.</a:t>
            </a:r>
          </a:p>
          <a:p>
            <a:pPr marL="502920" indent="-457200">
              <a:buFont typeface="+mj-lt"/>
              <a:buAutoNum type="arabicPeriod"/>
            </a:pPr>
            <a:r>
              <a:rPr lang="en-US" sz="2000" dirty="0"/>
              <a:t>If it is impossible to come up with a better estimate, one may set P = 0.5 and solve for n. Since P =0.5 in the formula yields the maximum value of n, this procedure will give a large enough sample for the desired reliability and interval width.</a:t>
            </a:r>
          </a:p>
        </p:txBody>
      </p:sp>
      <p:sp>
        <p:nvSpPr>
          <p:cNvPr id="4" name="Footer Placeholder 3">
            <a:extLst>
              <a:ext uri="{FF2B5EF4-FFF2-40B4-BE49-F238E27FC236}">
                <a16:creationId xmlns:a16="http://schemas.microsoft.com/office/drawing/2014/main" id="{571746E0-4AA2-441C-9011-68103BB45C7A}"/>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68883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DC754-843B-4965-8067-508A84F79C8E}"/>
              </a:ext>
            </a:extLst>
          </p:cNvPr>
          <p:cNvSpPr>
            <a:spLocks noGrp="1"/>
          </p:cNvSpPr>
          <p:nvPr>
            <p:ph idx="1"/>
          </p:nvPr>
        </p:nvSpPr>
        <p:spPr>
          <a:xfrm>
            <a:off x="731520" y="609600"/>
            <a:ext cx="7680960" cy="5425440"/>
          </a:xfrm>
        </p:spPr>
        <p:txBody>
          <a:bodyPr/>
          <a:lstStyle/>
          <a:p>
            <a:pPr marL="0" indent="0">
              <a:buNone/>
            </a:pPr>
            <a:r>
              <a:rPr lang="en-US" b="1" dirty="0"/>
              <a:t>Problem</a:t>
            </a:r>
          </a:p>
          <a:p>
            <a:pPr marL="0" indent="0">
              <a:buNone/>
            </a:pPr>
            <a:r>
              <a:rPr lang="en-US" sz="2400" u="none" strike="noStrike" dirty="0">
                <a:effectLst/>
                <a:latin typeface="Times New Roman" panose="02020603050405020304" pitchFamily="18" charset="0"/>
                <a:ea typeface="SimSun" panose="02010600030101010101" pitchFamily="2" charset="-122"/>
              </a:rPr>
              <a:t>A survey is planned to study customers satisfaction concerning after-sale support and service of a product. A pilot study was conducted (with a small sample size) and found out that an initial estimate of the percentage of customer not satisfying with the after-sale support and service is 38%. What sample size is needed to conduct new study for proportion of customers satisfied and to obtain a margin of error of 4% and at 95% confidence level?</a:t>
            </a:r>
            <a:endParaRPr lang="en-US" sz="2400" u="sng" dirty="0">
              <a:effectLst/>
              <a:latin typeface="Times New Roman" panose="02020603050405020304" pitchFamily="18" charset="0"/>
              <a:ea typeface="SimSun" panose="02010600030101010101" pitchFamily="2" charset="-122"/>
            </a:endParaRPr>
          </a:p>
          <a:p>
            <a:pPr marL="0" indent="0">
              <a:buNone/>
            </a:pPr>
            <a:endParaRPr lang="en-US" dirty="0"/>
          </a:p>
          <a:p>
            <a:pPr marL="0" indent="0">
              <a:buNone/>
            </a:pPr>
            <a:endParaRPr lang="en-US" dirty="0"/>
          </a:p>
        </p:txBody>
      </p:sp>
      <p:sp>
        <p:nvSpPr>
          <p:cNvPr id="3" name="Footer Placeholder 2">
            <a:extLst>
              <a:ext uri="{FF2B5EF4-FFF2-40B4-BE49-F238E27FC236}">
                <a16:creationId xmlns:a16="http://schemas.microsoft.com/office/drawing/2014/main" id="{E0F5550D-27A6-40DF-BB21-C41B3D9F28A4}"/>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91931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F41A2D-B9EB-494F-AAC1-435848678BA7}"/>
                  </a:ext>
                </a:extLst>
              </p:cNvPr>
              <p:cNvSpPr>
                <a:spLocks noGrp="1"/>
              </p:cNvSpPr>
              <p:nvPr>
                <p:ph idx="1"/>
              </p:nvPr>
            </p:nvSpPr>
            <p:spPr>
              <a:xfrm>
                <a:off x="731520" y="457200"/>
                <a:ext cx="7955280" cy="5852160"/>
              </a:xfrm>
            </p:spPr>
            <p:txBody>
              <a:bodyPr>
                <a:normAutofit fontScale="77500" lnSpcReduction="20000"/>
              </a:bodyPr>
              <a:lstStyle/>
              <a:p>
                <a:pPr marL="0" indent="0">
                  <a:buNone/>
                </a:pPr>
                <a:r>
                  <a:rPr lang="en-US" sz="2300" b="1" dirty="0"/>
                  <a:t>Solution:</a:t>
                </a:r>
              </a:p>
              <a:p>
                <a:pPr marL="0" indent="0">
                  <a:buNone/>
                </a:pPr>
                <a:r>
                  <a:rPr lang="en-US" sz="2300" dirty="0">
                    <a:latin typeface="Calibri" panose="020F0502020204030204" pitchFamily="34" charset="0"/>
                    <a:cs typeface="Calibri" panose="020F0502020204030204" pitchFamily="34" charset="0"/>
                  </a:rPr>
                  <a:t>Customer can be:</a:t>
                </a:r>
              </a:p>
              <a:p>
                <a:pPr marL="457200" indent="-280988">
                  <a:buFont typeface="Arial" panose="020B0604020202020204" pitchFamily="34" charset="0"/>
                  <a:buChar char="•"/>
                </a:pPr>
                <a:r>
                  <a:rPr lang="en-US" sz="2300" dirty="0">
                    <a:latin typeface="Calibri" panose="020F0502020204030204" pitchFamily="34" charset="0"/>
                    <a:cs typeface="Calibri" panose="020F0502020204030204" pitchFamily="34" charset="0"/>
                  </a:rPr>
                  <a:t>Unsatisfied with the after sales service ( Success)</a:t>
                </a:r>
              </a:p>
              <a:p>
                <a:pPr marL="457200" indent="-280988">
                  <a:buFont typeface="Arial" panose="020B0604020202020204" pitchFamily="34" charset="0"/>
                  <a:buChar char="•"/>
                </a:pPr>
                <a:r>
                  <a:rPr lang="en-US" sz="2300" dirty="0">
                    <a:latin typeface="Calibri" panose="020F0502020204030204" pitchFamily="34" charset="0"/>
                    <a:cs typeface="Calibri" panose="020F0502020204030204" pitchFamily="34" charset="0"/>
                  </a:rPr>
                  <a:t>Satisfied with the after sales service (Failure)</a:t>
                </a:r>
              </a:p>
              <a:p>
                <a:pPr marL="0" indent="0">
                  <a:buNone/>
                </a:pPr>
                <a:r>
                  <a:rPr lang="en-US" sz="2300" dirty="0">
                    <a:latin typeface="Calibri" panose="020F0502020204030204" pitchFamily="34" charset="0"/>
                    <a:cs typeface="Calibri" panose="020F0502020204030204" pitchFamily="34" charset="0"/>
                  </a:rPr>
                  <a:t>Random variable X = no. of customers who are unsatisfied with after sale service</a:t>
                </a:r>
              </a:p>
              <a:p>
                <a:pPr marL="0" indent="0">
                  <a:buNone/>
                </a:pPr>
                <a:r>
                  <a:rPr lang="en-US" sz="2300" dirty="0">
                    <a:latin typeface="Calibri" panose="020F0502020204030204" pitchFamily="34" charset="0"/>
                    <a:cs typeface="Calibri" panose="020F0502020204030204" pitchFamily="34" charset="0"/>
                  </a:rPr>
                  <a:t>Random variable p = proportion of customers who are unsatisfied with after sale service.</a:t>
                </a:r>
              </a:p>
              <a:p>
                <a:pPr marL="0" indent="0">
                  <a:buNone/>
                </a:pPr>
                <a:r>
                  <a:rPr lang="en-US" sz="2300" dirty="0">
                    <a:latin typeface="Calibri" panose="020F0502020204030204" pitchFamily="34" charset="0"/>
                    <a:cs typeface="Calibri" panose="020F0502020204030204" pitchFamily="34" charset="0"/>
                  </a:rPr>
                  <a:t>Estimated proportion of success from pilot study (p) = 0.38</a:t>
                </a:r>
              </a:p>
              <a:p>
                <a:pPr marL="0" indent="0">
                  <a:buNone/>
                </a:pPr>
                <a:r>
                  <a:rPr lang="en-US" sz="2300" dirty="0">
                    <a:latin typeface="Calibri" panose="020F0502020204030204" pitchFamily="34" charset="0"/>
                    <a:cs typeface="Calibri" panose="020F0502020204030204" pitchFamily="34" charset="0"/>
                  </a:rPr>
                  <a:t>Estimated proportion of failure from pilot study(q) = 1 – 0.38 = 0.62</a:t>
                </a:r>
              </a:p>
              <a:p>
                <a:pPr marL="0" indent="0">
                  <a:buNone/>
                </a:pPr>
                <a:r>
                  <a:rPr lang="en-US" sz="2300" dirty="0">
                    <a:latin typeface="Calibri" panose="020F0502020204030204" pitchFamily="34" charset="0"/>
                    <a:cs typeface="Calibri" panose="020F0502020204030204" pitchFamily="34" charset="0"/>
                  </a:rPr>
                  <a:t>Confidence probability = 0.95</a:t>
                </a:r>
              </a:p>
              <a:p>
                <a:pPr marL="0" indent="0">
                  <a:buNone/>
                </a:pPr>
                <a:r>
                  <a:rPr lang="en-US" sz="2300" dirty="0">
                    <a:latin typeface="Calibri" panose="020F0502020204030204" pitchFamily="34" charset="0"/>
                    <a:cs typeface="Calibri" panose="020F0502020204030204" pitchFamily="34" charset="0"/>
                  </a:rPr>
                  <a:t>Significance probability = 0.05</a:t>
                </a:r>
              </a:p>
              <a:p>
                <a:pPr marL="0" indent="0">
                  <a:buNone/>
                </a:pPr>
                <a:r>
                  <a:rPr lang="en-US" sz="2300" dirty="0">
                    <a:latin typeface="Calibri" panose="020F0502020204030204" pitchFamily="34" charset="0"/>
                    <a:cs typeface="Calibri" panose="020F0502020204030204" pitchFamily="34" charset="0"/>
                  </a:rPr>
                  <a:t>Critical Z i.e. </a:t>
                </a:r>
                <a14:m>
                  <m:oMath xmlns:m="http://schemas.openxmlformats.org/officeDocument/2006/math">
                    <m:sSub>
                      <m:sSubPr>
                        <m:ctrlPr>
                          <a:rPr lang="en-US" sz="2300" i="1" smtClean="0">
                            <a:latin typeface="Cambria Math" panose="02040503050406030204" pitchFamily="18" charset="0"/>
                          </a:rPr>
                        </m:ctrlPr>
                      </m:sSubPr>
                      <m:e>
                        <m:r>
                          <a:rPr lang="en-US" sz="2300" b="0" i="1" smtClean="0">
                            <a:latin typeface="Cambria Math" panose="02040503050406030204" pitchFamily="18" charset="0"/>
                          </a:rPr>
                          <m:t>𝑍</m:t>
                        </m:r>
                      </m:e>
                      <m:sub>
                        <m:r>
                          <a:rPr lang="en-US" sz="2300" b="0" i="1" smtClean="0">
                            <a:latin typeface="Cambria Math" panose="02040503050406030204" pitchFamily="18" charset="0"/>
                          </a:rPr>
                          <m:t>𝑐</m:t>
                        </m:r>
                      </m:sub>
                    </m:sSub>
                  </m:oMath>
                </a14:m>
                <a:r>
                  <a:rPr lang="en-US" sz="2300" dirty="0">
                    <a:latin typeface="Calibri" panose="020F0502020204030204" pitchFamily="34" charset="0"/>
                    <a:cs typeface="Calibri" panose="020F0502020204030204" pitchFamily="34" charset="0"/>
                  </a:rPr>
                  <a:t> = 1.96</a:t>
                </a:r>
              </a:p>
              <a:p>
                <a:pPr marL="0" marR="0" lvl="0" indent="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None/>
                  <a:tabLst/>
                  <a:defRPr/>
                </a:pPr>
                <a:r>
                  <a:rPr kumimoji="0" lang="en-US" sz="23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Margin of error in the estimation = 4 % = 0.04</a:t>
                </a:r>
              </a:p>
              <a:p>
                <a:pPr marL="0" indent="0">
                  <a:buNone/>
                </a:pPr>
                <a:r>
                  <a:rPr lang="en-US" sz="2300" dirty="0">
                    <a:latin typeface="Calibri" panose="020F0502020204030204" pitchFamily="34" charset="0"/>
                    <a:cs typeface="Calibri" panose="020F0502020204030204" pitchFamily="34" charset="0"/>
                  </a:rPr>
                  <a:t>Required sample size for new study = </a:t>
                </a:r>
                <a14:m>
                  <m:oMath xmlns:m="http://schemas.openxmlformats.org/officeDocument/2006/math">
                    <m:f>
                      <m:fPr>
                        <m:ctrlPr>
                          <a:rPr lang="en-US" sz="2300" i="1" smtClean="0">
                            <a:latin typeface="Cambria Math" panose="02040503050406030204" pitchFamily="18" charset="0"/>
                          </a:rPr>
                        </m:ctrlPr>
                      </m:fPr>
                      <m:num>
                        <m:sSubSup>
                          <m:sSubSupPr>
                            <m:ctrlPr>
                              <a:rPr lang="en-US" sz="2300" i="1" smtClean="0">
                                <a:latin typeface="Cambria Math" panose="02040503050406030204" pitchFamily="18" charset="0"/>
                              </a:rPr>
                            </m:ctrlPr>
                          </m:sSubSupPr>
                          <m:e>
                            <m:r>
                              <a:rPr lang="en-US" sz="2300" b="0" i="1" smtClean="0">
                                <a:latin typeface="Cambria Math" panose="02040503050406030204" pitchFamily="18" charset="0"/>
                              </a:rPr>
                              <m:t>𝑍</m:t>
                            </m:r>
                          </m:e>
                          <m:sub>
                            <m:r>
                              <a:rPr lang="en-US" sz="2300" b="0" i="1" smtClean="0">
                                <a:latin typeface="Cambria Math" panose="02040503050406030204" pitchFamily="18" charset="0"/>
                              </a:rPr>
                              <m:t>𝐶</m:t>
                            </m:r>
                          </m:sub>
                          <m:sup>
                            <m:r>
                              <a:rPr lang="en-US" sz="2300" b="0" i="1" smtClean="0">
                                <a:latin typeface="Cambria Math" panose="02040503050406030204" pitchFamily="18" charset="0"/>
                              </a:rPr>
                              <m:t>2</m:t>
                            </m:r>
                          </m:sup>
                        </m:sSubSup>
                        <m:r>
                          <a:rPr lang="en-US" sz="2300" b="0" i="1" smtClean="0">
                            <a:latin typeface="Cambria Math" panose="02040503050406030204" pitchFamily="18" charset="0"/>
                          </a:rPr>
                          <m:t> </m:t>
                        </m:r>
                        <m:r>
                          <a:rPr lang="en-US" sz="2300" b="0" i="1" smtClean="0">
                            <a:latin typeface="Cambria Math" panose="02040503050406030204" pitchFamily="18" charset="0"/>
                          </a:rPr>
                          <m:t>𝑝</m:t>
                        </m:r>
                        <m:r>
                          <a:rPr lang="en-US" sz="2300" b="0" i="1" smtClean="0">
                            <a:latin typeface="Cambria Math" panose="02040503050406030204" pitchFamily="18" charset="0"/>
                          </a:rPr>
                          <m:t> </m:t>
                        </m:r>
                        <m:r>
                          <a:rPr lang="en-US" sz="2300" b="0" i="1" smtClean="0">
                            <a:latin typeface="Cambria Math" panose="02040503050406030204" pitchFamily="18" charset="0"/>
                          </a:rPr>
                          <m:t>𝑞</m:t>
                        </m:r>
                      </m:num>
                      <m:den>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𝐸</m:t>
                            </m:r>
                          </m:e>
                          <m:sup>
                            <m:r>
                              <a:rPr lang="en-US" sz="2300" b="0" i="1" smtClean="0">
                                <a:latin typeface="Cambria Math" panose="02040503050406030204" pitchFamily="18" charset="0"/>
                              </a:rPr>
                              <m:t>2</m:t>
                            </m:r>
                          </m:sup>
                        </m:sSup>
                      </m:den>
                    </m:f>
                  </m:oMath>
                </a14:m>
                <a:r>
                  <a:rPr lang="en-US" sz="2300" dirty="0">
                    <a:latin typeface="Calibri" panose="020F0502020204030204" pitchFamily="34" charset="0"/>
                    <a:cs typeface="Calibri" panose="020F0502020204030204" pitchFamily="34" charset="0"/>
                  </a:rPr>
                  <a:t> = </a:t>
                </a:r>
                <a14:m>
                  <m:oMath xmlns:m="http://schemas.openxmlformats.org/officeDocument/2006/math">
                    <m:f>
                      <m:fPr>
                        <m:ctrlPr>
                          <a:rPr lang="en-US" sz="2300" i="1" smtClean="0">
                            <a:latin typeface="Cambria Math" panose="02040503050406030204" pitchFamily="18" charset="0"/>
                          </a:rPr>
                        </m:ctrlPr>
                      </m:fPr>
                      <m:num>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1.96</m:t>
                            </m:r>
                          </m:e>
                          <m:sup>
                            <m:r>
                              <a:rPr lang="en-US" sz="2300" b="0" i="1" smtClean="0">
                                <a:latin typeface="Cambria Math" panose="02040503050406030204" pitchFamily="18" charset="0"/>
                              </a:rPr>
                              <m:t>2</m:t>
                            </m:r>
                          </m:sup>
                        </m:sSup>
                        <m:r>
                          <a:rPr lang="en-US" sz="2300" b="0" i="1" smtClean="0">
                            <a:latin typeface="Cambria Math" panose="02040503050406030204" pitchFamily="18" charset="0"/>
                          </a:rPr>
                          <m:t> </m:t>
                        </m:r>
                        <m:r>
                          <a:rPr lang="en-US" sz="2300" b="0" i="1" smtClean="0">
                            <a:latin typeface="Cambria Math" panose="02040503050406030204" pitchFamily="18" charset="0"/>
                          </a:rPr>
                          <m:t>𝑥</m:t>
                        </m:r>
                        <m:r>
                          <a:rPr lang="en-US" sz="2300" b="0" i="1" smtClean="0">
                            <a:latin typeface="Cambria Math" panose="02040503050406030204" pitchFamily="18" charset="0"/>
                          </a:rPr>
                          <m:t> 0.38 </m:t>
                        </m:r>
                        <m:r>
                          <a:rPr lang="en-US" sz="2300" b="0" i="1" smtClean="0">
                            <a:latin typeface="Cambria Math" panose="02040503050406030204" pitchFamily="18" charset="0"/>
                          </a:rPr>
                          <m:t>𝑥</m:t>
                        </m:r>
                        <m:r>
                          <a:rPr lang="en-US" sz="2300" b="0" i="1" smtClean="0">
                            <a:latin typeface="Cambria Math" panose="02040503050406030204" pitchFamily="18" charset="0"/>
                          </a:rPr>
                          <m:t> 0.62 </m:t>
                        </m:r>
                      </m:num>
                      <m:den>
                        <m:sSup>
                          <m:sSupPr>
                            <m:ctrlPr>
                              <a:rPr lang="en-US" sz="2300" i="1" smtClean="0">
                                <a:latin typeface="Cambria Math" panose="02040503050406030204" pitchFamily="18" charset="0"/>
                              </a:rPr>
                            </m:ctrlPr>
                          </m:sSupPr>
                          <m:e>
                            <m:r>
                              <a:rPr lang="en-US" sz="2300" b="0" i="1" smtClean="0">
                                <a:latin typeface="Cambria Math" panose="02040503050406030204" pitchFamily="18" charset="0"/>
                              </a:rPr>
                              <m:t>0.04</m:t>
                            </m:r>
                          </m:e>
                          <m:sup>
                            <m:r>
                              <a:rPr lang="en-US" sz="2300" b="0" i="1" smtClean="0">
                                <a:latin typeface="Cambria Math" panose="02040503050406030204" pitchFamily="18" charset="0"/>
                              </a:rPr>
                              <m:t>2</m:t>
                            </m:r>
                          </m:sup>
                        </m:sSup>
                      </m:den>
                    </m:f>
                  </m:oMath>
                </a14:m>
                <a:r>
                  <a:rPr lang="en-US" sz="2300" dirty="0">
                    <a:latin typeface="Calibri" panose="020F0502020204030204" pitchFamily="34" charset="0"/>
                    <a:cs typeface="Calibri" panose="020F0502020204030204" pitchFamily="34" charset="0"/>
                  </a:rPr>
                  <a:t>  = 565.6756 ≈ 566</a:t>
                </a:r>
              </a:p>
              <a:p>
                <a:pPr marL="0" indent="0">
                  <a:buNone/>
                </a:pPr>
                <a:r>
                  <a:rPr lang="en-US" sz="2300" b="1" dirty="0">
                    <a:latin typeface="Calibri" panose="020F0502020204030204" pitchFamily="34" charset="0"/>
                    <a:cs typeface="Calibri" panose="020F0502020204030204" pitchFamily="34" charset="0"/>
                  </a:rPr>
                  <a:t>Conclusion</a:t>
                </a:r>
                <a:r>
                  <a:rPr lang="en-US" sz="2300" dirty="0">
                    <a:latin typeface="Calibri" panose="020F0502020204030204" pitchFamily="34" charset="0"/>
                    <a:cs typeface="Calibri" panose="020F0502020204030204" pitchFamily="34" charset="0"/>
                  </a:rPr>
                  <a:t>: A company must survey 566 customers in order to know the proportion of customers who are unsatisfied with after sale service, so that company is 95 % sure in the estimation and true proportion do not differ by an amount of 4 %.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7F41A2D-B9EB-494F-AAC1-435848678BA7}"/>
                  </a:ext>
                </a:extLst>
              </p:cNvPr>
              <p:cNvSpPr>
                <a:spLocks noGrp="1" noRot="1" noChangeAspect="1" noMove="1" noResize="1" noEditPoints="1" noAdjustHandles="1" noChangeArrowheads="1" noChangeShapeType="1" noTextEdit="1"/>
              </p:cNvSpPr>
              <p:nvPr>
                <p:ph idx="1"/>
              </p:nvPr>
            </p:nvSpPr>
            <p:spPr>
              <a:xfrm>
                <a:off x="731520" y="457200"/>
                <a:ext cx="7955280" cy="5852160"/>
              </a:xfrm>
              <a:blipFill>
                <a:blip r:embed="rId2"/>
                <a:stretch>
                  <a:fillRect l="-613" t="-1458"/>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AB3D56E5-F42E-4E12-A5D7-BDF060604925}"/>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81564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474954"/>
            <a:ext cx="7680960" cy="348006"/>
          </a:xfrm>
        </p:spPr>
        <p:txBody>
          <a:bodyPr>
            <a:normAutofit fontScale="90000"/>
          </a:bodyPr>
          <a:lstStyle/>
          <a:p>
            <a:pPr algn="l"/>
            <a:r>
              <a:rPr lang="en-US" sz="2400" b="1" dirty="0"/>
              <a:t>Numerical</a:t>
            </a:r>
          </a:p>
        </p:txBody>
      </p:sp>
      <p:sp>
        <p:nvSpPr>
          <p:cNvPr id="2" name="Content Placeholder 1"/>
          <p:cNvSpPr>
            <a:spLocks noGrp="1"/>
          </p:cNvSpPr>
          <p:nvPr>
            <p:ph idx="1"/>
          </p:nvPr>
        </p:nvSpPr>
        <p:spPr>
          <a:xfrm>
            <a:off x="731520" y="1219200"/>
            <a:ext cx="7680960" cy="4815840"/>
          </a:xfrm>
        </p:spPr>
        <p:txBody>
          <a:bodyPr>
            <a:normAutofit/>
          </a:bodyPr>
          <a:lstStyle/>
          <a:p>
            <a:pPr marL="502920" indent="-457200">
              <a:buFont typeface="+mj-lt"/>
              <a:buAutoNum type="arabicPeriod"/>
            </a:pPr>
            <a:r>
              <a:rPr lang="en-US" sz="2200" dirty="0">
                <a:latin typeface="Calibri" panose="020F0502020204030204" pitchFamily="34" charset="0"/>
                <a:cs typeface="Calibri" panose="020F0502020204030204" pitchFamily="34" charset="0"/>
              </a:rPr>
              <a:t>It is desired to estimate the proportion of children watching TV on Saturday mornings, in order to develop a promotional strategy for electronic games. We want to be 99 % confident that our estimate will be within ± 5 % of the true population proportion. What would the sample size be, if no such previous survey had been taken?</a:t>
            </a:r>
          </a:p>
          <a:p>
            <a:pPr marL="502920" indent="-457200">
              <a:buFont typeface="+mj-lt"/>
              <a:buAutoNum type="arabicPeriod"/>
            </a:pPr>
            <a:r>
              <a:rPr lang="en-US" sz="2200" b="0" i="0" dirty="0">
                <a:solidFill>
                  <a:srgbClr val="000000"/>
                </a:solidFill>
                <a:effectLst/>
                <a:latin typeface="Calibri" panose="020F0502020204030204" pitchFamily="34" charset="0"/>
                <a:cs typeface="Calibri" panose="020F0502020204030204" pitchFamily="34" charset="0"/>
              </a:rPr>
              <a:t>An investigator wants to estimate the proportion of freshmen at NCCS who currently smoke cigarettes (i.e., the prevalence of smoking). How many freshmen should be involved in the study to ensure that a 95% confidence interval estimate of the proportion of freshmen who smoke is within 5% of the true proportion?</a:t>
            </a:r>
            <a:endParaRPr lang="en-US" sz="2200" b="1"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E55FA634-1F06-474B-B1ED-1683A0F513B5}"/>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800210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dirty="0"/>
              <a:t>Objective of sample size determination</a:t>
            </a:r>
          </a:p>
        </p:txBody>
      </p:sp>
      <p:sp>
        <p:nvSpPr>
          <p:cNvPr id="2" name="Content Placeholder 1"/>
          <p:cNvSpPr>
            <a:spLocks noGrp="1"/>
          </p:cNvSpPr>
          <p:nvPr>
            <p:ph idx="1"/>
          </p:nvPr>
        </p:nvSpPr>
        <p:spPr/>
        <p:txBody>
          <a:bodyPr>
            <a:normAutofit fontScale="92500" lnSpcReduction="10000"/>
          </a:bodyPr>
          <a:lstStyle/>
          <a:p>
            <a:r>
              <a:rPr lang="en-US" sz="2400" dirty="0"/>
              <a:t>Determining the appropriate sample size for the study is the most common problem among researchers.</a:t>
            </a:r>
          </a:p>
          <a:p>
            <a:r>
              <a:rPr lang="en-US" sz="2400" dirty="0"/>
              <a:t>Small sample size means less cost, less administrative burden but high standard error.</a:t>
            </a:r>
          </a:p>
          <a:p>
            <a:r>
              <a:rPr lang="en-US" sz="2400" dirty="0"/>
              <a:t>Hence size of sample must be optimum ensuring efficiency, representativeness and reliability.</a:t>
            </a:r>
          </a:p>
          <a:p>
            <a:r>
              <a:rPr lang="en-US" sz="2400" dirty="0"/>
              <a:t>The objective in the sample size determination is to find the minimum number of observations that will guarantee at a particular confidence probability that the parameter of interest will falls within a prescribed confidence interval.</a:t>
            </a:r>
          </a:p>
        </p:txBody>
      </p:sp>
      <p:sp>
        <p:nvSpPr>
          <p:cNvPr id="4" name="Footer Placeholder 3">
            <a:extLst>
              <a:ext uri="{FF2B5EF4-FFF2-40B4-BE49-F238E27FC236}">
                <a16:creationId xmlns:a16="http://schemas.microsoft.com/office/drawing/2014/main" id="{354EC3E0-CA3E-426E-BB73-2E8D0B4199DC}"/>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99683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9BBAA1-1116-49A2-88EE-52F015358827}"/>
              </a:ext>
            </a:extLst>
          </p:cNvPr>
          <p:cNvSpPr>
            <a:spLocks noGrp="1"/>
          </p:cNvSpPr>
          <p:nvPr>
            <p:ph type="title"/>
          </p:nvPr>
        </p:nvSpPr>
        <p:spPr>
          <a:xfrm>
            <a:off x="731520" y="457200"/>
            <a:ext cx="7680960" cy="576606"/>
          </a:xfrm>
        </p:spPr>
        <p:txBody>
          <a:bodyPr>
            <a:normAutofit/>
          </a:bodyPr>
          <a:lstStyle/>
          <a:p>
            <a:r>
              <a:rPr lang="en-US" sz="2400" b="1" dirty="0"/>
              <a:t>FACTORS AFFECTING SAMPLE SIZE</a:t>
            </a:r>
          </a:p>
        </p:txBody>
      </p:sp>
      <p:sp>
        <p:nvSpPr>
          <p:cNvPr id="2" name="Content Placeholder 1">
            <a:extLst>
              <a:ext uri="{FF2B5EF4-FFF2-40B4-BE49-F238E27FC236}">
                <a16:creationId xmlns:a16="http://schemas.microsoft.com/office/drawing/2014/main" id="{1461067A-D55D-42EA-95AB-CEA125CB6FD7}"/>
              </a:ext>
            </a:extLst>
          </p:cNvPr>
          <p:cNvSpPr>
            <a:spLocks noGrp="1"/>
          </p:cNvSpPr>
          <p:nvPr>
            <p:ph idx="1"/>
          </p:nvPr>
        </p:nvSpPr>
        <p:spPr>
          <a:xfrm>
            <a:off x="838200" y="1219200"/>
            <a:ext cx="7574280" cy="4572000"/>
          </a:xfrm>
        </p:spPr>
        <p:txBody>
          <a:bodyPr>
            <a:normAutofit/>
          </a:bodyPr>
          <a:lstStyle/>
          <a:p>
            <a:r>
              <a:rPr lang="en-US" sz="2400" dirty="0"/>
              <a:t>Expected Population Standard Deviation: Variability of characteristic being measured (direct)</a:t>
            </a:r>
          </a:p>
          <a:p>
            <a:r>
              <a:rPr lang="en-US" sz="2400" dirty="0"/>
              <a:t>Size of the population (direct)</a:t>
            </a:r>
          </a:p>
          <a:p>
            <a:r>
              <a:rPr lang="en-US" sz="2400" dirty="0"/>
              <a:t>Margin of error (indirect)</a:t>
            </a:r>
          </a:p>
          <a:p>
            <a:r>
              <a:rPr lang="en-US" sz="2400" dirty="0"/>
              <a:t>Confidence level (direct)</a:t>
            </a:r>
          </a:p>
          <a:p>
            <a:r>
              <a:rPr lang="en-US" sz="2400" dirty="0"/>
              <a:t>Sampling design </a:t>
            </a:r>
          </a:p>
          <a:p>
            <a:r>
              <a:rPr lang="en-US" sz="2400" dirty="0"/>
              <a:t>Nature of analysis</a:t>
            </a:r>
          </a:p>
          <a:p>
            <a:r>
              <a:rPr lang="en-US" sz="2400" dirty="0"/>
              <a:t>No. of classes or categories</a:t>
            </a:r>
          </a:p>
        </p:txBody>
      </p:sp>
      <p:sp>
        <p:nvSpPr>
          <p:cNvPr id="4" name="Footer Placeholder 3">
            <a:extLst>
              <a:ext uri="{FF2B5EF4-FFF2-40B4-BE49-F238E27FC236}">
                <a16:creationId xmlns:a16="http://schemas.microsoft.com/office/drawing/2014/main" id="{AD42CA39-5F3C-4BCD-A98B-57DD54D655D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19940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5847"/>
            <a:ext cx="8381260" cy="787153"/>
          </a:xfrm>
        </p:spPr>
        <p:txBody>
          <a:bodyPr>
            <a:normAutofit/>
          </a:bodyPr>
          <a:lstStyle/>
          <a:p>
            <a:pPr algn="l"/>
            <a:r>
              <a:rPr lang="en-US" sz="2400" dirty="0"/>
              <a:t>Sample size calculation for population mean when population standard deviation is known</a:t>
            </a:r>
          </a:p>
        </p:txBody>
      </p:sp>
      <p:sp>
        <p:nvSpPr>
          <p:cNvPr id="3" name="Content Placeholder 2"/>
          <p:cNvSpPr>
            <a:spLocks noGrp="1" noRot="1" noChangeAspect="1" noMove="1" noResize="1" noEditPoints="1" noAdjustHandles="1" noChangeArrowheads="1" noChangeShapeType="1" noTextEdit="1"/>
          </p:cNvSpPr>
          <p:nvPr>
            <p:ph idx="1"/>
          </p:nvPr>
        </p:nvSpPr>
        <p:spPr>
          <a:xfrm>
            <a:off x="380999" y="1676400"/>
            <a:ext cx="8407893" cy="4876801"/>
          </a:xfrm>
          <a:blipFill rotWithShape="0">
            <a:blip r:embed="rId2"/>
            <a:stretch>
              <a:fillRect l="-145" t="-1250" b="-2375"/>
            </a:stretch>
          </a:blipFill>
        </p:spPr>
        <p:txBody>
          <a:bodyPr/>
          <a:lstStyle/>
          <a:p>
            <a:pPr marL="45720" indent="0">
              <a:buNone/>
            </a:pPr>
            <a:endParaRPr lang="en-GB" dirty="0">
              <a:noFill/>
            </a:endParaRPr>
          </a:p>
        </p:txBody>
      </p:sp>
      <p:sp>
        <p:nvSpPr>
          <p:cNvPr id="5" name="Rectangle 4"/>
          <p:cNvSpPr/>
          <p:nvPr/>
        </p:nvSpPr>
        <p:spPr>
          <a:xfrm>
            <a:off x="685800" y="1929032"/>
            <a:ext cx="7631536" cy="838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6" name="Object 5"/>
          <p:cNvGraphicFramePr>
            <a:graphicFrameLocks/>
          </p:cNvGraphicFramePr>
          <p:nvPr>
            <p:extLst>
              <p:ext uri="{D42A27DB-BD31-4B8C-83A1-F6EECF244321}">
                <p14:modId xmlns:p14="http://schemas.microsoft.com/office/powerpoint/2010/main" val="793409413"/>
              </p:ext>
            </p:extLst>
          </p:nvPr>
        </p:nvGraphicFramePr>
        <p:xfrm>
          <a:off x="762000" y="2000250"/>
          <a:ext cx="7467600" cy="698500"/>
        </p:xfrm>
        <a:graphic>
          <a:graphicData uri="http://schemas.openxmlformats.org/presentationml/2006/ole">
            <mc:AlternateContent xmlns:mc="http://schemas.openxmlformats.org/markup-compatibility/2006">
              <mc:Choice xmlns:v="urn:schemas-microsoft-com:vml" Requires="v">
                <p:oleObj name="Equation" r:id="rId3" imgW="3809880" imgH="495000" progId="Equation.DSMT4">
                  <p:embed/>
                </p:oleObj>
              </mc:Choice>
              <mc:Fallback>
                <p:oleObj name="Equation" r:id="rId3" imgW="3809880" imgH="495000" progId="Equation.DSMT4">
                  <p:embed/>
                  <p:pic>
                    <p:nvPicPr>
                      <p:cNvPr id="0" name="Picture 102" descr="rId1"/>
                      <p:cNvPicPr>
                        <a:picLocks noChangeArrowheads="1"/>
                      </p:cNvPicPr>
                      <p:nvPr/>
                    </p:nvPicPr>
                    <p:blipFill>
                      <a:blip r:embed="rId4"/>
                      <a:srcRect/>
                      <a:stretch>
                        <a:fillRect/>
                      </a:stretch>
                    </p:blipFill>
                    <p:spPr bwMode="auto">
                      <a:xfrm>
                        <a:off x="762000" y="2000250"/>
                        <a:ext cx="7467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264546" y="4876800"/>
            <a:ext cx="3385351" cy="9906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8" name="Object 7"/>
          <p:cNvGraphicFramePr>
            <a:graphicFrameLocks/>
          </p:cNvGraphicFramePr>
          <p:nvPr>
            <p:extLst>
              <p:ext uri="{D42A27DB-BD31-4B8C-83A1-F6EECF244321}">
                <p14:modId xmlns:p14="http://schemas.microsoft.com/office/powerpoint/2010/main" val="2836487329"/>
              </p:ext>
            </p:extLst>
          </p:nvPr>
        </p:nvGraphicFramePr>
        <p:xfrm>
          <a:off x="2466975" y="4991100"/>
          <a:ext cx="2981325" cy="762000"/>
        </p:xfrm>
        <a:graphic>
          <a:graphicData uri="http://schemas.openxmlformats.org/presentationml/2006/ole">
            <mc:AlternateContent xmlns:mc="http://schemas.openxmlformats.org/markup-compatibility/2006">
              <mc:Choice xmlns:v="urn:schemas-microsoft-com:vml" Requires="v">
                <p:oleObj name="Equation" r:id="rId5" imgW="2057400" imgH="622080" progId="Equation.DSMT4">
                  <p:embed/>
                </p:oleObj>
              </mc:Choice>
              <mc:Fallback>
                <p:oleObj name="Equation" r:id="rId5" imgW="2057400" imgH="622080" progId="Equation.DSMT4">
                  <p:embed/>
                  <p:pic>
                    <p:nvPicPr>
                      <p:cNvPr id="0" name="Picture 103" descr="rId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6975" y="4991100"/>
                        <a:ext cx="29813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a:extLst>
              <a:ext uri="{FF2B5EF4-FFF2-40B4-BE49-F238E27FC236}">
                <a16:creationId xmlns:a16="http://schemas.microsoft.com/office/drawing/2014/main" id="{2EF3DD13-0FCB-4F0F-BA7A-796F7411EECF}"/>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37244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533400"/>
            <a:ext cx="7680960" cy="685800"/>
          </a:xfrm>
        </p:spPr>
        <p:txBody>
          <a:bodyPr>
            <a:normAutofit/>
          </a:bodyPr>
          <a:lstStyle/>
          <a:p>
            <a:pPr algn="l"/>
            <a:r>
              <a:rPr lang="en-US" sz="2800" dirty="0"/>
              <a:t>Estimating population standard deviation</a:t>
            </a:r>
          </a:p>
        </p:txBody>
      </p:sp>
      <p:sp>
        <p:nvSpPr>
          <p:cNvPr id="2" name="Content Placeholder 1"/>
          <p:cNvSpPr>
            <a:spLocks noGrp="1"/>
          </p:cNvSpPr>
          <p:nvPr>
            <p:ph idx="1"/>
          </p:nvPr>
        </p:nvSpPr>
        <p:spPr>
          <a:xfrm>
            <a:off x="731520" y="1447800"/>
            <a:ext cx="7680960" cy="4587240"/>
          </a:xfrm>
        </p:spPr>
        <p:txBody>
          <a:bodyPr>
            <a:normAutofit/>
          </a:bodyPr>
          <a:lstStyle/>
          <a:p>
            <a:pPr marL="45720" indent="0">
              <a:buNone/>
            </a:pPr>
            <a:r>
              <a:rPr lang="en-US" sz="2000" dirty="0"/>
              <a:t>The most frequently used sources of estimating for </a:t>
            </a:r>
            <a:r>
              <a:rPr lang="el-GR" sz="2000" dirty="0"/>
              <a:t>σ</a:t>
            </a:r>
            <a:r>
              <a:rPr lang="en-US" sz="2000" dirty="0"/>
              <a:t> are the following:</a:t>
            </a:r>
          </a:p>
          <a:p>
            <a:pPr marL="502920" indent="-457200">
              <a:buFont typeface="+mj-lt"/>
              <a:buAutoNum type="arabicPeriod"/>
            </a:pPr>
            <a:r>
              <a:rPr lang="en-US" sz="2000" dirty="0"/>
              <a:t>Conducting a pilot study i.e. taking preliminary sample from the population and computing standard deviation which can be used as an estimate for </a:t>
            </a:r>
            <a:r>
              <a:rPr lang="el-GR" sz="2000" dirty="0"/>
              <a:t>σ</a:t>
            </a:r>
            <a:r>
              <a:rPr lang="en-US" sz="2000" dirty="0"/>
              <a:t>.</a:t>
            </a:r>
          </a:p>
          <a:p>
            <a:pPr marL="502920" indent="-457200">
              <a:buFont typeface="+mj-lt"/>
              <a:buAutoNum type="arabicPeriod"/>
            </a:pPr>
            <a:r>
              <a:rPr lang="en-US" sz="2000" dirty="0"/>
              <a:t>Using estimates of </a:t>
            </a:r>
            <a:r>
              <a:rPr lang="el-GR" sz="2000" dirty="0"/>
              <a:t>σ</a:t>
            </a:r>
            <a:r>
              <a:rPr lang="en-US" sz="2000" dirty="0"/>
              <a:t> from previous or similar studies.</a:t>
            </a:r>
          </a:p>
          <a:p>
            <a:pPr marL="502920" indent="-457200">
              <a:buFont typeface="+mj-lt"/>
              <a:buAutoNum type="arabicPeriod"/>
            </a:pPr>
            <a:r>
              <a:rPr lang="en-US" sz="2000" dirty="0"/>
              <a:t>If we know that the population from which the sample is to be drawn is approximately normally distributed, we may use the ratio Range/6 as the estimate for </a:t>
            </a:r>
            <a:r>
              <a:rPr lang="el-GR" sz="2000" dirty="0"/>
              <a:t>σ</a:t>
            </a:r>
            <a:r>
              <a:rPr lang="en-US" sz="2000" dirty="0"/>
              <a:t>. This method requires some knowledge of the smallest and largest value of the variable of interest in the population.</a:t>
            </a:r>
          </a:p>
        </p:txBody>
      </p:sp>
      <p:sp>
        <p:nvSpPr>
          <p:cNvPr id="4" name="Footer Placeholder 3">
            <a:extLst>
              <a:ext uri="{FF2B5EF4-FFF2-40B4-BE49-F238E27FC236}">
                <a16:creationId xmlns:a16="http://schemas.microsoft.com/office/drawing/2014/main" id="{E032D8F4-CE9E-40D7-A16F-BFA4559D1B29}"/>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85229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1520" y="642594"/>
            <a:ext cx="7680960" cy="576606"/>
          </a:xfrm>
        </p:spPr>
        <p:txBody>
          <a:bodyPr>
            <a:normAutofit fontScale="90000"/>
          </a:bodyPr>
          <a:lstStyle/>
          <a:p>
            <a:pPr algn="l"/>
            <a:r>
              <a:rPr lang="en-US" sz="2200" dirty="0"/>
              <a:t>Sample size calculation for population mean when population standard deviation is unknown</a:t>
            </a:r>
          </a:p>
        </p:txBody>
      </p:sp>
      <p:sp>
        <p:nvSpPr>
          <p:cNvPr id="2" name="Content Placeholder 1"/>
          <p:cNvSpPr>
            <a:spLocks noGrp="1" noRot="1" noChangeAspect="1" noMove="1" noResize="1" noEditPoints="1" noAdjustHandles="1" noChangeArrowheads="1" noChangeShapeType="1" noTextEdit="1"/>
          </p:cNvSpPr>
          <p:nvPr>
            <p:ph idx="1"/>
          </p:nvPr>
        </p:nvSpPr>
        <p:spPr>
          <a:xfrm>
            <a:off x="380999" y="1719070"/>
            <a:ext cx="8407893" cy="4910329"/>
          </a:xfrm>
          <a:blipFill rotWithShape="1">
            <a:blip r:embed="rId2"/>
            <a:stretch>
              <a:fillRect l="-72" t="-1863" r="-870"/>
            </a:stretch>
          </a:blipFill>
        </p:spPr>
        <p:txBody>
          <a:bodyPr/>
          <a:lstStyle/>
          <a:p>
            <a:r>
              <a:rPr lang="en-US">
                <a:noFill/>
              </a:rPr>
              <a:t> </a:t>
            </a:r>
          </a:p>
        </p:txBody>
      </p:sp>
      <p:sp>
        <p:nvSpPr>
          <p:cNvPr id="8" name="Rectangle 7"/>
          <p:cNvSpPr/>
          <p:nvPr/>
        </p:nvSpPr>
        <p:spPr>
          <a:xfrm>
            <a:off x="2819400" y="3352800"/>
            <a:ext cx="2743200" cy="12192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785397728"/>
              </p:ext>
            </p:extLst>
          </p:nvPr>
        </p:nvGraphicFramePr>
        <p:xfrm>
          <a:off x="3060700" y="3543300"/>
          <a:ext cx="2259013" cy="838200"/>
        </p:xfrm>
        <a:graphic>
          <a:graphicData uri="http://schemas.openxmlformats.org/presentationml/2006/ole">
            <mc:AlternateContent xmlns:mc="http://schemas.openxmlformats.org/markup-compatibility/2006">
              <mc:Choice xmlns:v="urn:schemas-microsoft-com:vml" Requires="v">
                <p:oleObj name="Equation" r:id="rId3" imgW="825480" imgH="431640" progId="Equation.DSMT4">
                  <p:embed/>
                </p:oleObj>
              </mc:Choice>
              <mc:Fallback>
                <p:oleObj name="Equation" r:id="rId3" imgW="825480" imgH="431640" progId="Equation.DSMT4">
                  <p:embed/>
                  <p:pic>
                    <p:nvPicPr>
                      <p:cNvPr id="0" name="Picture 36" descr="rI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0700" y="3543300"/>
                        <a:ext cx="22590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a:extLst>
              <a:ext uri="{FF2B5EF4-FFF2-40B4-BE49-F238E27FC236}">
                <a16:creationId xmlns:a16="http://schemas.microsoft.com/office/drawing/2014/main" id="{9CD5EC24-4740-417E-93CA-9326ADC08597}"/>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321386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C0FEDB-680B-48F4-9301-AE86E10BE3FD}"/>
              </a:ext>
            </a:extLst>
          </p:cNvPr>
          <p:cNvSpPr>
            <a:spLocks noGrp="1"/>
          </p:cNvSpPr>
          <p:nvPr>
            <p:ph type="title"/>
          </p:nvPr>
        </p:nvSpPr>
        <p:spPr>
          <a:xfrm>
            <a:off x="694944" y="457200"/>
            <a:ext cx="7680960" cy="271806"/>
          </a:xfrm>
        </p:spPr>
        <p:txBody>
          <a:bodyPr>
            <a:noAutofit/>
          </a:bodyPr>
          <a:lstStyle/>
          <a:p>
            <a:r>
              <a:rPr lang="en-US" sz="2000" b="1" dirty="0"/>
              <a:t>Numerical Example</a:t>
            </a:r>
          </a:p>
        </p:txBody>
      </p:sp>
      <p:sp>
        <p:nvSpPr>
          <p:cNvPr id="2" name="Content Placeholder 1">
            <a:extLst>
              <a:ext uri="{FF2B5EF4-FFF2-40B4-BE49-F238E27FC236}">
                <a16:creationId xmlns:a16="http://schemas.microsoft.com/office/drawing/2014/main" id="{2D21E567-70B7-4F91-A5BA-EEFCA16EFEA0}"/>
              </a:ext>
            </a:extLst>
          </p:cNvPr>
          <p:cNvSpPr>
            <a:spLocks noGrp="1"/>
          </p:cNvSpPr>
          <p:nvPr>
            <p:ph idx="1"/>
          </p:nvPr>
        </p:nvSpPr>
        <p:spPr>
          <a:xfrm>
            <a:off x="731520" y="914400"/>
            <a:ext cx="7879080" cy="5410200"/>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1. </a:t>
            </a:r>
            <a:r>
              <a:rPr lang="en-US" sz="2400" dirty="0">
                <a:effectLst/>
                <a:latin typeface="Calibri" panose="020F0502020204030204" pitchFamily="34" charset="0"/>
                <a:ea typeface="Calibri" panose="020F0502020204030204" pitchFamily="34" charset="0"/>
                <a:cs typeface="Calibri" panose="020F0502020204030204" pitchFamily="34" charset="0"/>
              </a:rPr>
              <a:t>An efficiency expert in a large assembly plant for laptop computers is interested to determine the average time it takes a worker to assemble a laptop computer with all available parts. How large a sample will be needed to be 95 % certain that this ample mean will not differ from the true mean by more than 10 minutes. Similar studies conducted before have established a standard deviation of 40 minutes.</a:t>
            </a:r>
          </a:p>
          <a:p>
            <a:pPr marL="0" indent="0">
              <a:buNone/>
            </a:pPr>
            <a:r>
              <a:rPr lang="en-US" sz="2400" dirty="0">
                <a:latin typeface="Calibri" panose="020F0502020204030204" pitchFamily="34" charset="0"/>
                <a:cs typeface="Calibri" panose="020F0502020204030204" pitchFamily="34" charset="0"/>
              </a:rPr>
              <a:t>2. A health officer wishes to estimate the mean hemoglobin level in a defined community. Preliminary information is that this mean is about 150 mg/l with a standard deviation of 32 mg/l. If a sampling error of up to 5 mg/l in the estimate is to be tolerated, how many subjects should be included in the study with 95% confidence level? If the community to be sample has 1000 people, what is the required minimum sample size.</a:t>
            </a:r>
          </a:p>
          <a:p>
            <a:pPr marL="0" indent="0">
              <a:buNone/>
            </a:pP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55EC7613-E460-4518-BDAD-1983AC2BBBA8}"/>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2928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2DFF42-12DF-4F6F-9152-B31F7084EE6E}"/>
                  </a:ext>
                </a:extLst>
              </p:cNvPr>
              <p:cNvSpPr>
                <a:spLocks noGrp="1"/>
              </p:cNvSpPr>
              <p:nvPr>
                <p:ph idx="1"/>
              </p:nvPr>
            </p:nvSpPr>
            <p:spPr>
              <a:xfrm>
                <a:off x="731520" y="457200"/>
                <a:ext cx="7955280" cy="5867400"/>
              </a:xfrm>
            </p:spPr>
            <p:txBody>
              <a:bodyPr/>
              <a:lstStyle/>
              <a:p>
                <a:pPr marL="0" indent="0">
                  <a:buNone/>
                </a:pPr>
                <a:r>
                  <a:rPr lang="en-US" b="1" dirty="0"/>
                  <a:t>Solution: Problem 1</a:t>
                </a:r>
              </a:p>
              <a:p>
                <a:pPr marL="0" indent="0">
                  <a:buNone/>
                </a:pPr>
                <a:r>
                  <a:rPr lang="en-US" dirty="0"/>
                  <a:t>Here, random variable X = time taken by worker to assemble a laptop computer (minutes)</a:t>
                </a:r>
              </a:p>
              <a:p>
                <a:pPr marL="0" indent="0">
                  <a:buNone/>
                </a:pPr>
                <a:r>
                  <a:rPr lang="en-US" dirty="0"/>
                  <a:t>Sample size (n) = ?</a:t>
                </a:r>
              </a:p>
              <a:p>
                <a:pPr marL="0" indent="0">
                  <a:buNone/>
                </a:pPr>
                <a:r>
                  <a:rPr lang="en-US" dirty="0"/>
                  <a:t>Confidence probability (1-α) = 95 % = 0.95</a:t>
                </a:r>
              </a:p>
              <a:p>
                <a:pPr marL="0" indent="0">
                  <a:buNone/>
                </a:pPr>
                <a:r>
                  <a:rPr lang="en-US" dirty="0"/>
                  <a:t>Significance prob (α) = 0.05</a:t>
                </a:r>
              </a:p>
              <a:p>
                <a:pPr marL="0" indent="0">
                  <a:buNone/>
                </a:pPr>
                <a:r>
                  <a:rPr lang="en-US" dirty="0"/>
                  <a:t>Margin of error (E) = 10 minutes</a:t>
                </a:r>
              </a:p>
              <a:p>
                <a:pPr marL="0" indent="0">
                  <a:buNone/>
                </a:pPr>
                <a:r>
                  <a:rPr lang="en-US" dirty="0"/>
                  <a:t>Known population standard deviation (σ) = 40 minutes</a:t>
                </a:r>
              </a:p>
              <a:p>
                <a:pPr marL="0" indent="0">
                  <a:buNone/>
                </a:pPr>
                <a:r>
                  <a:rPr lang="en-US" dirty="0"/>
                  <a:t>Critical value of Z for α = 0.05 is 1.96 i.e. </a:t>
                </a:r>
                <a:r>
                  <a:rPr lang="en-US" dirty="0" err="1"/>
                  <a:t>Zc</a:t>
                </a:r>
                <a:r>
                  <a:rPr lang="en-US" dirty="0"/>
                  <a:t> = 1.96</a:t>
                </a:r>
              </a:p>
              <a:p>
                <a:pPr marL="0" indent="0">
                  <a:buNone/>
                </a:pPr>
                <a:r>
                  <a:rPr lang="en-US" dirty="0"/>
                  <a:t>The desired sample size is given by,</a:t>
                </a:r>
              </a:p>
              <a:p>
                <a:pPr marL="0" indent="0">
                  <a:buNone/>
                </a:pPr>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𝑍</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2</m:t>
                            </m:r>
                          </m:sup>
                        </m:sSup>
                      </m:den>
                    </m:f>
                  </m:oMath>
                </a14:m>
                <a:r>
                  <a:rPr lang="en-US" dirty="0"/>
                  <a:t> = 1.96</a:t>
                </a:r>
                <a:r>
                  <a:rPr lang="en-US" baseline="30000" dirty="0"/>
                  <a:t>2</a:t>
                </a:r>
                <a:r>
                  <a:rPr lang="en-US" dirty="0"/>
                  <a:t> . 40</a:t>
                </a:r>
                <a:r>
                  <a:rPr lang="en-US" baseline="30000" dirty="0"/>
                  <a:t>2</a:t>
                </a:r>
                <a:r>
                  <a:rPr lang="en-US" dirty="0"/>
                  <a:t> / 10</a:t>
                </a:r>
                <a:r>
                  <a:rPr lang="en-US" baseline="30000" dirty="0"/>
                  <a:t>2</a:t>
                </a:r>
              </a:p>
              <a:p>
                <a:pPr marL="0" indent="0">
                  <a:buNone/>
                </a:pPr>
                <a:r>
                  <a:rPr lang="en-US" dirty="0"/>
                  <a:t>	  = 61.465 ≈ 62</a:t>
                </a:r>
              </a:p>
              <a:p>
                <a:pPr marL="0" indent="0">
                  <a:buNone/>
                </a:pPr>
                <a:r>
                  <a:rPr lang="en-US" b="1" dirty="0"/>
                  <a:t>Conclusion</a:t>
                </a:r>
                <a:r>
                  <a:rPr lang="en-US" dirty="0"/>
                  <a:t>: Hence, he must take a random sample of size 62, in order to find the population mean assembling time so that he is 95 % sure in his estimation and true mean do not differ by more than 10 minutes.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B2DFF42-12DF-4F6F-9152-B31F7084EE6E}"/>
                  </a:ext>
                </a:extLst>
              </p:cNvPr>
              <p:cNvSpPr>
                <a:spLocks noGrp="1" noRot="1" noChangeAspect="1" noMove="1" noResize="1" noEditPoints="1" noAdjustHandles="1" noChangeArrowheads="1" noChangeShapeType="1" noTextEdit="1"/>
              </p:cNvSpPr>
              <p:nvPr>
                <p:ph idx="1"/>
              </p:nvPr>
            </p:nvSpPr>
            <p:spPr>
              <a:xfrm>
                <a:off x="731520" y="457200"/>
                <a:ext cx="7955280" cy="5867400"/>
              </a:xfrm>
              <a:blipFill>
                <a:blip r:embed="rId2"/>
                <a:stretch>
                  <a:fillRect l="-613" t="-519" r="-843"/>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0C55836C-4124-4A2A-B54B-1DD5D2971526}"/>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874914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5847"/>
            <a:ext cx="8381260" cy="787153"/>
          </a:xfrm>
        </p:spPr>
        <p:txBody>
          <a:bodyPr>
            <a:normAutofit/>
          </a:bodyPr>
          <a:lstStyle/>
          <a:p>
            <a:pPr algn="l"/>
            <a:r>
              <a:rPr lang="en-US" sz="2400" dirty="0"/>
              <a:t>Sample size calculation for population proportion</a:t>
            </a:r>
          </a:p>
        </p:txBody>
      </p:sp>
      <p:sp>
        <p:nvSpPr>
          <p:cNvPr id="3" name="Content Placeholder 2"/>
          <p:cNvSpPr>
            <a:spLocks noGrp="1" noRot="1" noChangeAspect="1" noMove="1" noResize="1" noEditPoints="1" noAdjustHandles="1" noChangeArrowheads="1" noChangeShapeType="1" noTextEdit="1"/>
          </p:cNvSpPr>
          <p:nvPr>
            <p:ph idx="1"/>
          </p:nvPr>
        </p:nvSpPr>
        <p:spPr>
          <a:xfrm>
            <a:off x="274637" y="1676400"/>
            <a:ext cx="8514255" cy="4953000"/>
          </a:xfrm>
          <a:blipFill rotWithShape="0">
            <a:blip r:embed="rId2"/>
            <a:stretch>
              <a:fillRect l="-215" t="-1230" b="-1353"/>
            </a:stretch>
          </a:blipFill>
        </p:spPr>
        <p:txBody>
          <a:bodyPr/>
          <a:lstStyle/>
          <a:p>
            <a:pPr marL="45720" indent="0">
              <a:buNone/>
            </a:pPr>
            <a:endParaRPr lang="en-GB">
              <a:noFill/>
            </a:endParaRPr>
          </a:p>
        </p:txBody>
      </p:sp>
      <p:sp>
        <p:nvSpPr>
          <p:cNvPr id="5" name="Rectangle 4"/>
          <p:cNvSpPr/>
          <p:nvPr/>
        </p:nvSpPr>
        <p:spPr>
          <a:xfrm>
            <a:off x="381000" y="1929032"/>
            <a:ext cx="8381260" cy="148023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aphicFrame>
        <p:nvGraphicFramePr>
          <p:cNvPr id="6" name="Object 5"/>
          <p:cNvGraphicFramePr>
            <a:graphicFrameLocks/>
          </p:cNvGraphicFramePr>
          <p:nvPr>
            <p:extLst>
              <p:ext uri="{D42A27DB-BD31-4B8C-83A1-F6EECF244321}">
                <p14:modId xmlns:p14="http://schemas.microsoft.com/office/powerpoint/2010/main" val="346030447"/>
              </p:ext>
            </p:extLst>
          </p:nvPr>
        </p:nvGraphicFramePr>
        <p:xfrm>
          <a:off x="533400" y="2057400"/>
          <a:ext cx="8153400" cy="1219199"/>
        </p:xfrm>
        <a:graphic>
          <a:graphicData uri="http://schemas.openxmlformats.org/presentationml/2006/ole">
            <mc:AlternateContent xmlns:mc="http://schemas.openxmlformats.org/markup-compatibility/2006">
              <mc:Choice xmlns:v="urn:schemas-microsoft-com:vml" Requires="v">
                <p:oleObj name="Equation" r:id="rId3" imgW="4051080" imgH="761760" progId="Equation.DSMT4">
                  <p:embed/>
                </p:oleObj>
              </mc:Choice>
              <mc:Fallback>
                <p:oleObj name="Equation" r:id="rId3" imgW="4051080" imgH="761760" progId="Equation.DSMT4">
                  <p:embed/>
                  <p:pic>
                    <p:nvPicPr>
                      <p:cNvPr id="0" name="Picture 28" descr="rId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057400"/>
                        <a:ext cx="81534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2507082" y="5290760"/>
            <a:ext cx="2057400" cy="80448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aphicFrame>
        <p:nvGraphicFramePr>
          <p:cNvPr id="8" name="Object 7"/>
          <p:cNvGraphicFramePr>
            <a:graphicFrameLocks/>
          </p:cNvGraphicFramePr>
          <p:nvPr>
            <p:extLst>
              <p:ext uri="{D42A27DB-BD31-4B8C-83A1-F6EECF244321}">
                <p14:modId xmlns:p14="http://schemas.microsoft.com/office/powerpoint/2010/main" val="101595549"/>
              </p:ext>
            </p:extLst>
          </p:nvPr>
        </p:nvGraphicFramePr>
        <p:xfrm>
          <a:off x="2743200" y="5380869"/>
          <a:ext cx="1676400" cy="638931"/>
        </p:xfrm>
        <a:graphic>
          <a:graphicData uri="http://schemas.openxmlformats.org/presentationml/2006/ole">
            <mc:AlternateContent xmlns:mc="http://schemas.openxmlformats.org/markup-compatibility/2006">
              <mc:Choice xmlns:v="urn:schemas-microsoft-com:vml" Requires="v">
                <p:oleObj name="Equation" r:id="rId5" imgW="685800" imgH="583920" progId="Equation.DSMT4">
                  <p:embed/>
                </p:oleObj>
              </mc:Choice>
              <mc:Fallback>
                <p:oleObj name="Equation" r:id="rId5" imgW="685800" imgH="583920" progId="Equation.DSMT4">
                  <p:embed/>
                  <p:pic>
                    <p:nvPicPr>
                      <p:cNvPr id="0" name="Picture 29" descr="rId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5380869"/>
                        <a:ext cx="1676400" cy="63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Footer Placeholder 3">
            <a:extLst>
              <a:ext uri="{FF2B5EF4-FFF2-40B4-BE49-F238E27FC236}">
                <a16:creationId xmlns:a16="http://schemas.microsoft.com/office/drawing/2014/main" id="{57AD3121-E418-4833-99CB-BCD554EC5244}"/>
              </a:ext>
            </a:extLst>
          </p:cNvPr>
          <p:cNvSpPr>
            <a:spLocks noGrp="1"/>
          </p:cNvSpPr>
          <p:nvPr>
            <p:ph type="ftr" sz="quarter" idx="11"/>
          </p:nvPr>
        </p:nvSpPr>
        <p:spPr/>
        <p:txBody>
          <a:bodyPr/>
          <a:lstStyle/>
          <a:p>
            <a:r>
              <a:rPr lang="en-US"/>
              <a:t>Copy Right: Santosh Chhatkuli</a:t>
            </a:r>
          </a:p>
        </p:txBody>
      </p:sp>
    </p:spTree>
    <p:extLst>
      <p:ext uri="{BB962C8B-B14F-4D97-AF65-F5344CB8AC3E}">
        <p14:creationId xmlns:p14="http://schemas.microsoft.com/office/powerpoint/2010/main" val="11230937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613</TotalTime>
  <Words>1153</Words>
  <Application>Microsoft Office PowerPoint</Application>
  <PresentationFormat>On-screen Show (4:3)</PresentationFormat>
  <Paragraphs>76</Paragraphs>
  <Slides>13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Arial</vt:lpstr>
      <vt:lpstr>Calibri</vt:lpstr>
      <vt:lpstr>Cambria Math</vt:lpstr>
      <vt:lpstr>Century Gothic</vt:lpstr>
      <vt:lpstr>Garamond</vt:lpstr>
      <vt:lpstr>Times New Roman</vt:lpstr>
      <vt:lpstr>Savon</vt:lpstr>
      <vt:lpstr>Equation</vt:lpstr>
      <vt:lpstr>Sample Size Calculation  one sample case</vt:lpstr>
      <vt:lpstr>Objective of sample size determination</vt:lpstr>
      <vt:lpstr>FACTORS AFFECTING SAMPLE SIZE</vt:lpstr>
      <vt:lpstr>Sample size calculation for population mean when population standard deviation is known</vt:lpstr>
      <vt:lpstr>Estimating population standard deviation</vt:lpstr>
      <vt:lpstr>Sample size calculation for population mean when population standard deviation is unknown</vt:lpstr>
      <vt:lpstr>Numerical Example</vt:lpstr>
      <vt:lpstr>PowerPoint Presentation</vt:lpstr>
      <vt:lpstr>Sample size calculation for population proportion</vt:lpstr>
      <vt:lpstr>Estimating Population Proportion </vt:lpstr>
      <vt:lpstr>PowerPoint Presentation</vt:lpstr>
      <vt:lpstr>PowerPoint Presentation</vt:lpstr>
      <vt:lpstr>Numerical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Size Calculation</dc:title>
  <dc:creator>Santosh Chhatkuli</dc:creator>
  <cp:lastModifiedBy>Santosh Chhatkuli</cp:lastModifiedBy>
  <cp:revision>90</cp:revision>
  <dcterms:created xsi:type="dcterms:W3CDTF">2012-08-04T13:19:43Z</dcterms:created>
  <dcterms:modified xsi:type="dcterms:W3CDTF">2022-09-14T16:13:05Z</dcterms:modified>
</cp:coreProperties>
</file>