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24"/>
  </p:notesMasterIdLst>
  <p:sldIdLst>
    <p:sldId id="256" r:id="rId3"/>
    <p:sldId id="271" r:id="rId4"/>
    <p:sldId id="295" r:id="rId5"/>
    <p:sldId id="296" r:id="rId6"/>
    <p:sldId id="291" r:id="rId7"/>
    <p:sldId id="272" r:id="rId8"/>
    <p:sldId id="273" r:id="rId9"/>
    <p:sldId id="275" r:id="rId10"/>
    <p:sldId id="297" r:id="rId11"/>
    <p:sldId id="274" r:id="rId12"/>
    <p:sldId id="282" r:id="rId13"/>
    <p:sldId id="260" r:id="rId14"/>
    <p:sldId id="289" r:id="rId15"/>
    <p:sldId id="276" r:id="rId16"/>
    <p:sldId id="277" r:id="rId17"/>
    <p:sldId id="278" r:id="rId18"/>
    <p:sldId id="279" r:id="rId19"/>
    <p:sldId id="280" r:id="rId20"/>
    <p:sldId id="287" r:id="rId21"/>
    <p:sldId id="288" r:id="rId22"/>
    <p:sldId id="286" r:id="rId23"/>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59" d="100"/>
          <a:sy n="59" d="100"/>
        </p:scale>
        <p:origin x="1436"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526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3581171134"/>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806457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bright="42000" contrast="-68000"/>
          </a:blip>
          <a:srcRect/>
          <a:stretch>
            <a:fillRect l="-30000" t="-20000" r="-2000" b="12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9A9ADF18-C523-40E3-83CE-306BE8D481A3}" type="datetime8">
              <a:rPr lang="en-US" smtClean="0"/>
              <a:t>12/11/2024 8:55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r>
              <a:rPr lang="en-US">
                <a:solidFill>
                  <a:schemeClr val="tx2"/>
                </a:solidFill>
              </a:rPr>
              <a:t>Copy Right Material: Santosh Chhatkuli</a:t>
            </a: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925A4-E06E-4012-BC60-85E50FC5C080}" type="datetime8">
              <a:rPr lang="en-US" smtClean="0">
                <a:solidFill>
                  <a:schemeClr val="tx2"/>
                </a:solidFill>
              </a:rPr>
              <a:t>12/11/2024 8:55 PM</a:t>
            </a:fld>
            <a:endParaRPr lang="en-US"/>
          </a:p>
        </p:txBody>
      </p:sp>
      <p:sp>
        <p:nvSpPr>
          <p:cNvPr id="5" name="Footer Placeholder 4"/>
          <p:cNvSpPr>
            <a:spLocks noGrp="1"/>
          </p:cNvSpPr>
          <p:nvPr>
            <p:ph type="ftr" sz="quarter" idx="11"/>
          </p:nvPr>
        </p:nvSpPr>
        <p:spPr/>
        <p:txBody>
          <a:bodyPr/>
          <a:lstStyle/>
          <a:p>
            <a:r>
              <a:rPr lang="en-US"/>
              <a:t>Copy Right Material: Santosh Chhatkuli</a:t>
            </a:r>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1BA67874-56A3-4F46-8659-0B2170CAFD3D}" type="datetime8">
              <a:rPr lang="en-US" smtClean="0">
                <a:solidFill>
                  <a:schemeClr val="tx2"/>
                </a:solidFill>
              </a:rPr>
              <a:t>12/11/2024 8:55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lang="en-US"/>
              <a:t>Copy Right Material: Santosh Chhatkuli</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C0D93C15-755F-4DAD-B5E1-2B635C558573}" type="datetime8">
              <a:rPr lang="en-US" smtClean="0"/>
              <a:t>12/11/2024 8:55 PM</a:t>
            </a:fld>
            <a:endParaRPr lang="en-US" dirty="0"/>
          </a:p>
        </p:txBody>
      </p:sp>
      <p:sp>
        <p:nvSpPr>
          <p:cNvPr id="5" name="Footer Placeholder 4"/>
          <p:cNvSpPr>
            <a:spLocks noGrp="1"/>
          </p:cNvSpPr>
          <p:nvPr>
            <p:ph type="ftr" sz="quarter" idx="11"/>
          </p:nvPr>
        </p:nvSpPr>
        <p:spPr/>
        <p:txBody>
          <a:bodyPr/>
          <a:lstStyle/>
          <a:p>
            <a:r>
              <a:rPr lang="en-US"/>
              <a:t>Copy Right Material: Santosh Chhatkuli</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1669A5CA-2A67-40D9-A7EA-27F612A90A5A}" type="datetime8">
              <a:rPr lang="en-US" smtClean="0"/>
              <a:t>12/11/2024 8:55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a:t>Copy Right Material: Santosh Chhatkuli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0540EA2D-E9C0-483D-B06A-919201628021}" type="datetime8">
              <a:rPr lang="en-US" smtClean="0"/>
              <a:t>12/11/2024 8:55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r>
              <a:rPr lang="en-US"/>
              <a:t>Copy Right Material: Santosh Chhatkuli</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173F1F11-6E6E-47A5-B454-72E61B4FC889}" type="datetime8">
              <a:rPr lang="en-US" smtClean="0"/>
              <a:t>12/11/2024 8:55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r>
              <a:rPr lang="en-US"/>
              <a:t>Copy Right Material: Santosh Chhatkuli</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C04A3-FC7F-4626-91D9-9DA9CAC037DA}" type="datetime8">
              <a:rPr lang="en-US" smtClean="0"/>
              <a:t>12/11/2024 8:55 PM</a:t>
            </a:fld>
            <a:endParaRPr lang="en-US"/>
          </a:p>
        </p:txBody>
      </p:sp>
      <p:sp>
        <p:nvSpPr>
          <p:cNvPr id="4" name="Footer Placeholder 3"/>
          <p:cNvSpPr>
            <a:spLocks noGrp="1"/>
          </p:cNvSpPr>
          <p:nvPr>
            <p:ph type="ftr" sz="quarter" idx="11"/>
          </p:nvPr>
        </p:nvSpPr>
        <p:spPr/>
        <p:txBody>
          <a:bodyPr/>
          <a:lstStyle/>
          <a:p>
            <a:r>
              <a:rPr lang="en-US"/>
              <a:t>Copy Right Material: Santosh Chhatkuli</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77218-5A37-4520-9891-9B853523D57D}" type="datetime8">
              <a:rPr lang="en-US" smtClean="0"/>
              <a:t>12/11/2024 8:55 PM</a:t>
            </a:fld>
            <a:endParaRPr lang="en-US"/>
          </a:p>
        </p:txBody>
      </p:sp>
      <p:sp>
        <p:nvSpPr>
          <p:cNvPr id="3" name="Footer Placeholder 2"/>
          <p:cNvSpPr>
            <a:spLocks noGrp="1"/>
          </p:cNvSpPr>
          <p:nvPr>
            <p:ph type="ftr" sz="quarter" idx="11"/>
          </p:nvPr>
        </p:nvSpPr>
        <p:spPr/>
        <p:txBody>
          <a:bodyPr/>
          <a:lstStyle/>
          <a:p>
            <a:r>
              <a:rPr lang="en-US"/>
              <a:t>Copy Right Material: Santosh Chhatkuli</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01E715F1-2950-4073-B990-9FD341201748}" type="datetime8">
              <a:rPr lang="en-US" smtClean="0"/>
              <a:t>12/11/2024 8:55 PM</a:t>
            </a:fld>
            <a:endParaRPr lang="en-US"/>
          </a:p>
        </p:txBody>
      </p:sp>
      <p:sp>
        <p:nvSpPr>
          <p:cNvPr id="6" name="Footer Placeholder 5"/>
          <p:cNvSpPr>
            <a:spLocks noGrp="1"/>
          </p:cNvSpPr>
          <p:nvPr>
            <p:ph type="ftr" sz="quarter" idx="11"/>
          </p:nvPr>
        </p:nvSpPr>
        <p:spPr/>
        <p:txBody>
          <a:bodyPr/>
          <a:lstStyle/>
          <a:p>
            <a:r>
              <a:rPr lang="en-US"/>
              <a:t>Copy Right Material: Santosh Chhatkuli</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CFB8E50D-5AAB-489C-8E0D-9D0F649B257F}" type="datetime8">
              <a:rPr lang="en-US" smtClean="0"/>
              <a:t>12/11/2024 8:55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a:t>Copy Right Material: Santosh Chhatkuli</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18222705-02DE-494B-B77D-1104E82A499D}" type="datetime8">
              <a:rPr lang="en-US" smtClean="0">
                <a:solidFill>
                  <a:schemeClr val="tx2"/>
                </a:solidFill>
              </a:rPr>
              <a:t>12/11/2024 8:55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r>
              <a:rPr lang="en-US" sz="1400">
                <a:solidFill>
                  <a:schemeClr val="tx2"/>
                </a:solidFill>
              </a:rPr>
              <a:t>Copy Right Material: Santosh Chhatkuli</a:t>
            </a: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514600" y="4267200"/>
            <a:ext cx="6477000" cy="762000"/>
          </a:xfrm>
        </p:spPr>
        <p:txBody>
          <a:bodyPr>
            <a:normAutofit/>
          </a:bodyPr>
          <a:lstStyle/>
          <a:p>
            <a:r>
              <a:rPr lang="en-US" dirty="0">
                <a:solidFill>
                  <a:schemeClr val="accent1">
                    <a:lumMod val="75000"/>
                  </a:schemeClr>
                </a:solidFill>
              </a:rPr>
              <a:t>HYPOTHESIS TESTING</a:t>
            </a:r>
          </a:p>
        </p:txBody>
      </p:sp>
      <p:sp>
        <p:nvSpPr>
          <p:cNvPr id="3" name="Rectangle 2"/>
          <p:cNvSpPr>
            <a:spLocks noGrp="1"/>
          </p:cNvSpPr>
          <p:nvPr>
            <p:ph type="subTitle" idx="1"/>
          </p:nvPr>
        </p:nvSpPr>
        <p:spPr/>
        <p:txBody>
          <a:bodyPr>
            <a:normAutofit fontScale="92500" lnSpcReduction="20000"/>
          </a:bodyPr>
          <a:lstStyle/>
          <a:p>
            <a:r>
              <a:rPr lang="en-US" dirty="0"/>
              <a:t>Instructor: SANTOSH CHHATKULI</a:t>
            </a:r>
            <a:br>
              <a:rPr lang="en-US" dirty="0"/>
            </a:br>
            <a:r>
              <a:rPr lang="en-US" dirty="0"/>
              <a:t>Course: STAT II</a:t>
            </a:r>
          </a:p>
        </p:txBody>
      </p:sp>
      <p:sp>
        <p:nvSpPr>
          <p:cNvPr id="5" name="Footer Placeholder 4">
            <a:extLst>
              <a:ext uri="{FF2B5EF4-FFF2-40B4-BE49-F238E27FC236}">
                <a16:creationId xmlns:a16="http://schemas.microsoft.com/office/drawing/2014/main" id="{1F77717E-6E8C-CB60-A568-05DDE9346854}"/>
              </a:ext>
            </a:extLst>
          </p:cNvPr>
          <p:cNvSpPr>
            <a:spLocks noGrp="1"/>
          </p:cNvSpPr>
          <p:nvPr>
            <p:ph type="ftr" sz="quarter" idx="11"/>
          </p:nvPr>
        </p:nvSpPr>
        <p:spPr/>
        <p:txBody>
          <a:bodyPr/>
          <a:lstStyle/>
          <a:p>
            <a:pPr algn="r"/>
            <a:r>
              <a:rPr lang="en-US">
                <a:solidFill>
                  <a:schemeClr val="tx2"/>
                </a:solidFill>
              </a:rPr>
              <a:t>Copy Right Material: Santosh Chhatkuli</a:t>
            </a:r>
            <a:endParaRPr lang="en-US"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research hypothesis</a:t>
            </a:r>
          </a:p>
        </p:txBody>
      </p:sp>
      <p:sp>
        <p:nvSpPr>
          <p:cNvPr id="3" name="Content Placeholder 2"/>
          <p:cNvSpPr>
            <a:spLocks noGrp="1"/>
          </p:cNvSpPr>
          <p:nvPr>
            <p:ph sz="quarter" idx="1"/>
          </p:nvPr>
        </p:nvSpPr>
        <p:spPr>
          <a:xfrm>
            <a:off x="381000" y="1589566"/>
            <a:ext cx="8534400" cy="4887433"/>
          </a:xfrm>
        </p:spPr>
        <p:txBody>
          <a:bodyPr>
            <a:normAutofit/>
          </a:bodyPr>
          <a:lstStyle/>
          <a:p>
            <a:pPr marL="344488" indent="-344488">
              <a:buAutoNum type="arabicPeriod"/>
            </a:pPr>
            <a:r>
              <a:rPr lang="en-US" b="1" dirty="0">
                <a:solidFill>
                  <a:srgbClr val="0070C0"/>
                </a:solidFill>
              </a:rPr>
              <a:t>Comparative Hypothesis:</a:t>
            </a:r>
            <a:r>
              <a:rPr lang="en-US" dirty="0"/>
              <a:t> Female students of NCCS college spend more time in internet than male per day.</a:t>
            </a:r>
          </a:p>
          <a:p>
            <a:pPr marL="344488" indent="-344488">
              <a:buAutoNum type="arabicPeriod"/>
            </a:pPr>
            <a:r>
              <a:rPr lang="en-US" b="1" dirty="0">
                <a:solidFill>
                  <a:srgbClr val="0070C0"/>
                </a:solidFill>
              </a:rPr>
              <a:t>Relational Hypothesis:</a:t>
            </a:r>
            <a:r>
              <a:rPr lang="en-US" dirty="0"/>
              <a:t> Prolonged exposure to the computer monitor will increase the eye pressure.</a:t>
            </a:r>
          </a:p>
          <a:p>
            <a:pPr marL="344488" indent="-344488">
              <a:buAutoNum type="arabicPeriod"/>
            </a:pPr>
            <a:r>
              <a:rPr lang="en-US" b="1" dirty="0">
                <a:solidFill>
                  <a:srgbClr val="0070C0"/>
                </a:solidFill>
              </a:rPr>
              <a:t>Specific value testing Hypothesis: </a:t>
            </a:r>
            <a:r>
              <a:rPr lang="en-US" dirty="0"/>
              <a:t>The processing time of certain computing job by new algorithm is x seconds.</a:t>
            </a:r>
          </a:p>
          <a:p>
            <a:pPr marL="288925" indent="-288925">
              <a:buAutoNum type="arabicPeriod"/>
            </a:pPr>
            <a:endParaRPr lang="en-US" dirty="0"/>
          </a:p>
        </p:txBody>
      </p:sp>
      <p:sp>
        <p:nvSpPr>
          <p:cNvPr id="5" name="Footer Placeholder 4">
            <a:extLst>
              <a:ext uri="{FF2B5EF4-FFF2-40B4-BE49-F238E27FC236}">
                <a16:creationId xmlns:a16="http://schemas.microsoft.com/office/drawing/2014/main" id="{971A7345-3511-1AED-3B38-5257FC702BE5}"/>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283970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6E10-3421-3751-C717-8593A46A83B3}"/>
              </a:ext>
            </a:extLst>
          </p:cNvPr>
          <p:cNvSpPr>
            <a:spLocks noGrp="1"/>
          </p:cNvSpPr>
          <p:nvPr>
            <p:ph type="title"/>
          </p:nvPr>
        </p:nvSpPr>
        <p:spPr/>
        <p:txBody>
          <a:bodyPr>
            <a:normAutofit/>
          </a:bodyPr>
          <a:lstStyle/>
          <a:p>
            <a:r>
              <a:rPr lang="en-US" sz="2800" b="1" dirty="0"/>
              <a:t>Converting Research Hypothesis into Statistical Hypothesis</a:t>
            </a:r>
          </a:p>
        </p:txBody>
      </p:sp>
      <p:sp>
        <p:nvSpPr>
          <p:cNvPr id="3" name="Content Placeholder 2">
            <a:extLst>
              <a:ext uri="{FF2B5EF4-FFF2-40B4-BE49-F238E27FC236}">
                <a16:creationId xmlns:a16="http://schemas.microsoft.com/office/drawing/2014/main" id="{D80DCBF1-470D-AC20-9E3B-E333B9312EB4}"/>
              </a:ext>
            </a:extLst>
          </p:cNvPr>
          <p:cNvSpPr>
            <a:spLocks noGrp="1"/>
          </p:cNvSpPr>
          <p:nvPr>
            <p:ph sz="quarter" idx="1"/>
          </p:nvPr>
        </p:nvSpPr>
        <p:spPr>
          <a:xfrm>
            <a:off x="612648" y="1600200"/>
            <a:ext cx="8302752" cy="4495800"/>
          </a:xfrm>
        </p:spPr>
        <p:txBody>
          <a:bodyPr>
            <a:normAutofit fontScale="92500"/>
          </a:bodyPr>
          <a:lstStyle/>
          <a:p>
            <a:pPr marL="596646" indent="-514350">
              <a:buNone/>
            </a:pPr>
            <a:r>
              <a:rPr lang="en-US" sz="3000" dirty="0"/>
              <a:t>The initial hypothesis should be written in terms of the</a:t>
            </a:r>
          </a:p>
          <a:p>
            <a:pPr marL="596646" indent="-514350">
              <a:buNone/>
            </a:pPr>
            <a:r>
              <a:rPr lang="en-US" sz="3000" dirty="0"/>
              <a:t>specific area of study. For example, if a researcher is</a:t>
            </a:r>
          </a:p>
          <a:p>
            <a:pPr marL="596646" indent="-514350">
              <a:buNone/>
            </a:pPr>
            <a:r>
              <a:rPr lang="en-US" sz="3000" dirty="0"/>
              <a:t>comparing efficiency of old engine A with new engine B,</a:t>
            </a:r>
          </a:p>
          <a:p>
            <a:pPr marL="596646" indent="-514350">
              <a:buNone/>
            </a:pPr>
            <a:r>
              <a:rPr lang="en-US" sz="3000" dirty="0"/>
              <a:t>then the hypothesis, in terms of the specific area of study</a:t>
            </a:r>
          </a:p>
          <a:p>
            <a:pPr marL="596646" indent="-514350">
              <a:buNone/>
            </a:pPr>
            <a:r>
              <a:rPr lang="en-US" sz="3000" dirty="0"/>
              <a:t>might be ‘Engine B is better than engine A’. Next</a:t>
            </a:r>
          </a:p>
          <a:p>
            <a:pPr marL="596646" indent="-514350">
              <a:buNone/>
            </a:pPr>
            <a:r>
              <a:rPr lang="en-US" sz="3000" dirty="0"/>
              <a:t>researcher need to choose a measure that makes sense</a:t>
            </a:r>
          </a:p>
          <a:p>
            <a:pPr marL="596646" indent="-514350">
              <a:buNone/>
            </a:pPr>
            <a:r>
              <a:rPr lang="en-US" sz="3000" dirty="0"/>
              <a:t>to his/her field of research. Based on that measure</a:t>
            </a:r>
          </a:p>
          <a:p>
            <a:pPr marL="596646" indent="-514350">
              <a:buNone/>
            </a:pPr>
            <a:r>
              <a:rPr lang="en-US" sz="3000" dirty="0"/>
              <a:t>researcher can develop the statistical hypothesis.</a:t>
            </a:r>
          </a:p>
          <a:p>
            <a:pPr marL="0" indent="0">
              <a:buNone/>
            </a:pPr>
            <a:endParaRPr lang="en-US" dirty="0"/>
          </a:p>
        </p:txBody>
      </p:sp>
      <p:sp>
        <p:nvSpPr>
          <p:cNvPr id="5" name="Footer Placeholder 4">
            <a:extLst>
              <a:ext uri="{FF2B5EF4-FFF2-40B4-BE49-F238E27FC236}">
                <a16:creationId xmlns:a16="http://schemas.microsoft.com/office/drawing/2014/main" id="{16AAC537-AE96-6A1B-58A5-1C0402F255E4}"/>
              </a:ext>
            </a:extLst>
          </p:cNvPr>
          <p:cNvSpPr>
            <a:spLocks noGrp="1"/>
          </p:cNvSpPr>
          <p:nvPr>
            <p:ph type="ftr" sz="quarter" idx="11"/>
          </p:nvPr>
        </p:nvSpPr>
        <p:spPr/>
        <p:txBody>
          <a:bodyPr/>
          <a:lstStyle/>
          <a:p>
            <a:r>
              <a:rPr lang="en-US"/>
              <a:t>Copy Right Material: Santosh Chhatkuli</a:t>
            </a:r>
          </a:p>
        </p:txBody>
      </p:sp>
    </p:spTree>
    <p:extLst>
      <p:ext uri="{BB962C8B-B14F-4D97-AF65-F5344CB8AC3E}">
        <p14:creationId xmlns:p14="http://schemas.microsoft.com/office/powerpoint/2010/main" val="3398699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609600"/>
            <a:ext cx="5562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Research Hypothesis</a:t>
            </a:r>
          </a:p>
        </p:txBody>
      </p:sp>
      <p:sp>
        <p:nvSpPr>
          <p:cNvPr id="3" name="Rectangle 2"/>
          <p:cNvSpPr/>
          <p:nvPr/>
        </p:nvSpPr>
        <p:spPr>
          <a:xfrm>
            <a:off x="1295400" y="1752600"/>
            <a:ext cx="73914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What variable (response/outcome measurement) will best test the Hypothesis?</a:t>
            </a:r>
          </a:p>
        </p:txBody>
      </p:sp>
      <p:sp>
        <p:nvSpPr>
          <p:cNvPr id="4" name="Rectangle 3"/>
          <p:cNvSpPr/>
          <p:nvPr/>
        </p:nvSpPr>
        <p:spPr>
          <a:xfrm>
            <a:off x="1295400" y="3429000"/>
            <a:ext cx="7467600" cy="1066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Which summary statistic (mean, median, proportion, correlation etc) should be used ? This statistic depends on the response/ outcome variable</a:t>
            </a:r>
          </a:p>
        </p:txBody>
      </p:sp>
      <p:sp>
        <p:nvSpPr>
          <p:cNvPr id="5" name="Rectangle 4"/>
          <p:cNvSpPr/>
          <p:nvPr/>
        </p:nvSpPr>
        <p:spPr>
          <a:xfrm>
            <a:off x="1524000" y="5103222"/>
            <a:ext cx="6934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Re-phrase the hypothesis into statistical terms</a:t>
            </a:r>
          </a:p>
        </p:txBody>
      </p:sp>
      <p:sp>
        <p:nvSpPr>
          <p:cNvPr id="9" name="Down Arrow 8"/>
          <p:cNvSpPr/>
          <p:nvPr/>
        </p:nvSpPr>
        <p:spPr>
          <a:xfrm>
            <a:off x="4724400" y="1143000"/>
            <a:ext cx="228600" cy="548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4724400" y="2819400"/>
            <a:ext cx="228600" cy="548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724400" y="4495800"/>
            <a:ext cx="228600" cy="548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DBF3210D-0038-0820-E0AA-4BA2B7B8B8F5}"/>
              </a:ext>
            </a:extLst>
          </p:cNvPr>
          <p:cNvSpPr>
            <a:spLocks noGrp="1"/>
          </p:cNvSpPr>
          <p:nvPr>
            <p:ph type="ftr" sz="quarter" idx="11"/>
          </p:nvPr>
        </p:nvSpPr>
        <p:spPr/>
        <p:txBody>
          <a:bodyPr/>
          <a:lstStyle/>
          <a:p>
            <a:r>
              <a:rPr lang="en-US"/>
              <a:t>Copy Right Material: Santosh Chhatkuli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86E9-9845-F7E0-813A-BE61744E873C}"/>
              </a:ext>
            </a:extLst>
          </p:cNvPr>
          <p:cNvSpPr>
            <a:spLocks noGrp="1"/>
          </p:cNvSpPr>
          <p:nvPr>
            <p:ph type="title"/>
          </p:nvPr>
        </p:nvSpPr>
        <p:spPr/>
        <p:txBody>
          <a:bodyPr>
            <a:noAutofit/>
          </a:bodyPr>
          <a:lstStyle/>
          <a:p>
            <a:r>
              <a:rPr lang="en-US" sz="3200" dirty="0"/>
              <a:t>Research Hypothesis: New engine (engine B) is better than old engine (engine A)</a:t>
            </a:r>
          </a:p>
        </p:txBody>
      </p:sp>
      <p:sp>
        <p:nvSpPr>
          <p:cNvPr id="3" name="Footer Placeholder 2">
            <a:extLst>
              <a:ext uri="{FF2B5EF4-FFF2-40B4-BE49-F238E27FC236}">
                <a16:creationId xmlns:a16="http://schemas.microsoft.com/office/drawing/2014/main" id="{3B53E5F9-63B7-A798-8663-D1B570ECBD7E}"/>
              </a:ext>
            </a:extLst>
          </p:cNvPr>
          <p:cNvSpPr>
            <a:spLocks noGrp="1"/>
          </p:cNvSpPr>
          <p:nvPr>
            <p:ph type="ftr" sz="quarter" idx="11"/>
          </p:nvPr>
        </p:nvSpPr>
        <p:spPr/>
        <p:txBody>
          <a:bodyPr/>
          <a:lstStyle/>
          <a:p>
            <a:r>
              <a:rPr lang="en-US"/>
              <a:t>Copy Right Material: Santosh Chhatkuli</a:t>
            </a:r>
          </a:p>
        </p:txBody>
      </p:sp>
      <p:graphicFrame>
        <p:nvGraphicFramePr>
          <p:cNvPr id="5" name="Table 5">
            <a:extLst>
              <a:ext uri="{FF2B5EF4-FFF2-40B4-BE49-F238E27FC236}">
                <a16:creationId xmlns:a16="http://schemas.microsoft.com/office/drawing/2014/main" id="{BA67C2BA-5893-1A54-1B98-6A71DAAC964C}"/>
              </a:ext>
            </a:extLst>
          </p:cNvPr>
          <p:cNvGraphicFramePr>
            <a:graphicFrameLocks noGrp="1"/>
          </p:cNvGraphicFramePr>
          <p:nvPr>
            <p:ph sz="quarter" idx="1"/>
            <p:extLst>
              <p:ext uri="{D42A27DB-BD31-4B8C-83A1-F6EECF244321}">
                <p14:modId xmlns:p14="http://schemas.microsoft.com/office/powerpoint/2010/main" val="1778501018"/>
              </p:ext>
            </p:extLst>
          </p:nvPr>
        </p:nvGraphicFramePr>
        <p:xfrm>
          <a:off x="609600" y="1656779"/>
          <a:ext cx="8458200" cy="4996684"/>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1384714826"/>
                    </a:ext>
                  </a:extLst>
                </a:gridCol>
                <a:gridCol w="3505200">
                  <a:extLst>
                    <a:ext uri="{9D8B030D-6E8A-4147-A177-3AD203B41FA5}">
                      <a16:colId xmlns:a16="http://schemas.microsoft.com/office/drawing/2014/main" val="3044980294"/>
                    </a:ext>
                  </a:extLst>
                </a:gridCol>
                <a:gridCol w="2133600">
                  <a:extLst>
                    <a:ext uri="{9D8B030D-6E8A-4147-A177-3AD203B41FA5}">
                      <a16:colId xmlns:a16="http://schemas.microsoft.com/office/drawing/2014/main" val="3929505628"/>
                    </a:ext>
                  </a:extLst>
                </a:gridCol>
              </a:tblGrid>
              <a:tr h="1367220">
                <a:tc>
                  <a:txBody>
                    <a:bodyPr/>
                    <a:lstStyle/>
                    <a:p>
                      <a:r>
                        <a:rPr lang="en-US" dirty="0"/>
                        <a:t>Variable: Mileage of engine</a:t>
                      </a:r>
                    </a:p>
                  </a:txBody>
                  <a:tcPr/>
                </a:tc>
                <a:tc>
                  <a:txBody>
                    <a:bodyPr/>
                    <a:lstStyle/>
                    <a:p>
                      <a:r>
                        <a:rPr lang="en-US" dirty="0"/>
                        <a:t>Variable: Rating of engine</a:t>
                      </a:r>
                    </a:p>
                    <a:p>
                      <a:r>
                        <a:rPr lang="en-US" dirty="0"/>
                        <a:t>(Five point ranting scale)</a:t>
                      </a:r>
                    </a:p>
                    <a:p>
                      <a:r>
                        <a:rPr lang="en-US" dirty="0"/>
                        <a:t>(1 = Poor, 2 = Unsatisfactory, 3 = Satisfactory, 4 = Very Satisfactory, 5 = Outstanding)</a:t>
                      </a:r>
                    </a:p>
                  </a:txBody>
                  <a:tcPr/>
                </a:tc>
                <a:tc>
                  <a:txBody>
                    <a:bodyPr/>
                    <a:lstStyle/>
                    <a:p>
                      <a:r>
                        <a:rPr lang="en-US" dirty="0"/>
                        <a:t>Variable: Suggest you own variable</a:t>
                      </a:r>
                    </a:p>
                  </a:txBody>
                  <a:tcPr/>
                </a:tc>
                <a:extLst>
                  <a:ext uri="{0D108BD9-81ED-4DB2-BD59-A6C34878D82A}">
                    <a16:rowId xmlns:a16="http://schemas.microsoft.com/office/drawing/2014/main" val="2221624376"/>
                  </a:ext>
                </a:extLst>
              </a:tr>
              <a:tr h="554082">
                <a:tc>
                  <a:txBody>
                    <a:bodyPr/>
                    <a:lstStyle/>
                    <a:p>
                      <a:r>
                        <a:rPr lang="en-US" b="1" dirty="0"/>
                        <a:t>Measure</a:t>
                      </a:r>
                      <a:r>
                        <a:rPr lang="en-US" dirty="0"/>
                        <a:t>: Mean</a:t>
                      </a:r>
                    </a:p>
                  </a:txBody>
                  <a:tcPr/>
                </a:tc>
                <a:tc>
                  <a:txBody>
                    <a:bodyPr/>
                    <a:lstStyle/>
                    <a:p>
                      <a:r>
                        <a:rPr lang="en-US" b="1" dirty="0"/>
                        <a:t>Measure</a:t>
                      </a:r>
                      <a:r>
                        <a:rPr lang="en-US" b="0" dirty="0"/>
                        <a:t>: Proportion</a:t>
                      </a:r>
                    </a:p>
                  </a:txBody>
                  <a:tcPr/>
                </a:tc>
                <a:tc>
                  <a:txBody>
                    <a:bodyPr/>
                    <a:lstStyle/>
                    <a:p>
                      <a:endParaRPr lang="en-US"/>
                    </a:p>
                  </a:txBody>
                  <a:tcPr/>
                </a:tc>
                <a:extLst>
                  <a:ext uri="{0D108BD9-81ED-4DB2-BD59-A6C34878D82A}">
                    <a16:rowId xmlns:a16="http://schemas.microsoft.com/office/drawing/2014/main" val="3693156281"/>
                  </a:ext>
                </a:extLst>
              </a:tr>
              <a:tr h="1366228">
                <a:tc>
                  <a:txBody>
                    <a:bodyPr/>
                    <a:lstStyle/>
                    <a:p>
                      <a:r>
                        <a:rPr lang="en-US" b="1" dirty="0"/>
                        <a:t>Null Hypothesis</a:t>
                      </a:r>
                    </a:p>
                    <a:p>
                      <a:r>
                        <a:rPr lang="en-US" dirty="0"/>
                        <a:t>H0: Mean mileage of engine A is same as mileage of engine B</a:t>
                      </a:r>
                    </a:p>
                  </a:txBody>
                  <a:tcPr/>
                </a:tc>
                <a:tc>
                  <a:txBody>
                    <a:bodyPr/>
                    <a:lstStyle/>
                    <a:p>
                      <a:r>
                        <a:rPr lang="en-US" b="1" dirty="0"/>
                        <a:t>Null Hypothesis:</a:t>
                      </a:r>
                    </a:p>
                    <a:p>
                      <a:r>
                        <a:rPr lang="en-US" dirty="0"/>
                        <a:t>H0: proportion of rating of engine A is same as proportion of rating of engine B.</a:t>
                      </a:r>
                    </a:p>
                  </a:txBody>
                  <a:tcPr/>
                </a:tc>
                <a:tc>
                  <a:txBody>
                    <a:bodyPr/>
                    <a:lstStyle/>
                    <a:p>
                      <a:endParaRPr lang="en-US" dirty="0"/>
                    </a:p>
                  </a:txBody>
                  <a:tcPr/>
                </a:tc>
                <a:extLst>
                  <a:ext uri="{0D108BD9-81ED-4DB2-BD59-A6C34878D82A}">
                    <a16:rowId xmlns:a16="http://schemas.microsoft.com/office/drawing/2014/main" val="3277533657"/>
                  </a:ext>
                </a:extLst>
              </a:tr>
              <a:tr h="1613334">
                <a:tc>
                  <a:txBody>
                    <a:bodyPr/>
                    <a:lstStyle/>
                    <a:p>
                      <a:r>
                        <a:rPr lang="en-US" b="1" dirty="0"/>
                        <a:t>Alternative Hypothesis</a:t>
                      </a:r>
                    </a:p>
                    <a:p>
                      <a:r>
                        <a:rPr lang="en-US" dirty="0"/>
                        <a:t>H1: Mean mileage of engine A is significantly lower than engine B</a:t>
                      </a:r>
                    </a:p>
                  </a:txBody>
                  <a:tcPr/>
                </a:tc>
                <a:tc>
                  <a:txBody>
                    <a:bodyPr/>
                    <a:lstStyle/>
                    <a:p>
                      <a:r>
                        <a:rPr lang="en-US" b="1" dirty="0"/>
                        <a:t>Alternative Hypothesis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H0: proportion of rating of engine A is not same as proportion of rating of engine B.</a:t>
                      </a:r>
                    </a:p>
                    <a:p>
                      <a:endParaRPr lang="en-US" dirty="0"/>
                    </a:p>
                  </a:txBody>
                  <a:tcPr/>
                </a:tc>
                <a:tc>
                  <a:txBody>
                    <a:bodyPr/>
                    <a:lstStyle/>
                    <a:p>
                      <a:endParaRPr lang="en-US" dirty="0"/>
                    </a:p>
                  </a:txBody>
                  <a:tcPr/>
                </a:tc>
                <a:extLst>
                  <a:ext uri="{0D108BD9-81ED-4DB2-BD59-A6C34878D82A}">
                    <a16:rowId xmlns:a16="http://schemas.microsoft.com/office/drawing/2014/main" val="2299952343"/>
                  </a:ext>
                </a:extLst>
              </a:tr>
            </a:tbl>
          </a:graphicData>
        </a:graphic>
      </p:graphicFrame>
    </p:spTree>
    <p:extLst>
      <p:ext uri="{BB962C8B-B14F-4D97-AF65-F5344CB8AC3E}">
        <p14:creationId xmlns:p14="http://schemas.microsoft.com/office/powerpoint/2010/main" val="206987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Methodologies of HT</a:t>
            </a:r>
          </a:p>
        </p:txBody>
      </p:sp>
      <p:sp>
        <p:nvSpPr>
          <p:cNvPr id="3" name="Content Placeholder 2"/>
          <p:cNvSpPr>
            <a:spLocks noGrp="1"/>
          </p:cNvSpPr>
          <p:nvPr>
            <p:ph sz="quarter" idx="1"/>
          </p:nvPr>
        </p:nvSpPr>
        <p:spPr/>
        <p:txBody>
          <a:bodyPr/>
          <a:lstStyle/>
          <a:p>
            <a:pPr marL="0" indent="0">
              <a:buNone/>
            </a:pPr>
            <a:r>
              <a:rPr lang="en-US" dirty="0"/>
              <a:t>There are two different methodologies or procedures:</a:t>
            </a:r>
          </a:p>
          <a:p>
            <a:pPr>
              <a:buFont typeface="Wingdings" panose="05000000000000000000" pitchFamily="2" charset="2"/>
              <a:buChar char="q"/>
            </a:pPr>
            <a:r>
              <a:rPr lang="en-US" dirty="0"/>
              <a:t>Parametric procedures</a:t>
            </a:r>
          </a:p>
          <a:p>
            <a:pPr>
              <a:buFont typeface="Wingdings" panose="05000000000000000000" pitchFamily="2" charset="2"/>
              <a:buChar char="q"/>
            </a:pPr>
            <a:r>
              <a:rPr lang="en-US" dirty="0"/>
              <a:t>Non-parametric procedures</a:t>
            </a:r>
          </a:p>
        </p:txBody>
      </p:sp>
      <p:sp>
        <p:nvSpPr>
          <p:cNvPr id="5" name="Footer Placeholder 4">
            <a:extLst>
              <a:ext uri="{FF2B5EF4-FFF2-40B4-BE49-F238E27FC236}">
                <a16:creationId xmlns:a16="http://schemas.microsoft.com/office/drawing/2014/main" id="{567EB39B-ED97-C3B6-B049-6A943ECB2B35}"/>
              </a:ext>
            </a:extLst>
          </p:cNvPr>
          <p:cNvSpPr>
            <a:spLocks noGrp="1"/>
          </p:cNvSpPr>
          <p:nvPr>
            <p:ph type="ftr" sz="quarter" idx="11"/>
          </p:nvPr>
        </p:nvSpPr>
        <p:spPr/>
        <p:txBody>
          <a:bodyPr/>
          <a:lstStyle/>
          <a:p>
            <a:r>
              <a:rPr lang="en-US"/>
              <a:t>Copy Right Material: Santosh Chhatkuli</a:t>
            </a:r>
          </a:p>
        </p:txBody>
      </p:sp>
    </p:spTree>
    <p:extLst>
      <p:ext uri="{BB962C8B-B14F-4D97-AF65-F5344CB8AC3E}">
        <p14:creationId xmlns:p14="http://schemas.microsoft.com/office/powerpoint/2010/main" val="405754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in HT</a:t>
            </a:r>
          </a:p>
        </p:txBody>
      </p:sp>
      <p:sp>
        <p:nvSpPr>
          <p:cNvPr id="3" name="Content Placeholder 2"/>
          <p:cNvSpPr>
            <a:spLocks noGrp="1"/>
          </p:cNvSpPr>
          <p:nvPr>
            <p:ph sz="quarter" idx="1"/>
          </p:nvPr>
        </p:nvSpPr>
        <p:spPr/>
        <p:txBody>
          <a:bodyPr/>
          <a:lstStyle/>
          <a:p>
            <a:pPr marL="0" indent="0">
              <a:buNone/>
            </a:pPr>
            <a:r>
              <a:rPr lang="en-US" dirty="0"/>
              <a:t>There are two approaches:</a:t>
            </a:r>
          </a:p>
          <a:p>
            <a:pPr>
              <a:buFont typeface="Wingdings" panose="05000000000000000000" pitchFamily="2" charset="2"/>
              <a:buChar char="q"/>
            </a:pPr>
            <a:r>
              <a:rPr lang="en-US" dirty="0"/>
              <a:t>Critical value approach</a:t>
            </a:r>
          </a:p>
          <a:p>
            <a:pPr>
              <a:buFont typeface="Wingdings" panose="05000000000000000000" pitchFamily="2" charset="2"/>
              <a:buChar char="q"/>
            </a:pPr>
            <a:r>
              <a:rPr lang="en-US" dirty="0"/>
              <a:t>p-value approach (modern approach)</a:t>
            </a:r>
          </a:p>
        </p:txBody>
      </p:sp>
      <p:sp>
        <p:nvSpPr>
          <p:cNvPr id="5" name="Footer Placeholder 4">
            <a:extLst>
              <a:ext uri="{FF2B5EF4-FFF2-40B4-BE49-F238E27FC236}">
                <a16:creationId xmlns:a16="http://schemas.microsoft.com/office/drawing/2014/main" id="{F5B82407-1AC3-83DC-E9F7-7A64DFB4EBAC}"/>
              </a:ext>
            </a:extLst>
          </p:cNvPr>
          <p:cNvSpPr>
            <a:spLocks noGrp="1"/>
          </p:cNvSpPr>
          <p:nvPr>
            <p:ph type="ftr" sz="quarter" idx="11"/>
          </p:nvPr>
        </p:nvSpPr>
        <p:spPr/>
        <p:txBody>
          <a:bodyPr/>
          <a:lstStyle/>
          <a:p>
            <a:r>
              <a:rPr lang="en-US"/>
              <a:t>Copy Right Material: Santosh Chhatkuli</a:t>
            </a:r>
          </a:p>
        </p:txBody>
      </p:sp>
    </p:spTree>
    <p:extLst>
      <p:ext uri="{BB962C8B-B14F-4D97-AF65-F5344CB8AC3E}">
        <p14:creationId xmlns:p14="http://schemas.microsoft.com/office/powerpoint/2010/main" val="33744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hypothesis testing</a:t>
            </a:r>
          </a:p>
        </p:txBody>
      </p:sp>
      <p:sp>
        <p:nvSpPr>
          <p:cNvPr id="3" name="Content Placeholder 2"/>
          <p:cNvSpPr>
            <a:spLocks noGrp="1"/>
          </p:cNvSpPr>
          <p:nvPr>
            <p:ph sz="quarter" idx="1"/>
          </p:nvPr>
        </p:nvSpPr>
        <p:spPr>
          <a:xfrm>
            <a:off x="381000" y="1600200"/>
            <a:ext cx="8534400" cy="4953000"/>
          </a:xfrm>
        </p:spPr>
        <p:txBody>
          <a:bodyPr>
            <a:normAutofit fontScale="92500" lnSpcReduction="10000"/>
          </a:bodyPr>
          <a:lstStyle/>
          <a:p>
            <a:pPr marL="0" indent="0">
              <a:buNone/>
            </a:pPr>
            <a:r>
              <a:rPr lang="en-US" b="1" dirty="0">
                <a:solidFill>
                  <a:srgbClr val="00B0F0"/>
                </a:solidFill>
              </a:rPr>
              <a:t>Step 1</a:t>
            </a:r>
            <a:r>
              <a:rPr lang="en-US" dirty="0"/>
              <a:t>: State null and alternative hypothesis</a:t>
            </a:r>
          </a:p>
          <a:p>
            <a:pPr marL="1031875" indent="-1031875">
              <a:buNone/>
            </a:pPr>
            <a:r>
              <a:rPr lang="en-US" b="1" dirty="0">
                <a:solidFill>
                  <a:srgbClr val="00B0F0"/>
                </a:solidFill>
              </a:rPr>
              <a:t>Step 2</a:t>
            </a:r>
            <a:r>
              <a:rPr lang="en-US" dirty="0"/>
              <a:t>: Set the level of risk associated with the null hypothesis</a:t>
            </a:r>
          </a:p>
          <a:p>
            <a:pPr marL="0" indent="0">
              <a:buNone/>
            </a:pPr>
            <a:r>
              <a:rPr lang="en-US" b="1" dirty="0">
                <a:solidFill>
                  <a:srgbClr val="00B0F0"/>
                </a:solidFill>
              </a:rPr>
              <a:t>Step 3</a:t>
            </a:r>
            <a:r>
              <a:rPr lang="en-US" dirty="0"/>
              <a:t>: Choose the appropriate test statistic</a:t>
            </a:r>
          </a:p>
          <a:p>
            <a:pPr marL="0" indent="0">
              <a:buNone/>
            </a:pPr>
            <a:r>
              <a:rPr lang="en-US" b="1" dirty="0">
                <a:solidFill>
                  <a:srgbClr val="00B0F0"/>
                </a:solidFill>
              </a:rPr>
              <a:t>Step 4</a:t>
            </a:r>
            <a:r>
              <a:rPr lang="en-US" dirty="0"/>
              <a:t>: Find the observed value of test statistic</a:t>
            </a:r>
          </a:p>
          <a:p>
            <a:pPr marL="1031875" indent="-1031875">
              <a:buNone/>
            </a:pPr>
            <a:r>
              <a:rPr lang="en-US" b="1" dirty="0">
                <a:solidFill>
                  <a:srgbClr val="00B0F0"/>
                </a:solidFill>
              </a:rPr>
              <a:t>Step 5</a:t>
            </a:r>
            <a:r>
              <a:rPr lang="en-US" dirty="0"/>
              <a:t>: Find the critical value or tabulated value for the test statistic</a:t>
            </a:r>
          </a:p>
          <a:p>
            <a:pPr marL="1031875" indent="-1031875">
              <a:buNone/>
            </a:pPr>
            <a:r>
              <a:rPr lang="en-US" b="1" dirty="0">
                <a:solidFill>
                  <a:srgbClr val="00B0F0"/>
                </a:solidFill>
              </a:rPr>
              <a:t>Step 6</a:t>
            </a:r>
            <a:r>
              <a:rPr lang="en-US" dirty="0"/>
              <a:t>: Compare the observed value and tabulated value of test statistics and make statistical decision of whether to reject or not to reject the null hypothesis H</a:t>
            </a:r>
            <a:r>
              <a:rPr lang="en-US" baseline="-25000" dirty="0"/>
              <a:t>0</a:t>
            </a:r>
          </a:p>
          <a:p>
            <a:pPr marL="0" indent="0">
              <a:buNone/>
            </a:pPr>
            <a:r>
              <a:rPr lang="en-US" b="1" dirty="0">
                <a:solidFill>
                  <a:srgbClr val="00B0F0"/>
                </a:solidFill>
              </a:rPr>
              <a:t>Step 7</a:t>
            </a:r>
            <a:r>
              <a:rPr lang="en-US" dirty="0"/>
              <a:t>: Draw conclusions</a:t>
            </a:r>
          </a:p>
        </p:txBody>
      </p:sp>
      <p:sp>
        <p:nvSpPr>
          <p:cNvPr id="5" name="Footer Placeholder 4">
            <a:extLst>
              <a:ext uri="{FF2B5EF4-FFF2-40B4-BE49-F238E27FC236}">
                <a16:creationId xmlns:a16="http://schemas.microsoft.com/office/drawing/2014/main" id="{DBACC47B-1479-773C-496E-3D45D64C9023}"/>
              </a:ext>
            </a:extLst>
          </p:cNvPr>
          <p:cNvSpPr>
            <a:spLocks noGrp="1"/>
          </p:cNvSpPr>
          <p:nvPr>
            <p:ph type="ftr" sz="quarter" idx="11"/>
          </p:nvPr>
        </p:nvSpPr>
        <p:spPr/>
        <p:txBody>
          <a:bodyPr/>
          <a:lstStyle/>
          <a:p>
            <a:r>
              <a:rPr lang="en-US"/>
              <a:t>Copy Right Material: Santosh Chhatkuli</a:t>
            </a:r>
          </a:p>
        </p:txBody>
      </p:sp>
    </p:spTree>
    <p:extLst>
      <p:ext uri="{BB962C8B-B14F-4D97-AF65-F5344CB8AC3E}">
        <p14:creationId xmlns:p14="http://schemas.microsoft.com/office/powerpoint/2010/main" val="3630498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Risk table</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87834026"/>
              </p:ext>
            </p:extLst>
          </p:nvPr>
        </p:nvGraphicFramePr>
        <p:xfrm>
          <a:off x="304800" y="1589088"/>
          <a:ext cx="4343400" cy="2754312"/>
        </p:xfrm>
        <a:graphic>
          <a:graphicData uri="http://schemas.openxmlformats.org/drawingml/2006/table">
            <a:tbl>
              <a:tblPr firstRow="1" bandRow="1">
                <a:tableStyleId>{5C22544A-7EE6-4342-B048-85BDC9FD1C3A}</a:tableStyleId>
              </a:tblPr>
              <a:tblGrid>
                <a:gridCol w="1021977">
                  <a:extLst>
                    <a:ext uri="{9D8B030D-6E8A-4147-A177-3AD203B41FA5}">
                      <a16:colId xmlns:a16="http://schemas.microsoft.com/office/drawing/2014/main" val="20000"/>
                    </a:ext>
                  </a:extLst>
                </a:gridCol>
                <a:gridCol w="1703294">
                  <a:extLst>
                    <a:ext uri="{9D8B030D-6E8A-4147-A177-3AD203B41FA5}">
                      <a16:colId xmlns:a16="http://schemas.microsoft.com/office/drawing/2014/main" val="20001"/>
                    </a:ext>
                  </a:extLst>
                </a:gridCol>
                <a:gridCol w="1618129">
                  <a:extLst>
                    <a:ext uri="{9D8B030D-6E8A-4147-A177-3AD203B41FA5}">
                      <a16:colId xmlns:a16="http://schemas.microsoft.com/office/drawing/2014/main" val="20002"/>
                    </a:ext>
                  </a:extLst>
                </a:gridCol>
              </a:tblGrid>
              <a:tr h="505188">
                <a:tc rowSpan="2">
                  <a:txBody>
                    <a:bodyPr/>
                    <a:lstStyle/>
                    <a:p>
                      <a:r>
                        <a:rPr lang="en-US" sz="1600" dirty="0"/>
                        <a:t>True State</a:t>
                      </a:r>
                    </a:p>
                  </a:txBody>
                  <a:tcPr marL="27889" marR="27889"/>
                </a:tc>
                <a:tc gridSpan="2">
                  <a:txBody>
                    <a:bodyPr/>
                    <a:lstStyle/>
                    <a:p>
                      <a:pPr algn="ctr"/>
                      <a:r>
                        <a:rPr lang="en-US" sz="1600" dirty="0"/>
                        <a:t>Decision from sample</a:t>
                      </a:r>
                    </a:p>
                  </a:txBody>
                  <a:tcPr marL="27889" marR="27889"/>
                </a:tc>
                <a:tc hMerge="1">
                  <a:txBody>
                    <a:bodyPr/>
                    <a:lstStyle/>
                    <a:p>
                      <a:endParaRPr lang="en-US" dirty="0"/>
                    </a:p>
                  </a:txBody>
                  <a:tcPr/>
                </a:tc>
                <a:extLst>
                  <a:ext uri="{0D108BD9-81ED-4DB2-BD59-A6C34878D82A}">
                    <a16:rowId xmlns:a16="http://schemas.microsoft.com/office/drawing/2014/main" val="10000"/>
                  </a:ext>
                </a:extLst>
              </a:tr>
              <a:tr h="505188">
                <a:tc vMerge="1">
                  <a:txBody>
                    <a:bodyPr/>
                    <a:lstStyle/>
                    <a:p>
                      <a:endParaRPr lang="en-US" dirty="0"/>
                    </a:p>
                  </a:txBody>
                  <a:tcPr/>
                </a:tc>
                <a:tc>
                  <a:txBody>
                    <a:bodyPr/>
                    <a:lstStyle/>
                    <a:p>
                      <a:pPr algn="ctr"/>
                      <a:r>
                        <a:rPr lang="en-US" sz="1600" dirty="0"/>
                        <a:t>Reject H</a:t>
                      </a:r>
                      <a:r>
                        <a:rPr lang="en-US" sz="1600" baseline="-25000" dirty="0"/>
                        <a:t>0</a:t>
                      </a:r>
                    </a:p>
                  </a:txBody>
                  <a:tcPr marL="27889" marR="27889"/>
                </a:tc>
                <a:tc>
                  <a:txBody>
                    <a:bodyPr/>
                    <a:lstStyle/>
                    <a:p>
                      <a:pPr algn="ctr"/>
                      <a:r>
                        <a:rPr lang="en-US" sz="1600" dirty="0"/>
                        <a:t>Accept H</a:t>
                      </a:r>
                      <a:r>
                        <a:rPr lang="en-US" sz="1600" baseline="-25000" dirty="0"/>
                        <a:t>0</a:t>
                      </a:r>
                    </a:p>
                  </a:txBody>
                  <a:tcPr marL="27889" marR="27889"/>
                </a:tc>
                <a:extLst>
                  <a:ext uri="{0D108BD9-81ED-4DB2-BD59-A6C34878D82A}">
                    <a16:rowId xmlns:a16="http://schemas.microsoft.com/office/drawing/2014/main" val="10001"/>
                  </a:ext>
                </a:extLst>
              </a:tr>
              <a:tr h="871968">
                <a:tc>
                  <a:txBody>
                    <a:bodyPr/>
                    <a:lstStyle/>
                    <a:p>
                      <a:r>
                        <a:rPr lang="en-US" sz="1600" dirty="0"/>
                        <a:t>H</a:t>
                      </a:r>
                      <a:r>
                        <a:rPr lang="en-US" sz="1600" baseline="-25000" dirty="0"/>
                        <a:t>0 </a:t>
                      </a:r>
                      <a:r>
                        <a:rPr lang="en-US" sz="1600" dirty="0"/>
                        <a:t>True</a:t>
                      </a:r>
                    </a:p>
                  </a:txBody>
                  <a:tcPr marL="27889" marR="27889"/>
                </a:tc>
                <a:tc>
                  <a:txBody>
                    <a:bodyPr/>
                    <a:lstStyle/>
                    <a:p>
                      <a:pPr algn="ctr"/>
                      <a:r>
                        <a:rPr lang="en-US" sz="1600" dirty="0"/>
                        <a:t>Wrong Decision</a:t>
                      </a:r>
                    </a:p>
                    <a:p>
                      <a:pPr algn="ctr"/>
                      <a:r>
                        <a:rPr lang="en-US" sz="1600" dirty="0"/>
                        <a:t>(Type I error)</a:t>
                      </a:r>
                    </a:p>
                  </a:txBody>
                  <a:tcPr marL="27889" marR="27889"/>
                </a:tc>
                <a:tc>
                  <a:txBody>
                    <a:bodyPr/>
                    <a:lstStyle/>
                    <a:p>
                      <a:pPr algn="ctr"/>
                      <a:r>
                        <a:rPr lang="en-US" sz="1600" dirty="0"/>
                        <a:t>Correct Decision</a:t>
                      </a:r>
                    </a:p>
                  </a:txBody>
                  <a:tcPr marL="27889" marR="27889"/>
                </a:tc>
                <a:extLst>
                  <a:ext uri="{0D108BD9-81ED-4DB2-BD59-A6C34878D82A}">
                    <a16:rowId xmlns:a16="http://schemas.microsoft.com/office/drawing/2014/main" val="10002"/>
                  </a:ext>
                </a:extLst>
              </a:tr>
              <a:tr h="871968">
                <a:tc>
                  <a:txBody>
                    <a:bodyPr/>
                    <a:lstStyle/>
                    <a:p>
                      <a:r>
                        <a:rPr lang="en-US" sz="1600" dirty="0"/>
                        <a:t>H</a:t>
                      </a:r>
                      <a:r>
                        <a:rPr lang="en-US" sz="1600" baseline="-25000" dirty="0"/>
                        <a:t>0</a:t>
                      </a:r>
                      <a:r>
                        <a:rPr lang="en-US" sz="1600" dirty="0"/>
                        <a:t> False</a:t>
                      </a:r>
                    </a:p>
                  </a:txBody>
                  <a:tcPr marL="27889" marR="27889"/>
                </a:tc>
                <a:tc>
                  <a:txBody>
                    <a:bodyPr/>
                    <a:lstStyle/>
                    <a:p>
                      <a:pPr algn="ctr"/>
                      <a:r>
                        <a:rPr lang="en-US" sz="1600" dirty="0"/>
                        <a:t>Correct Decision</a:t>
                      </a:r>
                    </a:p>
                  </a:txBody>
                  <a:tcPr marL="27889" marR="27889"/>
                </a:tc>
                <a:tc>
                  <a:txBody>
                    <a:bodyPr/>
                    <a:lstStyle/>
                    <a:p>
                      <a:pPr algn="ctr"/>
                      <a:r>
                        <a:rPr lang="en-US" sz="1600" dirty="0"/>
                        <a:t>Wrong Decision</a:t>
                      </a:r>
                    </a:p>
                    <a:p>
                      <a:pPr algn="ctr"/>
                      <a:r>
                        <a:rPr lang="en-US" sz="1600" dirty="0"/>
                        <a:t>(Type II error)</a:t>
                      </a:r>
                    </a:p>
                  </a:txBody>
                  <a:tcPr marL="27889" marR="27889"/>
                </a:tc>
                <a:extLst>
                  <a:ext uri="{0D108BD9-81ED-4DB2-BD59-A6C34878D82A}">
                    <a16:rowId xmlns:a16="http://schemas.microsoft.com/office/drawing/2014/main" val="10003"/>
                  </a:ext>
                </a:extLst>
              </a:tr>
            </a:tbl>
          </a:graphicData>
        </a:graphic>
      </p:graphicFrame>
      <p:sp>
        <p:nvSpPr>
          <p:cNvPr id="10" name="Content Placeholder 9"/>
          <p:cNvSpPr>
            <a:spLocks noGrp="1"/>
          </p:cNvSpPr>
          <p:nvPr>
            <p:ph sz="quarter" idx="2"/>
          </p:nvPr>
        </p:nvSpPr>
        <p:spPr>
          <a:xfrm>
            <a:off x="4844900" y="1589567"/>
            <a:ext cx="3994299" cy="4572000"/>
          </a:xfrm>
        </p:spPr>
        <p:txBody>
          <a:bodyPr>
            <a:normAutofit fontScale="92500" lnSpcReduction="20000"/>
          </a:bodyPr>
          <a:lstStyle/>
          <a:p>
            <a:pPr marL="0" indent="0">
              <a:buNone/>
            </a:pPr>
            <a:r>
              <a:rPr lang="en-US" dirty="0"/>
              <a:t>The statistical hypothesis testing methodology is based sample information and hence there is always risk involved in reaching wrong conclusion.</a:t>
            </a:r>
          </a:p>
          <a:p>
            <a:pPr marL="0" indent="0">
              <a:buNone/>
            </a:pPr>
            <a:r>
              <a:rPr lang="en-US" dirty="0"/>
              <a:t>We make two types of error while making decision by using hypothesis testing methodology.</a:t>
            </a:r>
          </a:p>
          <a:p>
            <a:pPr marL="514350" indent="-514350">
              <a:buFont typeface="+mj-lt"/>
              <a:buAutoNum type="arabicPeriod"/>
            </a:pPr>
            <a:r>
              <a:rPr lang="en-US" dirty="0"/>
              <a:t>Type I error</a:t>
            </a:r>
          </a:p>
          <a:p>
            <a:pPr marL="514350" indent="-514350">
              <a:buFont typeface="+mj-lt"/>
              <a:buAutoNum type="arabicPeriod"/>
            </a:pPr>
            <a:r>
              <a:rPr lang="en-US" dirty="0"/>
              <a:t>Type II error</a:t>
            </a:r>
          </a:p>
          <a:p>
            <a:endParaRPr lang="en-US" dirty="0"/>
          </a:p>
        </p:txBody>
      </p:sp>
      <p:sp>
        <p:nvSpPr>
          <p:cNvPr id="5" name="Footer Placeholder 4">
            <a:extLst>
              <a:ext uri="{FF2B5EF4-FFF2-40B4-BE49-F238E27FC236}">
                <a16:creationId xmlns:a16="http://schemas.microsoft.com/office/drawing/2014/main" id="{0275723B-86A8-F535-0CF0-619DA2370DCF}"/>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210927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II error</a:t>
            </a:r>
          </a:p>
        </p:txBody>
      </p:sp>
      <p:sp>
        <p:nvSpPr>
          <p:cNvPr id="3" name="Content Placeholder 2"/>
          <p:cNvSpPr>
            <a:spLocks noGrp="1"/>
          </p:cNvSpPr>
          <p:nvPr>
            <p:ph sz="quarter" idx="1"/>
          </p:nvPr>
        </p:nvSpPr>
        <p:spPr>
          <a:xfrm>
            <a:off x="304800" y="1589567"/>
            <a:ext cx="4267200" cy="4963633"/>
          </a:xfrm>
        </p:spPr>
        <p:txBody>
          <a:bodyPr>
            <a:normAutofit fontScale="85000" lnSpcReduction="20000"/>
          </a:bodyPr>
          <a:lstStyle/>
          <a:p>
            <a:pPr marL="0" indent="0">
              <a:buNone/>
            </a:pPr>
            <a:r>
              <a:rPr lang="en-US" sz="3100" b="1" dirty="0">
                <a:solidFill>
                  <a:srgbClr val="00B0F0"/>
                </a:solidFill>
                <a:latin typeface="+mj-lt"/>
              </a:rPr>
              <a:t>Type I error</a:t>
            </a:r>
            <a:r>
              <a:rPr lang="en-US" sz="3100" dirty="0">
                <a:latin typeface="+mj-lt"/>
              </a:rPr>
              <a:t>: The error of rejecting the null hypothesis H</a:t>
            </a:r>
            <a:r>
              <a:rPr lang="en-US" sz="3100" baseline="-25000" dirty="0">
                <a:latin typeface="+mj-lt"/>
              </a:rPr>
              <a:t>0</a:t>
            </a:r>
            <a:r>
              <a:rPr lang="en-US" sz="3100" dirty="0">
                <a:latin typeface="+mj-lt"/>
              </a:rPr>
              <a:t> when in fact it is true is called type I error. </a:t>
            </a:r>
          </a:p>
          <a:p>
            <a:pPr marL="0" indent="0">
              <a:buNone/>
            </a:pPr>
            <a:r>
              <a:rPr lang="en-US" sz="3100" dirty="0">
                <a:latin typeface="+mj-lt"/>
              </a:rPr>
              <a:t>The probability of making type I error is called level of significance and it is denote by </a:t>
            </a:r>
            <a:r>
              <a:rPr lang="el-GR" sz="3100" dirty="0">
                <a:latin typeface="+mj-lt"/>
                <a:cs typeface="Times New Roman" panose="02020603050405020304" pitchFamily="18" charset="0"/>
              </a:rPr>
              <a:t>α</a:t>
            </a:r>
            <a:r>
              <a:rPr lang="en-US" sz="3100" dirty="0">
                <a:latin typeface="+mj-lt"/>
                <a:cs typeface="Times New Roman" panose="02020603050405020304" pitchFamily="18" charset="0"/>
              </a:rPr>
              <a:t>.</a:t>
            </a:r>
          </a:p>
          <a:p>
            <a:pPr marL="0" indent="0">
              <a:buNone/>
            </a:pPr>
            <a:r>
              <a:rPr lang="el-GR" sz="3100" dirty="0">
                <a:latin typeface="+mj-lt"/>
                <a:cs typeface="Times New Roman" panose="02020603050405020304" pitchFamily="18" charset="0"/>
              </a:rPr>
              <a:t>α</a:t>
            </a:r>
            <a:r>
              <a:rPr lang="en-US" sz="3100" dirty="0">
                <a:latin typeface="+mj-lt"/>
                <a:cs typeface="Times New Roman" panose="02020603050405020304" pitchFamily="18" charset="0"/>
              </a:rPr>
              <a:t> = </a:t>
            </a:r>
            <a:r>
              <a:rPr lang="en-US" sz="3100" dirty="0" err="1">
                <a:latin typeface="+mj-lt"/>
                <a:cs typeface="Times New Roman" panose="02020603050405020304" pitchFamily="18" charset="0"/>
              </a:rPr>
              <a:t>Prob</a:t>
            </a:r>
            <a:r>
              <a:rPr lang="en-US" sz="3100" dirty="0">
                <a:latin typeface="+mj-lt"/>
                <a:cs typeface="Times New Roman" panose="02020603050405020304" pitchFamily="18" charset="0"/>
              </a:rPr>
              <a:t> (type I error)</a:t>
            </a:r>
          </a:p>
          <a:p>
            <a:pPr marL="0" indent="0">
              <a:buNone/>
            </a:pPr>
            <a:r>
              <a:rPr lang="en-US" sz="3100" dirty="0">
                <a:latin typeface="+mj-lt"/>
                <a:cs typeface="Times New Roman" panose="02020603050405020304" pitchFamily="18" charset="0"/>
              </a:rPr>
              <a:t>   = Prob (reject H</a:t>
            </a:r>
            <a:r>
              <a:rPr lang="en-US" sz="3100" baseline="-25000" dirty="0">
                <a:latin typeface="+mj-lt"/>
                <a:cs typeface="Times New Roman" panose="02020603050405020304" pitchFamily="18" charset="0"/>
              </a:rPr>
              <a:t>0 </a:t>
            </a:r>
            <a:r>
              <a:rPr lang="en-US" sz="3100" dirty="0">
                <a:latin typeface="+mj-lt"/>
                <a:cs typeface="Times New Roman" panose="02020603050405020304" pitchFamily="18" charset="0"/>
              </a:rPr>
              <a:t>/ H</a:t>
            </a:r>
            <a:r>
              <a:rPr lang="en-US" sz="3100" baseline="-25000" dirty="0">
                <a:latin typeface="+mj-lt"/>
                <a:cs typeface="Times New Roman" panose="02020603050405020304" pitchFamily="18" charset="0"/>
              </a:rPr>
              <a:t>0</a:t>
            </a:r>
            <a:r>
              <a:rPr lang="en-US" sz="3100" dirty="0">
                <a:latin typeface="+mj-lt"/>
                <a:cs typeface="Times New Roman" panose="02020603050405020304" pitchFamily="18" charset="0"/>
              </a:rPr>
              <a:t> True) </a:t>
            </a:r>
          </a:p>
          <a:p>
            <a:pPr marL="0" indent="0">
              <a:buNone/>
            </a:pPr>
            <a:r>
              <a:rPr lang="en-US" sz="3100" dirty="0">
                <a:latin typeface="+mj-lt"/>
                <a:cs typeface="Times New Roman" panose="02020603050405020304" pitchFamily="18" charset="0"/>
              </a:rPr>
              <a:t>The complementary probability 1-</a:t>
            </a:r>
            <a:r>
              <a:rPr lang="el-GR" sz="3100" dirty="0">
                <a:latin typeface="+mj-lt"/>
                <a:cs typeface="Times New Roman" panose="02020603050405020304" pitchFamily="18" charset="0"/>
              </a:rPr>
              <a:t>α</a:t>
            </a:r>
            <a:r>
              <a:rPr lang="en-US" sz="3100" dirty="0">
                <a:latin typeface="+mj-lt"/>
                <a:cs typeface="Times New Roman" panose="02020603050405020304" pitchFamily="18" charset="0"/>
              </a:rPr>
              <a:t> is called confidence probability or confidence level. </a:t>
            </a:r>
          </a:p>
          <a:p>
            <a:endParaRPr lang="en-US" dirty="0"/>
          </a:p>
        </p:txBody>
      </p:sp>
      <p:sp>
        <p:nvSpPr>
          <p:cNvPr id="4" name="Content Placeholder 3"/>
          <p:cNvSpPr>
            <a:spLocks noGrp="1"/>
          </p:cNvSpPr>
          <p:nvPr>
            <p:ph sz="quarter" idx="2"/>
          </p:nvPr>
        </p:nvSpPr>
        <p:spPr>
          <a:xfrm>
            <a:off x="4724400" y="1589567"/>
            <a:ext cx="4191000" cy="4963634"/>
          </a:xfrm>
        </p:spPr>
        <p:txBody>
          <a:bodyPr>
            <a:noAutofit/>
          </a:bodyPr>
          <a:lstStyle/>
          <a:p>
            <a:pPr marL="0" indent="0">
              <a:buNone/>
            </a:pPr>
            <a:r>
              <a:rPr lang="en-US" sz="2200" b="1" dirty="0">
                <a:solidFill>
                  <a:srgbClr val="00B0F0"/>
                </a:solidFill>
                <a:latin typeface="+mj-lt"/>
              </a:rPr>
              <a:t>Type II error</a:t>
            </a:r>
            <a:r>
              <a:rPr lang="en-US" sz="2200" dirty="0">
                <a:latin typeface="+mj-lt"/>
              </a:rPr>
              <a:t>: The type II error is the error committed when a false null hypothesis H</a:t>
            </a:r>
            <a:r>
              <a:rPr lang="en-US" sz="2200" baseline="-25000" dirty="0">
                <a:latin typeface="+mj-lt"/>
              </a:rPr>
              <a:t>0</a:t>
            </a:r>
            <a:r>
              <a:rPr lang="en-US" sz="2200" dirty="0">
                <a:latin typeface="+mj-lt"/>
              </a:rPr>
              <a:t> is accepted.</a:t>
            </a:r>
          </a:p>
          <a:p>
            <a:pPr marL="0" indent="0">
              <a:buNone/>
            </a:pPr>
            <a:r>
              <a:rPr lang="en-US" sz="2200" dirty="0">
                <a:latin typeface="+mj-lt"/>
              </a:rPr>
              <a:t>The probability of making type II error is denoted by </a:t>
            </a:r>
            <a:r>
              <a:rPr lang="el-GR" sz="2200" dirty="0">
                <a:latin typeface="+mj-lt"/>
                <a:cs typeface="Times New Roman" panose="02020603050405020304" pitchFamily="18" charset="0"/>
              </a:rPr>
              <a:t>β</a:t>
            </a:r>
            <a:r>
              <a:rPr lang="en-US" sz="2200" dirty="0">
                <a:latin typeface="+mj-lt"/>
                <a:cs typeface="Times New Roman" panose="02020603050405020304" pitchFamily="18" charset="0"/>
              </a:rPr>
              <a:t>.</a:t>
            </a:r>
            <a:r>
              <a:rPr lang="en-US" sz="2200" dirty="0">
                <a:latin typeface="+mj-lt"/>
              </a:rPr>
              <a:t> </a:t>
            </a:r>
          </a:p>
          <a:p>
            <a:pPr marL="0" indent="0">
              <a:buNone/>
            </a:pPr>
            <a:r>
              <a:rPr lang="el-GR" sz="2200" dirty="0">
                <a:latin typeface="+mj-lt"/>
                <a:cs typeface="Times New Roman" panose="02020603050405020304" pitchFamily="18" charset="0"/>
              </a:rPr>
              <a:t>β</a:t>
            </a:r>
            <a:r>
              <a:rPr lang="en-US" sz="2200" dirty="0">
                <a:latin typeface="+mj-lt"/>
                <a:cs typeface="Times New Roman" panose="02020603050405020304" pitchFamily="18" charset="0"/>
              </a:rPr>
              <a:t> = </a:t>
            </a:r>
            <a:r>
              <a:rPr lang="en-US" sz="2200" dirty="0" err="1">
                <a:latin typeface="+mj-lt"/>
                <a:cs typeface="Times New Roman" panose="02020603050405020304" pitchFamily="18" charset="0"/>
              </a:rPr>
              <a:t>Prob</a:t>
            </a:r>
            <a:r>
              <a:rPr lang="en-US" sz="2200" dirty="0">
                <a:latin typeface="+mj-lt"/>
                <a:cs typeface="Times New Roman" panose="02020603050405020304" pitchFamily="18" charset="0"/>
              </a:rPr>
              <a:t> (type II error)</a:t>
            </a:r>
          </a:p>
          <a:p>
            <a:pPr marL="0" indent="0">
              <a:buNone/>
            </a:pPr>
            <a:r>
              <a:rPr lang="en-US" sz="2200" dirty="0">
                <a:latin typeface="+mj-lt"/>
                <a:cs typeface="Times New Roman" panose="02020603050405020304" pitchFamily="18" charset="0"/>
              </a:rPr>
              <a:t>   = Prob (accept H</a:t>
            </a:r>
            <a:r>
              <a:rPr lang="en-US" sz="2200" baseline="-25000" dirty="0">
                <a:latin typeface="+mj-lt"/>
                <a:cs typeface="Times New Roman" panose="02020603050405020304" pitchFamily="18" charset="0"/>
              </a:rPr>
              <a:t>0 </a:t>
            </a:r>
            <a:r>
              <a:rPr lang="en-US" sz="2200" dirty="0">
                <a:latin typeface="+mj-lt"/>
                <a:cs typeface="Times New Roman" panose="02020603050405020304" pitchFamily="18" charset="0"/>
              </a:rPr>
              <a:t>/ H</a:t>
            </a:r>
            <a:r>
              <a:rPr lang="en-US" sz="2200" baseline="-25000" dirty="0">
                <a:latin typeface="+mj-lt"/>
                <a:cs typeface="Times New Roman" panose="02020603050405020304" pitchFamily="18" charset="0"/>
              </a:rPr>
              <a:t>0</a:t>
            </a:r>
            <a:r>
              <a:rPr lang="en-US" sz="2200" dirty="0">
                <a:latin typeface="+mj-lt"/>
                <a:cs typeface="Times New Roman" panose="02020603050405020304" pitchFamily="18" charset="0"/>
              </a:rPr>
              <a:t> False)</a:t>
            </a:r>
            <a:endParaRPr lang="en-US" sz="2200" dirty="0">
              <a:latin typeface="+mj-lt"/>
            </a:endParaRPr>
          </a:p>
          <a:p>
            <a:pPr marL="0" indent="0">
              <a:buNone/>
            </a:pPr>
            <a:r>
              <a:rPr lang="en-US" sz="2200" dirty="0">
                <a:latin typeface="+mj-lt"/>
              </a:rPr>
              <a:t>The complementary probability 1-</a:t>
            </a:r>
            <a:r>
              <a:rPr lang="el-GR" sz="2200" dirty="0">
                <a:latin typeface="+mj-lt"/>
                <a:cs typeface="Times New Roman" panose="02020603050405020304" pitchFamily="18" charset="0"/>
              </a:rPr>
              <a:t>β</a:t>
            </a:r>
            <a:r>
              <a:rPr lang="en-US" sz="2200" dirty="0">
                <a:latin typeface="+mj-lt"/>
                <a:cs typeface="Times New Roman" panose="02020603050405020304" pitchFamily="18" charset="0"/>
              </a:rPr>
              <a:t> of the probability of type II error is called power of statistical test. It is the probability of rejecting the null hypothesis when in fact it is false. A good test must have high power.</a:t>
            </a:r>
            <a:endParaRPr lang="en-US" sz="2200" dirty="0">
              <a:latin typeface="+mj-lt"/>
            </a:endParaRPr>
          </a:p>
        </p:txBody>
      </p:sp>
      <p:sp>
        <p:nvSpPr>
          <p:cNvPr id="6" name="Footer Placeholder 5">
            <a:extLst>
              <a:ext uri="{FF2B5EF4-FFF2-40B4-BE49-F238E27FC236}">
                <a16:creationId xmlns:a16="http://schemas.microsoft.com/office/drawing/2014/main" id="{D7CC6B89-ABA2-9378-6B06-10B4350CC10E}"/>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2167655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996F-FC9A-84CB-0E70-24B5DEBEAFCF}"/>
              </a:ext>
            </a:extLst>
          </p:cNvPr>
          <p:cNvSpPr>
            <a:spLocks noGrp="1"/>
          </p:cNvSpPr>
          <p:nvPr>
            <p:ph type="title"/>
          </p:nvPr>
        </p:nvSpPr>
        <p:spPr/>
        <p:txBody>
          <a:bodyPr/>
          <a:lstStyle/>
          <a:p>
            <a:r>
              <a:rPr lang="en-US" dirty="0"/>
              <a:t>Choosing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and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for the test</a:t>
            </a:r>
            <a:endParaRPr lang="en-US" dirty="0"/>
          </a:p>
        </p:txBody>
      </p:sp>
      <p:sp>
        <p:nvSpPr>
          <p:cNvPr id="3" name="Content Placeholder 2">
            <a:extLst>
              <a:ext uri="{FF2B5EF4-FFF2-40B4-BE49-F238E27FC236}">
                <a16:creationId xmlns:a16="http://schemas.microsoft.com/office/drawing/2014/main" id="{8F03B217-5A50-DD8D-2E4B-F8E30D5C8651}"/>
              </a:ext>
            </a:extLst>
          </p:cNvPr>
          <p:cNvSpPr>
            <a:spLocks noGrp="1"/>
          </p:cNvSpPr>
          <p:nvPr>
            <p:ph sz="quarter" idx="1"/>
          </p:nvPr>
        </p:nvSpPr>
        <p:spPr/>
        <p:txBody>
          <a:bodyPr>
            <a:normAutofit fontScale="92500" lnSpcReduction="20000"/>
          </a:bodyPr>
          <a:lstStyle/>
          <a:p>
            <a:pPr marL="0" indent="0">
              <a:buNone/>
            </a:pPr>
            <a:r>
              <a:rPr lang="en-US" dirty="0"/>
              <a:t>Choosing </a:t>
            </a:r>
            <a:r>
              <a:rPr lang="el-GR" dirty="0">
                <a:latin typeface="Times New Roman" panose="02020603050405020304" pitchFamily="18" charset="0"/>
                <a:cs typeface="Times New Roman" panose="02020603050405020304" pitchFamily="18" charset="0"/>
              </a:rPr>
              <a:t>α</a:t>
            </a:r>
            <a:endParaRPr lang="en-US" dirty="0">
              <a:latin typeface="Times New Roman" panose="02020603050405020304" pitchFamily="18" charset="0"/>
              <a:cs typeface="Times New Roman" panose="02020603050405020304" pitchFamily="18" charset="0"/>
            </a:endParaRPr>
          </a:p>
          <a:p>
            <a:pPr marL="0" indent="0">
              <a:buNone/>
            </a:pPr>
            <a:r>
              <a:rPr lang="en-US" sz="2800" dirty="0">
                <a:latin typeface="+mj-lt"/>
                <a:cs typeface="Times New Roman" panose="02020603050405020304" pitchFamily="18" charset="0"/>
              </a:rPr>
              <a:t>Researcher traditionally select </a:t>
            </a:r>
            <a:r>
              <a:rPr lang="el-GR" sz="2800" dirty="0">
                <a:latin typeface="+mj-lt"/>
                <a:cs typeface="Times New Roman" panose="02020603050405020304" pitchFamily="18" charset="0"/>
              </a:rPr>
              <a:t>α</a:t>
            </a:r>
            <a:r>
              <a:rPr lang="en-US" sz="2800" dirty="0">
                <a:latin typeface="+mj-lt"/>
                <a:cs typeface="Times New Roman" panose="02020603050405020304" pitchFamily="18" charset="0"/>
              </a:rPr>
              <a:t> levels of 5% and 1%. </a:t>
            </a:r>
          </a:p>
          <a:p>
            <a:pPr marL="0" indent="0">
              <a:buNone/>
            </a:pPr>
            <a:r>
              <a:rPr lang="en-US" sz="2800" dirty="0">
                <a:latin typeface="+mj-lt"/>
                <a:cs typeface="Times New Roman" panose="02020603050405020304" pitchFamily="18" charset="0"/>
              </a:rPr>
              <a:t>Hypothesis can be tested at any level of significance. </a:t>
            </a:r>
            <a:r>
              <a:rPr lang="en-GB" sz="2800" dirty="0">
                <a:cs typeface="Times New Roman"/>
              </a:rPr>
              <a:t>There is no single standard or universal level of significance for testing hypothesis.</a:t>
            </a:r>
            <a:endParaRPr lang="en-US" sz="2800" dirty="0">
              <a:latin typeface="+mj-lt"/>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81B477AF-50FB-D996-B411-54D7E369AFC7}"/>
              </a:ext>
            </a:extLst>
          </p:cNvPr>
          <p:cNvSpPr>
            <a:spLocks noGrp="1"/>
          </p:cNvSpPr>
          <p:nvPr>
            <p:ph sz="quarter" idx="2"/>
          </p:nvPr>
        </p:nvSpPr>
        <p:spPr/>
        <p:txBody>
          <a:bodyPr>
            <a:normAutofit fontScale="92500" lnSpcReduction="20000"/>
          </a:bodyPr>
          <a:lstStyle/>
          <a:p>
            <a:pPr marL="0" indent="0">
              <a:buNone/>
            </a:pPr>
            <a:r>
              <a:rPr lang="en-US" dirty="0"/>
              <a:t>Choosing </a:t>
            </a:r>
            <a:r>
              <a:rPr lang="el-GR" dirty="0">
                <a:latin typeface="Times New Roman" panose="02020603050405020304" pitchFamily="18" charset="0"/>
                <a:cs typeface="Times New Roman" panose="02020603050405020304" pitchFamily="18" charset="0"/>
              </a:rPr>
              <a:t>β</a:t>
            </a:r>
            <a:endParaRPr lang="en-US" dirty="0">
              <a:latin typeface="Times New Roman" panose="02020603050405020304" pitchFamily="18" charset="0"/>
              <a:cs typeface="Times New Roman" panose="02020603050405020304" pitchFamily="18" charset="0"/>
            </a:endParaRPr>
          </a:p>
          <a:p>
            <a:pPr marL="0" indent="0">
              <a:buNone/>
            </a:pPr>
            <a:r>
              <a:rPr lang="en-GB" dirty="0"/>
              <a:t>We can directly control our risk of type I error by making </a:t>
            </a:r>
            <a:r>
              <a:rPr lang="el-GR" dirty="0">
                <a:latin typeface="Times New Roman"/>
                <a:cs typeface="Times New Roman"/>
              </a:rPr>
              <a:t>α</a:t>
            </a:r>
            <a:r>
              <a:rPr lang="en-GB" dirty="0">
                <a:latin typeface="Times New Roman"/>
                <a:cs typeface="Times New Roman"/>
              </a:rPr>
              <a:t> small, but we generally exercise no control over </a:t>
            </a:r>
            <a:r>
              <a:rPr lang="el-GR" dirty="0">
                <a:latin typeface="Times New Roman"/>
                <a:cs typeface="Times New Roman"/>
              </a:rPr>
              <a:t>β</a:t>
            </a:r>
            <a:r>
              <a:rPr lang="en-GB" dirty="0">
                <a:latin typeface="Times New Roman"/>
                <a:cs typeface="Times New Roman"/>
              </a:rPr>
              <a:t>, although we know that in most practical situations it is larger than </a:t>
            </a:r>
            <a:r>
              <a:rPr lang="el-GR" dirty="0">
                <a:latin typeface="Times New Roman"/>
                <a:cs typeface="Times New Roman"/>
              </a:rPr>
              <a:t>α</a:t>
            </a:r>
            <a:r>
              <a:rPr lang="en-GB" dirty="0">
                <a:latin typeface="Times New Roman"/>
                <a:cs typeface="Times New Roman"/>
              </a:rPr>
              <a:t>. The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risk and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risk are inversely related. We can control and reduce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risk by taking large sample. </a:t>
            </a:r>
          </a:p>
          <a:p>
            <a:pPr marL="0" indent="0">
              <a:buNone/>
            </a:pPr>
            <a:endParaRPr lang="en-GB" dirty="0">
              <a:latin typeface="Times New Roman"/>
              <a:cs typeface="Times New Roman"/>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Footer Placeholder 5">
            <a:extLst>
              <a:ext uri="{FF2B5EF4-FFF2-40B4-BE49-F238E27FC236}">
                <a16:creationId xmlns:a16="http://schemas.microsoft.com/office/drawing/2014/main" id="{9893FAD0-0A02-4E8B-E260-BA5B422A1651}"/>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589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Concept</a:t>
            </a:r>
          </a:p>
        </p:txBody>
      </p:sp>
      <p:sp>
        <p:nvSpPr>
          <p:cNvPr id="3" name="Content Placeholder 2"/>
          <p:cNvSpPr>
            <a:spLocks noGrp="1"/>
          </p:cNvSpPr>
          <p:nvPr>
            <p:ph sz="quarter" idx="1"/>
          </p:nvPr>
        </p:nvSpPr>
        <p:spPr>
          <a:xfrm>
            <a:off x="381000" y="1589567"/>
            <a:ext cx="8382000" cy="4572000"/>
          </a:xfrm>
        </p:spPr>
        <p:txBody>
          <a:bodyPr>
            <a:normAutofit/>
          </a:bodyPr>
          <a:lstStyle/>
          <a:p>
            <a:r>
              <a:rPr lang="en-US" sz="2000" dirty="0"/>
              <a:t>A hypothesis is like an educated guess or prediction about something you want to understand. It's a statement that suggests a possible relationship between two or more things. The goal of scientific research is to test these hypotheses and see if they hold up to evidence.</a:t>
            </a:r>
          </a:p>
          <a:p>
            <a:r>
              <a:rPr lang="en-US" sz="2000" dirty="0"/>
              <a:t>In scientific research, a hypothesis is a specific, testable statement or prediction about the relationship between variables. It is based on prior knowledge, observations, or theories and is used to guide experiments or studies. Validity of the statements are remains to be tested. </a:t>
            </a:r>
          </a:p>
          <a:p>
            <a:r>
              <a:rPr lang="en-US" sz="2000" dirty="0"/>
              <a:t>Hypotheses guide the research process. They help researchers focus their efforts and collect the right kind of data. By testing hypotheses, scientists can gain new knowledge and understanding.</a:t>
            </a:r>
          </a:p>
          <a:p>
            <a:r>
              <a:rPr lang="en-US" sz="2000" dirty="0"/>
              <a:t>It is powerful tool for advancement of existing knowledge, verify the existing knowledge, and means of generating new knowledge.</a:t>
            </a:r>
          </a:p>
        </p:txBody>
      </p:sp>
      <p:sp>
        <p:nvSpPr>
          <p:cNvPr id="5" name="Footer Placeholder 4">
            <a:extLst>
              <a:ext uri="{FF2B5EF4-FFF2-40B4-BE49-F238E27FC236}">
                <a16:creationId xmlns:a16="http://schemas.microsoft.com/office/drawing/2014/main" id="{6F3C06F9-4EC8-FCE5-977D-4DEAB060110D}"/>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426124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715962"/>
          </a:xfrm>
        </p:spPr>
        <p:txBody>
          <a:bodyPr>
            <a:normAutofit fontScale="90000"/>
          </a:bodyPr>
          <a:lstStyle/>
          <a:p>
            <a:r>
              <a:rPr lang="en-GB" b="1" dirty="0"/>
              <a:t>Power of the test</a:t>
            </a:r>
          </a:p>
        </p:txBody>
      </p:sp>
      <p:sp>
        <p:nvSpPr>
          <p:cNvPr id="3" name="Content Placeholder 2"/>
          <p:cNvSpPr>
            <a:spLocks noGrp="1"/>
          </p:cNvSpPr>
          <p:nvPr>
            <p:ph idx="1"/>
          </p:nvPr>
        </p:nvSpPr>
        <p:spPr>
          <a:xfrm>
            <a:off x="609600" y="1676400"/>
            <a:ext cx="8324088" cy="4953000"/>
          </a:xfrm>
        </p:spPr>
        <p:txBody>
          <a:bodyPr>
            <a:normAutofit/>
          </a:bodyPr>
          <a:lstStyle/>
          <a:p>
            <a:pPr marL="0" indent="0">
              <a:buNone/>
            </a:pPr>
            <a:r>
              <a:rPr lang="en-GB" dirty="0"/>
              <a:t>The complement </a:t>
            </a:r>
            <a:r>
              <a:rPr lang="en-GB" dirty="0">
                <a:cs typeface="Times New Roman"/>
              </a:rPr>
              <a:t>of the probability (1- </a:t>
            </a:r>
            <a:r>
              <a:rPr lang="el-GR" dirty="0">
                <a:latin typeface="Times New Roman" panose="02020603050405020304" pitchFamily="18" charset="0"/>
                <a:cs typeface="Times New Roman" panose="02020603050405020304" pitchFamily="18" charset="0"/>
              </a:rPr>
              <a:t>β</a:t>
            </a:r>
            <a:r>
              <a:rPr lang="en-US" dirty="0">
                <a:latin typeface="Times New Roman" panose="02020603050405020304" pitchFamily="18" charset="0"/>
                <a:cs typeface="Times New Roman" panose="02020603050405020304" pitchFamily="18" charset="0"/>
              </a:rPr>
              <a:t>) </a:t>
            </a:r>
            <a:r>
              <a:rPr lang="en-GB" dirty="0">
                <a:cs typeface="Times New Roman"/>
              </a:rPr>
              <a:t>of a type II error is called the power of the statistical test. It is the probability of rejecting the null hypothesis H</a:t>
            </a:r>
            <a:r>
              <a:rPr lang="en-GB" baseline="-25000" dirty="0">
                <a:cs typeface="Times New Roman"/>
              </a:rPr>
              <a:t>0 </a:t>
            </a:r>
            <a:r>
              <a:rPr lang="en-GB" dirty="0">
                <a:cs typeface="Times New Roman"/>
              </a:rPr>
              <a:t>when in fact it is false and should be rejected, which is exactly what a good test should do.</a:t>
            </a:r>
          </a:p>
          <a:p>
            <a:pPr marL="0" indent="0">
              <a:buNone/>
            </a:pPr>
            <a:r>
              <a:rPr lang="en-GB" dirty="0">
                <a:cs typeface="Times New Roman"/>
              </a:rPr>
              <a:t>The ‘1-</a:t>
            </a:r>
            <a:r>
              <a:rPr lang="el-GR" dirty="0">
                <a:cs typeface="Times New Roman"/>
              </a:rPr>
              <a:t>β</a:t>
            </a:r>
            <a:r>
              <a:rPr lang="en-GB" dirty="0">
                <a:cs typeface="Times New Roman"/>
              </a:rPr>
              <a:t>’ is the measure of how well the test is working. If we are using different tests to test the same null hypothesis, we have to choose that test which has highest power.</a:t>
            </a:r>
            <a:endParaRPr lang="en-GB" dirty="0"/>
          </a:p>
        </p:txBody>
      </p:sp>
      <p:sp>
        <p:nvSpPr>
          <p:cNvPr id="5" name="Footer Placeholder 4">
            <a:extLst>
              <a:ext uri="{FF2B5EF4-FFF2-40B4-BE49-F238E27FC236}">
                <a16:creationId xmlns:a16="http://schemas.microsoft.com/office/drawing/2014/main" id="{13384E97-5AE8-1397-02E8-A60D84FD299E}"/>
              </a:ext>
            </a:extLst>
          </p:cNvPr>
          <p:cNvSpPr>
            <a:spLocks noGrp="1"/>
          </p:cNvSpPr>
          <p:nvPr>
            <p:ph type="ftr" sz="quarter" idx="11"/>
          </p:nvPr>
        </p:nvSpPr>
        <p:spPr/>
        <p:txBody>
          <a:bodyPr/>
          <a:lstStyle/>
          <a:p>
            <a:r>
              <a:rPr lang="en-US"/>
              <a:t>Copy Right Material: Santosh Chhatkuli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8095488" cy="868362"/>
          </a:xfrm>
        </p:spPr>
        <p:txBody>
          <a:bodyPr/>
          <a:lstStyle/>
          <a:p>
            <a:r>
              <a:rPr lang="en-GB" b="1" dirty="0"/>
              <a:t>Calculation of p-value</a:t>
            </a:r>
          </a:p>
        </p:txBody>
      </p:sp>
      <p:sp>
        <p:nvSpPr>
          <p:cNvPr id="3" name="Content Placeholder 2"/>
          <p:cNvSpPr>
            <a:spLocks noGrp="1"/>
          </p:cNvSpPr>
          <p:nvPr>
            <p:ph idx="1"/>
          </p:nvPr>
        </p:nvSpPr>
        <p:spPr>
          <a:xfrm>
            <a:off x="609600" y="1447800"/>
            <a:ext cx="8324088" cy="5135562"/>
          </a:xfrm>
        </p:spPr>
        <p:txBody>
          <a:bodyPr>
            <a:normAutofit fontScale="77500" lnSpcReduction="20000"/>
          </a:bodyPr>
          <a:lstStyle/>
          <a:p>
            <a:pPr marL="0" indent="0">
              <a:buNone/>
            </a:pPr>
            <a:r>
              <a:rPr lang="en-US" b="0" i="0" dirty="0">
                <a:solidFill>
                  <a:srgbClr val="202124"/>
                </a:solidFill>
                <a:effectLst/>
              </a:rPr>
              <a:t>In hypothesis testing, the p-value is a statistical measure that helps determine the significance of observed data. It represents the probability of obtaining results as extreme or more extreme than the observed data, assuming that the null hypothesis is true. </a:t>
            </a:r>
          </a:p>
          <a:p>
            <a:pPr marL="0" indent="0">
              <a:buNone/>
            </a:pPr>
            <a:r>
              <a:rPr lang="en-US" b="1" dirty="0"/>
              <a:t>Interpreting the p-value:</a:t>
            </a:r>
          </a:p>
          <a:p>
            <a:pPr marL="0" indent="0">
              <a:buNone/>
            </a:pPr>
            <a:r>
              <a:rPr lang="en-US" b="1" dirty="0"/>
              <a:t>Small P-Value (typically less than 0.05)</a:t>
            </a:r>
            <a:r>
              <a:rPr lang="en-US" dirty="0"/>
              <a:t>: This indicates that the observed data is unlikely to have occurred by chance alone if the null hypothesis were true. In this case, you would reject the null hypothesis and conclude that there is evidence to support the alternative hypothesis.   </a:t>
            </a:r>
          </a:p>
          <a:p>
            <a:pPr marL="0" indent="0">
              <a:buNone/>
            </a:pPr>
            <a:r>
              <a:rPr lang="en-US" b="1" dirty="0"/>
              <a:t>Large P-Value (typically greater than 0.05)</a:t>
            </a:r>
            <a:r>
              <a:rPr lang="en-US" dirty="0"/>
              <a:t>: This suggests that the observed data is consistent with the null hypothesis. In this case, you would fail to reject the null hypothesis, meaning there is not enough evidence to support the alternative hypothesis. </a:t>
            </a:r>
            <a:endParaRPr lang="en-GB" dirty="0"/>
          </a:p>
          <a:p>
            <a:pPr marL="0" indent="0">
              <a:buNone/>
            </a:pPr>
            <a:r>
              <a:rPr lang="en-GB" dirty="0"/>
              <a:t>The decision rule for rejecting H</a:t>
            </a:r>
            <a:r>
              <a:rPr lang="en-GB" baseline="-25000" dirty="0"/>
              <a:t>0</a:t>
            </a:r>
            <a:r>
              <a:rPr lang="en-GB" dirty="0"/>
              <a:t> in the p-value approach is as follows:</a:t>
            </a:r>
          </a:p>
          <a:p>
            <a:pPr marL="320040" lvl="1" indent="0"/>
            <a:r>
              <a:rPr lang="en-GB" dirty="0"/>
              <a:t> If p-value ≥ </a:t>
            </a:r>
            <a:r>
              <a:rPr lang="el-GR" dirty="0">
                <a:cs typeface="Times New Roman"/>
              </a:rPr>
              <a:t>α</a:t>
            </a:r>
            <a:r>
              <a:rPr lang="en-GB" dirty="0">
                <a:cs typeface="Times New Roman"/>
              </a:rPr>
              <a:t> 	Accept H</a:t>
            </a:r>
            <a:r>
              <a:rPr lang="en-GB" baseline="-25000" dirty="0">
                <a:cs typeface="Times New Roman"/>
              </a:rPr>
              <a:t>0</a:t>
            </a:r>
          </a:p>
          <a:p>
            <a:pPr marL="320040" lvl="1" indent="0"/>
            <a:r>
              <a:rPr lang="en-GB" dirty="0">
                <a:cs typeface="Times New Roman"/>
              </a:rPr>
              <a:t> If p-value &lt; </a:t>
            </a:r>
            <a:r>
              <a:rPr lang="el-GR" dirty="0">
                <a:cs typeface="Times New Roman"/>
              </a:rPr>
              <a:t>α</a:t>
            </a:r>
            <a:r>
              <a:rPr lang="en-GB" dirty="0">
                <a:cs typeface="Times New Roman"/>
              </a:rPr>
              <a:t> 	Reject H</a:t>
            </a:r>
            <a:r>
              <a:rPr lang="en-GB" baseline="-25000" dirty="0">
                <a:cs typeface="Times New Roman"/>
              </a:rPr>
              <a:t>0</a:t>
            </a:r>
            <a:endParaRPr lang="en-GB" baseline="-25000" dirty="0"/>
          </a:p>
        </p:txBody>
      </p:sp>
      <p:sp>
        <p:nvSpPr>
          <p:cNvPr id="5" name="Footer Placeholder 4">
            <a:extLst>
              <a:ext uri="{FF2B5EF4-FFF2-40B4-BE49-F238E27FC236}">
                <a16:creationId xmlns:a16="http://schemas.microsoft.com/office/drawing/2014/main" id="{88E73E5A-4558-A83F-3F16-661CEF554147}"/>
              </a:ext>
            </a:extLst>
          </p:cNvPr>
          <p:cNvSpPr>
            <a:spLocks noGrp="1"/>
          </p:cNvSpPr>
          <p:nvPr>
            <p:ph type="ftr" sz="quarter" idx="11"/>
          </p:nvPr>
        </p:nvSpPr>
        <p:spPr/>
        <p:txBody>
          <a:bodyPr/>
          <a:lstStyle/>
          <a:p>
            <a:r>
              <a:rPr lang="en-US"/>
              <a:t>Copy Right Material: Santosh Chhatkuli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062B-5768-7056-3DB1-D41AC6855719}"/>
              </a:ext>
            </a:extLst>
          </p:cNvPr>
          <p:cNvSpPr>
            <a:spLocks noGrp="1"/>
          </p:cNvSpPr>
          <p:nvPr>
            <p:ph type="title"/>
          </p:nvPr>
        </p:nvSpPr>
        <p:spPr/>
        <p:txBody>
          <a:bodyPr/>
          <a:lstStyle/>
          <a:p>
            <a:r>
              <a:rPr lang="en-US" dirty="0"/>
              <a:t>Research Question vs Hypothesis</a:t>
            </a:r>
          </a:p>
        </p:txBody>
      </p:sp>
      <p:sp>
        <p:nvSpPr>
          <p:cNvPr id="3" name="Footer Placeholder 2">
            <a:extLst>
              <a:ext uri="{FF2B5EF4-FFF2-40B4-BE49-F238E27FC236}">
                <a16:creationId xmlns:a16="http://schemas.microsoft.com/office/drawing/2014/main" id="{E03AD203-DDF5-20C6-7EAF-C7722D57BEAF}"/>
              </a:ext>
            </a:extLst>
          </p:cNvPr>
          <p:cNvSpPr>
            <a:spLocks noGrp="1"/>
          </p:cNvSpPr>
          <p:nvPr>
            <p:ph type="ftr" sz="quarter" idx="11"/>
          </p:nvPr>
        </p:nvSpPr>
        <p:spPr/>
        <p:txBody>
          <a:bodyPr/>
          <a:lstStyle/>
          <a:p>
            <a:r>
              <a:rPr lang="en-US"/>
              <a:t>Copy Right Material: Santosh Chhatkuli</a:t>
            </a:r>
          </a:p>
        </p:txBody>
      </p:sp>
      <p:sp>
        <p:nvSpPr>
          <p:cNvPr id="4" name="Content Placeholder 3">
            <a:extLst>
              <a:ext uri="{FF2B5EF4-FFF2-40B4-BE49-F238E27FC236}">
                <a16:creationId xmlns:a16="http://schemas.microsoft.com/office/drawing/2014/main" id="{F8F7AD3E-8724-4981-C1BD-BD280357D28D}"/>
              </a:ext>
            </a:extLst>
          </p:cNvPr>
          <p:cNvSpPr>
            <a:spLocks noGrp="1"/>
          </p:cNvSpPr>
          <p:nvPr>
            <p:ph sz="quarter" idx="1"/>
          </p:nvPr>
        </p:nvSpPr>
        <p:spPr>
          <a:xfrm>
            <a:off x="612648" y="1600200"/>
            <a:ext cx="8226552" cy="4648006"/>
          </a:xfrm>
        </p:spPr>
        <p:txBody>
          <a:bodyPr>
            <a:normAutofit fontScale="70000" lnSpcReduction="20000"/>
          </a:bodyPr>
          <a:lstStyle/>
          <a:p>
            <a:pPr marL="0" indent="0">
              <a:buNone/>
            </a:pPr>
            <a:r>
              <a:rPr lang="en-US" b="1" dirty="0">
                <a:solidFill>
                  <a:srgbClr val="0070C0"/>
                </a:solidFill>
              </a:rPr>
              <a:t>Research Question</a:t>
            </a:r>
          </a:p>
          <a:p>
            <a:pPr>
              <a:buFont typeface="Wingdings" panose="05000000000000000000" pitchFamily="2" charset="2"/>
              <a:buChar char="q"/>
            </a:pPr>
            <a:r>
              <a:rPr lang="en-US" dirty="0"/>
              <a:t>It's a direct inquiry about a specific topic or phenomenon. </a:t>
            </a:r>
          </a:p>
          <a:p>
            <a:pPr>
              <a:buFont typeface="Wingdings" panose="05000000000000000000" pitchFamily="2" charset="2"/>
              <a:buChar char="q"/>
            </a:pPr>
            <a:r>
              <a:rPr lang="en-US" dirty="0"/>
              <a:t>It often explores a general area of interest.</a:t>
            </a:r>
          </a:p>
          <a:p>
            <a:pPr>
              <a:buFont typeface="Wingdings" panose="05000000000000000000" pitchFamily="2" charset="2"/>
              <a:buChar char="q"/>
            </a:pPr>
            <a:r>
              <a:rPr lang="en-US" dirty="0"/>
              <a:t>It helps to frame the research problem and identify the relevant research questions.</a:t>
            </a:r>
          </a:p>
          <a:p>
            <a:pPr>
              <a:buFont typeface="Wingdings" panose="05000000000000000000" pitchFamily="2" charset="2"/>
              <a:buChar char="q"/>
            </a:pPr>
            <a:r>
              <a:rPr lang="en-US" dirty="0"/>
              <a:t>   </a:t>
            </a:r>
          </a:p>
          <a:p>
            <a:pPr marL="0" indent="0">
              <a:buNone/>
            </a:pPr>
            <a:r>
              <a:rPr lang="en-US" b="1" dirty="0">
                <a:solidFill>
                  <a:srgbClr val="0070C0"/>
                </a:solidFill>
              </a:rPr>
              <a:t>Research Hypothesis</a:t>
            </a:r>
          </a:p>
          <a:p>
            <a:r>
              <a:rPr lang="en-US" dirty="0"/>
              <a:t>It's a tentative statement about the relationship between two or more variables. </a:t>
            </a:r>
          </a:p>
          <a:p>
            <a:r>
              <a:rPr lang="en-US" dirty="0"/>
              <a:t>It's a focused guess that can be tested.</a:t>
            </a:r>
          </a:p>
          <a:p>
            <a:r>
              <a:rPr lang="en-US" dirty="0"/>
              <a:t>It's an attempt to answer the research question.</a:t>
            </a:r>
          </a:p>
          <a:p>
            <a:pPr marL="0" indent="0">
              <a:buNone/>
            </a:pPr>
            <a:endParaRPr lang="en-US" dirty="0"/>
          </a:p>
          <a:p>
            <a:pPr marL="0" indent="0">
              <a:buNone/>
            </a:pPr>
            <a:r>
              <a:rPr lang="en-US" b="1" dirty="0">
                <a:solidFill>
                  <a:srgbClr val="0070C0"/>
                </a:solidFill>
              </a:rPr>
              <a:t>In essence: </a:t>
            </a:r>
            <a:r>
              <a:rPr lang="en-US" dirty="0"/>
              <a:t>A research question asks "What do we want to know?" A research hypothesis suggests "What do we think might be true?"</a:t>
            </a:r>
          </a:p>
        </p:txBody>
      </p:sp>
    </p:spTree>
    <p:extLst>
      <p:ext uri="{BB962C8B-B14F-4D97-AF65-F5344CB8AC3E}">
        <p14:creationId xmlns:p14="http://schemas.microsoft.com/office/powerpoint/2010/main" val="144845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5161-9F5E-2CE8-3F73-DE81ADC1969D}"/>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809564CF-8139-9DAA-67F3-DD1140217A44}"/>
              </a:ext>
            </a:extLst>
          </p:cNvPr>
          <p:cNvSpPr>
            <a:spLocks noGrp="1"/>
          </p:cNvSpPr>
          <p:nvPr>
            <p:ph type="ftr" sz="quarter" idx="11"/>
          </p:nvPr>
        </p:nvSpPr>
        <p:spPr/>
        <p:txBody>
          <a:bodyPr/>
          <a:lstStyle/>
          <a:p>
            <a:r>
              <a:rPr lang="en-US"/>
              <a:t>Copy Right Material: Santosh Chhatkuli</a:t>
            </a:r>
          </a:p>
        </p:txBody>
      </p:sp>
      <p:sp>
        <p:nvSpPr>
          <p:cNvPr id="4" name="Content Placeholder 3">
            <a:extLst>
              <a:ext uri="{FF2B5EF4-FFF2-40B4-BE49-F238E27FC236}">
                <a16:creationId xmlns:a16="http://schemas.microsoft.com/office/drawing/2014/main" id="{E76621E9-DCB3-BA92-BD83-04B5880F8D67}"/>
              </a:ext>
            </a:extLst>
          </p:cNvPr>
          <p:cNvSpPr>
            <a:spLocks noGrp="1"/>
          </p:cNvSpPr>
          <p:nvPr>
            <p:ph sz="quarter" idx="1"/>
          </p:nvPr>
        </p:nvSpPr>
        <p:spPr/>
        <p:txBody>
          <a:bodyPr>
            <a:normAutofit fontScale="85000" lnSpcReduction="20000"/>
          </a:bodyPr>
          <a:lstStyle/>
          <a:p>
            <a:pPr marL="0" indent="0">
              <a:buNone/>
            </a:pPr>
            <a:r>
              <a:rPr lang="en-US" b="1" dirty="0">
                <a:solidFill>
                  <a:srgbClr val="0070C0"/>
                </a:solidFill>
              </a:rPr>
              <a:t>Research Question</a:t>
            </a:r>
          </a:p>
          <a:p>
            <a:pPr>
              <a:buFont typeface="Wingdings" panose="05000000000000000000" pitchFamily="2" charset="2"/>
              <a:buChar char="Ø"/>
            </a:pPr>
            <a:r>
              <a:rPr lang="en-US" dirty="0"/>
              <a:t>Does using a specific type of user interface (UI) design increase website engagement?</a:t>
            </a:r>
          </a:p>
          <a:p>
            <a:pPr>
              <a:buFont typeface="Wingdings" panose="05000000000000000000" pitchFamily="2" charset="2"/>
              <a:buChar char="Ø"/>
            </a:pPr>
            <a:r>
              <a:rPr lang="en-US" dirty="0"/>
              <a:t>What is the impact of social media on adolescent mental health?</a:t>
            </a:r>
          </a:p>
          <a:p>
            <a:pPr marL="0" indent="0">
              <a:buNone/>
            </a:pPr>
            <a:endParaRPr lang="en-US" dirty="0"/>
          </a:p>
          <a:p>
            <a:pPr marL="0" indent="0">
              <a:buNone/>
            </a:pPr>
            <a:r>
              <a:rPr lang="en-US" b="1" dirty="0">
                <a:solidFill>
                  <a:srgbClr val="0070C0"/>
                </a:solidFill>
              </a:rPr>
              <a:t>Research Hypothesis</a:t>
            </a:r>
          </a:p>
          <a:p>
            <a:pPr>
              <a:buFont typeface="Wingdings" panose="05000000000000000000" pitchFamily="2" charset="2"/>
              <a:buChar char="Ø"/>
            </a:pPr>
            <a:r>
              <a:rPr lang="en-US" dirty="0"/>
              <a:t>“If we implement a new UI design with more intuitive navigation, then website visitors will spend more time on the site and interact with more content”.</a:t>
            </a:r>
          </a:p>
          <a:p>
            <a:pPr>
              <a:buFont typeface="Wingdings" panose="05000000000000000000" pitchFamily="2" charset="2"/>
              <a:buChar char="Ø"/>
            </a:pPr>
            <a:r>
              <a:rPr lang="en-US" dirty="0"/>
              <a:t>“Adolescents who spend more time on social media will experience higher levels of anxiety and depression”.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3770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D75E-546C-F2C6-5AEA-5B4514B0145D}"/>
              </a:ext>
            </a:extLst>
          </p:cNvPr>
          <p:cNvSpPr>
            <a:spLocks noGrp="1"/>
          </p:cNvSpPr>
          <p:nvPr>
            <p:ph type="title"/>
          </p:nvPr>
        </p:nvSpPr>
        <p:spPr/>
        <p:txBody>
          <a:bodyPr/>
          <a:lstStyle/>
          <a:p>
            <a:r>
              <a:rPr lang="en-US" dirty="0"/>
              <a:t>More Examples:</a:t>
            </a:r>
          </a:p>
        </p:txBody>
      </p:sp>
      <p:sp>
        <p:nvSpPr>
          <p:cNvPr id="3" name="Footer Placeholder 2">
            <a:extLst>
              <a:ext uri="{FF2B5EF4-FFF2-40B4-BE49-F238E27FC236}">
                <a16:creationId xmlns:a16="http://schemas.microsoft.com/office/drawing/2014/main" id="{48B95361-0AED-1482-A476-3D31D01A5CB0}"/>
              </a:ext>
            </a:extLst>
          </p:cNvPr>
          <p:cNvSpPr>
            <a:spLocks noGrp="1"/>
          </p:cNvSpPr>
          <p:nvPr>
            <p:ph type="ftr" sz="quarter" idx="11"/>
          </p:nvPr>
        </p:nvSpPr>
        <p:spPr/>
        <p:txBody>
          <a:bodyPr/>
          <a:lstStyle/>
          <a:p>
            <a:r>
              <a:rPr lang="en-US"/>
              <a:t>Copy Right Material: Santosh Chhatkuli</a:t>
            </a:r>
          </a:p>
        </p:txBody>
      </p:sp>
      <p:sp>
        <p:nvSpPr>
          <p:cNvPr id="4" name="Content Placeholder 3">
            <a:extLst>
              <a:ext uri="{FF2B5EF4-FFF2-40B4-BE49-F238E27FC236}">
                <a16:creationId xmlns:a16="http://schemas.microsoft.com/office/drawing/2014/main" id="{E2BA730B-BF13-1DE8-0CED-16729B67A780}"/>
              </a:ext>
            </a:extLst>
          </p:cNvPr>
          <p:cNvSpPr>
            <a:spLocks noGrp="1"/>
          </p:cNvSpPr>
          <p:nvPr>
            <p:ph sz="quarter" idx="1"/>
          </p:nvPr>
        </p:nvSpPr>
        <p:spPr>
          <a:xfrm>
            <a:off x="612648" y="1600200"/>
            <a:ext cx="8302752" cy="4648006"/>
          </a:xfrm>
        </p:spPr>
        <p:txBody>
          <a:bodyPr>
            <a:normAutofit fontScale="85000" lnSpcReduction="20000"/>
          </a:bodyPr>
          <a:lstStyle/>
          <a:p>
            <a:pPr marL="0" indent="0">
              <a:buNone/>
            </a:pPr>
            <a:r>
              <a:rPr lang="en-US" b="1" dirty="0">
                <a:solidFill>
                  <a:srgbClr val="0070C0"/>
                </a:solidFill>
              </a:rPr>
              <a:t>Cybersecurity: </a:t>
            </a:r>
            <a:r>
              <a:rPr lang="en-US" dirty="0"/>
              <a:t>"Increasing the length of a password reduces the chances of successful brute-force attacks.“</a:t>
            </a:r>
          </a:p>
          <a:p>
            <a:pPr marL="0" indent="0">
              <a:buNone/>
            </a:pPr>
            <a:r>
              <a:rPr lang="en-US" b="1" dirty="0">
                <a:solidFill>
                  <a:srgbClr val="0070C0"/>
                </a:solidFill>
              </a:rPr>
              <a:t>Artificial Intelligence: </a:t>
            </a:r>
            <a:r>
              <a:rPr lang="en-US" dirty="0"/>
              <a:t>"Using larger datasets improves the accuracy of neural network models in image recognition tasks.“</a:t>
            </a:r>
          </a:p>
          <a:p>
            <a:pPr marL="0" indent="0">
              <a:buNone/>
            </a:pPr>
            <a:r>
              <a:rPr lang="en-US" b="1" dirty="0">
                <a:solidFill>
                  <a:srgbClr val="0070C0"/>
                </a:solidFill>
              </a:rPr>
              <a:t>Human-Computer Interaction (HCI)</a:t>
            </a:r>
            <a:r>
              <a:rPr lang="en-US" b="1" dirty="0"/>
              <a:t>: </a:t>
            </a:r>
            <a:r>
              <a:rPr lang="en-US" dirty="0"/>
              <a:t>"Simpler user interfaces lead to faster task completion times for non-technical users.“</a:t>
            </a:r>
          </a:p>
          <a:p>
            <a:pPr marL="0" indent="0">
              <a:buNone/>
            </a:pPr>
            <a:r>
              <a:rPr lang="en-US" b="1" dirty="0">
                <a:solidFill>
                  <a:srgbClr val="0070C0"/>
                </a:solidFill>
              </a:rPr>
              <a:t>Software Development:</a:t>
            </a:r>
            <a:r>
              <a:rPr lang="en-US" dirty="0"/>
              <a:t> "Agile development teams deliver projects faster compared to traditional waterfall teams.“</a:t>
            </a:r>
          </a:p>
          <a:p>
            <a:pPr marL="0" indent="0">
              <a:buNone/>
            </a:pPr>
            <a:r>
              <a:rPr lang="en-US" b="1" dirty="0">
                <a:solidFill>
                  <a:srgbClr val="0070C0"/>
                </a:solidFill>
              </a:rPr>
              <a:t>Networking: </a:t>
            </a:r>
            <a:r>
              <a:rPr lang="en-US" dirty="0"/>
              <a:t>"Implementing a load balancer improves the response time of a web application during high traffic periods.“</a:t>
            </a:r>
          </a:p>
          <a:p>
            <a:pPr marL="0" indent="0">
              <a:buNone/>
            </a:pPr>
            <a:r>
              <a:rPr lang="en-US" b="1" dirty="0">
                <a:solidFill>
                  <a:srgbClr val="0070C0"/>
                </a:solidFill>
              </a:rPr>
              <a:t>Cloud Computing:</a:t>
            </a:r>
            <a:r>
              <a:rPr lang="en-US" dirty="0"/>
              <a:t> "Migrating applications to cloud infrastructure reduces operational costs for small businesses."</a:t>
            </a:r>
          </a:p>
        </p:txBody>
      </p:sp>
    </p:spTree>
    <p:extLst>
      <p:ext uri="{BB962C8B-B14F-4D97-AF65-F5344CB8AC3E}">
        <p14:creationId xmlns:p14="http://schemas.microsoft.com/office/powerpoint/2010/main" val="301954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Process</a:t>
            </a:r>
          </a:p>
        </p:txBody>
      </p:sp>
      <p:pic>
        <p:nvPicPr>
          <p:cNvPr id="22" name="Content Placeholder 21"/>
          <p:cNvPicPr>
            <a:picLocks noGrp="1" noChangeAspect="1"/>
          </p:cNvPicPr>
          <p:nvPr>
            <p:ph sz="quarter" idx="1"/>
          </p:nvPr>
        </p:nvPicPr>
        <p:blipFill>
          <a:blip r:embed="rId2"/>
          <a:stretch>
            <a:fillRect/>
          </a:stretch>
        </p:blipFill>
        <p:spPr>
          <a:xfrm>
            <a:off x="6934200" y="1752600"/>
            <a:ext cx="1920406" cy="426758"/>
          </a:xfrm>
          <a:prstGeom prst="rect">
            <a:avLst/>
          </a:prstGeom>
        </p:spPr>
      </p:pic>
      <p:sp>
        <p:nvSpPr>
          <p:cNvPr id="23" name="Rectangle 22"/>
          <p:cNvSpPr/>
          <p:nvPr/>
        </p:nvSpPr>
        <p:spPr>
          <a:xfrm>
            <a:off x="6934200" y="2298636"/>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Redefine the problem </a:t>
            </a:r>
          </a:p>
          <a:p>
            <a:pPr algn="ctr"/>
            <a:r>
              <a:rPr lang="en-US" sz="1000" dirty="0"/>
              <a:t>(Narrow down the problem)</a:t>
            </a:r>
          </a:p>
        </p:txBody>
      </p:sp>
      <p:sp>
        <p:nvSpPr>
          <p:cNvPr id="3" name="Rectangle 2"/>
          <p:cNvSpPr/>
          <p:nvPr/>
        </p:nvSpPr>
        <p:spPr>
          <a:xfrm>
            <a:off x="6934200" y="28194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Set the objectives of the research</a:t>
            </a:r>
          </a:p>
        </p:txBody>
      </p:sp>
      <p:sp>
        <p:nvSpPr>
          <p:cNvPr id="4" name="Rectangle 3"/>
          <p:cNvSpPr/>
          <p:nvPr/>
        </p:nvSpPr>
        <p:spPr>
          <a:xfrm>
            <a:off x="6934200" y="33528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Set research hypothesis(</a:t>
            </a:r>
            <a:r>
              <a:rPr lang="en-US" sz="1000" dirty="0" err="1"/>
              <a:t>es</a:t>
            </a:r>
            <a:r>
              <a:rPr lang="en-US" sz="1000" dirty="0"/>
              <a:t>)</a:t>
            </a:r>
          </a:p>
        </p:txBody>
      </p:sp>
      <p:sp>
        <p:nvSpPr>
          <p:cNvPr id="5" name="Rectangle 4"/>
          <p:cNvSpPr/>
          <p:nvPr/>
        </p:nvSpPr>
        <p:spPr>
          <a:xfrm>
            <a:off x="6934200" y="38862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Design research</a:t>
            </a:r>
          </a:p>
        </p:txBody>
      </p:sp>
      <p:sp>
        <p:nvSpPr>
          <p:cNvPr id="6" name="Rectangle 5"/>
          <p:cNvSpPr/>
          <p:nvPr/>
        </p:nvSpPr>
        <p:spPr>
          <a:xfrm>
            <a:off x="6934200" y="44196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Carryout research, Collect data</a:t>
            </a:r>
          </a:p>
        </p:txBody>
      </p:sp>
      <p:sp>
        <p:nvSpPr>
          <p:cNvPr id="7" name="Rectangle 6"/>
          <p:cNvSpPr/>
          <p:nvPr/>
        </p:nvSpPr>
        <p:spPr>
          <a:xfrm>
            <a:off x="6934200" y="49530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Systematize the collected data</a:t>
            </a:r>
          </a:p>
        </p:txBody>
      </p:sp>
      <p:sp>
        <p:nvSpPr>
          <p:cNvPr id="8" name="Rectangle 7"/>
          <p:cNvSpPr/>
          <p:nvPr/>
        </p:nvSpPr>
        <p:spPr>
          <a:xfrm>
            <a:off x="6934200" y="5486400"/>
            <a:ext cx="192040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Analyze the data using statistical tools and interpret the results</a:t>
            </a:r>
          </a:p>
        </p:txBody>
      </p:sp>
      <p:sp>
        <p:nvSpPr>
          <p:cNvPr id="9" name="Rectangle 8"/>
          <p:cNvSpPr/>
          <p:nvPr/>
        </p:nvSpPr>
        <p:spPr>
          <a:xfrm>
            <a:off x="6934200" y="6019800"/>
            <a:ext cx="1920406"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State research findings, conclusions, limitations and recommendations</a:t>
            </a:r>
          </a:p>
        </p:txBody>
      </p:sp>
      <p:sp>
        <p:nvSpPr>
          <p:cNvPr id="10" name="Rectangle 9"/>
          <p:cNvSpPr/>
          <p:nvPr/>
        </p:nvSpPr>
        <p:spPr>
          <a:xfrm>
            <a:off x="3962400" y="1752600"/>
            <a:ext cx="192024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Review Literature</a:t>
            </a:r>
          </a:p>
        </p:txBody>
      </p:sp>
      <p:sp>
        <p:nvSpPr>
          <p:cNvPr id="11" name="Rectangle 10"/>
          <p:cNvSpPr/>
          <p:nvPr/>
        </p:nvSpPr>
        <p:spPr>
          <a:xfrm>
            <a:off x="3962400" y="2286000"/>
            <a:ext cx="192024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Conceptual Framework</a:t>
            </a:r>
          </a:p>
        </p:txBody>
      </p:sp>
      <p:sp>
        <p:nvSpPr>
          <p:cNvPr id="12" name="Rectangle 11"/>
          <p:cNvSpPr/>
          <p:nvPr/>
        </p:nvSpPr>
        <p:spPr>
          <a:xfrm>
            <a:off x="3962400" y="6019800"/>
            <a:ext cx="19202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Communicate Results. Report Dissemination and application</a:t>
            </a:r>
          </a:p>
        </p:txBody>
      </p:sp>
      <p:cxnSp>
        <p:nvCxnSpPr>
          <p:cNvPr id="16" name="Straight Arrow Connector 15"/>
          <p:cNvCxnSpPr>
            <a:stCxn id="11" idx="3"/>
            <a:endCxn id="23" idx="1"/>
          </p:cNvCxnSpPr>
          <p:nvPr/>
        </p:nvCxnSpPr>
        <p:spPr>
          <a:xfrm>
            <a:off x="5882640" y="2476500"/>
            <a:ext cx="1051560" cy="12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922520" y="21336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a:endCxn id="3" idx="0"/>
          </p:cNvCxnSpPr>
          <p:nvPr/>
        </p:nvCxnSpPr>
        <p:spPr>
          <a:xfrm>
            <a:off x="7894403" y="2679636"/>
            <a:ext cx="0" cy="13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2"/>
            <a:endCxn id="4" idx="0"/>
          </p:cNvCxnSpPr>
          <p:nvPr/>
        </p:nvCxnSpPr>
        <p:spPr>
          <a:xfrm>
            <a:off x="7894403" y="32004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2"/>
            <a:endCxn id="5" idx="0"/>
          </p:cNvCxnSpPr>
          <p:nvPr/>
        </p:nvCxnSpPr>
        <p:spPr>
          <a:xfrm>
            <a:off x="7894403" y="37338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6" idx="0"/>
          </p:cNvCxnSpPr>
          <p:nvPr/>
        </p:nvCxnSpPr>
        <p:spPr>
          <a:xfrm>
            <a:off x="7894403" y="4267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7" idx="0"/>
          </p:cNvCxnSpPr>
          <p:nvPr/>
        </p:nvCxnSpPr>
        <p:spPr>
          <a:xfrm>
            <a:off x="7894403" y="48006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8" idx="0"/>
          </p:cNvCxnSpPr>
          <p:nvPr/>
        </p:nvCxnSpPr>
        <p:spPr>
          <a:xfrm>
            <a:off x="7894403" y="53340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2"/>
            <a:endCxn id="9" idx="0"/>
          </p:cNvCxnSpPr>
          <p:nvPr/>
        </p:nvCxnSpPr>
        <p:spPr>
          <a:xfrm>
            <a:off x="7894403" y="58674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859780" y="1965979"/>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093720" y="6553200"/>
            <a:ext cx="384048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3093720" y="1600200"/>
            <a:ext cx="0" cy="4953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093720" y="1600200"/>
            <a:ext cx="4800683"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2" idx="0"/>
          </p:cNvCxnSpPr>
          <p:nvPr/>
        </p:nvCxnSpPr>
        <p:spPr>
          <a:xfrm>
            <a:off x="7894403" y="1600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882640" y="6324600"/>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894403" y="2152199"/>
            <a:ext cx="0"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0895D545-7554-AC1B-D86A-1387973981C1}"/>
              </a:ext>
            </a:extLst>
          </p:cNvPr>
          <p:cNvSpPr>
            <a:spLocks noGrp="1"/>
          </p:cNvSpPr>
          <p:nvPr>
            <p:ph type="ftr" sz="quarter" idx="17"/>
          </p:nvPr>
        </p:nvSpPr>
        <p:spPr>
          <a:xfrm>
            <a:off x="288222" y="6492875"/>
            <a:ext cx="5421083" cy="365125"/>
          </a:xfrm>
        </p:spPr>
        <p:txBody>
          <a:bodyPr/>
          <a:lstStyle/>
          <a:p>
            <a:r>
              <a:rPr lang="en-US" dirty="0"/>
              <a:t>Copy Right Material: Santosh Chhatkuli</a:t>
            </a:r>
          </a:p>
        </p:txBody>
      </p:sp>
    </p:spTree>
    <p:extLst>
      <p:ext uri="{BB962C8B-B14F-4D97-AF65-F5344CB8AC3E}">
        <p14:creationId xmlns:p14="http://schemas.microsoft.com/office/powerpoint/2010/main" val="394445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and statistical hypothesis</a:t>
            </a:r>
          </a:p>
        </p:txBody>
      </p:sp>
      <p:sp>
        <p:nvSpPr>
          <p:cNvPr id="3" name="Content Placeholder 2"/>
          <p:cNvSpPr>
            <a:spLocks noGrp="1"/>
          </p:cNvSpPr>
          <p:nvPr>
            <p:ph sz="quarter" idx="1"/>
          </p:nvPr>
        </p:nvSpPr>
        <p:spPr>
          <a:xfrm>
            <a:off x="304800" y="1589566"/>
            <a:ext cx="8610600" cy="5039833"/>
          </a:xfrm>
        </p:spPr>
        <p:txBody>
          <a:bodyPr>
            <a:normAutofit/>
          </a:bodyPr>
          <a:lstStyle/>
          <a:p>
            <a:pPr marL="0" indent="0">
              <a:buNone/>
            </a:pPr>
            <a:r>
              <a:rPr lang="en-US" dirty="0"/>
              <a:t>In most research settings, there are two very distinct types of hypothesis. They are:</a:t>
            </a:r>
          </a:p>
          <a:p>
            <a:pPr>
              <a:buFont typeface="Wingdings" panose="05000000000000000000" pitchFamily="2" charset="2"/>
              <a:buChar char="q"/>
            </a:pPr>
            <a:r>
              <a:rPr lang="en-US" dirty="0"/>
              <a:t>Research hypothesis: </a:t>
            </a:r>
            <a:r>
              <a:rPr lang="en-US" b="0" i="0" dirty="0">
                <a:solidFill>
                  <a:srgbClr val="202124"/>
                </a:solidFill>
                <a:effectLst/>
              </a:rPr>
              <a:t>A research hypothesis is </a:t>
            </a:r>
            <a:r>
              <a:rPr lang="en-US" b="0" i="0" dirty="0">
                <a:solidFill>
                  <a:srgbClr val="040C28"/>
                </a:solidFill>
                <a:effectLst/>
              </a:rPr>
              <a:t>a statement of expectation or prediction that will be tested by research</a:t>
            </a:r>
            <a:r>
              <a:rPr lang="en-US" b="0" i="0" dirty="0">
                <a:solidFill>
                  <a:srgbClr val="202124"/>
                </a:solidFill>
                <a:effectLst/>
              </a:rPr>
              <a:t>. </a:t>
            </a:r>
            <a:r>
              <a:rPr lang="en-US" dirty="0"/>
              <a:t>It is what researcher believes will happen in her/his research study.</a:t>
            </a:r>
          </a:p>
          <a:p>
            <a:pPr>
              <a:buFont typeface="Wingdings" panose="05000000000000000000" pitchFamily="2" charset="2"/>
              <a:buChar char="q"/>
            </a:pPr>
            <a:r>
              <a:rPr lang="en-US" dirty="0"/>
              <a:t>Statistical hypothesis: It is the hypothesis that are stated in statistical terms</a:t>
            </a:r>
          </a:p>
          <a:p>
            <a:pPr marL="0" indent="0">
              <a:buNone/>
            </a:pPr>
            <a:endParaRPr lang="en-US" dirty="0"/>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9FD5516B-E9E9-79AC-4003-17A930894EB2}"/>
              </a:ext>
            </a:extLst>
          </p:cNvPr>
          <p:cNvSpPr>
            <a:spLocks noGrp="1"/>
          </p:cNvSpPr>
          <p:nvPr>
            <p:ph type="ftr" sz="quarter" idx="17"/>
          </p:nvPr>
        </p:nvSpPr>
        <p:spPr/>
        <p:txBody>
          <a:bodyPr/>
          <a:lstStyle/>
          <a:p>
            <a:r>
              <a:rPr lang="en-US"/>
              <a:t>Copy Right Material: Santosh Chhatkuli</a:t>
            </a:r>
          </a:p>
        </p:txBody>
      </p:sp>
    </p:spTree>
    <p:extLst>
      <p:ext uri="{BB962C8B-B14F-4D97-AF65-F5344CB8AC3E}">
        <p14:creationId xmlns:p14="http://schemas.microsoft.com/office/powerpoint/2010/main" val="100358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and alternative hypothesis</a:t>
            </a:r>
          </a:p>
        </p:txBody>
      </p:sp>
      <p:sp>
        <p:nvSpPr>
          <p:cNvPr id="3" name="Content Placeholder 2"/>
          <p:cNvSpPr>
            <a:spLocks noGrp="1"/>
          </p:cNvSpPr>
          <p:nvPr>
            <p:ph sz="quarter" idx="1"/>
          </p:nvPr>
        </p:nvSpPr>
        <p:spPr>
          <a:xfrm>
            <a:off x="533400" y="1600200"/>
            <a:ext cx="8232648" cy="4800600"/>
          </a:xfrm>
        </p:spPr>
        <p:txBody>
          <a:bodyPr>
            <a:normAutofit fontScale="92500" lnSpcReduction="20000"/>
          </a:bodyPr>
          <a:lstStyle/>
          <a:p>
            <a:pPr marL="0" indent="0">
              <a:buNone/>
            </a:pPr>
            <a:r>
              <a:rPr lang="en-US" dirty="0"/>
              <a:t>The statistical version of hypothesis is stated in terms of null and alternative hypothesis.</a:t>
            </a:r>
          </a:p>
          <a:p>
            <a:pPr>
              <a:buFont typeface="Wingdings" panose="05000000000000000000" pitchFamily="2" charset="2"/>
              <a:buChar char="q"/>
            </a:pPr>
            <a:r>
              <a:rPr lang="en-US" b="1" dirty="0">
                <a:solidFill>
                  <a:srgbClr val="0070C0"/>
                </a:solidFill>
              </a:rPr>
              <a:t>Null hypothesis: </a:t>
            </a:r>
            <a:r>
              <a:rPr lang="en-US" dirty="0"/>
              <a:t>It is the hypothesis to be tested. It a statement that indicates no difference exists between conditions, groups or variables. It is also referred to as ‘hypothesis of no difference’. It is denoted by H</a:t>
            </a:r>
            <a:r>
              <a:rPr lang="en-US" baseline="-25000" dirty="0"/>
              <a:t>0</a:t>
            </a:r>
            <a:r>
              <a:rPr lang="en-US" dirty="0"/>
              <a:t> or H</a:t>
            </a:r>
            <a:r>
              <a:rPr lang="en-US" baseline="-25000" dirty="0"/>
              <a:t>N</a:t>
            </a:r>
            <a:endParaRPr lang="en-US" dirty="0"/>
          </a:p>
          <a:p>
            <a:pPr>
              <a:buFont typeface="Wingdings" panose="05000000000000000000" pitchFamily="2" charset="2"/>
              <a:buChar char="q"/>
            </a:pPr>
            <a:endParaRPr lang="en-US" dirty="0"/>
          </a:p>
          <a:p>
            <a:pPr>
              <a:buFont typeface="Wingdings" panose="05000000000000000000" pitchFamily="2" charset="2"/>
              <a:buChar char="q"/>
            </a:pPr>
            <a:r>
              <a:rPr lang="en-US" b="1" dirty="0">
                <a:solidFill>
                  <a:srgbClr val="0070C0"/>
                </a:solidFill>
              </a:rPr>
              <a:t>Alternative hypothesis: </a:t>
            </a:r>
            <a:r>
              <a:rPr lang="en-US" dirty="0"/>
              <a:t>It is set up as the opposite of the null hypothesis and represents the conclusion supported if the null hypothesis is refuted. It is the statement that predicts a difference or relationship between conditions, groups or variables. It is denoted by H</a:t>
            </a:r>
            <a:r>
              <a:rPr lang="en-US" baseline="-25000" dirty="0"/>
              <a:t>1</a:t>
            </a:r>
            <a:r>
              <a:rPr lang="en-US" dirty="0"/>
              <a:t> or H</a:t>
            </a:r>
            <a:r>
              <a:rPr lang="en-US" baseline="-25000" dirty="0"/>
              <a:t>A</a:t>
            </a:r>
            <a:endParaRPr lang="en-US" dirty="0"/>
          </a:p>
        </p:txBody>
      </p:sp>
      <p:sp>
        <p:nvSpPr>
          <p:cNvPr id="5" name="Footer Placeholder 4">
            <a:extLst>
              <a:ext uri="{FF2B5EF4-FFF2-40B4-BE49-F238E27FC236}">
                <a16:creationId xmlns:a16="http://schemas.microsoft.com/office/drawing/2014/main" id="{BB836906-17E0-1306-C2E4-F9DE3DD08478}"/>
              </a:ext>
            </a:extLst>
          </p:cNvPr>
          <p:cNvSpPr>
            <a:spLocks noGrp="1"/>
          </p:cNvSpPr>
          <p:nvPr>
            <p:ph type="ftr" sz="quarter" idx="11"/>
          </p:nvPr>
        </p:nvSpPr>
        <p:spPr/>
        <p:txBody>
          <a:bodyPr/>
          <a:lstStyle/>
          <a:p>
            <a:r>
              <a:rPr lang="en-US"/>
              <a:t>Copy Right Material: Santosh Chhatkuli</a:t>
            </a:r>
          </a:p>
        </p:txBody>
      </p:sp>
    </p:spTree>
    <p:extLst>
      <p:ext uri="{BB962C8B-B14F-4D97-AF65-F5344CB8AC3E}">
        <p14:creationId xmlns:p14="http://schemas.microsoft.com/office/powerpoint/2010/main" val="2720194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A4E3-8417-2AD6-2D0D-E6AB8D887AD8}"/>
              </a:ext>
            </a:extLst>
          </p:cNvPr>
          <p:cNvSpPr>
            <a:spLocks noGrp="1"/>
          </p:cNvSpPr>
          <p:nvPr>
            <p:ph type="title"/>
          </p:nvPr>
        </p:nvSpPr>
        <p:spPr/>
        <p:txBody>
          <a:bodyPr/>
          <a:lstStyle/>
          <a:p>
            <a:r>
              <a:rPr lang="en-US" dirty="0"/>
              <a:t>Example</a:t>
            </a:r>
          </a:p>
        </p:txBody>
      </p:sp>
      <p:sp>
        <p:nvSpPr>
          <p:cNvPr id="3" name="Footer Placeholder 2">
            <a:extLst>
              <a:ext uri="{FF2B5EF4-FFF2-40B4-BE49-F238E27FC236}">
                <a16:creationId xmlns:a16="http://schemas.microsoft.com/office/drawing/2014/main" id="{B41773B5-2080-2603-A98C-1F7B9F53CA0A}"/>
              </a:ext>
            </a:extLst>
          </p:cNvPr>
          <p:cNvSpPr>
            <a:spLocks noGrp="1"/>
          </p:cNvSpPr>
          <p:nvPr>
            <p:ph type="ftr" sz="quarter" idx="11"/>
          </p:nvPr>
        </p:nvSpPr>
        <p:spPr/>
        <p:txBody>
          <a:bodyPr/>
          <a:lstStyle/>
          <a:p>
            <a:r>
              <a:rPr lang="en-US"/>
              <a:t>Copy Right Material: Santosh Chhatkuli</a:t>
            </a:r>
          </a:p>
        </p:txBody>
      </p:sp>
      <p:sp>
        <p:nvSpPr>
          <p:cNvPr id="4" name="Content Placeholder 3">
            <a:extLst>
              <a:ext uri="{FF2B5EF4-FFF2-40B4-BE49-F238E27FC236}">
                <a16:creationId xmlns:a16="http://schemas.microsoft.com/office/drawing/2014/main" id="{9FCCF26B-45D1-3047-0603-AC0F7B549A59}"/>
              </a:ext>
            </a:extLst>
          </p:cNvPr>
          <p:cNvSpPr>
            <a:spLocks noGrp="1"/>
          </p:cNvSpPr>
          <p:nvPr>
            <p:ph sz="quarter" idx="1"/>
          </p:nvPr>
        </p:nvSpPr>
        <p:spPr/>
        <p:txBody>
          <a:bodyPr>
            <a:normAutofit fontScale="92500" lnSpcReduction="10000"/>
          </a:bodyPr>
          <a:lstStyle/>
          <a:p>
            <a:pPr marL="0" indent="0">
              <a:buNone/>
            </a:pPr>
            <a:r>
              <a:rPr lang="en-US" b="1" dirty="0">
                <a:solidFill>
                  <a:srgbClr val="0070C0"/>
                </a:solidFill>
              </a:rPr>
              <a:t>Research Hypothesis: </a:t>
            </a:r>
            <a:r>
              <a:rPr lang="en-US" dirty="0"/>
              <a:t>"Regular exercise improves cognitive function in older adults."   </a:t>
            </a:r>
          </a:p>
          <a:p>
            <a:pPr marL="0" indent="0">
              <a:buNone/>
            </a:pPr>
            <a:r>
              <a:rPr lang="en-US" dirty="0"/>
              <a:t>Statistical Hypotheses:</a:t>
            </a:r>
          </a:p>
          <a:p>
            <a:pPr marL="0" indent="0">
              <a:buNone/>
            </a:pPr>
            <a:r>
              <a:rPr lang="en-US" b="1" dirty="0">
                <a:solidFill>
                  <a:srgbClr val="0070C0"/>
                </a:solidFill>
              </a:rPr>
              <a:t>Null Hypothesis </a:t>
            </a:r>
          </a:p>
          <a:p>
            <a:pPr marL="0" indent="0">
              <a:buNone/>
            </a:pPr>
            <a:r>
              <a:rPr lang="en-US" dirty="0"/>
              <a:t>H₀: There is no significant difference in cognitive function between older adults who exercise regularly and those who do not.</a:t>
            </a:r>
          </a:p>
          <a:p>
            <a:pPr marL="0" indent="0">
              <a:buNone/>
            </a:pPr>
            <a:r>
              <a:rPr lang="en-US" b="1" dirty="0">
                <a:solidFill>
                  <a:srgbClr val="0070C0"/>
                </a:solidFill>
              </a:rPr>
              <a:t>Alternative Hypothesis</a:t>
            </a:r>
          </a:p>
          <a:p>
            <a:pPr marL="0" indent="0">
              <a:buNone/>
            </a:pPr>
            <a:r>
              <a:rPr lang="en-US" dirty="0"/>
              <a:t>H₁: Older adults who exercise regularly have significantly better cognitive function than those who do not.</a:t>
            </a:r>
          </a:p>
        </p:txBody>
      </p:sp>
    </p:spTree>
    <p:extLst>
      <p:ext uri="{BB962C8B-B14F-4D97-AF65-F5344CB8AC3E}">
        <p14:creationId xmlns:p14="http://schemas.microsoft.com/office/powerpoint/2010/main" val="6851090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TS010352479</Template>
  <TotalTime>0</TotalTime>
  <Words>1981</Words>
  <Application>Microsoft Office PowerPoint</Application>
  <PresentationFormat>On-screen Show (4:3)</PresentationFormat>
  <Paragraphs>181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Times New Roman</vt:lpstr>
      <vt:lpstr>Tw Cen MT</vt:lpstr>
      <vt:lpstr>Wingdings</vt:lpstr>
      <vt:lpstr>Wingdings 2</vt:lpstr>
      <vt:lpstr>Student presentation</vt:lpstr>
      <vt:lpstr>HYPOTHESIS TESTING</vt:lpstr>
      <vt:lpstr>Hypothesis Concept</vt:lpstr>
      <vt:lpstr>Research Question vs Hypothesis</vt:lpstr>
      <vt:lpstr>PowerPoint Presentation</vt:lpstr>
      <vt:lpstr>More Examples:</vt:lpstr>
      <vt:lpstr>Research Process</vt:lpstr>
      <vt:lpstr>Research and statistical hypothesis</vt:lpstr>
      <vt:lpstr>Null and alternative hypothesis</vt:lpstr>
      <vt:lpstr>Example</vt:lpstr>
      <vt:lpstr>Types research hypothesis</vt:lpstr>
      <vt:lpstr>Converting Research Hypothesis into Statistical Hypothesis</vt:lpstr>
      <vt:lpstr>PowerPoint Presentation</vt:lpstr>
      <vt:lpstr>Research Hypothesis: New engine (engine B) is better than old engine (engine A)</vt:lpstr>
      <vt:lpstr>Methodologies of HT</vt:lpstr>
      <vt:lpstr>Approaches in HT</vt:lpstr>
      <vt:lpstr>Steps in hypothesis testing</vt:lpstr>
      <vt:lpstr>Risk table</vt:lpstr>
      <vt:lpstr>Type I and II error</vt:lpstr>
      <vt:lpstr>Choosing α and β for the test</vt:lpstr>
      <vt:lpstr>Power of the test</vt:lpstr>
      <vt:lpstr>Calculation of p-value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2014-01-19T12:38:47Z</dcterms:created>
  <dcterms:modified xsi:type="dcterms:W3CDTF">2024-12-11T15:20:38Z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