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4"/>
  </p:notesMasterIdLst>
  <p:sldIdLst>
    <p:sldId id="298" r:id="rId5"/>
    <p:sldId id="302" r:id="rId6"/>
    <p:sldId id="303" r:id="rId7"/>
    <p:sldId id="304" r:id="rId8"/>
    <p:sldId id="305" r:id="rId9"/>
    <p:sldId id="306" r:id="rId10"/>
    <p:sldId id="310" r:id="rId11"/>
    <p:sldId id="308" r:id="rId12"/>
    <p:sldId id="30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3" d="100"/>
          <a:sy n="63" d="100"/>
        </p:scale>
        <p:origin x="7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6C6489-A1BB-466D-AAED-CC4D36AA3DEC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D392F1-EB39-4250-9CF7-088C009D0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05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F18D-3C0F-492A-92C9-E7B6147D64D9}" type="datetime1">
              <a:rPr lang="en-US" smtClean="0"/>
              <a:t>12/11/2024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 Right: Santosh Chhatkuli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66AAB-3C30-4D63-B27A-86AE86BEAB31}" type="datetime1">
              <a:rPr lang="en-US" smtClean="0"/>
              <a:t>12/11/2024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 Right: Santosh Chhatkuli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86DAA-5439-4B97-8E11-0778480454BA}" type="datetime1">
              <a:rPr lang="en-US" smtClean="0"/>
              <a:t>12/11/2024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 Right: Santosh Chhatkuli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9F815-5A84-4B65-9AA2-D8E2ADB8E832}" type="datetime1">
              <a:rPr lang="en-US" smtClean="0"/>
              <a:t>12/11/2024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 Right: Santosh Chhatkuli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233CF-138C-4518-B798-0D013A0A86F5}" type="datetime1">
              <a:rPr lang="en-US" smtClean="0"/>
              <a:t>12/11/2024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 Right: Santosh Chhatkuli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D6D2C-5694-4C82-A4F1-5AA31141FBC6}" type="datetime1">
              <a:rPr lang="en-US" smtClean="0"/>
              <a:t>12/11/2024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 Right: Santosh Chhatkuli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657A5-518C-442A-867C-B51013CE14BD}" type="datetime1">
              <a:rPr lang="en-US" smtClean="0"/>
              <a:t>12/11/2024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 Right: Santosh Chhatkuli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B80EDE44-0EF7-423A-A831-E3C94BF45FAF}" type="datetime1">
              <a:rPr lang="en-US" smtClean="0"/>
              <a:t>12/11/2024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Copy Right: Santosh Chhatkuli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65B2D2-6571-45C6-8145-B8DD19AB77B5}" type="datetime1">
              <a:rPr lang="en-US" smtClean="0"/>
              <a:t>12/11/2024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r>
              <a:rPr lang="en-US"/>
              <a:t>Copy Right: Santosh Chhatkuli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AB8A0C67-E8EF-4E57-B650-3F2605F48FF8}" type="datetime1">
              <a:rPr lang="en-US" smtClean="0"/>
              <a:t>12/11/2024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Copy Right: Santosh Chhatkuli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Z test for population mean (</a:t>
            </a:r>
            <a:r>
              <a:rPr lang="el-GR" sz="3200" dirty="0">
                <a:solidFill>
                  <a:schemeClr val="tx1"/>
                </a:solidFill>
              </a:rPr>
              <a:t>μ</a:t>
            </a:r>
            <a:r>
              <a:rPr lang="en-US" sz="3200" dirty="0">
                <a:solidFill>
                  <a:schemeClr val="tx1"/>
                </a:solidFill>
              </a:rPr>
              <a:t>), population SD (</a:t>
            </a:r>
            <a:r>
              <a:rPr lang="el-GR" sz="3200" dirty="0">
                <a:solidFill>
                  <a:schemeClr val="tx1"/>
                </a:solidFill>
              </a:rPr>
              <a:t>σ</a:t>
            </a:r>
            <a:r>
              <a:rPr lang="en-US" sz="3200" dirty="0">
                <a:solidFill>
                  <a:schemeClr val="tx1"/>
                </a:solidFill>
              </a:rPr>
              <a:t>) is known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Santosh chhatkuli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3E789-621B-8F3B-EB09-09D90D9ED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 Right: Santosh Chhatkuli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E2252-B678-534B-477F-DDAAF4121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of the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19D30-78DA-AB8A-499E-3AEEF8622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The function of the test is to determine whether a sample draw from the population have a specific mean, provided that its population standard deviation </a:t>
            </a:r>
            <a:r>
              <a:rPr lang="el-GR" sz="4000" dirty="0"/>
              <a:t>σ</a:t>
            </a:r>
            <a:r>
              <a:rPr lang="en-US" sz="4000" dirty="0"/>
              <a:t> is known.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564274-7E1C-7C7F-9E7F-62883B870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 Right: Santosh Chhatkuli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824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92941-6956-8E7D-56D1-802953B76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4A72D-5632-736B-6135-0E3353458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Characteristic of interest is normally distributed in the population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Sample is drawn randomly from the population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Measurement scale is at least interval, but ratio scale data is preferred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Population standard deviation </a:t>
            </a:r>
            <a:r>
              <a:rPr lang="el-GR" sz="2800" dirty="0"/>
              <a:t>σ</a:t>
            </a:r>
            <a:r>
              <a:rPr lang="en-US" sz="2800" dirty="0"/>
              <a:t> is known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7A164D-1765-7F14-7FAE-5A5396839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 Right: Santosh Chhatkuli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199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8802D-AACE-246D-17E5-BE415CA9D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0AE0E1-DDA2-58F3-E6EB-9F110E8C56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2108201"/>
                <a:ext cx="10803776" cy="3760891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sz="2600" b="1" dirty="0"/>
                  <a:t>Null Hypothesis</a:t>
                </a:r>
              </a:p>
              <a:p>
                <a:pPr marL="201168" lvl="1" indent="0">
                  <a:buNone/>
                </a:pPr>
                <a:r>
                  <a:rPr lang="en-US" sz="2600" dirty="0"/>
                  <a:t>Let µ be the mean of the characteristic in the population from which a sample of n observations is drawn. </a:t>
                </a:r>
              </a:p>
              <a:p>
                <a:pPr marL="201168" lvl="1" indent="0">
                  <a:buNone/>
                </a:pPr>
                <a:r>
                  <a:rPr lang="en-US" sz="2600" dirty="0"/>
                  <a:t>H</a:t>
                </a:r>
                <a:r>
                  <a:rPr lang="en-US" sz="2600" baseline="-25000" dirty="0"/>
                  <a:t>0</a:t>
                </a:r>
                <a:r>
                  <a:rPr lang="en-US" sz="2600" dirty="0"/>
                  <a:t>: </a:t>
                </a:r>
                <a14:m>
                  <m:oMath xmlns:m="http://schemas.openxmlformats.org/officeDocument/2006/math">
                    <m:r>
                      <a:rPr lang="en-US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6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600" dirty="0"/>
                  <a:t>  (Population has specific mean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600" dirty="0"/>
                  <a:t>)</a:t>
                </a:r>
              </a:p>
              <a:p>
                <a:pPr marL="201168" lvl="1" indent="0">
                  <a:buNone/>
                </a:pPr>
                <a:endParaRPr lang="en-US" sz="2600" dirty="0"/>
              </a:p>
              <a:p>
                <a:pPr marL="201168" lvl="1" indent="0">
                  <a:buNone/>
                </a:pPr>
                <a:r>
                  <a:rPr lang="en-US" sz="2600" b="1" dirty="0"/>
                  <a:t>Alternative Hypothesis</a:t>
                </a:r>
              </a:p>
              <a:p>
                <a:pPr marL="201168" lvl="1" indent="0">
                  <a:buNone/>
                </a:pPr>
                <a:r>
                  <a:rPr lang="en-US" sz="2600" dirty="0"/>
                  <a:t>H</a:t>
                </a:r>
                <a:r>
                  <a:rPr lang="en-US" sz="2600" baseline="-25000" dirty="0"/>
                  <a:t>1</a:t>
                </a:r>
                <a:r>
                  <a:rPr lang="en-US" sz="2600" dirty="0"/>
                  <a:t>: </a:t>
                </a:r>
                <a14:m>
                  <m:oMath xmlns:m="http://schemas.openxmlformats.org/officeDocument/2006/math">
                    <m:r>
                      <a:rPr lang="en-US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600" dirty="0"/>
                  <a:t> 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600" dirty="0"/>
                  <a:t>  (Population do not have specific mean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600" dirty="0"/>
                  <a:t> )  (Two-tailed test)</a:t>
                </a:r>
              </a:p>
              <a:p>
                <a:pPr marL="201168" lvl="1" indent="0">
                  <a:buNone/>
                </a:pPr>
                <a:r>
                  <a:rPr lang="en-US" sz="2600" dirty="0"/>
                  <a:t>Or, H</a:t>
                </a:r>
                <a:r>
                  <a:rPr lang="en-US" sz="2600" baseline="-25000" dirty="0"/>
                  <a:t>1</a:t>
                </a:r>
                <a:r>
                  <a:rPr lang="en-US" sz="2600" dirty="0"/>
                  <a:t>: </a:t>
                </a:r>
                <a14:m>
                  <m:oMath xmlns:m="http://schemas.openxmlformats.org/officeDocument/2006/math">
                    <m:r>
                      <a:rPr lang="en-US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600" dirty="0"/>
                  <a:t>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dirty="0"/>
                  <a:t>(Population have mean value significantly lower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600" dirty="0"/>
                  <a:t> ) (Left-tailed test)</a:t>
                </a:r>
              </a:p>
              <a:p>
                <a:pPr marL="201168" lvl="1" indent="0">
                  <a:buNone/>
                </a:pPr>
                <a:r>
                  <a:rPr lang="en-US" sz="2600" dirty="0"/>
                  <a:t>Or, H</a:t>
                </a:r>
                <a:r>
                  <a:rPr lang="en-US" sz="2600" baseline="-25000" dirty="0"/>
                  <a:t>1</a:t>
                </a:r>
                <a:r>
                  <a:rPr lang="en-US" sz="2600" dirty="0"/>
                  <a:t>: </a:t>
                </a:r>
                <a14:m>
                  <m:oMath xmlns:m="http://schemas.openxmlformats.org/officeDocument/2006/math">
                    <m:r>
                      <a:rPr lang="en-US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600" dirty="0"/>
                  <a:t> 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dirty="0"/>
                  <a:t>(Population have mean value significantly higher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600" dirty="0"/>
                  <a:t> ) (Right-tailed test)</a:t>
                </a:r>
              </a:p>
              <a:p>
                <a:pPr marL="201168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0AE0E1-DDA2-58F3-E6EB-9F110E8C56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2108201"/>
                <a:ext cx="10803776" cy="3760891"/>
              </a:xfrm>
              <a:blipFill>
                <a:blip r:embed="rId2"/>
                <a:stretch>
                  <a:fillRect l="-734" t="-1135" r="-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254EF3-4DB3-976D-95AD-4387C0839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 Right: Santosh Chhatkuli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922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D6520-EB06-833B-CD3D-79233772C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69F669-C913-F700-EADE-8E52C8A4BE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400" dirty="0"/>
                  <a:t>The appropriate test statistic for the test is,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201168" lvl="1" indent="0">
                  <a:buNone/>
                </a:pPr>
                <a:r>
                  <a:rPr lang="en-US" sz="2400" dirty="0"/>
                  <a:t>where, </a:t>
                </a:r>
              </a:p>
              <a:p>
                <a:pPr marL="201168" lvl="1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2400" dirty="0"/>
                  <a:t>= sample mean</a:t>
                </a:r>
              </a:p>
              <a:p>
                <a:pPr marL="201168" lvl="1" indent="0">
                  <a:buNone/>
                </a:pPr>
                <a:r>
                  <a:rPr lang="en-US" sz="2400" dirty="0"/>
                  <a:t>	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= Hypothesized value of mean</a:t>
                </a:r>
              </a:p>
              <a:p>
                <a:pPr marL="201168" lvl="1" indent="0">
                  <a:buNone/>
                </a:pPr>
                <a:r>
                  <a:rPr lang="en-US" sz="2400" dirty="0"/>
                  <a:t>	 </a:t>
                </a:r>
                <a:r>
                  <a:rPr lang="el-GR" sz="2400" dirty="0"/>
                  <a:t>σ</a:t>
                </a:r>
                <a:r>
                  <a:rPr lang="en-US" sz="2400" dirty="0"/>
                  <a:t> = Known population standard deviation</a:t>
                </a:r>
              </a:p>
              <a:p>
                <a:pPr marL="201168" lvl="1" indent="0">
                  <a:buNone/>
                </a:pPr>
                <a:r>
                  <a:rPr lang="en-US" sz="2400" dirty="0"/>
                  <a:t>	 n = Sample size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69F669-C913-F700-EADE-8E52C8A4BE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9" t="-972" b="-4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2D7EB8-DD36-C909-EF4A-E4EA17AC6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 Right: Santosh Chhatkuli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99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4CE48-389B-D399-589F-E95CDF40A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of test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E1CC0C-5C36-D2D7-9693-421B302DAA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3600" dirty="0"/>
                  <a:t>The test statistics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f>
                          <m:f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 dirty="0"/>
                  <a:t> follows standard normal distribution with mean 0 and standard deviation of 1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E1CC0C-5C36-D2D7-9693-421B302DAA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5B1210-5646-7185-DDE0-04439BFD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 Right: Santosh Chhatkuli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864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9B576-33A3-E1C8-CCDB-D520CF629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160" y="263529"/>
            <a:ext cx="10058400" cy="1450757"/>
          </a:xfrm>
        </p:spPr>
        <p:txBody>
          <a:bodyPr/>
          <a:lstStyle/>
          <a:p>
            <a:r>
              <a:rPr lang="en-US" dirty="0"/>
              <a:t>Decision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1988C-2BA9-AF6E-8F27-575A985B3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adopt following decision rule</a:t>
            </a:r>
          </a:p>
          <a:p>
            <a:endParaRPr lang="en-US" dirty="0"/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E7130F62-A76E-73F0-1A6B-C5204A78F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60" y="2519680"/>
            <a:ext cx="10942320" cy="3535680"/>
          </a:xfrm>
          <a:prstGeom prst="rect">
            <a:avLst/>
          </a:prstGeom>
        </p:spPr>
      </p:pic>
      <p:pic>
        <p:nvPicPr>
          <p:cNvPr id="1037" name="Picture 13">
            <a:extLst>
              <a:ext uri="{FF2B5EF4-FFF2-40B4-BE49-F238E27FC236}">
                <a16:creationId xmlns:a16="http://schemas.microsoft.com/office/drawing/2014/main" id="{14CB686C-9C62-858C-FCB8-1611749BE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60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BFC047D3-9E3C-0EEC-C0CC-5EC1F1F05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>
            <a:extLst>
              <a:ext uri="{FF2B5EF4-FFF2-40B4-BE49-F238E27FC236}">
                <a16:creationId xmlns:a16="http://schemas.microsoft.com/office/drawing/2014/main" id="{7AAD91E6-B3E6-D982-9E6B-704E689B3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60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196F7585-D822-9A2F-FD5E-B53C2A089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>
            <a:extLst>
              <a:ext uri="{FF2B5EF4-FFF2-40B4-BE49-F238E27FC236}">
                <a16:creationId xmlns:a16="http://schemas.microsoft.com/office/drawing/2014/main" id="{0366B878-18BB-2233-A988-989B07699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94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7D9FD2D4-C22B-80A4-83AE-939E344CB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60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>
            <a:extLst>
              <a:ext uri="{FF2B5EF4-FFF2-40B4-BE49-F238E27FC236}">
                <a16:creationId xmlns:a16="http://schemas.microsoft.com/office/drawing/2014/main" id="{BF44B4FF-562A-DEA7-5565-37E81846F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C738A93-653B-91FE-EB88-ECB3813C4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60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>
            <a:extLst>
              <a:ext uri="{FF2B5EF4-FFF2-40B4-BE49-F238E27FC236}">
                <a16:creationId xmlns:a16="http://schemas.microsoft.com/office/drawing/2014/main" id="{E8CF4F70-0312-380C-25BA-B92620C8A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9DE7529-8EDC-33B3-10E7-705FD7270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60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3CD25E5C-FF2D-03B7-C326-C2F9F9CCD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04E3F08-58AA-4D83-3170-CA7536066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60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1">
            <a:extLst>
              <a:ext uri="{FF2B5EF4-FFF2-40B4-BE49-F238E27FC236}">
                <a16:creationId xmlns:a16="http://schemas.microsoft.com/office/drawing/2014/main" id="{0603E419-3BD7-D1B2-AC97-D1CB82E8B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5D8AECEC-AF23-A5EB-775B-C8238C833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60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9" name="Picture 25">
            <a:extLst>
              <a:ext uri="{FF2B5EF4-FFF2-40B4-BE49-F238E27FC236}">
                <a16:creationId xmlns:a16="http://schemas.microsoft.com/office/drawing/2014/main" id="{E1C96267-7734-FEBF-D236-E98D684FA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F46D4088-75BA-464F-90CB-C68A0FA44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60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23">
            <a:extLst>
              <a:ext uri="{FF2B5EF4-FFF2-40B4-BE49-F238E27FC236}">
                <a16:creationId xmlns:a16="http://schemas.microsoft.com/office/drawing/2014/main" id="{8A365D28-585E-21A2-41A1-CBDD02261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1029FB57-5AF3-31F7-82FC-3E4AB23BA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94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>
            <a:extLst>
              <a:ext uri="{FF2B5EF4-FFF2-40B4-BE49-F238E27FC236}">
                <a16:creationId xmlns:a16="http://schemas.microsoft.com/office/drawing/2014/main" id="{844451BF-E167-1650-469E-0D58BBD91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60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0B8ADE3C-333A-2F2C-2E61-74363CEFF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>
            <a:extLst>
              <a:ext uri="{FF2B5EF4-FFF2-40B4-BE49-F238E27FC236}">
                <a16:creationId xmlns:a16="http://schemas.microsoft.com/office/drawing/2014/main" id="{F25132A8-C513-733D-A798-9907C9AD9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60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1B204627-A426-2BD4-033C-1E2058677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>
            <a:extLst>
              <a:ext uri="{FF2B5EF4-FFF2-40B4-BE49-F238E27FC236}">
                <a16:creationId xmlns:a16="http://schemas.microsoft.com/office/drawing/2014/main" id="{E0EDF7D7-0D63-5D58-D70E-CAEF510CD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60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708460BA-CA2A-9554-5275-C7997CF1F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>
            <a:extLst>
              <a:ext uri="{FF2B5EF4-FFF2-40B4-BE49-F238E27FC236}">
                <a16:creationId xmlns:a16="http://schemas.microsoft.com/office/drawing/2014/main" id="{D44DD05C-1DA8-A050-B63E-F4F4FB39E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60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5C7165FE-5D72-DD7F-D875-2C4861955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3" name="Picture 39">
            <a:extLst>
              <a:ext uri="{FF2B5EF4-FFF2-40B4-BE49-F238E27FC236}">
                <a16:creationId xmlns:a16="http://schemas.microsoft.com/office/drawing/2014/main" id="{63B4A972-2D57-F425-C08D-794936FED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60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>
            <a:extLst>
              <a:ext uri="{FF2B5EF4-FFF2-40B4-BE49-F238E27FC236}">
                <a16:creationId xmlns:a16="http://schemas.microsoft.com/office/drawing/2014/main" id="{3E790076-24A8-0082-BCF4-53FA39888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1" name="Picture 37">
            <a:extLst>
              <a:ext uri="{FF2B5EF4-FFF2-40B4-BE49-F238E27FC236}">
                <a16:creationId xmlns:a16="http://schemas.microsoft.com/office/drawing/2014/main" id="{858E9227-2D5E-B9E9-DFEA-E8492CA37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60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>
            <a:extLst>
              <a:ext uri="{FF2B5EF4-FFF2-40B4-BE49-F238E27FC236}">
                <a16:creationId xmlns:a16="http://schemas.microsoft.com/office/drawing/2014/main" id="{EADB8646-9BFF-06F8-F7E1-64D7828A1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9" name="Picture 35">
            <a:extLst>
              <a:ext uri="{FF2B5EF4-FFF2-40B4-BE49-F238E27FC236}">
                <a16:creationId xmlns:a16="http://schemas.microsoft.com/office/drawing/2014/main" id="{7DDD00DB-F388-A606-EBBC-42F01F924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94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>
            <a:extLst>
              <a:ext uri="{FF2B5EF4-FFF2-40B4-BE49-F238E27FC236}">
                <a16:creationId xmlns:a16="http://schemas.microsoft.com/office/drawing/2014/main" id="{1D8823CA-FFBF-1988-CC2A-39C31B756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60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7" name="Picture 33">
            <a:extLst>
              <a:ext uri="{FF2B5EF4-FFF2-40B4-BE49-F238E27FC236}">
                <a16:creationId xmlns:a16="http://schemas.microsoft.com/office/drawing/2014/main" id="{3218D617-FB86-1259-7440-C360C789F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>
            <a:extLst>
              <a:ext uri="{FF2B5EF4-FFF2-40B4-BE49-F238E27FC236}">
                <a16:creationId xmlns:a16="http://schemas.microsoft.com/office/drawing/2014/main" id="{59953BBC-577F-50D1-4DC6-3EE051B30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60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5" name="Picture 31">
            <a:extLst>
              <a:ext uri="{FF2B5EF4-FFF2-40B4-BE49-F238E27FC236}">
                <a16:creationId xmlns:a16="http://schemas.microsoft.com/office/drawing/2014/main" id="{4E182E4B-3654-0A0C-E113-3A01BE61E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>
            <a:extLst>
              <a:ext uri="{FF2B5EF4-FFF2-40B4-BE49-F238E27FC236}">
                <a16:creationId xmlns:a16="http://schemas.microsoft.com/office/drawing/2014/main" id="{8ADC3F6B-0ABB-E39E-5839-47E17C4FB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60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3" name="Picture 29">
            <a:extLst>
              <a:ext uri="{FF2B5EF4-FFF2-40B4-BE49-F238E27FC236}">
                <a16:creationId xmlns:a16="http://schemas.microsoft.com/office/drawing/2014/main" id="{A51A5C1D-F289-701A-124F-0D945EA0A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78AD0666-B7CA-0246-3AE1-50A9C402D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60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Picture 27">
            <a:extLst>
              <a:ext uri="{FF2B5EF4-FFF2-40B4-BE49-F238E27FC236}">
                <a16:creationId xmlns:a16="http://schemas.microsoft.com/office/drawing/2014/main" id="{73027943-64FA-77F3-9841-C8232A9B3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6" name="Picture 52">
            <a:extLst>
              <a:ext uri="{FF2B5EF4-FFF2-40B4-BE49-F238E27FC236}">
                <a16:creationId xmlns:a16="http://schemas.microsoft.com/office/drawing/2014/main" id="{2F4A9A50-97CB-D6B1-C0F9-C7E5FE8A8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60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5" name="Picture 51">
            <a:extLst>
              <a:ext uri="{FF2B5EF4-FFF2-40B4-BE49-F238E27FC236}">
                <a16:creationId xmlns:a16="http://schemas.microsoft.com/office/drawing/2014/main" id="{8FF5209D-1972-B95D-9A0D-1670B9CDB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4" name="Picture 50">
            <a:extLst>
              <a:ext uri="{FF2B5EF4-FFF2-40B4-BE49-F238E27FC236}">
                <a16:creationId xmlns:a16="http://schemas.microsoft.com/office/drawing/2014/main" id="{C1C2EC5C-C37A-8FFF-BBE3-BCF8F2A6B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60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3" name="Picture 49">
            <a:extLst>
              <a:ext uri="{FF2B5EF4-FFF2-40B4-BE49-F238E27FC236}">
                <a16:creationId xmlns:a16="http://schemas.microsoft.com/office/drawing/2014/main" id="{2235C396-EB3D-AC41-6396-616A90F47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>
            <a:extLst>
              <a:ext uri="{FF2B5EF4-FFF2-40B4-BE49-F238E27FC236}">
                <a16:creationId xmlns:a16="http://schemas.microsoft.com/office/drawing/2014/main" id="{D6EB0B85-4C74-1709-1777-041BD1E28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94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1" name="Picture 47">
            <a:extLst>
              <a:ext uri="{FF2B5EF4-FFF2-40B4-BE49-F238E27FC236}">
                <a16:creationId xmlns:a16="http://schemas.microsoft.com/office/drawing/2014/main" id="{67C242E6-6879-3F0D-DD56-CCC588C11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60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>
            <a:extLst>
              <a:ext uri="{FF2B5EF4-FFF2-40B4-BE49-F238E27FC236}">
                <a16:creationId xmlns:a16="http://schemas.microsoft.com/office/drawing/2014/main" id="{670837E4-260F-8BDD-56AE-B99FB5056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9" name="Picture 45">
            <a:extLst>
              <a:ext uri="{FF2B5EF4-FFF2-40B4-BE49-F238E27FC236}">
                <a16:creationId xmlns:a16="http://schemas.microsoft.com/office/drawing/2014/main" id="{6D510ABD-4754-93EF-0ED2-071CE9878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60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>
            <a:extLst>
              <a:ext uri="{FF2B5EF4-FFF2-40B4-BE49-F238E27FC236}">
                <a16:creationId xmlns:a16="http://schemas.microsoft.com/office/drawing/2014/main" id="{28ACE2A4-C4D5-B3DA-DC1F-2D68783E3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7" name="Picture 43">
            <a:extLst>
              <a:ext uri="{FF2B5EF4-FFF2-40B4-BE49-F238E27FC236}">
                <a16:creationId xmlns:a16="http://schemas.microsoft.com/office/drawing/2014/main" id="{B311698C-E6D1-311E-BF79-A11338469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60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>
            <a:extLst>
              <a:ext uri="{FF2B5EF4-FFF2-40B4-BE49-F238E27FC236}">
                <a16:creationId xmlns:a16="http://schemas.microsoft.com/office/drawing/2014/main" id="{36233B38-35A1-56D2-5A6E-515366D2C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5" name="Picture 41">
            <a:extLst>
              <a:ext uri="{FF2B5EF4-FFF2-40B4-BE49-F238E27FC236}">
                <a16:creationId xmlns:a16="http://schemas.microsoft.com/office/drawing/2014/main" id="{F57D5191-324B-E02A-9CAC-219002944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60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>
            <a:extLst>
              <a:ext uri="{FF2B5EF4-FFF2-40B4-BE49-F238E27FC236}">
                <a16:creationId xmlns:a16="http://schemas.microsoft.com/office/drawing/2014/main" id="{E4B524C8-F4E9-FE25-2F53-3CD7F8E0A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9" name="Picture 65">
            <a:extLst>
              <a:ext uri="{FF2B5EF4-FFF2-40B4-BE49-F238E27FC236}">
                <a16:creationId xmlns:a16="http://schemas.microsoft.com/office/drawing/2014/main" id="{A7F581A2-D754-8E77-F0CE-67CC64C1B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60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8" name="Picture 64">
            <a:extLst>
              <a:ext uri="{FF2B5EF4-FFF2-40B4-BE49-F238E27FC236}">
                <a16:creationId xmlns:a16="http://schemas.microsoft.com/office/drawing/2014/main" id="{0CEC6BE3-A193-0634-A888-D10A382355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7" name="Picture 63">
            <a:extLst>
              <a:ext uri="{FF2B5EF4-FFF2-40B4-BE49-F238E27FC236}">
                <a16:creationId xmlns:a16="http://schemas.microsoft.com/office/drawing/2014/main" id="{5053BC25-7BC7-8D3C-943E-9E1173674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60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6" name="Picture 62">
            <a:extLst>
              <a:ext uri="{FF2B5EF4-FFF2-40B4-BE49-F238E27FC236}">
                <a16:creationId xmlns:a16="http://schemas.microsoft.com/office/drawing/2014/main" id="{518584A5-32B7-CCC1-8C7C-8346188F6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5" name="Picture 61">
            <a:extLst>
              <a:ext uri="{FF2B5EF4-FFF2-40B4-BE49-F238E27FC236}">
                <a16:creationId xmlns:a16="http://schemas.microsoft.com/office/drawing/2014/main" id="{33A2DBDF-1720-48B4-1271-B9A5420FC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9400" cy="24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4" name="Picture 60">
            <a:extLst>
              <a:ext uri="{FF2B5EF4-FFF2-40B4-BE49-F238E27FC236}">
                <a16:creationId xmlns:a16="http://schemas.microsoft.com/office/drawing/2014/main" id="{28999062-8319-3ED2-EC6E-9BA31A0FC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60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3" name="Picture 59">
            <a:extLst>
              <a:ext uri="{FF2B5EF4-FFF2-40B4-BE49-F238E27FC236}">
                <a16:creationId xmlns:a16="http://schemas.microsoft.com/office/drawing/2014/main" id="{B385BE15-4794-2E68-2ADB-D72C75FD1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2" name="Picture 58">
            <a:extLst>
              <a:ext uri="{FF2B5EF4-FFF2-40B4-BE49-F238E27FC236}">
                <a16:creationId xmlns:a16="http://schemas.microsoft.com/office/drawing/2014/main" id="{9C50021D-FA62-ECB0-AA74-A4BF7DE51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60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1" name="Picture 57">
            <a:extLst>
              <a:ext uri="{FF2B5EF4-FFF2-40B4-BE49-F238E27FC236}">
                <a16:creationId xmlns:a16="http://schemas.microsoft.com/office/drawing/2014/main" id="{45D8BB17-0CBC-42C0-778D-E4D8158AD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0" name="Picture 56">
            <a:extLst>
              <a:ext uri="{FF2B5EF4-FFF2-40B4-BE49-F238E27FC236}">
                <a16:creationId xmlns:a16="http://schemas.microsoft.com/office/drawing/2014/main" id="{8FFB83BA-E644-8455-7D1B-C3C9FC2C3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60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9" name="Picture 55">
            <a:extLst>
              <a:ext uri="{FF2B5EF4-FFF2-40B4-BE49-F238E27FC236}">
                <a16:creationId xmlns:a16="http://schemas.microsoft.com/office/drawing/2014/main" id="{9606BE59-363B-7D2C-C078-214770598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8" name="Picture 54">
            <a:extLst>
              <a:ext uri="{FF2B5EF4-FFF2-40B4-BE49-F238E27FC236}">
                <a16:creationId xmlns:a16="http://schemas.microsoft.com/office/drawing/2014/main" id="{7728D200-53CE-93F4-1E20-7E3E19E37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6050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7" name="Picture 53">
            <a:extLst>
              <a:ext uri="{FF2B5EF4-FFF2-40B4-BE49-F238E27FC236}">
                <a16:creationId xmlns:a16="http://schemas.microsoft.com/office/drawing/2014/main" id="{96E90E3A-E05F-04D2-FCBB-C8DE96571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905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2AAC3D-D64A-1BF2-5400-C4C013668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 Right: Santosh Chhatkuli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982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54FA9-D813-2D2C-FF8C-64DCC9026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value of Z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492883-90F7-9E6A-556D-47CBBFDC16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9142" y="2036618"/>
            <a:ext cx="9885221" cy="3546763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113FA6-EEF5-43A7-B839-7DD1DB84B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 Right: Santosh Chhatkuli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791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0E234-06D1-42C8-E6A7-15B09D118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p-value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B6E2A-3E89-075F-29BB-A5F8AEE80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2"/>
            <a:ext cx="10058400" cy="3613726"/>
          </a:xfrm>
        </p:spPr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0" indent="-7429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Two-tailed test: p-value = 2 x P (Z </a:t>
            </a:r>
            <a:r>
              <a:rPr lang="en-GB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GB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4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</a:t>
            </a:r>
            <a:r>
              <a:rPr lang="en-GB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Z)</a:t>
            </a: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0" indent="-7429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Left-tailed test: p-vale = P (Z </a:t>
            </a:r>
            <a:r>
              <a:rPr lang="en-GB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GB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4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</a:t>
            </a:r>
            <a:r>
              <a:rPr lang="en-GB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Z)</a:t>
            </a: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0" indent="-7429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Right-tailed </a:t>
            </a:r>
            <a:r>
              <a:rPr lang="en-GB" sz="4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test: p-value </a:t>
            </a:r>
            <a:r>
              <a:rPr lang="en-GB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 P (Z </a:t>
            </a:r>
            <a:r>
              <a:rPr lang="en-GB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GB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4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</a:t>
            </a:r>
            <a:r>
              <a:rPr lang="en-GB" sz="4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Z)</a:t>
            </a:r>
            <a:endParaRPr lang="en-US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0E2497-39D2-A1F3-A52A-C8C2F10E8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 Right: Santosh Chhatkuli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75013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{7DE5FD46-4CAE-41FD-855D-AA7F54D2CC5F}tf22712842_win32</Template>
  <TotalTime>2763</TotalTime>
  <Words>349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Bookman Old Style</vt:lpstr>
      <vt:lpstr>Calibri</vt:lpstr>
      <vt:lpstr>Cambria Math</vt:lpstr>
      <vt:lpstr>Franklin Gothic Book</vt:lpstr>
      <vt:lpstr>1_RetrospectVTI</vt:lpstr>
      <vt:lpstr>Z test for population mean (μ), population SD (σ) is known</vt:lpstr>
      <vt:lpstr>Function of the test</vt:lpstr>
      <vt:lpstr>Test Assumptions</vt:lpstr>
      <vt:lpstr>Hypothesis</vt:lpstr>
      <vt:lpstr>Test statistics</vt:lpstr>
      <vt:lpstr>Distribution of test statistics</vt:lpstr>
      <vt:lpstr>Decision Rule</vt:lpstr>
      <vt:lpstr>Critical value of Z</vt:lpstr>
      <vt:lpstr>Calculating p-value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 test for population mean, population SD (σ) is known</dc:title>
  <dc:creator>Santosh Chhatkuli</dc:creator>
  <cp:lastModifiedBy>Santosh Chhatkuli</cp:lastModifiedBy>
  <cp:revision>20</cp:revision>
  <dcterms:created xsi:type="dcterms:W3CDTF">2023-05-27T16:18:40Z</dcterms:created>
  <dcterms:modified xsi:type="dcterms:W3CDTF">2024-12-11T15:33:40Z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