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68" r:id="rId2"/>
    <p:sldId id="269" r:id="rId3"/>
    <p:sldId id="270" r:id="rId4"/>
    <p:sldId id="271" r:id="rId5"/>
    <p:sldId id="272" r:id="rId6"/>
    <p:sldId id="273"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5" d="100"/>
          <a:sy n="75" d="100"/>
        </p:scale>
        <p:origin x="216" y="56"/>
      </p:cViewPr>
      <p:guideLst>
        <p:guide orient="horz" pos="2160"/>
        <p:guide pos="3840"/>
      </p:guideLst>
    </p:cSldViewPr>
  </p:slideViewPr>
  <p:notesTextViewPr>
    <p:cViewPr>
      <p:scale>
        <a:sx n="1" d="1"/>
        <a:sy n="1" d="1"/>
      </p:scale>
      <p:origin x="0" y="0"/>
    </p:cViewPr>
  </p:notesTextViewPr>
  <p:notesViewPr>
    <p:cSldViewPr snapToGrid="0"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93605-0C0C-4258-9724-5F2F9BB3BC90}" type="datetimeFigureOut">
              <a:rPr lang="en-US" smtClean="0"/>
              <a:t>1/6/2025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FFE7F-C917-439A-8026-3D301EB5CC28}" type="slidenum">
              <a:rPr lang="en-US" smtClean="0"/>
              <a:t>‹#›</a:t>
            </a:fld>
            <a:endParaRPr lang="en-US"/>
          </a:p>
        </p:txBody>
      </p:sp>
    </p:spTree>
    <p:extLst>
      <p:ext uri="{BB962C8B-B14F-4D97-AF65-F5344CB8AC3E}">
        <p14:creationId xmlns:p14="http://schemas.microsoft.com/office/powerpoint/2010/main" val="752799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31B3D-E4E3-4A80-AB70-C5564C267266}"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0B30D-C07A-425B-A90C-BA7BEB191079}" type="slidenum">
              <a:rPr lang="en-US" smtClean="0"/>
              <a:t>‹#›</a:t>
            </a:fld>
            <a:endParaRPr lang="en-US"/>
          </a:p>
        </p:txBody>
      </p:sp>
    </p:spTree>
    <p:extLst>
      <p:ext uri="{BB962C8B-B14F-4D97-AF65-F5344CB8AC3E}">
        <p14:creationId xmlns:p14="http://schemas.microsoft.com/office/powerpoint/2010/main" val="372319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2664CE8-CA51-4E9E-8DC3-05AC52DA5B3A}" type="datetime1">
              <a:rPr lang="en-US" smtClean="0"/>
              <a:t>1/6/2025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Copy Right</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1457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7799C-40F7-432D-8334-3BDCDFA4933B}" type="datetime1">
              <a:rPr lang="en-US" smtClean="0"/>
              <a:t>1/6/2025</a:t>
            </a:fld>
            <a:endParaRPr lang="en-US"/>
          </a:p>
        </p:txBody>
      </p:sp>
      <p:sp>
        <p:nvSpPr>
          <p:cNvPr id="5" name="Footer Placeholder 4"/>
          <p:cNvSpPr>
            <a:spLocks noGrp="1"/>
          </p:cNvSpPr>
          <p:nvPr>
            <p:ph type="ftr" sz="quarter" idx="11"/>
          </p:nvPr>
        </p:nvSpPr>
        <p:spPr/>
        <p:txBody>
          <a:bodyPr/>
          <a:lstStyle/>
          <a:p>
            <a:r>
              <a:rPr lang="en-US"/>
              <a:t>Copy Right</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9299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251CC-2177-4EA8-9D34-A68B9A221F24}" type="datetime1">
              <a:rPr lang="en-US" smtClean="0"/>
              <a:t>1/6/2025</a:t>
            </a:fld>
            <a:endParaRPr lang="en-US"/>
          </a:p>
        </p:txBody>
      </p:sp>
      <p:sp>
        <p:nvSpPr>
          <p:cNvPr id="5" name="Footer Placeholder 4"/>
          <p:cNvSpPr>
            <a:spLocks noGrp="1"/>
          </p:cNvSpPr>
          <p:nvPr>
            <p:ph type="ftr" sz="quarter" idx="11"/>
          </p:nvPr>
        </p:nvSpPr>
        <p:spPr/>
        <p:txBody>
          <a:bodyPr/>
          <a:lstStyle/>
          <a:p>
            <a:r>
              <a:rPr lang="en-US"/>
              <a:t>Copy Right</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4000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288FA-B45D-44D2-97BA-484CE2115108}" type="datetime1">
              <a:rPr lang="en-US" smtClean="0"/>
              <a:t>1/6/2025</a:t>
            </a:fld>
            <a:endParaRPr lang="en-US" dirty="0"/>
          </a:p>
        </p:txBody>
      </p:sp>
      <p:sp>
        <p:nvSpPr>
          <p:cNvPr id="5" name="Footer Placeholder 4"/>
          <p:cNvSpPr>
            <a:spLocks noGrp="1"/>
          </p:cNvSpPr>
          <p:nvPr>
            <p:ph type="ftr" sz="quarter" idx="11"/>
          </p:nvPr>
        </p:nvSpPr>
        <p:spPr/>
        <p:txBody>
          <a:bodyPr/>
          <a:lstStyle/>
          <a:p>
            <a:r>
              <a:rPr lang="en-US"/>
              <a:t>Copy Right</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001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A99EC-4C49-4F08-A3E0-CE4B305E264C}" type="datetime1">
              <a:rPr lang="en-US" smtClean="0"/>
              <a:t>1/6/2025</a:t>
            </a:fld>
            <a:endParaRPr lang="en-US" dirty="0"/>
          </a:p>
        </p:txBody>
      </p:sp>
      <p:sp>
        <p:nvSpPr>
          <p:cNvPr id="5" name="Footer Placeholder 4"/>
          <p:cNvSpPr>
            <a:spLocks noGrp="1"/>
          </p:cNvSpPr>
          <p:nvPr>
            <p:ph type="ftr" sz="quarter" idx="11"/>
          </p:nvPr>
        </p:nvSpPr>
        <p:spPr/>
        <p:txBody>
          <a:bodyPr/>
          <a:lstStyle/>
          <a:p>
            <a:r>
              <a:rPr lang="en-US"/>
              <a:t>Copy Right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662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5D66BD-0B49-478B-A838-2FAC68BAC1DA}" type="datetime1">
              <a:rPr lang="en-US" smtClean="0"/>
              <a:t>1/6/2025</a:t>
            </a:fld>
            <a:endParaRPr lang="en-US" dirty="0"/>
          </a:p>
        </p:txBody>
      </p:sp>
      <p:sp>
        <p:nvSpPr>
          <p:cNvPr id="6" name="Footer Placeholder 5"/>
          <p:cNvSpPr>
            <a:spLocks noGrp="1"/>
          </p:cNvSpPr>
          <p:nvPr>
            <p:ph type="ftr" sz="quarter" idx="11"/>
          </p:nvPr>
        </p:nvSpPr>
        <p:spPr/>
        <p:txBody>
          <a:bodyPr/>
          <a:lstStyle/>
          <a:p>
            <a:r>
              <a:rPr lang="en-US"/>
              <a:t>Copy Right</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9534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AAEEEF-1B8A-4F66-AA45-85D2F05DB90D}" type="datetime1">
              <a:rPr lang="en-US" smtClean="0"/>
              <a:t>1/6/2025</a:t>
            </a:fld>
            <a:endParaRPr lang="en-US" dirty="0"/>
          </a:p>
        </p:txBody>
      </p:sp>
      <p:sp>
        <p:nvSpPr>
          <p:cNvPr id="8" name="Footer Placeholder 7"/>
          <p:cNvSpPr>
            <a:spLocks noGrp="1"/>
          </p:cNvSpPr>
          <p:nvPr>
            <p:ph type="ftr" sz="quarter" idx="11"/>
          </p:nvPr>
        </p:nvSpPr>
        <p:spPr/>
        <p:txBody>
          <a:bodyPr/>
          <a:lstStyle/>
          <a:p>
            <a:r>
              <a:rPr lang="en-US"/>
              <a:t>Copy Right</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1336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1BC9C3-3866-4ED0-B1AD-6C07109A5B4F}" type="datetime1">
              <a:rPr lang="en-US" smtClean="0"/>
              <a:t>1/6/2025</a:t>
            </a:fld>
            <a:endParaRPr lang="en-US" dirty="0"/>
          </a:p>
        </p:txBody>
      </p:sp>
      <p:sp>
        <p:nvSpPr>
          <p:cNvPr id="4" name="Footer Placeholder 3"/>
          <p:cNvSpPr>
            <a:spLocks noGrp="1"/>
          </p:cNvSpPr>
          <p:nvPr>
            <p:ph type="ftr" sz="quarter" idx="11"/>
          </p:nvPr>
        </p:nvSpPr>
        <p:spPr/>
        <p:txBody>
          <a:bodyPr/>
          <a:lstStyle/>
          <a:p>
            <a:r>
              <a:rPr lang="en-US"/>
              <a:t>Copy Right</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6665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3E4FE-C902-458F-8656-7B9F02DDF8ED}" type="datetime1">
              <a:rPr lang="en-US" smtClean="0"/>
              <a:t>1/6/2025</a:t>
            </a:fld>
            <a:endParaRPr lang="en-US"/>
          </a:p>
        </p:txBody>
      </p:sp>
      <p:sp>
        <p:nvSpPr>
          <p:cNvPr id="3" name="Footer Placeholder 2"/>
          <p:cNvSpPr>
            <a:spLocks noGrp="1"/>
          </p:cNvSpPr>
          <p:nvPr>
            <p:ph type="ftr" sz="quarter" idx="11"/>
          </p:nvPr>
        </p:nvSpPr>
        <p:spPr/>
        <p:txBody>
          <a:bodyPr/>
          <a:lstStyle/>
          <a:p>
            <a:r>
              <a:rPr lang="en-US"/>
              <a:t>Copy Right</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63978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2933419-290C-4CCE-A490-7FD1D26977F0}" type="datetime1">
              <a:rPr lang="en-US" smtClean="0"/>
              <a:t>1/6/2025</a:t>
            </a:fld>
            <a:endParaRPr lang="en-US"/>
          </a:p>
        </p:txBody>
      </p:sp>
      <p:sp>
        <p:nvSpPr>
          <p:cNvPr id="6" name="Footer Placeholder 5"/>
          <p:cNvSpPr>
            <a:spLocks noGrp="1"/>
          </p:cNvSpPr>
          <p:nvPr>
            <p:ph type="ftr" sz="quarter" idx="11"/>
          </p:nvPr>
        </p:nvSpPr>
        <p:spPr/>
        <p:txBody>
          <a:bodyPr/>
          <a:lstStyle/>
          <a:p>
            <a:r>
              <a:rPr lang="en-US"/>
              <a:t>Copy Right</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33688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DD243A6-3623-41E5-817A-6A140713D405}" type="datetime1">
              <a:rPr lang="en-US" smtClean="0"/>
              <a:t>1/6/2025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Copy Right</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889706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6CF9600-5703-42C7-8858-456736AEECDF}" type="datetime1">
              <a:rPr lang="en-US" smtClean="0"/>
              <a:t>1/6/2025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Copy Right</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98044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Chi-square test of goodness of fit</a:t>
            </a:r>
          </a:p>
        </p:txBody>
      </p:sp>
      <p:sp>
        <p:nvSpPr>
          <p:cNvPr id="3" name="Subtitle 2"/>
          <p:cNvSpPr>
            <a:spLocks noGrp="1"/>
          </p:cNvSpPr>
          <p:nvPr>
            <p:ph type="subTitle" idx="1"/>
          </p:nvPr>
        </p:nvSpPr>
        <p:spPr/>
        <p:txBody>
          <a:bodyPr/>
          <a:lstStyle/>
          <a:p>
            <a:r>
              <a:rPr lang="en-US" dirty="0"/>
              <a:t>Santosh Chhatkuli</a:t>
            </a:r>
          </a:p>
        </p:txBody>
      </p:sp>
      <p:sp>
        <p:nvSpPr>
          <p:cNvPr id="4" name="Footer Placeholder 3">
            <a:extLst>
              <a:ext uri="{FF2B5EF4-FFF2-40B4-BE49-F238E27FC236}">
                <a16:creationId xmlns:a16="http://schemas.microsoft.com/office/drawing/2014/main" id="{46728A81-813E-67F0-EE0C-A9F9DC4ADC0E}"/>
              </a:ext>
            </a:extLst>
          </p:cNvPr>
          <p:cNvSpPr>
            <a:spLocks noGrp="1"/>
          </p:cNvSpPr>
          <p:nvPr>
            <p:ph type="ftr" sz="quarter" idx="11"/>
          </p:nvPr>
        </p:nvSpPr>
        <p:spPr/>
        <p:txBody>
          <a:bodyPr/>
          <a:lstStyle/>
          <a:p>
            <a:r>
              <a:rPr lang="en-US"/>
              <a:t>Copy Right</a:t>
            </a:r>
            <a:endParaRPr lang="en-US" dirty="0"/>
          </a:p>
        </p:txBody>
      </p:sp>
    </p:spTree>
    <p:extLst>
      <p:ext uri="{BB962C8B-B14F-4D97-AF65-F5344CB8AC3E}">
        <p14:creationId xmlns:p14="http://schemas.microsoft.com/office/powerpoint/2010/main" val="237011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62F9-089F-4A8F-8E3E-A618856321D3}"/>
              </a:ext>
            </a:extLst>
          </p:cNvPr>
          <p:cNvSpPr>
            <a:spLocks noGrp="1"/>
          </p:cNvSpPr>
          <p:nvPr>
            <p:ph type="title"/>
          </p:nvPr>
        </p:nvSpPr>
        <p:spPr>
          <a:xfrm>
            <a:off x="872066" y="372691"/>
            <a:ext cx="10058400" cy="626215"/>
          </a:xfrm>
        </p:spPr>
        <p:txBody>
          <a:bodyPr>
            <a:normAutofit fontScale="90000"/>
          </a:bodyPr>
          <a:lstStyle/>
          <a:p>
            <a:r>
              <a:rPr lang="en-US" dirty="0"/>
              <a:t>Function of the test</a:t>
            </a:r>
          </a:p>
        </p:txBody>
      </p:sp>
      <p:sp>
        <p:nvSpPr>
          <p:cNvPr id="3" name="Content Placeholder 2">
            <a:extLst>
              <a:ext uri="{FF2B5EF4-FFF2-40B4-BE49-F238E27FC236}">
                <a16:creationId xmlns:a16="http://schemas.microsoft.com/office/drawing/2014/main" id="{1DAD70AF-ABEA-3D87-1635-6E42BE902593}"/>
              </a:ext>
            </a:extLst>
          </p:cNvPr>
          <p:cNvSpPr>
            <a:spLocks noGrp="1"/>
          </p:cNvSpPr>
          <p:nvPr>
            <p:ph idx="1"/>
          </p:nvPr>
        </p:nvSpPr>
        <p:spPr>
          <a:xfrm>
            <a:off x="872066" y="1413934"/>
            <a:ext cx="10659533" cy="4817534"/>
          </a:xfrm>
        </p:spPr>
        <p:txBody>
          <a:bodyPr/>
          <a:lstStyle/>
          <a:p>
            <a:pPr marL="0" indent="0">
              <a:buNone/>
            </a:pPr>
            <a:r>
              <a:rPr lang="en-US" sz="2800" dirty="0"/>
              <a:t>The chi-square test of goodness of fit determines whether observed frequency distribution follows some theoretical or specified distribution. So, this test is used when researcher want to test whether the observed frequency distribution of a single categorical variable matches an expected distribution.</a:t>
            </a:r>
          </a:p>
          <a:p>
            <a:pPr marL="0" indent="0">
              <a:buNone/>
            </a:pPr>
            <a:endParaRPr lang="en-US" dirty="0"/>
          </a:p>
        </p:txBody>
      </p:sp>
      <p:sp>
        <p:nvSpPr>
          <p:cNvPr id="4" name="Footer Placeholder 3">
            <a:extLst>
              <a:ext uri="{FF2B5EF4-FFF2-40B4-BE49-F238E27FC236}">
                <a16:creationId xmlns:a16="http://schemas.microsoft.com/office/drawing/2014/main" id="{CE2D5832-0A62-C2CB-CB3C-A1B9305E040F}"/>
              </a:ext>
            </a:extLst>
          </p:cNvPr>
          <p:cNvSpPr>
            <a:spLocks noGrp="1"/>
          </p:cNvSpPr>
          <p:nvPr>
            <p:ph type="ftr" sz="quarter" idx="11"/>
          </p:nvPr>
        </p:nvSpPr>
        <p:spPr/>
        <p:txBody>
          <a:bodyPr/>
          <a:lstStyle/>
          <a:p>
            <a:r>
              <a:rPr lang="en-US"/>
              <a:t>Copy Right</a:t>
            </a:r>
            <a:endParaRPr lang="en-US" dirty="0"/>
          </a:p>
        </p:txBody>
      </p:sp>
    </p:spTree>
    <p:extLst>
      <p:ext uri="{BB962C8B-B14F-4D97-AF65-F5344CB8AC3E}">
        <p14:creationId xmlns:p14="http://schemas.microsoft.com/office/powerpoint/2010/main" val="323202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15E3-6EBD-9A58-E00F-40C2E4D59A75}"/>
              </a:ext>
            </a:extLst>
          </p:cNvPr>
          <p:cNvSpPr>
            <a:spLocks noGrp="1"/>
          </p:cNvSpPr>
          <p:nvPr>
            <p:ph type="title"/>
          </p:nvPr>
        </p:nvSpPr>
        <p:spPr>
          <a:xfrm>
            <a:off x="736600" y="330518"/>
            <a:ext cx="10058400" cy="566949"/>
          </a:xfrm>
        </p:spPr>
        <p:txBody>
          <a:bodyPr>
            <a:normAutofit/>
          </a:bodyPr>
          <a:lstStyle/>
          <a:p>
            <a:r>
              <a:rPr lang="en-US" sz="2800" b="1" dirty="0"/>
              <a:t>Test Assumptions</a:t>
            </a:r>
          </a:p>
        </p:txBody>
      </p:sp>
      <p:sp>
        <p:nvSpPr>
          <p:cNvPr id="3" name="Content Placeholder 2">
            <a:extLst>
              <a:ext uri="{FF2B5EF4-FFF2-40B4-BE49-F238E27FC236}">
                <a16:creationId xmlns:a16="http://schemas.microsoft.com/office/drawing/2014/main" id="{07C3468F-5E3B-D7A4-AE00-EE6337928426}"/>
              </a:ext>
            </a:extLst>
          </p:cNvPr>
          <p:cNvSpPr>
            <a:spLocks noGrp="1"/>
          </p:cNvSpPr>
          <p:nvPr>
            <p:ph idx="1"/>
          </p:nvPr>
        </p:nvSpPr>
        <p:spPr>
          <a:xfrm>
            <a:off x="736599" y="1176867"/>
            <a:ext cx="11082867" cy="5350615"/>
          </a:xfrm>
        </p:spPr>
        <p:txBody>
          <a:bodyPr>
            <a:normAutofit/>
          </a:bodyPr>
          <a:lstStyle/>
          <a:p>
            <a:pPr marL="342900" marR="0" lvl="0" indent="-342900">
              <a:buFont typeface="+mj-lt"/>
              <a:buAutoNum type="arabicPeriod"/>
              <a:tabLst>
                <a:tab pos="457200" algn="l"/>
              </a:tabLst>
            </a:pPr>
            <a:r>
              <a:rPr lang="en-US" sz="2600" dirty="0">
                <a:effectLst/>
                <a:latin typeface="Calibri" panose="020F0502020204030204" pitchFamily="34" charset="0"/>
                <a:ea typeface="SimSun" panose="02010600030101010101" pitchFamily="2" charset="-122"/>
              </a:rPr>
              <a:t>The test is designed for categorical data where observations are divided into distinct groups or categories.</a:t>
            </a:r>
            <a:endParaRPr lang="en-US" sz="2600" dirty="0">
              <a:effectLst/>
              <a:latin typeface="Times New Roman" panose="02020603050405020304" pitchFamily="18" charset="0"/>
              <a:ea typeface="SimSun" panose="02010600030101010101" pitchFamily="2" charset="-122"/>
            </a:endParaRPr>
          </a:p>
          <a:p>
            <a:pPr marL="342900" marR="0" lvl="0" indent="-342900">
              <a:buFont typeface="+mj-lt"/>
              <a:buAutoNum type="arabicPeriod"/>
              <a:tabLst>
                <a:tab pos="457200" algn="l"/>
              </a:tabLst>
            </a:pPr>
            <a:r>
              <a:rPr lang="en-US" sz="2600" dirty="0">
                <a:effectLst/>
                <a:latin typeface="Calibri" panose="020F0502020204030204" pitchFamily="34" charset="0"/>
                <a:ea typeface="SimSun" panose="02010600030101010101" pitchFamily="2" charset="-122"/>
              </a:rPr>
              <a:t>The data should be obtained through random sampling from the population to ensure representativeness.</a:t>
            </a:r>
            <a:endParaRPr lang="en-US" sz="2600" dirty="0">
              <a:effectLst/>
              <a:latin typeface="Times New Roman" panose="02020603050405020304" pitchFamily="18" charset="0"/>
              <a:ea typeface="SimSun" panose="02010600030101010101" pitchFamily="2" charset="-122"/>
            </a:endParaRPr>
          </a:p>
          <a:p>
            <a:pPr marL="342900" marR="0" lvl="0" indent="-342900">
              <a:buFont typeface="+mj-lt"/>
              <a:buAutoNum type="arabicPeriod"/>
              <a:tabLst>
                <a:tab pos="457200" algn="l"/>
              </a:tabLst>
            </a:pPr>
            <a:r>
              <a:rPr lang="en-US" sz="2600" dirty="0">
                <a:solidFill>
                  <a:srgbClr val="333333"/>
                </a:solidFill>
                <a:effectLst/>
                <a:latin typeface="Calibri" panose="020F0502020204030204" pitchFamily="34" charset="0"/>
                <a:ea typeface="SimSun" panose="02010600030101010101" pitchFamily="2" charset="-122"/>
              </a:rPr>
              <a:t>The observations must be independent of each other. This means that the occurrence of one observation does not influence the probability of another.</a:t>
            </a:r>
            <a:endParaRPr lang="en-US" sz="2600" dirty="0">
              <a:effectLst/>
              <a:latin typeface="Times New Roman" panose="02020603050405020304" pitchFamily="18" charset="0"/>
              <a:ea typeface="SimSun" panose="02010600030101010101" pitchFamily="2" charset="-122"/>
            </a:endParaRPr>
          </a:p>
          <a:p>
            <a:pPr marL="342900" marR="0" lvl="0" indent="-342900">
              <a:buFont typeface="+mj-lt"/>
              <a:buAutoNum type="arabicPeriod"/>
              <a:tabLst>
                <a:tab pos="457200" algn="l"/>
              </a:tabLst>
            </a:pPr>
            <a:r>
              <a:rPr lang="en-US" sz="2600" dirty="0">
                <a:effectLst/>
                <a:latin typeface="Calibri" panose="020F0502020204030204" pitchFamily="34" charset="0"/>
                <a:ea typeface="SimSun" panose="02010600030101010101" pitchFamily="2" charset="-122"/>
              </a:rPr>
              <a:t>The sample size should be large enough to provide meaningful results. In particular the expected frequency for each category/class must be at least 5. If some expected frequencies are less than 5, it may affect the accuracy of the test and could require combining categories </a:t>
            </a:r>
            <a:r>
              <a:rPr lang="en-US" sz="2600" dirty="0">
                <a:solidFill>
                  <a:srgbClr val="333333"/>
                </a:solidFill>
                <a:effectLst/>
                <a:latin typeface="Calibri" panose="020F0502020204030204" pitchFamily="34" charset="0"/>
                <a:ea typeface="SimSun" panose="02010600030101010101" pitchFamily="2" charset="-122"/>
              </a:rPr>
              <a:t>so that this condition can be met</a:t>
            </a:r>
            <a:endParaRPr lang="en-US" sz="2600" dirty="0">
              <a:effectLst/>
              <a:latin typeface="Times New Roman" panose="02020603050405020304" pitchFamily="18" charset="0"/>
              <a:ea typeface="SimSun" panose="02010600030101010101" pitchFamily="2" charset="-122"/>
            </a:endParaRPr>
          </a:p>
          <a:p>
            <a:pPr marL="342900" marR="0" lvl="0" indent="-342900">
              <a:buFont typeface="+mj-lt"/>
              <a:buAutoNum type="arabicPeriod"/>
              <a:tabLst>
                <a:tab pos="457200" algn="l"/>
              </a:tabLst>
            </a:pPr>
            <a:r>
              <a:rPr lang="en-US" sz="2600" dirty="0">
                <a:effectLst/>
                <a:latin typeface="Calibri" panose="020F0502020204030204" pitchFamily="34" charset="0"/>
                <a:ea typeface="SimSun" panose="02010600030101010101" pitchFamily="2" charset="-122"/>
              </a:rPr>
              <a:t>The total number of observations (n) should be fixed before the test is conducted.</a:t>
            </a:r>
            <a:endParaRPr lang="en-US" sz="2600" dirty="0">
              <a:effectLst/>
              <a:latin typeface="Times New Roman" panose="02020603050405020304" pitchFamily="18" charset="0"/>
              <a:ea typeface="SimSun" panose="02010600030101010101" pitchFamily="2" charset="-122"/>
            </a:endParaRPr>
          </a:p>
          <a:p>
            <a:pPr marL="0" indent="0">
              <a:buNone/>
            </a:pPr>
            <a:endParaRPr lang="en-US" dirty="0"/>
          </a:p>
        </p:txBody>
      </p:sp>
      <p:sp>
        <p:nvSpPr>
          <p:cNvPr id="4" name="Footer Placeholder 3">
            <a:extLst>
              <a:ext uri="{FF2B5EF4-FFF2-40B4-BE49-F238E27FC236}">
                <a16:creationId xmlns:a16="http://schemas.microsoft.com/office/drawing/2014/main" id="{FFA0BD04-DAC6-A74F-13EE-0C2A6C4EC154}"/>
              </a:ext>
            </a:extLst>
          </p:cNvPr>
          <p:cNvSpPr>
            <a:spLocks noGrp="1"/>
          </p:cNvSpPr>
          <p:nvPr>
            <p:ph type="ftr" sz="quarter" idx="11"/>
          </p:nvPr>
        </p:nvSpPr>
        <p:spPr/>
        <p:txBody>
          <a:bodyPr/>
          <a:lstStyle/>
          <a:p>
            <a:r>
              <a:rPr lang="en-US"/>
              <a:t>Copy Right</a:t>
            </a:r>
            <a:endParaRPr lang="en-US" dirty="0"/>
          </a:p>
        </p:txBody>
      </p:sp>
    </p:spTree>
    <p:extLst>
      <p:ext uri="{BB962C8B-B14F-4D97-AF65-F5344CB8AC3E}">
        <p14:creationId xmlns:p14="http://schemas.microsoft.com/office/powerpoint/2010/main" val="71990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851E-D96D-7830-0D1F-E7720C7F027D}"/>
              </a:ext>
            </a:extLst>
          </p:cNvPr>
          <p:cNvSpPr>
            <a:spLocks noGrp="1"/>
          </p:cNvSpPr>
          <p:nvPr>
            <p:ph type="title"/>
          </p:nvPr>
        </p:nvSpPr>
        <p:spPr>
          <a:xfrm>
            <a:off x="657224" y="499533"/>
            <a:ext cx="10772775" cy="728134"/>
          </a:xfrm>
        </p:spPr>
        <p:txBody>
          <a:bodyPr>
            <a:normAutofit fontScale="90000"/>
          </a:bodyPr>
          <a:lstStyle/>
          <a:p>
            <a:r>
              <a:rPr lang="en-US" dirty="0"/>
              <a:t>Hypothesis to test</a:t>
            </a:r>
          </a:p>
        </p:txBody>
      </p:sp>
      <p:sp>
        <p:nvSpPr>
          <p:cNvPr id="3" name="Content Placeholder 2">
            <a:extLst>
              <a:ext uri="{FF2B5EF4-FFF2-40B4-BE49-F238E27FC236}">
                <a16:creationId xmlns:a16="http://schemas.microsoft.com/office/drawing/2014/main" id="{AD8FE502-4335-73E6-5F18-E592197FA133}"/>
              </a:ext>
            </a:extLst>
          </p:cNvPr>
          <p:cNvSpPr>
            <a:spLocks noGrp="1"/>
          </p:cNvSpPr>
          <p:nvPr>
            <p:ph idx="1"/>
          </p:nvPr>
        </p:nvSpPr>
        <p:spPr>
          <a:xfrm>
            <a:off x="1066799" y="1905001"/>
            <a:ext cx="10557933" cy="4267200"/>
          </a:xfrm>
        </p:spPr>
        <p:txBody>
          <a:bodyPr/>
          <a:lstStyle/>
          <a:p>
            <a:pPr marL="627063" marR="0" indent="-627063">
              <a:buNone/>
              <a:tabLst>
                <a:tab pos="627063" algn="l"/>
              </a:tabLst>
            </a:pPr>
            <a:r>
              <a:rPr lang="en-US" sz="3200" dirty="0">
                <a:effectLst/>
                <a:latin typeface="Calibri" panose="020F0502020204030204" pitchFamily="34" charset="0"/>
                <a:ea typeface="SimSun" panose="02010600030101010101" pitchFamily="2" charset="-122"/>
              </a:rPr>
              <a:t>H</a:t>
            </a:r>
            <a:r>
              <a:rPr lang="en-US" sz="3200" baseline="-25000" dirty="0">
                <a:effectLst/>
                <a:latin typeface="Calibri" panose="020F0502020204030204" pitchFamily="34" charset="0"/>
                <a:ea typeface="SimSun" panose="02010600030101010101" pitchFamily="2" charset="-122"/>
              </a:rPr>
              <a:t>O</a:t>
            </a:r>
            <a:r>
              <a:rPr lang="en-US" sz="3200" dirty="0">
                <a:effectLst/>
                <a:latin typeface="Calibri" panose="020F0502020204030204" pitchFamily="34" charset="0"/>
                <a:ea typeface="SimSun" panose="02010600030101010101" pitchFamily="2" charset="-122"/>
              </a:rPr>
              <a:t>: the observed frequencies are according to the distribution  specified</a:t>
            </a:r>
            <a:endParaRPr lang="en-US" sz="3200" dirty="0">
              <a:effectLst/>
              <a:latin typeface="Times New Roman" panose="02020603050405020304" pitchFamily="18" charset="0"/>
              <a:ea typeface="SimSun" panose="02010600030101010101" pitchFamily="2" charset="-122"/>
            </a:endParaRPr>
          </a:p>
          <a:p>
            <a:pPr marL="576263" marR="0" indent="-576263">
              <a:buNone/>
              <a:tabLst>
                <a:tab pos="515938" algn="l"/>
              </a:tabLst>
            </a:pPr>
            <a:r>
              <a:rPr lang="en-US" sz="3200" dirty="0">
                <a:effectLst/>
                <a:latin typeface="Calibri" panose="020F0502020204030204" pitchFamily="34" charset="0"/>
                <a:ea typeface="SimSun" panose="02010600030101010101" pitchFamily="2" charset="-122"/>
              </a:rPr>
              <a:t>H</a:t>
            </a:r>
            <a:r>
              <a:rPr lang="en-US" sz="3200" baseline="-25000" dirty="0">
                <a:effectLst/>
                <a:latin typeface="Calibri" panose="020F0502020204030204" pitchFamily="34" charset="0"/>
                <a:ea typeface="SimSun" panose="02010600030101010101" pitchFamily="2" charset="-122"/>
              </a:rPr>
              <a:t>1</a:t>
            </a:r>
            <a:r>
              <a:rPr lang="en-US" sz="3200" dirty="0">
                <a:effectLst/>
                <a:latin typeface="Calibri" panose="020F0502020204030204" pitchFamily="34" charset="0"/>
                <a:ea typeface="SimSun" panose="02010600030101010101" pitchFamily="2" charset="-122"/>
              </a:rPr>
              <a:t>: the observed frequencies are not according to the distribution specified</a:t>
            </a:r>
            <a:endParaRPr lang="en-US" sz="3200" dirty="0">
              <a:effectLst/>
              <a:latin typeface="Times New Roman" panose="02020603050405020304" pitchFamily="18" charset="0"/>
              <a:ea typeface="SimSun" panose="02010600030101010101" pitchFamily="2" charset="-122"/>
            </a:endParaRPr>
          </a:p>
          <a:p>
            <a:pPr marL="0" indent="0">
              <a:buNone/>
            </a:pPr>
            <a:endParaRPr lang="en-US" dirty="0"/>
          </a:p>
        </p:txBody>
      </p:sp>
      <p:sp>
        <p:nvSpPr>
          <p:cNvPr id="4" name="Footer Placeholder 3">
            <a:extLst>
              <a:ext uri="{FF2B5EF4-FFF2-40B4-BE49-F238E27FC236}">
                <a16:creationId xmlns:a16="http://schemas.microsoft.com/office/drawing/2014/main" id="{BEA930F1-52C8-843D-E3DA-29DCDF9D395E}"/>
              </a:ext>
            </a:extLst>
          </p:cNvPr>
          <p:cNvSpPr>
            <a:spLocks noGrp="1"/>
          </p:cNvSpPr>
          <p:nvPr>
            <p:ph type="ftr" sz="quarter" idx="11"/>
          </p:nvPr>
        </p:nvSpPr>
        <p:spPr/>
        <p:txBody>
          <a:bodyPr/>
          <a:lstStyle/>
          <a:p>
            <a:r>
              <a:rPr lang="en-US"/>
              <a:t>Copy Right</a:t>
            </a:r>
            <a:endParaRPr lang="en-US" dirty="0"/>
          </a:p>
        </p:txBody>
      </p:sp>
    </p:spTree>
    <p:extLst>
      <p:ext uri="{BB962C8B-B14F-4D97-AF65-F5344CB8AC3E}">
        <p14:creationId xmlns:p14="http://schemas.microsoft.com/office/powerpoint/2010/main" val="402157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47F4-CECF-7BA7-B32A-CEEEE62C7B2B}"/>
              </a:ext>
            </a:extLst>
          </p:cNvPr>
          <p:cNvSpPr>
            <a:spLocks noGrp="1"/>
          </p:cNvSpPr>
          <p:nvPr>
            <p:ph type="title"/>
          </p:nvPr>
        </p:nvSpPr>
        <p:spPr>
          <a:xfrm>
            <a:off x="657606" y="364066"/>
            <a:ext cx="10772775" cy="580602"/>
          </a:xfrm>
        </p:spPr>
        <p:txBody>
          <a:bodyPr>
            <a:normAutofit/>
          </a:bodyPr>
          <a:lstStyle/>
          <a:p>
            <a:r>
              <a:rPr lang="en-US" sz="2800" b="1" dirty="0"/>
              <a:t>Test 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7ED5FD-6CF1-D71D-B2B8-FE281A2FD87E}"/>
                  </a:ext>
                </a:extLst>
              </p:cNvPr>
              <p:cNvSpPr>
                <a:spLocks noGrp="1"/>
              </p:cNvSpPr>
              <p:nvPr>
                <p:ph idx="1"/>
              </p:nvPr>
            </p:nvSpPr>
            <p:spPr>
              <a:xfrm>
                <a:off x="676656" y="1109134"/>
                <a:ext cx="10973477" cy="4668732"/>
              </a:xfrm>
            </p:spPr>
            <p:txBody>
              <a:bodyPr>
                <a:normAutofit/>
              </a:bodyPr>
              <a:lstStyle/>
              <a:p>
                <a:pPr marL="0" indent="0">
                  <a:buNone/>
                </a:pPr>
                <a:r>
                  <a:rPr lang="en-US" dirty="0"/>
                  <a:t>This test compares the observed frequencies of data falling into different categories with the expected frequencies under a specific theoretical distribution (e.g., uniform, normal, binomial, Poisson)</a:t>
                </a:r>
              </a:p>
              <a:p>
                <a:pPr marL="0" indent="0">
                  <a:buNone/>
                </a:pPr>
                <a:r>
                  <a:rPr lang="en-US" dirty="0"/>
                  <a:t>The appropriate test statistics is given by,</a:t>
                </a:r>
              </a:p>
              <a:p>
                <a:pPr marL="0" indent="0">
                  <a:buNone/>
                </a:pPr>
                <a:r>
                  <a:rPr lang="en-US" dirty="0"/>
                  <a:t>	</a:t>
                </a:r>
                <a14:m>
                  <m:oMath xmlns:m="http://schemas.openxmlformats.org/officeDocument/2006/math">
                    <m:sSup>
                      <m:sSupPr>
                        <m:ctrlPr>
                          <a:rPr lang="en-US" i="1" smtClean="0">
                            <a:effectLst/>
                            <a:latin typeface="Cambria Math" panose="02040503050406030204" pitchFamily="18" charset="0"/>
                            <a:cs typeface="Calibri" panose="020F0502020204030204" pitchFamily="34" charset="0"/>
                          </a:rPr>
                        </m:ctrlPr>
                      </m:sSupPr>
                      <m:e>
                        <m:r>
                          <a:rPr lang="en-US" i="1">
                            <a:effectLst/>
                            <a:latin typeface="Cambria Math" panose="02040503050406030204" pitchFamily="18" charset="0"/>
                            <a:ea typeface="SimSun" panose="02010600030101010101" pitchFamily="2" charset="-122"/>
                            <a:cs typeface="Calibri" panose="020F0502020204030204" pitchFamily="34" charset="0"/>
                          </a:rPr>
                          <m:t>𝜒</m:t>
                        </m:r>
                      </m:e>
                      <m:sup>
                        <m:r>
                          <a:rPr lang="en-US" i="1">
                            <a:effectLst/>
                            <a:latin typeface="Cambria Math" panose="02040503050406030204" pitchFamily="18" charset="0"/>
                            <a:ea typeface="SimSun" panose="02010600030101010101" pitchFamily="2" charset="-122"/>
                            <a:cs typeface="Calibri" panose="020F0502020204030204" pitchFamily="34" charset="0"/>
                          </a:rPr>
                          <m:t>2</m:t>
                        </m:r>
                      </m:sup>
                    </m:sSup>
                    <m:r>
                      <a:rPr lang="en-US" i="1">
                        <a:effectLst/>
                        <a:latin typeface="Cambria Math" panose="02040503050406030204" pitchFamily="18" charset="0"/>
                        <a:ea typeface="SimSun" panose="02010600030101010101" pitchFamily="2" charset="-122"/>
                        <a:cs typeface="Calibri" panose="020F0502020204030204" pitchFamily="34" charset="0"/>
                      </a:rPr>
                      <m:t>=</m:t>
                    </m:r>
                    <m:nary>
                      <m:naryPr>
                        <m:chr m:val="∑"/>
                        <m:ctrlPr>
                          <a:rPr lang="en-US" i="1">
                            <a:effectLst/>
                            <a:latin typeface="Cambria Math" panose="02040503050406030204" pitchFamily="18" charset="0"/>
                            <a:cs typeface="Calibri" panose="020F0502020204030204" pitchFamily="34" charset="0"/>
                          </a:rPr>
                        </m:ctrlPr>
                      </m:naryPr>
                      <m:sub>
                        <m:r>
                          <a:rPr lang="en-US" i="1">
                            <a:effectLst/>
                            <a:latin typeface="Cambria Math" panose="02040503050406030204" pitchFamily="18" charset="0"/>
                            <a:ea typeface="SimSun" panose="02010600030101010101" pitchFamily="2" charset="-122"/>
                            <a:cs typeface="Calibri" panose="020F0502020204030204" pitchFamily="34" charset="0"/>
                          </a:rPr>
                          <m:t>𝑖</m:t>
                        </m:r>
                        <m:r>
                          <a:rPr lang="en-US" i="1">
                            <a:effectLst/>
                            <a:latin typeface="Cambria Math" panose="02040503050406030204" pitchFamily="18" charset="0"/>
                            <a:ea typeface="SimSun" panose="02010600030101010101" pitchFamily="2" charset="-122"/>
                            <a:cs typeface="Calibri" panose="020F0502020204030204" pitchFamily="34" charset="0"/>
                          </a:rPr>
                          <m:t>=1</m:t>
                        </m:r>
                      </m:sub>
                      <m:sup>
                        <m:r>
                          <a:rPr lang="en-US" i="1">
                            <a:effectLst/>
                            <a:latin typeface="Cambria Math" panose="02040503050406030204" pitchFamily="18" charset="0"/>
                            <a:ea typeface="SimSun" panose="02010600030101010101" pitchFamily="2" charset="-122"/>
                            <a:cs typeface="Calibri" panose="020F0502020204030204" pitchFamily="34" charset="0"/>
                          </a:rPr>
                          <m:t>𝑘</m:t>
                        </m:r>
                      </m:sup>
                      <m:e>
                        <m:f>
                          <m:fPr>
                            <m:ctrlPr>
                              <a:rPr lang="en-US" i="1">
                                <a:effectLst/>
                                <a:latin typeface="Cambria Math" panose="02040503050406030204" pitchFamily="18" charset="0"/>
                                <a:cs typeface="Calibri" panose="020F0502020204030204" pitchFamily="34" charset="0"/>
                              </a:rPr>
                            </m:ctrlPr>
                          </m:fPr>
                          <m:num>
                            <m:r>
                              <a:rPr lang="en-US" i="1">
                                <a:effectLst/>
                                <a:latin typeface="Cambria Math" panose="02040503050406030204" pitchFamily="18" charset="0"/>
                                <a:ea typeface="SimSun" panose="02010600030101010101" pitchFamily="2" charset="-122"/>
                                <a:cs typeface="Calibri" panose="020F0502020204030204" pitchFamily="34" charset="0"/>
                              </a:rPr>
                              <m:t>(</m:t>
                            </m:r>
                            <m:sSub>
                              <m:sSubPr>
                                <m:ctrlPr>
                                  <a:rPr lang="en-US" i="1">
                                    <a:effectLst/>
                                    <a:latin typeface="Cambria Math" panose="02040503050406030204" pitchFamily="18" charset="0"/>
                                    <a:cs typeface="Calibri" panose="020F0502020204030204" pitchFamily="34" charset="0"/>
                                  </a:rPr>
                                </m:ctrlPr>
                              </m:sSubPr>
                              <m:e>
                                <m:r>
                                  <a:rPr lang="en-US" i="1">
                                    <a:effectLst/>
                                    <a:latin typeface="Cambria Math" panose="02040503050406030204" pitchFamily="18" charset="0"/>
                                    <a:ea typeface="SimSun" panose="02010600030101010101" pitchFamily="2" charset="-122"/>
                                    <a:cs typeface="Calibri" panose="020F0502020204030204" pitchFamily="34" charset="0"/>
                                  </a:rPr>
                                  <m:t>𝑂</m:t>
                                </m:r>
                              </m:e>
                              <m:sub>
                                <m:r>
                                  <a:rPr lang="en-US" i="1">
                                    <a:effectLst/>
                                    <a:latin typeface="Cambria Math" panose="02040503050406030204" pitchFamily="18" charset="0"/>
                                    <a:ea typeface="SimSun" panose="02010600030101010101" pitchFamily="2" charset="-122"/>
                                    <a:cs typeface="Calibri" panose="020F0502020204030204" pitchFamily="34" charset="0"/>
                                  </a:rPr>
                                  <m:t>𝑖</m:t>
                                </m:r>
                              </m:sub>
                            </m:sSub>
                            <m:r>
                              <a:rPr lang="en-US" i="1">
                                <a:effectLst/>
                                <a:latin typeface="Cambria Math" panose="02040503050406030204" pitchFamily="18" charset="0"/>
                                <a:ea typeface="SimSun" panose="02010600030101010101" pitchFamily="2" charset="-122"/>
                                <a:cs typeface="Calibri" panose="020F0502020204030204" pitchFamily="34" charset="0"/>
                              </a:rPr>
                              <m:t>−</m:t>
                            </m:r>
                            <m:sSub>
                              <m:sSubPr>
                                <m:ctrlPr>
                                  <a:rPr lang="en-US" i="1">
                                    <a:effectLst/>
                                    <a:latin typeface="Cambria Math" panose="02040503050406030204" pitchFamily="18" charset="0"/>
                                    <a:cs typeface="Calibri" panose="020F0502020204030204" pitchFamily="34" charset="0"/>
                                  </a:rPr>
                                </m:ctrlPr>
                              </m:sSubPr>
                              <m:e>
                                <m:r>
                                  <a:rPr lang="en-US" i="1">
                                    <a:effectLst/>
                                    <a:latin typeface="Cambria Math" panose="02040503050406030204" pitchFamily="18" charset="0"/>
                                    <a:ea typeface="SimSun" panose="02010600030101010101" pitchFamily="2" charset="-122"/>
                                    <a:cs typeface="Calibri" panose="020F0502020204030204" pitchFamily="34" charset="0"/>
                                  </a:rPr>
                                  <m:t>𝐸</m:t>
                                </m:r>
                              </m:e>
                              <m:sub>
                                <m:r>
                                  <a:rPr lang="en-US" i="1">
                                    <a:effectLst/>
                                    <a:latin typeface="Cambria Math" panose="02040503050406030204" pitchFamily="18" charset="0"/>
                                    <a:ea typeface="SimSun" panose="02010600030101010101" pitchFamily="2" charset="-122"/>
                                    <a:cs typeface="Calibri" panose="020F0502020204030204" pitchFamily="34" charset="0"/>
                                  </a:rPr>
                                  <m:t>𝑖</m:t>
                                </m:r>
                              </m:sub>
                            </m:sSub>
                            <m:sSup>
                              <m:sSupPr>
                                <m:ctrlPr>
                                  <a:rPr lang="en-US" i="1">
                                    <a:effectLst/>
                                    <a:latin typeface="Cambria Math" panose="02040503050406030204" pitchFamily="18" charset="0"/>
                                    <a:cs typeface="Calibri" panose="020F0502020204030204" pitchFamily="34" charset="0"/>
                                  </a:rPr>
                                </m:ctrlPr>
                              </m:sSupPr>
                              <m:e>
                                <m:r>
                                  <a:rPr lang="en-US" i="1">
                                    <a:effectLst/>
                                    <a:latin typeface="Cambria Math" panose="02040503050406030204" pitchFamily="18" charset="0"/>
                                    <a:ea typeface="SimSun" panose="02010600030101010101" pitchFamily="2" charset="-122"/>
                                    <a:cs typeface="Calibri" panose="020F0502020204030204" pitchFamily="34" charset="0"/>
                                  </a:rPr>
                                  <m:t>)</m:t>
                                </m:r>
                              </m:e>
                              <m:sup>
                                <m:r>
                                  <a:rPr lang="en-US" i="1">
                                    <a:effectLst/>
                                    <a:latin typeface="Cambria Math" panose="02040503050406030204" pitchFamily="18" charset="0"/>
                                    <a:ea typeface="SimSun" panose="02010600030101010101" pitchFamily="2" charset="-122"/>
                                    <a:cs typeface="Calibri" panose="020F0502020204030204" pitchFamily="34" charset="0"/>
                                  </a:rPr>
                                  <m:t>2</m:t>
                                </m:r>
                              </m:sup>
                            </m:sSup>
                          </m:num>
                          <m:den>
                            <m:sSub>
                              <m:sSubPr>
                                <m:ctrlPr>
                                  <a:rPr lang="en-US" i="1">
                                    <a:effectLst/>
                                    <a:latin typeface="Cambria Math" panose="02040503050406030204" pitchFamily="18" charset="0"/>
                                    <a:cs typeface="Calibri" panose="020F0502020204030204" pitchFamily="34" charset="0"/>
                                  </a:rPr>
                                </m:ctrlPr>
                              </m:sSubPr>
                              <m:e>
                                <m:r>
                                  <a:rPr lang="en-US" i="1">
                                    <a:effectLst/>
                                    <a:latin typeface="Cambria Math" panose="02040503050406030204" pitchFamily="18" charset="0"/>
                                    <a:ea typeface="SimSun" panose="02010600030101010101" pitchFamily="2" charset="-122"/>
                                    <a:cs typeface="Calibri" panose="020F0502020204030204" pitchFamily="34" charset="0"/>
                                  </a:rPr>
                                  <m:t>𝐸</m:t>
                                </m:r>
                              </m:e>
                              <m:sub>
                                <m:r>
                                  <a:rPr lang="en-US" i="1">
                                    <a:effectLst/>
                                    <a:latin typeface="Cambria Math" panose="02040503050406030204" pitchFamily="18" charset="0"/>
                                    <a:ea typeface="SimSun" panose="02010600030101010101" pitchFamily="2" charset="-122"/>
                                    <a:cs typeface="Calibri" panose="020F0502020204030204" pitchFamily="34" charset="0"/>
                                  </a:rPr>
                                  <m:t>𝑖</m:t>
                                </m:r>
                              </m:sub>
                            </m:sSub>
                          </m:den>
                        </m:f>
                      </m:e>
                    </m:nary>
                  </m:oMath>
                </a14:m>
                <a:endParaRPr lang="en-US" dirty="0"/>
              </a:p>
              <a:p>
                <a:pPr marL="0" marR="0" indent="0">
                  <a:buNone/>
                  <a:tabLst>
                    <a:tab pos="457200" algn="l"/>
                  </a:tabLst>
                </a:pPr>
                <a:r>
                  <a:rPr lang="en-US" dirty="0">
                    <a:effectLst/>
                    <a:latin typeface="Calibri" panose="020F0502020204030204" pitchFamily="34" charset="0"/>
                    <a:ea typeface="SimSun" panose="02010600030101010101" pitchFamily="2" charset="-122"/>
                  </a:rPr>
                  <a:t>where,</a:t>
                </a:r>
                <a:endParaRPr lang="en-US" dirty="0">
                  <a:effectLst/>
                  <a:latin typeface="Times New Roman" panose="02020603050405020304" pitchFamily="18" charset="0"/>
                  <a:ea typeface="SimSun" panose="02010600030101010101" pitchFamily="2" charset="-122"/>
                </a:endParaRPr>
              </a:p>
              <a:p>
                <a:pPr marL="0" marR="0" indent="0">
                  <a:buNone/>
                  <a:tabLst>
                    <a:tab pos="457200" algn="l"/>
                  </a:tabLst>
                </a:pPr>
                <a:r>
                  <a:rPr lang="en-US" dirty="0">
                    <a:effectLst/>
                    <a:latin typeface="Calibri" panose="020F0502020204030204" pitchFamily="34" charset="0"/>
                    <a:ea typeface="SimSun" panose="02010600030101010101" pitchFamily="2" charset="-122"/>
                  </a:rPr>
                  <a:t>	O</a:t>
                </a:r>
                <a:r>
                  <a:rPr lang="en-US" baseline="-25000" dirty="0">
                    <a:effectLst/>
                    <a:latin typeface="Calibri" panose="020F0502020204030204" pitchFamily="34" charset="0"/>
                    <a:ea typeface="SimSun" panose="02010600030101010101" pitchFamily="2" charset="-122"/>
                  </a:rPr>
                  <a:t>i</a:t>
                </a:r>
                <a:r>
                  <a:rPr lang="en-US" dirty="0">
                    <a:effectLst/>
                    <a:latin typeface="Calibri" panose="020F0502020204030204" pitchFamily="34" charset="0"/>
                    <a:ea typeface="SimSun" panose="02010600030101010101" pitchFamily="2" charset="-122"/>
                  </a:rPr>
                  <a:t> = observed frequency of the </a:t>
                </a:r>
                <a:r>
                  <a:rPr lang="en-US" dirty="0" err="1">
                    <a:effectLst/>
                    <a:latin typeface="Calibri" panose="020F0502020204030204" pitchFamily="34" charset="0"/>
                    <a:ea typeface="SimSun" panose="02010600030101010101" pitchFamily="2" charset="-122"/>
                  </a:rPr>
                  <a:t>i</a:t>
                </a:r>
                <a:r>
                  <a:rPr lang="en-US" baseline="30000" dirty="0" err="1">
                    <a:effectLst/>
                    <a:latin typeface="Calibri" panose="020F0502020204030204" pitchFamily="34" charset="0"/>
                    <a:ea typeface="SimSun" panose="02010600030101010101" pitchFamily="2" charset="-122"/>
                  </a:rPr>
                  <a:t>th</a:t>
                </a:r>
                <a:r>
                  <a:rPr lang="en-US" dirty="0">
                    <a:effectLst/>
                    <a:latin typeface="Calibri" panose="020F0502020204030204" pitchFamily="34" charset="0"/>
                    <a:ea typeface="SimSun" panose="02010600030101010101" pitchFamily="2" charset="-122"/>
                  </a:rPr>
                  <a:t> category</a:t>
                </a:r>
                <a:endParaRPr lang="en-US" dirty="0">
                  <a:effectLst/>
                  <a:latin typeface="Times New Roman" panose="02020603050405020304" pitchFamily="18" charset="0"/>
                  <a:ea typeface="SimSun" panose="02010600030101010101" pitchFamily="2" charset="-122"/>
                </a:endParaRPr>
              </a:p>
              <a:p>
                <a:pPr marL="0" marR="0" indent="0">
                  <a:buNone/>
                  <a:tabLst>
                    <a:tab pos="457200" algn="l"/>
                  </a:tabLst>
                </a:pPr>
                <a:r>
                  <a:rPr lang="en-US" dirty="0">
                    <a:effectLst/>
                    <a:latin typeface="Calibri" panose="020F0502020204030204" pitchFamily="34" charset="0"/>
                    <a:ea typeface="SimSun" panose="02010600030101010101" pitchFamily="2" charset="-122"/>
                  </a:rPr>
                  <a:t>	E</a:t>
                </a:r>
                <a:r>
                  <a:rPr lang="en-US" baseline="-25000" dirty="0">
                    <a:effectLst/>
                    <a:latin typeface="Calibri" panose="020F0502020204030204" pitchFamily="34" charset="0"/>
                    <a:ea typeface="SimSun" panose="02010600030101010101" pitchFamily="2" charset="-122"/>
                  </a:rPr>
                  <a:t>i</a:t>
                </a:r>
                <a:r>
                  <a:rPr lang="en-US" dirty="0">
                    <a:effectLst/>
                    <a:latin typeface="Calibri" panose="020F0502020204030204" pitchFamily="34" charset="0"/>
                    <a:ea typeface="SimSun" panose="02010600030101010101" pitchFamily="2" charset="-122"/>
                  </a:rPr>
                  <a:t> = expected frequency of the </a:t>
                </a:r>
                <a:r>
                  <a:rPr lang="en-US" dirty="0" err="1">
                    <a:effectLst/>
                    <a:latin typeface="Calibri" panose="020F0502020204030204" pitchFamily="34" charset="0"/>
                    <a:ea typeface="SimSun" panose="02010600030101010101" pitchFamily="2" charset="-122"/>
                  </a:rPr>
                  <a:t>i</a:t>
                </a:r>
                <a:r>
                  <a:rPr lang="en-US" baseline="30000" dirty="0" err="1">
                    <a:effectLst/>
                    <a:latin typeface="Calibri" panose="020F0502020204030204" pitchFamily="34" charset="0"/>
                    <a:ea typeface="SimSun" panose="02010600030101010101" pitchFamily="2" charset="-122"/>
                  </a:rPr>
                  <a:t>th</a:t>
                </a:r>
                <a:r>
                  <a:rPr lang="en-US" dirty="0">
                    <a:effectLst/>
                    <a:latin typeface="Calibri" panose="020F0502020204030204" pitchFamily="34" charset="0"/>
                    <a:ea typeface="SimSun" panose="02010600030101010101" pitchFamily="2" charset="-122"/>
                  </a:rPr>
                  <a:t> category</a:t>
                </a:r>
                <a:endParaRPr lang="en-US" dirty="0">
                  <a:effectLst/>
                  <a:latin typeface="Times New Roman" panose="02020603050405020304" pitchFamily="18" charset="0"/>
                  <a:ea typeface="SimSun" panose="02010600030101010101" pitchFamily="2" charset="-122"/>
                </a:endParaRPr>
              </a:p>
              <a:p>
                <a:pPr marL="0" marR="0" indent="0">
                  <a:buNone/>
                  <a:tabLst>
                    <a:tab pos="457200" algn="l"/>
                  </a:tabLst>
                </a:pPr>
                <a:r>
                  <a:rPr lang="en-US" dirty="0">
                    <a:effectLst/>
                    <a:latin typeface="Calibri" panose="020F0502020204030204" pitchFamily="34" charset="0"/>
                    <a:ea typeface="SimSun" panose="02010600030101010101" pitchFamily="2" charset="-122"/>
                  </a:rPr>
                  <a:t>	k = number of categories</a:t>
                </a:r>
                <a:endParaRPr lang="en-US" dirty="0">
                  <a:effectLst/>
                  <a:latin typeface="Times New Roman" panose="02020603050405020304" pitchFamily="18" charset="0"/>
                  <a:ea typeface="SimSun" panose="02010600030101010101" pitchFamily="2" charset="-122"/>
                </a:endParaRPr>
              </a:p>
            </p:txBody>
          </p:sp>
        </mc:Choice>
        <mc:Fallback>
          <p:sp>
            <p:nvSpPr>
              <p:cNvPr id="3" name="Content Placeholder 2">
                <a:extLst>
                  <a:ext uri="{FF2B5EF4-FFF2-40B4-BE49-F238E27FC236}">
                    <a16:creationId xmlns:a16="http://schemas.microsoft.com/office/drawing/2014/main" id="{5F7ED5FD-6CF1-D71D-B2B8-FE281A2FD87E}"/>
                  </a:ext>
                </a:extLst>
              </p:cNvPr>
              <p:cNvSpPr>
                <a:spLocks noGrp="1" noRot="1" noChangeAspect="1" noMove="1" noResize="1" noEditPoints="1" noAdjustHandles="1" noChangeArrowheads="1" noChangeShapeType="1" noTextEdit="1"/>
              </p:cNvSpPr>
              <p:nvPr>
                <p:ph idx="1"/>
              </p:nvPr>
            </p:nvSpPr>
            <p:spPr>
              <a:xfrm>
                <a:off x="676656" y="1109134"/>
                <a:ext cx="10973477" cy="4668732"/>
              </a:xfrm>
              <a:blipFill>
                <a:blip r:embed="rId2"/>
                <a:stretch>
                  <a:fillRect l="-833" t="-2219" r="-138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0C146EB-74E5-CD62-3740-BB1790FDA3AD}"/>
              </a:ext>
            </a:extLst>
          </p:cNvPr>
          <p:cNvSpPr>
            <a:spLocks noGrp="1"/>
          </p:cNvSpPr>
          <p:nvPr>
            <p:ph type="ftr" sz="quarter" idx="11"/>
          </p:nvPr>
        </p:nvSpPr>
        <p:spPr/>
        <p:txBody>
          <a:bodyPr/>
          <a:lstStyle/>
          <a:p>
            <a:r>
              <a:rPr lang="en-US"/>
              <a:t>Copy Right</a:t>
            </a:r>
            <a:endParaRPr lang="en-US" dirty="0"/>
          </a:p>
        </p:txBody>
      </p:sp>
    </p:spTree>
    <p:extLst>
      <p:ext uri="{BB962C8B-B14F-4D97-AF65-F5344CB8AC3E}">
        <p14:creationId xmlns:p14="http://schemas.microsoft.com/office/powerpoint/2010/main" val="203339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4ADA-8F4C-6E39-AE12-3DA6FE5AEF3D}"/>
              </a:ext>
            </a:extLst>
          </p:cNvPr>
          <p:cNvSpPr>
            <a:spLocks noGrp="1"/>
          </p:cNvSpPr>
          <p:nvPr>
            <p:ph type="title"/>
          </p:nvPr>
        </p:nvSpPr>
        <p:spPr>
          <a:xfrm>
            <a:off x="719666" y="372691"/>
            <a:ext cx="10058400" cy="626215"/>
          </a:xfrm>
        </p:spPr>
        <p:txBody>
          <a:bodyPr>
            <a:normAutofit fontScale="90000"/>
          </a:bodyPr>
          <a:lstStyle/>
          <a:p>
            <a:r>
              <a:rPr lang="en-US" dirty="0"/>
              <a:t>Distribution of test 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B8D8EC-2AFC-F84D-E48A-84C7993EB4CD}"/>
                  </a:ext>
                </a:extLst>
              </p:cNvPr>
              <p:cNvSpPr>
                <a:spLocks noGrp="1"/>
              </p:cNvSpPr>
              <p:nvPr>
                <p:ph idx="1"/>
              </p:nvPr>
            </p:nvSpPr>
            <p:spPr>
              <a:xfrm>
                <a:off x="719666" y="1303867"/>
                <a:ext cx="10820400" cy="4876801"/>
              </a:xfrm>
            </p:spPr>
            <p:txBody>
              <a:bodyPr>
                <a:normAutofit/>
              </a:bodyPr>
              <a:lstStyle/>
              <a:p>
                <a:pPr marL="0" indent="0">
                  <a:buNone/>
                </a:pPr>
                <a:r>
                  <a:rPr lang="en-US" sz="2800" dirty="0"/>
                  <a:t>The test statistic follows chi-square distribution with k-1-r degrees of freedom. </a:t>
                </a:r>
              </a:p>
              <a:p>
                <a:pPr marL="0" indent="0">
                  <a:buNone/>
                </a:pPr>
                <a:r>
                  <a:rPr lang="en-US" sz="2800" dirty="0"/>
                  <a:t>The value of r depends upon number of factors: </a:t>
                </a:r>
              </a:p>
              <a:p>
                <a:pPr>
                  <a:buFont typeface="Wingdings" panose="05000000000000000000" pitchFamily="2" charset="2"/>
                  <a:buChar char="ü"/>
                </a:pPr>
                <a:r>
                  <a:rPr lang="en-US" sz="2800" dirty="0"/>
                  <a:t>number of parameters to be estimated from the sample, </a:t>
                </a:r>
              </a:p>
              <a:p>
                <a:pPr>
                  <a:buFont typeface="Wingdings" panose="05000000000000000000" pitchFamily="2" charset="2"/>
                  <a:buChar char="ü"/>
                </a:pPr>
                <a:r>
                  <a:rPr lang="en-US" sz="2800" dirty="0"/>
                  <a:t>no. of categories pulled together to make frequency at least five. </a:t>
                </a:r>
              </a:p>
              <a:p>
                <a:pPr marL="0" indent="0">
                  <a:buNone/>
                </a:pPr>
                <a:endParaRPr lang="en-US" sz="2800" dirty="0"/>
              </a:p>
              <a:p>
                <a:pPr marL="0" indent="0">
                  <a:buNone/>
                </a:pPr>
                <a:r>
                  <a:rPr lang="en-US" sz="2800" dirty="0"/>
                  <a:t>The one degrees of freedom is reduced from k because of the restriction </a:t>
                </a:r>
                <a14:m>
                  <m:oMath xmlns:m="http://schemas.openxmlformats.org/officeDocument/2006/math">
                    <m:nary>
                      <m:naryPr>
                        <m:chr m:val="∑"/>
                        <m:subHide m:val="on"/>
                        <m:supHide m:val="on"/>
                        <m:ctrlPr>
                          <a:rPr lang="en-US" sz="2800" i="1" smtClean="0">
                            <a:effectLst/>
                            <a:latin typeface="Cambria Math" panose="02040503050406030204" pitchFamily="18" charset="0"/>
                            <a:cs typeface="Calibri" panose="020F0502020204030204" pitchFamily="34" charset="0"/>
                          </a:rPr>
                        </m:ctrlPr>
                      </m:naryPr>
                      <m:sub/>
                      <m:sup/>
                      <m:e>
                        <m:sSub>
                          <m:sSubPr>
                            <m:ctrlPr>
                              <a:rPr lang="en-US" sz="2800" i="1">
                                <a:effectLst/>
                                <a:latin typeface="Cambria Math" panose="02040503050406030204" pitchFamily="18" charset="0"/>
                                <a:cs typeface="Calibri" panose="020F0502020204030204" pitchFamily="34" charset="0"/>
                              </a:rPr>
                            </m:ctrlPr>
                          </m:sSubPr>
                          <m:e>
                            <m:r>
                              <a:rPr lang="en-US" sz="2800" i="1">
                                <a:effectLst/>
                                <a:latin typeface="Cambria Math" panose="02040503050406030204" pitchFamily="18" charset="0"/>
                                <a:ea typeface="SimSun" panose="02010600030101010101" pitchFamily="2" charset="-122"/>
                                <a:cs typeface="Calibri" panose="020F0502020204030204" pitchFamily="34" charset="0"/>
                              </a:rPr>
                              <m:t>𝑂</m:t>
                            </m:r>
                          </m:e>
                          <m:sub>
                            <m:r>
                              <a:rPr lang="en-US" sz="2800" i="1">
                                <a:effectLst/>
                                <a:latin typeface="Cambria Math" panose="02040503050406030204" pitchFamily="18" charset="0"/>
                                <a:ea typeface="SimSun" panose="02010600030101010101" pitchFamily="2" charset="-122"/>
                                <a:cs typeface="Calibri" panose="020F0502020204030204" pitchFamily="34" charset="0"/>
                              </a:rPr>
                              <m:t>𝑖</m:t>
                            </m:r>
                          </m:sub>
                        </m:sSub>
                      </m:e>
                    </m:nary>
                    <m:r>
                      <a:rPr lang="en-US" sz="2800" i="1">
                        <a:effectLst/>
                        <a:latin typeface="Cambria Math" panose="02040503050406030204" pitchFamily="18" charset="0"/>
                        <a:ea typeface="SimSun" panose="02010600030101010101" pitchFamily="2" charset="-122"/>
                        <a:cs typeface="Calibri" panose="020F0502020204030204" pitchFamily="34" charset="0"/>
                      </a:rPr>
                      <m:t>=</m:t>
                    </m:r>
                    <m:nary>
                      <m:naryPr>
                        <m:chr m:val="∑"/>
                        <m:subHide m:val="on"/>
                        <m:supHide m:val="on"/>
                        <m:ctrlPr>
                          <a:rPr lang="en-US" sz="2800" i="1">
                            <a:effectLst/>
                            <a:latin typeface="Cambria Math" panose="02040503050406030204" pitchFamily="18" charset="0"/>
                            <a:cs typeface="Calibri" panose="020F0502020204030204" pitchFamily="34" charset="0"/>
                          </a:rPr>
                        </m:ctrlPr>
                      </m:naryPr>
                      <m:sub/>
                      <m:sup/>
                      <m:e>
                        <m:sSub>
                          <m:sSubPr>
                            <m:ctrlPr>
                              <a:rPr lang="en-US" sz="2800" i="1">
                                <a:effectLst/>
                                <a:latin typeface="Cambria Math" panose="02040503050406030204" pitchFamily="18" charset="0"/>
                                <a:cs typeface="Calibri" panose="020F0502020204030204" pitchFamily="34" charset="0"/>
                              </a:rPr>
                            </m:ctrlPr>
                          </m:sSubPr>
                          <m:e>
                            <m:r>
                              <a:rPr lang="en-US" sz="2800" i="1">
                                <a:effectLst/>
                                <a:latin typeface="Cambria Math" panose="02040503050406030204" pitchFamily="18" charset="0"/>
                                <a:ea typeface="SimSun" panose="02010600030101010101" pitchFamily="2" charset="-122"/>
                                <a:cs typeface="Calibri" panose="020F0502020204030204" pitchFamily="34" charset="0"/>
                              </a:rPr>
                              <m:t>𝐸</m:t>
                            </m:r>
                          </m:e>
                          <m:sub>
                            <m:r>
                              <a:rPr lang="en-US" sz="2800" i="1">
                                <a:effectLst/>
                                <a:latin typeface="Cambria Math" panose="02040503050406030204" pitchFamily="18" charset="0"/>
                                <a:ea typeface="SimSun" panose="02010600030101010101" pitchFamily="2" charset="-122"/>
                                <a:cs typeface="Calibri" panose="020F0502020204030204" pitchFamily="34" charset="0"/>
                              </a:rPr>
                              <m:t>𝑖</m:t>
                            </m:r>
                          </m:sub>
                        </m:sSub>
                      </m:e>
                    </m:nary>
                  </m:oMath>
                </a14:m>
                <a:r>
                  <a:rPr lang="en-US" sz="2800" dirty="0"/>
                  <a:t>  i.e., sum of observed frequencies is equals to sum of expected frequencies. </a:t>
                </a:r>
              </a:p>
            </p:txBody>
          </p:sp>
        </mc:Choice>
        <mc:Fallback>
          <p:sp>
            <p:nvSpPr>
              <p:cNvPr id="3" name="Content Placeholder 2">
                <a:extLst>
                  <a:ext uri="{FF2B5EF4-FFF2-40B4-BE49-F238E27FC236}">
                    <a16:creationId xmlns:a16="http://schemas.microsoft.com/office/drawing/2014/main" id="{A6B8D8EC-2AFC-F84D-E48A-84C7993EB4CD}"/>
                  </a:ext>
                </a:extLst>
              </p:cNvPr>
              <p:cNvSpPr>
                <a:spLocks noGrp="1" noRot="1" noChangeAspect="1" noMove="1" noResize="1" noEditPoints="1" noAdjustHandles="1" noChangeArrowheads="1" noChangeShapeType="1" noTextEdit="1"/>
              </p:cNvSpPr>
              <p:nvPr>
                <p:ph idx="1"/>
              </p:nvPr>
            </p:nvSpPr>
            <p:spPr>
              <a:xfrm>
                <a:off x="719666" y="1303867"/>
                <a:ext cx="10820400" cy="4876801"/>
              </a:xfrm>
              <a:blipFill>
                <a:blip r:embed="rId2"/>
                <a:stretch>
                  <a:fillRect l="-1127" t="-25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34AD0CC-A1B8-EF02-FF86-1C451040116E}"/>
              </a:ext>
            </a:extLst>
          </p:cNvPr>
          <p:cNvSpPr>
            <a:spLocks noGrp="1"/>
          </p:cNvSpPr>
          <p:nvPr>
            <p:ph type="ftr" sz="quarter" idx="11"/>
          </p:nvPr>
        </p:nvSpPr>
        <p:spPr/>
        <p:txBody>
          <a:bodyPr/>
          <a:lstStyle/>
          <a:p>
            <a:r>
              <a:rPr lang="en-US"/>
              <a:t>Copy Right</a:t>
            </a:r>
            <a:endParaRPr lang="en-US" dirty="0"/>
          </a:p>
        </p:txBody>
      </p:sp>
    </p:spTree>
    <p:extLst>
      <p:ext uri="{BB962C8B-B14F-4D97-AF65-F5344CB8AC3E}">
        <p14:creationId xmlns:p14="http://schemas.microsoft.com/office/powerpoint/2010/main" val="355654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AB8B-6BE8-3B85-2D70-7FC56E69399B}"/>
              </a:ext>
            </a:extLst>
          </p:cNvPr>
          <p:cNvSpPr>
            <a:spLocks noGrp="1"/>
          </p:cNvSpPr>
          <p:nvPr>
            <p:ph type="title"/>
          </p:nvPr>
        </p:nvSpPr>
        <p:spPr>
          <a:xfrm>
            <a:off x="1066800" y="457518"/>
            <a:ext cx="10058400" cy="693949"/>
          </a:xfrm>
        </p:spPr>
        <p:txBody>
          <a:bodyPr>
            <a:normAutofit fontScale="90000"/>
          </a:bodyPr>
          <a:lstStyle/>
          <a:p>
            <a:r>
              <a:rPr lang="en-US" dirty="0"/>
              <a:t>Decision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DBBD90-808E-CE87-D7CD-6EE071C02BD7}"/>
                  </a:ext>
                </a:extLst>
              </p:cNvPr>
              <p:cNvSpPr>
                <a:spLocks noGrp="1"/>
              </p:cNvSpPr>
              <p:nvPr>
                <p:ph idx="1"/>
              </p:nvPr>
            </p:nvSpPr>
            <p:spPr>
              <a:xfrm>
                <a:off x="1066800" y="1286933"/>
                <a:ext cx="10058400" cy="4885268"/>
              </a:xfrm>
            </p:spPr>
            <p:txBody>
              <a:bodyPr/>
              <a:lstStyle/>
              <a:p>
                <a:pPr marL="0" indent="0">
                  <a:buNone/>
                </a:pPr>
                <a:r>
                  <a:rPr lang="en-US" sz="3200" dirty="0"/>
                  <a:t>The chi-square test of goodness of fit is a right sided test. It means that the calculated chi-square has to be significantly higher and exceed critical chi-square (tabulated chi-square) in order to reject H0. A large calculated value indicates a greater difference. </a:t>
                </a:r>
              </a:p>
              <a:p>
                <a:pPr marL="0" indent="0">
                  <a:buNone/>
                </a:pPr>
                <a:r>
                  <a:rPr lang="en-US" sz="3200" dirty="0"/>
                  <a:t>The decision rule is that:</a:t>
                </a:r>
              </a:p>
              <a:p>
                <a:pPr marL="0" indent="0">
                  <a:buNone/>
                </a:pPr>
                <a:r>
                  <a:rPr lang="en-US" sz="3200" dirty="0"/>
                  <a:t>	Reject H0 if Cal </a:t>
                </a:r>
                <a14:m>
                  <m:oMath xmlns:m="http://schemas.openxmlformats.org/officeDocument/2006/math">
                    <m:sSup>
                      <m:sSupPr>
                        <m:ctrlPr>
                          <a:rPr lang="en-US" sz="3200" i="1" smtClean="0">
                            <a:latin typeface="Cambria Math" panose="02040503050406030204" pitchFamily="18" charset="0"/>
                          </a:rPr>
                        </m:ctrlPr>
                      </m:sSupPr>
                      <m:e>
                        <m:r>
                          <a:rPr lang="en-US" sz="3200" i="1" smtClean="0">
                            <a:latin typeface="Cambria Math" panose="02040503050406030204" pitchFamily="18" charset="0"/>
                            <a:ea typeface="Cambria Math" panose="02040503050406030204" pitchFamily="18" charset="0"/>
                          </a:rPr>
                          <m:t>𝜒</m:t>
                        </m:r>
                      </m:e>
                      <m:sup>
                        <m:r>
                          <a:rPr lang="en-US" sz="3200" b="0" i="1" smtClean="0">
                            <a:latin typeface="Cambria Math" panose="02040503050406030204" pitchFamily="18" charset="0"/>
                          </a:rPr>
                          <m:t>2</m:t>
                        </m:r>
                      </m:sup>
                    </m:sSup>
                  </m:oMath>
                </a14:m>
                <a:r>
                  <a:rPr lang="en-US" sz="3200" dirty="0"/>
                  <a:t> &gt; Tab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𝜒</m:t>
                        </m:r>
                      </m:e>
                      <m:sup>
                        <m:r>
                          <a:rPr lang="en-US" sz="3200" i="1">
                            <a:latin typeface="Cambria Math" panose="02040503050406030204" pitchFamily="18" charset="0"/>
                          </a:rPr>
                          <m:t>2</m:t>
                        </m:r>
                      </m:sup>
                    </m:sSup>
                  </m:oMath>
                </a14:m>
                <a:r>
                  <a:rPr lang="en-US" sz="3200" dirty="0"/>
                  <a:t> i.e. </a:t>
                </a:r>
                <a14:m>
                  <m:oMath xmlns:m="http://schemas.openxmlformats.org/officeDocument/2006/math">
                    <m:sSubSup>
                      <m:sSubSupPr>
                        <m:ctrlPr>
                          <a:rPr lang="en-US" sz="3200" i="1" smtClean="0">
                            <a:latin typeface="Cambria Math" panose="02040503050406030204" pitchFamily="18" charset="0"/>
                          </a:rPr>
                        </m:ctrlPr>
                      </m:sSubSupPr>
                      <m:e>
                        <m:r>
                          <a:rPr lang="en-US" sz="3200" i="1" smtClean="0">
                            <a:latin typeface="Cambria Math" panose="02040503050406030204" pitchFamily="18" charset="0"/>
                            <a:ea typeface="Cambria Math" panose="02040503050406030204" pitchFamily="18" charset="0"/>
                          </a:rPr>
                          <m:t>𝜒</m:t>
                        </m:r>
                      </m:e>
                      <m:sub>
                        <m:r>
                          <a:rPr lang="en-US" sz="3200" i="1" smtClean="0">
                            <a:latin typeface="Cambria Math" panose="02040503050406030204" pitchFamily="18" charset="0"/>
                            <a:ea typeface="Cambria Math" panose="02040503050406030204" pitchFamily="18" charset="0"/>
                          </a:rPr>
                          <m:t>𝛼</m:t>
                        </m:r>
                      </m:sub>
                      <m:sup>
                        <m:r>
                          <a:rPr lang="en-US" sz="3200" b="0" i="1" smtClean="0">
                            <a:latin typeface="Cambria Math" panose="02040503050406030204" pitchFamily="18" charset="0"/>
                          </a:rPr>
                          <m:t>2</m:t>
                        </m:r>
                      </m:sup>
                    </m:sSubSup>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𝑟</m:t>
                    </m:r>
                    <m:r>
                      <a:rPr lang="en-US" sz="3200" b="0" i="1" smtClean="0">
                        <a:latin typeface="Cambria Math" panose="02040503050406030204" pitchFamily="18" charset="0"/>
                      </a:rPr>
                      <m:t>−1)</m:t>
                    </m:r>
                  </m:oMath>
                </a14:m>
                <a:endParaRPr lang="en-US" sz="3200"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2ADBBD90-808E-CE87-D7CD-6EE071C02BD7}"/>
                  </a:ext>
                </a:extLst>
              </p:cNvPr>
              <p:cNvSpPr>
                <a:spLocks noGrp="1" noRot="1" noChangeAspect="1" noMove="1" noResize="1" noEditPoints="1" noAdjustHandles="1" noChangeArrowheads="1" noChangeShapeType="1" noTextEdit="1"/>
              </p:cNvSpPr>
              <p:nvPr>
                <p:ph idx="1"/>
              </p:nvPr>
            </p:nvSpPr>
            <p:spPr>
              <a:xfrm>
                <a:off x="1066800" y="1286933"/>
                <a:ext cx="10058400" cy="4885268"/>
              </a:xfrm>
              <a:blipFill>
                <a:blip r:embed="rId2"/>
                <a:stretch>
                  <a:fillRect l="-1515" t="-2618" r="-169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57B60E1-1FFA-1B77-BBFF-4B978ECC6B0C}"/>
              </a:ext>
            </a:extLst>
          </p:cNvPr>
          <p:cNvSpPr>
            <a:spLocks noGrp="1"/>
          </p:cNvSpPr>
          <p:nvPr>
            <p:ph type="ftr" sz="quarter" idx="11"/>
          </p:nvPr>
        </p:nvSpPr>
        <p:spPr/>
        <p:txBody>
          <a:bodyPr/>
          <a:lstStyle/>
          <a:p>
            <a:r>
              <a:rPr lang="en-US"/>
              <a:t>Copy Right</a:t>
            </a:r>
            <a:endParaRPr lang="en-US" dirty="0"/>
          </a:p>
        </p:txBody>
      </p:sp>
    </p:spTree>
    <p:extLst>
      <p:ext uri="{BB962C8B-B14F-4D97-AF65-F5344CB8AC3E}">
        <p14:creationId xmlns:p14="http://schemas.microsoft.com/office/powerpoint/2010/main" val="277459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407</TotalTime>
  <Words>462</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Cambria</vt:lpstr>
      <vt:lpstr>Cambria Math</vt:lpstr>
      <vt:lpstr>Times New Roman</vt:lpstr>
      <vt:lpstr>Wingdings</vt:lpstr>
      <vt:lpstr>Metropolitan</vt:lpstr>
      <vt:lpstr>Chi-square test of goodness of fit</vt:lpstr>
      <vt:lpstr>Function of the test</vt:lpstr>
      <vt:lpstr>Test Assumptions</vt:lpstr>
      <vt:lpstr>Hypothesis to test</vt:lpstr>
      <vt:lpstr>Test Statistics</vt:lpstr>
      <vt:lpstr>Distribution of test statistics</vt:lpstr>
      <vt:lpstr>Decision Rule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 Chhatkuli</dc:creator>
  <cp:lastModifiedBy>Santosh Chhatkuli</cp:lastModifiedBy>
  <cp:revision>10</cp:revision>
  <dcterms:created xsi:type="dcterms:W3CDTF">2025-01-01T03:31:39Z</dcterms:created>
  <dcterms:modified xsi:type="dcterms:W3CDTF">2025-01-06T16:09:30Z</dcterms:modified>
</cp:coreProperties>
</file>