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3" r:id="rId6"/>
    <p:sldId id="264" r:id="rId7"/>
    <p:sldId id="266" r:id="rId8"/>
    <p:sldId id="265" r:id="rId9"/>
    <p:sldId id="260" r:id="rId10"/>
    <p:sldId id="262" r:id="rId11"/>
    <p:sldId id="261"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5" d="100"/>
          <a:sy n="75" d="100"/>
        </p:scale>
        <p:origin x="2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7FFAF-49C4-42DF-955C-AA3C14B3D120}"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B18C8-C6E0-474B-AA82-D659BB627DE2}" type="slidenum">
              <a:rPr lang="en-US" smtClean="0"/>
              <a:t>‹#›</a:t>
            </a:fld>
            <a:endParaRPr lang="en-US"/>
          </a:p>
        </p:txBody>
      </p:sp>
    </p:spTree>
    <p:extLst>
      <p:ext uri="{BB962C8B-B14F-4D97-AF65-F5344CB8AC3E}">
        <p14:creationId xmlns:p14="http://schemas.microsoft.com/office/powerpoint/2010/main" val="190930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5A17DF9-3104-4EC1-8F31-DC8AD63760C9}" type="datetime1">
              <a:rPr lang="en-US" smtClean="0"/>
              <a:t>2/2/2025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0EE4CB70-E096-43B8-ADFA-AC2C91D9428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08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32B3D-C123-4036-881D-5CB28B1BE7EC}" type="datetime1">
              <a:rPr lang="en-US" smtClean="0"/>
              <a:t>2/2/2025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0EE4CB70-E096-43B8-ADFA-AC2C91D94288}" type="slidenum">
              <a:rPr lang="en-US" smtClean="0"/>
              <a:t>‹#›</a:t>
            </a:fld>
            <a:endParaRPr lang="en-US"/>
          </a:p>
        </p:txBody>
      </p:sp>
    </p:spTree>
    <p:extLst>
      <p:ext uri="{BB962C8B-B14F-4D97-AF65-F5344CB8AC3E}">
        <p14:creationId xmlns:p14="http://schemas.microsoft.com/office/powerpoint/2010/main" val="38800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B97E8-2E15-4136-9459-E1A6769B52D3}" type="datetime1">
              <a:rPr lang="en-US" smtClean="0"/>
              <a:t>2/2/2025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0EE4CB70-E096-43B8-ADFA-AC2C91D9428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3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07DA8-1ACD-4BCD-91F4-DFC9D189A020}" type="datetime1">
              <a:rPr lang="en-US" smtClean="0"/>
              <a:t>2/2/2025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0EE4CB70-E096-43B8-ADFA-AC2C91D94288}" type="slidenum">
              <a:rPr lang="en-US" smtClean="0"/>
              <a:t>‹#›</a:t>
            </a:fld>
            <a:endParaRPr lang="en-US"/>
          </a:p>
        </p:txBody>
      </p:sp>
    </p:spTree>
    <p:extLst>
      <p:ext uri="{BB962C8B-B14F-4D97-AF65-F5344CB8AC3E}">
        <p14:creationId xmlns:p14="http://schemas.microsoft.com/office/powerpoint/2010/main" val="245395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F9B12-0B7E-4991-AB12-A76898F77AEA}" type="datetime1">
              <a:rPr lang="en-US" smtClean="0"/>
              <a:t>2/2/2025</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0EE4CB70-E096-43B8-ADFA-AC2C91D9428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54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3E758-67E1-4A63-8845-BC7A94FCE5E6}" type="datetime1">
              <a:rPr lang="en-US" smtClean="0"/>
              <a:t>2/2/2025</a:t>
            </a:fld>
            <a:endParaRPr lang="en-US"/>
          </a:p>
        </p:txBody>
      </p:sp>
      <p:sp>
        <p:nvSpPr>
          <p:cNvPr id="6" name="Footer Placeholder 5"/>
          <p:cNvSpPr>
            <a:spLocks noGrp="1"/>
          </p:cNvSpPr>
          <p:nvPr>
            <p:ph type="ftr" sz="quarter" idx="11"/>
          </p:nvPr>
        </p:nvSpPr>
        <p:spPr/>
        <p:txBody>
          <a:bodyPr/>
          <a:lstStyle/>
          <a:p>
            <a:r>
              <a:rPr lang="en-US"/>
              <a:t>Copy Right: Santosh Chhatkuli</a:t>
            </a:r>
          </a:p>
        </p:txBody>
      </p:sp>
      <p:sp>
        <p:nvSpPr>
          <p:cNvPr id="7" name="Slide Number Placeholder 6"/>
          <p:cNvSpPr>
            <a:spLocks noGrp="1"/>
          </p:cNvSpPr>
          <p:nvPr>
            <p:ph type="sldNum" sz="quarter" idx="12"/>
          </p:nvPr>
        </p:nvSpPr>
        <p:spPr/>
        <p:txBody>
          <a:bodyPr/>
          <a:lstStyle/>
          <a:p>
            <a:fld id="{0EE4CB70-E096-43B8-ADFA-AC2C91D94288}" type="slidenum">
              <a:rPr lang="en-US" smtClean="0"/>
              <a:t>‹#›</a:t>
            </a:fld>
            <a:endParaRPr lang="en-US"/>
          </a:p>
        </p:txBody>
      </p:sp>
    </p:spTree>
    <p:extLst>
      <p:ext uri="{BB962C8B-B14F-4D97-AF65-F5344CB8AC3E}">
        <p14:creationId xmlns:p14="http://schemas.microsoft.com/office/powerpoint/2010/main" val="272902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00E01-0F3D-49E4-8426-DE7792F4DAA0}" type="datetime1">
              <a:rPr lang="en-US" smtClean="0"/>
              <a:t>2/2/2025</a:t>
            </a:fld>
            <a:endParaRPr lang="en-US"/>
          </a:p>
        </p:txBody>
      </p:sp>
      <p:sp>
        <p:nvSpPr>
          <p:cNvPr id="8" name="Footer Placeholder 7"/>
          <p:cNvSpPr>
            <a:spLocks noGrp="1"/>
          </p:cNvSpPr>
          <p:nvPr>
            <p:ph type="ftr" sz="quarter" idx="11"/>
          </p:nvPr>
        </p:nvSpPr>
        <p:spPr/>
        <p:txBody>
          <a:bodyPr/>
          <a:lstStyle/>
          <a:p>
            <a:r>
              <a:rPr lang="en-US"/>
              <a:t>Copy Right: Santosh Chhatkuli</a:t>
            </a:r>
          </a:p>
        </p:txBody>
      </p:sp>
      <p:sp>
        <p:nvSpPr>
          <p:cNvPr id="9" name="Slide Number Placeholder 8"/>
          <p:cNvSpPr>
            <a:spLocks noGrp="1"/>
          </p:cNvSpPr>
          <p:nvPr>
            <p:ph type="sldNum" sz="quarter" idx="12"/>
          </p:nvPr>
        </p:nvSpPr>
        <p:spPr/>
        <p:txBody>
          <a:bodyPr/>
          <a:lstStyle/>
          <a:p>
            <a:fld id="{0EE4CB70-E096-43B8-ADFA-AC2C91D94288}" type="slidenum">
              <a:rPr lang="en-US" smtClean="0"/>
              <a:t>‹#›</a:t>
            </a:fld>
            <a:endParaRPr lang="en-US"/>
          </a:p>
        </p:txBody>
      </p:sp>
    </p:spTree>
    <p:extLst>
      <p:ext uri="{BB962C8B-B14F-4D97-AF65-F5344CB8AC3E}">
        <p14:creationId xmlns:p14="http://schemas.microsoft.com/office/powerpoint/2010/main" val="365325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4B094B-C170-40BA-BC38-44FCA614C845}" type="datetime1">
              <a:rPr lang="en-US" smtClean="0"/>
              <a:t>2/2/2025</a:t>
            </a:fld>
            <a:endParaRPr lang="en-US"/>
          </a:p>
        </p:txBody>
      </p:sp>
      <p:sp>
        <p:nvSpPr>
          <p:cNvPr id="4" name="Footer Placeholder 3"/>
          <p:cNvSpPr>
            <a:spLocks noGrp="1"/>
          </p:cNvSpPr>
          <p:nvPr>
            <p:ph type="ftr" sz="quarter" idx="11"/>
          </p:nvPr>
        </p:nvSpPr>
        <p:spPr/>
        <p:txBody>
          <a:bodyPr/>
          <a:lstStyle/>
          <a:p>
            <a:r>
              <a:rPr lang="en-US"/>
              <a:t>Copy Right: Santosh Chhatkuli</a:t>
            </a:r>
          </a:p>
        </p:txBody>
      </p:sp>
      <p:sp>
        <p:nvSpPr>
          <p:cNvPr id="5" name="Slide Number Placeholder 4"/>
          <p:cNvSpPr>
            <a:spLocks noGrp="1"/>
          </p:cNvSpPr>
          <p:nvPr>
            <p:ph type="sldNum" sz="quarter" idx="12"/>
          </p:nvPr>
        </p:nvSpPr>
        <p:spPr/>
        <p:txBody>
          <a:bodyPr/>
          <a:lstStyle/>
          <a:p>
            <a:fld id="{0EE4CB70-E096-43B8-ADFA-AC2C91D94288}" type="slidenum">
              <a:rPr lang="en-US" smtClean="0"/>
              <a:t>‹#›</a:t>
            </a:fld>
            <a:endParaRPr lang="en-US"/>
          </a:p>
        </p:txBody>
      </p:sp>
    </p:spTree>
    <p:extLst>
      <p:ext uri="{BB962C8B-B14F-4D97-AF65-F5344CB8AC3E}">
        <p14:creationId xmlns:p14="http://schemas.microsoft.com/office/powerpoint/2010/main" val="113071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12AD5-AE1E-4DF6-8EDB-DCF813ECDF2A}" type="datetime1">
              <a:rPr lang="en-US" smtClean="0"/>
              <a:t>2/2/2025</a:t>
            </a:fld>
            <a:endParaRPr lang="en-US"/>
          </a:p>
        </p:txBody>
      </p:sp>
      <p:sp>
        <p:nvSpPr>
          <p:cNvPr id="3" name="Footer Placeholder 2"/>
          <p:cNvSpPr>
            <a:spLocks noGrp="1"/>
          </p:cNvSpPr>
          <p:nvPr>
            <p:ph type="ftr" sz="quarter" idx="11"/>
          </p:nvPr>
        </p:nvSpPr>
        <p:spPr/>
        <p:txBody>
          <a:bodyPr/>
          <a:lstStyle/>
          <a:p>
            <a:r>
              <a:rPr lang="en-US"/>
              <a:t>Copy Right: Santosh Chhatkuli</a:t>
            </a:r>
          </a:p>
        </p:txBody>
      </p:sp>
      <p:sp>
        <p:nvSpPr>
          <p:cNvPr id="4" name="Slide Number Placeholder 3"/>
          <p:cNvSpPr>
            <a:spLocks noGrp="1"/>
          </p:cNvSpPr>
          <p:nvPr>
            <p:ph type="sldNum" sz="quarter" idx="12"/>
          </p:nvPr>
        </p:nvSpPr>
        <p:spPr/>
        <p:txBody>
          <a:bodyPr/>
          <a:lstStyle/>
          <a:p>
            <a:fld id="{0EE4CB70-E096-43B8-ADFA-AC2C91D94288}" type="slidenum">
              <a:rPr lang="en-US" smtClean="0"/>
              <a:t>‹#›</a:t>
            </a:fld>
            <a:endParaRPr lang="en-US"/>
          </a:p>
        </p:txBody>
      </p:sp>
    </p:spTree>
    <p:extLst>
      <p:ext uri="{BB962C8B-B14F-4D97-AF65-F5344CB8AC3E}">
        <p14:creationId xmlns:p14="http://schemas.microsoft.com/office/powerpoint/2010/main" val="319832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D4343D-0831-4823-BC6E-025BE340D2A0}" type="datetime1">
              <a:rPr lang="en-US" smtClean="0"/>
              <a:t>2/2/2025</a:t>
            </a:fld>
            <a:endParaRPr lang="en-US"/>
          </a:p>
        </p:txBody>
      </p:sp>
      <p:sp>
        <p:nvSpPr>
          <p:cNvPr id="6" name="Footer Placeholder 5"/>
          <p:cNvSpPr>
            <a:spLocks noGrp="1"/>
          </p:cNvSpPr>
          <p:nvPr>
            <p:ph type="ftr" sz="quarter" idx="11"/>
          </p:nvPr>
        </p:nvSpPr>
        <p:spPr/>
        <p:txBody>
          <a:bodyPr/>
          <a:lstStyle/>
          <a:p>
            <a:r>
              <a:rPr lang="en-US"/>
              <a:t>Copy Right: Santosh Chhatkuli</a:t>
            </a:r>
          </a:p>
        </p:txBody>
      </p:sp>
      <p:sp>
        <p:nvSpPr>
          <p:cNvPr id="7" name="Slide Number Placeholder 6"/>
          <p:cNvSpPr>
            <a:spLocks noGrp="1"/>
          </p:cNvSpPr>
          <p:nvPr>
            <p:ph type="sldNum" sz="quarter" idx="12"/>
          </p:nvPr>
        </p:nvSpPr>
        <p:spPr/>
        <p:txBody>
          <a:bodyPr/>
          <a:lstStyle/>
          <a:p>
            <a:fld id="{0EE4CB70-E096-43B8-ADFA-AC2C91D94288}" type="slidenum">
              <a:rPr lang="en-US" smtClean="0"/>
              <a:t>‹#›</a:t>
            </a:fld>
            <a:endParaRPr lang="en-US"/>
          </a:p>
        </p:txBody>
      </p:sp>
    </p:spTree>
    <p:extLst>
      <p:ext uri="{BB962C8B-B14F-4D97-AF65-F5344CB8AC3E}">
        <p14:creationId xmlns:p14="http://schemas.microsoft.com/office/powerpoint/2010/main" val="420879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AA838D-2CE2-4A56-B7E5-47C492061D6D}" type="datetime1">
              <a:rPr lang="en-US" smtClean="0"/>
              <a:t>2/2/2025</a:t>
            </a:fld>
            <a:endParaRPr lang="en-US"/>
          </a:p>
        </p:txBody>
      </p:sp>
      <p:sp>
        <p:nvSpPr>
          <p:cNvPr id="6" name="Footer Placeholder 5"/>
          <p:cNvSpPr>
            <a:spLocks noGrp="1"/>
          </p:cNvSpPr>
          <p:nvPr>
            <p:ph type="ftr" sz="quarter" idx="11"/>
          </p:nvPr>
        </p:nvSpPr>
        <p:spPr/>
        <p:txBody>
          <a:bodyPr/>
          <a:lstStyle/>
          <a:p>
            <a:r>
              <a:rPr lang="en-US"/>
              <a:t>Copy Right: Santosh Chhatkuli</a:t>
            </a:r>
          </a:p>
        </p:txBody>
      </p:sp>
      <p:sp>
        <p:nvSpPr>
          <p:cNvPr id="7" name="Slide Number Placeholder 6"/>
          <p:cNvSpPr>
            <a:spLocks noGrp="1"/>
          </p:cNvSpPr>
          <p:nvPr>
            <p:ph type="sldNum" sz="quarter" idx="12"/>
          </p:nvPr>
        </p:nvSpPr>
        <p:spPr/>
        <p:txBody>
          <a:bodyPr/>
          <a:lstStyle/>
          <a:p>
            <a:fld id="{0EE4CB70-E096-43B8-ADFA-AC2C91D9428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63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F9EE53-8AD0-433B-B7B6-BA0A1154244F}" type="datetime1">
              <a:rPr lang="en-US" smtClean="0"/>
              <a:t>2/2/2025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Copy Right: Santosh Chhatkuli</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E4CB70-E096-43B8-ADFA-AC2C91D9428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02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tatease.com/software/design-expe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2D05-4D92-D2FF-9054-139D9BF2F0AB}"/>
              </a:ext>
            </a:extLst>
          </p:cNvPr>
          <p:cNvSpPr>
            <a:spLocks noGrp="1"/>
          </p:cNvSpPr>
          <p:nvPr>
            <p:ph type="ctrTitle"/>
          </p:nvPr>
        </p:nvSpPr>
        <p:spPr/>
        <p:txBody>
          <a:bodyPr/>
          <a:lstStyle/>
          <a:p>
            <a:r>
              <a:rPr lang="en-US" dirty="0"/>
              <a:t>Completely Randomized Design (CRD)</a:t>
            </a:r>
          </a:p>
        </p:txBody>
      </p:sp>
      <p:sp>
        <p:nvSpPr>
          <p:cNvPr id="3" name="Subtitle 2">
            <a:extLst>
              <a:ext uri="{FF2B5EF4-FFF2-40B4-BE49-F238E27FC236}">
                <a16:creationId xmlns:a16="http://schemas.microsoft.com/office/drawing/2014/main" id="{941012C6-F965-BAC5-3FE0-6A80533DCB33}"/>
              </a:ext>
            </a:extLst>
          </p:cNvPr>
          <p:cNvSpPr>
            <a:spLocks noGrp="1"/>
          </p:cNvSpPr>
          <p:nvPr>
            <p:ph type="subTitle" idx="1"/>
          </p:nvPr>
        </p:nvSpPr>
        <p:spPr/>
        <p:txBody>
          <a:bodyPr/>
          <a:lstStyle/>
          <a:p>
            <a:r>
              <a:rPr lang="en-US" dirty="0"/>
              <a:t>Santosh Chhatkuli</a:t>
            </a:r>
          </a:p>
        </p:txBody>
      </p:sp>
      <p:sp>
        <p:nvSpPr>
          <p:cNvPr id="4" name="Date Placeholder 3">
            <a:extLst>
              <a:ext uri="{FF2B5EF4-FFF2-40B4-BE49-F238E27FC236}">
                <a16:creationId xmlns:a16="http://schemas.microsoft.com/office/drawing/2014/main" id="{FCB644A6-3C39-C376-B563-2307FD2733AB}"/>
              </a:ext>
            </a:extLst>
          </p:cNvPr>
          <p:cNvSpPr>
            <a:spLocks noGrp="1"/>
          </p:cNvSpPr>
          <p:nvPr>
            <p:ph type="dt" sz="half" idx="10"/>
          </p:nvPr>
        </p:nvSpPr>
        <p:spPr/>
        <p:txBody>
          <a:bodyPr/>
          <a:lstStyle/>
          <a:p>
            <a:fld id="{74CD9DE1-98E2-4D5E-B269-695323EAA45E}" type="datetime1">
              <a:rPr lang="en-US" smtClean="0"/>
              <a:t>2/2/2025</a:t>
            </a:fld>
            <a:endParaRPr lang="en-US"/>
          </a:p>
        </p:txBody>
      </p:sp>
      <p:sp>
        <p:nvSpPr>
          <p:cNvPr id="5" name="Footer Placeholder 4">
            <a:extLst>
              <a:ext uri="{FF2B5EF4-FFF2-40B4-BE49-F238E27FC236}">
                <a16:creationId xmlns:a16="http://schemas.microsoft.com/office/drawing/2014/main" id="{72D3CD78-71C8-9258-2196-9D95F53B45AF}"/>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23857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5F3BF5-F62E-0EEA-3986-2786A0B7E682}"/>
                  </a:ext>
                </a:extLst>
              </p:cNvPr>
              <p:cNvSpPr>
                <a:spLocks noGrp="1"/>
              </p:cNvSpPr>
              <p:nvPr>
                <p:ph idx="1"/>
              </p:nvPr>
            </p:nvSpPr>
            <p:spPr>
              <a:xfrm>
                <a:off x="1024128" y="464024"/>
                <a:ext cx="10672003" cy="5845336"/>
              </a:xfrm>
            </p:spPr>
            <p:txBody>
              <a:bodyPr>
                <a:normAutofit lnSpcReduction="10000"/>
              </a:bodyPr>
              <a:lstStyle/>
              <a:p>
                <a:pPr marL="0" marR="0">
                  <a:lnSpc>
                    <a:spcPct val="115000"/>
                  </a:lnSpc>
                  <a:spcBef>
                    <a:spcPts val="0"/>
                  </a:spcBef>
                  <a:spcAft>
                    <a:spcPts val="0"/>
                  </a:spcAft>
                </a:pPr>
                <a:r>
                  <a:rPr lang="en-US" sz="2600" b="1" dirty="0">
                    <a:effectLst/>
                    <a:latin typeface="Calibri" panose="020F0502020204030204" pitchFamily="34" charset="0"/>
                    <a:ea typeface="Times New Roman" panose="02020603050405020304" pitchFamily="18" charset="0"/>
                    <a:cs typeface="Calibri" panose="020F0502020204030204" pitchFamily="34" charset="0"/>
                  </a:rPr>
                  <a:t>Assumptions of one-way ANOVA/CRD</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pPr marL="514350" marR="0" lvl="0" indent="-514350">
                  <a:lnSpc>
                    <a:spcPct val="115000"/>
                  </a:lnSpc>
                  <a:spcBef>
                    <a:spcPts val="0"/>
                  </a:spcBef>
                  <a:spcAft>
                    <a:spcPts val="0"/>
                  </a:spcAft>
                  <a:buFont typeface="+mj-lt"/>
                  <a:buAutoNum type="arabicPeriod"/>
                </a:pPr>
                <a:r>
                  <a:rPr lang="en-US" sz="2600" dirty="0">
                    <a:effectLst/>
                    <a:latin typeface="Calibri" panose="020F0502020204030204" pitchFamily="34" charset="0"/>
                    <a:ea typeface="Times New Roman" panose="02020603050405020304" pitchFamily="18" charset="0"/>
                    <a:cs typeface="Calibri" panose="020F0502020204030204" pitchFamily="34" charset="0"/>
                  </a:rPr>
                  <a:t>The values of response variable are assumed to be normally distributed with each group or population or level of factor.</a:t>
                </a:r>
                <a:endParaRPr lang="en-US" sz="2600" dirty="0">
                  <a:latin typeface="Calibri" panose="020F0502020204030204" pitchFamily="34" charset="0"/>
                  <a:ea typeface="Times New Roman" panose="02020603050405020304" pitchFamily="18" charset="0"/>
                  <a:cs typeface="Times New Roman" panose="02020603050405020304" pitchFamily="18" charset="0"/>
                </a:endParaRPr>
              </a:p>
              <a:p>
                <a:pPr marL="514350" marR="0" lvl="0" indent="-514350">
                  <a:lnSpc>
                    <a:spcPct val="115000"/>
                  </a:lnSpc>
                  <a:spcBef>
                    <a:spcPts val="0"/>
                  </a:spcBef>
                  <a:spcAft>
                    <a:spcPts val="0"/>
                  </a:spcAft>
                  <a:buFont typeface="+mj-lt"/>
                  <a:buAutoNum type="arabicPeriod"/>
                </a:pPr>
                <a:r>
                  <a:rPr lang="en-US" sz="2600" dirty="0">
                    <a:effectLst/>
                    <a:latin typeface="Calibri" panose="020F0502020204030204" pitchFamily="34" charset="0"/>
                    <a:ea typeface="Times New Roman" panose="02020603050405020304" pitchFamily="18" charset="0"/>
                    <a:cs typeface="Calibri" panose="020F0502020204030204" pitchFamily="34" charset="0"/>
                  </a:rPr>
                  <a:t>The variance is same in each group or population (Homogeneity of variance)</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pPr marL="493776" lvl="1" indent="0">
                  <a:lnSpc>
                    <a:spcPct val="115000"/>
                  </a:lnSpc>
                  <a:spcBef>
                    <a:spcPts val="0"/>
                  </a:spcBef>
                  <a:spcAft>
                    <a:spcPts val="0"/>
                  </a:spcAft>
                  <a:buNone/>
                </a:pPr>
                <a:r>
                  <a:rPr lang="en-US" sz="2200" dirty="0">
                    <a:effectLst/>
                    <a:latin typeface="Calibri" panose="020F0502020204030204" pitchFamily="34" charset="0"/>
                    <a:ea typeface="Times New Roman" panose="02020603050405020304" pitchFamily="18" charset="0"/>
                    <a:cs typeface="Calibri" panose="020F0502020204030204" pitchFamily="34" charset="0"/>
                  </a:rPr>
                  <a:t>	i.e. </a:t>
                </a:r>
                <a14:m>
                  <m:oMath xmlns:m="http://schemas.openxmlformats.org/officeDocument/2006/math">
                    <m:sSubSup>
                      <m:sSubSupPr>
                        <m:ctrlPr>
                          <a:rPr lang="en-US" sz="22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200" i="1">
                            <a:effectLst/>
                            <a:latin typeface="Cambria Math" panose="02040503050406030204" pitchFamily="18" charset="0"/>
                            <a:ea typeface="Times New Roman" panose="02020603050405020304" pitchFamily="18" charset="0"/>
                            <a:cs typeface="Calibri" panose="020F0502020204030204" pitchFamily="34" charset="0"/>
                          </a:rPr>
                          <m:t>𝜎</m:t>
                        </m:r>
                      </m:e>
                      <m:sub>
                        <m:r>
                          <a:rPr lang="en-US" sz="22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200" i="1">
                            <a:effectLst/>
                            <a:latin typeface="Cambria Math" panose="02040503050406030204" pitchFamily="18" charset="0"/>
                            <a:ea typeface="Times New Roman" panose="02020603050405020304" pitchFamily="18" charset="0"/>
                            <a:cs typeface="Calibri" panose="020F0502020204030204" pitchFamily="34" charset="0"/>
                          </a:rPr>
                          <m:t>2</m:t>
                        </m:r>
                      </m:sup>
                    </m:sSubSup>
                    <m:r>
                      <a:rPr lang="en-US" sz="2200" i="1">
                        <a:effectLst/>
                        <a:latin typeface="Cambria Math" panose="02040503050406030204" pitchFamily="18" charset="0"/>
                        <a:ea typeface="Times New Roman" panose="02020603050405020304" pitchFamily="18" charset="0"/>
                        <a:cs typeface="Calibri" panose="020F0502020204030204" pitchFamily="34" charset="0"/>
                      </a:rPr>
                      <m:t>= </m:t>
                    </m:r>
                    <m:sSubSup>
                      <m:sSubSupPr>
                        <m:ctrlPr>
                          <a:rPr lang="en-US" sz="22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200" i="1">
                            <a:effectLst/>
                            <a:latin typeface="Cambria Math" panose="02040503050406030204" pitchFamily="18" charset="0"/>
                            <a:ea typeface="Times New Roman" panose="02020603050405020304" pitchFamily="18" charset="0"/>
                            <a:cs typeface="Calibri" panose="020F0502020204030204" pitchFamily="34" charset="0"/>
                          </a:rPr>
                          <m:t>𝜎</m:t>
                        </m:r>
                      </m:e>
                      <m:sub>
                        <m:r>
                          <a:rPr lang="en-US" sz="2200" i="1">
                            <a:effectLst/>
                            <a:latin typeface="Cambria Math" panose="02040503050406030204" pitchFamily="18" charset="0"/>
                            <a:ea typeface="Times New Roman" panose="02020603050405020304" pitchFamily="18" charset="0"/>
                            <a:cs typeface="Calibri" panose="020F0502020204030204" pitchFamily="34" charset="0"/>
                          </a:rPr>
                          <m:t>2</m:t>
                        </m:r>
                      </m:sub>
                      <m:sup>
                        <m:r>
                          <a:rPr lang="en-US" sz="2200" i="1">
                            <a:effectLst/>
                            <a:latin typeface="Cambria Math" panose="02040503050406030204" pitchFamily="18" charset="0"/>
                            <a:ea typeface="Times New Roman" panose="02020603050405020304" pitchFamily="18" charset="0"/>
                            <a:cs typeface="Calibri" panose="020F0502020204030204" pitchFamily="34" charset="0"/>
                          </a:rPr>
                          <m:t>2</m:t>
                        </m:r>
                      </m:sup>
                    </m:sSubSup>
                    <m:r>
                      <a:rPr lang="en-US" sz="2200" i="1">
                        <a:effectLst/>
                        <a:latin typeface="Cambria Math" panose="02040503050406030204" pitchFamily="18" charset="0"/>
                        <a:ea typeface="Times New Roman" panose="02020603050405020304" pitchFamily="18" charset="0"/>
                        <a:cs typeface="Calibri" panose="020F0502020204030204" pitchFamily="34" charset="0"/>
                      </a:rPr>
                      <m:t>=…= </m:t>
                    </m:r>
                    <m:sSubSup>
                      <m:sSubSupPr>
                        <m:ctrlPr>
                          <a:rPr lang="en-US" sz="22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200" i="1">
                            <a:effectLst/>
                            <a:latin typeface="Cambria Math" panose="02040503050406030204" pitchFamily="18" charset="0"/>
                            <a:ea typeface="Times New Roman" panose="02020603050405020304" pitchFamily="18" charset="0"/>
                            <a:cs typeface="Calibri" panose="020F0502020204030204" pitchFamily="34" charset="0"/>
                          </a:rPr>
                          <m:t>𝜎</m:t>
                        </m:r>
                      </m:e>
                      <m:sub>
                        <m:r>
                          <a:rPr lang="en-US" sz="2200" i="1">
                            <a:effectLst/>
                            <a:latin typeface="Cambria Math" panose="02040503050406030204" pitchFamily="18" charset="0"/>
                            <a:ea typeface="Times New Roman" panose="02020603050405020304" pitchFamily="18" charset="0"/>
                            <a:cs typeface="Calibri" panose="020F0502020204030204" pitchFamily="34" charset="0"/>
                          </a:rPr>
                          <m:t>𝑘</m:t>
                        </m:r>
                      </m:sub>
                      <m:sup>
                        <m:r>
                          <a:rPr lang="en-US" sz="2200" i="1">
                            <a:effectLst/>
                            <a:latin typeface="Cambria Math" panose="02040503050406030204" pitchFamily="18" charset="0"/>
                            <a:ea typeface="Times New Roman" panose="02020603050405020304" pitchFamily="18" charset="0"/>
                            <a:cs typeface="Calibri" panose="020F0502020204030204" pitchFamily="34" charset="0"/>
                          </a:rPr>
                          <m:t>2</m:t>
                        </m:r>
                      </m:sup>
                    </m:sSubSup>
                  </m:oMath>
                </a14:m>
                <a:endParaRPr lang="en-US" sz="2200" dirty="0">
                  <a:latin typeface="Calibri" panose="020F0502020204030204" pitchFamily="34" charset="0"/>
                  <a:ea typeface="Times New Roman" panose="02020603050405020304" pitchFamily="18" charset="0"/>
                  <a:cs typeface="Times New Roman" panose="02020603050405020304" pitchFamily="18" charset="0"/>
                </a:endParaRPr>
              </a:p>
              <a:p>
                <a:pPr marL="515938" marR="0" indent="-515938">
                  <a:lnSpc>
                    <a:spcPct val="115000"/>
                  </a:lnSpc>
                  <a:spcBef>
                    <a:spcPts val="0"/>
                  </a:spcBef>
                  <a:spcAft>
                    <a:spcPts val="0"/>
                  </a:spcAft>
                  <a:buFont typeface="+mj-lt"/>
                  <a:buAutoNum type="arabicPeriod"/>
                </a:pPr>
                <a:r>
                  <a:rPr lang="en-US" sz="2600" dirty="0">
                    <a:effectLst/>
                    <a:latin typeface="Calibri" panose="020F0502020204030204" pitchFamily="34" charset="0"/>
                    <a:ea typeface="Times New Roman" panose="02020603050405020304" pitchFamily="18" charset="0"/>
                    <a:cs typeface="Calibri" panose="020F0502020204030204" pitchFamily="34" charset="0"/>
                  </a:rPr>
                  <a:t>The samples are simple random samples</a:t>
                </a:r>
                <a:endParaRPr lang="en-US" sz="2600" dirty="0">
                  <a:latin typeface="Calibri" panose="020F0502020204030204" pitchFamily="34" charset="0"/>
                  <a:ea typeface="Times New Roman" panose="02020603050405020304" pitchFamily="18" charset="0"/>
                  <a:cs typeface="Times New Roman" panose="02020603050405020304" pitchFamily="18" charset="0"/>
                </a:endParaRPr>
              </a:p>
              <a:p>
                <a:pPr marL="515938" marR="0" indent="-515938">
                  <a:lnSpc>
                    <a:spcPct val="115000"/>
                  </a:lnSpc>
                  <a:spcBef>
                    <a:spcPts val="0"/>
                  </a:spcBef>
                  <a:spcAft>
                    <a:spcPts val="0"/>
                  </a:spcAft>
                  <a:buFont typeface="+mj-lt"/>
                  <a:buAutoNum type="arabicPeriod"/>
                </a:pPr>
                <a:r>
                  <a:rPr lang="en-US" sz="2600" dirty="0">
                    <a:effectLst/>
                    <a:latin typeface="Calibri" panose="020F0502020204030204" pitchFamily="34" charset="0"/>
                    <a:ea typeface="Times New Roman" panose="02020603050405020304" pitchFamily="18" charset="0"/>
                    <a:cs typeface="Calibri" panose="020F0502020204030204" pitchFamily="34" charset="0"/>
                  </a:rPr>
                  <a:t>The samples are independent of each other</a:t>
                </a:r>
                <a:endParaRPr lang="en-US" sz="2600" dirty="0">
                  <a:latin typeface="Calibri" panose="020F0502020204030204" pitchFamily="34" charset="0"/>
                  <a:ea typeface="Times New Roman" panose="02020603050405020304" pitchFamily="18" charset="0"/>
                  <a:cs typeface="Times New Roman" panose="02020603050405020304" pitchFamily="18" charset="0"/>
                </a:endParaRPr>
              </a:p>
              <a:p>
                <a:pPr marL="515938" marR="0" indent="-515938">
                  <a:lnSpc>
                    <a:spcPct val="115000"/>
                  </a:lnSpc>
                  <a:spcBef>
                    <a:spcPts val="0"/>
                  </a:spcBef>
                  <a:spcAft>
                    <a:spcPts val="0"/>
                  </a:spcAft>
                  <a:buFont typeface="+mj-lt"/>
                  <a:buAutoNum type="arabicPeriod"/>
                </a:pPr>
                <a:r>
                  <a:rPr lang="en-US" sz="2600" dirty="0">
                    <a:effectLst/>
                    <a:latin typeface="Calibri" panose="020F0502020204030204" pitchFamily="34" charset="0"/>
                    <a:ea typeface="Times New Roman" panose="02020603050405020304" pitchFamily="18" charset="0"/>
                    <a:cs typeface="Calibri" panose="020F0502020204030204" pitchFamily="34" charset="0"/>
                  </a:rPr>
                  <a:t>Error </a:t>
                </a:r>
                <a:r>
                  <a:rPr lang="en-US" sz="2600" dirty="0" err="1">
                    <a:effectLst/>
                    <a:latin typeface="Calibri" panose="020F0502020204030204" pitchFamily="34" charset="0"/>
                    <a:ea typeface="Times New Roman" panose="02020603050405020304" pitchFamily="18" charset="0"/>
                    <a:cs typeface="Calibri" panose="020F0502020204030204" pitchFamily="34" charset="0"/>
                  </a:rPr>
                  <a:t>e</a:t>
                </a:r>
                <a:r>
                  <a:rPr lang="en-US" sz="2600" baseline="-25000" dirty="0" err="1">
                    <a:effectLst/>
                    <a:latin typeface="Calibri" panose="020F0502020204030204" pitchFamily="34" charset="0"/>
                    <a:ea typeface="Times New Roman" panose="02020603050405020304" pitchFamily="18" charset="0"/>
                    <a:cs typeface="Calibri" panose="020F0502020204030204" pitchFamily="34" charset="0"/>
                  </a:rPr>
                  <a:t>ij</a:t>
                </a:r>
                <a:r>
                  <a:rPr lang="en-US" sz="2600" dirty="0">
                    <a:effectLst/>
                    <a:latin typeface="Calibri" panose="020F0502020204030204" pitchFamily="34" charset="0"/>
                    <a:ea typeface="Times New Roman" panose="02020603050405020304" pitchFamily="18" charset="0"/>
                    <a:cs typeface="Calibri" panose="020F0502020204030204" pitchFamily="34" charset="0"/>
                  </a:rPr>
                  <a:t> are independent and distributed normally with mean 0 and variance σ</a:t>
                </a:r>
                <a:r>
                  <a:rPr lang="en-US" sz="2600" baseline="30000" dirty="0">
                    <a:effectLst/>
                    <a:latin typeface="Calibri" panose="020F0502020204030204" pitchFamily="34" charset="0"/>
                    <a:ea typeface="Times New Roman" panose="02020603050405020304" pitchFamily="18" charset="0"/>
                    <a:cs typeface="Calibri" panose="020F0502020204030204" pitchFamily="34" charset="0"/>
                  </a:rPr>
                  <a:t>2</a:t>
                </a:r>
                <a:r>
                  <a:rPr lang="en-US" sz="2600" dirty="0">
                    <a:effectLst/>
                    <a:latin typeface="Calibri" panose="020F0502020204030204" pitchFamily="34" charset="0"/>
                    <a:ea typeface="Times New Roman" panose="02020603050405020304" pitchFamily="18" charset="0"/>
                    <a:cs typeface="Calibri" panose="020F0502020204030204" pitchFamily="34" charset="0"/>
                  </a:rPr>
                  <a:t>.</a:t>
                </a:r>
                <a:endParaRPr lang="en-US" sz="2600" dirty="0">
                  <a:latin typeface="Calibri" panose="020F0502020204030204" pitchFamily="34" charset="0"/>
                  <a:ea typeface="Times New Roman" panose="02020603050405020304" pitchFamily="18" charset="0"/>
                  <a:cs typeface="Times New Roman" panose="02020603050405020304" pitchFamily="18" charset="0"/>
                </a:endParaRPr>
              </a:p>
              <a:p>
                <a:pPr marL="515938" marR="0" indent="-515938">
                  <a:lnSpc>
                    <a:spcPct val="115000"/>
                  </a:lnSpc>
                  <a:spcBef>
                    <a:spcPts val="0"/>
                  </a:spcBef>
                  <a:spcAft>
                    <a:spcPts val="0"/>
                  </a:spcAft>
                  <a:buFont typeface="+mj-lt"/>
                  <a:buAutoNum type="arabicPeriod"/>
                </a:pPr>
                <a:r>
                  <a:rPr lang="en-US" sz="2600" dirty="0">
                    <a:effectLst/>
                    <a:latin typeface="Calibri" panose="020F0502020204030204" pitchFamily="34" charset="0"/>
                    <a:ea typeface="Times New Roman" panose="02020603050405020304" pitchFamily="18" charset="0"/>
                    <a:cs typeface="Calibri" panose="020F0502020204030204" pitchFamily="34" charset="0"/>
                  </a:rPr>
                  <a:t>The sizes of samples are not necessarily equal but power of the one-way ANOVA test is high if size of samples are equal or as nearly equal as possible.</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975F3BF5-F62E-0EEA-3986-2786A0B7E682}"/>
                  </a:ext>
                </a:extLst>
              </p:cNvPr>
              <p:cNvSpPr>
                <a:spLocks noGrp="1" noRot="1" noChangeAspect="1" noMove="1" noResize="1" noEditPoints="1" noAdjustHandles="1" noChangeArrowheads="1" noChangeShapeType="1" noTextEdit="1"/>
              </p:cNvSpPr>
              <p:nvPr>
                <p:ph idx="1"/>
              </p:nvPr>
            </p:nvSpPr>
            <p:spPr>
              <a:xfrm>
                <a:off x="1024128" y="464024"/>
                <a:ext cx="10672003" cy="5845336"/>
              </a:xfrm>
              <a:blipFill>
                <a:blip r:embed="rId2"/>
                <a:stretch>
                  <a:fillRect l="-1485" t="-83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E083991-DCFE-2181-09C3-07B3C4D3C79F}"/>
              </a:ext>
            </a:extLst>
          </p:cNvPr>
          <p:cNvSpPr>
            <a:spLocks noGrp="1"/>
          </p:cNvSpPr>
          <p:nvPr>
            <p:ph type="dt" sz="half" idx="10"/>
          </p:nvPr>
        </p:nvSpPr>
        <p:spPr/>
        <p:txBody>
          <a:bodyPr/>
          <a:lstStyle/>
          <a:p>
            <a:fld id="{9AA7E412-8ED8-4151-BF88-0CB817010574}" type="datetime1">
              <a:rPr lang="en-US" smtClean="0"/>
              <a:t>2/2/2025</a:t>
            </a:fld>
            <a:endParaRPr lang="en-US"/>
          </a:p>
        </p:txBody>
      </p:sp>
      <p:sp>
        <p:nvSpPr>
          <p:cNvPr id="4" name="Footer Placeholder 3">
            <a:extLst>
              <a:ext uri="{FF2B5EF4-FFF2-40B4-BE49-F238E27FC236}">
                <a16:creationId xmlns:a16="http://schemas.microsoft.com/office/drawing/2014/main" id="{8CAEDE95-8037-6420-9653-BB0023F5E4EC}"/>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97641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A168-A24A-A835-C868-813BEB38F29F}"/>
              </a:ext>
            </a:extLst>
          </p:cNvPr>
          <p:cNvSpPr>
            <a:spLocks noGrp="1"/>
          </p:cNvSpPr>
          <p:nvPr>
            <p:ph type="title"/>
          </p:nvPr>
        </p:nvSpPr>
        <p:spPr>
          <a:xfrm>
            <a:off x="884255" y="218251"/>
            <a:ext cx="9720072" cy="505232"/>
          </a:xfrm>
        </p:spPr>
        <p:txBody>
          <a:bodyPr>
            <a:normAutofit/>
          </a:bodyPr>
          <a:lstStyle/>
          <a:p>
            <a:r>
              <a:rPr lang="en-US" sz="2800" b="1" dirty="0"/>
              <a:t>Splitting of total sum of square (SST)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BD589A-D2B3-9296-E1D2-A82652BC6330}"/>
                  </a:ext>
                </a:extLst>
              </p:cNvPr>
              <p:cNvSpPr>
                <a:spLocks noGrp="1"/>
              </p:cNvSpPr>
              <p:nvPr>
                <p:ph idx="1"/>
              </p:nvPr>
            </p:nvSpPr>
            <p:spPr>
              <a:xfrm>
                <a:off x="884255" y="868981"/>
                <a:ext cx="10902461" cy="5682544"/>
              </a:xfrm>
            </p:spPr>
            <p:txBody>
              <a:bodyPr>
                <a:normAutofit fontScale="92500" lnSpcReduction="10000"/>
              </a:bodyPr>
              <a:lstStyle/>
              <a:p>
                <a:r>
                  <a:rPr lang="en-US" sz="1900" dirty="0">
                    <a:effectLst/>
                    <a:latin typeface="Calibri" panose="020F0502020204030204" pitchFamily="34" charset="0"/>
                    <a:ea typeface="Times New Roman" panose="02020603050405020304" pitchFamily="18" charset="0"/>
                    <a:cs typeface="Calibri" panose="020F0502020204030204" pitchFamily="34" charset="0"/>
                  </a:rPr>
                  <a:t>In one-way ANOVA there are two sources of variation, one due to factor and other due to error. Hence, we partition the total variation into the following two components.</a:t>
                </a:r>
              </a:p>
              <a:p>
                <a:pPr marL="682625" marR="0" lvl="0" indent="-342900">
                  <a:lnSpc>
                    <a:spcPct val="115000"/>
                  </a:lnSpc>
                  <a:spcBef>
                    <a:spcPts val="0"/>
                  </a:spcBef>
                  <a:spcAft>
                    <a:spcPts val="0"/>
                  </a:spcAft>
                  <a:buFont typeface="+mj-lt"/>
                  <a:buAutoNum type="arabicPeriod"/>
                </a:pPr>
                <a:r>
                  <a:rPr lang="en-US" sz="1900" dirty="0">
                    <a:effectLst/>
                    <a:latin typeface="Calibri" panose="020F0502020204030204" pitchFamily="34" charset="0"/>
                    <a:ea typeface="Times New Roman" panose="02020603050405020304" pitchFamily="18" charset="0"/>
                    <a:cs typeface="Calibri" panose="020F0502020204030204" pitchFamily="34" charset="0"/>
                  </a:rPr>
                  <a:t>The variation between samples or groups or the variation due to different levels of factor A.</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682625" marR="0" lvl="0" indent="-341313">
                  <a:lnSpc>
                    <a:spcPct val="115000"/>
                  </a:lnSpc>
                  <a:spcBef>
                    <a:spcPts val="0"/>
                  </a:spcBef>
                  <a:spcAft>
                    <a:spcPts val="0"/>
                  </a:spcAft>
                  <a:buFont typeface="+mj-lt"/>
                  <a:buAutoNum type="arabicPeriod"/>
                </a:pPr>
                <a:r>
                  <a:rPr lang="en-US" sz="1900" dirty="0">
                    <a:effectLst/>
                    <a:latin typeface="Calibri" panose="020F0502020204030204" pitchFamily="34" charset="0"/>
                    <a:ea typeface="Times New Roman" panose="02020603050405020304" pitchFamily="18" charset="0"/>
                    <a:cs typeface="Calibri" panose="020F0502020204030204" pitchFamily="34" charset="0"/>
                  </a:rPr>
                  <a:t>Variation within sample or group i.e. inherent variation within group.</a:t>
                </a:r>
              </a:p>
              <a:p>
                <a:pPr marL="0" marR="0" lvl="0" indent="0">
                  <a:lnSpc>
                    <a:spcPct val="115000"/>
                  </a:lnSpc>
                  <a:spcBef>
                    <a:spcPts val="0"/>
                  </a:spcBef>
                  <a:spcAft>
                    <a:spcPts val="0"/>
                  </a:spcAft>
                  <a:buNone/>
                </a:pPr>
                <a:endParaRPr lang="en-US" sz="1900" dirty="0">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The total sum of squares is given by,</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SST = </a:t>
                </a:r>
                <a14:m>
                  <m:oMath xmlns:m="http://schemas.openxmlformats.org/officeDocument/2006/math">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nary>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e>
                    </m:nary>
                  </m:oMath>
                </a14:m>
                <a:r>
                  <a:rPr lang="en-US" sz="1900" dirty="0">
                    <a:effectLst/>
                    <a:latin typeface="Calibri" panose="020F0502020204030204" pitchFamily="34" charset="0"/>
                    <a:ea typeface="Times New Roman" panose="02020603050405020304" pitchFamily="18" charset="0"/>
                    <a:cs typeface="Calibri" panose="020F0502020204030204" pitchFamily="34" charset="0"/>
                  </a:rPr>
                  <a:t>… (</a:t>
                </a:r>
                <a:r>
                  <a:rPr lang="en-US" sz="19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1900" dirty="0">
                    <a:effectLst/>
                    <a:latin typeface="Calibri" panose="020F0502020204030204" pitchFamily="34" charset="0"/>
                    <a:ea typeface="Times New Roman" panose="02020603050405020304" pitchFamily="18" charset="0"/>
                    <a:cs typeface="Calibri" panose="020F0502020204030204" pitchFamily="34" charset="0"/>
                  </a:rPr>
                  <a:t>)</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The SST can be written as,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19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nary>
                              </m:e>
                            </m:nary>
                          </m:e>
                        </m:nary>
                      </m:e>
                    </m:nary>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oMath>
                </a14:m>
                <a:r>
                  <a:rPr lang="en-US" sz="1900" dirty="0">
                    <a:effectLst/>
                    <a:latin typeface="Calibri" panose="020F0502020204030204" pitchFamily="34" charset="0"/>
                    <a:ea typeface="Times New Roman" panose="02020603050405020304" pitchFamily="18" charset="0"/>
                    <a:cs typeface="Calibri" panose="020F0502020204030204" pitchFamily="34" charset="0"/>
                  </a:rPr>
                  <a:t>… (ii)</a:t>
                </a:r>
              </a:p>
              <a:p>
                <a:pPr marL="0" marR="0">
                  <a:lnSpc>
                    <a:spcPct val="115000"/>
                  </a:lnSpc>
                  <a:spcBef>
                    <a:spcPts val="0"/>
                  </a:spcBef>
                  <a:spcAft>
                    <a:spcPts val="0"/>
                  </a:spcAft>
                </a:pP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On expansion we get,</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ea typeface="Times New Roman" panose="02020603050405020304" pitchFamily="18" charset="0"/>
                    <a:cs typeface="Calibri" panose="020F0502020204030204" pitchFamily="34" charset="0"/>
                  </a:rPr>
                  <a:t>     </a:t>
                </a:r>
                <a14:m>
                  <m:oMath xmlns:m="http://schemas.openxmlformats.org/officeDocument/2006/math">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19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19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e>
                                        </m:nary>
                                      </m:e>
                                    </m:nary>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e>
                                </m:nary>
                              </m:e>
                            </m:nary>
                          </m:e>
                        </m:nary>
                      </m:e>
                    </m:nary>
                    <m:nary>
                      <m:naryPr>
                        <m:chr m:val="∑"/>
                        <m:subHide m:val="on"/>
                        <m:supHide m:val="on"/>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sup/>
                      <m:e>
                        <m:nary>
                          <m:naryPr>
                            <m:chr m:val="∑"/>
                            <m:subHide m:val="on"/>
                            <m:supHide m:val="on"/>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nary>
                      </m:e>
                    </m:nary>
                  </m:oMath>
                </a14:m>
                <a:r>
                  <a:rPr lang="en-US" sz="19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ea typeface="Times New Roman" panose="02020603050405020304" pitchFamily="18" charset="0"/>
                    <a:cs typeface="Calibri" panose="020F0502020204030204" pitchFamily="34" charset="0"/>
                  </a:rPr>
                  <a:t>Or, </a:t>
                </a:r>
                <a14:m>
                  <m:oMath xmlns:m="http://schemas.openxmlformats.org/officeDocument/2006/math">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19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r>
                                      <a:rPr lang="en-US" sz="19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𝑗</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r>
                                              <a:rPr lang="en-US" sz="19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1900" i="1">
                                                <a:effectLst/>
                                                <a:latin typeface="Cambria Math" panose="02040503050406030204" pitchFamily="18" charset="0"/>
                                                <a:ea typeface="Times New Roman" panose="02020603050405020304" pitchFamily="18" charset="0"/>
                                                <a:cs typeface="Calibri" panose="020F0502020204030204" pitchFamily="34" charset="0"/>
                                              </a:rPr>
                                              <m:t>𝑛</m:t>
                                            </m:r>
                                          </m:sup>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19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1900" i="1">
                                                    <a:effectLst/>
                                                    <a:latin typeface="Cambria Math" panose="02040503050406030204" pitchFamily="18" charset="0"/>
                                                    <a:ea typeface="Times New Roman" panose="02020603050405020304" pitchFamily="18" charset="0"/>
                                                    <a:cs typeface="Calibri" panose="020F0502020204030204" pitchFamily="34" charset="0"/>
                                                  </a:rPr>
                                                  <m:t>𝑖</m:t>
                                                </m:r>
                                                <m:r>
                                                  <a:rPr lang="en-US" sz="1900" i="1">
                                                    <a:effectLst/>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1900" i="1">
                                                    <a:effectLst/>
                                                    <a:latin typeface="Cambria Math" panose="02040503050406030204" pitchFamily="18" charset="0"/>
                                                    <a:ea typeface="Times New Roman" panose="02020603050405020304" pitchFamily="18" charset="0"/>
                                                    <a:cs typeface="Calibri" panose="020F0502020204030204" pitchFamily="34" charset="0"/>
                                                  </a:rPr>
                                                  <m:t>)</m:t>
                                                </m:r>
                                              </m:e>
                                              <m:sup>
                                                <m:r>
                                                  <a:rPr lang="en-US" sz="1900" i="1">
                                                    <a:effectLst/>
                                                    <a:latin typeface="Cambria Math" panose="02040503050406030204" pitchFamily="18" charset="0"/>
                                                    <a:ea typeface="Times New Roman" panose="02020603050405020304" pitchFamily="18" charset="0"/>
                                                    <a:cs typeface="Calibri" panose="020F0502020204030204" pitchFamily="34" charset="0"/>
                                                  </a:rPr>
                                                  <m:t>2</m:t>
                                                </m:r>
                                              </m:sup>
                                            </m:sSup>
                                          </m:e>
                                        </m:nary>
                                      </m:e>
                                    </m:nary>
                                  </m:e>
                                </m:nary>
                              </m:e>
                            </m:nary>
                          </m:e>
                        </m:nary>
                      </m:e>
                    </m:nary>
                  </m:oMath>
                </a14:m>
                <a:r>
                  <a:rPr lang="en-US" sz="1900" dirty="0">
                    <a:effectLst/>
                    <a:latin typeface="Calibri" panose="020F0502020204030204" pitchFamily="34" charset="0"/>
                    <a:ea typeface="Times New Roman" panose="02020603050405020304" pitchFamily="18" charset="0"/>
                    <a:cs typeface="Calibri" panose="020F0502020204030204" pitchFamily="34" charset="0"/>
                  </a:rPr>
                  <a:t> … (iii)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(Cross-product term is zero)</a:t>
                </a:r>
              </a:p>
              <a:p>
                <a:pPr marL="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Hence, </a:t>
                </a:r>
              </a:p>
              <a:p>
                <a:pPr marL="0">
                  <a:lnSpc>
                    <a:spcPct val="115000"/>
                  </a:lnSpc>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    SST = SSA + SSE or </a:t>
                </a:r>
                <a:r>
                  <a:rPr lang="en-US" sz="1900" dirty="0" err="1">
                    <a:effectLst/>
                    <a:latin typeface="Calibri" panose="020F0502020204030204" pitchFamily="34" charset="0"/>
                    <a:ea typeface="Times New Roman" panose="02020603050405020304" pitchFamily="18" charset="0"/>
                    <a:cs typeface="Calibri" panose="020F0502020204030204" pitchFamily="34" charset="0"/>
                  </a:rPr>
                  <a:t>SS</a:t>
                </a:r>
                <a:r>
                  <a:rPr lang="en-US" sz="1900" baseline="-25000" dirty="0" err="1">
                    <a:effectLst/>
                    <a:latin typeface="Calibri" panose="020F0502020204030204" pitchFamily="34" charset="0"/>
                    <a:ea typeface="Times New Roman" panose="02020603050405020304" pitchFamily="18" charset="0"/>
                    <a:cs typeface="Calibri" panose="020F0502020204030204" pitchFamily="34" charset="0"/>
                  </a:rPr>
                  <a:t>total</a:t>
                </a:r>
                <a:r>
                  <a:rPr lang="en-US" sz="1900" dirty="0">
                    <a:effectLst/>
                    <a:latin typeface="Calibri" panose="020F0502020204030204" pitchFamily="34" charset="0"/>
                    <a:ea typeface="Times New Roman" panose="02020603050405020304" pitchFamily="18" charset="0"/>
                    <a:cs typeface="Calibri" panose="020F0502020204030204" pitchFamily="34" charset="0"/>
                  </a:rPr>
                  <a:t> + </a:t>
                </a:r>
                <a:r>
                  <a:rPr lang="en-US" sz="1900" dirty="0" err="1">
                    <a:effectLst/>
                    <a:latin typeface="Calibri" panose="020F0502020204030204" pitchFamily="34" charset="0"/>
                    <a:ea typeface="Times New Roman" panose="02020603050405020304" pitchFamily="18" charset="0"/>
                    <a:cs typeface="Calibri" panose="020F0502020204030204" pitchFamily="34" charset="0"/>
                  </a:rPr>
                  <a:t>SS</a:t>
                </a:r>
                <a:r>
                  <a:rPr lang="en-US" sz="1900" baseline="-25000" dirty="0" err="1">
                    <a:effectLst/>
                    <a:latin typeface="Calibri" panose="020F0502020204030204" pitchFamily="34" charset="0"/>
                    <a:ea typeface="Times New Roman" panose="02020603050405020304" pitchFamily="18" charset="0"/>
                    <a:cs typeface="Calibri" panose="020F0502020204030204" pitchFamily="34" charset="0"/>
                  </a:rPr>
                  <a:t>treatment</a:t>
                </a:r>
                <a:r>
                  <a:rPr lang="en-US" sz="1900" dirty="0">
                    <a:effectLst/>
                    <a:latin typeface="Calibri" panose="020F0502020204030204" pitchFamily="34" charset="0"/>
                    <a:ea typeface="Times New Roman" panose="02020603050405020304" pitchFamily="18" charset="0"/>
                    <a:cs typeface="Calibri" panose="020F0502020204030204" pitchFamily="34" charset="0"/>
                  </a:rPr>
                  <a:t> + </a:t>
                </a:r>
                <a:r>
                  <a:rPr lang="en-US" sz="1900" dirty="0" err="1">
                    <a:effectLst/>
                    <a:latin typeface="Calibri" panose="020F0502020204030204" pitchFamily="34" charset="0"/>
                    <a:ea typeface="Times New Roman" panose="02020603050405020304" pitchFamily="18" charset="0"/>
                    <a:cs typeface="Calibri" panose="020F0502020204030204" pitchFamily="34" charset="0"/>
                  </a:rPr>
                  <a:t>SS</a:t>
                </a:r>
                <a:r>
                  <a:rPr lang="en-US" sz="1900" baseline="-25000" dirty="0" err="1">
                    <a:effectLst/>
                    <a:latin typeface="Calibri" panose="020F0502020204030204" pitchFamily="34" charset="0"/>
                    <a:ea typeface="Times New Roman" panose="02020603050405020304" pitchFamily="18" charset="0"/>
                    <a:cs typeface="Calibri" panose="020F0502020204030204" pitchFamily="34" charset="0"/>
                  </a:rPr>
                  <a:t>error</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0"/>
                  </a:spcAft>
                </a:pP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0"/>
                  </a:spcAft>
                  <a:buNone/>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15000"/>
                  </a:lnSpc>
                  <a:spcBef>
                    <a:spcPts val="0"/>
                  </a:spcBef>
                  <a:spcAft>
                    <a:spcPts val="0"/>
                  </a:spcAft>
                  <a:buNone/>
                </a:pP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15000"/>
                  </a:lnSpc>
                  <a:spcBef>
                    <a:spcPts val="0"/>
                  </a:spcBef>
                  <a:spcAft>
                    <a:spcPts val="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21BD589A-D2B3-9296-E1D2-A82652BC6330}"/>
                  </a:ext>
                </a:extLst>
              </p:cNvPr>
              <p:cNvSpPr>
                <a:spLocks noGrp="1" noRot="1" noChangeAspect="1" noMove="1" noResize="1" noEditPoints="1" noAdjustHandles="1" noChangeArrowheads="1" noChangeShapeType="1" noTextEdit="1"/>
              </p:cNvSpPr>
              <p:nvPr>
                <p:ph idx="1"/>
              </p:nvPr>
            </p:nvSpPr>
            <p:spPr>
              <a:xfrm>
                <a:off x="884255" y="868981"/>
                <a:ext cx="10902461" cy="5682544"/>
              </a:xfrm>
              <a:blipFill>
                <a:blip r:embed="rId2"/>
                <a:stretch>
                  <a:fillRect l="-2180" t="-15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477EE3D-8F1B-594D-F2A2-D7A12953CC73}"/>
              </a:ext>
            </a:extLst>
          </p:cNvPr>
          <p:cNvSpPr>
            <a:spLocks noGrp="1"/>
          </p:cNvSpPr>
          <p:nvPr>
            <p:ph type="dt" sz="half" idx="10"/>
          </p:nvPr>
        </p:nvSpPr>
        <p:spPr/>
        <p:txBody>
          <a:bodyPr/>
          <a:lstStyle/>
          <a:p>
            <a:fld id="{6AA74F85-A841-40CD-9D95-F77CC1105950}" type="datetime1">
              <a:rPr lang="en-US" smtClean="0"/>
              <a:t>2/2/2025</a:t>
            </a:fld>
            <a:endParaRPr lang="en-US"/>
          </a:p>
        </p:txBody>
      </p:sp>
      <p:sp>
        <p:nvSpPr>
          <p:cNvPr id="5" name="Footer Placeholder 4">
            <a:extLst>
              <a:ext uri="{FF2B5EF4-FFF2-40B4-BE49-F238E27FC236}">
                <a16:creationId xmlns:a16="http://schemas.microsoft.com/office/drawing/2014/main" id="{B5EB7A4D-E9A6-6201-DD2C-85E97183AA02}"/>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6156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7540-7C06-7DBA-03D5-B31109C3D85A}"/>
              </a:ext>
            </a:extLst>
          </p:cNvPr>
          <p:cNvSpPr>
            <a:spLocks noGrp="1"/>
          </p:cNvSpPr>
          <p:nvPr>
            <p:ph type="title"/>
          </p:nvPr>
        </p:nvSpPr>
        <p:spPr>
          <a:xfrm>
            <a:off x="1024129" y="363576"/>
            <a:ext cx="9720072" cy="619063"/>
          </a:xfrm>
        </p:spPr>
        <p:txBody>
          <a:bodyPr>
            <a:noAutofit/>
          </a:bodyPr>
          <a:lstStyle/>
          <a:p>
            <a:r>
              <a:rPr lang="en-US" sz="3200" b="1" dirty="0"/>
              <a:t>Test Statistics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669F21-D721-63F8-B076-4A7F62BF6799}"/>
                  </a:ext>
                </a:extLst>
              </p:cNvPr>
              <p:cNvSpPr>
                <a:spLocks noGrp="1"/>
              </p:cNvSpPr>
              <p:nvPr>
                <p:ph idx="1"/>
              </p:nvPr>
            </p:nvSpPr>
            <p:spPr>
              <a:xfrm>
                <a:off x="1024128" y="1255594"/>
                <a:ext cx="10471186" cy="5053766"/>
              </a:xfrm>
            </p:spPr>
            <p:txBody>
              <a:bodyPr/>
              <a:lstStyle/>
              <a:p>
                <a:r>
                  <a:rPr lang="en-US" sz="3200" dirty="0">
                    <a:effectLst/>
                    <a:latin typeface="Calibri" panose="020F0502020204030204" pitchFamily="34" charset="0"/>
                    <a:ea typeface="Times New Roman" panose="02020603050405020304" pitchFamily="18" charset="0"/>
                    <a:cs typeface="Calibri" panose="020F0502020204030204" pitchFamily="34" charset="0"/>
                  </a:rPr>
                  <a:t>The test statistic is the ratio of mean sum of squares between the groups to the mean sum of squares within the group, which has F distribution with k – 1 degrees of freedom in the numerator and N – K degrees of freedom in the denominator.</a:t>
                </a:r>
              </a:p>
              <a:p>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4000" dirty="0">
                    <a:effectLst/>
                    <a:latin typeface="Calibri" panose="020F0502020204030204" pitchFamily="34" charset="0"/>
                    <a:ea typeface="Times New Roman" panose="02020603050405020304" pitchFamily="18" charset="0"/>
                  </a:rPr>
                  <a:t>F = </a:t>
                </a:r>
                <a14:m>
                  <m:oMath xmlns:m="http://schemas.openxmlformats.org/officeDocument/2006/math">
                    <m:f>
                      <m:fPr>
                        <m:ctrlPr>
                          <a:rPr lang="en-US" sz="4000" i="1">
                            <a:effectLst/>
                            <a:latin typeface="Cambria Math" panose="02040503050406030204" pitchFamily="18" charset="0"/>
                            <a:cs typeface="Calibri" panose="020F0502020204030204" pitchFamily="34" charset="0"/>
                          </a:rPr>
                        </m:ctrlPr>
                      </m:fPr>
                      <m:num>
                        <m:r>
                          <a:rPr lang="en-US" sz="4000" i="1">
                            <a:effectLst/>
                            <a:latin typeface="Cambria Math" panose="02040503050406030204" pitchFamily="18" charset="0"/>
                            <a:ea typeface="Times New Roman" panose="02020603050405020304" pitchFamily="18" charset="0"/>
                            <a:cs typeface="Calibri" panose="020F0502020204030204" pitchFamily="34" charset="0"/>
                          </a:rPr>
                          <m:t>𝑏𝑒𝑡𝑤𝑒𝑒𝑛</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𝑡h𝑒</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𝑔𝑟𝑜𝑢𝑝𝑠</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𝑚𝑒𝑎𝑛</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𝑠𝑢𝑚</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𝑜𝑓</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𝑠𝑞𝑢𝑎𝑟𝑒𝑠</m:t>
                        </m:r>
                      </m:num>
                      <m:den>
                        <m:r>
                          <a:rPr lang="en-US" sz="4000" i="1">
                            <a:effectLst/>
                            <a:latin typeface="Cambria Math" panose="02040503050406030204" pitchFamily="18" charset="0"/>
                            <a:ea typeface="Times New Roman" panose="02020603050405020304" pitchFamily="18" charset="0"/>
                            <a:cs typeface="Calibri" panose="020F0502020204030204" pitchFamily="34" charset="0"/>
                          </a:rPr>
                          <m:t>𝑤𝑖𝑡h𝑖𝑛</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𝑔𝑟𝑜𝑢𝑝</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𝑚𝑒𝑎𝑛</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𝑠𝑢𝑚</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𝑜𝑓</m:t>
                        </m:r>
                        <m:r>
                          <a:rPr lang="en-US" sz="4000" i="1">
                            <a:effectLst/>
                            <a:latin typeface="Cambria Math" panose="02040503050406030204" pitchFamily="18" charset="0"/>
                            <a:ea typeface="Times New Roman" panose="02020603050405020304" pitchFamily="18" charset="0"/>
                            <a:cs typeface="Calibri" panose="020F0502020204030204" pitchFamily="34" charset="0"/>
                          </a:rPr>
                          <m:t> </m:t>
                        </m:r>
                        <m:r>
                          <a:rPr lang="en-US" sz="4000" i="1">
                            <a:effectLst/>
                            <a:latin typeface="Cambria Math" panose="02040503050406030204" pitchFamily="18" charset="0"/>
                            <a:ea typeface="Times New Roman" panose="02020603050405020304" pitchFamily="18" charset="0"/>
                            <a:cs typeface="Calibri" panose="020F0502020204030204" pitchFamily="34" charset="0"/>
                          </a:rPr>
                          <m:t>𝑠𝑞𝑢𝑎𝑟𝑒𝑠</m:t>
                        </m:r>
                      </m:den>
                    </m:f>
                  </m:oMath>
                </a14:m>
                <a:r>
                  <a:rPr lang="en-US" sz="4000" dirty="0">
                    <a:effectLst/>
                    <a:latin typeface="Calibri" panose="020F0502020204030204" pitchFamily="34" charset="0"/>
                    <a:ea typeface="Times New Roman" panose="02020603050405020304" pitchFamily="18" charset="0"/>
                  </a:rPr>
                  <a:t> = </a:t>
                </a:r>
                <a14:m>
                  <m:oMath xmlns:m="http://schemas.openxmlformats.org/officeDocument/2006/math">
                    <m:f>
                      <m:fPr>
                        <m:ctrlPr>
                          <a:rPr lang="en-US" sz="4000" i="1">
                            <a:effectLst/>
                            <a:latin typeface="Cambria Math" panose="02040503050406030204" pitchFamily="18" charset="0"/>
                            <a:cs typeface="Calibri" panose="020F0502020204030204" pitchFamily="34" charset="0"/>
                          </a:rPr>
                        </m:ctrlPr>
                      </m:fPr>
                      <m:num>
                        <m:r>
                          <a:rPr lang="en-US" sz="4000" i="1">
                            <a:effectLst/>
                            <a:latin typeface="Cambria Math" panose="02040503050406030204" pitchFamily="18" charset="0"/>
                            <a:ea typeface="Times New Roman" panose="02020603050405020304" pitchFamily="18" charset="0"/>
                            <a:cs typeface="Calibri" panose="020F0502020204030204" pitchFamily="34" charset="0"/>
                          </a:rPr>
                          <m:t>𝑀𝑆𝐴</m:t>
                        </m:r>
                      </m:num>
                      <m:den>
                        <m:r>
                          <a:rPr lang="en-US" sz="4000" i="1">
                            <a:effectLst/>
                            <a:latin typeface="Cambria Math" panose="02040503050406030204" pitchFamily="18" charset="0"/>
                            <a:ea typeface="Times New Roman" panose="02020603050405020304" pitchFamily="18" charset="0"/>
                            <a:cs typeface="Calibri" panose="020F0502020204030204" pitchFamily="34" charset="0"/>
                          </a:rPr>
                          <m:t>𝑀𝑆𝐸</m:t>
                        </m:r>
                      </m:den>
                    </m:f>
                  </m:oMath>
                </a14:m>
                <a:endParaRPr lang="en-US" sz="40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7669F21-D721-63F8-B076-4A7F62BF6799}"/>
                  </a:ext>
                </a:extLst>
              </p:cNvPr>
              <p:cNvSpPr>
                <a:spLocks noGrp="1" noRot="1" noChangeAspect="1" noMove="1" noResize="1" noEditPoints="1" noAdjustHandles="1" noChangeArrowheads="1" noChangeShapeType="1" noTextEdit="1"/>
              </p:cNvSpPr>
              <p:nvPr>
                <p:ph idx="1"/>
              </p:nvPr>
            </p:nvSpPr>
            <p:spPr>
              <a:xfrm>
                <a:off x="1024128" y="1255594"/>
                <a:ext cx="10471186" cy="5053766"/>
              </a:xfrm>
              <a:blipFill>
                <a:blip r:embed="rId2"/>
                <a:stretch>
                  <a:fillRect l="-1397" t="-2533" r="-12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6AF7681-83E3-5B8E-6BF4-CC4D3417ED5B}"/>
              </a:ext>
            </a:extLst>
          </p:cNvPr>
          <p:cNvSpPr>
            <a:spLocks noGrp="1"/>
          </p:cNvSpPr>
          <p:nvPr>
            <p:ph type="dt" sz="half" idx="10"/>
          </p:nvPr>
        </p:nvSpPr>
        <p:spPr/>
        <p:txBody>
          <a:bodyPr/>
          <a:lstStyle/>
          <a:p>
            <a:fld id="{7C3AAC4A-8BAE-4BD5-9A98-685B61F74E97}" type="datetime1">
              <a:rPr lang="en-US" smtClean="0"/>
              <a:t>2/2/2025</a:t>
            </a:fld>
            <a:endParaRPr lang="en-US"/>
          </a:p>
        </p:txBody>
      </p:sp>
      <p:sp>
        <p:nvSpPr>
          <p:cNvPr id="5" name="Footer Placeholder 4">
            <a:extLst>
              <a:ext uri="{FF2B5EF4-FFF2-40B4-BE49-F238E27FC236}">
                <a16:creationId xmlns:a16="http://schemas.microsoft.com/office/drawing/2014/main" id="{24A9115D-DD65-1023-E3E8-99D8C1AAD4CB}"/>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1812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5551-2445-517B-A318-37D44A8F24BA}"/>
              </a:ext>
            </a:extLst>
          </p:cNvPr>
          <p:cNvSpPr>
            <a:spLocks noGrp="1"/>
          </p:cNvSpPr>
          <p:nvPr>
            <p:ph type="title"/>
          </p:nvPr>
        </p:nvSpPr>
        <p:spPr>
          <a:xfrm>
            <a:off x="1024128" y="341194"/>
            <a:ext cx="9720072" cy="696036"/>
          </a:xfrm>
        </p:spPr>
        <p:txBody>
          <a:bodyPr>
            <a:normAutofit/>
          </a:bodyPr>
          <a:lstStyle/>
          <a:p>
            <a:r>
              <a:rPr lang="en-US" sz="2800" b="1" dirty="0"/>
              <a:t>One-way </a:t>
            </a:r>
            <a:r>
              <a:rPr lang="en-US" sz="2800" b="1" dirty="0" err="1"/>
              <a:t>anova</a:t>
            </a:r>
            <a:r>
              <a:rPr lang="en-US" sz="2800" b="1" dirty="0"/>
              <a:t> table</a:t>
            </a:r>
          </a:p>
        </p:txBody>
      </p:sp>
      <mc:AlternateContent xmlns:mc="http://schemas.openxmlformats.org/markup-compatibility/2006" xmlns:a14="http://schemas.microsoft.com/office/drawing/2010/main">
        <mc:Choice Requires="a14">
          <p:graphicFrame>
            <p:nvGraphicFramePr>
              <p:cNvPr id="12" name="Content Placeholder 11">
                <a:extLst>
                  <a:ext uri="{FF2B5EF4-FFF2-40B4-BE49-F238E27FC236}">
                    <a16:creationId xmlns:a16="http://schemas.microsoft.com/office/drawing/2014/main" id="{72BF09DC-1C7A-D3CC-B47D-5060D4C328E8}"/>
                  </a:ext>
                </a:extLst>
              </p:cNvPr>
              <p:cNvGraphicFramePr>
                <a:graphicFrameLocks noGrp="1"/>
              </p:cNvGraphicFramePr>
              <p:nvPr>
                <p:ph idx="1"/>
                <p:extLst>
                  <p:ext uri="{D42A27DB-BD31-4B8C-83A1-F6EECF244321}">
                    <p14:modId xmlns:p14="http://schemas.microsoft.com/office/powerpoint/2010/main" val="1441960711"/>
                  </p:ext>
                </p:extLst>
              </p:nvPr>
            </p:nvGraphicFramePr>
            <p:xfrm>
              <a:off x="1024127" y="1282890"/>
              <a:ext cx="10562821" cy="4985379"/>
            </p:xfrm>
            <a:graphic>
              <a:graphicData uri="http://schemas.openxmlformats.org/drawingml/2006/table">
                <a:tbl>
                  <a:tblPr firstRow="1" firstCol="1" bandRow="1">
                    <a:tableStyleId>{21E4AEA4-8DFA-4A89-87EB-49C32662AFE0}</a:tableStyleId>
                  </a:tblPr>
                  <a:tblGrid>
                    <a:gridCol w="2496995">
                      <a:extLst>
                        <a:ext uri="{9D8B030D-6E8A-4147-A177-3AD203B41FA5}">
                          <a16:colId xmlns:a16="http://schemas.microsoft.com/office/drawing/2014/main" val="3322190253"/>
                        </a:ext>
                      </a:extLst>
                    </a:gridCol>
                    <a:gridCol w="2060812">
                      <a:extLst>
                        <a:ext uri="{9D8B030D-6E8A-4147-A177-3AD203B41FA5}">
                          <a16:colId xmlns:a16="http://schemas.microsoft.com/office/drawing/2014/main" val="13708465"/>
                        </a:ext>
                      </a:extLst>
                    </a:gridCol>
                    <a:gridCol w="1779008">
                      <a:extLst>
                        <a:ext uri="{9D8B030D-6E8A-4147-A177-3AD203B41FA5}">
                          <a16:colId xmlns:a16="http://schemas.microsoft.com/office/drawing/2014/main" val="690864789"/>
                        </a:ext>
                      </a:extLst>
                    </a:gridCol>
                    <a:gridCol w="2113003">
                      <a:extLst>
                        <a:ext uri="{9D8B030D-6E8A-4147-A177-3AD203B41FA5}">
                          <a16:colId xmlns:a16="http://schemas.microsoft.com/office/drawing/2014/main" val="272971390"/>
                        </a:ext>
                      </a:extLst>
                    </a:gridCol>
                    <a:gridCol w="2113003">
                      <a:extLst>
                        <a:ext uri="{9D8B030D-6E8A-4147-A177-3AD203B41FA5}">
                          <a16:colId xmlns:a16="http://schemas.microsoft.com/office/drawing/2014/main" val="3349766707"/>
                        </a:ext>
                      </a:extLst>
                    </a:gridCol>
                  </a:tblGrid>
                  <a:tr h="1470046">
                    <a:tc>
                      <a:txBody>
                        <a:bodyPr/>
                        <a:lstStyle/>
                        <a:p>
                          <a:pPr marL="0" marR="0">
                            <a:lnSpc>
                              <a:spcPct val="115000"/>
                            </a:lnSpc>
                            <a:spcBef>
                              <a:spcPts val="0"/>
                            </a:spcBef>
                            <a:spcAft>
                              <a:spcPts val="0"/>
                            </a:spcAft>
                          </a:pPr>
                          <a:r>
                            <a:rPr lang="en-US" sz="3200" dirty="0">
                              <a:effectLst/>
                            </a:rPr>
                            <a:t>Source of variation</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Degrees of freedom</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Sum of squares</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Mean sum of squares</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Cal F</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23866374"/>
                      </a:ext>
                    </a:extLst>
                  </a:tr>
                  <a:tr h="1511544">
                    <a:tc>
                      <a:txBody>
                        <a:bodyPr/>
                        <a:lstStyle/>
                        <a:p>
                          <a:pPr marL="0" marR="0">
                            <a:lnSpc>
                              <a:spcPct val="115000"/>
                            </a:lnSpc>
                            <a:spcBef>
                              <a:spcPts val="0"/>
                            </a:spcBef>
                            <a:spcAft>
                              <a:spcPts val="0"/>
                            </a:spcAft>
                          </a:pPr>
                          <a:r>
                            <a:rPr lang="en-US" sz="3200" dirty="0">
                              <a:solidFill>
                                <a:schemeClr val="tx1"/>
                              </a:solidFill>
                              <a:effectLst/>
                            </a:rPr>
                            <a:t>Between the groups (treatment)</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k – 1</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SSA</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MSA = </a:t>
                          </a:r>
                          <a14:m>
                            <m:oMath xmlns:m="http://schemas.openxmlformats.org/officeDocument/2006/math">
                              <m:f>
                                <m:fPr>
                                  <m:ctrlPr>
                                    <a:rPr lang="en-US" sz="3200" i="1">
                                      <a:solidFill>
                                        <a:schemeClr val="tx1"/>
                                      </a:solidFill>
                                      <a:effectLst/>
                                      <a:latin typeface="Cambria Math" panose="02040503050406030204" pitchFamily="18" charset="0"/>
                                    </a:rPr>
                                  </m:ctrlPr>
                                </m:fPr>
                                <m:num>
                                  <m:r>
                                    <a:rPr lang="en-US" sz="3200">
                                      <a:solidFill>
                                        <a:schemeClr val="tx1"/>
                                      </a:solidFill>
                                      <a:effectLst/>
                                      <a:latin typeface="Cambria Math" panose="02040503050406030204" pitchFamily="18" charset="0"/>
                                    </a:rPr>
                                    <m:t>𝑆𝑆𝐴</m:t>
                                  </m:r>
                                </m:num>
                                <m:den>
                                  <m:r>
                                    <a:rPr lang="en-US" sz="3200">
                                      <a:solidFill>
                                        <a:schemeClr val="tx1"/>
                                      </a:solidFill>
                                      <a:effectLst/>
                                      <a:latin typeface="Cambria Math" panose="02040503050406030204" pitchFamily="18" charset="0"/>
                                    </a:rPr>
                                    <m:t>𝑘</m:t>
                                  </m:r>
                                  <m:r>
                                    <a:rPr lang="en-US" sz="3200">
                                      <a:solidFill>
                                        <a:schemeClr val="tx1"/>
                                      </a:solidFill>
                                      <a:effectLst/>
                                      <a:latin typeface="Cambria Math" panose="02040503050406030204" pitchFamily="18" charset="0"/>
                                    </a:rPr>
                                    <m:t>−1</m:t>
                                  </m:r>
                                </m:den>
                              </m:f>
                            </m:oMath>
                          </a14:m>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rowSpan="3">
                      <a:txBody>
                        <a:bodyPr/>
                        <a:lstStyle/>
                        <a:p>
                          <a:pPr marL="0" marR="0">
                            <a:lnSpc>
                              <a:spcPct val="115000"/>
                            </a:lnSpc>
                            <a:spcBef>
                              <a:spcPts val="0"/>
                            </a:spcBef>
                            <a:spcAft>
                              <a:spcPts val="0"/>
                            </a:spcAft>
                          </a:pPr>
                          <a:r>
                            <a:rPr lang="en-US" sz="3200" dirty="0">
                              <a:effectLst/>
                            </a:rPr>
                            <a:t> </a:t>
                          </a:r>
                        </a:p>
                        <a:p>
                          <a:pPr marL="0" marR="0">
                            <a:lnSpc>
                              <a:spcPct val="115000"/>
                            </a:lnSpc>
                            <a:spcBef>
                              <a:spcPts val="0"/>
                            </a:spcBef>
                            <a:spcAft>
                              <a:spcPts val="0"/>
                            </a:spcAft>
                          </a:pPr>
                          <a:r>
                            <a:rPr lang="en-US" sz="3200" dirty="0">
                              <a:effectLst/>
                            </a:rPr>
                            <a:t>F</a:t>
                          </a:r>
                          <a:r>
                            <a:rPr lang="en-US" sz="3200" baseline="-25000" dirty="0">
                              <a:effectLst/>
                            </a:rPr>
                            <a:t>A</a:t>
                          </a:r>
                          <a:r>
                            <a:rPr lang="en-US" sz="3200" dirty="0">
                              <a:effectLst/>
                            </a:rPr>
                            <a:t> = </a:t>
                          </a:r>
                          <a14:m>
                            <m:oMath xmlns:m="http://schemas.openxmlformats.org/officeDocument/2006/math">
                              <m:f>
                                <m:fPr>
                                  <m:ctrlPr>
                                    <a:rPr lang="en-US" sz="3200" i="1">
                                      <a:effectLst/>
                                      <a:latin typeface="Cambria Math" panose="02040503050406030204" pitchFamily="18" charset="0"/>
                                    </a:rPr>
                                  </m:ctrlPr>
                                </m:fPr>
                                <m:num>
                                  <m:r>
                                    <a:rPr lang="en-US" sz="3200">
                                      <a:effectLst/>
                                      <a:latin typeface="Cambria Math" panose="02040503050406030204" pitchFamily="18" charset="0"/>
                                    </a:rPr>
                                    <m:t>𝑀𝑆𝐴</m:t>
                                  </m:r>
                                </m:num>
                                <m:den>
                                  <m:r>
                                    <a:rPr lang="en-US" sz="3200">
                                      <a:effectLst/>
                                      <a:latin typeface="Cambria Math" panose="02040503050406030204" pitchFamily="18" charset="0"/>
                                    </a:rPr>
                                    <m:t>𝑀𝑆𝐸</m:t>
                                  </m:r>
                                </m:den>
                              </m:f>
                            </m:oMath>
                          </a14:m>
                          <a:r>
                            <a:rPr lang="en-US" sz="3200" dirty="0">
                              <a:effectLst/>
                            </a:rPr>
                            <a:t> </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extLst>
                      <a:ext uri="{0D108BD9-81ED-4DB2-BD59-A6C34878D82A}">
                        <a16:rowId xmlns:a16="http://schemas.microsoft.com/office/drawing/2014/main" val="893694052"/>
                      </a:ext>
                    </a:extLst>
                  </a:tr>
                  <a:tr h="1339061">
                    <a:tc>
                      <a:txBody>
                        <a:bodyPr/>
                        <a:lstStyle/>
                        <a:p>
                          <a:pPr marL="0" marR="0">
                            <a:lnSpc>
                              <a:spcPct val="115000"/>
                            </a:lnSpc>
                            <a:spcBef>
                              <a:spcPts val="0"/>
                            </a:spcBef>
                            <a:spcAft>
                              <a:spcPts val="0"/>
                            </a:spcAft>
                          </a:pPr>
                          <a:r>
                            <a:rPr lang="en-US" sz="3200" dirty="0">
                              <a:solidFill>
                                <a:schemeClr val="tx1"/>
                              </a:solidFill>
                              <a:effectLst/>
                            </a:rPr>
                            <a:t>Within the group (error)</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N – k </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SSE</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MSE = </a:t>
                          </a:r>
                          <a14:m>
                            <m:oMath xmlns:m="http://schemas.openxmlformats.org/officeDocument/2006/math">
                              <m:f>
                                <m:fPr>
                                  <m:ctrlPr>
                                    <a:rPr lang="en-US" sz="3200" i="1">
                                      <a:solidFill>
                                        <a:schemeClr val="tx1"/>
                                      </a:solidFill>
                                      <a:effectLst/>
                                      <a:latin typeface="Cambria Math" panose="02040503050406030204" pitchFamily="18" charset="0"/>
                                    </a:rPr>
                                  </m:ctrlPr>
                                </m:fPr>
                                <m:num>
                                  <m:r>
                                    <a:rPr lang="en-US" sz="3200">
                                      <a:solidFill>
                                        <a:schemeClr val="tx1"/>
                                      </a:solidFill>
                                      <a:effectLst/>
                                      <a:latin typeface="Cambria Math" panose="02040503050406030204" pitchFamily="18" charset="0"/>
                                    </a:rPr>
                                    <m:t>𝑆𝑆𝐸</m:t>
                                  </m:r>
                                </m:num>
                                <m:den>
                                  <m:r>
                                    <a:rPr lang="en-US" sz="3200">
                                      <a:solidFill>
                                        <a:schemeClr val="tx1"/>
                                      </a:solidFill>
                                      <a:effectLst/>
                                      <a:latin typeface="Cambria Math" panose="02040503050406030204" pitchFamily="18" charset="0"/>
                                    </a:rPr>
                                    <m:t>𝑁</m:t>
                                  </m:r>
                                  <m:r>
                                    <a:rPr lang="en-US" sz="3200">
                                      <a:solidFill>
                                        <a:schemeClr val="tx1"/>
                                      </a:solidFill>
                                      <a:effectLst/>
                                      <a:latin typeface="Cambria Math" panose="02040503050406030204" pitchFamily="18" charset="0"/>
                                    </a:rPr>
                                    <m:t>−</m:t>
                                  </m:r>
                                  <m:r>
                                    <a:rPr lang="en-US" sz="3200">
                                      <a:solidFill>
                                        <a:schemeClr val="tx1"/>
                                      </a:solidFill>
                                      <a:effectLst/>
                                      <a:latin typeface="Cambria Math" panose="02040503050406030204" pitchFamily="18" charset="0"/>
                                    </a:rPr>
                                    <m:t>𝑘</m:t>
                                  </m:r>
                                </m:den>
                              </m:f>
                            </m:oMath>
                          </a14:m>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vMerge="1">
                      <a:txBody>
                        <a:bodyPr/>
                        <a:lstStyle/>
                        <a:p>
                          <a:endParaRPr lang="en-US"/>
                        </a:p>
                      </a:txBody>
                      <a:tcPr/>
                    </a:tc>
                    <a:extLst>
                      <a:ext uri="{0D108BD9-81ED-4DB2-BD59-A6C34878D82A}">
                        <a16:rowId xmlns:a16="http://schemas.microsoft.com/office/drawing/2014/main" val="994025708"/>
                      </a:ext>
                    </a:extLst>
                  </a:tr>
                  <a:tr h="483359">
                    <a:tc>
                      <a:txBody>
                        <a:bodyPr/>
                        <a:lstStyle/>
                        <a:p>
                          <a:pPr marL="0" marR="0">
                            <a:lnSpc>
                              <a:spcPct val="115000"/>
                            </a:lnSpc>
                            <a:spcBef>
                              <a:spcPts val="0"/>
                            </a:spcBef>
                            <a:spcAft>
                              <a:spcPts val="0"/>
                            </a:spcAft>
                          </a:pPr>
                          <a:r>
                            <a:rPr lang="en-US" sz="3200" dirty="0">
                              <a:solidFill>
                                <a:schemeClr val="tx1"/>
                              </a:solidFill>
                              <a:effectLst/>
                            </a:rPr>
                            <a:t>Total</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N – 1 </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SST</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 </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vMerge="1">
                      <a:txBody>
                        <a:bodyPr/>
                        <a:lstStyle/>
                        <a:p>
                          <a:endParaRPr lang="en-US"/>
                        </a:p>
                      </a:txBody>
                      <a:tcPr/>
                    </a:tc>
                    <a:extLst>
                      <a:ext uri="{0D108BD9-81ED-4DB2-BD59-A6C34878D82A}">
                        <a16:rowId xmlns:a16="http://schemas.microsoft.com/office/drawing/2014/main" val="3304987544"/>
                      </a:ext>
                    </a:extLst>
                  </a:tr>
                </a:tbl>
              </a:graphicData>
            </a:graphic>
          </p:graphicFrame>
        </mc:Choice>
        <mc:Fallback xmlns="">
          <p:graphicFrame>
            <p:nvGraphicFramePr>
              <p:cNvPr id="12" name="Content Placeholder 11">
                <a:extLst>
                  <a:ext uri="{FF2B5EF4-FFF2-40B4-BE49-F238E27FC236}">
                    <a16:creationId xmlns:a16="http://schemas.microsoft.com/office/drawing/2014/main" id="{72BF09DC-1C7A-D3CC-B47D-5060D4C328E8}"/>
                  </a:ext>
                </a:extLst>
              </p:cNvPr>
              <p:cNvGraphicFramePr>
                <a:graphicFrameLocks noGrp="1"/>
              </p:cNvGraphicFramePr>
              <p:nvPr>
                <p:ph idx="1"/>
                <p:extLst>
                  <p:ext uri="{D42A27DB-BD31-4B8C-83A1-F6EECF244321}">
                    <p14:modId xmlns:p14="http://schemas.microsoft.com/office/powerpoint/2010/main" val="1441960711"/>
                  </p:ext>
                </p:extLst>
              </p:nvPr>
            </p:nvGraphicFramePr>
            <p:xfrm>
              <a:off x="1024127" y="1282890"/>
              <a:ext cx="10562821" cy="4985379"/>
            </p:xfrm>
            <a:graphic>
              <a:graphicData uri="http://schemas.openxmlformats.org/drawingml/2006/table">
                <a:tbl>
                  <a:tblPr firstRow="1" firstCol="1" bandRow="1">
                    <a:tableStyleId>{21E4AEA4-8DFA-4A89-87EB-49C32662AFE0}</a:tableStyleId>
                  </a:tblPr>
                  <a:tblGrid>
                    <a:gridCol w="2496995">
                      <a:extLst>
                        <a:ext uri="{9D8B030D-6E8A-4147-A177-3AD203B41FA5}">
                          <a16:colId xmlns:a16="http://schemas.microsoft.com/office/drawing/2014/main" val="3322190253"/>
                        </a:ext>
                      </a:extLst>
                    </a:gridCol>
                    <a:gridCol w="2060812">
                      <a:extLst>
                        <a:ext uri="{9D8B030D-6E8A-4147-A177-3AD203B41FA5}">
                          <a16:colId xmlns:a16="http://schemas.microsoft.com/office/drawing/2014/main" val="13708465"/>
                        </a:ext>
                      </a:extLst>
                    </a:gridCol>
                    <a:gridCol w="1779008">
                      <a:extLst>
                        <a:ext uri="{9D8B030D-6E8A-4147-A177-3AD203B41FA5}">
                          <a16:colId xmlns:a16="http://schemas.microsoft.com/office/drawing/2014/main" val="690864789"/>
                        </a:ext>
                      </a:extLst>
                    </a:gridCol>
                    <a:gridCol w="2113003">
                      <a:extLst>
                        <a:ext uri="{9D8B030D-6E8A-4147-A177-3AD203B41FA5}">
                          <a16:colId xmlns:a16="http://schemas.microsoft.com/office/drawing/2014/main" val="272971390"/>
                        </a:ext>
                      </a:extLst>
                    </a:gridCol>
                    <a:gridCol w="2113003">
                      <a:extLst>
                        <a:ext uri="{9D8B030D-6E8A-4147-A177-3AD203B41FA5}">
                          <a16:colId xmlns:a16="http://schemas.microsoft.com/office/drawing/2014/main" val="3349766707"/>
                        </a:ext>
                      </a:extLst>
                    </a:gridCol>
                  </a:tblGrid>
                  <a:tr h="1470046">
                    <a:tc>
                      <a:txBody>
                        <a:bodyPr/>
                        <a:lstStyle/>
                        <a:p>
                          <a:pPr marL="0" marR="0">
                            <a:lnSpc>
                              <a:spcPct val="115000"/>
                            </a:lnSpc>
                            <a:spcBef>
                              <a:spcPts val="0"/>
                            </a:spcBef>
                            <a:spcAft>
                              <a:spcPts val="0"/>
                            </a:spcAft>
                          </a:pPr>
                          <a:r>
                            <a:rPr lang="en-US" sz="3200" dirty="0">
                              <a:effectLst/>
                            </a:rPr>
                            <a:t>Source of variation</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Degrees of freedom</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Sum of squares</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Mean sum of squares</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a:lnSpc>
                              <a:spcPct val="115000"/>
                            </a:lnSpc>
                            <a:spcBef>
                              <a:spcPts val="0"/>
                            </a:spcBef>
                            <a:spcAft>
                              <a:spcPts val="0"/>
                            </a:spcAft>
                          </a:pPr>
                          <a:r>
                            <a:rPr lang="en-US" sz="3200" dirty="0">
                              <a:effectLst/>
                            </a:rPr>
                            <a:t>Cal F</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23866374"/>
                      </a:ext>
                    </a:extLst>
                  </a:tr>
                  <a:tr h="1648968">
                    <a:tc>
                      <a:txBody>
                        <a:bodyPr/>
                        <a:lstStyle/>
                        <a:p>
                          <a:pPr marL="0" marR="0">
                            <a:lnSpc>
                              <a:spcPct val="115000"/>
                            </a:lnSpc>
                            <a:spcBef>
                              <a:spcPts val="0"/>
                            </a:spcBef>
                            <a:spcAft>
                              <a:spcPts val="0"/>
                            </a:spcAft>
                          </a:pPr>
                          <a:r>
                            <a:rPr lang="en-US" sz="3200" dirty="0">
                              <a:solidFill>
                                <a:schemeClr val="tx1"/>
                              </a:solidFill>
                              <a:effectLst/>
                            </a:rPr>
                            <a:t>Between the groups (treatment)</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k – 1</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SSA</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000" t="-93727" r="-100576" b="-128044"/>
                          </a:stretch>
                        </a:blipFill>
                      </a:tcPr>
                    </a:tc>
                    <a:tc rowSpan="3">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3945" r="-576" b="-6920"/>
                          </a:stretch>
                        </a:blipFill>
                      </a:tcPr>
                    </a:tc>
                    <a:extLst>
                      <a:ext uri="{0D108BD9-81ED-4DB2-BD59-A6C34878D82A}">
                        <a16:rowId xmlns:a16="http://schemas.microsoft.com/office/drawing/2014/main" val="893694052"/>
                      </a:ext>
                    </a:extLst>
                  </a:tr>
                  <a:tr h="1339061">
                    <a:tc>
                      <a:txBody>
                        <a:bodyPr/>
                        <a:lstStyle/>
                        <a:p>
                          <a:pPr marL="0" marR="0">
                            <a:lnSpc>
                              <a:spcPct val="115000"/>
                            </a:lnSpc>
                            <a:spcBef>
                              <a:spcPts val="0"/>
                            </a:spcBef>
                            <a:spcAft>
                              <a:spcPts val="0"/>
                            </a:spcAft>
                          </a:pPr>
                          <a:r>
                            <a:rPr lang="en-US" sz="3200" dirty="0">
                              <a:solidFill>
                                <a:schemeClr val="tx1"/>
                              </a:solidFill>
                              <a:effectLst/>
                            </a:rPr>
                            <a:t>Within the group (error)</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N – k </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SSE</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000" t="-238636" r="-100576" b="-57727"/>
                          </a:stretch>
                        </a:blipFill>
                      </a:tcPr>
                    </a:tc>
                    <a:tc vMerge="1">
                      <a:txBody>
                        <a:bodyPr/>
                        <a:lstStyle/>
                        <a:p>
                          <a:endParaRPr lang="en-US"/>
                        </a:p>
                      </a:txBody>
                      <a:tcPr/>
                    </a:tc>
                    <a:extLst>
                      <a:ext uri="{0D108BD9-81ED-4DB2-BD59-A6C34878D82A}">
                        <a16:rowId xmlns:a16="http://schemas.microsoft.com/office/drawing/2014/main" val="994025708"/>
                      </a:ext>
                    </a:extLst>
                  </a:tr>
                  <a:tr h="527304">
                    <a:tc>
                      <a:txBody>
                        <a:bodyPr/>
                        <a:lstStyle/>
                        <a:p>
                          <a:pPr marL="0" marR="0">
                            <a:lnSpc>
                              <a:spcPct val="115000"/>
                            </a:lnSpc>
                            <a:spcBef>
                              <a:spcPts val="0"/>
                            </a:spcBef>
                            <a:spcAft>
                              <a:spcPts val="0"/>
                            </a:spcAft>
                          </a:pPr>
                          <a:r>
                            <a:rPr lang="en-US" sz="3200" dirty="0">
                              <a:solidFill>
                                <a:schemeClr val="tx1"/>
                              </a:solidFill>
                              <a:effectLst/>
                            </a:rPr>
                            <a:t>Total</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N – 1 </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SST</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a:txBody>
                        <a:bodyPr/>
                        <a:lstStyle/>
                        <a:p>
                          <a:pPr marL="0" marR="0">
                            <a:lnSpc>
                              <a:spcPct val="115000"/>
                            </a:lnSpc>
                            <a:spcBef>
                              <a:spcPts val="0"/>
                            </a:spcBef>
                            <a:spcAft>
                              <a:spcPts val="0"/>
                            </a:spcAft>
                          </a:pPr>
                          <a:r>
                            <a:rPr lang="en-US" sz="3200" dirty="0">
                              <a:solidFill>
                                <a:schemeClr val="tx1"/>
                              </a:solidFill>
                              <a:effectLst/>
                            </a:rPr>
                            <a:t> </a:t>
                          </a:r>
                          <a:endParaRPr lang="en-US" sz="3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BE9"/>
                        </a:solidFill>
                      </a:tcPr>
                    </a:tc>
                    <a:tc vMerge="1">
                      <a:txBody>
                        <a:bodyPr/>
                        <a:lstStyle/>
                        <a:p>
                          <a:endParaRPr lang="en-US"/>
                        </a:p>
                      </a:txBody>
                      <a:tcPr/>
                    </a:tc>
                    <a:extLst>
                      <a:ext uri="{0D108BD9-81ED-4DB2-BD59-A6C34878D82A}">
                        <a16:rowId xmlns:a16="http://schemas.microsoft.com/office/drawing/2014/main" val="3304987544"/>
                      </a:ext>
                    </a:extLst>
                  </a:tr>
                </a:tbl>
              </a:graphicData>
            </a:graphic>
          </p:graphicFrame>
        </mc:Fallback>
      </mc:AlternateContent>
      <p:sp>
        <p:nvSpPr>
          <p:cNvPr id="3" name="Date Placeholder 2">
            <a:extLst>
              <a:ext uri="{FF2B5EF4-FFF2-40B4-BE49-F238E27FC236}">
                <a16:creationId xmlns:a16="http://schemas.microsoft.com/office/drawing/2014/main" id="{49C585E8-5222-09AA-8A92-820F4319AC5E}"/>
              </a:ext>
            </a:extLst>
          </p:cNvPr>
          <p:cNvSpPr>
            <a:spLocks noGrp="1"/>
          </p:cNvSpPr>
          <p:nvPr>
            <p:ph type="dt" sz="half" idx="10"/>
          </p:nvPr>
        </p:nvSpPr>
        <p:spPr/>
        <p:txBody>
          <a:bodyPr/>
          <a:lstStyle/>
          <a:p>
            <a:fld id="{637E8296-0966-47F3-9238-5180C857A30D}" type="datetime1">
              <a:rPr lang="en-US" smtClean="0"/>
              <a:t>2/2/2025</a:t>
            </a:fld>
            <a:endParaRPr lang="en-US"/>
          </a:p>
        </p:txBody>
      </p:sp>
      <p:sp>
        <p:nvSpPr>
          <p:cNvPr id="4" name="Footer Placeholder 3">
            <a:extLst>
              <a:ext uri="{FF2B5EF4-FFF2-40B4-BE49-F238E27FC236}">
                <a16:creationId xmlns:a16="http://schemas.microsoft.com/office/drawing/2014/main" id="{4A7ADA6D-B549-BC20-0E0E-3F454105DE1F}"/>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06829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0D61-AF15-7369-4DCF-1B3E1A70C8F1}"/>
              </a:ext>
            </a:extLst>
          </p:cNvPr>
          <p:cNvSpPr>
            <a:spLocks noGrp="1"/>
          </p:cNvSpPr>
          <p:nvPr>
            <p:ph type="title"/>
          </p:nvPr>
        </p:nvSpPr>
        <p:spPr>
          <a:xfrm>
            <a:off x="1024128" y="585216"/>
            <a:ext cx="9720072" cy="902390"/>
          </a:xfrm>
        </p:spPr>
        <p:txBody>
          <a:bodyPr/>
          <a:lstStyle/>
          <a:p>
            <a:r>
              <a:rPr lang="en-US" b="1" dirty="0"/>
              <a:t>Decision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724491-00D9-7018-FE36-3C5E509DC076}"/>
                  </a:ext>
                </a:extLst>
              </p:cNvPr>
              <p:cNvSpPr>
                <a:spLocks noGrp="1"/>
              </p:cNvSpPr>
              <p:nvPr>
                <p:ph idx="1"/>
              </p:nvPr>
            </p:nvSpPr>
            <p:spPr>
              <a:xfrm>
                <a:off x="1024127" y="1856096"/>
                <a:ext cx="10781185" cy="4453264"/>
              </a:xfrm>
            </p:spPr>
            <p:txBody>
              <a:bodyPr>
                <a:normAutofit/>
              </a:bodyPr>
              <a:lstStyle/>
              <a:p>
                <a:pPr marL="0" marR="0" indent="0">
                  <a:lnSpc>
                    <a:spcPct val="115000"/>
                  </a:lnSpc>
                  <a:spcBef>
                    <a:spcPts val="0"/>
                  </a:spcBef>
                  <a:spcAft>
                    <a:spcPts val="1000"/>
                  </a:spcAft>
                  <a:buNone/>
                </a:pPr>
                <a:r>
                  <a:rPr lang="en-US" sz="4400" dirty="0">
                    <a:effectLst/>
                    <a:latin typeface="Calibri" panose="020F0502020204030204" pitchFamily="34" charset="0"/>
                    <a:ea typeface="Times New Roman" panose="02020603050405020304" pitchFamily="18" charset="0"/>
                    <a:cs typeface="Calibri" panose="020F0502020204030204" pitchFamily="34" charset="0"/>
                  </a:rPr>
                  <a:t>One-way ANOVA is right sided test. The </a:t>
                </a:r>
                <a:r>
                  <a:rPr lang="en-US" sz="4400" dirty="0">
                    <a:latin typeface="Calibri" panose="020F0502020204030204" pitchFamily="34" charset="0"/>
                    <a:ea typeface="Times New Roman" panose="02020603050405020304" pitchFamily="18" charset="0"/>
                    <a:cs typeface="Calibri" panose="020F0502020204030204" pitchFamily="34" charset="0"/>
                  </a:rPr>
                  <a:t>decision rule is that </a:t>
                </a:r>
                <a:r>
                  <a:rPr lang="en-US" sz="4400" dirty="0">
                    <a:effectLst/>
                    <a:latin typeface="Calibri" panose="020F0502020204030204" pitchFamily="34" charset="0"/>
                    <a:ea typeface="Times New Roman" panose="02020603050405020304" pitchFamily="18" charset="0"/>
                    <a:cs typeface="Calibri" panose="020F0502020204030204" pitchFamily="34" charset="0"/>
                  </a:rPr>
                  <a:t>Reject null hypothesis H</a:t>
                </a:r>
                <a:r>
                  <a:rPr lang="en-US" sz="4400" baseline="-25000" dirty="0">
                    <a:effectLst/>
                    <a:latin typeface="Calibri" panose="020F0502020204030204" pitchFamily="34" charset="0"/>
                    <a:ea typeface="Times New Roman" panose="02020603050405020304" pitchFamily="18" charset="0"/>
                    <a:cs typeface="Calibri" panose="020F0502020204030204" pitchFamily="34" charset="0"/>
                  </a:rPr>
                  <a:t>0</a:t>
                </a:r>
                <a:r>
                  <a:rPr lang="en-US" sz="4400" dirty="0">
                    <a:effectLst/>
                    <a:latin typeface="Calibri" panose="020F0502020204030204" pitchFamily="34" charset="0"/>
                    <a:ea typeface="Times New Roman" panose="02020603050405020304" pitchFamily="18" charset="0"/>
                    <a:cs typeface="Calibri" panose="020F0502020204030204" pitchFamily="34" charset="0"/>
                  </a:rPr>
                  <a:t> if Cal F ≥ Tab F i.e., </a:t>
                </a:r>
                <a14:m>
                  <m:oMath xmlns:m="http://schemas.openxmlformats.org/officeDocument/2006/math">
                    <m:sSub>
                      <m:sSubPr>
                        <m:ctrlPr>
                          <a:rPr lang="en-US" sz="4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4400" i="1">
                            <a:effectLst/>
                            <a:latin typeface="Cambria Math" panose="02040503050406030204" pitchFamily="18" charset="0"/>
                            <a:ea typeface="Times New Roman" panose="02020603050405020304" pitchFamily="18" charset="0"/>
                            <a:cs typeface="Calibri" panose="020F0502020204030204" pitchFamily="34" charset="0"/>
                          </a:rPr>
                          <m:t>𝐹</m:t>
                        </m:r>
                      </m:e>
                      <m:sub>
                        <m:r>
                          <a:rPr lang="en-US" sz="4400" i="1">
                            <a:effectLst/>
                            <a:latin typeface="Cambria Math" panose="02040503050406030204" pitchFamily="18" charset="0"/>
                            <a:ea typeface="Times New Roman" panose="02020603050405020304" pitchFamily="18" charset="0"/>
                            <a:cs typeface="Calibri" panose="020F0502020204030204" pitchFamily="34" charset="0"/>
                          </a:rPr>
                          <m:t>𝛼</m:t>
                        </m:r>
                      </m:sub>
                    </m:sSub>
                    <m:r>
                      <a:rPr lang="en-US" sz="4400" i="1">
                        <a:effectLst/>
                        <a:latin typeface="Cambria Math" panose="02040503050406030204" pitchFamily="18" charset="0"/>
                        <a:ea typeface="Times New Roman" panose="02020603050405020304" pitchFamily="18" charset="0"/>
                        <a:cs typeface="Calibri" panose="020F0502020204030204" pitchFamily="34" charset="0"/>
                      </a:rPr>
                      <m:t>(</m:t>
                    </m:r>
                    <m:r>
                      <a:rPr lang="en-US" sz="4400" i="1">
                        <a:effectLst/>
                        <a:latin typeface="Cambria Math" panose="02040503050406030204" pitchFamily="18" charset="0"/>
                        <a:ea typeface="Times New Roman" panose="02020603050405020304" pitchFamily="18" charset="0"/>
                        <a:cs typeface="Calibri" panose="020F0502020204030204" pitchFamily="34" charset="0"/>
                      </a:rPr>
                      <m:t>𝑘</m:t>
                    </m:r>
                    <m:r>
                      <a:rPr lang="en-US" sz="4400" i="1">
                        <a:effectLst/>
                        <a:latin typeface="Cambria Math" panose="02040503050406030204" pitchFamily="18" charset="0"/>
                        <a:ea typeface="Times New Roman" panose="02020603050405020304" pitchFamily="18" charset="0"/>
                        <a:cs typeface="Calibri" panose="020F0502020204030204" pitchFamily="34" charset="0"/>
                      </a:rPr>
                      <m:t>−1, </m:t>
                    </m:r>
                    <m:r>
                      <a:rPr lang="en-US" sz="4400" i="1">
                        <a:effectLst/>
                        <a:latin typeface="Cambria Math" panose="02040503050406030204" pitchFamily="18" charset="0"/>
                        <a:ea typeface="Times New Roman" panose="02020603050405020304" pitchFamily="18" charset="0"/>
                        <a:cs typeface="Calibri" panose="020F0502020204030204" pitchFamily="34" charset="0"/>
                      </a:rPr>
                      <m:t>𝑁</m:t>
                    </m:r>
                    <m:r>
                      <a:rPr lang="en-US" sz="4400" i="1">
                        <a:effectLst/>
                        <a:latin typeface="Cambria Math" panose="02040503050406030204" pitchFamily="18" charset="0"/>
                        <a:ea typeface="Times New Roman" panose="02020603050405020304" pitchFamily="18" charset="0"/>
                        <a:cs typeface="Calibri" panose="020F0502020204030204" pitchFamily="34" charset="0"/>
                      </a:rPr>
                      <m:t>−</m:t>
                    </m:r>
                    <m:r>
                      <a:rPr lang="en-US" sz="4400" i="1">
                        <a:effectLst/>
                        <a:latin typeface="Cambria Math" panose="02040503050406030204" pitchFamily="18" charset="0"/>
                        <a:ea typeface="Times New Roman" panose="02020603050405020304" pitchFamily="18" charset="0"/>
                        <a:cs typeface="Calibri" panose="020F0502020204030204" pitchFamily="34" charset="0"/>
                      </a:rPr>
                      <m:t>𝑘</m:t>
                    </m:r>
                    <m:r>
                      <a:rPr lang="en-US" sz="44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en-US" sz="4400" dirty="0">
                    <a:effectLst/>
                    <a:latin typeface="Calibri" panose="020F0502020204030204" pitchFamily="34" charset="0"/>
                    <a:ea typeface="Times New Roman" panose="02020603050405020304" pitchFamily="18" charset="0"/>
                    <a:cs typeface="Calibri" panose="020F0502020204030204" pitchFamily="34" charset="0"/>
                  </a:rPr>
                  <a:t>, otherwise do not reject.</a:t>
                </a:r>
                <a:endParaRPr lang="en-US" sz="4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53724491-00D9-7018-FE36-3C5E509DC076}"/>
                  </a:ext>
                </a:extLst>
              </p:cNvPr>
              <p:cNvSpPr>
                <a:spLocks noGrp="1" noRot="1" noChangeAspect="1" noMove="1" noResize="1" noEditPoints="1" noAdjustHandles="1" noChangeArrowheads="1" noChangeShapeType="1" noTextEdit="1"/>
              </p:cNvSpPr>
              <p:nvPr>
                <p:ph idx="1"/>
              </p:nvPr>
            </p:nvSpPr>
            <p:spPr>
              <a:xfrm>
                <a:off x="1024127" y="1856096"/>
                <a:ext cx="10781185" cy="4453264"/>
              </a:xfrm>
              <a:blipFill>
                <a:blip r:embed="rId2"/>
                <a:stretch>
                  <a:fillRect l="-2713" t="-1505" r="-30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0FF7777-05ED-B7E4-798B-C0BE1124DB8D}"/>
              </a:ext>
            </a:extLst>
          </p:cNvPr>
          <p:cNvSpPr>
            <a:spLocks noGrp="1"/>
          </p:cNvSpPr>
          <p:nvPr>
            <p:ph type="dt" sz="half" idx="10"/>
          </p:nvPr>
        </p:nvSpPr>
        <p:spPr/>
        <p:txBody>
          <a:bodyPr/>
          <a:lstStyle/>
          <a:p>
            <a:fld id="{79FBFD17-2EEC-4DBD-B374-6C84E89E6822}" type="datetime1">
              <a:rPr lang="en-US" smtClean="0"/>
              <a:t>2/2/2025</a:t>
            </a:fld>
            <a:endParaRPr lang="en-US"/>
          </a:p>
        </p:txBody>
      </p:sp>
      <p:sp>
        <p:nvSpPr>
          <p:cNvPr id="5" name="Footer Placeholder 4">
            <a:extLst>
              <a:ext uri="{FF2B5EF4-FFF2-40B4-BE49-F238E27FC236}">
                <a16:creationId xmlns:a16="http://schemas.microsoft.com/office/drawing/2014/main" id="{8C3CD831-06E6-3B28-9FFB-77D68ED054FA}"/>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488487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6E96-214B-2A38-C9B8-40FED5DBE5F3}"/>
              </a:ext>
            </a:extLst>
          </p:cNvPr>
          <p:cNvSpPr>
            <a:spLocks noGrp="1"/>
          </p:cNvSpPr>
          <p:nvPr>
            <p:ph type="title"/>
          </p:nvPr>
        </p:nvSpPr>
        <p:spPr>
          <a:xfrm>
            <a:off x="1024128" y="585216"/>
            <a:ext cx="9720072" cy="479309"/>
          </a:xfrm>
        </p:spPr>
        <p:txBody>
          <a:bodyPr>
            <a:noAutofit/>
          </a:bodyPr>
          <a:lstStyle/>
          <a:p>
            <a:r>
              <a:rPr lang="en-US" sz="3200" b="1" dirty="0"/>
              <a:t>Short-cut formula for computing 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505826-767F-0913-9852-5A26986B818D}"/>
                  </a:ext>
                </a:extLst>
              </p:cNvPr>
              <p:cNvSpPr>
                <a:spLocks noGrp="1"/>
              </p:cNvSpPr>
              <p:nvPr>
                <p:ph idx="1"/>
              </p:nvPr>
            </p:nvSpPr>
            <p:spPr>
              <a:xfrm>
                <a:off x="1024128" y="1323833"/>
                <a:ext cx="10611863" cy="4985527"/>
              </a:xfrm>
            </p:spPr>
            <p:txBody>
              <a:bodyPr>
                <a:normAutofit fontScale="77500" lnSpcReduction="20000"/>
              </a:bodyPr>
              <a:lstStyle/>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SST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Calibri" panose="020F0502020204030204" pitchFamily="34" charset="0"/>
                      </a:rPr>
                      <m:t> </m:t>
                    </m:r>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𝑛</m:t>
                            </m:r>
                          </m:sup>
                          <m:e>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𝑖𝑗</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e>
                        </m:nary>
                      </m:e>
                    </m:nary>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(For equal replication)</a:t>
                </a:r>
              </a:p>
              <a:p>
                <a:pPr marL="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SST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Calibri" panose="020F0502020204030204" pitchFamily="34" charset="0"/>
                      </a:rPr>
                      <m:t> </m:t>
                    </m:r>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limLoc m:val="subSup"/>
                            <m:ctrlPr>
                              <a:rPr lang="en-US" sz="2800" i="1" smtClean="0">
                                <a:effectLst/>
                                <a:latin typeface="Cambria Math" panose="02040503050406030204" pitchFamily="18" charset="0"/>
                                <a:cs typeface="Calibri" panose="020F0502020204030204" pitchFamily="34" charset="0"/>
                              </a:rPr>
                            </m:ctrlPr>
                          </m:naryPr>
                          <m:sub>
                            <m:r>
                              <m:rPr>
                                <m:brk m:alnAt="25"/>
                              </m:rPr>
                              <a:rPr lang="en-US" sz="2800" b="0" i="1" smtClean="0">
                                <a:effectLst/>
                                <a:latin typeface="Cambria Math" panose="02040503050406030204" pitchFamily="18" charset="0"/>
                                <a:cs typeface="Calibri" panose="020F0502020204030204" pitchFamily="34" charset="0"/>
                              </a:rPr>
                              <m:t>𝑗</m:t>
                            </m:r>
                          </m:sub>
                          <m:sup>
                            <m:sSub>
                              <m:sSubPr>
                                <m:ctrlPr>
                                  <a:rPr lang="en-US" sz="2800" i="1" smtClean="0">
                                    <a:effectLst/>
                                    <a:latin typeface="Cambria Math" panose="02040503050406030204" pitchFamily="18" charset="0"/>
                                    <a:cs typeface="Calibri" panose="020F0502020204030204" pitchFamily="34" charset="0"/>
                                  </a:rPr>
                                </m:ctrlPr>
                              </m:sSubPr>
                              <m:e>
                                <m:r>
                                  <a:rPr lang="en-US" sz="2800" b="0" i="1" smtClean="0">
                                    <a:effectLst/>
                                    <a:latin typeface="Cambria Math" panose="02040503050406030204" pitchFamily="18" charset="0"/>
                                    <a:cs typeface="Calibri" panose="020F0502020204030204" pitchFamily="34" charset="0"/>
                                  </a:rPr>
                                  <m:t>𝑛</m:t>
                                </m:r>
                              </m:e>
                              <m:sub>
                                <m:r>
                                  <a:rPr lang="en-US" sz="2800" b="0" i="1" smtClean="0">
                                    <a:effectLst/>
                                    <a:latin typeface="Cambria Math" panose="02040503050406030204" pitchFamily="18" charset="0"/>
                                    <a:cs typeface="Calibri" panose="020F0502020204030204" pitchFamily="34" charset="0"/>
                                  </a:rPr>
                                  <m:t>𝑖</m:t>
                                </m:r>
                              </m:sub>
                            </m:sSub>
                          </m:sup>
                          <m:e>
                            <m:sSubSup>
                              <m:sSubSupPr>
                                <m:ctrlPr>
                                  <a:rPr lang="en-US" sz="2800" i="1">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latin typeface="Cambria Math" panose="02040503050406030204" pitchFamily="18" charset="0"/>
                                    <a:ea typeface="Times New Roman" panose="02020603050405020304" pitchFamily="18" charset="0"/>
                                    <a:cs typeface="Calibri" panose="020F0502020204030204" pitchFamily="34" charset="0"/>
                                  </a:rPr>
                                  <m:t>𝑖𝑗</m:t>
                                </m:r>
                              </m:sub>
                              <m:sup>
                                <m:r>
                                  <a:rPr lang="en-US" sz="2800" i="1">
                                    <a:latin typeface="Cambria Math" panose="02040503050406030204" pitchFamily="18" charset="0"/>
                                    <a:ea typeface="Times New Roman" panose="02020603050405020304" pitchFamily="18" charset="0"/>
                                    <a:cs typeface="Calibri" panose="020F0502020204030204" pitchFamily="34" charset="0"/>
                                  </a:rPr>
                                  <m:t>2</m:t>
                                </m:r>
                              </m:sup>
                            </m:sSubSup>
                          </m:e>
                        </m:nary>
                      </m:e>
                    </m:nary>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(For unequal replication)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Where, </a:t>
                </a:r>
              </a:p>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lang="en-US" sz="2800" i="1" smtClean="0">
                            <a:effectLst/>
                            <a:latin typeface="Cambria Math" panose="02040503050406030204" pitchFamily="18" charset="0"/>
                            <a:cs typeface="Calibri" panose="020F0502020204030204" pitchFamily="34" charset="0"/>
                          </a:rPr>
                        </m:ctrlPr>
                      </m:sSubPr>
                      <m:e>
                        <m:r>
                          <a:rPr lang="en-US" sz="2800" b="0" i="1" smtClean="0">
                            <a:effectLst/>
                            <a:latin typeface="Cambria Math" panose="02040503050406030204" pitchFamily="18" charset="0"/>
                            <a:cs typeface="Calibri" panose="020F0502020204030204" pitchFamily="34" charset="0"/>
                          </a:rPr>
                          <m:t>𝑦</m:t>
                        </m:r>
                      </m:e>
                      <m:sub>
                        <m:r>
                          <a:rPr lang="en-US" sz="2800" b="0" i="1" smtClean="0">
                            <a:effectLst/>
                            <a:latin typeface="Cambria Math" panose="02040503050406030204" pitchFamily="18" charset="0"/>
                            <a:cs typeface="Calibri" panose="020F0502020204030204" pitchFamily="34" charset="0"/>
                          </a:rPr>
                          <m:t>..</m:t>
                        </m:r>
                      </m:sub>
                    </m:sSub>
                    <m:r>
                      <a:rPr lang="en-US" sz="2800" b="0" i="1" smtClean="0">
                        <a:effectLst/>
                        <a:latin typeface="Cambria Math" panose="02040503050406030204" pitchFamily="18" charset="0"/>
                        <a:cs typeface="Calibri" panose="020F0502020204030204" pitchFamily="34" charset="0"/>
                      </a:rPr>
                      <m:t>= </m:t>
                    </m:r>
                    <m:nary>
                      <m:naryPr>
                        <m:chr m:val="∑"/>
                        <m:ctrlPr>
                          <a:rPr lang="en-US" sz="2800" b="0" i="1" smtClean="0">
                            <a:effectLst/>
                            <a:latin typeface="Cambria Math" panose="02040503050406030204" pitchFamily="18" charset="0"/>
                            <a:cs typeface="Calibri" panose="020F0502020204030204" pitchFamily="34" charset="0"/>
                          </a:rPr>
                        </m:ctrlPr>
                      </m:naryPr>
                      <m:sub>
                        <m:r>
                          <m:rPr>
                            <m:brk m:alnAt="23"/>
                          </m:rPr>
                          <a:rPr lang="en-US" sz="2800" b="0" i="1" smtClean="0">
                            <a:effectLst/>
                            <a:latin typeface="Cambria Math" panose="02040503050406030204" pitchFamily="18" charset="0"/>
                            <a:cs typeface="Calibri" panose="020F0502020204030204" pitchFamily="34" charset="0"/>
                          </a:rPr>
                          <m:t>𝑖</m:t>
                        </m:r>
                        <m:r>
                          <a:rPr lang="en-US" sz="2800" b="0" i="1" smtClean="0">
                            <a:effectLst/>
                            <a:latin typeface="Cambria Math" panose="02040503050406030204" pitchFamily="18" charset="0"/>
                            <a:cs typeface="Calibri" panose="020F0502020204030204" pitchFamily="34" charset="0"/>
                          </a:rPr>
                          <m:t>=1</m:t>
                        </m:r>
                      </m:sub>
                      <m:sup>
                        <m:r>
                          <a:rPr lang="en-US" sz="2800" b="0" i="1" smtClean="0">
                            <a:effectLst/>
                            <a:latin typeface="Cambria Math" panose="02040503050406030204" pitchFamily="18" charset="0"/>
                            <a:cs typeface="Calibri" panose="020F0502020204030204" pitchFamily="34" charset="0"/>
                          </a:rPr>
                          <m:t>𝑘</m:t>
                        </m:r>
                      </m:sup>
                      <m:e>
                        <m:nary>
                          <m:naryPr>
                            <m:chr m:val="∑"/>
                            <m:ctrlPr>
                              <a:rPr lang="en-US" sz="2800" b="0" i="1" smtClean="0">
                                <a:effectLst/>
                                <a:latin typeface="Cambria Math" panose="02040503050406030204" pitchFamily="18" charset="0"/>
                                <a:cs typeface="Calibri" panose="020F0502020204030204" pitchFamily="34" charset="0"/>
                              </a:rPr>
                            </m:ctrlPr>
                          </m:naryPr>
                          <m:sub>
                            <m:r>
                              <m:rPr>
                                <m:brk m:alnAt="23"/>
                              </m:rPr>
                              <a:rPr lang="en-US" sz="2800" b="0" i="1" smtClean="0">
                                <a:effectLst/>
                                <a:latin typeface="Cambria Math" panose="02040503050406030204" pitchFamily="18" charset="0"/>
                                <a:cs typeface="Calibri" panose="020F0502020204030204" pitchFamily="34" charset="0"/>
                              </a:rPr>
                              <m:t>𝑗</m:t>
                            </m:r>
                            <m:r>
                              <a:rPr lang="en-US" sz="2800" b="0" i="1" smtClean="0">
                                <a:effectLst/>
                                <a:latin typeface="Cambria Math" panose="02040503050406030204" pitchFamily="18" charset="0"/>
                                <a:cs typeface="Calibri" panose="020F0502020204030204" pitchFamily="34" charset="0"/>
                              </a:rPr>
                              <m:t>=1</m:t>
                            </m:r>
                          </m:sub>
                          <m:sup>
                            <m:r>
                              <a:rPr lang="en-US" sz="2800" b="0" i="1" smtClean="0">
                                <a:effectLst/>
                                <a:latin typeface="Cambria Math" panose="02040503050406030204" pitchFamily="18" charset="0"/>
                                <a:cs typeface="Calibri" panose="020F0502020204030204" pitchFamily="34" charset="0"/>
                              </a:rPr>
                              <m:t>𝑛</m:t>
                            </m:r>
                          </m:sup>
                          <m:e>
                            <m:sSub>
                              <m:sSubPr>
                                <m:ctrlPr>
                                  <a:rPr lang="en-US" sz="2800" b="0" i="1" smtClean="0">
                                    <a:effectLst/>
                                    <a:latin typeface="Cambria Math" panose="02040503050406030204" pitchFamily="18" charset="0"/>
                                    <a:cs typeface="Calibri" panose="020F0502020204030204" pitchFamily="34" charset="0"/>
                                  </a:rPr>
                                </m:ctrlPr>
                              </m:sSubPr>
                              <m:e>
                                <m:r>
                                  <a:rPr lang="en-US" sz="2800" b="0" i="1" smtClean="0">
                                    <a:effectLst/>
                                    <a:latin typeface="Cambria Math" panose="02040503050406030204" pitchFamily="18" charset="0"/>
                                    <a:cs typeface="Calibri" panose="020F0502020204030204" pitchFamily="34" charset="0"/>
                                  </a:rPr>
                                  <m:t>𝑦</m:t>
                                </m:r>
                              </m:e>
                              <m:sub>
                                <m:r>
                                  <a:rPr lang="en-US" sz="2800" b="0" i="1" smtClean="0">
                                    <a:effectLst/>
                                    <a:latin typeface="Cambria Math" panose="02040503050406030204" pitchFamily="18" charset="0"/>
                                    <a:cs typeface="Calibri" panose="020F0502020204030204" pitchFamily="34" charset="0"/>
                                  </a:rPr>
                                  <m:t>𝑖𝑗</m:t>
                                </m:r>
                              </m:sub>
                            </m:sSub>
                          </m:e>
                        </m:nary>
                      </m:e>
                    </m:nary>
                  </m:oMath>
                </a14:m>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             N = n . k (for equal replication)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576" lvl="1" indent="0">
                  <a:lnSpc>
                    <a:spcPct val="115000"/>
                  </a:lnSpc>
                  <a:spcBef>
                    <a:spcPts val="0"/>
                  </a:spcBef>
                  <a:spcAft>
                    <a:spcPts val="1000"/>
                  </a:spcAft>
                  <a:buNone/>
                </a:pPr>
                <a:r>
                  <a:rPr lang="en-US" sz="2800" dirty="0">
                    <a:latin typeface="Calibri" panose="020F0502020204030204" pitchFamily="34" charset="0"/>
                    <a:ea typeface="Times New Roman" panose="02020603050405020304" pitchFamily="18" charset="0"/>
                    <a:cs typeface="Calibri" panose="020F0502020204030204" pitchFamily="34" charset="0"/>
                  </a:rPr>
                  <a:t> 	N </a:t>
                </a:r>
                <a:r>
                  <a:rPr lang="en-US" sz="2800" dirty="0">
                    <a:effectLst/>
                    <a:latin typeface="Calibri" panose="020F0502020204030204" pitchFamily="34" charset="0"/>
                    <a:ea typeface="Times New Roman" panose="02020603050405020304" pitchFamily="18" charset="0"/>
                    <a:cs typeface="Calibri" panose="020F0502020204030204" pitchFamily="34" charset="0"/>
                  </a:rPr>
                  <a:t>= n</a:t>
                </a:r>
                <a:r>
                  <a:rPr lang="en-US" sz="280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n-US" sz="2800" dirty="0">
                    <a:effectLst/>
                    <a:latin typeface="Calibri" panose="020F0502020204030204" pitchFamily="34" charset="0"/>
                    <a:ea typeface="Times New Roman" panose="02020603050405020304" pitchFamily="18" charset="0"/>
                    <a:cs typeface="Calibri" panose="020F0502020204030204" pitchFamily="34" charset="0"/>
                  </a:rPr>
                  <a:t> + n</a:t>
                </a:r>
                <a:r>
                  <a:rPr lang="en-US" sz="28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n-US" sz="2800" dirty="0">
                    <a:effectLst/>
                    <a:latin typeface="Calibri" panose="020F0502020204030204" pitchFamily="34" charset="0"/>
                    <a:ea typeface="Times New Roman" panose="02020603050405020304" pitchFamily="18" charset="0"/>
                    <a:cs typeface="Calibri" panose="020F0502020204030204" pitchFamily="34" charset="0"/>
                  </a:rPr>
                  <a:t> + … + </a:t>
                </a:r>
                <a:r>
                  <a:rPr lang="en-US" sz="2800" dirty="0" err="1">
                    <a:effectLst/>
                    <a:latin typeface="Calibri" panose="020F0502020204030204" pitchFamily="34" charset="0"/>
                    <a:ea typeface="Times New Roman" panose="02020603050405020304" pitchFamily="18" charset="0"/>
                    <a:cs typeface="Calibri" panose="020F0502020204030204" pitchFamily="34" charset="0"/>
                  </a:rPr>
                  <a:t>n</a:t>
                </a:r>
                <a:r>
                  <a:rPr lang="en-US" sz="2800" baseline="-25000" dirty="0" err="1">
                    <a:effectLst/>
                    <a:latin typeface="Calibri" panose="020F0502020204030204" pitchFamily="34" charset="0"/>
                    <a:ea typeface="Times New Roman" panose="02020603050405020304" pitchFamily="18" charset="0"/>
                    <a:cs typeface="Calibri" panose="020F0502020204030204" pitchFamily="34" charset="0"/>
                  </a:rPr>
                  <a:t>k</a:t>
                </a:r>
                <a:r>
                  <a:rPr lang="en-US" sz="2800" dirty="0">
                    <a:effectLst/>
                    <a:latin typeface="Calibri" panose="020F0502020204030204" pitchFamily="34" charset="0"/>
                    <a:ea typeface="Times New Roman" panose="02020603050405020304" pitchFamily="18" charset="0"/>
                    <a:cs typeface="Calibri" panose="020F0502020204030204" pitchFamily="34" charset="0"/>
                  </a:rPr>
                  <a:t> ( for unequal replication)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SSA = </a:t>
                </a:r>
                <a14:m>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𝑛</m:t>
                        </m:r>
                      </m:den>
                    </m:f>
                    <m:d>
                      <m:dPr>
                        <m:begChr m:val="{"/>
                        <m:end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dPr>
                      <m:e>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sup>
                          <m:e>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e>
                        </m:nary>
                      </m:e>
                    </m:d>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𝑛</m:t>
                        </m:r>
                      </m:den>
                    </m:f>
                    <m:d>
                      <m:dPr>
                        <m:begChr m:val="{"/>
                        <m:end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dPr>
                      <m:e>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e>
                    </m:d>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(for equal replication)</a:t>
                </a:r>
              </a:p>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SSA = </a:t>
                </a:r>
                <a14:m>
                  <m:oMath xmlns:m="http://schemas.openxmlformats.org/officeDocument/2006/math">
                    <m:nary>
                      <m:naryPr>
                        <m:chr m:val="∑"/>
                        <m:ctrlPr>
                          <a:rPr lang="en-US" sz="2800" i="1" smtClean="0">
                            <a:effectLst/>
                            <a:latin typeface="Cambria Math" panose="02040503050406030204" pitchFamily="18" charset="0"/>
                            <a:cs typeface="Times New Roman" panose="02020603050405020304" pitchFamily="18" charset="0"/>
                          </a:rPr>
                        </m:ctrlPr>
                      </m:naryPr>
                      <m:sub>
                        <m:r>
                          <m:rPr>
                            <m:brk m:alnAt="23"/>
                          </m:rPr>
                          <a:rPr lang="en-US" sz="2800" b="0" i="1" smtClean="0">
                            <a:effectLst/>
                            <a:latin typeface="Cambria Math" panose="02040503050406030204" pitchFamily="18" charset="0"/>
                            <a:cs typeface="Times New Roman" panose="02020603050405020304" pitchFamily="18" charset="0"/>
                          </a:rPr>
                          <m:t>𝑖</m:t>
                        </m:r>
                        <m:r>
                          <a:rPr lang="en-US" sz="2800" b="0" i="1" smtClean="0">
                            <a:effectLst/>
                            <a:latin typeface="Cambria Math" panose="02040503050406030204" pitchFamily="18" charset="0"/>
                            <a:cs typeface="Times New Roman" panose="02020603050405020304" pitchFamily="18" charset="0"/>
                          </a:rPr>
                          <m:t>=1</m:t>
                        </m:r>
                      </m:sub>
                      <m:sup>
                        <m:r>
                          <a:rPr lang="en-US" sz="2800" b="0" i="1" smtClean="0">
                            <a:effectLst/>
                            <a:latin typeface="Cambria Math" panose="02040503050406030204" pitchFamily="18" charset="0"/>
                            <a:cs typeface="Times New Roman" panose="02020603050405020304" pitchFamily="18" charset="0"/>
                          </a:rPr>
                          <m:t>𝑛</m:t>
                        </m:r>
                      </m:sup>
                      <m:e>
                        <m:f>
                          <m:fPr>
                            <m:ctrlPr>
                              <a:rPr lang="en-US" sz="2800" i="1" smtClean="0">
                                <a:effectLst/>
                                <a:latin typeface="Cambria Math" panose="02040503050406030204" pitchFamily="18" charset="0"/>
                                <a:cs typeface="Times New Roman" panose="02020603050405020304" pitchFamily="18" charset="0"/>
                              </a:rPr>
                            </m:ctrlPr>
                          </m:fPr>
                          <m:num>
                            <m:sSubSup>
                              <m:sSubSupPr>
                                <m:ctrlPr>
                                  <a:rPr lang="en-US" sz="2800" i="1">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latin typeface="Cambria Math" panose="02040503050406030204" pitchFamily="18" charset="0"/>
                                    <a:ea typeface="Times New Roman" panose="02020603050405020304" pitchFamily="18" charset="0"/>
                                    <a:cs typeface="Calibri" panose="020F0502020204030204" pitchFamily="34" charset="0"/>
                                  </a:rPr>
                                  <m:t>𝑖</m:t>
                                </m:r>
                                <m:r>
                                  <a:rPr lang="en-US" sz="2800" i="1">
                                    <a:latin typeface="Cambria Math" panose="02040503050406030204" pitchFamily="18" charset="0"/>
                                    <a:ea typeface="Times New Roman" panose="02020603050405020304" pitchFamily="18" charset="0"/>
                                    <a:cs typeface="Calibri" panose="020F0502020204030204" pitchFamily="34" charset="0"/>
                                  </a:rPr>
                                  <m:t>.</m:t>
                                </m:r>
                              </m:sub>
                              <m:sup>
                                <m:r>
                                  <a:rPr lang="en-US" sz="2800" i="1">
                                    <a:latin typeface="Cambria Math" panose="02040503050406030204" pitchFamily="18" charset="0"/>
                                    <a:ea typeface="Times New Roman" panose="02020603050405020304" pitchFamily="18" charset="0"/>
                                    <a:cs typeface="Calibri" panose="020F0502020204030204" pitchFamily="34" charset="0"/>
                                  </a:rPr>
                                  <m:t>2</m:t>
                                </m:r>
                              </m:sup>
                            </m:sSubSup>
                          </m:num>
                          <m:den>
                            <m:sSub>
                              <m:sSubPr>
                                <m:ctrlPr>
                                  <a:rPr lang="en-US" sz="2800" i="1" smtClean="0">
                                    <a:effectLst/>
                                    <a:latin typeface="Cambria Math" panose="02040503050406030204" pitchFamily="18" charset="0"/>
                                    <a:cs typeface="Times New Roman" panose="02020603050405020304" pitchFamily="18" charset="0"/>
                                  </a:rPr>
                                </m:ctrlPr>
                              </m:sSubPr>
                              <m:e>
                                <m:r>
                                  <a:rPr lang="en-US" sz="2800" b="0" i="1" smtClean="0">
                                    <a:effectLst/>
                                    <a:latin typeface="Cambria Math" panose="02040503050406030204" pitchFamily="18" charset="0"/>
                                    <a:cs typeface="Times New Roman" panose="02020603050405020304" pitchFamily="18" charset="0"/>
                                  </a:rPr>
                                  <m:t>𝑛</m:t>
                                </m:r>
                              </m:e>
                              <m:sub>
                                <m:r>
                                  <a:rPr lang="en-US" sz="2800" b="0" i="1" smtClean="0">
                                    <a:effectLst/>
                                    <a:latin typeface="Cambria Math" panose="02040503050406030204" pitchFamily="18" charset="0"/>
                                    <a:cs typeface="Times New Roman" panose="02020603050405020304" pitchFamily="18" charset="0"/>
                                  </a:rPr>
                                  <m:t>𝑖</m:t>
                                </m:r>
                              </m:sub>
                            </m:sSub>
                          </m:den>
                        </m:f>
                        <m:r>
                          <a:rPr lang="en-US" sz="2800" b="0" i="1" smtClean="0">
                            <a:effectLst/>
                            <a:latin typeface="Cambria Math" panose="02040503050406030204" pitchFamily="18" charset="0"/>
                            <a:cs typeface="Times New Roman" panose="02020603050405020304" pitchFamily="18" charset="0"/>
                          </a:rPr>
                          <m:t>−</m:t>
                        </m:r>
                        <m:f>
                          <m:fPr>
                            <m:ctrlPr>
                              <a:rPr lang="en-US" sz="2800" i="1">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800" i="1">
                                    <a:latin typeface="Cambria Math" panose="02040503050406030204" pitchFamily="18" charset="0"/>
                                    <a:ea typeface="Times New Roman" panose="02020603050405020304" pitchFamily="18" charset="0"/>
                                    <a:cs typeface="Calibri" panose="020F0502020204030204" pitchFamily="34" charset="0"/>
                                  </a:rPr>
                                </m:ctrlPr>
                              </m:sSubSupPr>
                              <m:e>
                                <m:r>
                                  <a:rPr lang="en-US" sz="2800" i="1">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latin typeface="Cambria Math" panose="02040503050406030204" pitchFamily="18" charset="0"/>
                                    <a:ea typeface="Times New Roman" panose="02020603050405020304" pitchFamily="18" charset="0"/>
                                    <a:cs typeface="Calibri" panose="020F0502020204030204" pitchFamily="34" charset="0"/>
                                  </a:rPr>
                                  <m:t>..</m:t>
                                </m:r>
                              </m:sub>
                              <m:sup>
                                <m:r>
                                  <a:rPr lang="en-US" sz="2800" i="1">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800" i="1">
                                <a:latin typeface="Cambria Math" panose="02040503050406030204" pitchFamily="18" charset="0"/>
                                <a:ea typeface="Times New Roman" panose="02020603050405020304" pitchFamily="18" charset="0"/>
                                <a:cs typeface="Calibri" panose="020F0502020204030204" pitchFamily="34" charset="0"/>
                              </a:rPr>
                              <m:t>𝑁</m:t>
                            </m:r>
                          </m:den>
                        </m:f>
                      </m:e>
                    </m:nary>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(for unequal replication)</a:t>
                </a:r>
              </a:p>
              <a:p>
                <a:pPr marL="0" marR="0">
                  <a:lnSpc>
                    <a:spcPct val="115000"/>
                  </a:lnSpc>
                  <a:spcBef>
                    <a:spcPts val="0"/>
                  </a:spcBef>
                  <a:spcAft>
                    <a:spcPts val="10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SSE = SST – SSA</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45505826-767F-0913-9852-5A26986B818D}"/>
                  </a:ext>
                </a:extLst>
              </p:cNvPr>
              <p:cNvSpPr>
                <a:spLocks noGrp="1" noRot="1" noChangeAspect="1" noMove="1" noResize="1" noEditPoints="1" noAdjustHandles="1" noChangeArrowheads="1" noChangeShapeType="1" noTextEdit="1"/>
              </p:cNvSpPr>
              <p:nvPr>
                <p:ph idx="1"/>
              </p:nvPr>
            </p:nvSpPr>
            <p:spPr>
              <a:xfrm>
                <a:off x="1024128" y="1323833"/>
                <a:ext cx="10611863" cy="4985527"/>
              </a:xfrm>
              <a:blipFill>
                <a:blip r:embed="rId2"/>
                <a:stretch>
                  <a:fillRect l="-2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750DBA9-1C41-742B-BEE4-6B7646DFCEBF}"/>
              </a:ext>
            </a:extLst>
          </p:cNvPr>
          <p:cNvSpPr>
            <a:spLocks noGrp="1"/>
          </p:cNvSpPr>
          <p:nvPr>
            <p:ph type="dt" sz="half" idx="10"/>
          </p:nvPr>
        </p:nvSpPr>
        <p:spPr/>
        <p:txBody>
          <a:bodyPr/>
          <a:lstStyle/>
          <a:p>
            <a:fld id="{352424F1-D6BD-4293-9F23-7043F5BA1EEB}" type="datetime1">
              <a:rPr lang="en-US" smtClean="0"/>
              <a:t>2/2/2025</a:t>
            </a:fld>
            <a:endParaRPr lang="en-US"/>
          </a:p>
        </p:txBody>
      </p:sp>
      <p:sp>
        <p:nvSpPr>
          <p:cNvPr id="5" name="Footer Placeholder 4">
            <a:extLst>
              <a:ext uri="{FF2B5EF4-FFF2-40B4-BE49-F238E27FC236}">
                <a16:creationId xmlns:a16="http://schemas.microsoft.com/office/drawing/2014/main" id="{A52922AE-F38B-F7C5-21ED-17236E5A406C}"/>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78829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211B-C5BE-B27F-963F-B9F62EF41C1E}"/>
              </a:ext>
            </a:extLst>
          </p:cNvPr>
          <p:cNvSpPr>
            <a:spLocks noGrp="1"/>
          </p:cNvSpPr>
          <p:nvPr>
            <p:ph type="title"/>
          </p:nvPr>
        </p:nvSpPr>
        <p:spPr>
          <a:xfrm>
            <a:off x="1024127" y="341376"/>
            <a:ext cx="9720072" cy="674624"/>
          </a:xfrm>
        </p:spPr>
        <p:txBody>
          <a:bodyPr>
            <a:normAutofit/>
          </a:bodyPr>
          <a:lstStyle/>
          <a:p>
            <a:r>
              <a:rPr lang="en-US" sz="2800" dirty="0"/>
              <a:t>Advantages of </a:t>
            </a:r>
            <a:r>
              <a:rPr lang="en-US" sz="2800" dirty="0" err="1"/>
              <a:t>crd</a:t>
            </a:r>
            <a:endParaRPr lang="en-US" sz="2800" dirty="0"/>
          </a:p>
        </p:txBody>
      </p:sp>
      <p:sp>
        <p:nvSpPr>
          <p:cNvPr id="3" name="Content Placeholder 2">
            <a:extLst>
              <a:ext uri="{FF2B5EF4-FFF2-40B4-BE49-F238E27FC236}">
                <a16:creationId xmlns:a16="http://schemas.microsoft.com/office/drawing/2014/main" id="{C6E06A9A-46C7-0AB5-5DD9-3A12EAF6BF35}"/>
              </a:ext>
            </a:extLst>
          </p:cNvPr>
          <p:cNvSpPr>
            <a:spLocks noGrp="1"/>
          </p:cNvSpPr>
          <p:nvPr>
            <p:ph idx="1"/>
          </p:nvPr>
        </p:nvSpPr>
        <p:spPr>
          <a:xfrm>
            <a:off x="1024128" y="1158240"/>
            <a:ext cx="10324592" cy="5151120"/>
          </a:xfrm>
        </p:spPr>
        <p:txBody>
          <a:bodyPr>
            <a:normAutofit/>
          </a:bodyPr>
          <a:lstStyle/>
          <a:p>
            <a:pPr marL="457200" indent="-457200">
              <a:buFont typeface="+mj-lt"/>
              <a:buAutoNum type="arabicPeriod"/>
            </a:pPr>
            <a:r>
              <a:rPr lang="en-US" sz="2400" b="1" dirty="0"/>
              <a:t>Simplicity</a:t>
            </a:r>
            <a:r>
              <a:rPr lang="en-US" sz="2400" dirty="0"/>
              <a:t>: CRD is straightforward to implement and analyzed, making it suitable for simple experiments setups. Researchers </a:t>
            </a:r>
            <a:r>
              <a:rPr lang="en-US" sz="2400" b="0" i="0" dirty="0">
                <a:solidFill>
                  <a:srgbClr val="0D0D0D"/>
                </a:solidFill>
                <a:effectLst/>
                <a:latin typeface="Söhne"/>
              </a:rPr>
              <a:t>randomly assign treatments to experimental units without any restrictions, which simplifies the experimental process.</a:t>
            </a:r>
            <a:endParaRPr lang="en-US" sz="2400" dirty="0"/>
          </a:p>
          <a:p>
            <a:pPr marL="457200" indent="-457200">
              <a:buFont typeface="+mj-lt"/>
              <a:buAutoNum type="arabicPeriod"/>
            </a:pPr>
            <a:r>
              <a:rPr lang="en-US" sz="2400" b="1" dirty="0"/>
              <a:t>Flexibility</a:t>
            </a:r>
            <a:r>
              <a:rPr lang="en-US" sz="2400" dirty="0"/>
              <a:t>: The design if very flexible. Any number of treatments can be used and treatments can be replicated unequal no. of times. Further, CRD allows for easy addition or removal of treatment, making it adaptable to changes in experimental conditions or </a:t>
            </a:r>
            <a:r>
              <a:rPr lang="en-US" sz="2400"/>
              <a:t>research objectives.</a:t>
            </a:r>
            <a:endParaRPr lang="en-US" sz="2400" dirty="0"/>
          </a:p>
          <a:p>
            <a:pPr marL="457200" indent="-457200">
              <a:buFont typeface="+mj-lt"/>
              <a:buAutoNum type="arabicPeriod"/>
            </a:pPr>
            <a:r>
              <a:rPr lang="en-US" sz="2400" b="1" dirty="0"/>
              <a:t>Degrees of freedom</a:t>
            </a:r>
            <a:r>
              <a:rPr lang="en-US" sz="2400" dirty="0"/>
              <a:t>: It provides maximum degrees of freedom for the estimation of error variance. </a:t>
            </a:r>
          </a:p>
          <a:p>
            <a:pPr marL="457200" indent="-457200">
              <a:buFont typeface="+mj-lt"/>
              <a:buAutoNum type="arabicPeriod"/>
            </a:pPr>
            <a:r>
              <a:rPr lang="en-US" sz="2400" b="1" dirty="0"/>
              <a:t>Ease of analysis</a:t>
            </a:r>
            <a:r>
              <a:rPr lang="en-US" sz="2400" dirty="0"/>
              <a:t>: Statistical analysis is relatively simple. </a:t>
            </a:r>
          </a:p>
          <a:p>
            <a:pPr marL="457200" indent="-457200">
              <a:buFont typeface="+mj-lt"/>
              <a:buAutoNum type="arabicPeriod"/>
            </a:pPr>
            <a:r>
              <a:rPr lang="en-US" sz="2400" b="1" dirty="0"/>
              <a:t>Missing observation</a:t>
            </a:r>
            <a:r>
              <a:rPr lang="en-US" sz="2400" dirty="0"/>
              <a:t>: Loss of information due to missing data is smaller compared to other design. </a:t>
            </a:r>
          </a:p>
          <a:p>
            <a:endParaRPr lang="en-US" dirty="0"/>
          </a:p>
        </p:txBody>
      </p:sp>
      <p:sp>
        <p:nvSpPr>
          <p:cNvPr id="4" name="Date Placeholder 3">
            <a:extLst>
              <a:ext uri="{FF2B5EF4-FFF2-40B4-BE49-F238E27FC236}">
                <a16:creationId xmlns:a16="http://schemas.microsoft.com/office/drawing/2014/main" id="{A75AB041-96FC-5D0E-F299-D4D83A66824A}"/>
              </a:ext>
            </a:extLst>
          </p:cNvPr>
          <p:cNvSpPr>
            <a:spLocks noGrp="1"/>
          </p:cNvSpPr>
          <p:nvPr>
            <p:ph type="dt" sz="half" idx="10"/>
          </p:nvPr>
        </p:nvSpPr>
        <p:spPr/>
        <p:txBody>
          <a:bodyPr/>
          <a:lstStyle/>
          <a:p>
            <a:fld id="{1D4CC126-1E9C-4E0B-9392-E40252A4FC96}" type="datetime1">
              <a:rPr lang="en-US" smtClean="0"/>
              <a:t>2/2/2025</a:t>
            </a:fld>
            <a:endParaRPr lang="en-US"/>
          </a:p>
        </p:txBody>
      </p:sp>
      <p:sp>
        <p:nvSpPr>
          <p:cNvPr id="5" name="Footer Placeholder 4">
            <a:extLst>
              <a:ext uri="{FF2B5EF4-FFF2-40B4-BE49-F238E27FC236}">
                <a16:creationId xmlns:a16="http://schemas.microsoft.com/office/drawing/2014/main" id="{39940AA7-5C16-1E9E-142F-006CAFEF998F}"/>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57622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ADA4-98CF-EBE0-EFD9-09C62DEA5476}"/>
              </a:ext>
            </a:extLst>
          </p:cNvPr>
          <p:cNvSpPr>
            <a:spLocks noGrp="1"/>
          </p:cNvSpPr>
          <p:nvPr>
            <p:ph type="title"/>
          </p:nvPr>
        </p:nvSpPr>
        <p:spPr>
          <a:xfrm>
            <a:off x="1024129" y="209296"/>
            <a:ext cx="9720072" cy="501904"/>
          </a:xfrm>
        </p:spPr>
        <p:txBody>
          <a:bodyPr>
            <a:normAutofit/>
          </a:bodyPr>
          <a:lstStyle/>
          <a:p>
            <a:r>
              <a:rPr lang="en-US" sz="2800" dirty="0"/>
              <a:t>Disadvantages of </a:t>
            </a:r>
            <a:r>
              <a:rPr lang="en-US" sz="2800" dirty="0" err="1"/>
              <a:t>Crd</a:t>
            </a:r>
            <a:endParaRPr lang="en-US" sz="2800" dirty="0"/>
          </a:p>
        </p:txBody>
      </p:sp>
      <p:sp>
        <p:nvSpPr>
          <p:cNvPr id="3" name="Content Placeholder 2">
            <a:extLst>
              <a:ext uri="{FF2B5EF4-FFF2-40B4-BE49-F238E27FC236}">
                <a16:creationId xmlns:a16="http://schemas.microsoft.com/office/drawing/2014/main" id="{8F3E0220-51E4-175F-EBB1-49CF06FA1FE7}"/>
              </a:ext>
            </a:extLst>
          </p:cNvPr>
          <p:cNvSpPr>
            <a:spLocks noGrp="1"/>
          </p:cNvSpPr>
          <p:nvPr>
            <p:ph idx="1"/>
          </p:nvPr>
        </p:nvSpPr>
        <p:spPr>
          <a:xfrm>
            <a:off x="1024128" y="904240"/>
            <a:ext cx="9720073" cy="5405120"/>
          </a:xfrm>
        </p:spPr>
        <p:txBody>
          <a:bodyPr>
            <a:normAutofit/>
          </a:bodyPr>
          <a:lstStyle/>
          <a:p>
            <a:pPr marL="457200" marR="0" indent="-457200">
              <a:lnSpc>
                <a:spcPct val="115000"/>
              </a:lnSpc>
              <a:spcBef>
                <a:spcPts val="0"/>
              </a:spcBef>
              <a:spcAft>
                <a:spcPts val="1000"/>
              </a:spcAft>
              <a:buFont typeface="+mj-lt"/>
              <a:buAutoNum type="arabicPeriod"/>
            </a:pPr>
            <a:r>
              <a:rPr lang="en-US" sz="2400" b="1" dirty="0">
                <a:effectLst/>
                <a:latin typeface="Calibri" panose="020F0502020204030204" pitchFamily="34" charset="0"/>
                <a:ea typeface="Times New Roman" panose="02020603050405020304" pitchFamily="18" charset="0"/>
                <a:cs typeface="Calibri" panose="020F0502020204030204" pitchFamily="34" charset="0"/>
              </a:rPr>
              <a:t>Lack of control</a:t>
            </a:r>
            <a:r>
              <a:rPr lang="en-US" sz="2400" dirty="0">
                <a:latin typeface="Calibri" panose="020F0502020204030204" pitchFamily="34" charset="0"/>
                <a:ea typeface="Times New Roman" panose="02020603050405020304" pitchFamily="18" charset="0"/>
                <a:cs typeface="Calibri" panose="020F0502020204030204" pitchFamily="34" charset="0"/>
              </a:rPr>
              <a:t>: CRD does not account for potential sources of variation or confounding variables that may influence the outcome variable. This can lead to reduced precision and increased variability in the estimates of treatment effects.</a:t>
            </a:r>
          </a:p>
          <a:p>
            <a:pPr marL="457200" marR="0" indent="-457200">
              <a:lnSpc>
                <a:spcPct val="115000"/>
              </a:lnSpc>
              <a:spcBef>
                <a:spcPts val="0"/>
              </a:spcBef>
              <a:spcAft>
                <a:spcPts val="1000"/>
              </a:spcAft>
              <a:buFont typeface="+mj-lt"/>
              <a:buAutoNum type="arabicPeriod"/>
            </a:pPr>
            <a:r>
              <a:rPr lang="en-US" sz="2400" b="1" dirty="0">
                <a:effectLst/>
                <a:latin typeface="Calibri" panose="020F0502020204030204" pitchFamily="34" charset="0"/>
                <a:ea typeface="Times New Roman" panose="02020603050405020304" pitchFamily="18" charset="0"/>
                <a:cs typeface="Calibri" panose="020F0502020204030204" pitchFamily="34" charset="0"/>
              </a:rPr>
              <a:t>Inefficiency</a:t>
            </a:r>
            <a:r>
              <a:rPr lang="en-US" sz="2400" dirty="0">
                <a:effectLst/>
                <a:latin typeface="Calibri" panose="020F0502020204030204" pitchFamily="34" charset="0"/>
                <a:ea typeface="Times New Roman" panose="02020603050405020304" pitchFamily="18" charset="0"/>
                <a:cs typeface="Calibri" panose="020F0502020204030204" pitchFamily="34" charset="0"/>
              </a:rPr>
              <a:t>: In situations where there are known sources of variability  that could be </a:t>
            </a:r>
            <a:r>
              <a:rPr lang="en-US" sz="2400">
                <a:effectLst/>
                <a:latin typeface="Calibri" panose="020F0502020204030204" pitchFamily="34" charset="0"/>
                <a:ea typeface="Times New Roman" panose="02020603050405020304" pitchFamily="18" charset="0"/>
                <a:cs typeface="Calibri" panose="020F0502020204030204" pitchFamily="34" charset="0"/>
              </a:rPr>
              <a:t>controlled for, </a:t>
            </a:r>
            <a:r>
              <a:rPr lang="en-US" sz="2400" dirty="0">
                <a:effectLst/>
                <a:latin typeface="Calibri" panose="020F0502020204030204" pitchFamily="34" charset="0"/>
                <a:ea typeface="Times New Roman" panose="02020603050405020304" pitchFamily="18" charset="0"/>
                <a:cs typeface="Calibri" panose="020F0502020204030204" pitchFamily="34" charset="0"/>
              </a:rPr>
              <a:t>CRD may be less efficient than other experimental designs such as RBD and LSD</a:t>
            </a:r>
            <a:r>
              <a:rPr lang="en-US" sz="2400">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15000"/>
              </a:lnSpc>
              <a:spcBef>
                <a:spcPts val="0"/>
              </a:spcBef>
              <a:spcAft>
                <a:spcPts val="1000"/>
              </a:spcAft>
              <a:buFont typeface="+mj-lt"/>
              <a:buAutoNum type="arabicPeriod"/>
            </a:pPr>
            <a:r>
              <a:rPr lang="en-US" sz="2400" b="1">
                <a:latin typeface="Calibri" panose="020F0502020204030204" pitchFamily="34" charset="0"/>
                <a:ea typeface="Times New Roman" panose="02020603050405020304" pitchFamily="18" charset="0"/>
                <a:cs typeface="Calibri" panose="020F0502020204030204" pitchFamily="34" charset="0"/>
              </a:rPr>
              <a:t>Low </a:t>
            </a:r>
            <a:r>
              <a:rPr lang="en-US" sz="2400" b="1" dirty="0">
                <a:latin typeface="Calibri" panose="020F0502020204030204" pitchFamily="34" charset="0"/>
                <a:ea typeface="Times New Roman" panose="02020603050405020304" pitchFamily="18" charset="0"/>
                <a:cs typeface="Calibri" panose="020F0502020204030204" pitchFamily="34" charset="0"/>
              </a:rPr>
              <a:t>statistical power</a:t>
            </a:r>
            <a:r>
              <a:rPr lang="en-US" sz="2400" dirty="0">
                <a:latin typeface="Calibri" panose="020F0502020204030204" pitchFamily="34" charset="0"/>
                <a:ea typeface="Times New Roman" panose="02020603050405020304" pitchFamily="18" charset="0"/>
                <a:cs typeface="Calibri" panose="020F0502020204030204" pitchFamily="34" charset="0"/>
              </a:rPr>
              <a:t>: </a:t>
            </a:r>
            <a:r>
              <a:rPr lang="en-US" sz="2400" b="0" i="0" dirty="0">
                <a:solidFill>
                  <a:srgbClr val="0D0D0D"/>
                </a:solidFill>
                <a:effectLst/>
                <a:latin typeface="Söhne"/>
              </a:rPr>
              <a:t>CRD does not allow for the blocking of nuisance variables or known sources of variation, which can lead to increased variability and reduced power to detect treatment effects.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4EE92E8D-0F89-10AC-6957-912F83C50F54}"/>
              </a:ext>
            </a:extLst>
          </p:cNvPr>
          <p:cNvSpPr>
            <a:spLocks noGrp="1"/>
          </p:cNvSpPr>
          <p:nvPr>
            <p:ph type="dt" sz="half" idx="10"/>
          </p:nvPr>
        </p:nvSpPr>
        <p:spPr/>
        <p:txBody>
          <a:bodyPr/>
          <a:lstStyle/>
          <a:p>
            <a:fld id="{4401EAE9-4653-4AB1-AF42-75252E5FE758}" type="datetime1">
              <a:rPr lang="en-US" smtClean="0"/>
              <a:t>2/2/2025</a:t>
            </a:fld>
            <a:endParaRPr lang="en-US"/>
          </a:p>
        </p:txBody>
      </p:sp>
      <p:sp>
        <p:nvSpPr>
          <p:cNvPr id="5" name="Footer Placeholder 4">
            <a:extLst>
              <a:ext uri="{FF2B5EF4-FFF2-40B4-BE49-F238E27FC236}">
                <a16:creationId xmlns:a16="http://schemas.microsoft.com/office/drawing/2014/main" id="{5F1D85EF-2ECC-AA65-35B3-9740ADAD8966}"/>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48163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8DDF-5582-20AC-F0F6-459A12E8072E}"/>
              </a:ext>
            </a:extLst>
          </p:cNvPr>
          <p:cNvSpPr>
            <a:spLocks noGrp="1"/>
          </p:cNvSpPr>
          <p:nvPr>
            <p:ph type="title"/>
          </p:nvPr>
        </p:nvSpPr>
        <p:spPr>
          <a:xfrm>
            <a:off x="1024129" y="292608"/>
            <a:ext cx="9720072" cy="449072"/>
          </a:xfrm>
        </p:spPr>
        <p:txBody>
          <a:bodyPr>
            <a:normAutofit/>
          </a:bodyPr>
          <a:lstStyle/>
          <a:p>
            <a:r>
              <a:rPr lang="en-US" sz="2400" dirty="0"/>
              <a:t>Numerical example</a:t>
            </a:r>
          </a:p>
        </p:txBody>
      </p:sp>
      <p:sp>
        <p:nvSpPr>
          <p:cNvPr id="3" name="Content Placeholder 2">
            <a:extLst>
              <a:ext uri="{FF2B5EF4-FFF2-40B4-BE49-F238E27FC236}">
                <a16:creationId xmlns:a16="http://schemas.microsoft.com/office/drawing/2014/main" id="{A5AE7BB5-39A2-A4B0-32AA-A639C8547E52}"/>
              </a:ext>
            </a:extLst>
          </p:cNvPr>
          <p:cNvSpPr>
            <a:spLocks noGrp="1"/>
          </p:cNvSpPr>
          <p:nvPr>
            <p:ph idx="1"/>
          </p:nvPr>
        </p:nvSpPr>
        <p:spPr>
          <a:xfrm>
            <a:off x="1024128" y="1066800"/>
            <a:ext cx="9720073" cy="5242560"/>
          </a:xfrm>
        </p:spPr>
        <p:txBody>
          <a:bodyPr>
            <a:normAutofit lnSpcReduction="10000"/>
          </a:bodyPr>
          <a:lstStyle/>
          <a:p>
            <a:r>
              <a:rPr lang="en-US"/>
              <a:t>An </a:t>
            </a:r>
            <a:r>
              <a:rPr lang="en-US" dirty="0"/>
              <a:t>electronics engineer is interested in the effect on tube conductivity of five different types of coating for cathode ray tubes used in a telecommunications system display device. The following conductivity data are obtained.</a:t>
            </a:r>
          </a:p>
          <a:p>
            <a:r>
              <a:rPr lang="en-US" dirty="0"/>
              <a:t>Coating Type 	Conductivity</a:t>
            </a:r>
          </a:p>
          <a:p>
            <a:r>
              <a:rPr lang="en-US" dirty="0"/>
              <a:t>1		143	141	150	146</a:t>
            </a:r>
          </a:p>
          <a:p>
            <a:r>
              <a:rPr lang="en-US" dirty="0"/>
              <a:t>2		152	149	137	143</a:t>
            </a:r>
          </a:p>
          <a:p>
            <a:r>
              <a:rPr lang="en-US" dirty="0"/>
              <a:t>3		134	133	132	127</a:t>
            </a:r>
          </a:p>
          <a:p>
            <a:r>
              <a:rPr lang="en-US" dirty="0"/>
              <a:t>4		129	127	132	129</a:t>
            </a:r>
          </a:p>
          <a:p>
            <a:r>
              <a:rPr lang="en-US" dirty="0"/>
              <a:t>5		147	148	144	142</a:t>
            </a:r>
          </a:p>
          <a:p>
            <a:endParaRPr lang="en-US" dirty="0"/>
          </a:p>
          <a:p>
            <a:r>
              <a:rPr lang="en-US" dirty="0"/>
              <a:t>(a) Is there any difference in conductivity due to coating type? Use α = 0.05</a:t>
            </a:r>
          </a:p>
          <a:p>
            <a:r>
              <a:rPr lang="en-US" dirty="0"/>
              <a:t>(b) Estimate the overall mean and the treatment effects</a:t>
            </a:r>
          </a:p>
          <a:p>
            <a:endParaRPr lang="en-US" dirty="0"/>
          </a:p>
        </p:txBody>
      </p:sp>
      <p:sp>
        <p:nvSpPr>
          <p:cNvPr id="6" name="Date Placeholder 5">
            <a:extLst>
              <a:ext uri="{FF2B5EF4-FFF2-40B4-BE49-F238E27FC236}">
                <a16:creationId xmlns:a16="http://schemas.microsoft.com/office/drawing/2014/main" id="{FF2AE062-3D1E-683D-FC94-88D57D4945F9}"/>
              </a:ext>
            </a:extLst>
          </p:cNvPr>
          <p:cNvSpPr>
            <a:spLocks noGrp="1"/>
          </p:cNvSpPr>
          <p:nvPr>
            <p:ph type="dt" sz="half" idx="10"/>
          </p:nvPr>
        </p:nvSpPr>
        <p:spPr/>
        <p:txBody>
          <a:bodyPr/>
          <a:lstStyle/>
          <a:p>
            <a:fld id="{57732A57-F867-4109-B05F-2B1A126C9E68}" type="datetime1">
              <a:rPr lang="en-US" smtClean="0"/>
              <a:t>2/2/2025</a:t>
            </a:fld>
            <a:endParaRPr lang="en-US"/>
          </a:p>
        </p:txBody>
      </p:sp>
      <p:sp>
        <p:nvSpPr>
          <p:cNvPr id="7" name="Footer Placeholder 6">
            <a:extLst>
              <a:ext uri="{FF2B5EF4-FFF2-40B4-BE49-F238E27FC236}">
                <a16:creationId xmlns:a16="http://schemas.microsoft.com/office/drawing/2014/main" id="{CDD7E913-754D-E660-88A1-F304CB65F458}"/>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38174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1AE5-351D-E2E5-CCCF-BC51C73CC703}"/>
              </a:ext>
            </a:extLst>
          </p:cNvPr>
          <p:cNvSpPr>
            <a:spLocks noGrp="1"/>
          </p:cNvSpPr>
          <p:nvPr>
            <p:ph type="title"/>
          </p:nvPr>
        </p:nvSpPr>
        <p:spPr>
          <a:xfrm>
            <a:off x="1024128" y="585216"/>
            <a:ext cx="9720072" cy="7006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C5F78AF3-8508-D847-7209-8E42B04F6F41}"/>
              </a:ext>
            </a:extLst>
          </p:cNvPr>
          <p:cNvSpPr>
            <a:spLocks noGrp="1"/>
          </p:cNvSpPr>
          <p:nvPr>
            <p:ph idx="1"/>
          </p:nvPr>
        </p:nvSpPr>
        <p:spPr>
          <a:xfrm>
            <a:off x="1024128" y="1609725"/>
            <a:ext cx="9720073" cy="4699635"/>
          </a:xfrm>
        </p:spPr>
        <p:txBody>
          <a:bodyPr/>
          <a:lstStyle/>
          <a:p>
            <a:r>
              <a:rPr lang="en-US" sz="3600" dirty="0">
                <a:effectLst/>
                <a:latin typeface="Calibri" panose="020F0502020204030204" pitchFamily="34" charset="0"/>
                <a:ea typeface="Times New Roman" panose="02020603050405020304" pitchFamily="18" charset="0"/>
                <a:cs typeface="Calibri" panose="020F0502020204030204" pitchFamily="34" charset="0"/>
              </a:rPr>
              <a:t>In completely randomized design we study the effect of one primary factor only. The experiment compares the values of a response variable based on the different levels of that primary factor. In this design the different levels of primary factor are assigned completely at random so that each experimental unit has the same chance of receiving any one of the treatment level of the factor. </a:t>
            </a:r>
            <a:endParaRPr lang="en-US" sz="3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CE60593-6AE4-2430-1614-5414C11AC762}"/>
              </a:ext>
            </a:extLst>
          </p:cNvPr>
          <p:cNvSpPr>
            <a:spLocks noGrp="1"/>
          </p:cNvSpPr>
          <p:nvPr>
            <p:ph type="dt" sz="half" idx="10"/>
          </p:nvPr>
        </p:nvSpPr>
        <p:spPr/>
        <p:txBody>
          <a:bodyPr/>
          <a:lstStyle/>
          <a:p>
            <a:fld id="{F7E4CD6C-E80B-47E1-952B-30FEC9865102}" type="datetime1">
              <a:rPr lang="en-US" smtClean="0"/>
              <a:t>2/2/2025</a:t>
            </a:fld>
            <a:endParaRPr lang="en-US"/>
          </a:p>
        </p:txBody>
      </p:sp>
      <p:sp>
        <p:nvSpPr>
          <p:cNvPr id="5" name="Footer Placeholder 4">
            <a:extLst>
              <a:ext uri="{FF2B5EF4-FFF2-40B4-BE49-F238E27FC236}">
                <a16:creationId xmlns:a16="http://schemas.microsoft.com/office/drawing/2014/main" id="{70808279-6C55-1B3E-8E98-4A14C9F5800E}"/>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65388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D838-67E8-4A08-C861-420C26FA6F8D}"/>
              </a:ext>
            </a:extLst>
          </p:cNvPr>
          <p:cNvSpPr>
            <a:spLocks noGrp="1"/>
          </p:cNvSpPr>
          <p:nvPr>
            <p:ph type="title"/>
          </p:nvPr>
        </p:nvSpPr>
        <p:spPr>
          <a:xfrm>
            <a:off x="1024127" y="404346"/>
            <a:ext cx="9720072" cy="781360"/>
          </a:xfrm>
        </p:spPr>
        <p:txBody>
          <a:bodyPr/>
          <a:lstStyle/>
          <a:p>
            <a:r>
              <a:rPr lang="en-US" dirty="0"/>
              <a:t>Principle used in CRD </a:t>
            </a:r>
          </a:p>
        </p:txBody>
      </p:sp>
      <p:sp>
        <p:nvSpPr>
          <p:cNvPr id="3" name="Content Placeholder 2">
            <a:extLst>
              <a:ext uri="{FF2B5EF4-FFF2-40B4-BE49-F238E27FC236}">
                <a16:creationId xmlns:a16="http://schemas.microsoft.com/office/drawing/2014/main" id="{828A1A29-A6FA-7E1B-69B0-BE79D51C413A}"/>
              </a:ext>
            </a:extLst>
          </p:cNvPr>
          <p:cNvSpPr>
            <a:spLocks noGrp="1"/>
          </p:cNvSpPr>
          <p:nvPr>
            <p:ph idx="1"/>
          </p:nvPr>
        </p:nvSpPr>
        <p:spPr>
          <a:xfrm>
            <a:off x="1024128" y="1366576"/>
            <a:ext cx="9720073" cy="4942784"/>
          </a:xfrm>
        </p:spPr>
        <p:txBody>
          <a:bodyPr/>
          <a:lstStyle/>
          <a:p>
            <a:pPr marL="0" marR="0" indent="0">
              <a:lnSpc>
                <a:spcPct val="115000"/>
              </a:lnSpc>
              <a:spcBef>
                <a:spcPts val="0"/>
              </a:spcBef>
              <a:spcAft>
                <a:spcPts val="1000"/>
              </a:spcAft>
              <a:buNone/>
            </a:pPr>
            <a:r>
              <a:rPr lang="en-US" sz="3200" dirty="0">
                <a:effectLst/>
                <a:latin typeface="Calibri" panose="020F0502020204030204" pitchFamily="34" charset="0"/>
                <a:ea typeface="Times New Roman" panose="02020603050405020304" pitchFamily="18" charset="0"/>
                <a:cs typeface="Calibri" panose="020F0502020204030204" pitchFamily="34" charset="0"/>
              </a:rPr>
              <a:t>Completely randomization design involves only two principles. They are: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573088" indent="-341313">
              <a:lnSpc>
                <a:spcPct val="115000"/>
              </a:lnSpc>
              <a:spcBef>
                <a:spcPts val="0"/>
              </a:spcBef>
              <a:spcAft>
                <a:spcPts val="0"/>
              </a:spcAft>
              <a:buFont typeface="Arial" panose="020B0604020202020204" pitchFamily="34" charset="0"/>
              <a:buChar char="•"/>
            </a:pPr>
            <a:r>
              <a:rPr lang="en-US" sz="3200" dirty="0">
                <a:effectLst/>
                <a:latin typeface="Calibri" panose="020F0502020204030204" pitchFamily="34" charset="0"/>
                <a:ea typeface="Times New Roman" panose="02020603050405020304" pitchFamily="18" charset="0"/>
                <a:cs typeface="Calibri" panose="020F0502020204030204" pitchFamily="34" charset="0"/>
              </a:rPr>
              <a:t>Randomization</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573088" indent="-341313">
              <a:lnSpc>
                <a:spcPct val="115000"/>
              </a:lnSpc>
              <a:spcBef>
                <a:spcPts val="0"/>
              </a:spcBef>
              <a:spcAft>
                <a:spcPts val="0"/>
              </a:spcAft>
              <a:buFont typeface="Arial" panose="020B0604020202020204" pitchFamily="34" charset="0"/>
              <a:buChar char="•"/>
            </a:pPr>
            <a:r>
              <a:rPr lang="en-US" sz="3200" dirty="0">
                <a:effectLst/>
                <a:latin typeface="Calibri" panose="020F0502020204030204" pitchFamily="34" charset="0"/>
                <a:ea typeface="Times New Roman" panose="02020603050405020304" pitchFamily="18" charset="0"/>
                <a:cs typeface="Calibri" panose="020F0502020204030204" pitchFamily="34" charset="0"/>
              </a:rPr>
              <a:t>Replication</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0"/>
              </a:spcAft>
              <a:buNone/>
            </a:pPr>
            <a:r>
              <a:rPr lang="en-US" sz="3200" dirty="0">
                <a:effectLst/>
                <a:latin typeface="Calibri" panose="020F0502020204030204" pitchFamily="34" charset="0"/>
                <a:ea typeface="Times New Roman" panose="02020603050405020304" pitchFamily="18" charset="0"/>
                <a:cs typeface="Calibri" panose="020F0502020204030204" pitchFamily="34" charset="0"/>
              </a:rPr>
              <a:t>	- equal replication</a:t>
            </a: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0"/>
              </a:spcAft>
              <a:buNone/>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3200" dirty="0">
                <a:effectLst/>
                <a:latin typeface="Calibri" panose="020F0502020204030204" pitchFamily="34" charset="0"/>
                <a:ea typeface="Times New Roman" panose="02020603050405020304" pitchFamily="18" charset="0"/>
                <a:cs typeface="Calibri" panose="020F0502020204030204" pitchFamily="34" charset="0"/>
              </a:rPr>
              <a:t>unequal replication</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3200" dirty="0">
                <a:effectLst/>
                <a:latin typeface="Calibri" panose="020F0502020204030204" pitchFamily="34" charset="0"/>
                <a:ea typeface="Times New Roman" panose="02020603050405020304" pitchFamily="18" charset="0"/>
                <a:cs typeface="Calibri" panose="020F0502020204030204" pitchFamily="34" charset="0"/>
              </a:rPr>
              <a:t>There is no blocking element in CRD. </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2029A20-220F-10E9-7483-B5E1AB4F7C39}"/>
              </a:ext>
            </a:extLst>
          </p:cNvPr>
          <p:cNvSpPr>
            <a:spLocks noGrp="1"/>
          </p:cNvSpPr>
          <p:nvPr>
            <p:ph type="dt" sz="half" idx="10"/>
          </p:nvPr>
        </p:nvSpPr>
        <p:spPr/>
        <p:txBody>
          <a:bodyPr/>
          <a:lstStyle/>
          <a:p>
            <a:fld id="{C7105A16-FDEA-4172-8768-DDABB7011268}" type="datetime1">
              <a:rPr lang="en-US" smtClean="0"/>
              <a:t>2/2/2025</a:t>
            </a:fld>
            <a:endParaRPr lang="en-US"/>
          </a:p>
        </p:txBody>
      </p:sp>
      <p:sp>
        <p:nvSpPr>
          <p:cNvPr id="5" name="Footer Placeholder 4">
            <a:extLst>
              <a:ext uri="{FF2B5EF4-FFF2-40B4-BE49-F238E27FC236}">
                <a16:creationId xmlns:a16="http://schemas.microsoft.com/office/drawing/2014/main" id="{24A01010-E8C1-D13D-D394-01B4883BB01D}"/>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6397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EE4A-CE1E-BA2E-F65C-D5A3B822D497}"/>
              </a:ext>
            </a:extLst>
          </p:cNvPr>
          <p:cNvSpPr>
            <a:spLocks noGrp="1"/>
          </p:cNvSpPr>
          <p:nvPr>
            <p:ph type="title"/>
          </p:nvPr>
        </p:nvSpPr>
        <p:spPr>
          <a:xfrm>
            <a:off x="1024127" y="323958"/>
            <a:ext cx="9720072" cy="851698"/>
          </a:xfrm>
        </p:spPr>
        <p:txBody>
          <a:bodyPr/>
          <a:lstStyle/>
          <a:p>
            <a:r>
              <a:rPr lang="en-US" dirty="0"/>
              <a:t>Randomization in </a:t>
            </a:r>
            <a:r>
              <a:rPr lang="en-US" dirty="0" err="1"/>
              <a:t>Crd</a:t>
            </a:r>
            <a:endParaRPr lang="en-US" dirty="0"/>
          </a:p>
        </p:txBody>
      </p:sp>
      <p:sp>
        <p:nvSpPr>
          <p:cNvPr id="3" name="Content Placeholder 2">
            <a:extLst>
              <a:ext uri="{FF2B5EF4-FFF2-40B4-BE49-F238E27FC236}">
                <a16:creationId xmlns:a16="http://schemas.microsoft.com/office/drawing/2014/main" id="{2FFD5040-DB30-5775-5B22-59F3EA902467}"/>
              </a:ext>
            </a:extLst>
          </p:cNvPr>
          <p:cNvSpPr>
            <a:spLocks noGrp="1"/>
          </p:cNvSpPr>
          <p:nvPr>
            <p:ph idx="1"/>
          </p:nvPr>
        </p:nvSpPr>
        <p:spPr>
          <a:xfrm>
            <a:off x="1024128" y="1326382"/>
            <a:ext cx="9720073" cy="4982978"/>
          </a:xfrm>
        </p:spPr>
        <p:txBody>
          <a:bodyPr>
            <a:normAutofit/>
          </a:bodyPr>
          <a:lstStyle/>
          <a:p>
            <a:pPr marL="0" marR="0" indent="0">
              <a:lnSpc>
                <a:spcPct val="115000"/>
              </a:lnSpc>
              <a:spcBef>
                <a:spcPts val="0"/>
              </a:spcBef>
              <a:spcAft>
                <a:spcPts val="1000"/>
              </a:spcAft>
              <a:buNone/>
            </a:pPr>
            <a:r>
              <a:rPr lang="en-US" sz="2800" dirty="0">
                <a:effectLst/>
                <a:latin typeface="Calibri" panose="020F0502020204030204" pitchFamily="34" charset="0"/>
                <a:ea typeface="Times New Roman" panose="02020603050405020304" pitchFamily="18" charset="0"/>
                <a:cs typeface="Calibri" panose="020F0502020204030204" pitchFamily="34" charset="0"/>
              </a:rPr>
              <a:t>The randomization can be done by using one of the following tools: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0"/>
              </a:spcAft>
              <a:buNone/>
            </a:pPr>
            <a:r>
              <a:rPr lang="en-US" sz="2800" dirty="0">
                <a:effectLst/>
                <a:latin typeface="Calibri" panose="020F0502020204030204" pitchFamily="34" charset="0"/>
                <a:ea typeface="Times New Roman" panose="02020603050405020304" pitchFamily="18" charset="0"/>
                <a:cs typeface="Calibri" panose="020F0502020204030204" pitchFamily="34" charset="0"/>
              </a:rPr>
              <a:t>1. Computer software: </a:t>
            </a:r>
            <a:endParaRPr lang="en-US" sz="2800" dirty="0">
              <a:latin typeface="Calibri" panose="020F0502020204030204" pitchFamily="34" charset="0"/>
              <a:ea typeface="Times New Roman" panose="02020603050405020304" pitchFamily="18" charset="0"/>
              <a:cs typeface="Calibri" panose="020F0502020204030204" pitchFamily="34" charset="0"/>
            </a:endParaRPr>
          </a:p>
          <a:p>
            <a:pPr marL="0" marR="0" lvl="0" indent="0">
              <a:lnSpc>
                <a:spcPct val="115000"/>
              </a:lnSpc>
              <a:spcBef>
                <a:spcPts val="0"/>
              </a:spcBef>
              <a:spcAft>
                <a:spcPts val="0"/>
              </a:spcAft>
              <a:buNone/>
            </a:pPr>
            <a:r>
              <a:rPr lang="en-US" sz="280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Example: Design expert (Stat-Ease)</a:t>
            </a:r>
          </a:p>
          <a:p>
            <a:pPr marL="0" marR="0" lvl="0" indent="0">
              <a:lnSpc>
                <a:spcPct val="115000"/>
              </a:lnSpc>
              <a:spcBef>
                <a:spcPts val="0"/>
              </a:spcBef>
              <a:spcAft>
                <a:spcPts val="0"/>
              </a:spcAft>
              <a:buNone/>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URL: </a:t>
            </a:r>
            <a:r>
              <a:rPr lang="en-US" sz="2800" dirty="0">
                <a:effectLst/>
                <a:latin typeface="Calibri" panose="020F0502020204030204" pitchFamily="34" charset="0"/>
                <a:ea typeface="Times New Roman" panose="02020603050405020304" pitchFamily="18" charset="0"/>
                <a:cs typeface="Times New Roman" panose="02020603050405020304" pitchFamily="18" charset="0"/>
                <a:hlinkClick r:id="rId2"/>
              </a:rPr>
              <a:t>https://www.statease.com/software/design-expert</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0"/>
              </a:spcAft>
              <a:buNone/>
            </a:pPr>
            <a:r>
              <a:rPr lang="en-US" sz="2800" dirty="0">
                <a:solidFill>
                  <a:srgbClr val="111111"/>
                </a:solidFill>
                <a:effectLst/>
                <a:latin typeface="Calibri" panose="020F0502020204030204" pitchFamily="34" charset="0"/>
                <a:ea typeface="Times New Roman" panose="02020603050405020304" pitchFamily="18" charset="0"/>
                <a:cs typeface="Times New Roman" panose="02020603050405020304" pitchFamily="18" charset="0"/>
              </a:rPr>
              <a:t>2. </a:t>
            </a:r>
            <a:r>
              <a:rPr lang="en-US" sz="280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Random number table</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0"/>
              </a:spcAft>
              <a:buNone/>
            </a:pPr>
            <a:r>
              <a:rPr lang="en-US" sz="2800" dirty="0">
                <a:effectLst/>
                <a:latin typeface="Calibri" panose="020F0502020204030204" pitchFamily="34" charset="0"/>
                <a:ea typeface="Times New Roman" panose="02020603050405020304" pitchFamily="18" charset="0"/>
                <a:cs typeface="Calibri" panose="020F0502020204030204" pitchFamily="34" charset="0"/>
              </a:rPr>
              <a:t>3. Physical mechanisms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0"/>
              </a:spcAft>
              <a:buNone/>
            </a:pPr>
            <a:r>
              <a:rPr lang="en-US" sz="2800" dirty="0">
                <a:effectLst/>
                <a:latin typeface="Calibri" panose="020F0502020204030204" pitchFamily="34" charset="0"/>
                <a:ea typeface="Times New Roman" panose="02020603050405020304" pitchFamily="18" charset="0"/>
                <a:cs typeface="Calibri" panose="020F0502020204030204" pitchFamily="34" charset="0"/>
              </a:rPr>
              <a:t>	- Drawing cards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15000"/>
              </a:lnSpc>
              <a:spcBef>
                <a:spcPts val="0"/>
              </a:spcBef>
              <a:spcAft>
                <a:spcPts val="1000"/>
              </a:spcAft>
              <a:buNone/>
            </a:pPr>
            <a:r>
              <a:rPr lang="en-US" sz="2800" dirty="0">
                <a:effectLst/>
                <a:latin typeface="Calibri" panose="020F0502020204030204" pitchFamily="34" charset="0"/>
                <a:ea typeface="Times New Roman" panose="02020603050405020304" pitchFamily="18" charset="0"/>
                <a:cs typeface="Calibri" panose="020F0502020204030204" pitchFamily="34" charset="0"/>
              </a:rPr>
              <a:t>	- Drawing the slips of papers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76EFB60-4134-B9F8-58FB-45E71EAE6134}"/>
              </a:ext>
            </a:extLst>
          </p:cNvPr>
          <p:cNvSpPr>
            <a:spLocks noGrp="1"/>
          </p:cNvSpPr>
          <p:nvPr>
            <p:ph type="dt" sz="half" idx="10"/>
          </p:nvPr>
        </p:nvSpPr>
        <p:spPr/>
        <p:txBody>
          <a:bodyPr/>
          <a:lstStyle/>
          <a:p>
            <a:fld id="{A6F8096B-A422-4FF9-BE43-EA9C914E5380}" type="datetime1">
              <a:rPr lang="en-US" smtClean="0"/>
              <a:t>2/2/2025</a:t>
            </a:fld>
            <a:endParaRPr lang="en-US"/>
          </a:p>
        </p:txBody>
      </p:sp>
      <p:sp>
        <p:nvSpPr>
          <p:cNvPr id="5" name="Footer Placeholder 4">
            <a:extLst>
              <a:ext uri="{FF2B5EF4-FFF2-40B4-BE49-F238E27FC236}">
                <a16:creationId xmlns:a16="http://schemas.microsoft.com/office/drawing/2014/main" id="{4C4C1DAC-471E-535F-1DD5-5998D6FA8760}"/>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21493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7AA3-E0E2-5503-C13A-1D4514897FB3}"/>
              </a:ext>
            </a:extLst>
          </p:cNvPr>
          <p:cNvSpPr>
            <a:spLocks noGrp="1"/>
          </p:cNvSpPr>
          <p:nvPr>
            <p:ph type="title"/>
          </p:nvPr>
        </p:nvSpPr>
        <p:spPr>
          <a:xfrm>
            <a:off x="1024128" y="230062"/>
            <a:ext cx="9720072" cy="423080"/>
          </a:xfrm>
        </p:spPr>
        <p:txBody>
          <a:bodyPr>
            <a:noAutofit/>
          </a:bodyPr>
          <a:lstStyle/>
          <a:p>
            <a:r>
              <a:rPr lang="en-US" sz="2800" dirty="0"/>
              <a:t>One-way layout</a:t>
            </a:r>
          </a:p>
        </p:txBody>
      </p:sp>
      <p:sp>
        <p:nvSpPr>
          <p:cNvPr id="3" name="Content Placeholder 2">
            <a:extLst>
              <a:ext uri="{FF2B5EF4-FFF2-40B4-BE49-F238E27FC236}">
                <a16:creationId xmlns:a16="http://schemas.microsoft.com/office/drawing/2014/main" id="{B8D2F188-D3FF-D4A2-B9BE-1266EFE45A50}"/>
              </a:ext>
            </a:extLst>
          </p:cNvPr>
          <p:cNvSpPr>
            <a:spLocks noGrp="1"/>
          </p:cNvSpPr>
          <p:nvPr>
            <p:ph idx="1"/>
          </p:nvPr>
        </p:nvSpPr>
        <p:spPr>
          <a:xfrm>
            <a:off x="1024128" y="763676"/>
            <a:ext cx="10699299" cy="1135462"/>
          </a:xfrm>
        </p:spPr>
        <p:txBody>
          <a:bodyPr>
            <a:normAutofit fontScale="62500" lnSpcReduction="20000"/>
          </a:bodyPr>
          <a:lstStyle/>
          <a:p>
            <a:pPr marL="0" marR="0" indent="0">
              <a:lnSpc>
                <a:spcPct val="115000"/>
              </a:lnSpc>
              <a:spcBef>
                <a:spcPts val="0"/>
              </a:spcBef>
              <a:spcAft>
                <a:spcPts val="0"/>
              </a:spcAft>
              <a:buNone/>
            </a:pPr>
            <a:r>
              <a:rPr lang="en-US" sz="3200" dirty="0">
                <a:effectLst/>
                <a:latin typeface="Calibri" panose="020F0502020204030204" pitchFamily="34" charset="0"/>
                <a:ea typeface="Times New Roman" panose="02020603050405020304" pitchFamily="18" charset="0"/>
                <a:cs typeface="Calibri" panose="020F0502020204030204" pitchFamily="34" charset="0"/>
              </a:rPr>
              <a:t>Suppose, we have k different levels or treatments of a single factor that we wish to compare. The observed response from each of the treatment is a random variable.</a:t>
            </a:r>
          </a:p>
          <a:p>
            <a:pPr marL="0" indent="0">
              <a:lnSpc>
                <a:spcPct val="115000"/>
              </a:lnSpc>
              <a:spcBef>
                <a:spcPts val="0"/>
              </a:spcBef>
              <a:spcAft>
                <a:spcPts val="0"/>
              </a:spcAft>
              <a:buNone/>
            </a:pPr>
            <a:r>
              <a:rPr lang="en-US" sz="3200" dirty="0">
                <a:effectLst/>
                <a:latin typeface="Calibri" panose="020F0502020204030204" pitchFamily="34" charset="0"/>
                <a:ea typeface="Times New Roman" panose="02020603050405020304" pitchFamily="18" charset="0"/>
                <a:cs typeface="Calibri" panose="020F0502020204030204" pitchFamily="34" charset="0"/>
              </a:rPr>
              <a:t>The following table shows the typical data for a single-factor experiment having equal replication.</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D7D4560-AC8D-DB46-D279-7A2E65D65A83}"/>
                  </a:ext>
                </a:extLst>
              </p:cNvPr>
              <p:cNvGraphicFramePr>
                <a:graphicFrameLocks noGrp="1"/>
              </p:cNvGraphicFramePr>
              <p:nvPr>
                <p:extLst>
                  <p:ext uri="{D42A27DB-BD31-4B8C-83A1-F6EECF244321}">
                    <p14:modId xmlns:p14="http://schemas.microsoft.com/office/powerpoint/2010/main" val="410015189"/>
                  </p:ext>
                </p:extLst>
              </p:nvPr>
            </p:nvGraphicFramePr>
            <p:xfrm>
              <a:off x="1024128" y="2009672"/>
              <a:ext cx="10821583" cy="4463463"/>
            </p:xfrm>
            <a:graphic>
              <a:graphicData uri="http://schemas.openxmlformats.org/drawingml/2006/table">
                <a:tbl>
                  <a:tblPr firstRow="1" firstCol="1" bandRow="1">
                    <a:tableStyleId>{5C22544A-7EE6-4342-B048-85BDC9FD1C3A}</a:tableStyleId>
                  </a:tblPr>
                  <a:tblGrid>
                    <a:gridCol w="1580460">
                      <a:extLst>
                        <a:ext uri="{9D8B030D-6E8A-4147-A177-3AD203B41FA5}">
                          <a16:colId xmlns:a16="http://schemas.microsoft.com/office/drawing/2014/main" val="99935532"/>
                        </a:ext>
                      </a:extLst>
                    </a:gridCol>
                    <a:gridCol w="1539994">
                      <a:extLst>
                        <a:ext uri="{9D8B030D-6E8A-4147-A177-3AD203B41FA5}">
                          <a16:colId xmlns:a16="http://schemas.microsoft.com/office/drawing/2014/main" val="634676316"/>
                        </a:ext>
                      </a:extLst>
                    </a:gridCol>
                    <a:gridCol w="1539994">
                      <a:extLst>
                        <a:ext uri="{9D8B030D-6E8A-4147-A177-3AD203B41FA5}">
                          <a16:colId xmlns:a16="http://schemas.microsoft.com/office/drawing/2014/main" val="2777725702"/>
                        </a:ext>
                      </a:extLst>
                    </a:gridCol>
                    <a:gridCol w="1537683">
                      <a:extLst>
                        <a:ext uri="{9D8B030D-6E8A-4147-A177-3AD203B41FA5}">
                          <a16:colId xmlns:a16="http://schemas.microsoft.com/office/drawing/2014/main" val="3805607101"/>
                        </a:ext>
                      </a:extLst>
                    </a:gridCol>
                    <a:gridCol w="1539994">
                      <a:extLst>
                        <a:ext uri="{9D8B030D-6E8A-4147-A177-3AD203B41FA5}">
                          <a16:colId xmlns:a16="http://schemas.microsoft.com/office/drawing/2014/main" val="2419122662"/>
                        </a:ext>
                      </a:extLst>
                    </a:gridCol>
                    <a:gridCol w="1541152">
                      <a:extLst>
                        <a:ext uri="{9D8B030D-6E8A-4147-A177-3AD203B41FA5}">
                          <a16:colId xmlns:a16="http://schemas.microsoft.com/office/drawing/2014/main" val="1172366751"/>
                        </a:ext>
                      </a:extLst>
                    </a:gridCol>
                    <a:gridCol w="1542306">
                      <a:extLst>
                        <a:ext uri="{9D8B030D-6E8A-4147-A177-3AD203B41FA5}">
                          <a16:colId xmlns:a16="http://schemas.microsoft.com/office/drawing/2014/main" val="3043610142"/>
                        </a:ext>
                      </a:extLst>
                    </a:gridCol>
                  </a:tblGrid>
                  <a:tr h="544941">
                    <a:tc>
                      <a:txBody>
                        <a:bodyPr/>
                        <a:lstStyle/>
                        <a:p>
                          <a:pPr marL="0" marR="0" algn="ctr">
                            <a:lnSpc>
                              <a:spcPct val="115000"/>
                            </a:lnSpc>
                            <a:spcBef>
                              <a:spcPts val="0"/>
                            </a:spcBef>
                            <a:spcAft>
                              <a:spcPts val="0"/>
                            </a:spcAft>
                          </a:pPr>
                          <a:r>
                            <a:rPr lang="en-US" sz="2400" dirty="0">
                              <a:effectLst/>
                            </a:rPr>
                            <a:t>Treatments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4">
                      <a:txBody>
                        <a:bodyPr/>
                        <a:lstStyle/>
                        <a:p>
                          <a:pPr marL="0" marR="0" algn="ctr">
                            <a:lnSpc>
                              <a:spcPct val="115000"/>
                            </a:lnSpc>
                            <a:spcBef>
                              <a:spcPts val="0"/>
                            </a:spcBef>
                            <a:spcAft>
                              <a:spcPts val="0"/>
                            </a:spcAft>
                          </a:pPr>
                          <a:r>
                            <a:rPr lang="en-US" sz="2400" dirty="0">
                              <a:effectLst/>
                            </a:rPr>
                            <a:t>Replicates (Observations)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400">
                              <a:effectLst/>
                            </a:rPr>
                            <a:t>Total</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Mean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5939182"/>
                      </a:ext>
                    </a:extLst>
                  </a:tr>
                  <a:tr h="1124527">
                    <a:tc>
                      <a:txBody>
                        <a:bodyPr/>
                        <a:lstStyle/>
                        <a:p>
                          <a:pPr marL="0" marR="0" algn="ctr">
                            <a:lnSpc>
                              <a:spcPct val="115000"/>
                            </a:lnSpc>
                            <a:spcBef>
                              <a:spcPts val="0"/>
                            </a:spcBef>
                            <a:spcAft>
                              <a:spcPts val="0"/>
                            </a:spcAft>
                          </a:pPr>
                          <a:r>
                            <a:rPr lang="en-US" sz="2400" dirty="0">
                              <a:effectLst/>
                            </a:rPr>
                            <a:t>Level 1</a:t>
                          </a:r>
                        </a:p>
                        <a:p>
                          <a:pPr marL="0" marR="0" algn="ctr">
                            <a:lnSpc>
                              <a:spcPct val="115000"/>
                            </a:lnSpc>
                            <a:spcBef>
                              <a:spcPts val="0"/>
                            </a:spcBef>
                            <a:spcAft>
                              <a:spcPts val="0"/>
                            </a:spcAft>
                          </a:pPr>
                          <a:r>
                            <a:rPr lang="en-US" sz="2400" dirty="0">
                              <a:effectLst/>
                            </a:rPr>
                            <a:t>(sample 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11</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12</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1</m:t>
                                    </m:r>
                                    <m:r>
                                      <a:rPr lang="en-US" sz="2400">
                                        <a:effectLst/>
                                        <a:latin typeface="Cambria Math" panose="02040503050406030204" pitchFamily="18" charset="0"/>
                                      </a:rPr>
                                      <m:t>𝑛</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1.</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a:effectLst/>
                                            <a:latin typeface="Cambria Math" panose="02040503050406030204" pitchFamily="18" charset="0"/>
                                          </a:rPr>
                                          <m:t>𝑦</m:t>
                                        </m:r>
                                      </m:e>
                                    </m:acc>
                                  </m:e>
                                  <m:sub>
                                    <m:r>
                                      <a:rPr lang="en-US" sz="2400">
                                        <a:effectLst/>
                                        <a:latin typeface="Cambria Math" panose="02040503050406030204" pitchFamily="18" charset="0"/>
                                      </a:rPr>
                                      <m:t>1.</m:t>
                                    </m:r>
                                  </m:sub>
                                </m:sSub>
                              </m:oMath>
                            </m:oMathPara>
                          </a14:m>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042246334"/>
                      </a:ext>
                    </a:extLst>
                  </a:tr>
                  <a:tr h="1124527">
                    <a:tc>
                      <a:txBody>
                        <a:bodyPr/>
                        <a:lstStyle/>
                        <a:p>
                          <a:pPr marL="0" marR="0" algn="ctr">
                            <a:lnSpc>
                              <a:spcPct val="115000"/>
                            </a:lnSpc>
                            <a:spcBef>
                              <a:spcPts val="0"/>
                            </a:spcBef>
                            <a:spcAft>
                              <a:spcPts val="0"/>
                            </a:spcAft>
                          </a:pPr>
                          <a:r>
                            <a:rPr lang="en-US" sz="2400" dirty="0">
                              <a:effectLst/>
                            </a:rPr>
                            <a:t>Level 2</a:t>
                          </a:r>
                        </a:p>
                        <a:p>
                          <a:pPr marL="0" marR="0" algn="ctr">
                            <a:lnSpc>
                              <a:spcPct val="115000"/>
                            </a:lnSpc>
                            <a:spcBef>
                              <a:spcPts val="0"/>
                            </a:spcBef>
                            <a:spcAft>
                              <a:spcPts val="0"/>
                            </a:spcAft>
                          </a:pPr>
                          <a:r>
                            <a:rPr lang="en-US" sz="2400" dirty="0">
                              <a:effectLst/>
                            </a:rPr>
                            <a:t>(sample 2)</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21</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22</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2</m:t>
                                    </m:r>
                                    <m:r>
                                      <a:rPr lang="en-US" sz="2400">
                                        <a:effectLst/>
                                        <a:latin typeface="Cambria Math" panose="02040503050406030204" pitchFamily="18" charset="0"/>
                                      </a:rPr>
                                      <m:t>𝑛</m:t>
                                    </m:r>
                                  </m:sub>
                                </m:sSub>
                              </m:oMath>
                            </m:oMathPara>
                          </a14:m>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2.</m:t>
                                    </m:r>
                                  </m:sub>
                                </m:sSub>
                              </m:oMath>
                            </m:oMathPara>
                          </a14:m>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a:effectLst/>
                                            <a:latin typeface="Cambria Math" panose="02040503050406030204" pitchFamily="18" charset="0"/>
                                          </a:rPr>
                                          <m:t>𝑦</m:t>
                                        </m:r>
                                      </m:e>
                                    </m:acc>
                                  </m:e>
                                  <m:sub>
                                    <m:r>
                                      <a:rPr lang="en-US" sz="2400">
                                        <a:effectLst/>
                                        <a:latin typeface="Cambria Math" panose="02040503050406030204" pitchFamily="18" charset="0"/>
                                      </a:rPr>
                                      <m:t>2.</m:t>
                                    </m:r>
                                  </m:sub>
                                </m:sSub>
                              </m:oMath>
                            </m:oMathPara>
                          </a14:m>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7688001"/>
                      </a:ext>
                    </a:extLst>
                  </a:tr>
                  <a:tr h="544941">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087661739"/>
                      </a:ext>
                    </a:extLst>
                  </a:tr>
                  <a:tr h="1124527">
                    <a:tc>
                      <a:txBody>
                        <a:bodyPr/>
                        <a:lstStyle/>
                        <a:p>
                          <a:pPr marL="0" marR="0" algn="ctr">
                            <a:lnSpc>
                              <a:spcPct val="115000"/>
                            </a:lnSpc>
                            <a:spcBef>
                              <a:spcPts val="0"/>
                            </a:spcBef>
                            <a:spcAft>
                              <a:spcPts val="0"/>
                            </a:spcAft>
                          </a:pPr>
                          <a:r>
                            <a:rPr lang="en-US" sz="2400" dirty="0">
                              <a:effectLst/>
                            </a:rPr>
                            <a:t>Level K</a:t>
                          </a:r>
                        </a:p>
                        <a:p>
                          <a:pPr marL="0" marR="0" algn="ctr">
                            <a:lnSpc>
                              <a:spcPct val="115000"/>
                            </a:lnSpc>
                            <a:spcBef>
                              <a:spcPts val="0"/>
                            </a:spcBef>
                            <a:spcAft>
                              <a:spcPts val="0"/>
                            </a:spcAft>
                          </a:pPr>
                          <a:r>
                            <a:rPr lang="en-US" sz="2400" dirty="0">
                              <a:effectLst/>
                            </a:rPr>
                            <a:t>(sample K)</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𝑘</m:t>
                                    </m:r>
                                    <m:r>
                                      <a:rPr lang="en-US" sz="2400">
                                        <a:effectLst/>
                                        <a:latin typeface="Cambria Math" panose="02040503050406030204" pitchFamily="18" charset="0"/>
                                      </a:rPr>
                                      <m:t>1</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𝑘</m:t>
                                    </m:r>
                                    <m:r>
                                      <a:rPr lang="en-US" sz="2400">
                                        <a:effectLst/>
                                        <a:latin typeface="Cambria Math" panose="02040503050406030204" pitchFamily="18" charset="0"/>
                                      </a:rPr>
                                      <m:t>2</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𝑘𝑛</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r>
                                      <a:rPr lang="en-US" sz="2400">
                                        <a:effectLst/>
                                        <a:latin typeface="Cambria Math" panose="02040503050406030204" pitchFamily="18" charset="0"/>
                                      </a:rPr>
                                      <m:t>𝑦</m:t>
                                    </m:r>
                                  </m:e>
                                  <m:sub>
                                    <m:r>
                                      <a:rPr lang="en-US" sz="2400">
                                        <a:effectLst/>
                                        <a:latin typeface="Cambria Math" panose="02040503050406030204" pitchFamily="18" charset="0"/>
                                      </a:rPr>
                                      <m:t>𝑘</m:t>
                                    </m:r>
                                    <m:r>
                                      <a:rPr lang="en-US" sz="2400">
                                        <a:effectLst/>
                                        <a:latin typeface="Cambria Math" panose="02040503050406030204" pitchFamily="18" charset="0"/>
                                      </a:rPr>
                                      <m:t>.</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a:effectLst/>
                                            <a:latin typeface="Cambria Math" panose="02040503050406030204" pitchFamily="18" charset="0"/>
                                          </a:rPr>
                                          <m:t>𝑦</m:t>
                                        </m:r>
                                      </m:e>
                                    </m:acc>
                                  </m:e>
                                  <m:sub>
                                    <m:r>
                                      <a:rPr lang="en-US" sz="2400">
                                        <a:effectLst/>
                                        <a:latin typeface="Cambria Math" panose="02040503050406030204" pitchFamily="18" charset="0"/>
                                      </a:rPr>
                                      <m:t>𝑘</m:t>
                                    </m:r>
                                    <m:r>
                                      <a:rPr lang="en-US" sz="2400">
                                        <a:effectLst/>
                                        <a:latin typeface="Cambria Math" panose="02040503050406030204" pitchFamily="18" charset="0"/>
                                      </a:rPr>
                                      <m:t>.</m:t>
                                    </m:r>
                                  </m:sub>
                                </m:sSub>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528022531"/>
                      </a:ext>
                    </a:extLst>
                  </a:tr>
                </a:tbl>
              </a:graphicData>
            </a:graphic>
          </p:graphicFrame>
        </mc:Choice>
        <mc:Fallback xmlns="">
          <p:graphicFrame>
            <p:nvGraphicFramePr>
              <p:cNvPr id="4" name="Table 3">
                <a:extLst>
                  <a:ext uri="{FF2B5EF4-FFF2-40B4-BE49-F238E27FC236}">
                    <a16:creationId xmlns:a16="http://schemas.microsoft.com/office/drawing/2014/main" id="{2D7D4560-AC8D-DB46-D279-7A2E65D65A83}"/>
                  </a:ext>
                </a:extLst>
              </p:cNvPr>
              <p:cNvGraphicFramePr>
                <a:graphicFrameLocks noGrp="1"/>
              </p:cNvGraphicFramePr>
              <p:nvPr>
                <p:extLst>
                  <p:ext uri="{D42A27DB-BD31-4B8C-83A1-F6EECF244321}">
                    <p14:modId xmlns:p14="http://schemas.microsoft.com/office/powerpoint/2010/main" val="410015189"/>
                  </p:ext>
                </p:extLst>
              </p:nvPr>
            </p:nvGraphicFramePr>
            <p:xfrm>
              <a:off x="1024128" y="2009672"/>
              <a:ext cx="10821583" cy="4463463"/>
            </p:xfrm>
            <a:graphic>
              <a:graphicData uri="http://schemas.openxmlformats.org/drawingml/2006/table">
                <a:tbl>
                  <a:tblPr firstRow="1" firstCol="1" bandRow="1">
                    <a:tableStyleId>{5C22544A-7EE6-4342-B048-85BDC9FD1C3A}</a:tableStyleId>
                  </a:tblPr>
                  <a:tblGrid>
                    <a:gridCol w="1580460">
                      <a:extLst>
                        <a:ext uri="{9D8B030D-6E8A-4147-A177-3AD203B41FA5}">
                          <a16:colId xmlns:a16="http://schemas.microsoft.com/office/drawing/2014/main" val="99935532"/>
                        </a:ext>
                      </a:extLst>
                    </a:gridCol>
                    <a:gridCol w="1539994">
                      <a:extLst>
                        <a:ext uri="{9D8B030D-6E8A-4147-A177-3AD203B41FA5}">
                          <a16:colId xmlns:a16="http://schemas.microsoft.com/office/drawing/2014/main" val="634676316"/>
                        </a:ext>
                      </a:extLst>
                    </a:gridCol>
                    <a:gridCol w="1539994">
                      <a:extLst>
                        <a:ext uri="{9D8B030D-6E8A-4147-A177-3AD203B41FA5}">
                          <a16:colId xmlns:a16="http://schemas.microsoft.com/office/drawing/2014/main" val="2777725702"/>
                        </a:ext>
                      </a:extLst>
                    </a:gridCol>
                    <a:gridCol w="1537683">
                      <a:extLst>
                        <a:ext uri="{9D8B030D-6E8A-4147-A177-3AD203B41FA5}">
                          <a16:colId xmlns:a16="http://schemas.microsoft.com/office/drawing/2014/main" val="3805607101"/>
                        </a:ext>
                      </a:extLst>
                    </a:gridCol>
                    <a:gridCol w="1539994">
                      <a:extLst>
                        <a:ext uri="{9D8B030D-6E8A-4147-A177-3AD203B41FA5}">
                          <a16:colId xmlns:a16="http://schemas.microsoft.com/office/drawing/2014/main" val="2419122662"/>
                        </a:ext>
                      </a:extLst>
                    </a:gridCol>
                    <a:gridCol w="1541152">
                      <a:extLst>
                        <a:ext uri="{9D8B030D-6E8A-4147-A177-3AD203B41FA5}">
                          <a16:colId xmlns:a16="http://schemas.microsoft.com/office/drawing/2014/main" val="1172366751"/>
                        </a:ext>
                      </a:extLst>
                    </a:gridCol>
                    <a:gridCol w="1542306">
                      <a:extLst>
                        <a:ext uri="{9D8B030D-6E8A-4147-A177-3AD203B41FA5}">
                          <a16:colId xmlns:a16="http://schemas.microsoft.com/office/drawing/2014/main" val="3043610142"/>
                        </a:ext>
                      </a:extLst>
                    </a:gridCol>
                  </a:tblGrid>
                  <a:tr h="544941">
                    <a:tc>
                      <a:txBody>
                        <a:bodyPr/>
                        <a:lstStyle/>
                        <a:p>
                          <a:pPr marL="0" marR="0" algn="ctr">
                            <a:lnSpc>
                              <a:spcPct val="115000"/>
                            </a:lnSpc>
                            <a:spcBef>
                              <a:spcPts val="0"/>
                            </a:spcBef>
                            <a:spcAft>
                              <a:spcPts val="0"/>
                            </a:spcAft>
                          </a:pPr>
                          <a:r>
                            <a:rPr lang="en-US" sz="2400" dirty="0">
                              <a:effectLst/>
                            </a:rPr>
                            <a:t>Treatments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4">
                      <a:txBody>
                        <a:bodyPr/>
                        <a:lstStyle/>
                        <a:p>
                          <a:pPr marL="0" marR="0" algn="ctr">
                            <a:lnSpc>
                              <a:spcPct val="115000"/>
                            </a:lnSpc>
                            <a:spcBef>
                              <a:spcPts val="0"/>
                            </a:spcBef>
                            <a:spcAft>
                              <a:spcPts val="0"/>
                            </a:spcAft>
                          </a:pPr>
                          <a:r>
                            <a:rPr lang="en-US" sz="2400" dirty="0">
                              <a:effectLst/>
                            </a:rPr>
                            <a:t>Replicates (Observations)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400">
                              <a:effectLst/>
                            </a:rPr>
                            <a:t>Total</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Mean</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5939182"/>
                      </a:ext>
                    </a:extLst>
                  </a:tr>
                  <a:tr h="1124527">
                    <a:tc>
                      <a:txBody>
                        <a:bodyPr/>
                        <a:lstStyle/>
                        <a:p>
                          <a:pPr marL="0" marR="0" algn="ctr">
                            <a:lnSpc>
                              <a:spcPct val="115000"/>
                            </a:lnSpc>
                            <a:spcBef>
                              <a:spcPts val="0"/>
                            </a:spcBef>
                            <a:spcAft>
                              <a:spcPts val="0"/>
                            </a:spcAft>
                          </a:pPr>
                          <a:r>
                            <a:rPr lang="en-US" sz="2400" dirty="0">
                              <a:effectLst/>
                            </a:rPr>
                            <a:t>Level 1</a:t>
                          </a:r>
                        </a:p>
                        <a:p>
                          <a:pPr marL="0" marR="0" algn="ctr">
                            <a:lnSpc>
                              <a:spcPct val="115000"/>
                            </a:lnSpc>
                            <a:spcBef>
                              <a:spcPts val="0"/>
                            </a:spcBef>
                            <a:spcAft>
                              <a:spcPts val="0"/>
                            </a:spcAft>
                          </a:pPr>
                          <a:r>
                            <a:rPr lang="en-US" sz="2400" dirty="0">
                              <a:effectLst/>
                            </a:rPr>
                            <a:t>(sample 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3162" t="-53514" r="-501186" b="-249189"/>
                          </a:stretch>
                        </a:blipFill>
                      </a:tcPr>
                    </a:tc>
                    <a:tc>
                      <a:txBody>
                        <a:bodyPr/>
                        <a:lstStyle/>
                        <a:p>
                          <a:endParaRPr lang="en-US"/>
                        </a:p>
                      </a:txBody>
                      <a:tcPr marL="68580" marR="68580" marT="0" marB="0">
                        <a:blipFill>
                          <a:blip r:embed="rId2"/>
                          <a:stretch>
                            <a:fillRect l="-203162" t="-53514" r="-401186" b="-249189"/>
                          </a:stretch>
                        </a:blip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endParaRPr lang="en-US"/>
                        </a:p>
                      </a:txBody>
                      <a:tcPr marL="68580" marR="68580" marT="0" marB="0">
                        <a:blipFill>
                          <a:blip r:embed="rId2"/>
                          <a:stretch>
                            <a:fillRect l="-402767" t="-53514" r="-201581" b="-249189"/>
                          </a:stretch>
                        </a:blipFill>
                      </a:tcPr>
                    </a:tc>
                    <a:tc>
                      <a:txBody>
                        <a:bodyPr/>
                        <a:lstStyle/>
                        <a:p>
                          <a:endParaRPr lang="en-US"/>
                        </a:p>
                      </a:txBody>
                      <a:tcPr marL="68580" marR="68580" marT="0" marB="0">
                        <a:blipFill>
                          <a:blip r:embed="rId2"/>
                          <a:stretch>
                            <a:fillRect l="-502767" t="-53514" r="-101581" b="-249189"/>
                          </a:stretch>
                        </a:blipFill>
                      </a:tcPr>
                    </a:tc>
                    <a:tc>
                      <a:txBody>
                        <a:bodyPr/>
                        <a:lstStyle/>
                        <a:p>
                          <a:endParaRPr lang="en-US"/>
                        </a:p>
                      </a:txBody>
                      <a:tcPr marL="68580" marR="68580" marT="0" marB="0">
                        <a:blipFill>
                          <a:blip r:embed="rId2"/>
                          <a:stretch>
                            <a:fillRect l="-602767" t="-53514" r="-1581" b="-249189"/>
                          </a:stretch>
                        </a:blipFill>
                      </a:tcPr>
                    </a:tc>
                    <a:extLst>
                      <a:ext uri="{0D108BD9-81ED-4DB2-BD59-A6C34878D82A}">
                        <a16:rowId xmlns:a16="http://schemas.microsoft.com/office/drawing/2014/main" val="3042246334"/>
                      </a:ext>
                    </a:extLst>
                  </a:tr>
                  <a:tr h="1124527">
                    <a:tc>
                      <a:txBody>
                        <a:bodyPr/>
                        <a:lstStyle/>
                        <a:p>
                          <a:pPr marL="0" marR="0" algn="ctr">
                            <a:lnSpc>
                              <a:spcPct val="115000"/>
                            </a:lnSpc>
                            <a:spcBef>
                              <a:spcPts val="0"/>
                            </a:spcBef>
                            <a:spcAft>
                              <a:spcPts val="0"/>
                            </a:spcAft>
                          </a:pPr>
                          <a:r>
                            <a:rPr lang="en-US" sz="2400" dirty="0">
                              <a:effectLst/>
                            </a:rPr>
                            <a:t>Level 2</a:t>
                          </a:r>
                        </a:p>
                        <a:p>
                          <a:pPr marL="0" marR="0" algn="ctr">
                            <a:lnSpc>
                              <a:spcPct val="115000"/>
                            </a:lnSpc>
                            <a:spcBef>
                              <a:spcPts val="0"/>
                            </a:spcBef>
                            <a:spcAft>
                              <a:spcPts val="0"/>
                            </a:spcAft>
                          </a:pPr>
                          <a:r>
                            <a:rPr lang="en-US" sz="2400" dirty="0">
                              <a:effectLst/>
                            </a:rPr>
                            <a:t>(sample 2)</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3162" t="-153514" r="-501186" b="-149189"/>
                          </a:stretch>
                        </a:blipFill>
                      </a:tcPr>
                    </a:tc>
                    <a:tc>
                      <a:txBody>
                        <a:bodyPr/>
                        <a:lstStyle/>
                        <a:p>
                          <a:endParaRPr lang="en-US"/>
                        </a:p>
                      </a:txBody>
                      <a:tcPr marL="68580" marR="68580" marT="0" marB="0">
                        <a:blipFill>
                          <a:blip r:embed="rId2"/>
                          <a:stretch>
                            <a:fillRect l="-203162" t="-153514" r="-401186" b="-149189"/>
                          </a:stretch>
                        </a:blip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endParaRPr lang="en-US"/>
                        </a:p>
                      </a:txBody>
                      <a:tcPr marL="68580" marR="68580" marT="0" marB="0">
                        <a:blipFill>
                          <a:blip r:embed="rId2"/>
                          <a:stretch>
                            <a:fillRect l="-402767" t="-153514" r="-201581" b="-149189"/>
                          </a:stretch>
                        </a:blipFill>
                      </a:tcPr>
                    </a:tc>
                    <a:tc>
                      <a:txBody>
                        <a:bodyPr/>
                        <a:lstStyle/>
                        <a:p>
                          <a:endParaRPr lang="en-US"/>
                        </a:p>
                      </a:txBody>
                      <a:tcPr marL="68580" marR="68580" marT="0" marB="0">
                        <a:blipFill>
                          <a:blip r:embed="rId2"/>
                          <a:stretch>
                            <a:fillRect l="-502767" t="-153514" r="-101581" b="-149189"/>
                          </a:stretch>
                        </a:blipFill>
                      </a:tcPr>
                    </a:tc>
                    <a:tc>
                      <a:txBody>
                        <a:bodyPr/>
                        <a:lstStyle/>
                        <a:p>
                          <a:endParaRPr lang="en-US"/>
                        </a:p>
                      </a:txBody>
                      <a:tcPr marL="68580" marR="68580" marT="0" marB="0">
                        <a:blipFill>
                          <a:blip r:embed="rId2"/>
                          <a:stretch>
                            <a:fillRect l="-602767" t="-153514" r="-1581" b="-149189"/>
                          </a:stretch>
                        </a:blipFill>
                      </a:tcPr>
                    </a:tc>
                    <a:extLst>
                      <a:ext uri="{0D108BD9-81ED-4DB2-BD59-A6C34878D82A}">
                        <a16:rowId xmlns:a16="http://schemas.microsoft.com/office/drawing/2014/main" val="17688001"/>
                      </a:ext>
                    </a:extLst>
                  </a:tr>
                  <a:tr h="544941">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marL="0" marR="0" algn="ctr">
                            <a:lnSpc>
                              <a:spcPct val="115000"/>
                            </a:lnSpc>
                            <a:spcBef>
                              <a:spcPts val="0"/>
                            </a:spcBef>
                            <a:spcAft>
                              <a:spcPts val="0"/>
                            </a:spcAf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087661739"/>
                      </a:ext>
                    </a:extLst>
                  </a:tr>
                  <a:tr h="1124527">
                    <a:tc>
                      <a:txBody>
                        <a:bodyPr/>
                        <a:lstStyle/>
                        <a:p>
                          <a:pPr marL="0" marR="0" algn="ctr">
                            <a:lnSpc>
                              <a:spcPct val="115000"/>
                            </a:lnSpc>
                            <a:spcBef>
                              <a:spcPts val="0"/>
                            </a:spcBef>
                            <a:spcAft>
                              <a:spcPts val="0"/>
                            </a:spcAft>
                          </a:pPr>
                          <a:r>
                            <a:rPr lang="en-US" sz="2400" dirty="0">
                              <a:effectLst/>
                            </a:rPr>
                            <a:t>Level K</a:t>
                          </a:r>
                        </a:p>
                        <a:p>
                          <a:pPr marL="0" marR="0" algn="ctr">
                            <a:lnSpc>
                              <a:spcPct val="115000"/>
                            </a:lnSpc>
                            <a:spcBef>
                              <a:spcPts val="0"/>
                            </a:spcBef>
                            <a:spcAft>
                              <a:spcPts val="0"/>
                            </a:spcAft>
                          </a:pPr>
                          <a:r>
                            <a:rPr lang="en-US" sz="2400" dirty="0">
                              <a:effectLst/>
                            </a:rPr>
                            <a:t>(sample K)</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3162" t="-301622" r="-501186" b="-1081"/>
                          </a:stretch>
                        </a:blipFill>
                      </a:tcPr>
                    </a:tc>
                    <a:tc>
                      <a:txBody>
                        <a:bodyPr/>
                        <a:lstStyle/>
                        <a:p>
                          <a:endParaRPr lang="en-US"/>
                        </a:p>
                      </a:txBody>
                      <a:tcPr marL="68580" marR="68580" marT="0" marB="0">
                        <a:blipFill>
                          <a:blip r:embed="rId2"/>
                          <a:stretch>
                            <a:fillRect l="-203162" t="-301622" r="-401186" b="-1081"/>
                          </a:stretch>
                        </a:blipFill>
                      </a:tcPr>
                    </a:tc>
                    <a:tc>
                      <a:txBody>
                        <a:bodyPr/>
                        <a:lstStyle/>
                        <a:p>
                          <a:pPr marL="0" marR="0" algn="ctr">
                            <a:lnSpc>
                              <a:spcPct val="115000"/>
                            </a:lnSpc>
                            <a:spcBef>
                              <a:spcPts val="0"/>
                            </a:spcBef>
                            <a:spcAft>
                              <a:spcPts val="0"/>
                            </a:spcAf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endParaRPr lang="en-US"/>
                        </a:p>
                      </a:txBody>
                      <a:tcPr marL="68580" marR="68580" marT="0" marB="0">
                        <a:blipFill>
                          <a:blip r:embed="rId2"/>
                          <a:stretch>
                            <a:fillRect l="-402767" t="-301622" r="-201581" b="-1081"/>
                          </a:stretch>
                        </a:blipFill>
                      </a:tcPr>
                    </a:tc>
                    <a:tc>
                      <a:txBody>
                        <a:bodyPr/>
                        <a:lstStyle/>
                        <a:p>
                          <a:endParaRPr lang="en-US"/>
                        </a:p>
                      </a:txBody>
                      <a:tcPr marL="68580" marR="68580" marT="0" marB="0">
                        <a:blipFill>
                          <a:blip r:embed="rId2"/>
                          <a:stretch>
                            <a:fillRect l="-502767" t="-301622" r="-101581" b="-1081"/>
                          </a:stretch>
                        </a:blipFill>
                      </a:tcPr>
                    </a:tc>
                    <a:tc>
                      <a:txBody>
                        <a:bodyPr/>
                        <a:lstStyle/>
                        <a:p>
                          <a:endParaRPr lang="en-US"/>
                        </a:p>
                      </a:txBody>
                      <a:tcPr marL="68580" marR="68580" marT="0" marB="0">
                        <a:blipFill>
                          <a:blip r:embed="rId2"/>
                          <a:stretch>
                            <a:fillRect l="-602767" t="-301622" r="-1581" b="-1081"/>
                          </a:stretch>
                        </a:blipFill>
                      </a:tcPr>
                    </a:tc>
                    <a:extLst>
                      <a:ext uri="{0D108BD9-81ED-4DB2-BD59-A6C34878D82A}">
                        <a16:rowId xmlns:a16="http://schemas.microsoft.com/office/drawing/2014/main" val="3528022531"/>
                      </a:ext>
                    </a:extLst>
                  </a:tr>
                </a:tbl>
              </a:graphicData>
            </a:graphic>
          </p:graphicFrame>
        </mc:Fallback>
      </mc:AlternateContent>
      <p:sp>
        <p:nvSpPr>
          <p:cNvPr id="5" name="Date Placeholder 4">
            <a:extLst>
              <a:ext uri="{FF2B5EF4-FFF2-40B4-BE49-F238E27FC236}">
                <a16:creationId xmlns:a16="http://schemas.microsoft.com/office/drawing/2014/main" id="{B95028AD-5FA2-DBA8-44E7-519D15417CF1}"/>
              </a:ext>
            </a:extLst>
          </p:cNvPr>
          <p:cNvSpPr>
            <a:spLocks noGrp="1"/>
          </p:cNvSpPr>
          <p:nvPr>
            <p:ph type="dt" sz="half" idx="10"/>
          </p:nvPr>
        </p:nvSpPr>
        <p:spPr/>
        <p:txBody>
          <a:bodyPr/>
          <a:lstStyle/>
          <a:p>
            <a:fld id="{030036F2-E696-483E-85EF-E9D5159EC07B}" type="datetime1">
              <a:rPr lang="en-US" smtClean="0"/>
              <a:t>2/2/2025</a:t>
            </a:fld>
            <a:endParaRPr lang="en-US"/>
          </a:p>
        </p:txBody>
      </p:sp>
      <p:sp>
        <p:nvSpPr>
          <p:cNvPr id="6" name="Footer Placeholder 5">
            <a:extLst>
              <a:ext uri="{FF2B5EF4-FFF2-40B4-BE49-F238E27FC236}">
                <a16:creationId xmlns:a16="http://schemas.microsoft.com/office/drawing/2014/main" id="{7C4A373C-42B3-BEB4-C65D-5F97EDCF65F6}"/>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86799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E59BAD-7B86-3E02-9051-8DB4B6B5041D}"/>
                  </a:ext>
                </a:extLst>
              </p:cNvPr>
              <p:cNvSpPr>
                <a:spLocks noGrp="1"/>
              </p:cNvSpPr>
              <p:nvPr>
                <p:ph idx="1"/>
              </p:nvPr>
            </p:nvSpPr>
            <p:spPr>
              <a:xfrm>
                <a:off x="1024128" y="259307"/>
                <a:ext cx="10385400" cy="6050053"/>
              </a:xfrm>
            </p:spPr>
            <p:txBody>
              <a:bodyPr>
                <a:normAutofit lnSpcReduction="10000"/>
              </a:bodyPr>
              <a:lstStyle/>
              <a:p>
                <a:pPr marL="0" marR="0">
                  <a:lnSpc>
                    <a:spcPct val="115000"/>
                  </a:lnSpc>
                  <a:spcBef>
                    <a:spcPts val="0"/>
                  </a:spcBef>
                  <a:spcAft>
                    <a:spcPts val="0"/>
                  </a:spcAft>
                </a:pPr>
                <a:r>
                  <a:rPr lang="en-US" sz="2800" b="1" dirty="0">
                    <a:effectLst/>
                    <a:latin typeface="Calibri" panose="020F0502020204030204" pitchFamily="34" charset="0"/>
                    <a:ea typeface="Times New Roman" panose="02020603050405020304" pitchFamily="18" charset="0"/>
                    <a:cs typeface="Calibri" panose="020F0502020204030204" pitchFamily="34" charset="0"/>
                  </a:rPr>
                  <a:t>Notation Used</a:t>
                </a:r>
                <a:r>
                  <a:rPr lang="en-US" sz="2800" dirty="0">
                    <a:effectLst/>
                    <a:latin typeface="Calibri" panose="020F0502020204030204" pitchFamily="34" charset="0"/>
                    <a:ea typeface="Times New Roman" panose="02020603050405020304" pitchFamily="18" charset="0"/>
                    <a:cs typeface="Calibri" panose="020F0502020204030204" pitchFamily="34"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𝑖𝑗</m:t>
                        </m:r>
                      </m:sub>
                    </m:sSub>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 response of </a:t>
                </a:r>
                <a:r>
                  <a:rPr lang="en-US" sz="2800" dirty="0" err="1">
                    <a:effectLst/>
                    <a:latin typeface="Calibri" panose="020F0502020204030204" pitchFamily="34" charset="0"/>
                    <a:ea typeface="Times New Roman" panose="02020603050405020304" pitchFamily="18" charset="0"/>
                    <a:cs typeface="Calibri" panose="020F0502020204030204" pitchFamily="34" charset="0"/>
                  </a:rPr>
                  <a:t>j</a:t>
                </a:r>
                <a:r>
                  <a:rPr lang="en-US" sz="28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800" dirty="0">
                    <a:effectLst/>
                    <a:latin typeface="Calibri" panose="020F0502020204030204" pitchFamily="34" charset="0"/>
                    <a:ea typeface="Times New Roman" panose="02020603050405020304" pitchFamily="18" charset="0"/>
                    <a:cs typeface="Calibri" panose="020F0502020204030204" pitchFamily="34" charset="0"/>
                  </a:rPr>
                  <a:t> run of </a:t>
                </a:r>
                <a:r>
                  <a:rPr lang="en-US" sz="28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8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800" dirty="0">
                    <a:effectLst/>
                    <a:latin typeface="Calibri" panose="020F0502020204030204" pitchFamily="34" charset="0"/>
                    <a:ea typeface="Times New Roman" panose="02020603050405020304" pitchFamily="18" charset="0"/>
                    <a:cs typeface="Calibri" panose="020F0502020204030204" pitchFamily="34" charset="0"/>
                  </a:rPr>
                  <a:t> treatment or level. </a:t>
                </a:r>
                <a:r>
                  <a:rPr lang="en-US" sz="28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800" dirty="0">
                    <a:effectLst/>
                    <a:latin typeface="Calibri" panose="020F0502020204030204" pitchFamily="34" charset="0"/>
                    <a:ea typeface="Times New Roman" panose="02020603050405020304" pitchFamily="18" charset="0"/>
                    <a:cs typeface="Calibri" panose="020F0502020204030204" pitchFamily="34" charset="0"/>
                  </a:rPr>
                  <a:t> = 1, 2, …, k;  </a:t>
                </a:r>
              </a:p>
              <a:p>
                <a:pPr marL="0" marR="0">
                  <a:lnSpc>
                    <a:spcPct val="115000"/>
                  </a:lnSpc>
                  <a:spcBef>
                    <a:spcPts val="0"/>
                  </a:spcBef>
                  <a:spcAft>
                    <a:spcPts val="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j = 1, 2, …, 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Sub>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 </a:t>
                </a:r>
                <a:r>
                  <a:rPr lang="en-US" sz="28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8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800" dirty="0">
                    <a:effectLst/>
                    <a:latin typeface="Calibri" panose="020F0502020204030204" pitchFamily="34" charset="0"/>
                    <a:ea typeface="Times New Roman" panose="02020603050405020304" pitchFamily="18" charset="0"/>
                    <a:cs typeface="Calibri" panose="020F0502020204030204" pitchFamily="34" charset="0"/>
                  </a:rPr>
                  <a:t> treatment total</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Sub>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𝑛</m:t>
                        </m:r>
                      </m:den>
                    </m:f>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𝑛</m:t>
                            </m:r>
                          </m:sup>
                          <m:e>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𝑖𝑗</m:t>
                                </m:r>
                              </m:sub>
                            </m:sSub>
                          </m:e>
                        </m:nary>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𝑛</m:t>
                        </m:r>
                      </m:den>
                    </m:f>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a:t>
                </a:r>
                <a:r>
                  <a:rPr lang="en-US" sz="28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8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800" dirty="0">
                    <a:effectLst/>
                    <a:latin typeface="Calibri" panose="020F0502020204030204" pitchFamily="34" charset="0"/>
                    <a:ea typeface="Times New Roman" panose="02020603050405020304" pitchFamily="18" charset="0"/>
                    <a:cs typeface="Calibri" panose="020F0502020204030204" pitchFamily="34" charset="0"/>
                  </a:rPr>
                  <a:t> treatment mean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8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800" i="1">
                                <a:effectLst/>
                                <a:latin typeface="Cambria Math" panose="02040503050406030204" pitchFamily="18" charset="0"/>
                                <a:ea typeface="Times New Roman" panose="02020603050405020304" pitchFamily="18" charset="0"/>
                                <a:cs typeface="Calibri" panose="020F0502020204030204" pitchFamily="34" charset="0"/>
                              </a:rPr>
                              <m:t>𝑛</m:t>
                            </m:r>
                          </m:sup>
                          <m:e>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𝑖𝑗</m:t>
                                </m:r>
                              </m:sub>
                            </m:sSub>
                          </m:e>
                        </m:nary>
                      </m:e>
                    </m:nary>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total sum of observations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bar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fPr>
                      <m:num>
                        <m:sSub>
                          <m:sSub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8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b>
                        </m:sSub>
                      </m:num>
                      <m:den>
                        <m:r>
                          <a:rPr lang="en-US" sz="2800" i="1">
                            <a:effectLst/>
                            <a:latin typeface="Cambria Math" panose="02040503050406030204" pitchFamily="18" charset="0"/>
                            <a:ea typeface="Times New Roman" panose="02020603050405020304" pitchFamily="18" charset="0"/>
                            <a:cs typeface="Calibri" panose="020F0502020204030204" pitchFamily="34" charset="0"/>
                          </a:rPr>
                          <m:t>𝑁</m:t>
                        </m:r>
                      </m:den>
                    </m:f>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Grand mean or mean of all observations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N = n x k = total number of observations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FFE59BAD-7B86-3E02-9051-8DB4B6B5041D}"/>
                  </a:ext>
                </a:extLst>
              </p:cNvPr>
              <p:cNvSpPr>
                <a:spLocks noGrp="1" noRot="1" noChangeAspect="1" noMove="1" noResize="1" noEditPoints="1" noAdjustHandles="1" noChangeArrowheads="1" noChangeShapeType="1" noTextEdit="1"/>
              </p:cNvSpPr>
              <p:nvPr>
                <p:ph idx="1"/>
              </p:nvPr>
            </p:nvSpPr>
            <p:spPr>
              <a:xfrm>
                <a:off x="1024128" y="259307"/>
                <a:ext cx="10385400" cy="6050053"/>
              </a:xfrm>
              <a:blipFill>
                <a:blip r:embed="rId2"/>
                <a:stretch>
                  <a:fillRect l="-763" t="-1008"/>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C8FD7B1D-D62C-6570-6672-37EBED72412E}"/>
              </a:ext>
            </a:extLst>
          </p:cNvPr>
          <p:cNvSpPr>
            <a:spLocks noGrp="1"/>
          </p:cNvSpPr>
          <p:nvPr>
            <p:ph type="dt" sz="half" idx="10"/>
          </p:nvPr>
        </p:nvSpPr>
        <p:spPr/>
        <p:txBody>
          <a:bodyPr/>
          <a:lstStyle/>
          <a:p>
            <a:fld id="{71618D1B-5D9E-4E93-A5B8-D817AE6DA36D}" type="datetime1">
              <a:rPr lang="en-US" smtClean="0"/>
              <a:t>2/2/2025</a:t>
            </a:fld>
            <a:endParaRPr lang="en-US"/>
          </a:p>
        </p:txBody>
      </p:sp>
      <p:sp>
        <p:nvSpPr>
          <p:cNvPr id="4" name="Footer Placeholder 3">
            <a:extLst>
              <a:ext uri="{FF2B5EF4-FFF2-40B4-BE49-F238E27FC236}">
                <a16:creationId xmlns:a16="http://schemas.microsoft.com/office/drawing/2014/main" id="{D01A2A9A-A4D6-281D-359B-4FAA4F8BFD21}"/>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17673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ECF21-2EF4-C9A0-81C3-692406179565}"/>
              </a:ext>
            </a:extLst>
          </p:cNvPr>
          <p:cNvSpPr>
            <a:spLocks noGrp="1"/>
          </p:cNvSpPr>
          <p:nvPr>
            <p:ph idx="1"/>
          </p:nvPr>
        </p:nvSpPr>
        <p:spPr>
          <a:xfrm>
            <a:off x="1024128" y="395785"/>
            <a:ext cx="10685651" cy="5913575"/>
          </a:xfrm>
        </p:spPr>
        <p:txBody>
          <a:bodyPr/>
          <a:lstStyle/>
          <a:p>
            <a:pPr marL="0" marR="0" indent="0">
              <a:lnSpc>
                <a:spcPct val="115000"/>
              </a:lnSpc>
              <a:spcBef>
                <a:spcPts val="0"/>
              </a:spcBef>
              <a:spcAft>
                <a:spcPts val="0"/>
              </a:spcAft>
              <a:buNone/>
            </a:pPr>
            <a:r>
              <a:rPr lang="en-US" sz="3000" b="1" dirty="0">
                <a:effectLst/>
                <a:latin typeface="Calibri" panose="020F0502020204030204" pitchFamily="34" charset="0"/>
                <a:ea typeface="Times New Roman" panose="02020603050405020304" pitchFamily="18" charset="0"/>
                <a:cs typeface="Calibri" panose="020F0502020204030204" pitchFamily="34" charset="0"/>
              </a:rPr>
              <a:t>Hypothesis to test</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3000" dirty="0">
                <a:effectLst/>
                <a:latin typeface="Calibri" panose="020F0502020204030204" pitchFamily="34" charset="0"/>
                <a:ea typeface="Times New Roman" panose="02020603050405020304" pitchFamily="18" charset="0"/>
                <a:cs typeface="Calibri" panose="020F0502020204030204" pitchFamily="34" charset="0"/>
              </a:rPr>
              <a:t>We have to test equality of k treatment means i.e. homogeneity of k different levels of factor A. Let μ</a:t>
            </a:r>
            <a:r>
              <a:rPr lang="en-US" sz="300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n-US" sz="3000" dirty="0">
                <a:effectLst/>
                <a:latin typeface="Calibri" panose="020F0502020204030204" pitchFamily="34" charset="0"/>
                <a:ea typeface="Times New Roman" panose="02020603050405020304" pitchFamily="18" charset="0"/>
                <a:cs typeface="Calibri" panose="020F0502020204030204" pitchFamily="34" charset="0"/>
              </a:rPr>
              <a:t>, μ</a:t>
            </a:r>
            <a:r>
              <a:rPr lang="en-US" sz="30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n-US" sz="3000" dirty="0">
                <a:effectLst/>
                <a:latin typeface="Calibri" panose="020F0502020204030204" pitchFamily="34" charset="0"/>
                <a:ea typeface="Times New Roman" panose="02020603050405020304" pitchFamily="18" charset="0"/>
                <a:cs typeface="Calibri" panose="020F0502020204030204" pitchFamily="34" charset="0"/>
              </a:rPr>
              <a:t>, …, </a:t>
            </a:r>
            <a:r>
              <a:rPr lang="en-US" sz="3000" dirty="0" err="1">
                <a:effectLst/>
                <a:latin typeface="Calibri" panose="020F0502020204030204" pitchFamily="34" charset="0"/>
                <a:ea typeface="Times New Roman" panose="02020603050405020304" pitchFamily="18" charset="0"/>
                <a:cs typeface="Calibri" panose="020F0502020204030204" pitchFamily="34" charset="0"/>
              </a:rPr>
              <a:t>μ</a:t>
            </a:r>
            <a:r>
              <a:rPr lang="en-US" sz="3000" baseline="-25000" dirty="0" err="1">
                <a:effectLst/>
                <a:latin typeface="Calibri" panose="020F0502020204030204" pitchFamily="34" charset="0"/>
                <a:ea typeface="Times New Roman" panose="02020603050405020304" pitchFamily="18" charset="0"/>
                <a:cs typeface="Calibri" panose="020F0502020204030204" pitchFamily="34" charset="0"/>
              </a:rPr>
              <a:t>k</a:t>
            </a:r>
            <a:r>
              <a:rPr lang="en-US" sz="3000" dirty="0">
                <a:effectLst/>
                <a:latin typeface="Calibri" panose="020F0502020204030204" pitchFamily="34" charset="0"/>
                <a:ea typeface="Times New Roman" panose="02020603050405020304" pitchFamily="18" charset="0"/>
                <a:cs typeface="Calibri" panose="020F0502020204030204" pitchFamily="34" charset="0"/>
              </a:rPr>
              <a:t> be the mean response produced by 1</a:t>
            </a:r>
            <a:r>
              <a:rPr lang="en-US" sz="3000" baseline="30000" dirty="0">
                <a:effectLst/>
                <a:latin typeface="Calibri" panose="020F0502020204030204" pitchFamily="34" charset="0"/>
                <a:ea typeface="Times New Roman" panose="02020603050405020304" pitchFamily="18" charset="0"/>
                <a:cs typeface="Calibri" panose="020F0502020204030204" pitchFamily="34" charset="0"/>
              </a:rPr>
              <a:t>st</a:t>
            </a:r>
            <a:r>
              <a:rPr lang="en-US" sz="3000" dirty="0">
                <a:effectLst/>
                <a:latin typeface="Calibri" panose="020F0502020204030204" pitchFamily="34" charset="0"/>
                <a:ea typeface="Times New Roman" panose="02020603050405020304" pitchFamily="18" charset="0"/>
                <a:cs typeface="Calibri" panose="020F0502020204030204" pitchFamily="34" charset="0"/>
              </a:rPr>
              <a:t>, 2</a:t>
            </a:r>
            <a:r>
              <a:rPr lang="en-US" sz="3000" baseline="30000" dirty="0">
                <a:effectLst/>
                <a:latin typeface="Calibri" panose="020F0502020204030204" pitchFamily="34" charset="0"/>
                <a:ea typeface="Times New Roman" panose="02020603050405020304" pitchFamily="18" charset="0"/>
                <a:cs typeface="Calibri" panose="020F0502020204030204" pitchFamily="34" charset="0"/>
              </a:rPr>
              <a:t>nd</a:t>
            </a:r>
            <a:r>
              <a:rPr lang="en-US" sz="3000" dirty="0">
                <a:effectLst/>
                <a:latin typeface="Calibri" panose="020F0502020204030204" pitchFamily="34" charset="0"/>
                <a:ea typeface="Times New Roman" panose="02020603050405020304" pitchFamily="18" charset="0"/>
                <a:cs typeface="Calibri" panose="020F0502020204030204" pitchFamily="34" charset="0"/>
              </a:rPr>
              <a:t> , and k</a:t>
            </a:r>
            <a:r>
              <a:rPr lang="en-US" sz="3000" baseline="30000" dirty="0">
                <a:effectLst/>
                <a:latin typeface="Calibri" panose="020F0502020204030204" pitchFamily="34" charset="0"/>
                <a:ea typeface="Times New Roman" panose="02020603050405020304" pitchFamily="18" charset="0"/>
                <a:cs typeface="Calibri" panose="020F0502020204030204" pitchFamily="34" charset="0"/>
              </a:rPr>
              <a:t>th</a:t>
            </a:r>
            <a:r>
              <a:rPr lang="en-US" sz="3000" dirty="0">
                <a:effectLst/>
                <a:latin typeface="Calibri" panose="020F0502020204030204" pitchFamily="34" charset="0"/>
                <a:ea typeface="Times New Roman" panose="02020603050405020304" pitchFamily="18" charset="0"/>
                <a:cs typeface="Calibri" panose="020F0502020204030204" pitchFamily="34" charset="0"/>
              </a:rPr>
              <a:t> level of factor A respectively.</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3000" b="1" dirty="0">
                <a:effectLst/>
                <a:latin typeface="Calibri" panose="020F0502020204030204" pitchFamily="34" charset="0"/>
                <a:ea typeface="Times New Roman" panose="02020603050405020304" pitchFamily="18" charset="0"/>
                <a:cs typeface="Calibri" panose="020F0502020204030204" pitchFamily="34" charset="0"/>
              </a:rPr>
              <a:t>Null Hypothesis</a:t>
            </a:r>
            <a:endParaRPr lang="en-US" sz="3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3000" dirty="0">
                <a:effectLst/>
                <a:latin typeface="Calibri" panose="020F0502020204030204" pitchFamily="34" charset="0"/>
                <a:ea typeface="Times New Roman" panose="02020603050405020304" pitchFamily="18" charset="0"/>
                <a:cs typeface="Calibri" panose="020F0502020204030204" pitchFamily="34" charset="0"/>
              </a:rPr>
              <a:t>H</a:t>
            </a:r>
            <a:r>
              <a:rPr lang="en-US" sz="3000" baseline="-25000" dirty="0">
                <a:effectLst/>
                <a:latin typeface="Calibri" panose="020F0502020204030204" pitchFamily="34" charset="0"/>
                <a:ea typeface="Times New Roman" panose="02020603050405020304" pitchFamily="18" charset="0"/>
                <a:cs typeface="Calibri" panose="020F0502020204030204" pitchFamily="34" charset="0"/>
              </a:rPr>
              <a:t>0</a:t>
            </a:r>
            <a:r>
              <a:rPr lang="en-US" sz="3000" dirty="0">
                <a:effectLst/>
                <a:latin typeface="Calibri" panose="020F0502020204030204" pitchFamily="34" charset="0"/>
                <a:ea typeface="Times New Roman" panose="02020603050405020304" pitchFamily="18" charset="0"/>
                <a:cs typeface="Calibri" panose="020F0502020204030204" pitchFamily="34" charset="0"/>
              </a:rPr>
              <a:t>: μ</a:t>
            </a:r>
            <a:r>
              <a:rPr lang="en-US" sz="300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n-US" sz="3000" dirty="0">
                <a:effectLst/>
                <a:latin typeface="Calibri" panose="020F0502020204030204" pitchFamily="34" charset="0"/>
                <a:ea typeface="Times New Roman" panose="02020603050405020304" pitchFamily="18" charset="0"/>
                <a:cs typeface="Calibri" panose="020F0502020204030204" pitchFamily="34" charset="0"/>
              </a:rPr>
              <a:t> = μ</a:t>
            </a:r>
            <a:r>
              <a:rPr lang="en-US" sz="30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n-US" sz="3000" dirty="0">
                <a:effectLst/>
                <a:latin typeface="Calibri" panose="020F0502020204030204" pitchFamily="34" charset="0"/>
                <a:ea typeface="Times New Roman" panose="02020603050405020304" pitchFamily="18" charset="0"/>
                <a:cs typeface="Calibri" panose="020F0502020204030204" pitchFamily="34" charset="0"/>
              </a:rPr>
              <a:t> = … = </a:t>
            </a:r>
            <a:r>
              <a:rPr lang="en-US" sz="3000" dirty="0" err="1">
                <a:effectLst/>
                <a:latin typeface="Calibri" panose="020F0502020204030204" pitchFamily="34" charset="0"/>
                <a:ea typeface="Times New Roman" panose="02020603050405020304" pitchFamily="18" charset="0"/>
                <a:cs typeface="Calibri" panose="020F0502020204030204" pitchFamily="34" charset="0"/>
              </a:rPr>
              <a:t>μ</a:t>
            </a:r>
            <a:r>
              <a:rPr lang="en-US" sz="3000" baseline="-25000" dirty="0" err="1">
                <a:effectLst/>
                <a:latin typeface="Calibri" panose="020F0502020204030204" pitchFamily="34" charset="0"/>
                <a:ea typeface="Times New Roman" panose="02020603050405020304" pitchFamily="18" charset="0"/>
                <a:cs typeface="Calibri" panose="020F0502020204030204" pitchFamily="34" charset="0"/>
              </a:rPr>
              <a:t>k</a:t>
            </a:r>
            <a:r>
              <a:rPr lang="en-US" sz="3000" dirty="0">
                <a:effectLst/>
                <a:latin typeface="Calibri" panose="020F0502020204030204" pitchFamily="34" charset="0"/>
                <a:ea typeface="Times New Roman" panose="02020603050405020304" pitchFamily="18" charset="0"/>
                <a:cs typeface="Calibri" panose="020F0502020204030204" pitchFamily="34" charset="0"/>
              </a:rPr>
              <a:t> (all k population means are equal)</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3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15000"/>
              </a:lnSpc>
              <a:spcBef>
                <a:spcPts val="0"/>
              </a:spcBef>
              <a:spcAft>
                <a:spcPts val="0"/>
              </a:spcAft>
            </a:pPr>
            <a:r>
              <a:rPr lang="en-US" sz="3000" b="1" dirty="0">
                <a:effectLst/>
                <a:latin typeface="Calibri" panose="020F0502020204030204" pitchFamily="34" charset="0"/>
                <a:ea typeface="Times New Roman" panose="02020603050405020304" pitchFamily="18" charset="0"/>
                <a:cs typeface="Calibri" panose="020F0502020204030204" pitchFamily="34" charset="0"/>
              </a:rPr>
              <a:t>Alternative Hypothesis</a:t>
            </a:r>
            <a:endParaRPr lang="en-US" sz="3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3000" dirty="0">
                <a:effectLst/>
                <a:latin typeface="Calibri" panose="020F0502020204030204" pitchFamily="34" charset="0"/>
                <a:ea typeface="Times New Roman" panose="02020603050405020304" pitchFamily="18" charset="0"/>
                <a:cs typeface="Calibri" panose="020F0502020204030204" pitchFamily="34" charset="0"/>
              </a:rPr>
              <a:t>H</a:t>
            </a:r>
            <a:r>
              <a:rPr lang="en-US" sz="3000" baseline="-25000" dirty="0">
                <a:effectLst/>
                <a:latin typeface="Calibri" panose="020F0502020204030204" pitchFamily="34" charset="0"/>
                <a:ea typeface="Times New Roman" panose="02020603050405020304" pitchFamily="18" charset="0"/>
                <a:cs typeface="Calibri" panose="020F0502020204030204" pitchFamily="34" charset="0"/>
              </a:rPr>
              <a:t>A</a:t>
            </a:r>
            <a:r>
              <a:rPr lang="en-US" sz="3000" dirty="0">
                <a:effectLst/>
                <a:latin typeface="Calibri" panose="020F0502020204030204" pitchFamily="34" charset="0"/>
                <a:ea typeface="Times New Roman" panose="02020603050405020304" pitchFamily="18" charset="0"/>
                <a:cs typeface="Calibri" panose="020F0502020204030204" pitchFamily="34" charset="0"/>
              </a:rPr>
              <a:t>: At least two of the means are not equal (at least one mean is different from at least one other mean)</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2" name="Date Placeholder 1">
            <a:extLst>
              <a:ext uri="{FF2B5EF4-FFF2-40B4-BE49-F238E27FC236}">
                <a16:creationId xmlns:a16="http://schemas.microsoft.com/office/drawing/2014/main" id="{739799D3-458B-4497-198C-AE5AD7F75786}"/>
              </a:ext>
            </a:extLst>
          </p:cNvPr>
          <p:cNvSpPr>
            <a:spLocks noGrp="1"/>
          </p:cNvSpPr>
          <p:nvPr>
            <p:ph type="dt" sz="half" idx="10"/>
          </p:nvPr>
        </p:nvSpPr>
        <p:spPr/>
        <p:txBody>
          <a:bodyPr/>
          <a:lstStyle/>
          <a:p>
            <a:fld id="{D8722302-268C-4CD5-978D-4E64BF3F6D33}" type="datetime1">
              <a:rPr lang="en-US" smtClean="0"/>
              <a:t>2/2/2025</a:t>
            </a:fld>
            <a:endParaRPr lang="en-US"/>
          </a:p>
        </p:txBody>
      </p:sp>
      <p:sp>
        <p:nvSpPr>
          <p:cNvPr id="4" name="Footer Placeholder 3">
            <a:extLst>
              <a:ext uri="{FF2B5EF4-FFF2-40B4-BE49-F238E27FC236}">
                <a16:creationId xmlns:a16="http://schemas.microsoft.com/office/drawing/2014/main" id="{26AEAEE0-E1BE-D29D-3EA9-E18BADBB1046}"/>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06285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AF9E06-3DB6-2F83-73DF-284C7DBCF90F}"/>
                  </a:ext>
                </a:extLst>
              </p:cNvPr>
              <p:cNvSpPr>
                <a:spLocks noGrp="1"/>
              </p:cNvSpPr>
              <p:nvPr>
                <p:ph idx="1"/>
              </p:nvPr>
            </p:nvSpPr>
            <p:spPr>
              <a:xfrm>
                <a:off x="1024128" y="313899"/>
                <a:ext cx="10426344" cy="5995461"/>
              </a:xfrm>
            </p:spPr>
            <p:txBody>
              <a:bodyPr>
                <a:normAutofit fontScale="92500" lnSpcReduction="20000"/>
              </a:bodyPr>
              <a:lstStyle/>
              <a:p>
                <a:pPr marL="0" marR="0">
                  <a:lnSpc>
                    <a:spcPct val="115000"/>
                  </a:lnSpc>
                  <a:spcBef>
                    <a:spcPts val="0"/>
                  </a:spcBef>
                  <a:spcAft>
                    <a:spcPts val="0"/>
                  </a:spcAft>
                </a:pPr>
                <a:r>
                  <a:rPr lang="en-US" sz="2400" b="1" dirty="0">
                    <a:effectLst/>
                    <a:latin typeface="Calibri" panose="020F0502020204030204" pitchFamily="34" charset="0"/>
                    <a:ea typeface="Times New Roman" panose="02020603050405020304" pitchFamily="18" charset="0"/>
                    <a:cs typeface="Calibri" panose="020F0502020204030204" pitchFamily="34" charset="0"/>
                  </a:rPr>
                  <a:t>Statistical Model (Effect Model)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The linear model for the one-way layout is,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sz="2400" i="1">
                        <a:effectLst/>
                        <a:latin typeface="Cambria Math" panose="02040503050406030204" pitchFamily="18" charset="0"/>
                        <a:ea typeface="Times New Roman" panose="02020603050405020304" pitchFamily="18" charset="0"/>
                        <a:cs typeface="Calibri" panose="020F0502020204030204" pitchFamily="34" charset="0"/>
                      </a:rPr>
                      <m:t>=</m:t>
                    </m:r>
                    <m:r>
                      <a:rPr lang="en-US" sz="2400" i="1">
                        <a:effectLst/>
                        <a:latin typeface="Cambria Math" panose="02040503050406030204" pitchFamily="18" charset="0"/>
                        <a:ea typeface="Times New Roman" panose="02020603050405020304" pitchFamily="18" charset="0"/>
                        <a:cs typeface="Calibri" panose="020F0502020204030204" pitchFamily="34" charset="0"/>
                      </a:rPr>
                      <m:t>𝜇</m:t>
                    </m:r>
                    <m:r>
                      <a:rPr lang="en-US" sz="24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𝛼</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m:t>
                        </m:r>
                      </m:sub>
                    </m:sSub>
                    <m:r>
                      <a:rPr lang="en-US" sz="2400"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𝑒</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𝑖𝑗</m:t>
                        </m:r>
                      </m:sub>
                    </m:sSub>
                  </m:oMath>
                </a14:m>
                <a:r>
                  <a:rPr lang="en-US" sz="2400" dirty="0">
                    <a:effectLst/>
                    <a:latin typeface="Calibri" panose="020F0502020204030204" pitchFamily="34" charset="0"/>
                    <a:ea typeface="Times New Roman" panose="02020603050405020304" pitchFamily="18" charset="0"/>
                    <a:cs typeface="Calibri" panose="020F0502020204030204" pitchFamily="34" charset="0"/>
                  </a:rPr>
                  <a:t>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400" dirty="0">
                    <a:effectLst/>
                    <a:latin typeface="Calibri" panose="020F0502020204030204" pitchFamily="34" charset="0"/>
                    <a:ea typeface="Times New Roman" panose="02020603050405020304" pitchFamily="18" charset="0"/>
                    <a:cs typeface="Calibri" panose="020F0502020204030204" pitchFamily="34" charset="0"/>
                  </a:rPr>
                  <a:t>)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400" dirty="0">
                    <a:effectLst/>
                    <a:latin typeface="Calibri" panose="020F0502020204030204" pitchFamily="34" charset="0"/>
                    <a:ea typeface="Times New Roman" panose="02020603050405020304" pitchFamily="18" charset="0"/>
                    <a:cs typeface="Calibri" panose="020F0502020204030204" pitchFamily="34" charset="0"/>
                  </a:rPr>
                  <a:t> = 1, 2, …, k;  	j = 1, 2, …, n.</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where,</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285750">
                  <a:lnSpc>
                    <a:spcPct val="115000"/>
                  </a:lnSpc>
                  <a:spcBef>
                    <a:spcPts val="0"/>
                  </a:spcBef>
                  <a:spcAft>
                    <a:spcPts val="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𝑖𝑗</m:t>
                        </m:r>
                      </m:sub>
                    </m:sSub>
                  </m:oMath>
                </a14:m>
                <a:r>
                  <a:rPr lang="en-US" sz="2400" dirty="0">
                    <a:effectLst/>
                    <a:latin typeface="Calibri" panose="020F0502020204030204" pitchFamily="34" charset="0"/>
                    <a:ea typeface="Times New Roman" panose="02020603050405020304" pitchFamily="18" charset="0"/>
                    <a:cs typeface="Calibri" panose="020F0502020204030204" pitchFamily="34" charset="0"/>
                  </a:rPr>
                  <a:t>=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j</a:t>
                </a:r>
                <a:r>
                  <a:rPr lang="en-US" sz="24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400" dirty="0">
                    <a:effectLst/>
                    <a:latin typeface="Calibri" panose="020F0502020204030204" pitchFamily="34" charset="0"/>
                    <a:ea typeface="Times New Roman" panose="02020603050405020304" pitchFamily="18" charset="0"/>
                    <a:cs typeface="Calibri" panose="020F0502020204030204" pitchFamily="34" charset="0"/>
                  </a:rPr>
                  <a:t> observation receiving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4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400" dirty="0">
                    <a:effectLst/>
                    <a:latin typeface="Calibri" panose="020F0502020204030204" pitchFamily="34" charset="0"/>
                    <a:ea typeface="Times New Roman" panose="02020603050405020304" pitchFamily="18" charset="0"/>
                    <a:cs typeface="Calibri" panose="020F0502020204030204" pitchFamily="34" charset="0"/>
                  </a:rPr>
                  <a:t> treatment or value of response variable at the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j</a:t>
                </a:r>
                <a:r>
                  <a:rPr lang="en-US" sz="24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400" dirty="0">
                    <a:effectLst/>
                    <a:latin typeface="Calibri" panose="020F0502020204030204" pitchFamily="34" charset="0"/>
                    <a:ea typeface="Times New Roman" panose="02020603050405020304" pitchFamily="18" charset="0"/>
                    <a:cs typeface="Calibri" panose="020F0502020204030204" pitchFamily="34" charset="0"/>
                  </a:rPr>
                  <a:t> 	 	 replicate of level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400" dirty="0">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973138" marR="0" indent="-515938">
                  <a:lnSpc>
                    <a:spcPct val="115000"/>
                  </a:lnSpc>
                  <a:spcBef>
                    <a:spcPts val="0"/>
                  </a:spcBef>
                  <a:spcAft>
                    <a:spcPts val="0"/>
                  </a:spcAft>
                  <a:buNone/>
                </a:pPr>
                <a:r>
                  <a:rPr lang="en-US" sz="2400" dirty="0">
                    <a:effectLst/>
                    <a:latin typeface="Calibri" panose="020F0502020204030204" pitchFamily="34" charset="0"/>
                    <a:ea typeface="Times New Roman" panose="02020603050405020304" pitchFamily="18" charset="0"/>
                    <a:cs typeface="Calibri" panose="020F0502020204030204" pitchFamily="34" charset="0"/>
                  </a:rPr>
                  <a:t>μ = 	a parameter common to all treatments and is called overall mean. It is the mean  value for all the data without respect to test factor.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973138" marR="0" indent="-515938">
                  <a:lnSpc>
                    <a:spcPct val="115000"/>
                  </a:lnSpc>
                  <a:spcBef>
                    <a:spcPts val="0"/>
                  </a:spcBef>
                  <a:spcAft>
                    <a:spcPts val="0"/>
                  </a:spcAft>
                  <a:buNone/>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𝛼</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m:t>
                        </m:r>
                      </m:sub>
                    </m:sSub>
                  </m:oMath>
                </a14:m>
                <a:r>
                  <a:rPr lang="en-US" sz="2400" dirty="0">
                    <a:effectLst/>
                    <a:latin typeface="Calibri" panose="020F0502020204030204" pitchFamily="34" charset="0"/>
                    <a:ea typeface="Times New Roman" panose="02020603050405020304" pitchFamily="18" charset="0"/>
                    <a:cs typeface="Calibri" panose="020F0502020204030204" pitchFamily="34" charset="0"/>
                  </a:rPr>
                  <a:t>= 	parameter unique to the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4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400" dirty="0">
                    <a:effectLst/>
                    <a:latin typeface="Calibri" panose="020F0502020204030204" pitchFamily="34" charset="0"/>
                    <a:ea typeface="Times New Roman" panose="02020603050405020304" pitchFamily="18" charset="0"/>
                    <a:cs typeface="Calibri" panose="020F0502020204030204" pitchFamily="34" charset="0"/>
                  </a:rPr>
                  <a:t> treatment and it is called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ith</a:t>
                </a:r>
                <a:r>
                  <a:rPr lang="en-US" sz="2400" dirty="0">
                    <a:effectLst/>
                    <a:latin typeface="Calibri" panose="020F0502020204030204" pitchFamily="34" charset="0"/>
                    <a:ea typeface="Times New Roman" panose="02020603050405020304" pitchFamily="18" charset="0"/>
                    <a:cs typeface="Calibri" panose="020F0502020204030204" pitchFamily="34" charset="0"/>
                  </a:rPr>
                  <a:t> treatment effect. It is the effect that the factor being tested has on the response variable at each different level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400" dirty="0">
                    <a:effectLst/>
                    <a:latin typeface="Calibri" panose="020F0502020204030204" pitchFamily="34" charset="0"/>
                    <a:ea typeface="Times New Roman" panose="02020603050405020304" pitchFamily="18" charset="0"/>
                    <a:cs typeface="Calibri" panose="020F0502020204030204" pitchFamily="34" charset="0"/>
                  </a:rPr>
                  <a: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400050" marR="0" indent="-285750">
                  <a:lnSpc>
                    <a:spcPct val="115000"/>
                  </a:lnSpc>
                  <a:spcBef>
                    <a:spcPts val="0"/>
                  </a:spcBef>
                  <a:spcAft>
                    <a:spcPts val="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sz="2400" i="1">
                            <a:effectLst/>
                            <a:latin typeface="Cambria Math" panose="02040503050406030204" pitchFamily="18" charset="0"/>
                            <a:ea typeface="Times New Roman" panose="02020603050405020304" pitchFamily="18" charset="0"/>
                            <a:cs typeface="Calibri" panose="020F0502020204030204" pitchFamily="34" charset="0"/>
                          </a:rPr>
                          <m:t>𝑒</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𝑖𝑗</m:t>
                        </m:r>
                      </m:sub>
                    </m:sSub>
                  </m:oMath>
                </a14:m>
                <a:r>
                  <a:rPr lang="en-US" sz="2400" dirty="0">
                    <a:effectLst/>
                    <a:latin typeface="Calibri" panose="020F0502020204030204" pitchFamily="34" charset="0"/>
                    <a:ea typeface="Times New Roman" panose="02020603050405020304" pitchFamily="18" charset="0"/>
                    <a:cs typeface="Calibri" panose="020F0502020204030204" pitchFamily="34" charset="0"/>
                  </a:rPr>
                  <a:t> = Random error that occurs among in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j</a:t>
                </a:r>
                <a:r>
                  <a:rPr lang="en-US" sz="24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400" dirty="0">
                    <a:effectLst/>
                    <a:latin typeface="Calibri" panose="020F0502020204030204" pitchFamily="34" charset="0"/>
                    <a:ea typeface="Times New Roman" panose="02020603050405020304" pitchFamily="18" charset="0"/>
                    <a:cs typeface="Calibri" panose="020F0502020204030204" pitchFamily="34" charset="0"/>
                  </a:rPr>
                  <a:t> replicate of </a:t>
                </a:r>
                <a:r>
                  <a:rPr lang="en-US" sz="2400" dirty="0" err="1">
                    <a:effectLst/>
                    <a:latin typeface="Calibri" panose="020F0502020204030204" pitchFamily="34" charset="0"/>
                    <a:ea typeface="Times New Roman" panose="02020603050405020304" pitchFamily="18" charset="0"/>
                    <a:cs typeface="Calibri" panose="020F0502020204030204" pitchFamily="34" charset="0"/>
                  </a:rPr>
                  <a:t>i</a:t>
                </a:r>
                <a:r>
                  <a:rPr lang="en-US" sz="2400"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sz="2400" dirty="0">
                    <a:effectLst/>
                    <a:latin typeface="Calibri" panose="020F0502020204030204" pitchFamily="34" charset="0"/>
                    <a:ea typeface="Times New Roman" panose="02020603050405020304" pitchFamily="18" charset="0"/>
                    <a:cs typeface="Calibri" panose="020F0502020204030204" pitchFamily="34" charset="0"/>
                  </a:rPr>
                  <a:t> level of factor A. </a:t>
                </a:r>
              </a:p>
              <a:p>
                <a:pPr marL="973138" marR="0" indent="-858838">
                  <a:lnSpc>
                    <a:spcPct val="115000"/>
                  </a:lnSpc>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Random errors are independently and normally distributed random variable with mean 0 and variance σ</a:t>
                </a:r>
                <a:r>
                  <a:rPr lang="en-US" sz="2400" baseline="30000" dirty="0">
                    <a:effectLst/>
                    <a:latin typeface="Calibri" panose="020F0502020204030204" pitchFamily="34" charset="0"/>
                    <a:ea typeface="Times New Roman" panose="02020603050405020304" pitchFamily="18" charset="0"/>
                    <a:cs typeface="Calibri" panose="020F0502020204030204" pitchFamily="34" charset="0"/>
                  </a:rPr>
                  <a:t>2</a:t>
                </a:r>
                <a:r>
                  <a:rPr lang="en-US" sz="2400" dirty="0">
                    <a:effectLst/>
                    <a:latin typeface="Calibri" panose="020F0502020204030204" pitchFamily="34" charset="0"/>
                    <a:ea typeface="Times New Roman" panose="02020603050405020304" pitchFamily="18" charset="0"/>
                    <a:cs typeface="Calibri" panose="020F0502020204030204" pitchFamily="34" charset="0"/>
                  </a:rPr>
                  <a:t> i.e.   ̴ N (o, σ</a:t>
                </a:r>
                <a:r>
                  <a:rPr lang="en-US" sz="2400" baseline="30000" dirty="0">
                    <a:effectLst/>
                    <a:latin typeface="Calibri" panose="020F0502020204030204" pitchFamily="34" charset="0"/>
                    <a:ea typeface="Times New Roman" panose="02020603050405020304" pitchFamily="18" charset="0"/>
                    <a:cs typeface="Calibri" panose="020F0502020204030204" pitchFamily="34" charset="0"/>
                  </a:rPr>
                  <a:t>2</a:t>
                </a:r>
                <a:r>
                  <a:rPr lang="en-US" sz="2400" dirty="0">
                    <a:effectLst/>
                    <a:latin typeface="Calibri" panose="020F0502020204030204" pitchFamily="34" charset="0"/>
                    <a:ea typeface="Times New Roman" panose="02020603050405020304" pitchFamily="18" charset="0"/>
                    <a:cs typeface="Calibri" panose="020F0502020204030204" pitchFamily="34" charset="0"/>
                  </a:rPr>
                  <a:t>). It is actually, difference between observed value and its estimated value. The error components incorporate other sources of variability in the experiment including measurement variability arising from uncontrolled factors, difference between experimental units and noise factors.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64AF9E06-3DB6-2F83-73DF-284C7DBCF90F}"/>
                  </a:ext>
                </a:extLst>
              </p:cNvPr>
              <p:cNvSpPr>
                <a:spLocks noGrp="1" noRot="1" noChangeAspect="1" noMove="1" noResize="1" noEditPoints="1" noAdjustHandles="1" noChangeArrowheads="1" noChangeShapeType="1" noTextEdit="1"/>
              </p:cNvSpPr>
              <p:nvPr>
                <p:ph idx="1"/>
              </p:nvPr>
            </p:nvSpPr>
            <p:spPr>
              <a:xfrm>
                <a:off x="1024128" y="313899"/>
                <a:ext cx="10426344" cy="5995461"/>
              </a:xfrm>
              <a:blipFill>
                <a:blip r:embed="rId2"/>
                <a:stretch>
                  <a:fillRect l="-1170" t="-915" r="-1111" b="-1220"/>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A45243E1-BA9A-0A43-CD3B-294762626255}"/>
              </a:ext>
            </a:extLst>
          </p:cNvPr>
          <p:cNvSpPr>
            <a:spLocks noGrp="1"/>
          </p:cNvSpPr>
          <p:nvPr>
            <p:ph type="dt" sz="half" idx="10"/>
          </p:nvPr>
        </p:nvSpPr>
        <p:spPr/>
        <p:txBody>
          <a:bodyPr/>
          <a:lstStyle/>
          <a:p>
            <a:fld id="{F9EA5216-9A44-4236-94C6-5029312022C4}" type="datetime1">
              <a:rPr lang="en-US" smtClean="0"/>
              <a:t>2/2/2025</a:t>
            </a:fld>
            <a:endParaRPr lang="en-US"/>
          </a:p>
        </p:txBody>
      </p:sp>
      <p:sp>
        <p:nvSpPr>
          <p:cNvPr id="4" name="Footer Placeholder 3">
            <a:extLst>
              <a:ext uri="{FF2B5EF4-FFF2-40B4-BE49-F238E27FC236}">
                <a16:creationId xmlns:a16="http://schemas.microsoft.com/office/drawing/2014/main" id="{A1FC71B5-9990-8827-77FE-0371E4136A24}"/>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8191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DABC-4656-C47F-E18E-8218D267DB67}"/>
              </a:ext>
            </a:extLst>
          </p:cNvPr>
          <p:cNvSpPr>
            <a:spLocks noGrp="1"/>
          </p:cNvSpPr>
          <p:nvPr>
            <p:ph type="title"/>
          </p:nvPr>
        </p:nvSpPr>
        <p:spPr>
          <a:xfrm>
            <a:off x="1024129" y="394297"/>
            <a:ext cx="9720072" cy="680876"/>
          </a:xfrm>
        </p:spPr>
        <p:txBody>
          <a:bodyPr>
            <a:normAutofit fontScale="90000"/>
          </a:bodyPr>
          <a:lstStyle/>
          <a:p>
            <a:r>
              <a:rPr lang="en-US" dirty="0"/>
              <a:t>Statistical analysis of </a:t>
            </a:r>
            <a:r>
              <a:rPr lang="en-US" dirty="0" err="1"/>
              <a:t>Crd</a:t>
            </a:r>
            <a:endParaRPr lang="en-US" dirty="0"/>
          </a:p>
        </p:txBody>
      </p:sp>
      <p:sp>
        <p:nvSpPr>
          <p:cNvPr id="3" name="Content Placeholder 2">
            <a:extLst>
              <a:ext uri="{FF2B5EF4-FFF2-40B4-BE49-F238E27FC236}">
                <a16:creationId xmlns:a16="http://schemas.microsoft.com/office/drawing/2014/main" id="{E89EF360-BBB1-8502-094B-8994744A446E}"/>
              </a:ext>
            </a:extLst>
          </p:cNvPr>
          <p:cNvSpPr>
            <a:spLocks noGrp="1"/>
          </p:cNvSpPr>
          <p:nvPr>
            <p:ph idx="1"/>
          </p:nvPr>
        </p:nvSpPr>
        <p:spPr>
          <a:xfrm>
            <a:off x="1024128" y="1376624"/>
            <a:ext cx="9720073" cy="4932736"/>
          </a:xfrm>
        </p:spPr>
        <p:txBody>
          <a:bodyPr>
            <a:normAutofit lnSpcReduction="10000"/>
          </a:bodyPr>
          <a:lstStyle/>
          <a:p>
            <a:pPr marL="0" marR="0" indent="0">
              <a:lnSpc>
                <a:spcPct val="115000"/>
              </a:lnSpc>
              <a:spcBef>
                <a:spcPts val="0"/>
              </a:spcBef>
              <a:spcAft>
                <a:spcPts val="1000"/>
              </a:spcAft>
              <a:buNone/>
            </a:pPr>
            <a:r>
              <a:rPr lang="en-US" sz="2400" dirty="0">
                <a:effectLst/>
                <a:latin typeface="Calibri" panose="020F0502020204030204" pitchFamily="34" charset="0"/>
                <a:ea typeface="Times New Roman" panose="02020603050405020304" pitchFamily="18" charset="0"/>
                <a:cs typeface="Calibri" panose="020F0502020204030204" pitchFamily="34" charset="0"/>
              </a:rPr>
              <a:t>The main idea of CRD is to compare treatment levels of a primary factor A. One-way ANOVA tool is used to test the hypothesis that treatment means are not significantly different from one another.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2400" dirty="0">
                <a:effectLst/>
                <a:latin typeface="Calibri" panose="020F0502020204030204" pitchFamily="34" charset="0"/>
                <a:ea typeface="Times New Roman" panose="02020603050405020304" pitchFamily="18" charset="0"/>
                <a:cs typeface="Calibri" panose="020F0502020204030204" pitchFamily="34" charset="0"/>
              </a:rPr>
              <a:t>There are two sources of variations among N observations obtained from a CRD. They are: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573088" marR="0" lvl="0" indent="-292100">
              <a:lnSpc>
                <a:spcPct val="115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Times New Roman" panose="02020603050405020304" pitchFamily="18" charset="0"/>
                <a:cs typeface="Calibri" panose="020F0502020204030204" pitchFamily="34" charset="0"/>
              </a:rPr>
              <a:t>Treatment variation</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573088" marR="0" lvl="0" indent="-292100">
              <a:lnSpc>
                <a:spcPct val="115000"/>
              </a:lnSpc>
              <a:spcBef>
                <a:spcPts val="0"/>
              </a:spcBef>
              <a:spcAft>
                <a:spcPts val="0"/>
              </a:spcAft>
              <a:buFont typeface="Symbol" panose="05050102010706020507" pitchFamily="18" charset="2"/>
              <a:buChar char=""/>
            </a:pPr>
            <a:r>
              <a:rPr lang="en-US" sz="2400" dirty="0">
                <a:latin typeface="Calibri" panose="020F0502020204030204" pitchFamily="34" charset="0"/>
                <a:ea typeface="Times New Roman" panose="02020603050405020304" pitchFamily="18" charset="0"/>
                <a:cs typeface="Calibri" panose="020F0502020204030204" pitchFamily="34" charset="0"/>
              </a:rPr>
              <a:t>R</a:t>
            </a:r>
            <a:r>
              <a:rPr lang="en-US" sz="2400" dirty="0">
                <a:effectLst/>
                <a:latin typeface="Calibri" panose="020F0502020204030204" pitchFamily="34" charset="0"/>
                <a:ea typeface="Times New Roman" panose="02020603050405020304" pitchFamily="18" charset="0"/>
                <a:cs typeface="Calibri" panose="020F0502020204030204" pitchFamily="34" charset="0"/>
              </a:rPr>
              <a:t>andom variation (Experimental error)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115000"/>
              </a:lnSpc>
              <a:spcBef>
                <a:spcPts val="0"/>
              </a:spcBef>
              <a:spcAft>
                <a:spcPts val="1000"/>
              </a:spcAft>
              <a:buNone/>
            </a:pPr>
            <a:r>
              <a:rPr lang="en-US" sz="2400" dirty="0">
                <a:effectLst/>
                <a:latin typeface="Calibri" panose="020F0502020204030204" pitchFamily="34" charset="0"/>
                <a:ea typeface="Times New Roman" panose="02020603050405020304" pitchFamily="18" charset="0"/>
                <a:cs typeface="Calibri" panose="020F0502020204030204" pitchFamily="34" charset="0"/>
              </a:rPr>
              <a:t>We compare the variation between treatments with variation among treatments. The relative size of the two is used to indicated whether the observed difference between treatments means is real or different.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E1D76A61-EDB0-A663-FFBB-E34C15514380}"/>
              </a:ext>
            </a:extLst>
          </p:cNvPr>
          <p:cNvSpPr>
            <a:spLocks noGrp="1"/>
          </p:cNvSpPr>
          <p:nvPr>
            <p:ph type="dt" sz="half" idx="10"/>
          </p:nvPr>
        </p:nvSpPr>
        <p:spPr/>
        <p:txBody>
          <a:bodyPr/>
          <a:lstStyle/>
          <a:p>
            <a:fld id="{60FED1AF-349B-44B1-8B8F-A029A8BDACB6}" type="datetime1">
              <a:rPr lang="en-US" smtClean="0"/>
              <a:t>2/2/2025</a:t>
            </a:fld>
            <a:endParaRPr lang="en-US"/>
          </a:p>
        </p:txBody>
      </p:sp>
      <p:sp>
        <p:nvSpPr>
          <p:cNvPr id="5" name="Footer Placeholder 4">
            <a:extLst>
              <a:ext uri="{FF2B5EF4-FFF2-40B4-BE49-F238E27FC236}">
                <a16:creationId xmlns:a16="http://schemas.microsoft.com/office/drawing/2014/main" id="{9CB399F2-2D99-14AE-813D-CE7ABB2DEA6D}"/>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886216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219</TotalTime>
  <Words>1730</Words>
  <Application>Microsoft Office PowerPoint</Application>
  <PresentationFormat>Widescreen</PresentationFormat>
  <Paragraphs>219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Cambria Math</vt:lpstr>
      <vt:lpstr>Söhne</vt:lpstr>
      <vt:lpstr>Symbol</vt:lpstr>
      <vt:lpstr>Times New Roman</vt:lpstr>
      <vt:lpstr>Tw Cen MT</vt:lpstr>
      <vt:lpstr>Tw Cen MT Condensed</vt:lpstr>
      <vt:lpstr>Wingdings 3</vt:lpstr>
      <vt:lpstr>Integral</vt:lpstr>
      <vt:lpstr>Completely Randomized Design (CRD)</vt:lpstr>
      <vt:lpstr>Introduction</vt:lpstr>
      <vt:lpstr>Principle used in CRD </vt:lpstr>
      <vt:lpstr>Randomization in Crd</vt:lpstr>
      <vt:lpstr>One-way layout</vt:lpstr>
      <vt:lpstr>PowerPoint Presentation</vt:lpstr>
      <vt:lpstr>PowerPoint Presentation</vt:lpstr>
      <vt:lpstr>PowerPoint Presentation</vt:lpstr>
      <vt:lpstr>Statistical analysis of Crd</vt:lpstr>
      <vt:lpstr>PowerPoint Presentation</vt:lpstr>
      <vt:lpstr>Splitting of total sum of square (SST)</vt:lpstr>
      <vt:lpstr>Test Statistics </vt:lpstr>
      <vt:lpstr>One-way anova table</vt:lpstr>
      <vt:lpstr>Decision Rule</vt:lpstr>
      <vt:lpstr>Short-cut formula for computing ss</vt:lpstr>
      <vt:lpstr>Advantages of crd</vt:lpstr>
      <vt:lpstr>Disadvantages of Crd</vt:lpstr>
      <vt:lpstr>Numerical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Completely Randomized Design (CRD)</dc:title>
  <dc:creator>Santosh Chhatkuli</dc:creator>
  <cp:lastModifiedBy>Santosh Chhatkuli</cp:lastModifiedBy>
  <cp:revision>55</cp:revision>
  <dcterms:created xsi:type="dcterms:W3CDTF">2024-03-04T16:04:42Z</dcterms:created>
  <dcterms:modified xsi:type="dcterms:W3CDTF">2025-02-02T16:15:41Z</dcterms:modified>
</cp:coreProperties>
</file>