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notesMasterIdLst>
    <p:notesMasterId r:id="rId26"/>
  </p:notesMasterIdLst>
  <p:sldIdLst>
    <p:sldId id="298" r:id="rId5"/>
    <p:sldId id="299" r:id="rId6"/>
    <p:sldId id="300" r:id="rId7"/>
    <p:sldId id="301" r:id="rId8"/>
    <p:sldId id="302" r:id="rId9"/>
    <p:sldId id="305" r:id="rId10"/>
    <p:sldId id="303" r:id="rId11"/>
    <p:sldId id="307" r:id="rId12"/>
    <p:sldId id="306" r:id="rId13"/>
    <p:sldId id="304" r:id="rId14"/>
    <p:sldId id="308" r:id="rId15"/>
    <p:sldId id="309" r:id="rId16"/>
    <p:sldId id="310" r:id="rId17"/>
    <p:sldId id="311" r:id="rId18"/>
    <p:sldId id="315" r:id="rId19"/>
    <p:sldId id="316" r:id="rId20"/>
    <p:sldId id="317" r:id="rId21"/>
    <p:sldId id="318" r:id="rId22"/>
    <p:sldId id="313" r:id="rId23"/>
    <p:sldId id="314" r:id="rId24"/>
    <p:sldId id="3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59" d="100"/>
          <a:sy n="59" d="100"/>
        </p:scale>
        <p:origin x="8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E35F1-FE1E-4CFA-8FEC-E243F6E6C2C4}" type="datetimeFigureOut">
              <a:rPr lang="en-US" smtClean="0"/>
              <a:t>2/11/2025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A9F8-4033-4A90-8458-D8C73FDDEFFA}" type="slidenum">
              <a:rPr lang="en-US" smtClean="0"/>
              <a:t>‹#›</a:t>
            </a:fld>
            <a:endParaRPr lang="en-US"/>
          </a:p>
        </p:txBody>
      </p:sp>
    </p:spTree>
    <p:extLst>
      <p:ext uri="{BB962C8B-B14F-4D97-AF65-F5344CB8AC3E}">
        <p14:creationId xmlns:p14="http://schemas.microsoft.com/office/powerpoint/2010/main" val="80919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CA26-4E0D-6AFC-3157-5DD5C8410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FC79A-991F-1CBB-8C59-02809ADAE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4C9D70-EE4D-5F1C-3B35-0481D9CD86DE}"/>
              </a:ext>
            </a:extLst>
          </p:cNvPr>
          <p:cNvSpPr>
            <a:spLocks noGrp="1"/>
          </p:cNvSpPr>
          <p:nvPr>
            <p:ph type="dt" sz="half" idx="10"/>
          </p:nvPr>
        </p:nvSpPr>
        <p:spPr/>
        <p:txBody>
          <a:bodyPr/>
          <a:lstStyle/>
          <a:p>
            <a:fld id="{18BAA022-D7CA-40DA-A931-0854F96D7892}" type="datetime1">
              <a:rPr lang="en-US" smtClean="0"/>
              <a:t>2/11/2025</a:t>
            </a:fld>
            <a:endParaRPr lang="en-US" dirty="0"/>
          </a:p>
        </p:txBody>
      </p:sp>
      <p:sp>
        <p:nvSpPr>
          <p:cNvPr id="5" name="Footer Placeholder 4">
            <a:extLst>
              <a:ext uri="{FF2B5EF4-FFF2-40B4-BE49-F238E27FC236}">
                <a16:creationId xmlns:a16="http://schemas.microsoft.com/office/drawing/2014/main" id="{0D1A8DC4-9763-3043-E30B-4498CFA6D29C}"/>
              </a:ext>
            </a:extLst>
          </p:cNvPr>
          <p:cNvSpPr>
            <a:spLocks noGrp="1"/>
          </p:cNvSpPr>
          <p:nvPr>
            <p:ph type="ftr" sz="quarter" idx="11"/>
          </p:nvPr>
        </p:nvSpPr>
        <p:spPr/>
        <p:txBody>
          <a:body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5230ACBB-F73A-BEF1-CDB3-0704EC4B20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089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BF49-EDBB-077A-2342-42F544C89A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D6A8C7-29DF-8E03-FDA8-85C44115E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B5529-7EC3-6479-1F98-EB59787A5BAC}"/>
              </a:ext>
            </a:extLst>
          </p:cNvPr>
          <p:cNvSpPr>
            <a:spLocks noGrp="1"/>
          </p:cNvSpPr>
          <p:nvPr>
            <p:ph type="dt" sz="half" idx="10"/>
          </p:nvPr>
        </p:nvSpPr>
        <p:spPr/>
        <p:txBody>
          <a:bodyPr/>
          <a:lstStyle/>
          <a:p>
            <a:fld id="{083A253C-A420-4869-BAC5-9D57E69F5C2F}" type="datetime1">
              <a:rPr lang="en-US" smtClean="0"/>
              <a:t>2/11/2025</a:t>
            </a:fld>
            <a:endParaRPr lang="en-US" dirty="0"/>
          </a:p>
        </p:txBody>
      </p:sp>
      <p:sp>
        <p:nvSpPr>
          <p:cNvPr id="5" name="Footer Placeholder 4">
            <a:extLst>
              <a:ext uri="{FF2B5EF4-FFF2-40B4-BE49-F238E27FC236}">
                <a16:creationId xmlns:a16="http://schemas.microsoft.com/office/drawing/2014/main" id="{E4CE2835-9A6F-1A6C-199D-AC0565A05873}"/>
              </a:ext>
            </a:extLst>
          </p:cNvPr>
          <p:cNvSpPr>
            <a:spLocks noGrp="1"/>
          </p:cNvSpPr>
          <p:nvPr>
            <p:ph type="ftr" sz="quarter" idx="11"/>
          </p:nvPr>
        </p:nvSpPr>
        <p:spPr/>
        <p:txBody>
          <a:body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856485EB-FFF4-D778-9841-B618F479AC7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194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46B81-5298-D1E4-D0D9-FA1B1D79B6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D0738-A368-E9B2-125C-492D45204C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DD17B-7D2D-ED29-9804-1D2296EB3830}"/>
              </a:ext>
            </a:extLst>
          </p:cNvPr>
          <p:cNvSpPr>
            <a:spLocks noGrp="1"/>
          </p:cNvSpPr>
          <p:nvPr>
            <p:ph type="dt" sz="half" idx="10"/>
          </p:nvPr>
        </p:nvSpPr>
        <p:spPr/>
        <p:txBody>
          <a:bodyPr/>
          <a:lstStyle/>
          <a:p>
            <a:fld id="{A769F0FC-D3BE-4D27-B25B-6868C24BCFE5}" type="datetime1">
              <a:rPr lang="en-US" smtClean="0"/>
              <a:t>2/11/2025</a:t>
            </a:fld>
            <a:endParaRPr lang="en-US" dirty="0"/>
          </a:p>
        </p:txBody>
      </p:sp>
      <p:sp>
        <p:nvSpPr>
          <p:cNvPr id="5" name="Footer Placeholder 4">
            <a:extLst>
              <a:ext uri="{FF2B5EF4-FFF2-40B4-BE49-F238E27FC236}">
                <a16:creationId xmlns:a16="http://schemas.microsoft.com/office/drawing/2014/main" id="{7DEEA6B3-CE21-6FF4-F69F-3E4D3B4EB786}"/>
              </a:ext>
            </a:extLst>
          </p:cNvPr>
          <p:cNvSpPr>
            <a:spLocks noGrp="1"/>
          </p:cNvSpPr>
          <p:nvPr>
            <p:ph type="ftr" sz="quarter" idx="11"/>
          </p:nvPr>
        </p:nvSpPr>
        <p:spPr/>
        <p:txBody>
          <a:body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A5C608E4-3F0A-DE52-99C6-99772AD59F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436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FEE9-6336-02A0-881D-C53E49390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F74F6-5DD7-B689-CDC9-74A37B37DB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13BAC-A405-57D4-E07B-BB0C00CA55F4}"/>
              </a:ext>
            </a:extLst>
          </p:cNvPr>
          <p:cNvSpPr>
            <a:spLocks noGrp="1"/>
          </p:cNvSpPr>
          <p:nvPr>
            <p:ph type="dt" sz="half" idx="10"/>
          </p:nvPr>
        </p:nvSpPr>
        <p:spPr/>
        <p:txBody>
          <a:bodyPr/>
          <a:lstStyle/>
          <a:p>
            <a:fld id="{D6BEBECA-FAE2-4620-97EA-32794629958A}" type="datetime1">
              <a:rPr lang="en-US" smtClean="0"/>
              <a:t>2/11/2025</a:t>
            </a:fld>
            <a:endParaRPr lang="en-US" dirty="0"/>
          </a:p>
        </p:txBody>
      </p:sp>
      <p:sp>
        <p:nvSpPr>
          <p:cNvPr id="5" name="Footer Placeholder 4">
            <a:extLst>
              <a:ext uri="{FF2B5EF4-FFF2-40B4-BE49-F238E27FC236}">
                <a16:creationId xmlns:a16="http://schemas.microsoft.com/office/drawing/2014/main" id="{B65CC845-6ACC-1DC4-AD5B-11AD44EB75D5}"/>
              </a:ext>
            </a:extLst>
          </p:cNvPr>
          <p:cNvSpPr>
            <a:spLocks noGrp="1"/>
          </p:cNvSpPr>
          <p:nvPr>
            <p:ph type="ftr" sz="quarter" idx="11"/>
          </p:nvPr>
        </p:nvSpPr>
        <p:spPr/>
        <p:txBody>
          <a:body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DD3E1674-2440-8F41-5B56-2749D755CE4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008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BD6B-32BC-3ACC-0919-5F3BA06570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F07B6-71F4-8E66-11B5-3E554B87C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AE93D-15EE-3DC8-3034-C9E538B0B6FF}"/>
              </a:ext>
            </a:extLst>
          </p:cNvPr>
          <p:cNvSpPr>
            <a:spLocks noGrp="1"/>
          </p:cNvSpPr>
          <p:nvPr>
            <p:ph type="dt" sz="half" idx="10"/>
          </p:nvPr>
        </p:nvSpPr>
        <p:spPr/>
        <p:txBody>
          <a:bodyPr/>
          <a:lstStyle/>
          <a:p>
            <a:fld id="{ABE9B1AE-13AC-4254-A813-DA2CA0AD6315}" type="datetime1">
              <a:rPr lang="en-US" smtClean="0"/>
              <a:t>2/11/2025</a:t>
            </a:fld>
            <a:endParaRPr lang="en-US" dirty="0"/>
          </a:p>
        </p:txBody>
      </p:sp>
      <p:sp>
        <p:nvSpPr>
          <p:cNvPr id="5" name="Footer Placeholder 4">
            <a:extLst>
              <a:ext uri="{FF2B5EF4-FFF2-40B4-BE49-F238E27FC236}">
                <a16:creationId xmlns:a16="http://schemas.microsoft.com/office/drawing/2014/main" id="{6A622FE9-67C9-7998-D658-69058C1E31A6}"/>
              </a:ext>
            </a:extLst>
          </p:cNvPr>
          <p:cNvSpPr>
            <a:spLocks noGrp="1"/>
          </p:cNvSpPr>
          <p:nvPr>
            <p:ph type="ftr" sz="quarter" idx="11"/>
          </p:nvPr>
        </p:nvSpPr>
        <p:spPr/>
        <p:txBody>
          <a:body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218C6348-EEB1-4FB8-C4F4-DC3794CA164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01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C3EE-41EB-ACB7-B6E0-8DF58310E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DF670-2EA0-5A81-F1A8-1592A8817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78DD83-88F7-E2C3-6A6B-CE8E4B244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8B9E0C-A3D4-DB20-26D3-6B484045322A}"/>
              </a:ext>
            </a:extLst>
          </p:cNvPr>
          <p:cNvSpPr>
            <a:spLocks noGrp="1"/>
          </p:cNvSpPr>
          <p:nvPr>
            <p:ph type="dt" sz="half" idx="10"/>
          </p:nvPr>
        </p:nvSpPr>
        <p:spPr/>
        <p:txBody>
          <a:bodyPr/>
          <a:lstStyle/>
          <a:p>
            <a:fld id="{7201D42B-7F0F-4B88-B647-1E1F236442A9}" type="datetime1">
              <a:rPr lang="en-US" smtClean="0"/>
              <a:t>2/11/2025</a:t>
            </a:fld>
            <a:endParaRPr lang="en-US" dirty="0"/>
          </a:p>
        </p:txBody>
      </p:sp>
      <p:sp>
        <p:nvSpPr>
          <p:cNvPr id="6" name="Footer Placeholder 5">
            <a:extLst>
              <a:ext uri="{FF2B5EF4-FFF2-40B4-BE49-F238E27FC236}">
                <a16:creationId xmlns:a16="http://schemas.microsoft.com/office/drawing/2014/main" id="{EFAC4918-4446-F585-BB4A-26C1499A3E78}"/>
              </a:ext>
            </a:extLst>
          </p:cNvPr>
          <p:cNvSpPr>
            <a:spLocks noGrp="1"/>
          </p:cNvSpPr>
          <p:nvPr>
            <p:ph type="ftr" sz="quarter" idx="11"/>
          </p:nvPr>
        </p:nvSpPr>
        <p:spPr/>
        <p:txBody>
          <a:bodyPr/>
          <a:lstStyle/>
          <a:p>
            <a:r>
              <a:rPr lang="en-US"/>
              <a:t>Copy Rigt: Santosh Chhatkuli</a:t>
            </a:r>
            <a:endParaRPr lang="en-US" dirty="0"/>
          </a:p>
        </p:txBody>
      </p:sp>
      <p:sp>
        <p:nvSpPr>
          <p:cNvPr id="7" name="Slide Number Placeholder 6">
            <a:extLst>
              <a:ext uri="{FF2B5EF4-FFF2-40B4-BE49-F238E27FC236}">
                <a16:creationId xmlns:a16="http://schemas.microsoft.com/office/drawing/2014/main" id="{A2C6D42E-183E-77C7-3E17-A1CF2C72605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455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5EC4-1132-2244-EBA2-5D9ED9B774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2CB894-28EA-4511-5D98-A56FC8209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E0C07-24A7-DBD1-7124-00579C741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B82E3F-CCED-DE81-F791-2E0EDCFB1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55CD86-0E18-BDCE-3BDD-3244533BD7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30B260-B6F0-15BF-E0F2-832BA9D01962}"/>
              </a:ext>
            </a:extLst>
          </p:cNvPr>
          <p:cNvSpPr>
            <a:spLocks noGrp="1"/>
          </p:cNvSpPr>
          <p:nvPr>
            <p:ph type="dt" sz="half" idx="10"/>
          </p:nvPr>
        </p:nvSpPr>
        <p:spPr/>
        <p:txBody>
          <a:bodyPr/>
          <a:lstStyle/>
          <a:p>
            <a:fld id="{B98EB146-B073-4D3F-A81F-AC0DACB49AF4}" type="datetime1">
              <a:rPr lang="en-US" smtClean="0"/>
              <a:t>2/11/2025</a:t>
            </a:fld>
            <a:endParaRPr lang="en-US" dirty="0"/>
          </a:p>
        </p:txBody>
      </p:sp>
      <p:sp>
        <p:nvSpPr>
          <p:cNvPr id="8" name="Footer Placeholder 7">
            <a:extLst>
              <a:ext uri="{FF2B5EF4-FFF2-40B4-BE49-F238E27FC236}">
                <a16:creationId xmlns:a16="http://schemas.microsoft.com/office/drawing/2014/main" id="{A405D0F0-7C41-E20F-85C4-E2F2811F365E}"/>
              </a:ext>
            </a:extLst>
          </p:cNvPr>
          <p:cNvSpPr>
            <a:spLocks noGrp="1"/>
          </p:cNvSpPr>
          <p:nvPr>
            <p:ph type="ftr" sz="quarter" idx="11"/>
          </p:nvPr>
        </p:nvSpPr>
        <p:spPr/>
        <p:txBody>
          <a:bodyPr/>
          <a:lstStyle/>
          <a:p>
            <a:r>
              <a:rPr lang="en-US"/>
              <a:t>Copy Rigt: Santosh Chhatkuli</a:t>
            </a:r>
            <a:endParaRPr lang="en-US" dirty="0"/>
          </a:p>
        </p:txBody>
      </p:sp>
      <p:sp>
        <p:nvSpPr>
          <p:cNvPr id="9" name="Slide Number Placeholder 8">
            <a:extLst>
              <a:ext uri="{FF2B5EF4-FFF2-40B4-BE49-F238E27FC236}">
                <a16:creationId xmlns:a16="http://schemas.microsoft.com/office/drawing/2014/main" id="{4435C94F-2C0C-1F71-DEB5-5173ADEB7BD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28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0DC3-5716-7047-24F5-95C57B1665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FEB852-325F-B2B3-A9D8-B1BB2078DF0F}"/>
              </a:ext>
            </a:extLst>
          </p:cNvPr>
          <p:cNvSpPr>
            <a:spLocks noGrp="1"/>
          </p:cNvSpPr>
          <p:nvPr>
            <p:ph type="dt" sz="half" idx="10"/>
          </p:nvPr>
        </p:nvSpPr>
        <p:spPr/>
        <p:txBody>
          <a:bodyPr/>
          <a:lstStyle/>
          <a:p>
            <a:fld id="{0150D90E-B4F7-4F21-98A0-2EA77FF04DCC}" type="datetime1">
              <a:rPr lang="en-US" smtClean="0"/>
              <a:t>2/11/2025</a:t>
            </a:fld>
            <a:endParaRPr lang="en-US" dirty="0"/>
          </a:p>
        </p:txBody>
      </p:sp>
      <p:sp>
        <p:nvSpPr>
          <p:cNvPr id="4" name="Footer Placeholder 3">
            <a:extLst>
              <a:ext uri="{FF2B5EF4-FFF2-40B4-BE49-F238E27FC236}">
                <a16:creationId xmlns:a16="http://schemas.microsoft.com/office/drawing/2014/main" id="{EE3139BD-B007-BFBD-354B-C73ED2629335}"/>
              </a:ext>
            </a:extLst>
          </p:cNvPr>
          <p:cNvSpPr>
            <a:spLocks noGrp="1"/>
          </p:cNvSpPr>
          <p:nvPr>
            <p:ph type="ftr" sz="quarter" idx="11"/>
          </p:nvPr>
        </p:nvSpPr>
        <p:spPr/>
        <p:txBody>
          <a:bodyPr/>
          <a:lstStyle/>
          <a:p>
            <a:r>
              <a:rPr lang="en-US"/>
              <a:t>Copy Rigt: Santosh Chhatkuli</a:t>
            </a:r>
            <a:endParaRPr lang="en-US" dirty="0"/>
          </a:p>
        </p:txBody>
      </p:sp>
      <p:sp>
        <p:nvSpPr>
          <p:cNvPr id="5" name="Slide Number Placeholder 4">
            <a:extLst>
              <a:ext uri="{FF2B5EF4-FFF2-40B4-BE49-F238E27FC236}">
                <a16:creationId xmlns:a16="http://schemas.microsoft.com/office/drawing/2014/main" id="{D4451927-61F0-2134-D548-51F7056C99A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588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72EB3-F2A9-CC9F-1832-CE55F1E36D62}"/>
              </a:ext>
            </a:extLst>
          </p:cNvPr>
          <p:cNvSpPr>
            <a:spLocks noGrp="1"/>
          </p:cNvSpPr>
          <p:nvPr>
            <p:ph type="dt" sz="half" idx="10"/>
          </p:nvPr>
        </p:nvSpPr>
        <p:spPr/>
        <p:txBody>
          <a:bodyPr/>
          <a:lstStyle/>
          <a:p>
            <a:fld id="{EAE6C482-6C31-4711-9C90-64CE27A9F944}" type="datetime1">
              <a:rPr lang="en-US" smtClean="0"/>
              <a:t>2/11/2025</a:t>
            </a:fld>
            <a:endParaRPr lang="en-US" dirty="0"/>
          </a:p>
        </p:txBody>
      </p:sp>
      <p:sp>
        <p:nvSpPr>
          <p:cNvPr id="3" name="Footer Placeholder 2">
            <a:extLst>
              <a:ext uri="{FF2B5EF4-FFF2-40B4-BE49-F238E27FC236}">
                <a16:creationId xmlns:a16="http://schemas.microsoft.com/office/drawing/2014/main" id="{33B037B4-46A0-5398-39F1-91D45451E44E}"/>
              </a:ext>
            </a:extLst>
          </p:cNvPr>
          <p:cNvSpPr>
            <a:spLocks noGrp="1"/>
          </p:cNvSpPr>
          <p:nvPr>
            <p:ph type="ftr" sz="quarter" idx="11"/>
          </p:nvPr>
        </p:nvSpPr>
        <p:spPr/>
        <p:txBody>
          <a:bodyPr/>
          <a:lstStyle/>
          <a:p>
            <a:r>
              <a:rPr lang="en-US"/>
              <a:t>Copy Rigt: Santosh Chhatkuli</a:t>
            </a:r>
            <a:endParaRPr lang="en-US" dirty="0"/>
          </a:p>
        </p:txBody>
      </p:sp>
      <p:sp>
        <p:nvSpPr>
          <p:cNvPr id="4" name="Slide Number Placeholder 3">
            <a:extLst>
              <a:ext uri="{FF2B5EF4-FFF2-40B4-BE49-F238E27FC236}">
                <a16:creationId xmlns:a16="http://schemas.microsoft.com/office/drawing/2014/main" id="{27D56A88-4036-8EB6-B109-F898829DFF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135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BE98-3D62-025F-A901-EA463CF84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D7DB3-5D6E-72F8-C9EA-7A08919BE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C8F26F-B6CC-7512-FECE-11B321687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C12DE-B2DA-4745-F7F5-43501F34EF83}"/>
              </a:ext>
            </a:extLst>
          </p:cNvPr>
          <p:cNvSpPr>
            <a:spLocks noGrp="1"/>
          </p:cNvSpPr>
          <p:nvPr>
            <p:ph type="dt" sz="half" idx="10"/>
          </p:nvPr>
        </p:nvSpPr>
        <p:spPr/>
        <p:txBody>
          <a:bodyPr/>
          <a:lstStyle/>
          <a:p>
            <a:fld id="{A7FF7DA0-96BE-41D8-AC26-4E6C642590AD}" type="datetime1">
              <a:rPr lang="en-US" smtClean="0"/>
              <a:t>2/11/2025</a:t>
            </a:fld>
            <a:endParaRPr lang="en-US" dirty="0"/>
          </a:p>
        </p:txBody>
      </p:sp>
      <p:sp>
        <p:nvSpPr>
          <p:cNvPr id="6" name="Footer Placeholder 5">
            <a:extLst>
              <a:ext uri="{FF2B5EF4-FFF2-40B4-BE49-F238E27FC236}">
                <a16:creationId xmlns:a16="http://schemas.microsoft.com/office/drawing/2014/main" id="{DD920330-4292-70FA-A57D-AB62AEE1EA6F}"/>
              </a:ext>
            </a:extLst>
          </p:cNvPr>
          <p:cNvSpPr>
            <a:spLocks noGrp="1"/>
          </p:cNvSpPr>
          <p:nvPr>
            <p:ph type="ftr" sz="quarter" idx="11"/>
          </p:nvPr>
        </p:nvSpPr>
        <p:spPr/>
        <p:txBody>
          <a:bodyPr/>
          <a:lstStyle/>
          <a:p>
            <a:r>
              <a:rPr lang="en-US"/>
              <a:t>Copy Rigt: Santosh Chhatkuli</a:t>
            </a:r>
            <a:endParaRPr lang="en-US" dirty="0"/>
          </a:p>
        </p:txBody>
      </p:sp>
      <p:sp>
        <p:nvSpPr>
          <p:cNvPr id="7" name="Slide Number Placeholder 6">
            <a:extLst>
              <a:ext uri="{FF2B5EF4-FFF2-40B4-BE49-F238E27FC236}">
                <a16:creationId xmlns:a16="http://schemas.microsoft.com/office/drawing/2014/main" id="{BE8298D7-4385-7D66-EE6C-369CE5FCA0C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468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C846-D412-F2FB-B394-428DD85DC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B92D73-6A4A-44DC-C9C7-8453D244D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8AB2F-A8CC-2956-333D-8792C0019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D2707-F5E0-CF26-8E1F-4BBEA9D62E9C}"/>
              </a:ext>
            </a:extLst>
          </p:cNvPr>
          <p:cNvSpPr>
            <a:spLocks noGrp="1"/>
          </p:cNvSpPr>
          <p:nvPr>
            <p:ph type="dt" sz="half" idx="10"/>
          </p:nvPr>
        </p:nvSpPr>
        <p:spPr/>
        <p:txBody>
          <a:bodyPr/>
          <a:lstStyle/>
          <a:p>
            <a:fld id="{97D93C8A-D158-4072-A18C-FB74C4126FA5}" type="datetime1">
              <a:rPr lang="en-US" smtClean="0"/>
              <a:t>2/11/2025</a:t>
            </a:fld>
            <a:endParaRPr lang="en-US" dirty="0"/>
          </a:p>
        </p:txBody>
      </p:sp>
      <p:sp>
        <p:nvSpPr>
          <p:cNvPr id="6" name="Footer Placeholder 5">
            <a:extLst>
              <a:ext uri="{FF2B5EF4-FFF2-40B4-BE49-F238E27FC236}">
                <a16:creationId xmlns:a16="http://schemas.microsoft.com/office/drawing/2014/main" id="{914C217C-37A6-E639-C132-51F425864744}"/>
              </a:ext>
            </a:extLst>
          </p:cNvPr>
          <p:cNvSpPr>
            <a:spLocks noGrp="1"/>
          </p:cNvSpPr>
          <p:nvPr>
            <p:ph type="ftr" sz="quarter" idx="11"/>
          </p:nvPr>
        </p:nvSpPr>
        <p:spPr/>
        <p:txBody>
          <a:bodyPr/>
          <a:lstStyle/>
          <a:p>
            <a:pPr algn="l"/>
            <a:r>
              <a:rPr lang="en-US"/>
              <a:t>Copy Rigt: Santosh Chhatkuli</a:t>
            </a:r>
            <a:endParaRPr lang="en-US" dirty="0"/>
          </a:p>
        </p:txBody>
      </p:sp>
      <p:sp>
        <p:nvSpPr>
          <p:cNvPr id="7" name="Slide Number Placeholder 6">
            <a:extLst>
              <a:ext uri="{FF2B5EF4-FFF2-40B4-BE49-F238E27FC236}">
                <a16:creationId xmlns:a16="http://schemas.microsoft.com/office/drawing/2014/main" id="{A91828D0-A10E-EBCF-DE37-7B387EF7EE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8908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2C03C-73AA-5AD9-510E-67632EB1A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59D96-35EA-55A1-E986-175380636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6909CE-F661-E232-F3A4-840FF39C9D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B2503-B13E-48B5-9B2C-2A77C26B3703}" type="datetime1">
              <a:rPr lang="en-US" smtClean="0"/>
              <a:t>2/11/2025</a:t>
            </a:fld>
            <a:endParaRPr lang="en-US" dirty="0"/>
          </a:p>
        </p:txBody>
      </p:sp>
      <p:sp>
        <p:nvSpPr>
          <p:cNvPr id="5" name="Footer Placeholder 4">
            <a:extLst>
              <a:ext uri="{FF2B5EF4-FFF2-40B4-BE49-F238E27FC236}">
                <a16:creationId xmlns:a16="http://schemas.microsoft.com/office/drawing/2014/main" id="{BE54BE02-DCC7-1B99-BBA9-CE77F969D6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 Rigt: Santosh Chhatkuli</a:t>
            </a:r>
            <a:endParaRPr lang="en-US" dirty="0"/>
          </a:p>
        </p:txBody>
      </p:sp>
      <p:sp>
        <p:nvSpPr>
          <p:cNvPr id="6" name="Slide Number Placeholder 5">
            <a:extLst>
              <a:ext uri="{FF2B5EF4-FFF2-40B4-BE49-F238E27FC236}">
                <a16:creationId xmlns:a16="http://schemas.microsoft.com/office/drawing/2014/main" id="{7296F849-4B50-6D24-59C3-0F1877C88E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1388781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000" b="1" dirty="0">
                <a:solidFill>
                  <a:schemeClr val="bg1"/>
                </a:solidFill>
              </a:rPr>
              <a:t>Randomized Block Design (RBD</a:t>
            </a:r>
            <a:r>
              <a:rPr lang="en-US" sz="4000" dirty="0">
                <a:solidFill>
                  <a:schemeClr val="bg1"/>
                </a:solidFill>
              </a:rPr>
              <a: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2000" b="1" dirty="0">
                <a:solidFill>
                  <a:schemeClr val="bg1"/>
                </a:solidFill>
              </a:rPr>
              <a:t>Santosh chhatkuli</a:t>
            </a:r>
          </a:p>
        </p:txBody>
      </p:sp>
      <p:sp>
        <p:nvSpPr>
          <p:cNvPr id="5" name="Footer Placeholder 4">
            <a:extLst>
              <a:ext uri="{FF2B5EF4-FFF2-40B4-BE49-F238E27FC236}">
                <a16:creationId xmlns:a16="http://schemas.microsoft.com/office/drawing/2014/main" id="{A4E74864-817E-E537-A0D1-9667943BF353}"/>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3CCF-8AFC-4199-DD06-9002965D933B}"/>
              </a:ext>
            </a:extLst>
          </p:cNvPr>
          <p:cNvSpPr>
            <a:spLocks noGrp="1"/>
          </p:cNvSpPr>
          <p:nvPr>
            <p:ph type="title"/>
          </p:nvPr>
        </p:nvSpPr>
        <p:spPr/>
        <p:txBody>
          <a:bodyPr/>
          <a:lstStyle/>
          <a:p>
            <a:r>
              <a:rPr lang="en-US" dirty="0"/>
              <a:t>Hypothesis to test</a:t>
            </a:r>
          </a:p>
        </p:txBody>
      </p:sp>
      <p:sp>
        <p:nvSpPr>
          <p:cNvPr id="3" name="Content Placeholder 2">
            <a:extLst>
              <a:ext uri="{FF2B5EF4-FFF2-40B4-BE49-F238E27FC236}">
                <a16:creationId xmlns:a16="http://schemas.microsoft.com/office/drawing/2014/main" id="{672C9FCB-556A-637C-F8C4-E656EAFF1264}"/>
              </a:ext>
            </a:extLst>
          </p:cNvPr>
          <p:cNvSpPr>
            <a:spLocks noGrp="1"/>
          </p:cNvSpPr>
          <p:nvPr>
            <p:ph idx="1"/>
          </p:nvPr>
        </p:nvSpPr>
        <p:spPr/>
        <p:txBody>
          <a:bodyPr/>
          <a:lstStyle/>
          <a:p>
            <a:pPr marL="0" marR="0">
              <a:lnSpc>
                <a:spcPct val="115000"/>
              </a:lnSpc>
              <a:spcBef>
                <a:spcPts val="0"/>
              </a:spcBef>
              <a:spcAft>
                <a:spcPts val="1000"/>
              </a:spcAft>
            </a:pPr>
            <a:r>
              <a:rPr lang="en-US" sz="3200" b="1" dirty="0">
                <a:effectLst/>
                <a:latin typeface="Calibri" panose="020F0502020204030204" pitchFamily="34" charset="0"/>
                <a:ea typeface="Times New Roman" panose="02020603050405020304" pitchFamily="18" charset="0"/>
                <a:cs typeface="Calibri" panose="020F0502020204030204" pitchFamily="34" charset="0"/>
              </a:rPr>
              <a:t>Primary Factor A</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R="0" indent="0">
              <a:lnSpc>
                <a:spcPct val="115000"/>
              </a:lnSpc>
              <a:spcBef>
                <a:spcPts val="0"/>
              </a:spcBef>
              <a:spcAft>
                <a:spcPts val="100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H</a:t>
            </a:r>
            <a:r>
              <a:rPr lang="en-US" sz="3200" baseline="-25000" dirty="0">
                <a:effectLst/>
                <a:latin typeface="Calibri" panose="020F0502020204030204" pitchFamily="34" charset="0"/>
                <a:ea typeface="Times New Roman" panose="02020603050405020304" pitchFamily="18" charset="0"/>
                <a:cs typeface="Calibri" panose="020F0502020204030204" pitchFamily="34" charset="0"/>
              </a:rPr>
              <a:t>0T</a:t>
            </a:r>
            <a:r>
              <a:rPr lang="en-US" sz="3200" dirty="0">
                <a:effectLst/>
                <a:latin typeface="Calibri" panose="020F0502020204030204" pitchFamily="34" charset="0"/>
                <a:ea typeface="Times New Roman" panose="02020603050405020304" pitchFamily="18" charset="0"/>
                <a:cs typeface="Calibri" panose="020F0502020204030204" pitchFamily="34" charset="0"/>
              </a:rPr>
              <a:t>: the mean response is same for all levels of treatments (Treatment effect is insignificant)</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3200" b="1" dirty="0">
                <a:effectLst/>
                <a:latin typeface="Calibri" panose="020F0502020204030204" pitchFamily="34" charset="0"/>
                <a:ea typeface="Times New Roman" panose="02020603050405020304" pitchFamily="18" charset="0"/>
                <a:cs typeface="Calibri" panose="020F0502020204030204" pitchFamily="34" charset="0"/>
              </a:rPr>
              <a:t>Blocking factor B</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282575" marR="0" indent="0">
              <a:lnSpc>
                <a:spcPct val="115000"/>
              </a:lnSpc>
              <a:spcBef>
                <a:spcPts val="0"/>
              </a:spcBef>
              <a:spcAft>
                <a:spcPts val="1000"/>
              </a:spcAft>
              <a:buNone/>
            </a:pPr>
            <a:r>
              <a:rPr lang="en-US" sz="3200" dirty="0">
                <a:effectLst/>
                <a:latin typeface="Calibri" panose="020F0502020204030204" pitchFamily="34" charset="0"/>
                <a:ea typeface="Times New Roman" panose="02020603050405020304" pitchFamily="18" charset="0"/>
                <a:cs typeface="Calibri" panose="020F0502020204030204" pitchFamily="34" charset="0"/>
              </a:rPr>
              <a:t>H</a:t>
            </a:r>
            <a:r>
              <a:rPr lang="en-US" sz="3200" baseline="-25000" dirty="0">
                <a:effectLst/>
                <a:latin typeface="Calibri" panose="020F0502020204030204" pitchFamily="34" charset="0"/>
                <a:ea typeface="Times New Roman" panose="02020603050405020304" pitchFamily="18" charset="0"/>
                <a:cs typeface="Calibri" panose="020F0502020204030204" pitchFamily="34" charset="0"/>
              </a:rPr>
              <a:t>0B</a:t>
            </a:r>
            <a:r>
              <a:rPr lang="en-US" sz="3200" dirty="0">
                <a:effectLst/>
                <a:latin typeface="Calibri" panose="020F0502020204030204" pitchFamily="34" charset="0"/>
                <a:ea typeface="Times New Roman" panose="02020603050405020304" pitchFamily="18" charset="0"/>
                <a:cs typeface="Calibri" panose="020F0502020204030204" pitchFamily="34" charset="0"/>
              </a:rPr>
              <a:t>: the mean response is same for all blocks (blocking effect is insignificant)</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76EF6B5E-EE5B-4359-A262-E62A8B342E83}"/>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348011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3AEA-1BA9-0B3F-104A-F2D81DFC4424}"/>
              </a:ext>
            </a:extLst>
          </p:cNvPr>
          <p:cNvSpPr>
            <a:spLocks noGrp="1"/>
          </p:cNvSpPr>
          <p:nvPr>
            <p:ph type="title"/>
          </p:nvPr>
        </p:nvSpPr>
        <p:spPr>
          <a:xfrm>
            <a:off x="838200" y="278039"/>
            <a:ext cx="10515600" cy="483961"/>
          </a:xfrm>
        </p:spPr>
        <p:txBody>
          <a:bodyPr>
            <a:normAutofit fontScale="90000"/>
          </a:bodyPr>
          <a:lstStyle/>
          <a:p>
            <a:r>
              <a:rPr lang="en-US" sz="3200" b="1" dirty="0"/>
              <a:t>Test Statistic</a:t>
            </a:r>
          </a:p>
        </p:txBody>
      </p:sp>
      <p:sp>
        <p:nvSpPr>
          <p:cNvPr id="3" name="Content Placeholder 2">
            <a:extLst>
              <a:ext uri="{FF2B5EF4-FFF2-40B4-BE49-F238E27FC236}">
                <a16:creationId xmlns:a16="http://schemas.microsoft.com/office/drawing/2014/main" id="{9604CE66-E825-3C01-67F8-98E238C14A44}"/>
              </a:ext>
            </a:extLst>
          </p:cNvPr>
          <p:cNvSpPr>
            <a:spLocks noGrp="1"/>
          </p:cNvSpPr>
          <p:nvPr>
            <p:ph idx="1"/>
          </p:nvPr>
        </p:nvSpPr>
        <p:spPr>
          <a:xfrm>
            <a:off x="838200" y="968829"/>
            <a:ext cx="10297886" cy="5208134"/>
          </a:xfrm>
        </p:spPr>
        <p:txBody>
          <a:bodyPr>
            <a:normAutofit/>
          </a:bodyPr>
          <a:lstStyle/>
          <a:p>
            <a:pPr marL="0" indent="0">
              <a:buNone/>
            </a:pPr>
            <a:r>
              <a:rPr lang="en-US" b="1" dirty="0"/>
              <a:t>Primary factor A</a:t>
            </a:r>
          </a:p>
          <a:p>
            <a:pPr marL="0" indent="0">
              <a:buNone/>
            </a:pPr>
            <a:r>
              <a:rPr lang="en-US" dirty="0"/>
              <a:t>The test statistic for evaluating first test hypothesis </a:t>
            </a:r>
            <a:r>
              <a:rPr lang="en-US" sz="2800" dirty="0">
                <a:effectLst/>
                <a:latin typeface="Calibri" panose="020F0502020204030204" pitchFamily="34" charset="0"/>
                <a:ea typeface="Times New Roman" panose="02020603050405020304" pitchFamily="18" charset="0"/>
                <a:cs typeface="Calibri" panose="020F0502020204030204" pitchFamily="34" charset="0"/>
              </a:rPr>
              <a:t>H</a:t>
            </a:r>
            <a:r>
              <a:rPr lang="en-US" sz="2800" baseline="-25000" dirty="0">
                <a:effectLst/>
                <a:latin typeface="Calibri" panose="020F0502020204030204" pitchFamily="34" charset="0"/>
                <a:ea typeface="Times New Roman" panose="02020603050405020304" pitchFamily="18" charset="0"/>
                <a:cs typeface="Calibri" panose="020F0502020204030204" pitchFamily="34" charset="0"/>
              </a:rPr>
              <a:t>0T </a:t>
            </a:r>
            <a:r>
              <a:rPr lang="en-US" dirty="0"/>
              <a:t>is given by,</a:t>
            </a:r>
          </a:p>
          <a:p>
            <a:pPr marL="0" indent="0">
              <a:buNone/>
            </a:pPr>
            <a:r>
              <a:rPr lang="en-US" dirty="0"/>
              <a:t>	F</a:t>
            </a:r>
            <a:r>
              <a:rPr lang="en-US" baseline="-25000" dirty="0"/>
              <a:t>A</a:t>
            </a:r>
            <a:r>
              <a:rPr lang="en-US" dirty="0"/>
              <a:t> = MSA/MSE </a:t>
            </a:r>
          </a:p>
          <a:p>
            <a:pPr marL="0" indent="0">
              <a:buNone/>
            </a:pPr>
            <a:r>
              <a:rPr lang="en-US" dirty="0"/>
              <a:t>F</a:t>
            </a:r>
            <a:r>
              <a:rPr lang="en-US" baseline="-25000" dirty="0"/>
              <a:t>A</a:t>
            </a:r>
            <a:r>
              <a:rPr lang="en-US" dirty="0"/>
              <a:t> is distributed as F with (a – 1) degrees of freedom in numerator and (a – 1) (b – 1) degrees of freedom in denominator</a:t>
            </a:r>
          </a:p>
          <a:p>
            <a:pPr marL="0" indent="0">
              <a:buNone/>
            </a:pPr>
            <a:r>
              <a:rPr lang="en-US" b="1" dirty="0"/>
              <a:t>Block B</a:t>
            </a:r>
          </a:p>
          <a:p>
            <a:pPr marL="0" indent="0">
              <a:buNone/>
            </a:pPr>
            <a:r>
              <a:rPr lang="en-US" dirty="0"/>
              <a:t>The test statistic for evaluating second test hypothesis is given by,</a:t>
            </a:r>
          </a:p>
          <a:p>
            <a:pPr marL="0" indent="0">
              <a:buNone/>
            </a:pPr>
            <a:r>
              <a:rPr lang="en-US" dirty="0"/>
              <a:t>	F</a:t>
            </a:r>
            <a:r>
              <a:rPr lang="en-US" baseline="-25000" dirty="0"/>
              <a:t>B</a:t>
            </a:r>
            <a:r>
              <a:rPr lang="en-US" dirty="0"/>
              <a:t> = MSB/MSE </a:t>
            </a:r>
          </a:p>
          <a:p>
            <a:pPr marL="0" indent="0">
              <a:buNone/>
            </a:pPr>
            <a:r>
              <a:rPr lang="en-US" dirty="0"/>
              <a:t>FB is distributed as F with (b – 1) degrees of freedom in numerator and (a – 1) (b – 1) degrees of freedom in denominator.</a:t>
            </a:r>
          </a:p>
          <a:p>
            <a:pPr marL="0" indent="0">
              <a:buNone/>
            </a:pPr>
            <a:endParaRPr lang="en-US" dirty="0"/>
          </a:p>
        </p:txBody>
      </p:sp>
      <p:sp>
        <p:nvSpPr>
          <p:cNvPr id="4" name="Footer Placeholder 3">
            <a:extLst>
              <a:ext uri="{FF2B5EF4-FFF2-40B4-BE49-F238E27FC236}">
                <a16:creationId xmlns:a16="http://schemas.microsoft.com/office/drawing/2014/main" id="{36B74351-E82F-A246-A52F-2950F1E90695}"/>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74347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D11F-B0AD-1E20-5560-F4329BA03B32}"/>
              </a:ext>
            </a:extLst>
          </p:cNvPr>
          <p:cNvSpPr>
            <a:spLocks noGrp="1"/>
          </p:cNvSpPr>
          <p:nvPr>
            <p:ph type="title"/>
          </p:nvPr>
        </p:nvSpPr>
        <p:spPr>
          <a:xfrm>
            <a:off x="838200" y="365126"/>
            <a:ext cx="10515600" cy="440418"/>
          </a:xfrm>
        </p:spPr>
        <p:txBody>
          <a:bodyPr>
            <a:normAutofit fontScale="90000"/>
          </a:bodyPr>
          <a:lstStyle/>
          <a:p>
            <a:r>
              <a:rPr lang="en-US" sz="2800" b="1" dirty="0"/>
              <a:t>ANOVA table for RBD</a:t>
            </a:r>
          </a:p>
        </p:txBody>
      </p:sp>
      <p:graphicFrame>
        <p:nvGraphicFramePr>
          <p:cNvPr id="4" name="Content Placeholder 3">
            <a:extLst>
              <a:ext uri="{FF2B5EF4-FFF2-40B4-BE49-F238E27FC236}">
                <a16:creationId xmlns:a16="http://schemas.microsoft.com/office/drawing/2014/main" id="{A87F1B46-1710-35F6-5310-93B24441C412}"/>
              </a:ext>
            </a:extLst>
          </p:cNvPr>
          <p:cNvGraphicFramePr>
            <a:graphicFrameLocks noGrp="1"/>
          </p:cNvGraphicFramePr>
          <p:nvPr>
            <p:ph idx="1"/>
            <p:extLst>
              <p:ext uri="{D42A27DB-BD31-4B8C-83A1-F6EECF244321}">
                <p14:modId xmlns:p14="http://schemas.microsoft.com/office/powerpoint/2010/main" val="1886037420"/>
              </p:ext>
            </p:extLst>
          </p:nvPr>
        </p:nvGraphicFramePr>
        <p:xfrm>
          <a:off x="729343" y="1034143"/>
          <a:ext cx="11473139" cy="5458732"/>
        </p:xfrm>
        <a:graphic>
          <a:graphicData uri="http://schemas.openxmlformats.org/drawingml/2006/table">
            <a:tbl>
              <a:tblPr firstRow="1" firstCol="1" bandRow="1">
                <a:tableStyleId>{5C22544A-7EE6-4342-B048-85BDC9FD1C3A}</a:tableStyleId>
              </a:tblPr>
              <a:tblGrid>
                <a:gridCol w="1905000">
                  <a:extLst>
                    <a:ext uri="{9D8B030D-6E8A-4147-A177-3AD203B41FA5}">
                      <a16:colId xmlns:a16="http://schemas.microsoft.com/office/drawing/2014/main" val="1323106675"/>
                    </a:ext>
                  </a:extLst>
                </a:gridCol>
                <a:gridCol w="1915886">
                  <a:extLst>
                    <a:ext uri="{9D8B030D-6E8A-4147-A177-3AD203B41FA5}">
                      <a16:colId xmlns:a16="http://schemas.microsoft.com/office/drawing/2014/main" val="3949000618"/>
                    </a:ext>
                  </a:extLst>
                </a:gridCol>
                <a:gridCol w="2024742">
                  <a:extLst>
                    <a:ext uri="{9D8B030D-6E8A-4147-A177-3AD203B41FA5}">
                      <a16:colId xmlns:a16="http://schemas.microsoft.com/office/drawing/2014/main" val="950986731"/>
                    </a:ext>
                  </a:extLst>
                </a:gridCol>
                <a:gridCol w="3159760">
                  <a:extLst>
                    <a:ext uri="{9D8B030D-6E8A-4147-A177-3AD203B41FA5}">
                      <a16:colId xmlns:a16="http://schemas.microsoft.com/office/drawing/2014/main" val="3114991266"/>
                    </a:ext>
                  </a:extLst>
                </a:gridCol>
                <a:gridCol w="2467751">
                  <a:extLst>
                    <a:ext uri="{9D8B030D-6E8A-4147-A177-3AD203B41FA5}">
                      <a16:colId xmlns:a16="http://schemas.microsoft.com/office/drawing/2014/main" val="2385887844"/>
                    </a:ext>
                  </a:extLst>
                </a:gridCol>
              </a:tblGrid>
              <a:tr h="1580069">
                <a:tc>
                  <a:txBody>
                    <a:bodyPr/>
                    <a:lstStyle/>
                    <a:p>
                      <a:pPr marL="0" marR="0">
                        <a:lnSpc>
                          <a:spcPct val="115000"/>
                        </a:lnSpc>
                        <a:spcBef>
                          <a:spcPts val="0"/>
                        </a:spcBef>
                        <a:spcAft>
                          <a:spcPts val="0"/>
                        </a:spcAft>
                      </a:pPr>
                      <a:r>
                        <a:rPr lang="en-US" sz="2400" dirty="0">
                          <a:solidFill>
                            <a:schemeClr val="tx1"/>
                          </a:solidFill>
                          <a:effectLst/>
                        </a:rPr>
                        <a:t>Sources of variation</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15000"/>
                        </a:lnSpc>
                        <a:spcBef>
                          <a:spcPts val="0"/>
                        </a:spcBef>
                        <a:spcAft>
                          <a:spcPts val="0"/>
                        </a:spcAft>
                      </a:pPr>
                      <a:r>
                        <a:rPr lang="en-US" sz="2400" dirty="0">
                          <a:solidFill>
                            <a:schemeClr val="tx1"/>
                          </a:solidFill>
                          <a:effectLst/>
                        </a:rPr>
                        <a:t>Degrees of freedom</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15000"/>
                        </a:lnSpc>
                        <a:spcBef>
                          <a:spcPts val="0"/>
                        </a:spcBef>
                        <a:spcAft>
                          <a:spcPts val="0"/>
                        </a:spcAft>
                      </a:pPr>
                      <a:r>
                        <a:rPr lang="en-US" sz="2400" dirty="0">
                          <a:solidFill>
                            <a:schemeClr val="tx1"/>
                          </a:solidFill>
                          <a:effectLst/>
                        </a:rPr>
                        <a:t>Sums of square</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15000"/>
                        </a:lnSpc>
                        <a:spcBef>
                          <a:spcPts val="0"/>
                        </a:spcBef>
                        <a:spcAft>
                          <a:spcPts val="0"/>
                        </a:spcAft>
                      </a:pPr>
                      <a:r>
                        <a:rPr lang="en-US" sz="2400" dirty="0">
                          <a:solidFill>
                            <a:schemeClr val="tx1"/>
                          </a:solidFill>
                          <a:effectLst/>
                        </a:rPr>
                        <a:t>Mean sums of square</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15000"/>
                        </a:lnSpc>
                        <a:spcBef>
                          <a:spcPts val="0"/>
                        </a:spcBef>
                        <a:spcAft>
                          <a:spcPts val="0"/>
                        </a:spcAft>
                      </a:pPr>
                      <a:r>
                        <a:rPr lang="en-US" sz="2400" dirty="0">
                          <a:solidFill>
                            <a:schemeClr val="tx1"/>
                          </a:solidFill>
                          <a:effectLst/>
                        </a:rPr>
                        <a:t>Calculated F</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688772404"/>
                  </a:ext>
                </a:extLst>
              </a:tr>
              <a:tr h="1580069">
                <a:tc>
                  <a:txBody>
                    <a:bodyPr/>
                    <a:lstStyle/>
                    <a:p>
                      <a:pPr marL="0" marR="0">
                        <a:lnSpc>
                          <a:spcPct val="115000"/>
                        </a:lnSpc>
                        <a:spcBef>
                          <a:spcPts val="0"/>
                        </a:spcBef>
                        <a:spcAft>
                          <a:spcPts val="0"/>
                        </a:spcAft>
                      </a:pPr>
                      <a:r>
                        <a:rPr lang="en-US" sz="2400" dirty="0">
                          <a:solidFill>
                            <a:schemeClr val="tx1"/>
                          </a:solidFill>
                          <a:effectLst/>
                        </a:rPr>
                        <a:t>Treatment levels</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a – 1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2400" dirty="0">
                          <a:effectLst/>
                        </a:rPr>
                        <a:t>SSA</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MSA = SSA / a - 1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rowSpan="3">
                  <a:txBody>
                    <a:bodyPr/>
                    <a:lstStyle/>
                    <a:p>
                      <a:pPr marL="0" marR="0">
                        <a:lnSpc>
                          <a:spcPct val="115000"/>
                        </a:lnSpc>
                        <a:spcBef>
                          <a:spcPts val="0"/>
                        </a:spcBef>
                        <a:spcAft>
                          <a:spcPts val="0"/>
                        </a:spcAft>
                      </a:pPr>
                      <a:r>
                        <a:rPr lang="en-US" sz="2400" dirty="0">
                          <a:effectLst/>
                        </a:rPr>
                        <a:t>FA = MSA/MSE</a:t>
                      </a:r>
                    </a:p>
                    <a:p>
                      <a:pPr marL="0" marR="0">
                        <a:lnSpc>
                          <a:spcPct val="115000"/>
                        </a:lnSpc>
                        <a:spcBef>
                          <a:spcPts val="0"/>
                        </a:spcBef>
                        <a:spcAft>
                          <a:spcPts val="0"/>
                        </a:spcAft>
                      </a:pPr>
                      <a:r>
                        <a:rPr lang="en-US" sz="2400" dirty="0">
                          <a:effectLst/>
                        </a:rPr>
                        <a:t>FB = MSB/MSE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3415042808"/>
                  </a:ext>
                </a:extLst>
              </a:tr>
              <a:tr h="766198">
                <a:tc>
                  <a:txBody>
                    <a:bodyPr/>
                    <a:lstStyle/>
                    <a:p>
                      <a:pPr marL="0" marR="0">
                        <a:lnSpc>
                          <a:spcPct val="115000"/>
                        </a:lnSpc>
                        <a:spcBef>
                          <a:spcPts val="0"/>
                        </a:spcBef>
                        <a:spcAft>
                          <a:spcPts val="0"/>
                        </a:spcAft>
                      </a:pPr>
                      <a:r>
                        <a:rPr lang="en-US" sz="2400" dirty="0">
                          <a:solidFill>
                            <a:schemeClr val="tx1"/>
                          </a:solidFill>
                          <a:effectLst/>
                        </a:rPr>
                        <a:t>Blocks</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a:effectLst/>
                        </a:rPr>
                        <a:t>b – 1 </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2400" dirty="0">
                          <a:effectLst/>
                        </a:rPr>
                        <a:t>SSB</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MSB = SSB / b-1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vMerge="1">
                  <a:txBody>
                    <a:bodyPr/>
                    <a:lstStyle/>
                    <a:p>
                      <a:endParaRPr lang="en-US"/>
                    </a:p>
                  </a:txBody>
                  <a:tcPr/>
                </a:tc>
                <a:extLst>
                  <a:ext uri="{0D108BD9-81ED-4DB2-BD59-A6C34878D82A}">
                    <a16:rowId xmlns:a16="http://schemas.microsoft.com/office/drawing/2014/main" val="144045856"/>
                  </a:ext>
                </a:extLst>
              </a:tr>
              <a:tr h="766198">
                <a:tc>
                  <a:txBody>
                    <a:bodyPr/>
                    <a:lstStyle/>
                    <a:p>
                      <a:pPr marL="0" marR="0">
                        <a:lnSpc>
                          <a:spcPct val="115000"/>
                        </a:lnSpc>
                        <a:spcBef>
                          <a:spcPts val="0"/>
                        </a:spcBef>
                        <a:spcAft>
                          <a:spcPts val="0"/>
                        </a:spcAft>
                      </a:pPr>
                      <a:r>
                        <a:rPr lang="en-US" sz="2400" dirty="0">
                          <a:solidFill>
                            <a:schemeClr val="tx1"/>
                          </a:solidFill>
                          <a:effectLst/>
                        </a:rPr>
                        <a:t>Error</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a:effectLst/>
                        </a:rPr>
                        <a:t>(a -1) (b -1)</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2400" dirty="0">
                          <a:effectLst/>
                        </a:rPr>
                        <a:t>SSE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MSE = SSE / (a -1)(b – 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vMerge="1">
                  <a:txBody>
                    <a:bodyPr/>
                    <a:lstStyle/>
                    <a:p>
                      <a:endParaRPr lang="en-US"/>
                    </a:p>
                  </a:txBody>
                  <a:tcPr/>
                </a:tc>
                <a:extLst>
                  <a:ext uri="{0D108BD9-81ED-4DB2-BD59-A6C34878D82A}">
                    <a16:rowId xmlns:a16="http://schemas.microsoft.com/office/drawing/2014/main" val="1163852515"/>
                  </a:ext>
                </a:extLst>
              </a:tr>
              <a:tr h="766198">
                <a:tc>
                  <a:txBody>
                    <a:bodyPr/>
                    <a:lstStyle/>
                    <a:p>
                      <a:pPr marL="0" marR="0">
                        <a:lnSpc>
                          <a:spcPct val="115000"/>
                        </a:lnSpc>
                        <a:spcBef>
                          <a:spcPts val="0"/>
                        </a:spcBef>
                        <a:spcAft>
                          <a:spcPts val="0"/>
                        </a:spcAft>
                      </a:pPr>
                      <a:r>
                        <a:rPr lang="en-US" sz="2400" dirty="0">
                          <a:solidFill>
                            <a:schemeClr val="tx1"/>
                          </a:solidFill>
                          <a:effectLst/>
                        </a:rPr>
                        <a:t>Total</a:t>
                      </a:r>
                      <a:endParaRPr lang="en-US"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N – 1 = ab – 1</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gn="ctr">
                        <a:lnSpc>
                          <a:spcPct val="115000"/>
                        </a:lnSpc>
                        <a:spcBef>
                          <a:spcPts val="0"/>
                        </a:spcBef>
                        <a:spcAft>
                          <a:spcPts val="0"/>
                        </a:spcAft>
                      </a:pPr>
                      <a:r>
                        <a:rPr lang="en-US" sz="2400" dirty="0">
                          <a:effectLst/>
                        </a:rPr>
                        <a:t>SST</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tc>
                  <a:txBody>
                    <a:bodyPr/>
                    <a:lstStyle/>
                    <a:p>
                      <a:pPr marL="0" marR="0">
                        <a:lnSpc>
                          <a:spcPct val="115000"/>
                        </a:lnSpc>
                        <a:spcBef>
                          <a:spcPts val="0"/>
                        </a:spcBef>
                        <a:spcAft>
                          <a:spcPts val="0"/>
                        </a:spcAft>
                      </a:pPr>
                      <a:r>
                        <a:rPr lang="en-US" sz="2400" dirty="0">
                          <a:effectLst/>
                        </a:rPr>
                        <a:t>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2"/>
                    </a:solidFill>
                  </a:tcPr>
                </a:tc>
                <a:extLst>
                  <a:ext uri="{0D108BD9-81ED-4DB2-BD59-A6C34878D82A}">
                    <a16:rowId xmlns:a16="http://schemas.microsoft.com/office/drawing/2014/main" val="300529637"/>
                  </a:ext>
                </a:extLst>
              </a:tr>
            </a:tbl>
          </a:graphicData>
        </a:graphic>
      </p:graphicFrame>
      <p:sp>
        <p:nvSpPr>
          <p:cNvPr id="3" name="Footer Placeholder 2">
            <a:extLst>
              <a:ext uri="{FF2B5EF4-FFF2-40B4-BE49-F238E27FC236}">
                <a16:creationId xmlns:a16="http://schemas.microsoft.com/office/drawing/2014/main" id="{5C032343-E14F-7216-10FA-8D15D41E99F7}"/>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1891250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0B67-8644-36E7-A231-FE77E0F90A5B}"/>
              </a:ext>
            </a:extLst>
          </p:cNvPr>
          <p:cNvSpPr>
            <a:spLocks noGrp="1"/>
          </p:cNvSpPr>
          <p:nvPr>
            <p:ph type="title"/>
          </p:nvPr>
        </p:nvSpPr>
        <p:spPr/>
        <p:txBody>
          <a:bodyPr/>
          <a:lstStyle/>
          <a:p>
            <a:r>
              <a:rPr lang="en-US" dirty="0"/>
              <a:t>Decision Rule</a:t>
            </a:r>
          </a:p>
        </p:txBody>
      </p:sp>
      <p:sp>
        <p:nvSpPr>
          <p:cNvPr id="3" name="Content Placeholder 2">
            <a:extLst>
              <a:ext uri="{FF2B5EF4-FFF2-40B4-BE49-F238E27FC236}">
                <a16:creationId xmlns:a16="http://schemas.microsoft.com/office/drawing/2014/main" id="{272FC65D-6457-D22A-5246-B342BC7ADA2F}"/>
              </a:ext>
            </a:extLst>
          </p:cNvPr>
          <p:cNvSpPr>
            <a:spLocks noGrp="1"/>
          </p:cNvSpPr>
          <p:nvPr>
            <p:ph idx="1"/>
          </p:nvPr>
        </p:nvSpPr>
        <p:spPr/>
        <p:txBody>
          <a:bodyPr>
            <a:normAutofit/>
          </a:bodyPr>
          <a:lstStyle/>
          <a:p>
            <a:pPr marL="0" indent="0">
              <a:buNone/>
            </a:pPr>
            <a:r>
              <a:rPr lang="en-US" sz="3200" dirty="0"/>
              <a:t>All ANOVA are right sided tests. So, we will reject null hypothesis if calculated F is greater than critical F or tabulated F.</a:t>
            </a:r>
          </a:p>
          <a:p>
            <a:pPr marL="0" indent="0">
              <a:buNone/>
            </a:pPr>
            <a:endParaRPr lang="en-US" sz="3200" dirty="0"/>
          </a:p>
          <a:p>
            <a:pPr marL="0" indent="0">
              <a:buNone/>
            </a:pPr>
            <a:r>
              <a:rPr lang="en-US" sz="3200" dirty="0"/>
              <a:t>Factor A: Reject H</a:t>
            </a:r>
            <a:r>
              <a:rPr lang="en-US" sz="3200" baseline="-25000" dirty="0"/>
              <a:t>0T</a:t>
            </a:r>
            <a:r>
              <a:rPr lang="en-US" sz="3200" dirty="0"/>
              <a:t> if Cal F</a:t>
            </a:r>
            <a:r>
              <a:rPr lang="en-US" sz="3200" baseline="-25000" dirty="0"/>
              <a:t>A</a:t>
            </a:r>
            <a:r>
              <a:rPr lang="en-US" sz="3200" dirty="0"/>
              <a:t> ≥ Fα {(a-1),(a-1)(b-1)}</a:t>
            </a:r>
          </a:p>
          <a:p>
            <a:pPr marL="0" indent="0">
              <a:buNone/>
            </a:pPr>
            <a:endParaRPr lang="en-US" sz="3200" dirty="0"/>
          </a:p>
          <a:p>
            <a:pPr marL="0" indent="0">
              <a:buNone/>
            </a:pPr>
            <a:r>
              <a:rPr lang="en-US" sz="3200" dirty="0"/>
              <a:t>Blocking factor B: Reject H</a:t>
            </a:r>
            <a:r>
              <a:rPr lang="en-US" sz="3200" baseline="-25000" dirty="0"/>
              <a:t>0B</a:t>
            </a:r>
            <a:r>
              <a:rPr lang="en-US" sz="3200" dirty="0"/>
              <a:t> if Cal F</a:t>
            </a:r>
            <a:r>
              <a:rPr lang="en-US" sz="3200" baseline="-25000" dirty="0"/>
              <a:t>B</a:t>
            </a:r>
            <a:r>
              <a:rPr lang="en-US" sz="3200" dirty="0"/>
              <a:t> ≥ Fα {(b-1),(a-1)(b-1)}</a:t>
            </a:r>
          </a:p>
        </p:txBody>
      </p:sp>
      <p:sp>
        <p:nvSpPr>
          <p:cNvPr id="4" name="Footer Placeholder 3">
            <a:extLst>
              <a:ext uri="{FF2B5EF4-FFF2-40B4-BE49-F238E27FC236}">
                <a16:creationId xmlns:a16="http://schemas.microsoft.com/office/drawing/2014/main" id="{087F09B2-0EC5-E2C8-3EF8-25193CA2D777}"/>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17074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49098-E582-C913-32B4-3ABEC1C834B5}"/>
              </a:ext>
            </a:extLst>
          </p:cNvPr>
          <p:cNvSpPr>
            <a:spLocks noGrp="1"/>
          </p:cNvSpPr>
          <p:nvPr>
            <p:ph type="title"/>
          </p:nvPr>
        </p:nvSpPr>
        <p:spPr/>
        <p:txBody>
          <a:bodyPr/>
          <a:lstStyle/>
          <a:p>
            <a:r>
              <a:rPr lang="en-US" dirty="0"/>
              <a:t>Computational formula for sum of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CBE146-6774-A7EC-ECB7-A30D50BD4519}"/>
                  </a:ext>
                </a:extLst>
              </p:cNvPr>
              <p:cNvSpPr>
                <a:spLocks noGrp="1"/>
              </p:cNvSpPr>
              <p:nvPr>
                <p:ph idx="1"/>
              </p:nvPr>
            </p:nvSpPr>
            <p:spPr>
              <a:xfrm>
                <a:off x="838199" y="1825625"/>
                <a:ext cx="11005457" cy="4351338"/>
              </a:xfrm>
            </p:spPr>
            <p:txBody>
              <a:bodyPr>
                <a:normAutofit fontScale="85000" lnSpcReduction="10000"/>
              </a:bodyPr>
              <a:lstStyle/>
              <a:p>
                <a:pPr marL="0" indent="0">
                  <a:buNone/>
                </a:pPr>
                <a:r>
                  <a:rPr lang="en-US" sz="2400" dirty="0"/>
                  <a:t>We can compute SS by using following short-cut formula derived form the definitional formula.</a:t>
                </a:r>
              </a:p>
              <a:p>
                <a:pPr marL="0" indent="0">
                  <a:buNone/>
                </a:pPr>
                <a14:m>
                  <m:oMathPara xmlns:m="http://schemas.openxmlformats.org/officeDocument/2006/math">
                    <m:oMathParaPr>
                      <m:jc m:val="left"/>
                    </m:oMathParaPr>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Calibri" panose="020F0502020204030204" pitchFamily="34" charset="0"/>
                        </a:rPr>
                        <m:t>𝑆𝑆𝑇</m:t>
                      </m:r>
                      <m:r>
                        <a:rPr lang="en-US" sz="2400" i="1" smtClean="0">
                          <a:effectLst/>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400" i="1">
                              <a:effectLst/>
                              <a:latin typeface="Cambria Math" panose="02040503050406030204" pitchFamily="18" charset="0"/>
                              <a:ea typeface="Times New Roman" panose="02020603050405020304" pitchFamily="18" charset="0"/>
                              <a:cs typeface="Calibri" panose="020F0502020204030204" pitchFamily="34" charset="0"/>
                            </a:rPr>
                            <m:t>𝑎</m:t>
                          </m:r>
                        </m:sup>
                        <m:e>
                          <m:nary>
                            <m:naryPr>
                              <m:chr m:val="∑"/>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𝑗</m:t>
                              </m:r>
                              <m:r>
                                <a:rPr lang="en-US" sz="2400" i="1">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400" i="1">
                                  <a:effectLst/>
                                  <a:latin typeface="Cambria Math" panose="02040503050406030204" pitchFamily="18" charset="0"/>
                                  <a:ea typeface="Times New Roman" panose="02020603050405020304" pitchFamily="18" charset="0"/>
                                  <a:cs typeface="Calibri" panose="020F0502020204030204" pitchFamily="34" charset="0"/>
                                </a:rPr>
                                <m:t>𝑏</m:t>
                              </m:r>
                            </m:sup>
                            <m:e>
                              <m:sSubSup>
                                <m:sSubSup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𝑖𝑗</m:t>
                                  </m:r>
                                </m:sub>
                                <m:sup>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sup>
                              </m:sSubSup>
                            </m:e>
                          </m:nary>
                        </m:e>
                      </m:nary>
                      <m:r>
                        <a:rPr lang="en-US" sz="24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400" i="1">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400" i="1">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400" i="1">
                              <a:effectLst/>
                              <a:latin typeface="Cambria Math" panose="02040503050406030204" pitchFamily="18" charset="0"/>
                              <a:ea typeface="Times New Roman" panose="02020603050405020304" pitchFamily="18" charset="0"/>
                              <a:cs typeface="Calibri" panose="020F0502020204030204" pitchFamily="34" charset="0"/>
                            </a:rPr>
                            <m:t>𝑁</m:t>
                          </m:r>
                        </m:den>
                      </m:f>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𝑆𝑆𝐴</m:t>
                      </m:r>
                      <m: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𝑏</m:t>
                          </m:r>
                        </m:den>
                      </m:f>
                      <m:nary>
                        <m:naryPr>
                          <m:chr m:val="∑"/>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𝑎</m:t>
                          </m:r>
                        </m:sup>
                        <m:e>
                          <m:sSubSup>
                            <m:sSubSup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m:t>
                              </m:r>
                            </m:sup>
                          </m:sSubSup>
                        </m:e>
                      </m:nary>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𝑁</m:t>
                          </m:r>
                        </m:den>
                      </m:f>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𝑆𝑆𝐵</m:t>
                      </m:r>
                      <m:r>
                        <a:rPr lang="en-US" sz="2400" i="1" smtClean="0">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m:t>
                          </m:r>
                        </m:num>
                        <m:den>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𝑎</m:t>
                          </m:r>
                        </m:den>
                      </m:f>
                      <m:nary>
                        <m:naryPr>
                          <m:chr m:val="∑"/>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𝑗</m:t>
                          </m:r>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𝑏</m:t>
                          </m:r>
                        </m:sup>
                        <m:e>
                          <m:sSubSup>
                            <m:sSubSup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𝑗</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m:t>
                              </m:r>
                            </m:sup>
                          </m:sSubSup>
                        </m:e>
                      </m:nary>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fPr>
                        <m:num>
                          <m:sSubSup>
                            <m:sSubSupPr>
                              <m:ctrlP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ctrlPr>
                            </m:sSubSupPr>
                            <m:e>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m:t>
                              </m:r>
                            </m:sub>
                            <m:sup>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2</m:t>
                              </m:r>
                            </m:sup>
                          </m:sSubSup>
                        </m:num>
                        <m:den>
                          <m:r>
                            <a:rPr lang="en-US" sz="2400" i="1">
                              <a:solidFill>
                                <a:srgbClr val="000000"/>
                              </a:solidFill>
                              <a:effectLst/>
                              <a:latin typeface="Cambria Math" panose="02040503050406030204" pitchFamily="18" charset="0"/>
                              <a:ea typeface="Times New Roman" panose="02020603050405020304" pitchFamily="18" charset="0"/>
                              <a:cs typeface="Calibri" panose="020F0502020204030204" pitchFamily="34" charset="0"/>
                            </a:rPr>
                            <m:t>𝑁</m:t>
                          </m:r>
                        </m:den>
                      </m:f>
                    </m:oMath>
                  </m:oMathPara>
                </a14:m>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2400" dirty="0">
                    <a:latin typeface="Calibri" panose="020F0502020204030204" pitchFamily="34" charset="0"/>
                    <a:ea typeface="Times New Roman" panose="02020603050405020304" pitchFamily="18" charset="0"/>
                    <a:cs typeface="Times New Roman" panose="02020603050405020304" pitchFamily="18" charset="0"/>
                  </a:rPr>
                  <a:t>And,</a:t>
                </a:r>
              </a:p>
              <a:p>
                <a:pPr marL="0" indent="0">
                  <a:buNone/>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SSE =  SST -  SSA -  SSB</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D6CBE146-6774-A7EC-ECB7-A30D50BD4519}"/>
                  </a:ext>
                </a:extLst>
              </p:cNvPr>
              <p:cNvSpPr>
                <a:spLocks noGrp="1" noRot="1" noChangeAspect="1" noMove="1" noResize="1" noEditPoints="1" noAdjustHandles="1" noChangeArrowheads="1" noChangeShapeType="1" noTextEdit="1"/>
              </p:cNvSpPr>
              <p:nvPr>
                <p:ph idx="1"/>
              </p:nvPr>
            </p:nvSpPr>
            <p:spPr>
              <a:xfrm>
                <a:off x="838199" y="1825625"/>
                <a:ext cx="11005457" cy="4351338"/>
              </a:xfrm>
              <a:blipFill>
                <a:blip r:embed="rId2"/>
                <a:stretch>
                  <a:fillRect l="-554" t="-19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2B2B055-CC2F-8F27-3C50-66A8D05FCDEB}"/>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408974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1242E0-306F-CE1D-416A-1A3DE1CF971C}"/>
                  </a:ext>
                </a:extLst>
              </p:cNvPr>
              <p:cNvSpPr>
                <a:spLocks noGrp="1"/>
              </p:cNvSpPr>
              <p:nvPr>
                <p:ph idx="1"/>
              </p:nvPr>
            </p:nvSpPr>
            <p:spPr>
              <a:xfrm>
                <a:off x="838200" y="544286"/>
                <a:ext cx="10515600" cy="5632677"/>
              </a:xfrm>
            </p:spPr>
            <p:txBody>
              <a:bodyPr/>
              <a:lstStyle/>
              <a:p>
                <a:pPr marL="0" indent="0">
                  <a:buNone/>
                </a:pPr>
                <a:r>
                  <a:rPr lang="en-US" dirty="0"/>
                  <a:t>Comparison of RBD over CRD</a:t>
                </a: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In CRD there will be no blocks therefore, the block sum of squares of RBD is to be added to error sum of square to get the error sum of squares of RBD.</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Relative efficiency of RBD over CRD is given by,</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Calibri" panose="020F0502020204030204" pitchFamily="34" charset="0"/>
                      </a:rPr>
                      <m:t>𝑅</m:t>
                    </m:r>
                    <m:r>
                      <a:rPr lang="en-US" sz="2000" i="1">
                        <a:effectLst/>
                        <a:latin typeface="Cambria Math" panose="02040503050406030204" pitchFamily="18" charset="0"/>
                        <a:ea typeface="Times New Roman" panose="02020603050405020304" pitchFamily="18" charset="0"/>
                        <a:cs typeface="Calibri" panose="020F0502020204030204" pitchFamily="34" charset="0"/>
                      </a:rPr>
                      <m:t>.</m:t>
                    </m:r>
                    <m:r>
                      <a:rPr lang="en-US" sz="2000" i="1">
                        <a:effectLst/>
                        <a:latin typeface="Cambria Math" panose="02040503050406030204" pitchFamily="18" charset="0"/>
                        <a:ea typeface="Times New Roman" panose="02020603050405020304" pitchFamily="18" charset="0"/>
                        <a:cs typeface="Calibri" panose="020F0502020204030204" pitchFamily="34" charset="0"/>
                      </a:rPr>
                      <m:t>𝐸</m:t>
                    </m:r>
                    <m:r>
                      <a:rPr lang="en-US" sz="2000" i="1">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fPr>
                      <m:num>
                        <m:d>
                          <m:d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𝑏</m:t>
                            </m:r>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 − 1</m:t>
                            </m:r>
                          </m:e>
                        </m:d>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 </m:t>
                        </m:r>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𝑀𝑆𝐵</m:t>
                        </m:r>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 + </m:t>
                        </m:r>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𝑏</m:t>
                        </m:r>
                        <m:d>
                          <m:d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𝑎</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e>
                        </m:d>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𝑀𝑆𝐸</m:t>
                        </m:r>
                      </m:num>
                      <m:den>
                        <m:d>
                          <m:dPr>
                            <m:ctrlPr>
                              <a:rPr lang="en-US" sz="20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2000" i="1">
                                <a:effectLst/>
                                <a:latin typeface="Cambria Math" panose="02040503050406030204" pitchFamily="18" charset="0"/>
                                <a:ea typeface="Times New Roman" panose="02020603050405020304" pitchFamily="18" charset="0"/>
                                <a:cs typeface="Calibri" panose="020F0502020204030204" pitchFamily="34" charset="0"/>
                              </a:rPr>
                              <m:t>𝑛</m:t>
                            </m:r>
                            <m:r>
                              <a:rPr lang="en-US" sz="2000" i="1">
                                <a:effectLst/>
                                <a:latin typeface="Cambria Math" panose="02040503050406030204" pitchFamily="18" charset="0"/>
                                <a:ea typeface="Times New Roman" panose="02020603050405020304" pitchFamily="18" charset="0"/>
                                <a:cs typeface="Calibri" panose="020F0502020204030204" pitchFamily="34" charset="0"/>
                              </a:rPr>
                              <m:t>−1</m:t>
                            </m:r>
                          </m:e>
                        </m:d>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 </m:t>
                        </m:r>
                        <m:r>
                          <a:rPr lang="en-US" sz="2000" b="0" i="1" smtClean="0">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Terms: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b = No. of blocks i.e. no. of columns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a</a:t>
                </a:r>
                <a:r>
                  <a:rPr lang="en-US" sz="2000" dirty="0">
                    <a:effectLst/>
                    <a:latin typeface="Calibri" panose="020F0502020204030204" pitchFamily="34" charset="0"/>
                    <a:ea typeface="Times New Roman" panose="02020603050405020304" pitchFamily="18" charset="0"/>
                    <a:cs typeface="Calibri" panose="020F0502020204030204" pitchFamily="34" charset="0"/>
                  </a:rPr>
                  <a:t> = No of treatments i.e. no of rows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r>
                  <a:rPr lang="en-US" sz="2000" dirty="0">
                    <a:latin typeface="Calibri" panose="020F0502020204030204" pitchFamily="34" charset="0"/>
                    <a:ea typeface="Times New Roman" panose="02020603050405020304" pitchFamily="18" charset="0"/>
                    <a:cs typeface="Calibri" panose="020F0502020204030204" pitchFamily="34" charset="0"/>
                  </a:rPr>
                  <a:t>MSB </a:t>
                </a:r>
                <a:r>
                  <a:rPr lang="en-US" sz="2000" dirty="0">
                    <a:effectLst/>
                    <a:latin typeface="Calibri" panose="020F0502020204030204" pitchFamily="34" charset="0"/>
                    <a:ea typeface="Times New Roman" panose="02020603050405020304" pitchFamily="18" charset="0"/>
                    <a:cs typeface="Calibri" panose="020F0502020204030204" pitchFamily="34" charset="0"/>
                  </a:rPr>
                  <a:t>= Mean sums of square due to block 	</a:t>
                </a:r>
              </a:p>
              <a:p>
                <a:pPr marL="0" marR="0" indent="0">
                  <a:lnSpc>
                    <a:spcPct val="115000"/>
                  </a:lnSpc>
                  <a:spcBef>
                    <a:spcPts val="0"/>
                  </a:spcBef>
                  <a:spcAft>
                    <a:spcPts val="0"/>
                  </a:spcAft>
                  <a:buNone/>
                </a:pPr>
                <a:r>
                  <a:rPr lang="en-US" sz="2000" dirty="0">
                    <a:latin typeface="Calibri" panose="020F0502020204030204" pitchFamily="34" charset="0"/>
                    <a:ea typeface="Times New Roman" panose="02020603050405020304" pitchFamily="18" charset="0"/>
                    <a:cs typeface="Calibri" panose="020F0502020204030204" pitchFamily="34" charset="0"/>
                  </a:rPr>
                  <a:t>	MSE </a:t>
                </a:r>
                <a:r>
                  <a:rPr lang="en-US" sz="2000" dirty="0">
                    <a:effectLst/>
                    <a:latin typeface="Calibri" panose="020F0502020204030204" pitchFamily="34" charset="0"/>
                    <a:ea typeface="Times New Roman" panose="02020603050405020304" pitchFamily="18" charset="0"/>
                    <a:cs typeface="Calibri" panose="020F0502020204030204" pitchFamily="34" charset="0"/>
                  </a:rPr>
                  <a:t>= Mean sums of square due to error in RBD</a:t>
                </a: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value of the R.E. indicates the gain in precision due to blocking.</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081242E0-306F-CE1D-416A-1A3DE1CF971C}"/>
                  </a:ext>
                </a:extLst>
              </p:cNvPr>
              <p:cNvSpPr>
                <a:spLocks noGrp="1" noRot="1" noChangeAspect="1" noMove="1" noResize="1" noEditPoints="1" noAdjustHandles="1" noChangeArrowheads="1" noChangeShapeType="1" noTextEdit="1"/>
              </p:cNvSpPr>
              <p:nvPr>
                <p:ph idx="1"/>
              </p:nvPr>
            </p:nvSpPr>
            <p:spPr>
              <a:xfrm>
                <a:off x="838200" y="544286"/>
                <a:ext cx="10515600" cy="5632677"/>
              </a:xfrm>
              <a:blipFill>
                <a:blip r:embed="rId2"/>
                <a:stretch>
                  <a:fillRect l="-1217" t="-173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3B951A9-96A6-191F-62BE-CDA64B2A0B9D}"/>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169649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91A8-679C-D97D-6512-BF21E959776A}"/>
              </a:ext>
            </a:extLst>
          </p:cNvPr>
          <p:cNvSpPr>
            <a:spLocks noGrp="1"/>
          </p:cNvSpPr>
          <p:nvPr>
            <p:ph type="title"/>
          </p:nvPr>
        </p:nvSpPr>
        <p:spPr>
          <a:xfrm>
            <a:off x="838200" y="262391"/>
            <a:ext cx="10515600" cy="418646"/>
          </a:xfrm>
        </p:spPr>
        <p:txBody>
          <a:bodyPr>
            <a:normAutofit fontScale="90000"/>
          </a:bodyPr>
          <a:lstStyle/>
          <a:p>
            <a:r>
              <a:rPr lang="en-US" sz="2400" b="1" dirty="0"/>
              <a:t>Example</a:t>
            </a:r>
          </a:p>
        </p:txBody>
      </p:sp>
      <p:sp>
        <p:nvSpPr>
          <p:cNvPr id="3" name="Content Placeholder 2">
            <a:extLst>
              <a:ext uri="{FF2B5EF4-FFF2-40B4-BE49-F238E27FC236}">
                <a16:creationId xmlns:a16="http://schemas.microsoft.com/office/drawing/2014/main" id="{9EC69811-46E9-323B-AAA4-A31BCEBABF3E}"/>
              </a:ext>
            </a:extLst>
          </p:cNvPr>
          <p:cNvSpPr>
            <a:spLocks noGrp="1"/>
          </p:cNvSpPr>
          <p:nvPr>
            <p:ph idx="1"/>
          </p:nvPr>
        </p:nvSpPr>
        <p:spPr>
          <a:xfrm>
            <a:off x="838200" y="881743"/>
            <a:ext cx="10515600" cy="5295220"/>
          </a:xfrm>
        </p:spPr>
        <p:txBody>
          <a:bodyPr/>
          <a:lstStyle/>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A chemist wishes to test the effect of four chemical agents on the strength of a particular type of cloth. There might be variability from one bolt to another, hence, the chemist decides to use a randomized block design, with the bolts of cloth considered as blocks. He selects five bolts and applies all four chemicals in random order to each bolt. The resulting tensile strength follow.</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Carryout the ANOVA to compare RBD vs CRD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0A30BA71-689F-4BCA-69B9-85FBB1F70DBA}"/>
              </a:ext>
            </a:extLst>
          </p:cNvPr>
          <p:cNvSpPr>
            <a:spLocks noGrp="1"/>
          </p:cNvSpPr>
          <p:nvPr>
            <p:ph type="ftr" sz="quarter" idx="11"/>
          </p:nvPr>
        </p:nvSpPr>
        <p:spPr/>
        <p:txBody>
          <a:bodyPr/>
          <a:lstStyle/>
          <a:p>
            <a:r>
              <a:rPr lang="en-US"/>
              <a:t>Copy Rigt: Santosh Chhatkuli</a:t>
            </a:r>
            <a:endParaRPr lang="en-US" dirty="0"/>
          </a:p>
        </p:txBody>
      </p:sp>
      <p:graphicFrame>
        <p:nvGraphicFramePr>
          <p:cNvPr id="7" name="Table 6">
            <a:extLst>
              <a:ext uri="{FF2B5EF4-FFF2-40B4-BE49-F238E27FC236}">
                <a16:creationId xmlns:a16="http://schemas.microsoft.com/office/drawing/2014/main" id="{2440F0F7-518E-D7B2-838C-E5E3EC7A01F3}"/>
              </a:ext>
            </a:extLst>
          </p:cNvPr>
          <p:cNvGraphicFramePr>
            <a:graphicFrameLocks noGrp="1"/>
          </p:cNvGraphicFramePr>
          <p:nvPr>
            <p:extLst>
              <p:ext uri="{D42A27DB-BD31-4B8C-83A1-F6EECF244321}">
                <p14:modId xmlns:p14="http://schemas.microsoft.com/office/powerpoint/2010/main" val="1336507198"/>
              </p:ext>
            </p:extLst>
          </p:nvPr>
        </p:nvGraphicFramePr>
        <p:xfrm>
          <a:off x="838200" y="2317079"/>
          <a:ext cx="6629400" cy="2450790"/>
        </p:xfrm>
        <a:graphic>
          <a:graphicData uri="http://schemas.openxmlformats.org/drawingml/2006/table">
            <a:tbl>
              <a:tblPr firstRow="1" firstCol="1" bandRow="1">
                <a:tableStyleId>{5C22544A-7EE6-4342-B048-85BDC9FD1C3A}</a:tableStyleId>
              </a:tblPr>
              <a:tblGrid>
                <a:gridCol w="1104900">
                  <a:extLst>
                    <a:ext uri="{9D8B030D-6E8A-4147-A177-3AD203B41FA5}">
                      <a16:colId xmlns:a16="http://schemas.microsoft.com/office/drawing/2014/main" val="689684348"/>
                    </a:ext>
                  </a:extLst>
                </a:gridCol>
                <a:gridCol w="1104900">
                  <a:extLst>
                    <a:ext uri="{9D8B030D-6E8A-4147-A177-3AD203B41FA5}">
                      <a16:colId xmlns:a16="http://schemas.microsoft.com/office/drawing/2014/main" val="1047016699"/>
                    </a:ext>
                  </a:extLst>
                </a:gridCol>
                <a:gridCol w="1104900">
                  <a:extLst>
                    <a:ext uri="{9D8B030D-6E8A-4147-A177-3AD203B41FA5}">
                      <a16:colId xmlns:a16="http://schemas.microsoft.com/office/drawing/2014/main" val="48913100"/>
                    </a:ext>
                  </a:extLst>
                </a:gridCol>
                <a:gridCol w="1104900">
                  <a:extLst>
                    <a:ext uri="{9D8B030D-6E8A-4147-A177-3AD203B41FA5}">
                      <a16:colId xmlns:a16="http://schemas.microsoft.com/office/drawing/2014/main" val="1337841529"/>
                    </a:ext>
                  </a:extLst>
                </a:gridCol>
                <a:gridCol w="1104900">
                  <a:extLst>
                    <a:ext uri="{9D8B030D-6E8A-4147-A177-3AD203B41FA5}">
                      <a16:colId xmlns:a16="http://schemas.microsoft.com/office/drawing/2014/main" val="682555754"/>
                    </a:ext>
                  </a:extLst>
                </a:gridCol>
                <a:gridCol w="1104900">
                  <a:extLst>
                    <a:ext uri="{9D8B030D-6E8A-4147-A177-3AD203B41FA5}">
                      <a16:colId xmlns:a16="http://schemas.microsoft.com/office/drawing/2014/main" val="4267799815"/>
                    </a:ext>
                  </a:extLst>
                </a:gridCol>
              </a:tblGrid>
              <a:tr h="408465">
                <a:tc rowSpan="2">
                  <a:txBody>
                    <a:bodyPr/>
                    <a:lstStyle/>
                    <a:p>
                      <a:pPr marL="0" marR="0">
                        <a:lnSpc>
                          <a:spcPct val="115000"/>
                        </a:lnSpc>
                        <a:spcBef>
                          <a:spcPts val="0"/>
                        </a:spcBef>
                        <a:spcAft>
                          <a:spcPts val="0"/>
                        </a:spcAft>
                      </a:pPr>
                      <a:r>
                        <a:rPr lang="en-US" sz="2000" dirty="0">
                          <a:effectLst/>
                        </a:rPr>
                        <a:t>Chemical agents</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5">
                  <a:txBody>
                    <a:bodyPr/>
                    <a:lstStyle/>
                    <a:p>
                      <a:pPr marL="0" marR="0" algn="ctr">
                        <a:lnSpc>
                          <a:spcPct val="115000"/>
                        </a:lnSpc>
                        <a:spcBef>
                          <a:spcPts val="0"/>
                        </a:spcBef>
                        <a:spcAft>
                          <a:spcPts val="0"/>
                        </a:spcAft>
                      </a:pPr>
                      <a:r>
                        <a:rPr lang="en-US" sz="2000">
                          <a:effectLst/>
                        </a:rPr>
                        <a:t>Bolt</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49306313"/>
                  </a:ext>
                </a:extLst>
              </a:tr>
              <a:tr h="408465">
                <a:tc vMerge="1">
                  <a:txBody>
                    <a:bodyPr/>
                    <a:lstStyle/>
                    <a:p>
                      <a:endParaRPr lang="en-US"/>
                    </a:p>
                  </a:txBody>
                  <a:tcPr/>
                </a:tc>
                <a:tc>
                  <a:txBody>
                    <a:bodyPr/>
                    <a:lstStyle/>
                    <a:p>
                      <a:pPr marL="0" marR="0">
                        <a:lnSpc>
                          <a:spcPct val="115000"/>
                        </a:lnSpc>
                        <a:spcBef>
                          <a:spcPts val="0"/>
                        </a:spcBef>
                        <a:spcAft>
                          <a:spcPts val="0"/>
                        </a:spcAft>
                      </a:pPr>
                      <a:r>
                        <a:rPr lang="en-US" sz="2000">
                          <a:effectLst/>
                        </a:rPr>
                        <a:t>1</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2</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5</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0324723"/>
                  </a:ext>
                </a:extLst>
              </a:tr>
              <a:tr h="408465">
                <a:tc>
                  <a:txBody>
                    <a:bodyPr/>
                    <a:lstStyle/>
                    <a:p>
                      <a:pPr marL="0" marR="0">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68</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71</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67</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4469491"/>
                  </a:ext>
                </a:extLst>
              </a:tr>
              <a:tr h="408465">
                <a:tc>
                  <a:txBody>
                    <a:bodyPr/>
                    <a:lstStyle/>
                    <a:p>
                      <a:pPr marL="0" marR="0">
                        <a:lnSpc>
                          <a:spcPct val="115000"/>
                        </a:lnSpc>
                        <a:spcBef>
                          <a:spcPts val="0"/>
                        </a:spcBef>
                        <a:spcAft>
                          <a:spcPts val="0"/>
                        </a:spcAft>
                      </a:pPr>
                      <a:r>
                        <a:rPr lang="en-US" sz="2000">
                          <a:effectLst/>
                        </a:rPr>
                        <a:t>2</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73</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67</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75</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72</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70</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1281438"/>
                  </a:ext>
                </a:extLst>
              </a:tr>
              <a:tr h="408465">
                <a:tc>
                  <a:txBody>
                    <a:bodyPr/>
                    <a:lstStyle/>
                    <a:p>
                      <a:pPr marL="0" marR="0">
                        <a:lnSpc>
                          <a:spcPct val="115000"/>
                        </a:lnSpc>
                        <a:spcBef>
                          <a:spcPts val="0"/>
                        </a:spcBef>
                        <a:spcAft>
                          <a:spcPts val="0"/>
                        </a:spcAft>
                      </a:pPr>
                      <a:r>
                        <a:rPr lang="en-US" sz="2000">
                          <a:effectLst/>
                        </a:rPr>
                        <a:t>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75</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68</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78</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68</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6714902"/>
                  </a:ext>
                </a:extLst>
              </a:tr>
              <a:tr h="408465">
                <a:tc>
                  <a:txBody>
                    <a:bodyPr/>
                    <a:lstStyle/>
                    <a:p>
                      <a:pPr marL="0" marR="0">
                        <a:lnSpc>
                          <a:spcPct val="115000"/>
                        </a:lnSpc>
                        <a:spcBef>
                          <a:spcPts val="0"/>
                        </a:spcBef>
                        <a:spcAft>
                          <a:spcPts val="0"/>
                        </a:spcAft>
                      </a:pPr>
                      <a:r>
                        <a:rPr lang="en-US" sz="2000">
                          <a:effectLst/>
                        </a:rPr>
                        <a:t>4</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73</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71</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a:effectLst/>
                        </a:rPr>
                        <a:t>75</a:t>
                      </a:r>
                      <a:endParaRPr lang="en-US"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75</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69</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2224193"/>
                  </a:ext>
                </a:extLst>
              </a:tr>
            </a:tbl>
          </a:graphicData>
        </a:graphic>
      </p:graphicFrame>
    </p:spTree>
    <p:extLst>
      <p:ext uri="{BB962C8B-B14F-4D97-AF65-F5344CB8AC3E}">
        <p14:creationId xmlns:p14="http://schemas.microsoft.com/office/powerpoint/2010/main" val="1078126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762B7-E740-638B-59D1-29F00665219D}"/>
              </a:ext>
            </a:extLst>
          </p:cNvPr>
          <p:cNvSpPr>
            <a:spLocks noGrp="1"/>
          </p:cNvSpPr>
          <p:nvPr>
            <p:ph idx="1"/>
          </p:nvPr>
        </p:nvSpPr>
        <p:spPr>
          <a:xfrm>
            <a:off x="664029" y="136524"/>
            <a:ext cx="11092541" cy="6219825"/>
          </a:xfrm>
        </p:spPr>
        <p:txBody>
          <a:bodyPr numCol="1">
            <a:normAutofit/>
          </a:bodyPr>
          <a:lstStyle/>
          <a:p>
            <a:pPr marL="0" indent="0">
              <a:buNone/>
            </a:pPr>
            <a:r>
              <a:rPr lang="en-US" sz="1600" b="1" dirty="0"/>
              <a:t>One-way ANOVA for CRD</a:t>
            </a:r>
          </a:p>
          <a:p>
            <a:pPr marL="0" indent="0">
              <a:buNone/>
            </a:pPr>
            <a:endParaRPr lang="en-US" sz="16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600" b="1" dirty="0"/>
          </a:p>
          <a:p>
            <a:pPr marL="0" indent="0">
              <a:buNone/>
            </a:pPr>
            <a:r>
              <a:rPr lang="en-US" sz="1600" b="1" dirty="0"/>
              <a:t>Two-way ANOVA for RBD</a:t>
            </a:r>
          </a:p>
          <a:p>
            <a:pPr marL="0" indent="0">
              <a:buNone/>
            </a:pPr>
            <a:endParaRPr lang="en-US" sz="16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F3DE7BEB-489D-51E0-DC8E-9AAD6FBBBAF3}"/>
              </a:ext>
            </a:extLst>
          </p:cNvPr>
          <p:cNvSpPr>
            <a:spLocks noGrp="1"/>
          </p:cNvSpPr>
          <p:nvPr>
            <p:ph type="ftr" sz="quarter" idx="11"/>
          </p:nvPr>
        </p:nvSpPr>
        <p:spPr/>
        <p:txBody>
          <a:bodyPr/>
          <a:lstStyle/>
          <a:p>
            <a:r>
              <a:rPr lang="en-US"/>
              <a:t>Copy Rigt: Santosh Chhatkuli</a:t>
            </a:r>
            <a:endParaRPr lang="en-US" dirty="0"/>
          </a:p>
        </p:txBody>
      </p:sp>
      <p:graphicFrame>
        <p:nvGraphicFramePr>
          <p:cNvPr id="7" name="Table 6">
            <a:extLst>
              <a:ext uri="{FF2B5EF4-FFF2-40B4-BE49-F238E27FC236}">
                <a16:creationId xmlns:a16="http://schemas.microsoft.com/office/drawing/2014/main" id="{1E14003E-95EE-DE1A-73D5-B1A97FC272A8}"/>
              </a:ext>
            </a:extLst>
          </p:cNvPr>
          <p:cNvGraphicFramePr>
            <a:graphicFrameLocks noGrp="1"/>
          </p:cNvGraphicFramePr>
          <p:nvPr>
            <p:extLst>
              <p:ext uri="{D42A27DB-BD31-4B8C-83A1-F6EECF244321}">
                <p14:modId xmlns:p14="http://schemas.microsoft.com/office/powerpoint/2010/main" val="25282999"/>
              </p:ext>
            </p:extLst>
          </p:nvPr>
        </p:nvGraphicFramePr>
        <p:xfrm>
          <a:off x="726782" y="501651"/>
          <a:ext cx="6433458" cy="2430639"/>
        </p:xfrm>
        <a:graphic>
          <a:graphicData uri="http://schemas.openxmlformats.org/drawingml/2006/table">
            <a:tbl>
              <a:tblPr firstRow="1" firstCol="1" bandRow="1">
                <a:tableStyleId>{5C22544A-7EE6-4342-B048-85BDC9FD1C3A}</a:tableStyleId>
              </a:tblPr>
              <a:tblGrid>
                <a:gridCol w="1489266">
                  <a:extLst>
                    <a:ext uri="{9D8B030D-6E8A-4147-A177-3AD203B41FA5}">
                      <a16:colId xmlns:a16="http://schemas.microsoft.com/office/drawing/2014/main" val="36181632"/>
                    </a:ext>
                  </a:extLst>
                </a:gridCol>
                <a:gridCol w="824032">
                  <a:extLst>
                    <a:ext uri="{9D8B030D-6E8A-4147-A177-3AD203B41FA5}">
                      <a16:colId xmlns:a16="http://schemas.microsoft.com/office/drawing/2014/main" val="2433100534"/>
                    </a:ext>
                  </a:extLst>
                </a:gridCol>
                <a:gridCol w="824032">
                  <a:extLst>
                    <a:ext uri="{9D8B030D-6E8A-4147-A177-3AD203B41FA5}">
                      <a16:colId xmlns:a16="http://schemas.microsoft.com/office/drawing/2014/main" val="527715331"/>
                    </a:ext>
                  </a:extLst>
                </a:gridCol>
                <a:gridCol w="824032">
                  <a:extLst>
                    <a:ext uri="{9D8B030D-6E8A-4147-A177-3AD203B41FA5}">
                      <a16:colId xmlns:a16="http://schemas.microsoft.com/office/drawing/2014/main" val="2808985548"/>
                    </a:ext>
                  </a:extLst>
                </a:gridCol>
                <a:gridCol w="824032">
                  <a:extLst>
                    <a:ext uri="{9D8B030D-6E8A-4147-A177-3AD203B41FA5}">
                      <a16:colId xmlns:a16="http://schemas.microsoft.com/office/drawing/2014/main" val="3936211819"/>
                    </a:ext>
                  </a:extLst>
                </a:gridCol>
                <a:gridCol w="824032">
                  <a:extLst>
                    <a:ext uri="{9D8B030D-6E8A-4147-A177-3AD203B41FA5}">
                      <a16:colId xmlns:a16="http://schemas.microsoft.com/office/drawing/2014/main" val="59051703"/>
                    </a:ext>
                  </a:extLst>
                </a:gridCol>
                <a:gridCol w="824032">
                  <a:extLst>
                    <a:ext uri="{9D8B030D-6E8A-4147-A177-3AD203B41FA5}">
                      <a16:colId xmlns:a16="http://schemas.microsoft.com/office/drawing/2014/main" val="306098263"/>
                    </a:ext>
                  </a:extLst>
                </a:gridCol>
              </a:tblGrid>
              <a:tr h="543580">
                <a:tc>
                  <a:txBody>
                    <a:bodyPr/>
                    <a:lstStyle/>
                    <a:p>
                      <a:pPr marL="0" marR="0" algn="ctr">
                        <a:lnSpc>
                          <a:spcPct val="115000"/>
                        </a:lnSpc>
                        <a:spcBef>
                          <a:spcPts val="0"/>
                        </a:spcBef>
                        <a:spcAft>
                          <a:spcPts val="0"/>
                        </a:spcAft>
                      </a:pPr>
                      <a:r>
                        <a:rPr lang="en-US" sz="1200" dirty="0">
                          <a:effectLst/>
                        </a:rPr>
                        <a:t>Source of Variation</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SS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df</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MS</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F</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P-value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F crit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47854431"/>
                  </a:ext>
                </a:extLst>
              </a:tr>
              <a:tr h="823570">
                <a:tc>
                  <a:txBody>
                    <a:bodyPr/>
                    <a:lstStyle/>
                    <a:p>
                      <a:pPr marL="0" marR="0">
                        <a:lnSpc>
                          <a:spcPct val="115000"/>
                        </a:lnSpc>
                        <a:spcBef>
                          <a:spcPts val="0"/>
                        </a:spcBef>
                        <a:spcAft>
                          <a:spcPts val="0"/>
                        </a:spcAft>
                      </a:pPr>
                      <a:r>
                        <a:rPr lang="en-US" sz="1200" dirty="0">
                          <a:solidFill>
                            <a:sysClr val="windowText" lastClr="000000"/>
                          </a:solidFill>
                          <a:effectLst/>
                        </a:rPr>
                        <a:t>Between Chemical Agents</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12.95</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3</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4.316667</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0.386279</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0.764377</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3.238872</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3704898487"/>
                  </a:ext>
                </a:extLst>
              </a:tr>
              <a:tr h="543580">
                <a:tc>
                  <a:txBody>
                    <a:bodyPr/>
                    <a:lstStyle/>
                    <a:p>
                      <a:pPr marL="0" marR="0">
                        <a:lnSpc>
                          <a:spcPct val="115000"/>
                        </a:lnSpc>
                        <a:spcBef>
                          <a:spcPts val="0"/>
                        </a:spcBef>
                        <a:spcAft>
                          <a:spcPts val="0"/>
                        </a:spcAft>
                      </a:pPr>
                      <a:r>
                        <a:rPr lang="en-US" sz="1200" dirty="0">
                          <a:solidFill>
                            <a:sysClr val="windowText" lastClr="000000"/>
                          </a:solidFill>
                          <a:effectLst/>
                        </a:rPr>
                        <a:t>Within Groups</a:t>
                      </a:r>
                    </a:p>
                    <a:p>
                      <a:pPr marL="0" marR="0">
                        <a:lnSpc>
                          <a:spcPct val="115000"/>
                        </a:lnSpc>
                        <a:spcBef>
                          <a:spcPts val="0"/>
                        </a:spcBef>
                        <a:spcAft>
                          <a:spcPts val="0"/>
                        </a:spcAft>
                      </a:pPr>
                      <a:r>
                        <a:rPr lang="en-US" sz="1200" dirty="0">
                          <a:solidFill>
                            <a:sysClr val="windowText" lastClr="000000"/>
                          </a:solidFill>
                          <a:effectLst/>
                        </a:rPr>
                        <a:t>(Error)</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178.8</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16</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11.175</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4171520498"/>
                  </a:ext>
                </a:extLst>
              </a:tr>
              <a:tr h="253614">
                <a:tc>
                  <a:txBody>
                    <a:bodyPr/>
                    <a:lstStyle/>
                    <a:p>
                      <a:pPr>
                        <a:lnSpc>
                          <a:spcPct val="115000"/>
                        </a:lnSpc>
                      </a:pPr>
                      <a:endParaRPr lang="en-US" sz="12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2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2038476353"/>
                  </a:ext>
                </a:extLst>
              </a:tr>
              <a:tr h="266295">
                <a:tc>
                  <a:txBody>
                    <a:bodyPr/>
                    <a:lstStyle/>
                    <a:p>
                      <a:pPr marL="0" marR="0">
                        <a:lnSpc>
                          <a:spcPct val="115000"/>
                        </a:lnSpc>
                        <a:spcBef>
                          <a:spcPts val="0"/>
                        </a:spcBef>
                        <a:spcAft>
                          <a:spcPts val="0"/>
                        </a:spcAft>
                      </a:pPr>
                      <a:r>
                        <a:rPr lang="en-US" sz="1200">
                          <a:solidFill>
                            <a:sysClr val="windowText" lastClr="000000"/>
                          </a:solidFill>
                          <a:effectLst/>
                        </a:rPr>
                        <a:t>Total</a:t>
                      </a:r>
                      <a:endParaRPr lang="en-US" sz="12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191.75</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solidFill>
                            <a:sysClr val="windowText" lastClr="000000"/>
                          </a:solidFill>
                          <a:effectLst/>
                        </a:rPr>
                        <a:t>19</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a:solidFill>
                            <a:sysClr val="windowText" lastClr="000000"/>
                          </a:solidFill>
                          <a:effectLst/>
                        </a:rPr>
                        <a:t> </a:t>
                      </a:r>
                      <a:endParaRPr lang="en-US" sz="12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a:solidFill>
                            <a:sysClr val="windowText" lastClr="000000"/>
                          </a:solidFill>
                          <a:effectLst/>
                        </a:rPr>
                        <a:t> </a:t>
                      </a:r>
                      <a:endParaRPr lang="en-US" sz="120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dirty="0">
                          <a:solidFill>
                            <a:sysClr val="windowText" lastClr="000000"/>
                          </a:solidFill>
                          <a:effectLst/>
                        </a:rPr>
                        <a:t> </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dirty="0">
                          <a:solidFill>
                            <a:sysClr val="windowText" lastClr="000000"/>
                          </a:solidFill>
                          <a:effectLst/>
                        </a:rPr>
                        <a:t> </a:t>
                      </a:r>
                      <a:endParaRPr lang="en-US" sz="12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1490509888"/>
                  </a:ext>
                </a:extLst>
              </a:tr>
            </a:tbl>
          </a:graphicData>
        </a:graphic>
      </p:graphicFrame>
      <p:graphicFrame>
        <p:nvGraphicFramePr>
          <p:cNvPr id="10" name="Table 9">
            <a:extLst>
              <a:ext uri="{FF2B5EF4-FFF2-40B4-BE49-F238E27FC236}">
                <a16:creationId xmlns:a16="http://schemas.microsoft.com/office/drawing/2014/main" id="{6904658B-49DE-2721-F266-3D1F42688E91}"/>
              </a:ext>
            </a:extLst>
          </p:cNvPr>
          <p:cNvGraphicFramePr>
            <a:graphicFrameLocks noGrp="1"/>
          </p:cNvGraphicFramePr>
          <p:nvPr>
            <p:extLst>
              <p:ext uri="{D42A27DB-BD31-4B8C-83A1-F6EECF244321}">
                <p14:modId xmlns:p14="http://schemas.microsoft.com/office/powerpoint/2010/main" val="2055889486"/>
              </p:ext>
            </p:extLst>
          </p:nvPr>
        </p:nvGraphicFramePr>
        <p:xfrm>
          <a:off x="821871" y="3538697"/>
          <a:ext cx="6433458" cy="2529636"/>
        </p:xfrm>
        <a:graphic>
          <a:graphicData uri="http://schemas.openxmlformats.org/drawingml/2006/table">
            <a:tbl>
              <a:tblPr firstRow="1" firstCol="1" bandRow="1">
                <a:tableStyleId>{5C22544A-7EE6-4342-B048-85BDC9FD1C3A}</a:tableStyleId>
              </a:tblPr>
              <a:tblGrid>
                <a:gridCol w="1398815">
                  <a:extLst>
                    <a:ext uri="{9D8B030D-6E8A-4147-A177-3AD203B41FA5}">
                      <a16:colId xmlns:a16="http://schemas.microsoft.com/office/drawing/2014/main" val="1438794342"/>
                    </a:ext>
                  </a:extLst>
                </a:gridCol>
                <a:gridCol w="914483">
                  <a:extLst>
                    <a:ext uri="{9D8B030D-6E8A-4147-A177-3AD203B41FA5}">
                      <a16:colId xmlns:a16="http://schemas.microsoft.com/office/drawing/2014/main" val="2374844940"/>
                    </a:ext>
                  </a:extLst>
                </a:gridCol>
                <a:gridCol w="824032">
                  <a:extLst>
                    <a:ext uri="{9D8B030D-6E8A-4147-A177-3AD203B41FA5}">
                      <a16:colId xmlns:a16="http://schemas.microsoft.com/office/drawing/2014/main" val="1431973639"/>
                    </a:ext>
                  </a:extLst>
                </a:gridCol>
                <a:gridCol w="824032">
                  <a:extLst>
                    <a:ext uri="{9D8B030D-6E8A-4147-A177-3AD203B41FA5}">
                      <a16:colId xmlns:a16="http://schemas.microsoft.com/office/drawing/2014/main" val="1409257271"/>
                    </a:ext>
                  </a:extLst>
                </a:gridCol>
                <a:gridCol w="824032">
                  <a:extLst>
                    <a:ext uri="{9D8B030D-6E8A-4147-A177-3AD203B41FA5}">
                      <a16:colId xmlns:a16="http://schemas.microsoft.com/office/drawing/2014/main" val="2560082975"/>
                    </a:ext>
                  </a:extLst>
                </a:gridCol>
                <a:gridCol w="824032">
                  <a:extLst>
                    <a:ext uri="{9D8B030D-6E8A-4147-A177-3AD203B41FA5}">
                      <a16:colId xmlns:a16="http://schemas.microsoft.com/office/drawing/2014/main" val="3515126964"/>
                    </a:ext>
                  </a:extLst>
                </a:gridCol>
                <a:gridCol w="824032">
                  <a:extLst>
                    <a:ext uri="{9D8B030D-6E8A-4147-A177-3AD203B41FA5}">
                      <a16:colId xmlns:a16="http://schemas.microsoft.com/office/drawing/2014/main" val="2843657457"/>
                    </a:ext>
                  </a:extLst>
                </a:gridCol>
              </a:tblGrid>
              <a:tr h="510372">
                <a:tc>
                  <a:txBody>
                    <a:bodyPr/>
                    <a:lstStyle/>
                    <a:p>
                      <a:pPr marL="0" marR="0" algn="ctr">
                        <a:lnSpc>
                          <a:spcPct val="115000"/>
                        </a:lnSpc>
                        <a:spcBef>
                          <a:spcPts val="0"/>
                        </a:spcBef>
                        <a:spcAft>
                          <a:spcPts val="0"/>
                        </a:spcAft>
                      </a:pPr>
                      <a:r>
                        <a:rPr lang="en-US" sz="1200" dirty="0">
                          <a:effectLst/>
                        </a:rPr>
                        <a:t>Source of Variation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SS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df</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MS</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dirty="0">
                          <a:effectLst/>
                        </a:rPr>
                        <a:t>F</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P-value</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0"/>
                        </a:spcBef>
                        <a:spcAft>
                          <a:spcPts val="0"/>
                        </a:spcAft>
                      </a:pPr>
                      <a:r>
                        <a:rPr lang="en-US" sz="1200">
                          <a:effectLst/>
                        </a:rPr>
                        <a:t>F crit</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21015758"/>
                  </a:ext>
                </a:extLst>
              </a:tr>
              <a:tr h="510372">
                <a:tc>
                  <a:txBody>
                    <a:bodyPr/>
                    <a:lstStyle/>
                    <a:p>
                      <a:pPr marL="0" marR="0">
                        <a:lnSpc>
                          <a:spcPct val="115000"/>
                        </a:lnSpc>
                        <a:spcBef>
                          <a:spcPts val="0"/>
                        </a:spcBef>
                        <a:spcAft>
                          <a:spcPts val="0"/>
                        </a:spcAft>
                      </a:pPr>
                      <a:r>
                        <a:rPr lang="en-US" sz="1200" dirty="0">
                          <a:solidFill>
                            <a:sysClr val="windowText" lastClr="000000"/>
                          </a:solidFill>
                          <a:effectLst/>
                        </a:rPr>
                        <a:t>Chemical agents</a:t>
                      </a:r>
                      <a:endParaRPr lang="en-US" sz="11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12.95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4.316667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2.376147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0.121144</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3.490295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2898506427"/>
                  </a:ext>
                </a:extLst>
              </a:tr>
              <a:tr h="510372">
                <a:tc>
                  <a:txBody>
                    <a:bodyPr/>
                    <a:lstStyle/>
                    <a:p>
                      <a:pPr marL="0" marR="0">
                        <a:lnSpc>
                          <a:spcPct val="115000"/>
                        </a:lnSpc>
                        <a:spcBef>
                          <a:spcPts val="0"/>
                        </a:spcBef>
                        <a:spcAft>
                          <a:spcPts val="0"/>
                        </a:spcAft>
                      </a:pPr>
                      <a:r>
                        <a:rPr lang="en-US" sz="1200" dirty="0">
                          <a:solidFill>
                            <a:sysClr val="windowText" lastClr="000000"/>
                          </a:solidFill>
                          <a:effectLst/>
                        </a:rPr>
                        <a:t>Bolts</a:t>
                      </a:r>
                      <a:endParaRPr lang="en-US" sz="11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157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4</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39.25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21.6055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2.06E-05</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3.259167</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3909878774"/>
                  </a:ext>
                </a:extLst>
              </a:tr>
              <a:tr h="510372">
                <a:tc>
                  <a:txBody>
                    <a:bodyPr/>
                    <a:lstStyle/>
                    <a:p>
                      <a:pPr marL="0" marR="0">
                        <a:lnSpc>
                          <a:spcPct val="115000"/>
                        </a:lnSpc>
                        <a:spcBef>
                          <a:spcPts val="0"/>
                        </a:spcBef>
                        <a:spcAft>
                          <a:spcPts val="0"/>
                        </a:spcAft>
                      </a:pPr>
                      <a:r>
                        <a:rPr lang="en-US" sz="1200" dirty="0">
                          <a:solidFill>
                            <a:sysClr val="windowText" lastClr="000000"/>
                          </a:solidFill>
                          <a:effectLst/>
                        </a:rPr>
                        <a:t>Error</a:t>
                      </a:r>
                      <a:endParaRPr lang="en-US" sz="11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21.8</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12</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1.816667</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2117120383"/>
                  </a:ext>
                </a:extLst>
              </a:tr>
              <a:tr h="238121">
                <a:tc>
                  <a:txBody>
                    <a:bodyPr/>
                    <a:lstStyle/>
                    <a:p>
                      <a:pPr>
                        <a:lnSpc>
                          <a:spcPct val="115000"/>
                        </a:lnSpc>
                      </a:pPr>
                      <a:endParaRPr lang="en-US" sz="1100" dirty="0">
                        <a:solidFill>
                          <a:sysClr val="windowText" lastClr="000000"/>
                        </a:solidFill>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a:lnSpc>
                          <a:spcPct val="115000"/>
                        </a:lnSpc>
                      </a:pPr>
                      <a:endParaRPr lang="en-US" sz="1100">
                        <a:effectLst/>
                        <a:latin typeface="Calibri" panose="020F0502020204030204" pitchFamily="34"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2456143468"/>
                  </a:ext>
                </a:extLst>
              </a:tr>
              <a:tr h="250027">
                <a:tc>
                  <a:txBody>
                    <a:bodyPr/>
                    <a:lstStyle/>
                    <a:p>
                      <a:pPr marL="0" marR="0">
                        <a:lnSpc>
                          <a:spcPct val="115000"/>
                        </a:lnSpc>
                        <a:spcBef>
                          <a:spcPts val="0"/>
                        </a:spcBef>
                        <a:spcAft>
                          <a:spcPts val="0"/>
                        </a:spcAft>
                      </a:pPr>
                      <a:r>
                        <a:rPr lang="en-US" sz="1200" dirty="0">
                          <a:solidFill>
                            <a:sysClr val="windowText" lastClr="000000"/>
                          </a:solidFill>
                          <a:effectLst/>
                        </a:rPr>
                        <a:t>Total</a:t>
                      </a:r>
                      <a:endParaRPr lang="en-US" sz="1100" dirty="0">
                        <a:solidFill>
                          <a:sysClr val="windowText" lastClr="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dirty="0">
                          <a:effectLst/>
                        </a:rPr>
                        <a:t>191.75</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gn="r">
                        <a:lnSpc>
                          <a:spcPct val="115000"/>
                        </a:lnSpc>
                        <a:spcBef>
                          <a:spcPts val="0"/>
                        </a:spcBef>
                        <a:spcAft>
                          <a:spcPts val="0"/>
                        </a:spcAft>
                      </a:pPr>
                      <a:r>
                        <a:rPr lang="en-US" sz="1200">
                          <a:effectLst/>
                        </a:rPr>
                        <a:t>19</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a:effectLst/>
                        </a:rPr>
                        <a:t> </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tc>
                  <a:txBody>
                    <a:bodyPr/>
                    <a:lstStyle/>
                    <a:p>
                      <a:pPr marL="0" marR="0">
                        <a:lnSpc>
                          <a:spcPct val="115000"/>
                        </a:lnSpc>
                        <a:spcBef>
                          <a:spcPts val="0"/>
                        </a:spcBef>
                        <a:spcAft>
                          <a:spcPts val="0"/>
                        </a:spcAft>
                      </a:pPr>
                      <a:r>
                        <a:rPr lang="en-US" sz="1200" dirty="0">
                          <a:effectLst/>
                        </a:rPr>
                        <a:t>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solidFill>
                      <a:schemeClr val="accent4">
                        <a:lumMod val="20000"/>
                        <a:lumOff val="80000"/>
                      </a:schemeClr>
                    </a:solidFill>
                  </a:tcPr>
                </a:tc>
                <a:extLst>
                  <a:ext uri="{0D108BD9-81ED-4DB2-BD59-A6C34878D82A}">
                    <a16:rowId xmlns:a16="http://schemas.microsoft.com/office/drawing/2014/main" val="2495477669"/>
                  </a:ext>
                </a:extLst>
              </a:tr>
            </a:tbl>
          </a:graphicData>
        </a:graphic>
      </p:graphicFrame>
    </p:spTree>
    <p:extLst>
      <p:ext uri="{BB962C8B-B14F-4D97-AF65-F5344CB8AC3E}">
        <p14:creationId xmlns:p14="http://schemas.microsoft.com/office/powerpoint/2010/main" val="129507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1E35-1775-AA0A-F229-6F21869192D9}"/>
              </a:ext>
            </a:extLst>
          </p:cNvPr>
          <p:cNvSpPr>
            <a:spLocks noGrp="1"/>
          </p:cNvSpPr>
          <p:nvPr>
            <p:ph type="title"/>
          </p:nvPr>
        </p:nvSpPr>
        <p:spPr>
          <a:xfrm>
            <a:off x="838200" y="229733"/>
            <a:ext cx="10515600" cy="451304"/>
          </a:xfrm>
        </p:spPr>
        <p:txBody>
          <a:bodyPr>
            <a:noAutofit/>
          </a:bodyPr>
          <a:lstStyle/>
          <a:p>
            <a:r>
              <a:rPr lang="en-US" sz="2800" b="1" dirty="0"/>
              <a:t>Conclusions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B905B9-8744-1F61-3C37-E0ADE59CE467}"/>
                  </a:ext>
                </a:extLst>
              </p:cNvPr>
              <p:cNvSpPr>
                <a:spLocks noGrp="1"/>
              </p:cNvSpPr>
              <p:nvPr>
                <p:ph idx="1"/>
              </p:nvPr>
            </p:nvSpPr>
            <p:spPr>
              <a:xfrm>
                <a:off x="838200" y="968829"/>
                <a:ext cx="11059886" cy="5208134"/>
              </a:xfrm>
            </p:spPr>
            <p:txBody>
              <a:bodyPr>
                <a:noAutofit/>
              </a:bodyPr>
              <a:lstStyle/>
              <a:p>
                <a:pPr marL="514350" indent="-514350">
                  <a:buAutoNum type="arabicPeriod"/>
                </a:pPr>
                <a:r>
                  <a:rPr lang="en-US" sz="3000" dirty="0"/>
                  <a:t>Due to introduction of block in RBD, error sums of square is reduced by separating sum of square due to block i.e. bolts from it.</a:t>
                </a:r>
              </a:p>
              <a:p>
                <a:pPr marL="514350" indent="-514350">
                  <a:buAutoNum type="arabicPeriod"/>
                </a:pPr>
                <a:r>
                  <a:rPr lang="en-US" sz="3000" dirty="0"/>
                  <a:t>Relative Efficiency</a:t>
                </a:r>
              </a:p>
              <a:p>
                <a:pPr marL="0" indent="0">
                  <a:buNone/>
                </a:pPr>
                <a:r>
                  <a:rPr lang="en-US" sz="3000" dirty="0"/>
                  <a:t>	</a:t>
                </a:r>
                <a14:m>
                  <m:oMath xmlns:m="http://schemas.openxmlformats.org/officeDocument/2006/math">
                    <m:r>
                      <a:rPr lang="en-US" sz="3000" i="1" smtClean="0">
                        <a:effectLst/>
                        <a:latin typeface="Cambria Math" panose="02040503050406030204" pitchFamily="18" charset="0"/>
                        <a:ea typeface="Times New Roman" panose="02020603050405020304" pitchFamily="18" charset="0"/>
                        <a:cs typeface="Calibri" panose="020F0502020204030204" pitchFamily="34" charset="0"/>
                      </a:rPr>
                      <m:t>𝑅</m:t>
                    </m:r>
                    <m:r>
                      <a:rPr lang="en-US" sz="3000" i="1" smtClean="0">
                        <a:effectLst/>
                        <a:latin typeface="Cambria Math" panose="02040503050406030204" pitchFamily="18" charset="0"/>
                        <a:ea typeface="Times New Roman" panose="02020603050405020304" pitchFamily="18" charset="0"/>
                        <a:cs typeface="Calibri" panose="020F0502020204030204" pitchFamily="34" charset="0"/>
                      </a:rPr>
                      <m:t>.</m:t>
                    </m:r>
                    <m:r>
                      <a:rPr lang="en-US" sz="3000" i="1" smtClean="0">
                        <a:effectLst/>
                        <a:latin typeface="Cambria Math" panose="02040503050406030204" pitchFamily="18" charset="0"/>
                        <a:ea typeface="Times New Roman" panose="02020603050405020304" pitchFamily="18" charset="0"/>
                        <a:cs typeface="Calibri" panose="020F0502020204030204" pitchFamily="34" charset="0"/>
                      </a:rPr>
                      <m:t>𝐸</m:t>
                    </m:r>
                    <m:r>
                      <a:rPr lang="en-US" sz="3000" i="1" smtClean="0">
                        <a:effectLst/>
                        <a:latin typeface="Cambria Math" panose="02040503050406030204" pitchFamily="18" charset="0"/>
                        <a:ea typeface="Times New Roman" panose="02020603050405020304" pitchFamily="18" charset="0"/>
                        <a:cs typeface="Calibri" panose="020F0502020204030204" pitchFamily="34" charset="0"/>
                      </a:rPr>
                      <m:t>.=</m:t>
                    </m:r>
                    <m:f>
                      <m:fPr>
                        <m:ctrlPr>
                          <a:rPr lang="en-US" sz="3000" i="1">
                            <a:effectLst/>
                            <a:latin typeface="Cambria Math" panose="02040503050406030204" pitchFamily="18" charset="0"/>
                            <a:ea typeface="Times New Roman" panose="02020603050405020304" pitchFamily="18" charset="0"/>
                            <a:cs typeface="Calibri" panose="020F0502020204030204" pitchFamily="34" charset="0"/>
                          </a:rPr>
                        </m:ctrlPr>
                      </m:fPr>
                      <m:num>
                        <m:d>
                          <m:dPr>
                            <m:ctrlPr>
                              <a:rPr lang="en-US" sz="3000" b="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3000" b="0" i="1" smtClean="0">
                                <a:effectLst/>
                                <a:latin typeface="Cambria Math" panose="02040503050406030204" pitchFamily="18" charset="0"/>
                                <a:ea typeface="Times New Roman" panose="02020603050405020304" pitchFamily="18" charset="0"/>
                                <a:cs typeface="Calibri" panose="020F0502020204030204" pitchFamily="34" charset="0"/>
                              </a:rPr>
                              <m:t>𝑏</m:t>
                            </m:r>
                            <m:r>
                              <a:rPr lang="en-US" sz="3000" i="1">
                                <a:effectLst/>
                                <a:latin typeface="Cambria Math" panose="02040503050406030204" pitchFamily="18" charset="0"/>
                                <a:ea typeface="Times New Roman" panose="02020603050405020304" pitchFamily="18" charset="0"/>
                                <a:cs typeface="Calibri" panose="020F0502020204030204" pitchFamily="34" charset="0"/>
                              </a:rPr>
                              <m:t>−1</m:t>
                            </m:r>
                          </m:e>
                        </m:d>
                        <m:r>
                          <a:rPr lang="en-US" sz="3000" b="0" i="1" smtClean="0">
                            <a:effectLst/>
                            <a:latin typeface="Cambria Math" panose="02040503050406030204" pitchFamily="18" charset="0"/>
                            <a:ea typeface="Times New Roman" panose="02020603050405020304" pitchFamily="18" charset="0"/>
                            <a:cs typeface="Calibri" panose="020F0502020204030204" pitchFamily="34" charset="0"/>
                          </a:rPr>
                          <m:t>𝑀𝑆𝐵</m:t>
                        </m:r>
                        <m:r>
                          <a:rPr lang="en-US" sz="3000" i="1">
                            <a:effectLst/>
                            <a:latin typeface="Cambria Math" panose="02040503050406030204" pitchFamily="18" charset="0"/>
                            <a:ea typeface="Times New Roman" panose="02020603050405020304" pitchFamily="18" charset="0"/>
                            <a:cs typeface="Calibri" panose="020F0502020204030204" pitchFamily="34" charset="0"/>
                          </a:rPr>
                          <m:t>+</m:t>
                        </m:r>
                        <m:r>
                          <a:rPr lang="en-US" sz="3000" b="0" i="1" smtClean="0">
                            <a:effectLst/>
                            <a:latin typeface="Cambria Math" panose="02040503050406030204" pitchFamily="18" charset="0"/>
                            <a:ea typeface="Times New Roman" panose="02020603050405020304" pitchFamily="18" charset="0"/>
                            <a:cs typeface="Calibri" panose="020F0502020204030204" pitchFamily="34" charset="0"/>
                          </a:rPr>
                          <m:t>𝑏</m:t>
                        </m:r>
                        <m:r>
                          <a:rPr lang="en-US" sz="3000" i="1">
                            <a:effectLst/>
                            <a:latin typeface="Cambria Math" panose="02040503050406030204" pitchFamily="18" charset="0"/>
                            <a:ea typeface="Times New Roman" panose="02020603050405020304" pitchFamily="18" charset="0"/>
                            <a:cs typeface="Calibri" panose="020F0502020204030204" pitchFamily="34" charset="0"/>
                          </a:rPr>
                          <m:t>(</m:t>
                        </m:r>
                        <m:r>
                          <a:rPr lang="en-US" sz="3000" b="0" i="1" smtClean="0">
                            <a:effectLst/>
                            <a:latin typeface="Cambria Math" panose="02040503050406030204" pitchFamily="18" charset="0"/>
                            <a:ea typeface="Times New Roman" panose="02020603050405020304" pitchFamily="18" charset="0"/>
                            <a:cs typeface="Calibri" panose="020F0502020204030204" pitchFamily="34" charset="0"/>
                          </a:rPr>
                          <m:t>𝑎</m:t>
                        </m:r>
                        <m:r>
                          <a:rPr lang="en-US" sz="3000" i="1">
                            <a:effectLst/>
                            <a:latin typeface="Cambria Math" panose="02040503050406030204" pitchFamily="18" charset="0"/>
                            <a:ea typeface="Times New Roman" panose="02020603050405020304" pitchFamily="18" charset="0"/>
                            <a:cs typeface="Calibri" panose="020F0502020204030204" pitchFamily="34" charset="0"/>
                          </a:rPr>
                          <m:t>−1)</m:t>
                        </m:r>
                        <m:r>
                          <a:rPr lang="en-US" sz="3000" i="1">
                            <a:effectLst/>
                            <a:latin typeface="Cambria Math" panose="02040503050406030204" pitchFamily="18" charset="0"/>
                            <a:ea typeface="Times New Roman" panose="02020603050405020304" pitchFamily="18" charset="0"/>
                            <a:cs typeface="Calibri" panose="020F0502020204030204" pitchFamily="34" charset="0"/>
                          </a:rPr>
                          <m:t>𝐸𝑒</m:t>
                        </m:r>
                      </m:num>
                      <m:den>
                        <m:d>
                          <m:dPr>
                            <m:ctrlPr>
                              <a:rPr lang="en-US" sz="3000" i="1">
                                <a:effectLst/>
                                <a:latin typeface="Cambria Math" panose="02040503050406030204" pitchFamily="18" charset="0"/>
                                <a:ea typeface="Times New Roman" panose="02020603050405020304" pitchFamily="18" charset="0"/>
                                <a:cs typeface="Calibri" panose="020F0502020204030204" pitchFamily="34" charset="0"/>
                              </a:rPr>
                            </m:ctrlPr>
                          </m:dPr>
                          <m:e>
                            <m:r>
                              <a:rPr lang="en-US" sz="3000" i="1">
                                <a:effectLst/>
                                <a:latin typeface="Cambria Math" panose="02040503050406030204" pitchFamily="18" charset="0"/>
                                <a:ea typeface="Times New Roman" panose="02020603050405020304" pitchFamily="18" charset="0"/>
                                <a:cs typeface="Calibri" panose="020F0502020204030204" pitchFamily="34" charset="0"/>
                              </a:rPr>
                              <m:t>𝑛</m:t>
                            </m:r>
                            <m:r>
                              <a:rPr lang="en-US" sz="3000" i="1">
                                <a:effectLst/>
                                <a:latin typeface="Cambria Math" panose="02040503050406030204" pitchFamily="18" charset="0"/>
                                <a:ea typeface="Times New Roman" panose="02020603050405020304" pitchFamily="18" charset="0"/>
                                <a:cs typeface="Calibri" panose="020F0502020204030204" pitchFamily="34" charset="0"/>
                              </a:rPr>
                              <m:t>−1</m:t>
                            </m:r>
                          </m:e>
                        </m:d>
                        <m:r>
                          <a:rPr lang="en-US" sz="3000" b="0" i="1" smtClean="0">
                            <a:effectLst/>
                            <a:latin typeface="Cambria Math" panose="02040503050406030204" pitchFamily="18" charset="0"/>
                            <a:ea typeface="Times New Roman" panose="02020603050405020304" pitchFamily="18" charset="0"/>
                            <a:cs typeface="Calibri" panose="020F0502020204030204" pitchFamily="34" charset="0"/>
                          </a:rPr>
                          <m:t>𝑀𝑆𝐸</m:t>
                        </m:r>
                      </m:den>
                    </m:f>
                  </m:oMath>
                </a14:m>
                <a:r>
                  <a:rPr lang="en-US" sz="3000" dirty="0">
                    <a:effectLst/>
                    <a:latin typeface="Calibri" panose="020F0502020204030204" pitchFamily="34" charset="0"/>
                    <a:ea typeface="Times New Roman" panose="02020603050405020304" pitchFamily="18" charset="0"/>
                    <a:cs typeface="Calibri" panose="020F0502020204030204" pitchFamily="34" charset="0"/>
                  </a:rPr>
                  <a:t> = </a:t>
                </a:r>
                <a14:m>
                  <m:oMath xmlns:m="http://schemas.openxmlformats.org/officeDocument/2006/math">
                    <m:f>
                      <m:fPr>
                        <m:ctrlPr>
                          <a:rPr lang="en-US" sz="3000" i="1">
                            <a:effectLst/>
                            <a:latin typeface="Cambria Math" panose="02040503050406030204" pitchFamily="18" charset="0"/>
                            <a:ea typeface="Times New Roman" panose="02020603050405020304" pitchFamily="18" charset="0"/>
                            <a:cs typeface="Calibri" panose="020F0502020204030204" pitchFamily="34" charset="0"/>
                          </a:rPr>
                        </m:ctrlPr>
                      </m:fPr>
                      <m:num>
                        <m:r>
                          <a:rPr lang="en-US" sz="3000" i="1">
                            <a:effectLst/>
                            <a:latin typeface="Cambria Math" panose="02040503050406030204" pitchFamily="18" charset="0"/>
                            <a:ea typeface="Times New Roman" panose="02020603050405020304" pitchFamily="18" charset="0"/>
                            <a:cs typeface="Calibri" panose="020F0502020204030204" pitchFamily="34" charset="0"/>
                          </a:rPr>
                          <m:t>(5−1) </m:t>
                        </m:r>
                        <m:r>
                          <a:rPr lang="en-US" sz="3000" i="1">
                            <a:effectLst/>
                            <a:latin typeface="Cambria Math" panose="02040503050406030204" pitchFamily="18" charset="0"/>
                            <a:ea typeface="Times New Roman" panose="02020603050405020304" pitchFamily="18" charset="0"/>
                            <a:cs typeface="Calibri" panose="020F0502020204030204" pitchFamily="34" charset="0"/>
                          </a:rPr>
                          <m:t>𝑥</m:t>
                        </m:r>
                        <m:r>
                          <a:rPr lang="en-US" sz="3000" i="1">
                            <a:effectLst/>
                            <a:latin typeface="Cambria Math" panose="02040503050406030204" pitchFamily="18" charset="0"/>
                            <a:ea typeface="Times New Roman" panose="02020603050405020304" pitchFamily="18" charset="0"/>
                            <a:cs typeface="Calibri" panose="020F0502020204030204" pitchFamily="34" charset="0"/>
                          </a:rPr>
                          <m:t> 39.25+5 </m:t>
                        </m:r>
                        <m:r>
                          <a:rPr lang="en-US" sz="3000" i="1">
                            <a:effectLst/>
                            <a:latin typeface="Cambria Math" panose="02040503050406030204" pitchFamily="18" charset="0"/>
                            <a:ea typeface="Times New Roman" panose="02020603050405020304" pitchFamily="18" charset="0"/>
                            <a:cs typeface="Calibri" panose="020F0502020204030204" pitchFamily="34" charset="0"/>
                          </a:rPr>
                          <m:t>𝑥</m:t>
                        </m:r>
                        <m:r>
                          <a:rPr lang="en-US" sz="3000" i="1">
                            <a:effectLst/>
                            <a:latin typeface="Cambria Math" panose="02040503050406030204" pitchFamily="18" charset="0"/>
                            <a:ea typeface="Times New Roman" panose="02020603050405020304" pitchFamily="18" charset="0"/>
                            <a:cs typeface="Calibri" panose="020F0502020204030204" pitchFamily="34" charset="0"/>
                          </a:rPr>
                          <m:t> (4−1) </m:t>
                        </m:r>
                        <m:r>
                          <a:rPr lang="en-US" sz="3000" i="1">
                            <a:effectLst/>
                            <a:latin typeface="Cambria Math" panose="02040503050406030204" pitchFamily="18" charset="0"/>
                            <a:ea typeface="Times New Roman" panose="02020603050405020304" pitchFamily="18" charset="0"/>
                            <a:cs typeface="Calibri" panose="020F0502020204030204" pitchFamily="34" charset="0"/>
                          </a:rPr>
                          <m:t>𝑥</m:t>
                        </m:r>
                        <m:r>
                          <a:rPr lang="en-US" sz="3000" i="1">
                            <a:effectLst/>
                            <a:latin typeface="Cambria Math" panose="02040503050406030204" pitchFamily="18" charset="0"/>
                            <a:ea typeface="Times New Roman" panose="02020603050405020304" pitchFamily="18" charset="0"/>
                            <a:cs typeface="Calibri" panose="020F0502020204030204" pitchFamily="34" charset="0"/>
                          </a:rPr>
                          <m:t> 1.8167</m:t>
                        </m:r>
                      </m:num>
                      <m:den>
                        <m:r>
                          <a:rPr lang="en-US" sz="3000" i="1">
                            <a:effectLst/>
                            <a:latin typeface="Cambria Math" panose="02040503050406030204" pitchFamily="18" charset="0"/>
                            <a:ea typeface="Times New Roman" panose="02020603050405020304" pitchFamily="18" charset="0"/>
                            <a:cs typeface="Calibri" panose="020F0502020204030204" pitchFamily="34" charset="0"/>
                          </a:rPr>
                          <m:t>(20−1) </m:t>
                        </m:r>
                        <m:r>
                          <a:rPr lang="en-US" sz="3000" i="1">
                            <a:effectLst/>
                            <a:latin typeface="Cambria Math" panose="02040503050406030204" pitchFamily="18" charset="0"/>
                            <a:ea typeface="Times New Roman" panose="02020603050405020304" pitchFamily="18" charset="0"/>
                            <a:cs typeface="Calibri" panose="020F0502020204030204" pitchFamily="34" charset="0"/>
                          </a:rPr>
                          <m:t>𝑥</m:t>
                        </m:r>
                        <m:r>
                          <a:rPr lang="en-US" sz="3000" i="1">
                            <a:effectLst/>
                            <a:latin typeface="Cambria Math" panose="02040503050406030204" pitchFamily="18" charset="0"/>
                            <a:ea typeface="Times New Roman" panose="02020603050405020304" pitchFamily="18" charset="0"/>
                            <a:cs typeface="Calibri" panose="020F0502020204030204" pitchFamily="34" charset="0"/>
                          </a:rPr>
                          <m:t> 1.8167</m:t>
                        </m:r>
                      </m:den>
                    </m:f>
                  </m:oMath>
                </a14:m>
                <a:r>
                  <a:rPr lang="en-US" sz="3000" dirty="0">
                    <a:effectLst/>
                    <a:latin typeface="Calibri" panose="020F0502020204030204" pitchFamily="34" charset="0"/>
                    <a:ea typeface="Times New Roman" panose="02020603050405020304" pitchFamily="18" charset="0"/>
                    <a:cs typeface="Calibri" panose="020F0502020204030204" pitchFamily="34" charset="0"/>
                  </a:rPr>
                  <a:t> = 5.337 </a:t>
                </a:r>
                <a:endParaRPr lang="en-US"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511175" indent="-511175">
                  <a:buNone/>
                </a:pPr>
                <a:r>
                  <a:rPr lang="en-US" sz="3000" dirty="0"/>
                  <a:t>3. 	</a:t>
                </a:r>
                <a:r>
                  <a:rPr lang="en-US" sz="3000" dirty="0">
                    <a:solidFill>
                      <a:srgbClr val="000000"/>
                    </a:solidFill>
                    <a:effectLst/>
                    <a:latin typeface="Calibri" panose="020F0502020204030204" pitchFamily="34" charset="0"/>
                    <a:ea typeface="Times New Roman" panose="02020603050405020304" pitchFamily="18" charset="0"/>
                  </a:rPr>
                  <a:t>The result indicates that the use of RBD instead of CRD increases the experimental precision by 433.7 %. This further tells us that if CRD has to be used to detect treatment difference of same magnitude, we have to use 5.337 x 5 = 26.69 = 27 (approx.) number of replications of treatments i.e. chemical agents. </a:t>
                </a:r>
                <a:endParaRPr lang="en-US" sz="3000" dirty="0"/>
              </a:p>
            </p:txBody>
          </p:sp>
        </mc:Choice>
        <mc:Fallback>
          <p:sp>
            <p:nvSpPr>
              <p:cNvPr id="3" name="Content Placeholder 2">
                <a:extLst>
                  <a:ext uri="{FF2B5EF4-FFF2-40B4-BE49-F238E27FC236}">
                    <a16:creationId xmlns:a16="http://schemas.microsoft.com/office/drawing/2014/main" id="{84B905B9-8744-1F61-3C37-E0ADE59CE467}"/>
                  </a:ext>
                </a:extLst>
              </p:cNvPr>
              <p:cNvSpPr>
                <a:spLocks noGrp="1" noRot="1" noChangeAspect="1" noMove="1" noResize="1" noEditPoints="1" noAdjustHandles="1" noChangeArrowheads="1" noChangeShapeType="1" noTextEdit="1"/>
              </p:cNvSpPr>
              <p:nvPr>
                <p:ph idx="1"/>
              </p:nvPr>
            </p:nvSpPr>
            <p:spPr>
              <a:xfrm>
                <a:off x="838200" y="968829"/>
                <a:ext cx="11059886" cy="5208134"/>
              </a:xfrm>
              <a:blipFill>
                <a:blip r:embed="rId2"/>
                <a:stretch>
                  <a:fillRect l="-1323" t="-2459" r="-18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2798345-FE51-89B8-D00E-9E5FC3D58ECB}"/>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85641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7BDC-5691-5AAA-14FD-D4D61B487700}"/>
              </a:ext>
            </a:extLst>
          </p:cNvPr>
          <p:cNvSpPr>
            <a:spLocks noGrp="1"/>
          </p:cNvSpPr>
          <p:nvPr>
            <p:ph type="title"/>
          </p:nvPr>
        </p:nvSpPr>
        <p:spPr>
          <a:xfrm>
            <a:off x="838200" y="251505"/>
            <a:ext cx="10515600" cy="429532"/>
          </a:xfrm>
        </p:spPr>
        <p:txBody>
          <a:bodyPr>
            <a:normAutofit fontScale="90000"/>
          </a:bodyPr>
          <a:lstStyle/>
          <a:p>
            <a:r>
              <a:rPr lang="en-US" sz="2800" b="1" dirty="0"/>
              <a:t>Advantages of RBD</a:t>
            </a:r>
          </a:p>
        </p:txBody>
      </p:sp>
      <p:sp>
        <p:nvSpPr>
          <p:cNvPr id="3" name="Content Placeholder 2">
            <a:extLst>
              <a:ext uri="{FF2B5EF4-FFF2-40B4-BE49-F238E27FC236}">
                <a16:creationId xmlns:a16="http://schemas.microsoft.com/office/drawing/2014/main" id="{2F5850A6-686C-6846-25F8-0634A6A4818A}"/>
              </a:ext>
            </a:extLst>
          </p:cNvPr>
          <p:cNvSpPr>
            <a:spLocks noGrp="1"/>
          </p:cNvSpPr>
          <p:nvPr>
            <p:ph idx="1"/>
          </p:nvPr>
        </p:nvSpPr>
        <p:spPr>
          <a:xfrm>
            <a:off x="838199" y="859971"/>
            <a:ext cx="11082867" cy="5316992"/>
          </a:xfrm>
        </p:spPr>
        <p:txBody>
          <a:bodyPr>
            <a:normAutofit fontScale="85000" lnSpcReduction="20000"/>
          </a:bodyPr>
          <a:lstStyle/>
          <a:p>
            <a:pPr algn="l">
              <a:buFont typeface="+mj-lt"/>
              <a:buAutoNum type="arabicPeriod"/>
            </a:pPr>
            <a:r>
              <a:rPr lang="en-US" b="1" i="0" dirty="0">
                <a:solidFill>
                  <a:srgbClr val="0D0D0D"/>
                </a:solidFill>
                <a:effectLst/>
                <a:latin typeface="Söhne"/>
              </a:rPr>
              <a:t>Control of Confounding Variable</a:t>
            </a:r>
            <a:r>
              <a:rPr lang="en-US" b="0" i="0" dirty="0">
                <a:solidFill>
                  <a:srgbClr val="0D0D0D"/>
                </a:solidFill>
                <a:effectLst/>
                <a:latin typeface="Söhne"/>
              </a:rPr>
              <a:t>: Randomized block design allows researchers to control for one known source of variation or nuisance variable by grouping similar experimental units into blocks. This helps to reduce variability within the block and increases the precision of treatment effect estimates.</a:t>
            </a:r>
          </a:p>
          <a:p>
            <a:pPr algn="l">
              <a:buFont typeface="+mj-lt"/>
              <a:buAutoNum type="arabicPeriod"/>
            </a:pPr>
            <a:r>
              <a:rPr lang="en-US" b="1" i="0" dirty="0">
                <a:solidFill>
                  <a:srgbClr val="0D0D0D"/>
                </a:solidFill>
                <a:effectLst/>
                <a:latin typeface="Söhne"/>
              </a:rPr>
              <a:t>Increased Sensitivity</a:t>
            </a:r>
            <a:r>
              <a:rPr lang="en-US" b="0" i="0" dirty="0">
                <a:solidFill>
                  <a:srgbClr val="0D0D0D"/>
                </a:solidFill>
                <a:effectLst/>
                <a:latin typeface="Söhne"/>
              </a:rPr>
              <a:t>: By reducing variability within blocks, randomized block design increases the sensitivity of the experiment to detect treatment effects. This can lead to more accurate and reliable results compared to completely randomized design.</a:t>
            </a:r>
          </a:p>
          <a:p>
            <a:pPr algn="l">
              <a:buFont typeface="+mj-lt"/>
              <a:buAutoNum type="arabicPeriod"/>
            </a:pPr>
            <a:r>
              <a:rPr lang="en-US" b="1" i="0" dirty="0">
                <a:solidFill>
                  <a:srgbClr val="0D0D0D"/>
                </a:solidFill>
                <a:effectLst/>
                <a:latin typeface="Söhne"/>
              </a:rPr>
              <a:t>Efficiency</a:t>
            </a:r>
            <a:r>
              <a:rPr lang="en-US" b="0" i="0" dirty="0">
                <a:solidFill>
                  <a:srgbClr val="0D0D0D"/>
                </a:solidFill>
                <a:effectLst/>
                <a:latin typeface="Söhne"/>
              </a:rPr>
              <a:t>: Generally, randomized block design can be more efficient than completely randomized designs when there are significant sources of variability that can be accounted for through blocking. Treatment effects can be estimated even with fewer experimental units.</a:t>
            </a:r>
          </a:p>
          <a:p>
            <a:pPr algn="l">
              <a:buFont typeface="+mj-lt"/>
              <a:buAutoNum type="arabicPeriod"/>
            </a:pPr>
            <a:r>
              <a:rPr lang="en-US" b="1" i="0" dirty="0">
                <a:solidFill>
                  <a:srgbClr val="0D0D0D"/>
                </a:solidFill>
                <a:effectLst/>
                <a:latin typeface="Söhne"/>
              </a:rPr>
              <a:t>Reduction of Experimental Error</a:t>
            </a:r>
            <a:r>
              <a:rPr lang="en-US" b="0" i="0" dirty="0">
                <a:solidFill>
                  <a:srgbClr val="0D0D0D"/>
                </a:solidFill>
                <a:effectLst/>
                <a:latin typeface="Söhne"/>
              </a:rPr>
              <a:t>: Since the variability due to extraneous variable is separated from the treatment variability, we reduce the experimental error (variation due to error) and increase the validity of the results. </a:t>
            </a:r>
          </a:p>
          <a:p>
            <a:pPr algn="l">
              <a:buFont typeface="+mj-lt"/>
              <a:buAutoNum type="arabicPeriod"/>
            </a:pPr>
            <a:r>
              <a:rPr lang="en-US" b="1" i="0" dirty="0">
                <a:solidFill>
                  <a:srgbClr val="0D0D0D"/>
                </a:solidFill>
                <a:effectLst/>
                <a:latin typeface="Söhne"/>
              </a:rPr>
              <a:t>Simpler Analysis:</a:t>
            </a:r>
            <a:r>
              <a:rPr lang="en-US" i="0" dirty="0">
                <a:solidFill>
                  <a:srgbClr val="0D0D0D"/>
                </a:solidFill>
                <a:effectLst/>
                <a:latin typeface="Söhne"/>
              </a:rPr>
              <a:t> Statistical analysis is relatively easier.</a:t>
            </a:r>
          </a:p>
          <a:p>
            <a:pPr algn="l">
              <a:buFont typeface="+mj-lt"/>
              <a:buAutoNum type="arabicPeriod"/>
            </a:pPr>
            <a:r>
              <a:rPr lang="en-US" b="0" dirty="0">
                <a:solidFill>
                  <a:srgbClr val="0D0D0D"/>
                </a:solidFill>
                <a:latin typeface="Söhne"/>
              </a:rPr>
              <a:t>Missing Data Handling: Even with missing data points, analysis of RBD can be salvageable using missing plot techniques.</a:t>
            </a:r>
            <a:endParaRPr lang="en-US" b="0" i="0" dirty="0">
              <a:solidFill>
                <a:srgbClr val="0D0D0D"/>
              </a:solidFill>
              <a:effectLst/>
              <a:latin typeface="Söhne"/>
            </a:endParaRPr>
          </a:p>
          <a:p>
            <a:pPr marL="0" indent="0">
              <a:buNone/>
            </a:pPr>
            <a:endParaRPr lang="en-US" dirty="0"/>
          </a:p>
        </p:txBody>
      </p:sp>
      <p:sp>
        <p:nvSpPr>
          <p:cNvPr id="4" name="Footer Placeholder 3">
            <a:extLst>
              <a:ext uri="{FF2B5EF4-FFF2-40B4-BE49-F238E27FC236}">
                <a16:creationId xmlns:a16="http://schemas.microsoft.com/office/drawing/2014/main" id="{782B161E-0FD7-2663-283B-B9B68B062EF6}"/>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697733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571-2B16-624B-06D3-4F3A10B3992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0D2980-9833-F53A-3152-80E175F24296}"/>
              </a:ext>
            </a:extLst>
          </p:cNvPr>
          <p:cNvSpPr>
            <a:spLocks noGrp="1"/>
          </p:cNvSpPr>
          <p:nvPr>
            <p:ph idx="1"/>
          </p:nvPr>
        </p:nvSpPr>
        <p:spPr/>
        <p:txBody>
          <a:bodyPr>
            <a:normAutofit/>
          </a:bodyPr>
          <a:lstStyle/>
          <a:p>
            <a:pPr marL="0" indent="0">
              <a:buNone/>
            </a:pPr>
            <a:r>
              <a:rPr lang="en-US" sz="3200" dirty="0"/>
              <a:t>Randomized block design is a type of experimental design which is used when experimenter has to study one primary factor and additionally he/she </a:t>
            </a:r>
            <a:r>
              <a:rPr lang="en-US" sz="3200"/>
              <a:t>has to control </a:t>
            </a:r>
            <a:r>
              <a:rPr lang="en-US" sz="3200" dirty="0"/>
              <a:t>one known source of extraneous variable. </a:t>
            </a:r>
          </a:p>
        </p:txBody>
      </p:sp>
      <p:sp>
        <p:nvSpPr>
          <p:cNvPr id="4" name="Footer Placeholder 3">
            <a:extLst>
              <a:ext uri="{FF2B5EF4-FFF2-40B4-BE49-F238E27FC236}">
                <a16:creationId xmlns:a16="http://schemas.microsoft.com/office/drawing/2014/main" id="{E7997952-43B9-80B0-0807-3BE125453403}"/>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4009453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001D-30BB-BE82-5605-8BD5DE0001D9}"/>
              </a:ext>
            </a:extLst>
          </p:cNvPr>
          <p:cNvSpPr>
            <a:spLocks noGrp="1"/>
          </p:cNvSpPr>
          <p:nvPr>
            <p:ph type="title"/>
          </p:nvPr>
        </p:nvSpPr>
        <p:spPr>
          <a:xfrm>
            <a:off x="838200" y="310696"/>
            <a:ext cx="10515600" cy="462189"/>
          </a:xfrm>
        </p:spPr>
        <p:txBody>
          <a:bodyPr>
            <a:normAutofit fontScale="90000"/>
          </a:bodyPr>
          <a:lstStyle/>
          <a:p>
            <a:r>
              <a:rPr lang="en-US" sz="2800" b="1" dirty="0"/>
              <a:t>Disadvantages of RBD</a:t>
            </a:r>
          </a:p>
        </p:txBody>
      </p:sp>
      <p:sp>
        <p:nvSpPr>
          <p:cNvPr id="3" name="Content Placeholder 2">
            <a:extLst>
              <a:ext uri="{FF2B5EF4-FFF2-40B4-BE49-F238E27FC236}">
                <a16:creationId xmlns:a16="http://schemas.microsoft.com/office/drawing/2014/main" id="{49BE5070-D488-81E0-C109-1DB9466EABD9}"/>
              </a:ext>
            </a:extLst>
          </p:cNvPr>
          <p:cNvSpPr>
            <a:spLocks noGrp="1"/>
          </p:cNvSpPr>
          <p:nvPr>
            <p:ph idx="1"/>
          </p:nvPr>
        </p:nvSpPr>
        <p:spPr>
          <a:xfrm>
            <a:off x="838199" y="892629"/>
            <a:ext cx="10776857" cy="5284334"/>
          </a:xfrm>
        </p:spPr>
        <p:txBody>
          <a:bodyPr>
            <a:normAutofit lnSpcReduction="10000"/>
          </a:bodyPr>
          <a:lstStyle/>
          <a:p>
            <a:pPr algn="l">
              <a:buFont typeface="+mj-lt"/>
              <a:buAutoNum type="arabicPeriod"/>
            </a:pPr>
            <a:r>
              <a:rPr lang="en-US" b="1" i="0" dirty="0">
                <a:solidFill>
                  <a:srgbClr val="0D0D0D"/>
                </a:solidFill>
                <a:effectLst/>
                <a:latin typeface="Söhne"/>
              </a:rPr>
              <a:t>Replication within the block:</a:t>
            </a:r>
            <a:r>
              <a:rPr lang="en-US" i="0" dirty="0">
                <a:solidFill>
                  <a:srgbClr val="0D0D0D"/>
                </a:solidFill>
                <a:effectLst/>
                <a:latin typeface="Söhne"/>
              </a:rPr>
              <a:t> Replication of treatments within the block is not possible. </a:t>
            </a: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Block size constraint:</a:t>
            </a:r>
            <a:r>
              <a:rPr lang="en-US" i="0" dirty="0">
                <a:solidFill>
                  <a:srgbClr val="0D0D0D"/>
                </a:solidFill>
                <a:effectLst/>
                <a:latin typeface="Söhne"/>
              </a:rPr>
              <a:t> As the number of treatments increases, so does the block size, making it difficult to ensure block homogeneity (consistency) and maintaining them</a:t>
            </a:r>
          </a:p>
          <a:p>
            <a:pPr algn="l">
              <a:buFont typeface="+mj-lt"/>
              <a:buAutoNum type="arabicPeriod"/>
            </a:pPr>
            <a:r>
              <a:rPr lang="en-US" b="1" i="0" dirty="0">
                <a:solidFill>
                  <a:srgbClr val="0D0D0D"/>
                </a:solidFill>
                <a:effectLst/>
                <a:latin typeface="Söhne"/>
              </a:rPr>
              <a:t>Potential for Biased Blocking</a:t>
            </a:r>
            <a:r>
              <a:rPr lang="en-US" b="0" i="0" dirty="0">
                <a:solidFill>
                  <a:srgbClr val="0D0D0D"/>
                </a:solidFill>
                <a:effectLst/>
                <a:latin typeface="Söhne"/>
              </a:rPr>
              <a:t>: If blocks are not properly constructed or if the blocking factor is correlated with the treatment variable, randomized block design can introduce bias into the experiment, leading to invalid conclusions about treatment effects.</a:t>
            </a:r>
          </a:p>
          <a:p>
            <a:pPr algn="l">
              <a:buFont typeface="+mj-lt"/>
              <a:buAutoNum type="arabicPeriod"/>
            </a:pPr>
            <a:r>
              <a:rPr lang="en-US" b="1" i="0" dirty="0">
                <a:solidFill>
                  <a:srgbClr val="0D0D0D"/>
                </a:solidFill>
                <a:effectLst/>
                <a:latin typeface="Söhne"/>
              </a:rPr>
              <a:t>Loss of Degrees of Freedom</a:t>
            </a:r>
            <a:r>
              <a:rPr lang="en-US" b="0" i="0" dirty="0">
                <a:solidFill>
                  <a:srgbClr val="0D0D0D"/>
                </a:solidFill>
                <a:effectLst/>
                <a:latin typeface="Söhne"/>
              </a:rPr>
              <a:t>: Blocking reduces the degrees of freedom available for testing treatment effects, which can decrease the power of statistical tests to detect significant differences between treatment groups.</a:t>
            </a:r>
          </a:p>
          <a:p>
            <a:pPr marL="0" indent="0" algn="l">
              <a:buNone/>
            </a:pPr>
            <a:endParaRPr lang="en-US" b="0" i="0" dirty="0">
              <a:solidFill>
                <a:srgbClr val="0D0D0D"/>
              </a:solidFill>
              <a:effectLst/>
              <a:latin typeface="Söhne"/>
            </a:endParaRPr>
          </a:p>
        </p:txBody>
      </p:sp>
      <p:sp>
        <p:nvSpPr>
          <p:cNvPr id="4" name="Footer Placeholder 3">
            <a:extLst>
              <a:ext uri="{FF2B5EF4-FFF2-40B4-BE49-F238E27FC236}">
                <a16:creationId xmlns:a16="http://schemas.microsoft.com/office/drawing/2014/main" id="{07A43F72-F231-D691-E9A4-3B96587789CC}"/>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496925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33A8-5B21-B934-6F7C-42877E110E8B}"/>
              </a:ext>
            </a:extLst>
          </p:cNvPr>
          <p:cNvSpPr>
            <a:spLocks noGrp="1"/>
          </p:cNvSpPr>
          <p:nvPr>
            <p:ph type="title"/>
          </p:nvPr>
        </p:nvSpPr>
        <p:spPr>
          <a:xfrm>
            <a:off x="838200" y="365126"/>
            <a:ext cx="10515600" cy="527504"/>
          </a:xfrm>
        </p:spPr>
        <p:txBody>
          <a:bodyPr>
            <a:normAutofit/>
          </a:bodyPr>
          <a:lstStyle/>
          <a:p>
            <a:r>
              <a:rPr lang="en-US" sz="2800" b="1" dirty="0"/>
              <a:t>Numerical example</a:t>
            </a:r>
          </a:p>
        </p:txBody>
      </p:sp>
      <p:sp>
        <p:nvSpPr>
          <p:cNvPr id="3" name="Content Placeholder 2">
            <a:extLst>
              <a:ext uri="{FF2B5EF4-FFF2-40B4-BE49-F238E27FC236}">
                <a16:creationId xmlns:a16="http://schemas.microsoft.com/office/drawing/2014/main" id="{041556C3-3524-673E-2C61-1AC10774C2AE}"/>
              </a:ext>
            </a:extLst>
          </p:cNvPr>
          <p:cNvSpPr>
            <a:spLocks noGrp="1"/>
          </p:cNvSpPr>
          <p:nvPr>
            <p:ph idx="1"/>
          </p:nvPr>
        </p:nvSpPr>
        <p:spPr>
          <a:xfrm>
            <a:off x="838200" y="892630"/>
            <a:ext cx="10515600" cy="5284333"/>
          </a:xfrm>
        </p:spPr>
        <p:txBody>
          <a:bodyPr>
            <a:normAutofit/>
          </a:bodyPr>
          <a:lstStyle/>
          <a:p>
            <a:pPr marL="0" indent="0">
              <a:buNone/>
            </a:pPr>
            <a:r>
              <a:rPr lang="en-US" sz="2000" dirty="0"/>
              <a:t>A chemist wishes to test the effect of four chemical agents on the strength of a particular type of cloth. There might be variability from one bolt to another, hence, the chemist decides to use a randomized block design, with the bolts of cloth considered as blocks. He selects five bolts and applies all four chemicals in random order to each bolt. The resulting tensile strength follow.</a:t>
            </a:r>
          </a:p>
          <a:p>
            <a:pPr marL="0" indent="0">
              <a:buNone/>
            </a:pPr>
            <a:endParaRPr lang="en-US" sz="2400" dirty="0"/>
          </a:p>
          <a:p>
            <a:pPr marL="0" indent="0">
              <a:buNone/>
            </a:pPr>
            <a:endParaRPr lang="en-US" sz="2400" dirty="0"/>
          </a:p>
          <a:p>
            <a:pPr marL="0" indent="0">
              <a:buNone/>
            </a:pPr>
            <a:endParaRPr lang="en-US" sz="2400" dirty="0"/>
          </a:p>
          <a:p>
            <a:pPr marL="403225" indent="-403225">
              <a:buNone/>
            </a:pPr>
            <a:r>
              <a:rPr lang="en-US" sz="2400" dirty="0"/>
              <a:t> </a:t>
            </a:r>
          </a:p>
          <a:p>
            <a:pPr marL="403225" indent="-403225">
              <a:buNone/>
            </a:pPr>
            <a:endParaRPr lang="en-US" sz="2400" dirty="0"/>
          </a:p>
          <a:p>
            <a:pPr marL="403225" indent="-403225">
              <a:buNone/>
            </a:pPr>
            <a:endParaRPr lang="en-US" sz="2000" dirty="0"/>
          </a:p>
          <a:p>
            <a:pPr marL="403225" indent="-403225">
              <a:buNone/>
            </a:pPr>
            <a:r>
              <a:rPr lang="en-US" sz="2000" dirty="0"/>
              <a:t>(a) 	Carryout two-way analysis of variance to see effect of four chemicals agents as well as type of bolt on the strength of a particular type of cloth.</a:t>
            </a:r>
          </a:p>
          <a:p>
            <a:pPr marL="403225" indent="-403225">
              <a:buNone/>
            </a:pPr>
            <a:r>
              <a:rPr lang="en-US" sz="2000" dirty="0"/>
              <a:t>(b)  Determine whether blocking is effective or not. Use α = 0.05</a:t>
            </a:r>
          </a:p>
          <a:p>
            <a:pPr marL="0" indent="0">
              <a:buNone/>
            </a:pPr>
            <a:endParaRPr lang="en-US" dirty="0"/>
          </a:p>
        </p:txBody>
      </p:sp>
      <p:graphicFrame>
        <p:nvGraphicFramePr>
          <p:cNvPr id="6" name="Table 5">
            <a:extLst>
              <a:ext uri="{FF2B5EF4-FFF2-40B4-BE49-F238E27FC236}">
                <a16:creationId xmlns:a16="http://schemas.microsoft.com/office/drawing/2014/main" id="{AE0B6649-0347-B5FC-B765-8DB0B3C112AB}"/>
              </a:ext>
            </a:extLst>
          </p:cNvPr>
          <p:cNvGraphicFramePr>
            <a:graphicFrameLocks noGrp="1"/>
          </p:cNvGraphicFramePr>
          <p:nvPr>
            <p:extLst>
              <p:ext uri="{D42A27DB-BD31-4B8C-83A1-F6EECF244321}">
                <p14:modId xmlns:p14="http://schemas.microsoft.com/office/powerpoint/2010/main" val="2785963952"/>
              </p:ext>
            </p:extLst>
          </p:nvPr>
        </p:nvGraphicFramePr>
        <p:xfrm>
          <a:off x="1001486" y="2144487"/>
          <a:ext cx="6161318" cy="2405743"/>
        </p:xfrm>
        <a:graphic>
          <a:graphicData uri="http://schemas.openxmlformats.org/drawingml/2006/table">
            <a:tbl>
              <a:tblPr firstRow="1" firstCol="1" bandRow="1">
                <a:tableStyleId>{5A111915-BE36-4E01-A7E5-04B1672EAD32}</a:tableStyleId>
              </a:tblPr>
              <a:tblGrid>
                <a:gridCol w="1549268">
                  <a:extLst>
                    <a:ext uri="{9D8B030D-6E8A-4147-A177-3AD203B41FA5}">
                      <a16:colId xmlns:a16="http://schemas.microsoft.com/office/drawing/2014/main" val="1324957177"/>
                    </a:ext>
                  </a:extLst>
                </a:gridCol>
                <a:gridCol w="922410">
                  <a:extLst>
                    <a:ext uri="{9D8B030D-6E8A-4147-A177-3AD203B41FA5}">
                      <a16:colId xmlns:a16="http://schemas.microsoft.com/office/drawing/2014/main" val="2588857989"/>
                    </a:ext>
                  </a:extLst>
                </a:gridCol>
                <a:gridCol w="922410">
                  <a:extLst>
                    <a:ext uri="{9D8B030D-6E8A-4147-A177-3AD203B41FA5}">
                      <a16:colId xmlns:a16="http://schemas.microsoft.com/office/drawing/2014/main" val="2563755626"/>
                    </a:ext>
                  </a:extLst>
                </a:gridCol>
                <a:gridCol w="922410">
                  <a:extLst>
                    <a:ext uri="{9D8B030D-6E8A-4147-A177-3AD203B41FA5}">
                      <a16:colId xmlns:a16="http://schemas.microsoft.com/office/drawing/2014/main" val="1491534716"/>
                    </a:ext>
                  </a:extLst>
                </a:gridCol>
                <a:gridCol w="922410">
                  <a:extLst>
                    <a:ext uri="{9D8B030D-6E8A-4147-A177-3AD203B41FA5}">
                      <a16:colId xmlns:a16="http://schemas.microsoft.com/office/drawing/2014/main" val="2570688197"/>
                    </a:ext>
                  </a:extLst>
                </a:gridCol>
                <a:gridCol w="922410">
                  <a:extLst>
                    <a:ext uri="{9D8B030D-6E8A-4147-A177-3AD203B41FA5}">
                      <a16:colId xmlns:a16="http://schemas.microsoft.com/office/drawing/2014/main" val="3303274426"/>
                    </a:ext>
                  </a:extLst>
                </a:gridCol>
              </a:tblGrid>
              <a:tr h="396827">
                <a:tc rowSpan="2">
                  <a:txBody>
                    <a:bodyPr/>
                    <a:lstStyle/>
                    <a:p>
                      <a:pPr marL="0" marR="0">
                        <a:lnSpc>
                          <a:spcPct val="115000"/>
                        </a:lnSpc>
                        <a:spcBef>
                          <a:spcPts val="0"/>
                        </a:spcBef>
                        <a:spcAft>
                          <a:spcPts val="0"/>
                        </a:spcAft>
                      </a:pPr>
                      <a:r>
                        <a:rPr lang="en-US" sz="1800" dirty="0">
                          <a:effectLst/>
                        </a:rPr>
                        <a:t>Chemical agents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gridSpan="5">
                  <a:txBody>
                    <a:bodyPr/>
                    <a:lstStyle/>
                    <a:p>
                      <a:pPr marL="0" marR="0" algn="ctr">
                        <a:lnSpc>
                          <a:spcPct val="115000"/>
                        </a:lnSpc>
                        <a:spcBef>
                          <a:spcPts val="0"/>
                        </a:spcBef>
                        <a:spcAft>
                          <a:spcPts val="0"/>
                        </a:spcAft>
                      </a:pPr>
                      <a:r>
                        <a:rPr lang="en-US" sz="1800" dirty="0">
                          <a:effectLst/>
                        </a:rPr>
                        <a:t>Bolt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49462947"/>
                  </a:ext>
                </a:extLst>
              </a:tr>
              <a:tr h="421608">
                <a:tc vMerge="1">
                  <a:txBody>
                    <a:bodyPr/>
                    <a:lstStyle/>
                    <a:p>
                      <a:endParaRPr lang="en-US"/>
                    </a:p>
                  </a:txBody>
                  <a:tcPr/>
                </a:tc>
                <a:tc>
                  <a:txBody>
                    <a:bodyPr/>
                    <a:lstStyle/>
                    <a:p>
                      <a:pPr marL="0" marR="0" algn="ctr">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4</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002935"/>
                  </a:ext>
                </a:extLst>
              </a:tr>
              <a:tr h="396827">
                <a:tc>
                  <a:txBody>
                    <a:bodyPr/>
                    <a:lstStyle/>
                    <a:p>
                      <a:pPr marL="0" marR="0">
                        <a:lnSpc>
                          <a:spcPct val="115000"/>
                        </a:lnSpc>
                        <a:spcBef>
                          <a:spcPts val="0"/>
                        </a:spcBef>
                        <a:spcAft>
                          <a:spcPts val="0"/>
                        </a:spcAft>
                      </a:pPr>
                      <a:r>
                        <a:rPr lang="en-US" sz="1800" dirty="0">
                          <a:effectLst/>
                        </a:rPr>
                        <a:t>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68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67</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133152"/>
                  </a:ext>
                </a:extLst>
              </a:tr>
              <a:tr h="396827">
                <a:tc>
                  <a:txBody>
                    <a:bodyPr/>
                    <a:lstStyle/>
                    <a:p>
                      <a:pPr marL="0" marR="0">
                        <a:lnSpc>
                          <a:spcPct val="115000"/>
                        </a:lnSpc>
                        <a:spcBef>
                          <a:spcPts val="0"/>
                        </a:spcBef>
                        <a:spcAft>
                          <a:spcPts val="0"/>
                        </a:spcAft>
                      </a:pPr>
                      <a:r>
                        <a:rPr lang="en-US" sz="1800" dirty="0">
                          <a:effectLst/>
                        </a:rPr>
                        <a:t>2</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67</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75</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72</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70</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5393436"/>
                  </a:ext>
                </a:extLst>
              </a:tr>
              <a:tr h="396827">
                <a:tc>
                  <a:txBody>
                    <a:bodyPr/>
                    <a:lstStyle/>
                    <a:p>
                      <a:pPr marL="0" marR="0">
                        <a:lnSpc>
                          <a:spcPct val="115000"/>
                        </a:lnSpc>
                        <a:spcBef>
                          <a:spcPts val="0"/>
                        </a:spcBef>
                        <a:spcAft>
                          <a:spcPts val="0"/>
                        </a:spcAft>
                      </a:pPr>
                      <a:r>
                        <a:rPr lang="en-US" sz="1800" dirty="0">
                          <a:effectLst/>
                        </a:rPr>
                        <a:t>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68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78</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a:effectLst/>
                        </a:rPr>
                        <a:t>73</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68</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2779038"/>
                  </a:ext>
                </a:extLst>
              </a:tr>
              <a:tr h="396827">
                <a:tc>
                  <a:txBody>
                    <a:bodyPr/>
                    <a:lstStyle/>
                    <a:p>
                      <a:pPr marL="0" marR="0">
                        <a:lnSpc>
                          <a:spcPct val="115000"/>
                        </a:lnSpc>
                        <a:spcBef>
                          <a:spcPts val="0"/>
                        </a:spcBef>
                        <a:spcAft>
                          <a:spcPts val="0"/>
                        </a:spcAft>
                      </a:pPr>
                      <a:r>
                        <a:rPr lang="en-US" sz="1800" dirty="0">
                          <a:effectLst/>
                        </a:rPr>
                        <a:t>4</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73</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71</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75</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800" dirty="0">
                          <a:effectLst/>
                        </a:rPr>
                        <a:t>69</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0831610"/>
                  </a:ext>
                </a:extLst>
              </a:tr>
            </a:tbl>
          </a:graphicData>
        </a:graphic>
      </p:graphicFrame>
      <p:sp>
        <p:nvSpPr>
          <p:cNvPr id="4" name="Footer Placeholder 3">
            <a:extLst>
              <a:ext uri="{FF2B5EF4-FFF2-40B4-BE49-F238E27FC236}">
                <a16:creationId xmlns:a16="http://schemas.microsoft.com/office/drawing/2014/main" id="{DAB9BFF1-60A7-9CA5-6E2F-F1962B629F0E}"/>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7566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3080-12E9-3A04-8A73-DE2FE8DE72B0}"/>
              </a:ext>
            </a:extLst>
          </p:cNvPr>
          <p:cNvSpPr>
            <a:spLocks noGrp="1"/>
          </p:cNvSpPr>
          <p:nvPr>
            <p:ph type="title"/>
          </p:nvPr>
        </p:nvSpPr>
        <p:spPr>
          <a:xfrm>
            <a:off x="838200" y="287232"/>
            <a:ext cx="10515600" cy="658132"/>
          </a:xfrm>
        </p:spPr>
        <p:txBody>
          <a:bodyPr>
            <a:normAutofit/>
          </a:bodyPr>
          <a:lstStyle/>
          <a:p>
            <a:r>
              <a:rPr lang="en-US" sz="2800" b="1" dirty="0"/>
              <a:t>Principle used in RBD</a:t>
            </a:r>
          </a:p>
        </p:txBody>
      </p:sp>
      <p:sp>
        <p:nvSpPr>
          <p:cNvPr id="3" name="Content Placeholder 2">
            <a:extLst>
              <a:ext uri="{FF2B5EF4-FFF2-40B4-BE49-F238E27FC236}">
                <a16:creationId xmlns:a16="http://schemas.microsoft.com/office/drawing/2014/main" id="{AF1FD674-66BC-337D-0EE3-84E27DE41DAA}"/>
              </a:ext>
            </a:extLst>
          </p:cNvPr>
          <p:cNvSpPr>
            <a:spLocks noGrp="1"/>
          </p:cNvSpPr>
          <p:nvPr>
            <p:ph idx="1"/>
          </p:nvPr>
        </p:nvSpPr>
        <p:spPr>
          <a:xfrm>
            <a:off x="1097278" y="1230085"/>
            <a:ext cx="10515599" cy="4920343"/>
          </a:xfrm>
        </p:spPr>
        <p:txBody>
          <a:bodyPr>
            <a:normAutofit fontScale="92500" lnSpcReduction="10000"/>
          </a:bodyPr>
          <a:lstStyle/>
          <a:p>
            <a:pPr marL="0" indent="0">
              <a:buNone/>
            </a:pPr>
            <a:r>
              <a:rPr lang="en-US" sz="2200" b="1" dirty="0"/>
              <a:t>RBD uses all principles of experimental design.</a:t>
            </a:r>
          </a:p>
          <a:p>
            <a:pPr marL="457200" indent="-457200">
              <a:buFont typeface="+mj-lt"/>
              <a:buAutoNum type="arabicPeriod"/>
            </a:pPr>
            <a:r>
              <a:rPr lang="en-US" sz="2200" dirty="0"/>
              <a:t>Randomization</a:t>
            </a:r>
          </a:p>
          <a:p>
            <a:pPr marL="457200" indent="-457200">
              <a:buFont typeface="+mj-lt"/>
              <a:buAutoNum type="arabicPeriod"/>
            </a:pPr>
            <a:r>
              <a:rPr lang="en-US" sz="2200" dirty="0"/>
              <a:t>Replication</a:t>
            </a:r>
          </a:p>
          <a:p>
            <a:pPr marL="457200" indent="-457200">
              <a:buFont typeface="+mj-lt"/>
              <a:buAutoNum type="arabicPeriod"/>
            </a:pPr>
            <a:r>
              <a:rPr lang="en-US" sz="2200" dirty="0"/>
              <a:t>Blocking</a:t>
            </a:r>
          </a:p>
          <a:p>
            <a:pPr marL="0" marR="0" indent="0">
              <a:lnSpc>
                <a:spcPct val="115000"/>
              </a:lnSpc>
              <a:spcBef>
                <a:spcPts val="0"/>
              </a:spcBef>
              <a:spcAft>
                <a:spcPts val="1000"/>
              </a:spcAft>
              <a:buNone/>
            </a:pPr>
            <a:endParaRPr lang="en-US" sz="2200" b="1" dirty="0">
              <a:effectLst/>
              <a:ea typeface="Times New Roman" panose="02020603050405020304" pitchFamily="18" charset="0"/>
              <a:cs typeface="Calibri" panose="020F0502020204030204" pitchFamily="34" charset="0"/>
            </a:endParaRPr>
          </a:p>
          <a:p>
            <a:pPr marL="0" marR="0" indent="0">
              <a:lnSpc>
                <a:spcPct val="115000"/>
              </a:lnSpc>
              <a:spcBef>
                <a:spcPts val="0"/>
              </a:spcBef>
              <a:spcAft>
                <a:spcPts val="1000"/>
              </a:spcAft>
              <a:buNone/>
            </a:pPr>
            <a:r>
              <a:rPr lang="en-US" sz="2200" b="1" dirty="0">
                <a:effectLst/>
                <a:ea typeface="Times New Roman" panose="02020603050405020304" pitchFamily="18" charset="0"/>
                <a:cs typeface="Calibri" panose="020F0502020204030204" pitchFamily="34" charset="0"/>
              </a:rPr>
              <a:t>Conditions required for blocking</a:t>
            </a:r>
            <a:endParaRPr lang="en-US" sz="2200" dirty="0">
              <a:effectLst/>
              <a:ea typeface="Times New Roman" panose="02020603050405020304" pitchFamily="18" charset="0"/>
              <a:cs typeface="Times New Roman" panose="02020603050405020304" pitchFamily="18" charset="0"/>
            </a:endParaRPr>
          </a:p>
          <a:p>
            <a:pPr marL="282575" marR="0" indent="-282575">
              <a:lnSpc>
                <a:spcPct val="115000"/>
              </a:lnSpc>
              <a:spcBef>
                <a:spcPts val="0"/>
              </a:spcBef>
              <a:spcAft>
                <a:spcPts val="1000"/>
              </a:spcAft>
              <a:buNone/>
            </a:pPr>
            <a:r>
              <a:rPr lang="en-US" sz="2200" dirty="0">
                <a:effectLst/>
                <a:ea typeface="Times New Roman" panose="02020603050405020304" pitchFamily="18" charset="0"/>
                <a:cs typeface="Calibri" panose="020F0502020204030204" pitchFamily="34" charset="0"/>
              </a:rPr>
              <a:t>1. Blocks must be selected carefully. The ability to form homogeneous blocks depends on the researcher’s knowledge of the experimental material or unit.</a:t>
            </a:r>
            <a:endParaRPr lang="en-US" sz="2200" dirty="0">
              <a:effectLst/>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200" dirty="0">
                <a:effectLst/>
                <a:ea typeface="Times New Roman" panose="02020603050405020304" pitchFamily="18" charset="0"/>
                <a:cs typeface="Calibri" panose="020F0502020204030204" pitchFamily="34" charset="0"/>
              </a:rPr>
              <a:t>2. There are same no. of blocks as there are replicate per treatment</a:t>
            </a:r>
            <a:endParaRPr lang="en-US" sz="2200" dirty="0">
              <a:effectLst/>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200" dirty="0">
                <a:ea typeface="Times New Roman" panose="02020603050405020304" pitchFamily="18" charset="0"/>
                <a:cs typeface="Calibri" panose="020F0502020204030204" pitchFamily="34" charset="0"/>
              </a:rPr>
              <a:t>	</a:t>
            </a:r>
            <a:r>
              <a:rPr lang="en-US" sz="2200" dirty="0">
                <a:effectLst/>
                <a:ea typeface="Times New Roman" panose="02020603050405020304" pitchFamily="18" charset="0"/>
                <a:cs typeface="Calibri" panose="020F0502020204030204" pitchFamily="34" charset="0"/>
              </a:rPr>
              <a:t>No. of blocks = no. of replication</a:t>
            </a:r>
            <a:endParaRPr lang="en-US" sz="2200" dirty="0">
              <a:effectLst/>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200" dirty="0">
                <a:effectLst/>
                <a:ea typeface="Times New Roman" panose="02020603050405020304" pitchFamily="18" charset="0"/>
                <a:cs typeface="Calibri" panose="020F0502020204030204" pitchFamily="34" charset="0"/>
              </a:rPr>
              <a:t>3. Each treatment must be represented in each block.</a:t>
            </a:r>
            <a:endParaRPr lang="en-US" sz="2200" dirty="0">
              <a:effectLst/>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sz="2200" dirty="0">
                <a:effectLst/>
                <a:ea typeface="Times New Roman" panose="02020603050405020304" pitchFamily="18" charset="0"/>
                <a:cs typeface="Calibri" panose="020F0502020204030204" pitchFamily="34" charset="0"/>
              </a:rPr>
              <a:t>4. Treatment allocation within each block must be random. </a:t>
            </a:r>
            <a:endParaRPr lang="en-US" sz="2200" dirty="0">
              <a:effectLst/>
              <a:ea typeface="Times New Roman" panose="02020603050405020304" pitchFamily="18" charset="0"/>
              <a:cs typeface="Times New Roman" panose="02020603050405020304" pitchFamily="18" charset="0"/>
            </a:endParaRPr>
          </a:p>
          <a:p>
            <a:endParaRPr lang="en-US" b="1" dirty="0"/>
          </a:p>
        </p:txBody>
      </p:sp>
      <p:sp>
        <p:nvSpPr>
          <p:cNvPr id="4" name="Footer Placeholder 3">
            <a:extLst>
              <a:ext uri="{FF2B5EF4-FFF2-40B4-BE49-F238E27FC236}">
                <a16:creationId xmlns:a16="http://schemas.microsoft.com/office/drawing/2014/main" id="{81E13A8B-51B2-46AA-306A-F744554FA2DB}"/>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3637766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DF3FA-6862-85CD-3F2F-C4EFAB7CB144}"/>
              </a:ext>
            </a:extLst>
          </p:cNvPr>
          <p:cNvSpPr>
            <a:spLocks noGrp="1"/>
          </p:cNvSpPr>
          <p:nvPr>
            <p:ph type="title"/>
          </p:nvPr>
        </p:nvSpPr>
        <p:spPr>
          <a:xfrm>
            <a:off x="838200" y="365125"/>
            <a:ext cx="10515600" cy="636361"/>
          </a:xfrm>
        </p:spPr>
        <p:txBody>
          <a:bodyPr>
            <a:normAutofit/>
          </a:bodyPr>
          <a:lstStyle/>
          <a:p>
            <a:r>
              <a:rPr lang="en-US" sz="2800" b="1" dirty="0"/>
              <a:t>Common blocking criteria</a:t>
            </a:r>
          </a:p>
        </p:txBody>
      </p:sp>
      <p:sp>
        <p:nvSpPr>
          <p:cNvPr id="3" name="Content Placeholder 2">
            <a:extLst>
              <a:ext uri="{FF2B5EF4-FFF2-40B4-BE49-F238E27FC236}">
                <a16:creationId xmlns:a16="http://schemas.microsoft.com/office/drawing/2014/main" id="{4C7F24AA-3E72-2D8F-06A0-82BD1A5FA39B}"/>
              </a:ext>
            </a:extLst>
          </p:cNvPr>
          <p:cNvSpPr>
            <a:spLocks noGrp="1"/>
          </p:cNvSpPr>
          <p:nvPr>
            <p:ph idx="1"/>
          </p:nvPr>
        </p:nvSpPr>
        <p:spPr>
          <a:xfrm>
            <a:off x="838200" y="1219200"/>
            <a:ext cx="10515600" cy="4957763"/>
          </a:xfrm>
        </p:spPr>
        <p:txBody>
          <a:bodyPr>
            <a:normAutofit/>
          </a:bodyPr>
          <a:lstStyle/>
          <a:p>
            <a:pPr marL="342900" marR="0" lvl="0" indent="-342900">
              <a:lnSpc>
                <a:spcPct val="115000"/>
              </a:lnSpc>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Gender </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IQ Level</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Batches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Shift of operations or Operators</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Fertility of soil</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100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Humidity of the day etc.</a:t>
            </a:r>
          </a:p>
          <a:p>
            <a:pPr marL="342900" marR="0" lvl="0" indent="-342900">
              <a:lnSpc>
                <a:spcPct val="115000"/>
              </a:lnSpc>
              <a:spcBef>
                <a:spcPts val="0"/>
              </a:spcBef>
              <a:spcAft>
                <a:spcPts val="1000"/>
              </a:spcAft>
              <a:buFont typeface="+mj-lt"/>
              <a:buAutoNum type="arabicPeriod"/>
            </a:pPr>
            <a:r>
              <a:rPr lang="en-US" sz="3200" dirty="0">
                <a:latin typeface="Calibri" panose="020F0502020204030204" pitchFamily="34" charset="0"/>
                <a:ea typeface="Times New Roman" panose="02020603050405020304" pitchFamily="18" charset="0"/>
                <a:cs typeface="Calibri" panose="020F0502020204030204" pitchFamily="34" charset="0"/>
              </a:rPr>
              <a:t>Time or Season</a:t>
            </a:r>
          </a:p>
          <a:p>
            <a:pPr marL="342900" marR="0" lvl="0" indent="-342900">
              <a:lnSpc>
                <a:spcPct val="115000"/>
              </a:lnSpc>
              <a:spcBef>
                <a:spcPts val="0"/>
              </a:spcBef>
              <a:spcAft>
                <a:spcPts val="1000"/>
              </a:spcAft>
              <a:buFont typeface="+mj-lt"/>
              <a:buAutoNum type="arabicPeriod"/>
            </a:pPr>
            <a:r>
              <a:rPr lang="en-US" sz="3200" dirty="0">
                <a:effectLst/>
                <a:latin typeface="Calibri" panose="020F0502020204030204" pitchFamily="34" charset="0"/>
                <a:ea typeface="Times New Roman" panose="02020603050405020304" pitchFamily="18" charset="0"/>
                <a:cs typeface="Calibri" panose="020F0502020204030204" pitchFamily="34" charset="0"/>
              </a:rPr>
              <a:t>Location or Site</a:t>
            </a:r>
            <a:endParaRPr lang="en-US" sz="3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9D1B483-E483-4A7A-3087-606CFA67B87A}"/>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471066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386-488D-D80D-D023-078D0F6FE24D}"/>
              </a:ext>
            </a:extLst>
          </p:cNvPr>
          <p:cNvSpPr>
            <a:spLocks noGrp="1"/>
          </p:cNvSpPr>
          <p:nvPr>
            <p:ph type="title"/>
          </p:nvPr>
        </p:nvSpPr>
        <p:spPr>
          <a:xfrm>
            <a:off x="838200" y="288925"/>
            <a:ext cx="10515600" cy="483961"/>
          </a:xfrm>
        </p:spPr>
        <p:txBody>
          <a:bodyPr>
            <a:normAutofit/>
          </a:bodyPr>
          <a:lstStyle/>
          <a:p>
            <a:r>
              <a:rPr lang="en-US" sz="2800" b="1" dirty="0"/>
              <a:t>Two-way layout</a:t>
            </a:r>
          </a:p>
        </p:txBody>
      </p:sp>
      <mc:AlternateContent xmlns:mc="http://schemas.openxmlformats.org/markup-compatibility/2006" xmlns:a14="http://schemas.microsoft.com/office/drawing/2010/main">
        <mc:Choice Requires="a14">
          <p:graphicFrame>
            <p:nvGraphicFramePr>
              <p:cNvPr id="60" name="Content Placeholder 59">
                <a:extLst>
                  <a:ext uri="{FF2B5EF4-FFF2-40B4-BE49-F238E27FC236}">
                    <a16:creationId xmlns:a16="http://schemas.microsoft.com/office/drawing/2014/main" id="{021C80ED-1C76-82BE-9358-F7EAAE5F9EDA}"/>
                  </a:ext>
                </a:extLst>
              </p:cNvPr>
              <p:cNvGraphicFramePr>
                <a:graphicFrameLocks noGrp="1"/>
              </p:cNvGraphicFramePr>
              <p:nvPr>
                <p:ph idx="1"/>
                <p:extLst>
                  <p:ext uri="{D42A27DB-BD31-4B8C-83A1-F6EECF244321}">
                    <p14:modId xmlns:p14="http://schemas.microsoft.com/office/powerpoint/2010/main" val="206234537"/>
                  </p:ext>
                </p:extLst>
              </p:nvPr>
            </p:nvGraphicFramePr>
            <p:xfrm>
              <a:off x="762001" y="1088571"/>
              <a:ext cx="11146972" cy="5279573"/>
            </p:xfrm>
            <a:graphic>
              <a:graphicData uri="http://schemas.openxmlformats.org/drawingml/2006/table">
                <a:tbl>
                  <a:tblPr firstRow="1" firstCol="1" bandRow="1">
                    <a:tableStyleId>{FABFCF23-3B69-468F-B69F-88F6DE6A72F2}</a:tableStyleId>
                  </a:tblPr>
                  <a:tblGrid>
                    <a:gridCol w="1382485">
                      <a:extLst>
                        <a:ext uri="{9D8B030D-6E8A-4147-A177-3AD203B41FA5}">
                          <a16:colId xmlns:a16="http://schemas.microsoft.com/office/drawing/2014/main" val="3359263821"/>
                        </a:ext>
                      </a:extLst>
                    </a:gridCol>
                    <a:gridCol w="1095003">
                      <a:extLst>
                        <a:ext uri="{9D8B030D-6E8A-4147-A177-3AD203B41FA5}">
                          <a16:colId xmlns:a16="http://schemas.microsoft.com/office/drawing/2014/main" val="3373029958"/>
                        </a:ext>
                      </a:extLst>
                    </a:gridCol>
                    <a:gridCol w="1247383">
                      <a:extLst>
                        <a:ext uri="{9D8B030D-6E8A-4147-A177-3AD203B41FA5}">
                          <a16:colId xmlns:a16="http://schemas.microsoft.com/office/drawing/2014/main" val="3685254355"/>
                        </a:ext>
                      </a:extLst>
                    </a:gridCol>
                    <a:gridCol w="1247383">
                      <a:extLst>
                        <a:ext uri="{9D8B030D-6E8A-4147-A177-3AD203B41FA5}">
                          <a16:colId xmlns:a16="http://schemas.microsoft.com/office/drawing/2014/main" val="876925143"/>
                        </a:ext>
                      </a:extLst>
                    </a:gridCol>
                    <a:gridCol w="1247383">
                      <a:extLst>
                        <a:ext uri="{9D8B030D-6E8A-4147-A177-3AD203B41FA5}">
                          <a16:colId xmlns:a16="http://schemas.microsoft.com/office/drawing/2014/main" val="798538373"/>
                        </a:ext>
                      </a:extLst>
                    </a:gridCol>
                    <a:gridCol w="1247383">
                      <a:extLst>
                        <a:ext uri="{9D8B030D-6E8A-4147-A177-3AD203B41FA5}">
                          <a16:colId xmlns:a16="http://schemas.microsoft.com/office/drawing/2014/main" val="2864810491"/>
                        </a:ext>
                      </a:extLst>
                    </a:gridCol>
                    <a:gridCol w="1240472">
                      <a:extLst>
                        <a:ext uri="{9D8B030D-6E8A-4147-A177-3AD203B41FA5}">
                          <a16:colId xmlns:a16="http://schemas.microsoft.com/office/drawing/2014/main" val="3675701424"/>
                        </a:ext>
                      </a:extLst>
                    </a:gridCol>
                    <a:gridCol w="1219740">
                      <a:extLst>
                        <a:ext uri="{9D8B030D-6E8A-4147-A177-3AD203B41FA5}">
                          <a16:colId xmlns:a16="http://schemas.microsoft.com/office/drawing/2014/main" val="1010690174"/>
                        </a:ext>
                      </a:extLst>
                    </a:gridCol>
                    <a:gridCol w="1219740">
                      <a:extLst>
                        <a:ext uri="{9D8B030D-6E8A-4147-A177-3AD203B41FA5}">
                          <a16:colId xmlns:a16="http://schemas.microsoft.com/office/drawing/2014/main" val="355766366"/>
                        </a:ext>
                      </a:extLst>
                    </a:gridCol>
                  </a:tblGrid>
                  <a:tr h="480311">
                    <a:tc rowSpan="2">
                      <a:txBody>
                        <a:bodyPr/>
                        <a:lstStyle/>
                        <a:p>
                          <a:pPr marL="0" marR="0">
                            <a:lnSpc>
                              <a:spcPct val="115000"/>
                            </a:lnSpc>
                            <a:spcBef>
                              <a:spcPts val="0"/>
                            </a:spcBef>
                            <a:spcAft>
                              <a:spcPts val="0"/>
                            </a:spcAft>
                          </a:pPr>
                          <a:r>
                            <a:rPr lang="en-US" sz="2800" b="1" dirty="0">
                              <a:solidFill>
                                <a:schemeClr val="tx1"/>
                              </a:solidFill>
                              <a:effectLst/>
                            </a:rPr>
                            <a:t>Factor A</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gridSpan="6">
                      <a:txBody>
                        <a:bodyPr/>
                        <a:lstStyle/>
                        <a:p>
                          <a:pPr marL="0" marR="0" algn="ctr">
                            <a:lnSpc>
                              <a:spcPct val="115000"/>
                            </a:lnSpc>
                            <a:spcBef>
                              <a:spcPts val="0"/>
                            </a:spcBef>
                            <a:spcAft>
                              <a:spcPts val="0"/>
                            </a:spcAft>
                          </a:pPr>
                          <a:r>
                            <a:rPr lang="en-US" sz="2800" b="1" dirty="0">
                              <a:solidFill>
                                <a:schemeClr val="tx1"/>
                              </a:solidFill>
                              <a:effectLst/>
                            </a:rPr>
                            <a:t>Factor B</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nSpc>
                              <a:spcPct val="115000"/>
                            </a:lnSpc>
                            <a:spcBef>
                              <a:spcPts val="0"/>
                            </a:spcBef>
                            <a:spcAft>
                              <a:spcPts val="0"/>
                            </a:spcAft>
                          </a:pPr>
                          <a:r>
                            <a:rPr lang="en-US" sz="2800" b="1" dirty="0">
                              <a:solidFill>
                                <a:schemeClr val="tx1"/>
                              </a:solidFill>
                              <a:effectLst/>
                            </a:rPr>
                            <a:t>Total</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rowSpan="2">
                      <a:txBody>
                        <a:bodyPr/>
                        <a:lstStyle/>
                        <a:p>
                          <a:pPr marL="0" marR="0">
                            <a:lnSpc>
                              <a:spcPct val="115000"/>
                            </a:lnSpc>
                            <a:spcBef>
                              <a:spcPts val="0"/>
                            </a:spcBef>
                            <a:spcAft>
                              <a:spcPts val="0"/>
                            </a:spcAft>
                          </a:pPr>
                          <a:r>
                            <a:rPr lang="en-US" sz="2800" b="1" dirty="0">
                              <a:solidFill>
                                <a:schemeClr val="tx1"/>
                              </a:solidFill>
                              <a:effectLst/>
                            </a:rPr>
                            <a:t>Mean</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3546422366"/>
                      </a:ext>
                    </a:extLst>
                  </a:tr>
                  <a:tr h="480311">
                    <a:tc vMerge="1">
                      <a:txBody>
                        <a:bodyPr/>
                        <a:lstStyle/>
                        <a:p>
                          <a:endParaRPr lang="en-US"/>
                        </a:p>
                      </a:txBody>
                      <a:tcPr/>
                    </a:tc>
                    <a:tc>
                      <a:txBody>
                        <a:bodyPr/>
                        <a:lstStyle/>
                        <a:p>
                          <a:pPr marL="0" marR="0" algn="ctr">
                            <a:lnSpc>
                              <a:spcPct val="115000"/>
                            </a:lnSpc>
                            <a:spcBef>
                              <a:spcPts val="0"/>
                            </a:spcBef>
                            <a:spcAft>
                              <a:spcPts val="0"/>
                            </a:spcAft>
                          </a:pPr>
                          <a:r>
                            <a:rPr lang="en-US" sz="2800" b="1" dirty="0">
                              <a:effectLst/>
                            </a:rPr>
                            <a:t>1</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2</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j</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b</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48949243"/>
                      </a:ext>
                    </a:extLst>
                  </a:tr>
                  <a:tr h="561030">
                    <a:tc>
                      <a:txBody>
                        <a:bodyPr/>
                        <a:lstStyle/>
                        <a:p>
                          <a:pPr marL="0" marR="0">
                            <a:lnSpc>
                              <a:spcPct val="115000"/>
                            </a:lnSpc>
                            <a:spcBef>
                              <a:spcPts val="0"/>
                            </a:spcBef>
                            <a:spcAft>
                              <a:spcPts val="0"/>
                            </a:spcAft>
                          </a:pPr>
                          <a:r>
                            <a:rPr lang="en-US" sz="2800" dirty="0">
                              <a:effectLst/>
                            </a:rPr>
                            <a:t>1</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1.</m:t>
                                    </m:r>
                                  </m:sub>
                                </m:sSub>
                              </m:oMath>
                            </m:oMathPara>
                          </a14:m>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1498137931"/>
                      </a:ext>
                    </a:extLst>
                  </a:tr>
                  <a:tr h="561030">
                    <a:tc>
                      <a:txBody>
                        <a:bodyPr/>
                        <a:lstStyle/>
                        <a:p>
                          <a:pPr marL="0" marR="0">
                            <a:lnSpc>
                              <a:spcPct val="115000"/>
                            </a:lnSpc>
                            <a:spcBef>
                              <a:spcPts val="0"/>
                            </a:spcBef>
                            <a:spcAft>
                              <a:spcPts val="0"/>
                            </a:spcAft>
                          </a:pPr>
                          <a:r>
                            <a:rPr lang="en-US" sz="2800" dirty="0">
                              <a:effectLst/>
                            </a:rPr>
                            <a:t>2</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2.</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787801141"/>
                      </a:ext>
                    </a:extLst>
                  </a:tr>
                  <a:tr h="480311">
                    <a:tc>
                      <a:txBody>
                        <a:bodyPr/>
                        <a:lstStyle/>
                        <a:p>
                          <a:pPr marL="0" marR="0">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385637223"/>
                      </a:ext>
                    </a:extLst>
                  </a:tr>
                  <a:tr h="563496">
                    <a:tc>
                      <a:txBody>
                        <a:bodyPr/>
                        <a:lstStyle/>
                        <a:p>
                          <a:pPr marL="0" marR="0">
                            <a:lnSpc>
                              <a:spcPct val="115000"/>
                            </a:lnSpc>
                            <a:spcBef>
                              <a:spcPts val="0"/>
                            </a:spcBef>
                            <a:spcAft>
                              <a:spcPts val="0"/>
                            </a:spcAft>
                          </a:pPr>
                          <a:r>
                            <a:rPr lang="en-US" sz="2800" dirty="0" err="1">
                              <a:effectLst/>
                            </a:rPr>
                            <a:t>i</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𝑖</m:t>
                                    </m:r>
                                    <m:r>
                                      <a:rPr lang="en-US" sz="2800">
                                        <a:effectLst/>
                                        <a:latin typeface="Cambria Math" panose="02040503050406030204" pitchFamily="18" charset="0"/>
                                      </a:rPr>
                                      <m:t>.</m:t>
                                    </m:r>
                                  </m:sub>
                                </m:sSub>
                              </m:oMath>
                            </m:oMathPara>
                          </a14:m>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849052271"/>
                      </a:ext>
                    </a:extLst>
                  </a:tr>
                  <a:tr h="480311">
                    <a:tc>
                      <a:txBody>
                        <a:bodyPr/>
                        <a:lstStyle/>
                        <a:p>
                          <a:pPr marL="0" marR="0">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459815838"/>
                      </a:ext>
                    </a:extLst>
                  </a:tr>
                  <a:tr h="563496">
                    <a:tc>
                      <a:txBody>
                        <a:bodyPr/>
                        <a:lstStyle/>
                        <a:p>
                          <a:pPr marL="0" marR="0">
                            <a:lnSpc>
                              <a:spcPct val="115000"/>
                            </a:lnSpc>
                            <a:spcBef>
                              <a:spcPts val="0"/>
                            </a:spcBef>
                            <a:spcAft>
                              <a:spcPts val="0"/>
                            </a:spcAft>
                          </a:pPr>
                          <a:r>
                            <a:rPr lang="en-US" sz="2800" dirty="0">
                              <a:effectLst/>
                            </a:rPr>
                            <a:t>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err="1">
                              <a:effectLst/>
                            </a:rPr>
                            <a:t>y</a:t>
                          </a:r>
                          <a:r>
                            <a:rPr lang="en-US" sz="2800" baseline="-25000" dirty="0" err="1">
                              <a:effectLst/>
                            </a:rPr>
                            <a:t>a</a:t>
                          </a:r>
                          <a:r>
                            <a:rPr lang="en-US" sz="2800" baseline="-25000" dirty="0">
                              <a:effectLst/>
                            </a:rPr>
                            <a:t>.</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𝑎</m:t>
                                    </m:r>
                                    <m:r>
                                      <a:rPr lang="en-US" sz="2800">
                                        <a:effectLst/>
                                        <a:latin typeface="Cambria Math" panose="02040503050406030204" pitchFamily="18" charset="0"/>
                                      </a:rPr>
                                      <m:t>.</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561519998"/>
                      </a:ext>
                    </a:extLst>
                  </a:tr>
                  <a:tr h="480311">
                    <a:tc>
                      <a:txBody>
                        <a:bodyPr/>
                        <a:lstStyle/>
                        <a:p>
                          <a:pPr marL="0" marR="0">
                            <a:lnSpc>
                              <a:spcPct val="115000"/>
                            </a:lnSpc>
                            <a:spcBef>
                              <a:spcPts val="0"/>
                            </a:spcBef>
                            <a:spcAft>
                              <a:spcPts val="0"/>
                            </a:spcAft>
                          </a:pPr>
                          <a:r>
                            <a:rPr lang="en-US" sz="2800" dirty="0">
                              <a:effectLst/>
                            </a:rPr>
                            <a:t>Total</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54386293"/>
                      </a:ext>
                    </a:extLst>
                  </a:tr>
                  <a:tr h="628966">
                    <a:tc>
                      <a:txBody>
                        <a:bodyPr/>
                        <a:lstStyle/>
                        <a:p>
                          <a:pPr marL="0" marR="0">
                            <a:lnSpc>
                              <a:spcPct val="115000"/>
                            </a:lnSpc>
                            <a:spcBef>
                              <a:spcPts val="0"/>
                            </a:spcBef>
                            <a:spcAft>
                              <a:spcPts val="0"/>
                            </a:spcAft>
                          </a:pPr>
                          <a:r>
                            <a:rPr lang="en-US" sz="2800" dirty="0">
                              <a:effectLst/>
                            </a:rPr>
                            <a:t>Mean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.1</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.2</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m:t>
                                    </m:r>
                                    <m:r>
                                      <a:rPr lang="en-US" sz="2800">
                                        <a:effectLst/>
                                        <a:latin typeface="Cambria Math" panose="02040503050406030204" pitchFamily="18" charset="0"/>
                                      </a:rPr>
                                      <m:t>𝑗</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m:t>
                                    </m:r>
                                    <m:r>
                                      <a:rPr lang="en-US" sz="2800">
                                        <a:effectLst/>
                                        <a:latin typeface="Cambria Math" panose="02040503050406030204" pitchFamily="18" charset="0"/>
                                      </a:rPr>
                                      <m:t>𝑏</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rPr>
                                    </m:ctrlPr>
                                  </m:sSubPr>
                                  <m:e>
                                    <m:bar>
                                      <m:barPr>
                                        <m:pos m:val="top"/>
                                        <m:ctrlPr>
                                          <a:rPr lang="en-US" sz="2800" i="1">
                                            <a:effectLst/>
                                            <a:latin typeface="Cambria Math" panose="02040503050406030204" pitchFamily="18" charset="0"/>
                                          </a:rPr>
                                        </m:ctrlPr>
                                      </m:barPr>
                                      <m:e>
                                        <m:r>
                                          <a:rPr lang="en-US" sz="2800">
                                            <a:effectLst/>
                                            <a:latin typeface="Cambria Math" panose="02040503050406030204" pitchFamily="18" charset="0"/>
                                          </a:rPr>
                                          <m:t>𝑦</m:t>
                                        </m:r>
                                      </m:e>
                                    </m:bar>
                                  </m:e>
                                  <m:sub>
                                    <m:r>
                                      <a:rPr lang="en-US" sz="2800">
                                        <a:effectLst/>
                                        <a:latin typeface="Cambria Math" panose="02040503050406030204" pitchFamily="18" charset="0"/>
                                      </a:rPr>
                                      <m:t>..</m:t>
                                    </m:r>
                                  </m:sub>
                                </m:sSub>
                              </m:oMath>
                            </m:oMathPara>
                          </a14:m>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660383714"/>
                      </a:ext>
                    </a:extLst>
                  </a:tr>
                </a:tbl>
              </a:graphicData>
            </a:graphic>
          </p:graphicFrame>
        </mc:Choice>
        <mc:Fallback xmlns="">
          <p:graphicFrame>
            <p:nvGraphicFramePr>
              <p:cNvPr id="60" name="Content Placeholder 59">
                <a:extLst>
                  <a:ext uri="{FF2B5EF4-FFF2-40B4-BE49-F238E27FC236}">
                    <a16:creationId xmlns:a16="http://schemas.microsoft.com/office/drawing/2014/main" id="{021C80ED-1C76-82BE-9358-F7EAAE5F9EDA}"/>
                  </a:ext>
                </a:extLst>
              </p:cNvPr>
              <p:cNvGraphicFramePr>
                <a:graphicFrameLocks noGrp="1"/>
              </p:cNvGraphicFramePr>
              <p:nvPr>
                <p:ph idx="1"/>
                <p:extLst>
                  <p:ext uri="{D42A27DB-BD31-4B8C-83A1-F6EECF244321}">
                    <p14:modId xmlns:p14="http://schemas.microsoft.com/office/powerpoint/2010/main" val="206234537"/>
                  </p:ext>
                </p:extLst>
              </p:nvPr>
            </p:nvGraphicFramePr>
            <p:xfrm>
              <a:off x="762001" y="1088571"/>
              <a:ext cx="11146972" cy="5279573"/>
            </p:xfrm>
            <a:graphic>
              <a:graphicData uri="http://schemas.openxmlformats.org/drawingml/2006/table">
                <a:tbl>
                  <a:tblPr firstRow="1" firstCol="1" bandRow="1">
                    <a:tableStyleId>{FABFCF23-3B69-468F-B69F-88F6DE6A72F2}</a:tableStyleId>
                  </a:tblPr>
                  <a:tblGrid>
                    <a:gridCol w="1382485">
                      <a:extLst>
                        <a:ext uri="{9D8B030D-6E8A-4147-A177-3AD203B41FA5}">
                          <a16:colId xmlns:a16="http://schemas.microsoft.com/office/drawing/2014/main" val="3359263821"/>
                        </a:ext>
                      </a:extLst>
                    </a:gridCol>
                    <a:gridCol w="1095003">
                      <a:extLst>
                        <a:ext uri="{9D8B030D-6E8A-4147-A177-3AD203B41FA5}">
                          <a16:colId xmlns:a16="http://schemas.microsoft.com/office/drawing/2014/main" val="3373029958"/>
                        </a:ext>
                      </a:extLst>
                    </a:gridCol>
                    <a:gridCol w="1247383">
                      <a:extLst>
                        <a:ext uri="{9D8B030D-6E8A-4147-A177-3AD203B41FA5}">
                          <a16:colId xmlns:a16="http://schemas.microsoft.com/office/drawing/2014/main" val="3685254355"/>
                        </a:ext>
                      </a:extLst>
                    </a:gridCol>
                    <a:gridCol w="1247383">
                      <a:extLst>
                        <a:ext uri="{9D8B030D-6E8A-4147-A177-3AD203B41FA5}">
                          <a16:colId xmlns:a16="http://schemas.microsoft.com/office/drawing/2014/main" val="876925143"/>
                        </a:ext>
                      </a:extLst>
                    </a:gridCol>
                    <a:gridCol w="1247383">
                      <a:extLst>
                        <a:ext uri="{9D8B030D-6E8A-4147-A177-3AD203B41FA5}">
                          <a16:colId xmlns:a16="http://schemas.microsoft.com/office/drawing/2014/main" val="798538373"/>
                        </a:ext>
                      </a:extLst>
                    </a:gridCol>
                    <a:gridCol w="1247383">
                      <a:extLst>
                        <a:ext uri="{9D8B030D-6E8A-4147-A177-3AD203B41FA5}">
                          <a16:colId xmlns:a16="http://schemas.microsoft.com/office/drawing/2014/main" val="2864810491"/>
                        </a:ext>
                      </a:extLst>
                    </a:gridCol>
                    <a:gridCol w="1240472">
                      <a:extLst>
                        <a:ext uri="{9D8B030D-6E8A-4147-A177-3AD203B41FA5}">
                          <a16:colId xmlns:a16="http://schemas.microsoft.com/office/drawing/2014/main" val="3675701424"/>
                        </a:ext>
                      </a:extLst>
                    </a:gridCol>
                    <a:gridCol w="1219740">
                      <a:extLst>
                        <a:ext uri="{9D8B030D-6E8A-4147-A177-3AD203B41FA5}">
                          <a16:colId xmlns:a16="http://schemas.microsoft.com/office/drawing/2014/main" val="1010690174"/>
                        </a:ext>
                      </a:extLst>
                    </a:gridCol>
                    <a:gridCol w="1219740">
                      <a:extLst>
                        <a:ext uri="{9D8B030D-6E8A-4147-A177-3AD203B41FA5}">
                          <a16:colId xmlns:a16="http://schemas.microsoft.com/office/drawing/2014/main" val="355766366"/>
                        </a:ext>
                      </a:extLst>
                    </a:gridCol>
                  </a:tblGrid>
                  <a:tr h="480311">
                    <a:tc rowSpan="2">
                      <a:txBody>
                        <a:bodyPr/>
                        <a:lstStyle/>
                        <a:p>
                          <a:pPr marL="0" marR="0">
                            <a:lnSpc>
                              <a:spcPct val="115000"/>
                            </a:lnSpc>
                            <a:spcBef>
                              <a:spcPts val="0"/>
                            </a:spcBef>
                            <a:spcAft>
                              <a:spcPts val="0"/>
                            </a:spcAft>
                          </a:pPr>
                          <a:r>
                            <a:rPr lang="en-US" sz="2800" b="1" dirty="0">
                              <a:solidFill>
                                <a:schemeClr val="tx1"/>
                              </a:solidFill>
                              <a:effectLst/>
                            </a:rPr>
                            <a:t>Factor A</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gridSpan="6">
                      <a:txBody>
                        <a:bodyPr/>
                        <a:lstStyle/>
                        <a:p>
                          <a:pPr marL="0" marR="0" algn="ctr">
                            <a:lnSpc>
                              <a:spcPct val="115000"/>
                            </a:lnSpc>
                            <a:spcBef>
                              <a:spcPts val="0"/>
                            </a:spcBef>
                            <a:spcAft>
                              <a:spcPts val="0"/>
                            </a:spcAft>
                          </a:pPr>
                          <a:r>
                            <a:rPr lang="en-US" sz="2800" b="1" dirty="0">
                              <a:solidFill>
                                <a:schemeClr val="tx1"/>
                              </a:solidFill>
                              <a:effectLst/>
                            </a:rPr>
                            <a:t>Factor B</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a:lnSpc>
                              <a:spcPct val="115000"/>
                            </a:lnSpc>
                            <a:spcBef>
                              <a:spcPts val="0"/>
                            </a:spcBef>
                            <a:spcAft>
                              <a:spcPts val="0"/>
                            </a:spcAft>
                          </a:pPr>
                          <a:r>
                            <a:rPr lang="en-US" sz="2800" b="1" dirty="0">
                              <a:solidFill>
                                <a:schemeClr val="tx1"/>
                              </a:solidFill>
                              <a:effectLst/>
                            </a:rPr>
                            <a:t>Total</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rowSpan="2">
                      <a:txBody>
                        <a:bodyPr/>
                        <a:lstStyle/>
                        <a:p>
                          <a:pPr marL="0" marR="0">
                            <a:lnSpc>
                              <a:spcPct val="115000"/>
                            </a:lnSpc>
                            <a:spcBef>
                              <a:spcPts val="0"/>
                            </a:spcBef>
                            <a:spcAft>
                              <a:spcPts val="0"/>
                            </a:spcAft>
                          </a:pPr>
                          <a:r>
                            <a:rPr lang="en-US" sz="2800" b="1" dirty="0">
                              <a:solidFill>
                                <a:schemeClr val="tx1"/>
                              </a:solidFill>
                              <a:effectLst/>
                            </a:rPr>
                            <a:t>Mean</a:t>
                          </a:r>
                          <a:endParaRPr lang="en-US"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3546422366"/>
                      </a:ext>
                    </a:extLst>
                  </a:tr>
                  <a:tr h="480311">
                    <a:tc vMerge="1">
                      <a:txBody>
                        <a:bodyPr/>
                        <a:lstStyle/>
                        <a:p>
                          <a:endParaRPr lang="en-US"/>
                        </a:p>
                      </a:txBody>
                      <a:tcPr/>
                    </a:tc>
                    <a:tc>
                      <a:txBody>
                        <a:bodyPr/>
                        <a:lstStyle/>
                        <a:p>
                          <a:pPr marL="0" marR="0" algn="ctr">
                            <a:lnSpc>
                              <a:spcPct val="115000"/>
                            </a:lnSpc>
                            <a:spcBef>
                              <a:spcPts val="0"/>
                            </a:spcBef>
                            <a:spcAft>
                              <a:spcPts val="0"/>
                            </a:spcAft>
                          </a:pPr>
                          <a:r>
                            <a:rPr lang="en-US" sz="2800" b="1" dirty="0">
                              <a:effectLst/>
                            </a:rPr>
                            <a:t>1</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2</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j</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800" b="1" dirty="0">
                              <a:effectLst/>
                            </a:rPr>
                            <a:t>b</a:t>
                          </a:r>
                          <a:endParaRPr lang="en-US" sz="2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748949243"/>
                      </a:ext>
                    </a:extLst>
                  </a:tr>
                  <a:tr h="561030">
                    <a:tc>
                      <a:txBody>
                        <a:bodyPr/>
                        <a:lstStyle/>
                        <a:p>
                          <a:pPr marL="0" marR="0">
                            <a:lnSpc>
                              <a:spcPct val="115000"/>
                            </a:lnSpc>
                            <a:spcBef>
                              <a:spcPts val="0"/>
                            </a:spcBef>
                            <a:spcAft>
                              <a:spcPts val="0"/>
                            </a:spcAft>
                          </a:pPr>
                          <a:r>
                            <a:rPr lang="en-US" sz="2800" dirty="0">
                              <a:effectLst/>
                            </a:rPr>
                            <a:t>1</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815500" t="-183696" r="-1000" b="-679348"/>
                          </a:stretch>
                        </a:blipFill>
                      </a:tcPr>
                    </a:tc>
                    <a:extLst>
                      <a:ext uri="{0D108BD9-81ED-4DB2-BD59-A6C34878D82A}">
                        <a16:rowId xmlns:a16="http://schemas.microsoft.com/office/drawing/2014/main" val="1498137931"/>
                      </a:ext>
                    </a:extLst>
                  </a:tr>
                  <a:tr h="561030">
                    <a:tc>
                      <a:txBody>
                        <a:bodyPr/>
                        <a:lstStyle/>
                        <a:p>
                          <a:pPr marL="0" marR="0">
                            <a:lnSpc>
                              <a:spcPct val="115000"/>
                            </a:lnSpc>
                            <a:spcBef>
                              <a:spcPts val="0"/>
                            </a:spcBef>
                            <a:spcAft>
                              <a:spcPts val="0"/>
                            </a:spcAft>
                          </a:pPr>
                          <a:r>
                            <a:rPr lang="en-US" sz="2800" dirty="0">
                              <a:effectLst/>
                            </a:rPr>
                            <a:t>2</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815500" t="-283696" r="-1000" b="-579348"/>
                          </a:stretch>
                        </a:blipFill>
                      </a:tcPr>
                    </a:tc>
                    <a:extLst>
                      <a:ext uri="{0D108BD9-81ED-4DB2-BD59-A6C34878D82A}">
                        <a16:rowId xmlns:a16="http://schemas.microsoft.com/office/drawing/2014/main" val="787801141"/>
                      </a:ext>
                    </a:extLst>
                  </a:tr>
                  <a:tr h="480311">
                    <a:tc>
                      <a:txBody>
                        <a:bodyPr/>
                        <a:lstStyle/>
                        <a:p>
                          <a:pPr marL="0" marR="0">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385637223"/>
                      </a:ext>
                    </a:extLst>
                  </a:tr>
                  <a:tr h="563496">
                    <a:tc>
                      <a:txBody>
                        <a:bodyPr/>
                        <a:lstStyle/>
                        <a:p>
                          <a:pPr marL="0" marR="0">
                            <a:lnSpc>
                              <a:spcPct val="115000"/>
                            </a:lnSpc>
                            <a:spcBef>
                              <a:spcPts val="0"/>
                            </a:spcBef>
                            <a:spcAft>
                              <a:spcPts val="0"/>
                            </a:spcAft>
                          </a:pPr>
                          <a:r>
                            <a:rPr lang="en-US" sz="2800" dirty="0" err="1">
                              <a:effectLst/>
                            </a:rPr>
                            <a:t>i</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i.</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815500" t="-469565" r="-1000" b="-393478"/>
                          </a:stretch>
                        </a:blipFill>
                      </a:tcPr>
                    </a:tc>
                    <a:extLst>
                      <a:ext uri="{0D108BD9-81ED-4DB2-BD59-A6C34878D82A}">
                        <a16:rowId xmlns:a16="http://schemas.microsoft.com/office/drawing/2014/main" val="849052271"/>
                      </a:ext>
                    </a:extLst>
                  </a:tr>
                  <a:tr h="480311">
                    <a:tc>
                      <a:txBody>
                        <a:bodyPr/>
                        <a:lstStyle/>
                        <a:p>
                          <a:pPr marL="0" marR="0">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 </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459815838"/>
                      </a:ext>
                    </a:extLst>
                  </a:tr>
                  <a:tr h="563496">
                    <a:tc>
                      <a:txBody>
                        <a:bodyPr/>
                        <a:lstStyle/>
                        <a:p>
                          <a:pPr marL="0" marR="0">
                            <a:lnSpc>
                              <a:spcPct val="115000"/>
                            </a:lnSpc>
                            <a:spcBef>
                              <a:spcPts val="0"/>
                            </a:spcBef>
                            <a:spcAft>
                              <a:spcPts val="0"/>
                            </a:spcAft>
                          </a:pPr>
                          <a:r>
                            <a:rPr lang="en-US" sz="2800" dirty="0">
                              <a:effectLst/>
                            </a:rPr>
                            <a:t>a</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err="1">
                              <a:effectLst/>
                            </a:rPr>
                            <a:t>y</a:t>
                          </a:r>
                          <a:r>
                            <a:rPr lang="en-US" sz="2800" baseline="-25000" dirty="0" err="1">
                              <a:effectLst/>
                            </a:rPr>
                            <a:t>a</a:t>
                          </a:r>
                          <a:r>
                            <a:rPr lang="en-US" sz="2800" baseline="-25000" dirty="0">
                              <a:effectLst/>
                            </a:rPr>
                            <a:t>.</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815500" t="-648387" r="-1000" b="-204301"/>
                          </a:stretch>
                        </a:blipFill>
                      </a:tcPr>
                    </a:tc>
                    <a:extLst>
                      <a:ext uri="{0D108BD9-81ED-4DB2-BD59-A6C34878D82A}">
                        <a16:rowId xmlns:a16="http://schemas.microsoft.com/office/drawing/2014/main" val="561519998"/>
                      </a:ext>
                    </a:extLst>
                  </a:tr>
                  <a:tr h="480311">
                    <a:tc>
                      <a:txBody>
                        <a:bodyPr/>
                        <a:lstStyle/>
                        <a:p>
                          <a:pPr marL="0" marR="0">
                            <a:lnSpc>
                              <a:spcPct val="115000"/>
                            </a:lnSpc>
                            <a:spcBef>
                              <a:spcPts val="0"/>
                            </a:spcBef>
                            <a:spcAft>
                              <a:spcPts val="0"/>
                            </a:spcAft>
                          </a:pPr>
                          <a:r>
                            <a:rPr lang="en-US" sz="2800" dirty="0">
                              <a:effectLst/>
                            </a:rPr>
                            <a:t>Total</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.1</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.2</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a:effectLst/>
                            </a:rPr>
                            <a:t>…</a:t>
                          </a:r>
                          <a:endParaRPr lang="en-US" sz="28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.j</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.b</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y</a:t>
                          </a:r>
                          <a:r>
                            <a:rPr lang="en-US" sz="2800" baseline="-25000" dirty="0">
                              <a:effectLst/>
                            </a:rPr>
                            <a:t>..</a:t>
                          </a:r>
                          <a:endParaRPr lang="en-US" sz="2800" baseline="-25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54386293"/>
                      </a:ext>
                    </a:extLst>
                  </a:tr>
                  <a:tr h="628966">
                    <a:tc>
                      <a:txBody>
                        <a:bodyPr/>
                        <a:lstStyle/>
                        <a:p>
                          <a:pPr marL="0" marR="0">
                            <a:lnSpc>
                              <a:spcPct val="115000"/>
                            </a:lnSpc>
                            <a:spcBef>
                              <a:spcPts val="0"/>
                            </a:spcBef>
                            <a:spcAft>
                              <a:spcPts val="0"/>
                            </a:spcAft>
                          </a:pPr>
                          <a:r>
                            <a:rPr lang="en-US" sz="2800" dirty="0">
                              <a:effectLst/>
                            </a:rPr>
                            <a:t>Mean</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endParaRPr lang="en-US"/>
                        </a:p>
                      </a:txBody>
                      <a:tcPr marL="68580" marR="68580" marT="0" marB="0">
                        <a:blipFill>
                          <a:blip r:embed="rId2"/>
                          <a:stretch>
                            <a:fillRect l="-127222" t="-752427" r="-791111" b="-7767"/>
                          </a:stretch>
                        </a:blipFill>
                      </a:tcPr>
                    </a:tc>
                    <a:tc>
                      <a:txBody>
                        <a:bodyPr/>
                        <a:lstStyle/>
                        <a:p>
                          <a:endParaRPr lang="en-US"/>
                        </a:p>
                      </a:txBody>
                      <a:tcPr marL="68580" marR="68580" marT="0" marB="0">
                        <a:blipFill>
                          <a:blip r:embed="rId2"/>
                          <a:stretch>
                            <a:fillRect l="-200490" t="-752427" r="-598039" b="-7767"/>
                          </a:stretch>
                        </a:blip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399024" t="-752427" r="-395122" b="-7767"/>
                          </a:stretch>
                        </a:blip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601471" t="-752427" r="-197059" b="-7767"/>
                          </a:stretch>
                        </a:blipFill>
                      </a:tcPr>
                    </a:tc>
                    <a:tc>
                      <a:txBody>
                        <a:bodyPr/>
                        <a:lstStyle/>
                        <a:p>
                          <a:pPr marL="0" marR="0" algn="ctr">
                            <a:lnSpc>
                              <a:spcPct val="115000"/>
                            </a:lnSpc>
                            <a:spcBef>
                              <a:spcPts val="0"/>
                            </a:spcBef>
                            <a:spcAft>
                              <a:spcPts val="0"/>
                            </a:spcAft>
                          </a:pPr>
                          <a:r>
                            <a:rPr lang="en-US" sz="2800" dirty="0">
                              <a:effectLst/>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bg1"/>
                        </a:solidFill>
                      </a:tcPr>
                    </a:tc>
                    <a:tc>
                      <a:txBody>
                        <a:bodyPr/>
                        <a:lstStyle/>
                        <a:p>
                          <a:endParaRPr lang="en-US"/>
                        </a:p>
                      </a:txBody>
                      <a:tcPr marL="68580" marR="68580" marT="0" marB="0">
                        <a:blipFill>
                          <a:blip r:embed="rId2"/>
                          <a:stretch>
                            <a:fillRect l="-815500" t="-752427" r="-1000" b="-7767"/>
                          </a:stretch>
                        </a:blipFill>
                      </a:tcPr>
                    </a:tc>
                    <a:extLst>
                      <a:ext uri="{0D108BD9-81ED-4DB2-BD59-A6C34878D82A}">
                        <a16:rowId xmlns:a16="http://schemas.microsoft.com/office/drawing/2014/main" val="660383714"/>
                      </a:ext>
                    </a:extLst>
                  </a:tr>
                </a:tbl>
              </a:graphicData>
            </a:graphic>
          </p:graphicFrame>
        </mc:Fallback>
      </mc:AlternateContent>
      <p:sp>
        <p:nvSpPr>
          <p:cNvPr id="3" name="Footer Placeholder 2">
            <a:extLst>
              <a:ext uri="{FF2B5EF4-FFF2-40B4-BE49-F238E27FC236}">
                <a16:creationId xmlns:a16="http://schemas.microsoft.com/office/drawing/2014/main" id="{46E4020A-BFC6-315F-2480-74A8C16A23FD}"/>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914334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40A3-47A3-2EF8-3585-21B7C953B547}"/>
              </a:ext>
            </a:extLst>
          </p:cNvPr>
          <p:cNvSpPr>
            <a:spLocks noGrp="1"/>
          </p:cNvSpPr>
          <p:nvPr>
            <p:ph type="title"/>
          </p:nvPr>
        </p:nvSpPr>
        <p:spPr/>
        <p:txBody>
          <a:bodyPr/>
          <a:lstStyle/>
          <a:p>
            <a:r>
              <a:rPr lang="en-US" b="1" dirty="0"/>
              <a:t>Assumptions of RBD</a:t>
            </a:r>
          </a:p>
        </p:txBody>
      </p:sp>
      <p:sp>
        <p:nvSpPr>
          <p:cNvPr id="3" name="Content Placeholder 2">
            <a:extLst>
              <a:ext uri="{FF2B5EF4-FFF2-40B4-BE49-F238E27FC236}">
                <a16:creationId xmlns:a16="http://schemas.microsoft.com/office/drawing/2014/main" id="{8BBA3C4E-3822-05B3-047E-6E39CA504D93}"/>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Randomization: The</a:t>
            </a:r>
            <a:r>
              <a:rPr lang="en-US" b="0" i="0" dirty="0">
                <a:solidFill>
                  <a:srgbClr val="111111"/>
                </a:solidFill>
                <a:effectLst/>
                <a:latin typeface="-apple-system"/>
              </a:rPr>
              <a:t> treatments are randomly assigned to the experimental units within each block.</a:t>
            </a:r>
          </a:p>
          <a:p>
            <a:pPr>
              <a:buFont typeface="+mj-lt"/>
              <a:buAutoNum type="arabicPeriod"/>
            </a:pPr>
            <a:r>
              <a:rPr lang="en-US" b="1" dirty="0">
                <a:solidFill>
                  <a:srgbClr val="111111"/>
                </a:solidFill>
                <a:latin typeface="-apple-system"/>
              </a:rPr>
              <a:t>Homogeneity of variance: </a:t>
            </a:r>
            <a:r>
              <a:rPr lang="en-US" b="0" i="0" dirty="0">
                <a:solidFill>
                  <a:srgbClr val="0D0D0D"/>
                </a:solidFill>
                <a:effectLst/>
                <a:latin typeface="Söhne"/>
              </a:rPr>
              <a:t>The variances of the dependent variable are approximately equal within each block. </a:t>
            </a:r>
          </a:p>
          <a:p>
            <a:pPr>
              <a:buFont typeface="+mj-lt"/>
              <a:buAutoNum type="arabicPeriod"/>
            </a:pPr>
            <a:r>
              <a:rPr lang="en-US" b="1" i="0" dirty="0">
                <a:solidFill>
                  <a:srgbClr val="0D0D0D"/>
                </a:solidFill>
                <a:effectLst/>
                <a:latin typeface="Söhne"/>
              </a:rPr>
              <a:t>Independence</a:t>
            </a:r>
            <a:r>
              <a:rPr lang="en-US" b="0" i="0" dirty="0">
                <a:solidFill>
                  <a:srgbClr val="0D0D0D"/>
                </a:solidFill>
                <a:effectLst/>
                <a:latin typeface="Söhne"/>
              </a:rPr>
              <a:t>: Observations within each block are independent of each other. This assumption means that the responses in one block are not influenced by the responses in other blocks.</a:t>
            </a:r>
            <a:endParaRPr lang="en-US" dirty="0">
              <a:solidFill>
                <a:srgbClr val="0D0D0D"/>
              </a:solidFill>
              <a:latin typeface="Söhne"/>
            </a:endParaRPr>
          </a:p>
          <a:p>
            <a:pPr>
              <a:buFont typeface="+mj-lt"/>
              <a:buAutoNum type="arabicPeriod"/>
            </a:pPr>
            <a:endParaRPr lang="en-US" b="0" i="0" dirty="0">
              <a:solidFill>
                <a:srgbClr val="111111"/>
              </a:solidFill>
              <a:effectLst/>
              <a:latin typeface="-apple-system"/>
            </a:endParaRPr>
          </a:p>
          <a:p>
            <a:pPr algn="l">
              <a:buFont typeface="+mj-lt"/>
              <a:buAutoNum type="arabicPeriod"/>
            </a:pPr>
            <a:endParaRPr lang="en-US" b="0" i="0" dirty="0">
              <a:solidFill>
                <a:srgbClr val="111111"/>
              </a:solidFill>
              <a:effectLst/>
              <a:latin typeface="-apple-system"/>
            </a:endParaRPr>
          </a:p>
          <a:p>
            <a:pPr algn="l">
              <a:buFont typeface="+mj-lt"/>
              <a:buAutoNum type="arabicPeriod"/>
            </a:pPr>
            <a:endParaRPr lang="en-US" b="0" i="0" dirty="0">
              <a:solidFill>
                <a:srgbClr val="111111"/>
              </a:solidFill>
              <a:effectLst/>
              <a:latin typeface="-apple-system"/>
            </a:endParaRPr>
          </a:p>
          <a:p>
            <a:pPr algn="l">
              <a:buFont typeface="+mj-lt"/>
              <a:buAutoNum type="arabicPeriod"/>
            </a:pPr>
            <a:endParaRPr lang="en-US" dirty="0"/>
          </a:p>
        </p:txBody>
      </p:sp>
      <p:sp>
        <p:nvSpPr>
          <p:cNvPr id="4" name="Footer Placeholder 3">
            <a:extLst>
              <a:ext uri="{FF2B5EF4-FFF2-40B4-BE49-F238E27FC236}">
                <a16:creationId xmlns:a16="http://schemas.microsoft.com/office/drawing/2014/main" id="{994C55E5-36CE-9FA7-D5A0-509574E04822}"/>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92377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BBBA-9378-5551-B0DC-EDFEF0DD5B52}"/>
              </a:ext>
            </a:extLst>
          </p:cNvPr>
          <p:cNvSpPr>
            <a:spLocks noGrp="1"/>
          </p:cNvSpPr>
          <p:nvPr>
            <p:ph type="title"/>
          </p:nvPr>
        </p:nvSpPr>
        <p:spPr>
          <a:xfrm>
            <a:off x="838200" y="365126"/>
            <a:ext cx="10515600" cy="440418"/>
          </a:xfrm>
        </p:spPr>
        <p:txBody>
          <a:bodyPr>
            <a:normAutofit fontScale="90000"/>
          </a:bodyPr>
          <a:lstStyle/>
          <a:p>
            <a:r>
              <a:rPr lang="en-US" sz="3200" b="1" dirty="0"/>
              <a:t>Statistical model of RBD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23ED2A-04CD-51D4-37CE-3E7887E60ED0}"/>
                  </a:ext>
                </a:extLst>
              </p:cNvPr>
              <p:cNvSpPr>
                <a:spLocks noGrp="1"/>
              </p:cNvSpPr>
              <p:nvPr>
                <p:ph idx="1"/>
              </p:nvPr>
            </p:nvSpPr>
            <p:spPr>
              <a:xfrm>
                <a:off x="838200" y="1023257"/>
                <a:ext cx="10515600" cy="5153706"/>
              </a:xfrm>
            </p:spPr>
            <p:txBody>
              <a:bodyPr/>
              <a:lstStyle/>
              <a:p>
                <a:pPr marL="0" marR="0" indent="0">
                  <a:lnSpc>
                    <a:spcPct val="115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The linear model used in RBD is given by,</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dirty="0">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𝑖𝑗</m:t>
                        </m:r>
                      </m:sub>
                    </m:sSub>
                    <m:r>
                      <a:rPr lang="en-US" i="1">
                        <a:effectLst/>
                        <a:latin typeface="Cambria Math" panose="02040503050406030204" pitchFamily="18" charset="0"/>
                        <a:ea typeface="Times New Roman" panose="02020603050405020304" pitchFamily="18" charset="0"/>
                        <a:cs typeface="Calibri" panose="020F0502020204030204" pitchFamily="34" charset="0"/>
                      </a:rPr>
                      <m:t>=</m:t>
                    </m:r>
                    <m:r>
                      <a:rPr lang="en-US" i="1">
                        <a:effectLst/>
                        <a:latin typeface="Cambria Math" panose="02040503050406030204" pitchFamily="18" charset="0"/>
                        <a:ea typeface="Times New Roman" panose="02020603050405020304" pitchFamily="18" charset="0"/>
                        <a:cs typeface="Calibri" panose="020F0502020204030204" pitchFamily="34" charset="0"/>
                      </a:rPr>
                      <m:t>𝜇</m:t>
                    </m:r>
                    <m:r>
                      <a:rPr lang="en-US"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𝛼</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𝑖</m:t>
                        </m:r>
                      </m:sub>
                    </m:sSub>
                    <m:r>
                      <a:rPr lang="en-US"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𝛽</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𝑗</m:t>
                        </m:r>
                      </m:sub>
                    </m:sSub>
                    <m:r>
                      <a:rPr lang="en-US" i="1">
                        <a:effectLst/>
                        <a:latin typeface="Cambria Math" panose="02040503050406030204" pitchFamily="18" charset="0"/>
                        <a:ea typeface="Times New Roman" panose="02020603050405020304" pitchFamily="18" charset="0"/>
                        <a:cs typeface="Calibri" panose="020F0502020204030204" pitchFamily="34" charset="0"/>
                      </a:rPr>
                      <m:t>+</m:t>
                    </m:r>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𝑒</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i</a:t>
                </a:r>
                <a:r>
                  <a:rPr lang="en-US" dirty="0">
                    <a:effectLst/>
                    <a:latin typeface="Calibri" panose="020F0502020204030204" pitchFamily="34" charset="0"/>
                    <a:ea typeface="Times New Roman" panose="02020603050405020304" pitchFamily="18" charset="0"/>
                    <a:cs typeface="Calibri" panose="020F0502020204030204" pitchFamily="34" charset="0"/>
                  </a:rPr>
                  <a:t> = 1, 2, …, a, 	j = 1, 2, …, b</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15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Terms:</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𝑦</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𝑖𝑗</m:t>
                        </m:r>
                      </m:sub>
                    </m:sSub>
                  </m:oMath>
                </a14:m>
                <a:r>
                  <a:rPr lang="en-US" dirty="0">
                    <a:effectLst/>
                    <a:latin typeface="Calibri" panose="020F0502020204030204" pitchFamily="34" charset="0"/>
                    <a:ea typeface="Times New Roman" panose="02020603050405020304" pitchFamily="18" charset="0"/>
                    <a:cs typeface="Calibri" panose="020F0502020204030204" pitchFamily="34" charset="0"/>
                  </a:rPr>
                  <a:t>= response for </a:t>
                </a:r>
                <a:r>
                  <a:rPr lang="en-US" dirty="0" err="1">
                    <a:effectLst/>
                    <a:latin typeface="Calibri" panose="020F0502020204030204" pitchFamily="34" charset="0"/>
                    <a:ea typeface="Times New Roman" panose="02020603050405020304" pitchFamily="18" charset="0"/>
                    <a:cs typeface="Calibri" panose="020F0502020204030204" pitchFamily="34" charset="0"/>
                  </a:rPr>
                  <a:t>i</a:t>
                </a:r>
                <a:r>
                  <a:rPr lang="en-US"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dirty="0">
                    <a:effectLst/>
                    <a:latin typeface="Calibri" panose="020F0502020204030204" pitchFamily="34" charset="0"/>
                    <a:ea typeface="Times New Roman" panose="02020603050405020304" pitchFamily="18" charset="0"/>
                    <a:cs typeface="Calibri" panose="020F0502020204030204" pitchFamily="34" charset="0"/>
                  </a:rPr>
                  <a:t> treatment level of factor A in </a:t>
                </a:r>
                <a:r>
                  <a:rPr lang="en-US" dirty="0" err="1">
                    <a:effectLst/>
                    <a:latin typeface="Calibri" panose="020F0502020204030204" pitchFamily="34" charset="0"/>
                    <a:ea typeface="Times New Roman" panose="02020603050405020304" pitchFamily="18" charset="0"/>
                    <a:cs typeface="Calibri" panose="020F0502020204030204" pitchFamily="34" charset="0"/>
                  </a:rPr>
                  <a:t>j</a:t>
                </a:r>
                <a:r>
                  <a:rPr lang="en-US"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dirty="0">
                    <a:effectLst/>
                    <a:latin typeface="Calibri" panose="020F0502020204030204" pitchFamily="34" charset="0"/>
                    <a:ea typeface="Times New Roman" panose="02020603050405020304" pitchFamily="18" charset="0"/>
                    <a:cs typeface="Calibri" panose="020F0502020204030204" pitchFamily="34" charset="0"/>
                  </a:rPr>
                  <a:t> block </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cs typeface="Calibri" panose="020F0502020204030204" pitchFamily="34" charset="0"/>
                      </a:rPr>
                      <m:t>𝜇</m:t>
                    </m:r>
                  </m:oMath>
                </a14:m>
                <a:r>
                  <a:rPr lang="en-US" dirty="0">
                    <a:effectLst/>
                    <a:latin typeface="Calibri" panose="020F0502020204030204" pitchFamily="34" charset="0"/>
                    <a:ea typeface="Times New Roman" panose="02020603050405020304" pitchFamily="18" charset="0"/>
                    <a:cs typeface="Calibri" panose="020F0502020204030204" pitchFamily="34" charset="0"/>
                  </a:rPr>
                  <a:t> = overall effect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1000"/>
                  </a:spcAft>
                  <a:buNone/>
                </a:pPr>
                <a:r>
                  <a:rPr lang="en-US" dirty="0">
                    <a:effectLst/>
                    <a:ea typeface="Times New Roman" panose="02020603050405020304" pitchFamily="18" charset="0"/>
                    <a:cs typeface="Calibri" panose="020F0502020204030204" pitchFamily="34" charset="0"/>
                  </a:rPr>
                  <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𝛼</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𝑖</m:t>
                        </m:r>
                      </m:sub>
                    </m:sSub>
                  </m:oMath>
                </a14:m>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i</a:t>
                </a:r>
                <a:r>
                  <a:rPr lang="en-US"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dirty="0">
                    <a:effectLst/>
                    <a:latin typeface="Calibri" panose="020F0502020204030204" pitchFamily="34" charset="0"/>
                    <a:ea typeface="Times New Roman" panose="02020603050405020304" pitchFamily="18" charset="0"/>
                    <a:cs typeface="Calibri" panose="020F0502020204030204" pitchFamily="34" charset="0"/>
                  </a:rPr>
                  <a:t> treatment effect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1000"/>
                  </a:spcAft>
                  <a:buNone/>
                </a:pPr>
                <a:r>
                  <a:rPr lang="en-US" dirty="0">
                    <a:effectLst/>
                    <a:ea typeface="Times New Roman" panose="02020603050405020304" pitchFamily="18" charset="0"/>
                    <a:cs typeface="Calibri" panose="020F0502020204030204" pitchFamily="34" charset="0"/>
                  </a:rPr>
                  <a:t>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Calibri" panose="020F0502020204030204" pitchFamily="34" charset="0"/>
                          </a:rPr>
                        </m:ctrlPr>
                      </m:sSubPr>
                      <m:e>
                        <m:r>
                          <a:rPr lang="en-US" i="1">
                            <a:effectLst/>
                            <a:latin typeface="Cambria Math" panose="02040503050406030204" pitchFamily="18" charset="0"/>
                            <a:ea typeface="Times New Roman" panose="02020603050405020304" pitchFamily="18" charset="0"/>
                            <a:cs typeface="Calibri" panose="020F0502020204030204" pitchFamily="34" charset="0"/>
                          </a:rPr>
                          <m:t>𝛽</m:t>
                        </m:r>
                      </m:e>
                      <m:sub>
                        <m:r>
                          <a:rPr lang="en-US" i="1">
                            <a:effectLst/>
                            <a:latin typeface="Cambria Math" panose="02040503050406030204" pitchFamily="18" charset="0"/>
                            <a:ea typeface="Times New Roman" panose="02020603050405020304" pitchFamily="18" charset="0"/>
                            <a:cs typeface="Calibri" panose="020F0502020204030204" pitchFamily="34" charset="0"/>
                          </a:rPr>
                          <m:t>𝑗</m:t>
                        </m:r>
                      </m:sub>
                    </m:sSub>
                  </m:oMath>
                </a14:m>
                <a:r>
                  <a:rPr lang="en-US" dirty="0">
                    <a:effectLst/>
                    <a:latin typeface="Calibri" panose="020F0502020204030204" pitchFamily="34" charset="0"/>
                    <a:ea typeface="Times New Roman" panose="02020603050405020304" pitchFamily="18" charset="0"/>
                    <a:cs typeface="Calibri" panose="020F0502020204030204" pitchFamily="34" charset="0"/>
                  </a:rPr>
                  <a:t>= effect due to </a:t>
                </a:r>
                <a:r>
                  <a:rPr lang="en-US" dirty="0" err="1">
                    <a:effectLst/>
                    <a:latin typeface="Calibri" panose="020F0502020204030204" pitchFamily="34" charset="0"/>
                    <a:ea typeface="Times New Roman" panose="02020603050405020304" pitchFamily="18" charset="0"/>
                    <a:cs typeface="Calibri" panose="020F0502020204030204" pitchFamily="34" charset="0"/>
                  </a:rPr>
                  <a:t>j</a:t>
                </a:r>
                <a:r>
                  <a:rPr lang="en-US" baseline="30000" dirty="0" err="1">
                    <a:effectLst/>
                    <a:latin typeface="Calibri" panose="020F0502020204030204" pitchFamily="34" charset="0"/>
                    <a:ea typeface="Times New Roman" panose="02020603050405020304" pitchFamily="18" charset="0"/>
                    <a:cs typeface="Calibri" panose="020F0502020204030204" pitchFamily="34" charset="0"/>
                  </a:rPr>
                  <a:t>th</a:t>
                </a:r>
                <a:r>
                  <a:rPr lang="en-US" dirty="0">
                    <a:effectLst/>
                    <a:latin typeface="Calibri" panose="020F0502020204030204" pitchFamily="34" charset="0"/>
                    <a:ea typeface="Times New Roman" panose="02020603050405020304" pitchFamily="18" charset="0"/>
                    <a:cs typeface="Calibri" panose="020F0502020204030204" pitchFamily="34" charset="0"/>
                  </a:rPr>
                  <a:t> block</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Bef>
                    <a:spcPts val="0"/>
                  </a:spcBef>
                  <a:spcAft>
                    <a:spcPts val="1000"/>
                  </a:spcAft>
                  <a:buNone/>
                </a:pP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e</a:t>
                </a:r>
                <a:r>
                  <a:rPr lang="en-US" baseline="-25000" dirty="0" err="1">
                    <a:effectLst/>
                    <a:latin typeface="Calibri" panose="020F0502020204030204" pitchFamily="34" charset="0"/>
                    <a:ea typeface="Times New Roman" panose="02020603050405020304" pitchFamily="18" charset="0"/>
                    <a:cs typeface="Calibri" panose="020F0502020204030204" pitchFamily="34" charset="0"/>
                  </a:rPr>
                  <a:t>ij</a:t>
                </a:r>
                <a:r>
                  <a:rPr lang="en-US" dirty="0">
                    <a:effectLst/>
                    <a:latin typeface="Calibri" panose="020F0502020204030204" pitchFamily="34" charset="0"/>
                    <a:ea typeface="Times New Roman" panose="02020603050405020304" pitchFamily="18" charset="0"/>
                    <a:cs typeface="Calibri" panose="020F0502020204030204" pitchFamily="34" charset="0"/>
                  </a:rPr>
                  <a:t> = random error</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6F23ED2A-04CD-51D4-37CE-3E7887E60ED0}"/>
                  </a:ext>
                </a:extLst>
              </p:cNvPr>
              <p:cNvSpPr>
                <a:spLocks noGrp="1" noRot="1" noChangeAspect="1" noMove="1" noResize="1" noEditPoints="1" noAdjustHandles="1" noChangeArrowheads="1" noChangeShapeType="1" noTextEdit="1"/>
              </p:cNvSpPr>
              <p:nvPr>
                <p:ph idx="1"/>
              </p:nvPr>
            </p:nvSpPr>
            <p:spPr>
              <a:xfrm>
                <a:off x="838200" y="1023257"/>
                <a:ext cx="10515600" cy="5153706"/>
              </a:xfrm>
              <a:blipFill>
                <a:blip r:embed="rId2"/>
                <a:stretch>
                  <a:fillRect l="-1217" t="-592" b="-3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891E82D-5764-086D-C9AA-7054D50E0CDC}"/>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24603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0A21-9EFA-4904-D4AB-5E44FB14DAF2}"/>
              </a:ext>
            </a:extLst>
          </p:cNvPr>
          <p:cNvSpPr>
            <a:spLocks noGrp="1"/>
          </p:cNvSpPr>
          <p:nvPr>
            <p:ph type="title"/>
          </p:nvPr>
        </p:nvSpPr>
        <p:spPr>
          <a:xfrm>
            <a:off x="838200" y="365126"/>
            <a:ext cx="10515600" cy="571046"/>
          </a:xfrm>
        </p:spPr>
        <p:txBody>
          <a:bodyPr>
            <a:normAutofit fontScale="90000"/>
          </a:bodyPr>
          <a:lstStyle/>
          <a:p>
            <a:r>
              <a:rPr lang="en-US" sz="3600" b="1" dirty="0"/>
              <a:t>Statistical analysis of RBD</a:t>
            </a:r>
          </a:p>
        </p:txBody>
      </p:sp>
      <p:sp>
        <p:nvSpPr>
          <p:cNvPr id="3" name="Content Placeholder 2">
            <a:extLst>
              <a:ext uri="{FF2B5EF4-FFF2-40B4-BE49-F238E27FC236}">
                <a16:creationId xmlns:a16="http://schemas.microsoft.com/office/drawing/2014/main" id="{FC8DDE55-F638-93F6-5163-C910FC3C73FB}"/>
              </a:ext>
            </a:extLst>
          </p:cNvPr>
          <p:cNvSpPr>
            <a:spLocks noGrp="1"/>
          </p:cNvSpPr>
          <p:nvPr>
            <p:ph idx="1"/>
          </p:nvPr>
        </p:nvSpPr>
        <p:spPr>
          <a:xfrm>
            <a:off x="838200" y="1317171"/>
            <a:ext cx="10515600" cy="4859792"/>
          </a:xfrm>
        </p:spPr>
        <p:txBody>
          <a:bodyPr>
            <a:normAutofit/>
          </a:bodyPr>
          <a:lstStyle/>
          <a:p>
            <a:pPr marL="0" indent="0">
              <a:buNone/>
            </a:pPr>
            <a:r>
              <a:rPr lang="en-US" sz="3000" b="0" i="0" dirty="0">
                <a:solidFill>
                  <a:srgbClr val="0D0D0D"/>
                </a:solidFill>
                <a:effectLst/>
                <a:latin typeface="Söhne"/>
              </a:rPr>
              <a:t>The main idea of a randomized block design (RBD) is to reduce variability in an experiment by grouping experimental units (subjects or items) into blocks based on some known source of variability that may affect the outcome. This known source of variability is often called a blocking variable. </a:t>
            </a:r>
          </a:p>
          <a:p>
            <a:pPr marL="0" indent="0">
              <a:buNone/>
            </a:pPr>
            <a:endParaRPr lang="en-US" sz="3000" b="0" i="0" dirty="0">
              <a:solidFill>
                <a:srgbClr val="0D0D0D"/>
              </a:solidFill>
              <a:effectLst/>
              <a:latin typeface="Söhne"/>
            </a:endParaRPr>
          </a:p>
          <a:p>
            <a:pPr marL="0" indent="0">
              <a:buNone/>
            </a:pPr>
            <a:r>
              <a:rPr lang="en-US" sz="3000" dirty="0">
                <a:solidFill>
                  <a:srgbClr val="0D0D0D"/>
                </a:solidFill>
                <a:latin typeface="Söhne"/>
              </a:rPr>
              <a:t>There are three sources of variation in the data.</a:t>
            </a:r>
          </a:p>
          <a:p>
            <a:pPr marL="685800" indent="-403225"/>
            <a:r>
              <a:rPr lang="en-US" sz="3000" dirty="0">
                <a:solidFill>
                  <a:srgbClr val="0D0D0D"/>
                </a:solidFill>
                <a:latin typeface="Söhne"/>
              </a:rPr>
              <a:t>Treatment levels of primary factor A (Treatment variation)</a:t>
            </a:r>
          </a:p>
          <a:p>
            <a:pPr marL="685800" indent="-403225"/>
            <a:r>
              <a:rPr lang="en-US" sz="3000" dirty="0">
                <a:solidFill>
                  <a:srgbClr val="0D0D0D"/>
                </a:solidFill>
                <a:latin typeface="Söhne"/>
              </a:rPr>
              <a:t>Levels of blocking of factor B (Blocking variation)</a:t>
            </a:r>
          </a:p>
          <a:p>
            <a:pPr marL="685800" indent="-403225"/>
            <a:r>
              <a:rPr lang="en-US" sz="3000" dirty="0">
                <a:solidFill>
                  <a:srgbClr val="0D0D0D"/>
                </a:solidFill>
                <a:latin typeface="Söhne"/>
              </a:rPr>
              <a:t>Random variation</a:t>
            </a:r>
            <a:endParaRPr lang="en-US" sz="3000" dirty="0"/>
          </a:p>
        </p:txBody>
      </p:sp>
      <p:sp>
        <p:nvSpPr>
          <p:cNvPr id="4" name="Footer Placeholder 3">
            <a:extLst>
              <a:ext uri="{FF2B5EF4-FFF2-40B4-BE49-F238E27FC236}">
                <a16:creationId xmlns:a16="http://schemas.microsoft.com/office/drawing/2014/main" id="{A5418815-9ADA-8D7C-0EF7-F9D9D56FD6C9}"/>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290034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25BEC-393F-D4D3-2F86-51EEE49A7203}"/>
              </a:ext>
            </a:extLst>
          </p:cNvPr>
          <p:cNvSpPr>
            <a:spLocks noGrp="1"/>
          </p:cNvSpPr>
          <p:nvPr>
            <p:ph type="title"/>
          </p:nvPr>
        </p:nvSpPr>
        <p:spPr>
          <a:xfrm>
            <a:off x="838200" y="365126"/>
            <a:ext cx="10515600" cy="315912"/>
          </a:xfrm>
        </p:spPr>
        <p:txBody>
          <a:bodyPr>
            <a:normAutofit fontScale="90000"/>
          </a:bodyPr>
          <a:lstStyle/>
          <a:p>
            <a:r>
              <a:rPr lang="en-US" sz="3200" b="1" dirty="0"/>
              <a:t>Splitting of total sum of squares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74E703-4450-5985-CFF5-CFB7A1EE2E6E}"/>
                  </a:ext>
                </a:extLst>
              </p:cNvPr>
              <p:cNvSpPr>
                <a:spLocks noGrp="1"/>
              </p:cNvSpPr>
              <p:nvPr>
                <p:ph idx="1"/>
              </p:nvPr>
            </p:nvSpPr>
            <p:spPr>
              <a:xfrm>
                <a:off x="838200" y="870857"/>
                <a:ext cx="10515600" cy="5306106"/>
              </a:xfrm>
            </p:spPr>
            <p:txBody>
              <a:bodyPr>
                <a:normAutofit fontScale="85000" lnSpcReduction="10000"/>
              </a:bodyPr>
              <a:lstStyle/>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The total sum of squares is given by,</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SST = </a:t>
                </a:r>
                <a14:m>
                  <m:oMath xmlns:m="http://schemas.openxmlformats.org/officeDocument/2006/math">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𝑛</m:t>
                            </m:r>
                          </m:sup>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𝑖𝑗</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nary>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2</m:t>
                            </m:r>
                          </m:sup>
                        </m:sSup>
                      </m:e>
                    </m:nary>
                  </m:oMath>
                </a14:m>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r>
                  <a:rPr kumimoji="0" lang="en-US" sz="2400" b="0"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i</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The SST can be written as, </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lvl="0" indent="-91440">
                  <a:lnSpc>
                    <a:spcPct val="115000"/>
                  </a:lnSpc>
                  <a:spcBef>
                    <a:spcPts val="0"/>
                  </a:spcBef>
                  <a:buClr>
                    <a:srgbClr val="1CADE4"/>
                  </a:buClr>
                  <a:buSzPct val="100000"/>
                  <a:buFont typeface="Tw Cen MT" panose="020B0602020104020603" pitchFamily="34" charset="0"/>
                  <a:buChar char=" "/>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𝑛</m:t>
                            </m:r>
                          </m:sup>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𝑖𝑗</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2</m:t>
                                </m:r>
                              </m:sup>
                            </m:s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𝑛</m:t>
                                    </m:r>
                                  </m:sup>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d>
                                      <m:d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dPr>
                                      <m:e>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ub>
                                        </m:sSub>
                                      </m:e>
                                    </m:d>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d>
                                      <m:d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dPr>
                                      <m:e>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b="0" i="1" smtClean="0">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e>
                                    </m:d>
                                    <m:r>
                                      <a:rPr lang="en-US" sz="2400" b="0" i="1" smtClean="0">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𝑖𝑗</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nary>
                              </m:e>
                            </m:nary>
                          </m:e>
                        </m:nary>
                      </m:e>
                    </m:nary>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b="0" i="1" smtClean="0">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2</m:t>
                        </m:r>
                      </m:sup>
                    </m:sSup>
                  </m:oMath>
                </a14:m>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 (ii)</a:t>
                </a: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endParaRP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On expansion we get,</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lvl="0" indent="-91440">
                  <a:lnSpc>
                    <a:spcPct val="115000"/>
                  </a:lnSpc>
                  <a:spcBef>
                    <a:spcPts val="0"/>
                  </a:spcBef>
                  <a:buClr>
                    <a:srgbClr val="1CADE4"/>
                  </a:buClr>
                  <a:buSzPct val="100000"/>
                  <a:buFont typeface="Tw Cen MT" panose="020B0602020104020603" pitchFamily="34" charset="0"/>
                  <a:buChar char=" "/>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Times New Roman" panose="02020603050405020304" pitchFamily="18" charset="0"/>
                    <a:cs typeface="Calibri" panose="020F0502020204030204" pitchFamily="34" charset="0"/>
                  </a:rPr>
                  <a:t>     </a:t>
                </a:r>
                <a14:m>
                  <m:oMath xmlns:m="http://schemas.openxmlformats.org/officeDocument/2006/math">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𝑛</m:t>
                            </m:r>
                          </m:sup>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𝑖𝑗</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2</m:t>
                                </m:r>
                              </m:sup>
                            </m:s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naryPr>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𝑗</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=1</m:t>
                                    </m:r>
                                  </m:sub>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𝑛</m:t>
                                    </m:r>
                                  </m:sup>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𝑖</m:t>
                                        </m:r>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ub>
                                    </m:s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bar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𝑦</m:t>
                                            </m:r>
                                          </m:e>
                                        </m:ba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sub>
                                    </m:sSub>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ctrlPr>
                                      </m:sSup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2</m:t>
                                        </m:r>
                                      </m:sup>
                                    </m:sSup>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𝑘</m:t>
                                        </m:r>
                                      </m:sup>
                                      <m:e>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𝑗</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Calibri" panose="020F0502020204030204" pitchFamily="34" charset="0"/>
                                              </a:rPr>
                                              <m:t>𝑛</m:t>
                                            </m:r>
                                          </m:sup>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b="0" i="1" smtClean="0">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p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2</m:t>
                                                </m:r>
                                              </m:sup>
                                            </m:sSup>
                                          </m:e>
                                        </m:nary>
                                      </m:e>
                                    </m:nary>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Times New Roman" panose="02020603050405020304" pitchFamily="18" charset="0"/>
                                        <a:cs typeface="Calibri" panose="020F0502020204030204" pitchFamily="34" charset="0"/>
                                      </a:rPr>
                                      <m:t>+</m:t>
                                    </m:r>
                                  </m:e>
                                </m:nary>
                              </m:e>
                            </m:nary>
                          </m:e>
                        </m:nary>
                      </m:e>
                    </m:nary>
                  </m:oMath>
                </a14:m>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nary>
                      <m:naryPr>
                        <m:chr m:val="∑"/>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ctrlPr>
                      </m:naryPr>
                      <m:sub>
                        <m:r>
                          <m:rPr>
                            <m:brk m:alnAt="23"/>
                          </m:r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𝑖</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=1</m:t>
                        </m:r>
                      </m:sub>
                      <m:sup>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𝑘</m:t>
                        </m:r>
                      </m:sup>
                      <m:e>
                        <m:nary>
                          <m:naryPr>
                            <m:chr m:val="∑"/>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ctrlPr>
                          </m:naryPr>
                          <m:sub>
                            <m:r>
                              <m:rPr>
                                <m:brk m:alnAt="23"/>
                              </m:r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𝑗</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=1</m:t>
                            </m:r>
                          </m:sub>
                          <m:sup>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𝑛</m:t>
                            </m:r>
                          </m:sup>
                          <m:e>
                            <m:sSup>
                              <m:s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ctrlPr>
                              </m:sSupPr>
                              <m:e>
                                <m:r>
                                  <a:rPr lang="en-US" sz="2400" i="1" dirty="0">
                                    <a:solidFill>
                                      <a:prstClr val="black"/>
                                    </a:solidFill>
                                    <a:latin typeface="Cambria Math" panose="02040503050406030204" pitchFamily="18" charset="0"/>
                                    <a:cs typeface="Calibri" panose="020F0502020204030204" pitchFamily="34" charset="0"/>
                                  </a:rPr>
                                  <m:t>(</m:t>
                                </m:r>
                                <m:sSub>
                                  <m:sSubPr>
                                    <m:ctrlPr>
                                      <a:rPr lang="en-US" sz="2400" i="1" dirty="0">
                                        <a:solidFill>
                                          <a:prstClr val="black"/>
                                        </a:solidFill>
                                        <a:latin typeface="Cambria Math" panose="02040503050406030204" pitchFamily="18" charset="0"/>
                                        <a:cs typeface="Calibri" panose="020F0502020204030204" pitchFamily="34" charset="0"/>
                                      </a:rPr>
                                    </m:ctrlPr>
                                  </m:sSubPr>
                                  <m:e>
                                    <m:r>
                                      <a:rPr lang="en-US" sz="2400" i="1" dirty="0">
                                        <a:solidFill>
                                          <a:prstClr val="black"/>
                                        </a:solidFill>
                                        <a:latin typeface="Cambria Math" panose="02040503050406030204" pitchFamily="18" charset="0"/>
                                        <a:cs typeface="Calibri" panose="020F0502020204030204" pitchFamily="34" charset="0"/>
                                      </a:rPr>
                                      <m:t>𝑦</m:t>
                                    </m:r>
                                  </m:e>
                                  <m:sub>
                                    <m:r>
                                      <a:rPr lang="en-US" sz="2400" i="1" dirty="0">
                                        <a:solidFill>
                                          <a:prstClr val="black"/>
                                        </a:solidFill>
                                        <a:latin typeface="Cambria Math" panose="02040503050406030204" pitchFamily="18" charset="0"/>
                                        <a:cs typeface="Calibri" panose="020F0502020204030204" pitchFamily="34" charset="0"/>
                                      </a:rPr>
                                      <m:t>𝑖𝑗</m:t>
                                    </m:r>
                                  </m:sub>
                                </m:sSub>
                                <m:r>
                                  <a:rPr lang="en-US" sz="2400" i="1" dirty="0">
                                    <a:solidFill>
                                      <a:prstClr val="black"/>
                                    </a:solidFill>
                                    <a:latin typeface="Cambria Math" panose="020405030504060302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cs typeface="Calibri" panose="020F0502020204030204" pitchFamily="34" charset="0"/>
                                  </a:rPr>
                                  <m:t>2</m:t>
                                </m:r>
                              </m:sup>
                            </m:sSup>
                          </m:e>
                        </m:nary>
                      </m:e>
                    </m:nary>
                  </m:oMath>
                </a14:m>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cross –product terms</a:t>
                </a:r>
              </a:p>
              <a:p>
                <a:pPr marL="0" lvl="0" indent="-91440">
                  <a:lnSpc>
                    <a:spcPct val="115000"/>
                  </a:lnSpc>
                  <a:spcBef>
                    <a:spcPts val="0"/>
                  </a:spcBef>
                  <a:buClr>
                    <a:srgbClr val="1CADE4"/>
                  </a:buClr>
                  <a:buSzPct val="100000"/>
                  <a:buFont typeface="Tw Cen MT" panose="020B0602020104020603" pitchFamily="34" charset="0"/>
                  <a:buChar char=" "/>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lvl="0" indent="-91440">
                  <a:lnSpc>
                    <a:spcPct val="115000"/>
                  </a:lnSpc>
                  <a:spcBef>
                    <a:spcPts val="0"/>
                  </a:spcBef>
                  <a:buClr>
                    <a:srgbClr val="1CADE4"/>
                  </a:buClr>
                  <a:buSzPct val="100000"/>
                  <a:buFont typeface="Tw Cen MT" panose="020B0602020104020603" pitchFamily="34" charset="0"/>
                  <a:buChar char=" "/>
                  <a:defRPr/>
                </a:pPr>
                <a:r>
                  <a:rPr kumimoji="0" lang="en-US" sz="2400" b="0" i="0" u="none" strike="noStrike" kern="1200" cap="none" spc="0" normalizeH="0" baseline="0" noProof="0" dirty="0">
                    <a:ln>
                      <a:noFill/>
                    </a:ln>
                    <a:solidFill>
                      <a:prstClr val="black"/>
                    </a:solidFill>
                    <a:effectLst/>
                    <a:uLnTx/>
                    <a:uFillTx/>
                    <a:latin typeface="Tw Cen MT" panose="020B0602020104020603"/>
                    <a:ea typeface="Times New Roman" panose="02020603050405020304" pitchFamily="18" charset="0"/>
                    <a:cs typeface="Calibri" panose="020F0502020204030204" pitchFamily="34" charset="0"/>
                  </a:rPr>
                  <a:t>Or,</a:t>
                </a:r>
                <a14:m>
                  <m:oMath xmlns:m="http://schemas.openxmlformats.org/officeDocument/2006/math">
                    <m:nary>
                      <m:naryPr>
                        <m:chr m:val="∑"/>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𝑛</m:t>
                            </m:r>
                          </m:sup>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p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2</m:t>
                                </m:r>
                              </m:sup>
                            </m:s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𝑘</m:t>
                                </m:r>
                              </m:sup>
                              <m:e>
                                <m:nary>
                                  <m:naryPr>
                                    <m:chr m:val="∑"/>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naryPr>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=1</m:t>
                                    </m:r>
                                  </m:sub>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𝑛</m:t>
                                    </m:r>
                                  </m:sup>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p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2</m:t>
                                        </m:r>
                                      </m:sup>
                                    </m:s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nary>
                                      <m:naryPr>
                                        <m:chr m:val="∑"/>
                                        <m:ctrlPr>
                                          <a:rPr lang="en-US" sz="2400" i="1">
                                            <a:solidFill>
                                              <a:prstClr val="black"/>
                                            </a:solidFill>
                                            <a:latin typeface="Cambria Math" panose="02040503050406030204" pitchFamily="18" charset="0"/>
                                            <a:cs typeface="Calibri" panose="020F0502020204030204" pitchFamily="34" charset="0"/>
                                          </a:rPr>
                                        </m:ctrlPr>
                                      </m:naryPr>
                                      <m:sub>
                                        <m:r>
                                          <m:rPr>
                                            <m:brk m:alnAt="23"/>
                                          </m:rPr>
                                          <a:rPr lang="en-US" sz="2400" i="1">
                                            <a:solidFill>
                                              <a:prstClr val="black"/>
                                            </a:solidFill>
                                            <a:latin typeface="Cambria Math" panose="02040503050406030204" pitchFamily="18" charset="0"/>
                                            <a:cs typeface="Calibri" panose="020F0502020204030204" pitchFamily="34" charset="0"/>
                                          </a:rPr>
                                          <m:t>𝑖</m:t>
                                        </m:r>
                                        <m:r>
                                          <a:rPr lang="en-US" sz="2400" i="1">
                                            <a:solidFill>
                                              <a:prstClr val="black"/>
                                            </a:solidFill>
                                            <a:latin typeface="Cambria Math" panose="02040503050406030204" pitchFamily="18" charset="0"/>
                                            <a:cs typeface="Calibri" panose="020F0502020204030204" pitchFamily="34" charset="0"/>
                                          </a:rPr>
                                          <m:t>=1</m:t>
                                        </m:r>
                                      </m:sub>
                                      <m:sup>
                                        <m:r>
                                          <a:rPr lang="en-US" sz="2400" i="1">
                                            <a:solidFill>
                                              <a:prstClr val="black"/>
                                            </a:solidFill>
                                            <a:latin typeface="Cambria Math" panose="02040503050406030204" pitchFamily="18" charset="0"/>
                                            <a:cs typeface="Calibri" panose="020F0502020204030204" pitchFamily="34" charset="0"/>
                                          </a:rPr>
                                          <m:t>𝑘</m:t>
                                        </m:r>
                                      </m:sup>
                                      <m:e>
                                        <m:nary>
                                          <m:naryPr>
                                            <m:chr m:val="∑"/>
                                            <m:ctrlPr>
                                              <a:rPr lang="en-US" sz="2400" i="1">
                                                <a:solidFill>
                                                  <a:prstClr val="black"/>
                                                </a:solidFill>
                                                <a:latin typeface="Cambria Math" panose="02040503050406030204" pitchFamily="18" charset="0"/>
                                                <a:cs typeface="Calibri" panose="020F0502020204030204" pitchFamily="34" charset="0"/>
                                              </a:rPr>
                                            </m:ctrlPr>
                                          </m:naryPr>
                                          <m:sub>
                                            <m:r>
                                              <m:rPr>
                                                <m:brk m:alnAt="23"/>
                                              </m:rPr>
                                              <a:rPr lang="en-US" sz="2400" i="1">
                                                <a:solidFill>
                                                  <a:prstClr val="black"/>
                                                </a:solidFill>
                                                <a:latin typeface="Cambria Math" panose="02040503050406030204" pitchFamily="18" charset="0"/>
                                                <a:cs typeface="Calibri" panose="020F0502020204030204" pitchFamily="34" charset="0"/>
                                              </a:rPr>
                                              <m:t>𝑗</m:t>
                                            </m:r>
                                            <m:r>
                                              <a:rPr lang="en-US" sz="2400" i="1">
                                                <a:solidFill>
                                                  <a:prstClr val="black"/>
                                                </a:solidFill>
                                                <a:latin typeface="Cambria Math" panose="02040503050406030204" pitchFamily="18" charset="0"/>
                                                <a:cs typeface="Calibri" panose="020F0502020204030204" pitchFamily="34" charset="0"/>
                                              </a:rPr>
                                              <m:t>=1</m:t>
                                            </m:r>
                                          </m:sub>
                                          <m:sup>
                                            <m:r>
                                              <a:rPr lang="en-US" sz="2400" i="1">
                                                <a:solidFill>
                                                  <a:prstClr val="black"/>
                                                </a:solidFill>
                                                <a:latin typeface="Cambria Math" panose="02040503050406030204" pitchFamily="18" charset="0"/>
                                                <a:cs typeface="Calibri" panose="020F0502020204030204" pitchFamily="34" charset="0"/>
                                              </a:rPr>
                                              <m:t>𝑛</m:t>
                                            </m:r>
                                          </m:sup>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sSup>
                                              <m:sSup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p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2</m:t>
                                                </m:r>
                                              </m:sup>
                                            </m:sSup>
                                          </m:e>
                                        </m:nary>
                                      </m:e>
                                    </m:nary>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nary>
                              </m:e>
                            </m:nary>
                          </m:e>
                        </m:nary>
                      </m:e>
                    </m:nary>
                  </m:oMath>
                </a14:m>
                <a:r>
                  <a:rPr lang="en-US" sz="2400" dirty="0">
                    <a:solidFill>
                      <a:prstClr val="black"/>
                    </a:solidFill>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nary>
                      <m:naryPr>
                        <m:chr m:val="∑"/>
                        <m:ctrlPr>
                          <a:rPr lang="en-US" sz="2400" i="1" dirty="0">
                            <a:solidFill>
                              <a:prstClr val="black"/>
                            </a:solidFill>
                            <a:latin typeface="Cambria Math" panose="02040503050406030204" pitchFamily="18" charset="0"/>
                            <a:cs typeface="Calibri" panose="020F0502020204030204" pitchFamily="34" charset="0"/>
                          </a:rPr>
                        </m:ctrlPr>
                      </m:naryPr>
                      <m:sub>
                        <m:r>
                          <m:rPr>
                            <m:brk m:alnAt="23"/>
                          </m:rPr>
                          <a:rPr lang="en-US" sz="2400" i="1" dirty="0">
                            <a:solidFill>
                              <a:prstClr val="black"/>
                            </a:solidFill>
                            <a:latin typeface="Cambria Math" panose="02040503050406030204" pitchFamily="18" charset="0"/>
                            <a:cs typeface="Calibri" panose="020F0502020204030204" pitchFamily="34" charset="0"/>
                          </a:rPr>
                          <m:t>𝑖</m:t>
                        </m:r>
                        <m:r>
                          <a:rPr lang="en-US" sz="2400" i="1" dirty="0">
                            <a:solidFill>
                              <a:prstClr val="black"/>
                            </a:solidFill>
                            <a:latin typeface="Cambria Math" panose="02040503050406030204" pitchFamily="18" charset="0"/>
                            <a:cs typeface="Calibri" panose="020F0502020204030204" pitchFamily="34" charset="0"/>
                          </a:rPr>
                          <m:t>=1</m:t>
                        </m:r>
                      </m:sub>
                      <m:sup>
                        <m:r>
                          <a:rPr lang="en-US" sz="2400" i="1" dirty="0">
                            <a:solidFill>
                              <a:prstClr val="black"/>
                            </a:solidFill>
                            <a:latin typeface="Cambria Math" panose="02040503050406030204" pitchFamily="18" charset="0"/>
                            <a:cs typeface="Calibri" panose="020F0502020204030204" pitchFamily="34" charset="0"/>
                          </a:rPr>
                          <m:t>𝑘</m:t>
                        </m:r>
                      </m:sup>
                      <m:e>
                        <m:nary>
                          <m:naryPr>
                            <m:chr m:val="∑"/>
                            <m:ctrlPr>
                              <a:rPr lang="en-US" sz="2400" i="1" dirty="0">
                                <a:solidFill>
                                  <a:prstClr val="black"/>
                                </a:solidFill>
                                <a:latin typeface="Cambria Math" panose="02040503050406030204" pitchFamily="18" charset="0"/>
                                <a:cs typeface="Calibri" panose="020F0502020204030204" pitchFamily="34" charset="0"/>
                              </a:rPr>
                            </m:ctrlPr>
                          </m:naryPr>
                          <m:sub>
                            <m:r>
                              <m:rPr>
                                <m:brk m:alnAt="23"/>
                              </m:rPr>
                              <a:rPr lang="en-US" sz="2400" i="1" dirty="0">
                                <a:solidFill>
                                  <a:prstClr val="black"/>
                                </a:solidFill>
                                <a:latin typeface="Cambria Math" panose="02040503050406030204" pitchFamily="18" charset="0"/>
                                <a:cs typeface="Calibri" panose="020F0502020204030204" pitchFamily="34" charset="0"/>
                              </a:rPr>
                              <m:t>𝑗</m:t>
                            </m:r>
                            <m:r>
                              <a:rPr lang="en-US" sz="2400" i="1" dirty="0">
                                <a:solidFill>
                                  <a:prstClr val="black"/>
                                </a:solidFill>
                                <a:latin typeface="Cambria Math" panose="02040503050406030204" pitchFamily="18" charset="0"/>
                                <a:cs typeface="Calibri" panose="020F0502020204030204" pitchFamily="34" charset="0"/>
                              </a:rPr>
                              <m:t>=1</m:t>
                            </m:r>
                          </m:sub>
                          <m:sup>
                            <m:r>
                              <a:rPr lang="en-US" sz="2400" i="1" dirty="0">
                                <a:solidFill>
                                  <a:prstClr val="black"/>
                                </a:solidFill>
                                <a:latin typeface="Cambria Math" panose="02040503050406030204" pitchFamily="18" charset="0"/>
                                <a:cs typeface="Calibri" panose="020F0502020204030204" pitchFamily="34" charset="0"/>
                              </a:rPr>
                              <m:t>𝑛</m:t>
                            </m:r>
                          </m:sup>
                          <m:e>
                            <m:sSup>
                              <m:sSupPr>
                                <m:ctrlPr>
                                  <a:rPr lang="en-US" sz="2400" i="1" dirty="0">
                                    <a:solidFill>
                                      <a:prstClr val="black"/>
                                    </a:solidFill>
                                    <a:latin typeface="Cambria Math" panose="02040503050406030204" pitchFamily="18" charset="0"/>
                                    <a:cs typeface="Calibri" panose="020F0502020204030204" pitchFamily="34" charset="0"/>
                                  </a:rPr>
                                </m:ctrlPr>
                              </m:sSupPr>
                              <m:e>
                                <m:r>
                                  <a:rPr lang="en-US" sz="2400" i="1" dirty="0">
                                    <a:solidFill>
                                      <a:prstClr val="black"/>
                                    </a:solidFill>
                                    <a:latin typeface="Cambria Math" panose="02040503050406030204" pitchFamily="18" charset="0"/>
                                    <a:cs typeface="Calibri" panose="020F0502020204030204" pitchFamily="34" charset="0"/>
                                  </a:rPr>
                                  <m:t>(</m:t>
                                </m:r>
                                <m:sSub>
                                  <m:sSubPr>
                                    <m:ctrlPr>
                                      <a:rPr lang="en-US" sz="2400" i="1" dirty="0">
                                        <a:solidFill>
                                          <a:prstClr val="black"/>
                                        </a:solidFill>
                                        <a:latin typeface="Cambria Math" panose="02040503050406030204" pitchFamily="18" charset="0"/>
                                        <a:cs typeface="Calibri" panose="020F0502020204030204" pitchFamily="34" charset="0"/>
                                      </a:rPr>
                                    </m:ctrlPr>
                                  </m:sSubPr>
                                  <m:e>
                                    <m:r>
                                      <a:rPr lang="en-US" sz="2400" i="1" dirty="0">
                                        <a:solidFill>
                                          <a:prstClr val="black"/>
                                        </a:solidFill>
                                        <a:latin typeface="Cambria Math" panose="02040503050406030204" pitchFamily="18" charset="0"/>
                                        <a:cs typeface="Calibri" panose="020F0502020204030204" pitchFamily="34" charset="0"/>
                                      </a:rPr>
                                      <m:t>𝑦</m:t>
                                    </m:r>
                                  </m:e>
                                  <m:sub>
                                    <m:r>
                                      <a:rPr lang="en-US" sz="2400" i="1" dirty="0">
                                        <a:solidFill>
                                          <a:prstClr val="black"/>
                                        </a:solidFill>
                                        <a:latin typeface="Cambria Math" panose="02040503050406030204" pitchFamily="18" charset="0"/>
                                        <a:cs typeface="Calibri" panose="020F0502020204030204" pitchFamily="34" charset="0"/>
                                      </a:rPr>
                                      <m:t>𝑖𝑗</m:t>
                                    </m:r>
                                  </m:sub>
                                </m:sSub>
                                <m:r>
                                  <a:rPr lang="en-US" sz="2400" i="1" dirty="0">
                                    <a:solidFill>
                                      <a:prstClr val="black"/>
                                    </a:solidFill>
                                    <a:latin typeface="Cambria Math" panose="020405030504060302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𝑖</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𝑗</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Sub>
                                  <m:sSubPr>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sSubPr>
                                  <m:e>
                                    <m:bar>
                                      <m:barPr>
                                        <m:pos m:val="top"/>
                                        <m:ctrlP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ctrlPr>
                                      </m:barPr>
                                      <m:e>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𝑦</m:t>
                                        </m:r>
                                      </m:e>
                                    </m:bar>
                                  </m:e>
                                  <m: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sub>
                                </m:sSub>
                                <m:r>
                                  <a:rPr lang="en-US" sz="2400" i="1">
                                    <a:solidFill>
                                      <a:prstClr val="black"/>
                                    </a:solidFill>
                                    <a:latin typeface="Cambria Math" panose="02040503050406030204" pitchFamily="18" charset="0"/>
                                    <a:ea typeface="Times New Roman" panose="02020603050405020304" pitchFamily="18" charset="0"/>
                                    <a:cs typeface="Calibri" panose="020F0502020204030204" pitchFamily="34" charset="0"/>
                                  </a:rPr>
                                  <m:t>)</m:t>
                                </m:r>
                              </m:e>
                              <m:sup>
                                <m:r>
                                  <a:rPr lang="en-US" sz="2400" i="1" dirty="0">
                                    <a:solidFill>
                                      <a:prstClr val="black"/>
                                    </a:solidFill>
                                    <a:latin typeface="Cambria Math" panose="02040503050406030204" pitchFamily="18" charset="0"/>
                                    <a:cs typeface="Calibri" panose="020F0502020204030204" pitchFamily="34" charset="0"/>
                                  </a:rPr>
                                  <m:t>2</m:t>
                                </m:r>
                              </m:sup>
                            </m:sSup>
                          </m:e>
                        </m:nary>
                      </m:e>
                    </m:nary>
                  </m:oMath>
                </a14:m>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(iii) </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91440" algn="l" defTabSz="914400" rtl="0" eaLnBrk="1" fontAlgn="auto" latinLnBrk="0" hangingPunct="1">
                  <a:lnSpc>
                    <a:spcPct val="115000"/>
                  </a:lnSpc>
                  <a:spcBef>
                    <a:spcPts val="0"/>
                  </a:spcBef>
                  <a:spcAft>
                    <a:spcPts val="0"/>
                  </a:spcAft>
                  <a:buClr>
                    <a:srgbClr val="1CADE4"/>
                  </a:buClr>
                  <a:buSzPct val="100000"/>
                  <a:buFont typeface="Tw Cen MT" panose="020B0602020104020603" pitchFamily="34" charset="0"/>
                  <a:buChar char=" "/>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Calibri" panose="020F0502020204030204" pitchFamily="34" charset="0"/>
                  </a:rPr>
                  <a:t>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
                    <a:srgbClr val="1CADE4"/>
                  </a:buClr>
                  <a:buSzPct val="100000"/>
                  <a:buNone/>
                  <a:tabLst/>
                  <a:defRPr/>
                </a:pPr>
                <a:r>
                  <a:rPr lang="en-US"/>
                  <a:t>Or, 	SST = SSA + SSB + SSE</a:t>
                </a:r>
                <a:endParaRPr lang="en-US" dirty="0"/>
              </a:p>
            </p:txBody>
          </p:sp>
        </mc:Choice>
        <mc:Fallback xmlns="">
          <p:sp>
            <p:nvSpPr>
              <p:cNvPr id="3" name="Content Placeholder 2">
                <a:extLst>
                  <a:ext uri="{FF2B5EF4-FFF2-40B4-BE49-F238E27FC236}">
                    <a16:creationId xmlns:a16="http://schemas.microsoft.com/office/drawing/2014/main" id="{A274E703-4450-5985-CFF5-CFB7A1EE2E6E}"/>
                  </a:ext>
                </a:extLst>
              </p:cNvPr>
              <p:cNvSpPr>
                <a:spLocks noGrp="1" noRot="1" noChangeAspect="1" noMove="1" noResize="1" noEditPoints="1" noAdjustHandles="1" noChangeArrowheads="1" noChangeShapeType="1" noTextEdit="1"/>
              </p:cNvSpPr>
              <p:nvPr>
                <p:ph idx="1"/>
              </p:nvPr>
            </p:nvSpPr>
            <p:spPr>
              <a:xfrm>
                <a:off x="838200" y="870857"/>
                <a:ext cx="10515600" cy="5306106"/>
              </a:xfrm>
              <a:blipFill>
                <a:blip r:embed="rId2"/>
                <a:stretch>
                  <a:fillRect l="-3594" t="-241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B249FCF-C5BA-0900-FB1B-C860CE07C683}"/>
              </a:ext>
            </a:extLst>
          </p:cNvPr>
          <p:cNvSpPr>
            <a:spLocks noGrp="1"/>
          </p:cNvSpPr>
          <p:nvPr>
            <p:ph type="ftr" sz="quarter" idx="11"/>
          </p:nvPr>
        </p:nvSpPr>
        <p:spPr/>
        <p:txBody>
          <a:bodyPr/>
          <a:lstStyle/>
          <a:p>
            <a:r>
              <a:rPr lang="en-US"/>
              <a:t>Copy Rigt: Santosh Chhatkuli</a:t>
            </a:r>
            <a:endParaRPr lang="en-US" dirty="0"/>
          </a:p>
        </p:txBody>
      </p:sp>
    </p:spTree>
    <p:extLst>
      <p:ext uri="{BB962C8B-B14F-4D97-AF65-F5344CB8AC3E}">
        <p14:creationId xmlns:p14="http://schemas.microsoft.com/office/powerpoint/2010/main" val="428830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565</TotalTime>
  <Words>1939</Words>
  <Application>Microsoft Office PowerPoint</Application>
  <PresentationFormat>Widescreen</PresentationFormat>
  <Paragraphs>404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Calibri</vt:lpstr>
      <vt:lpstr>Calibri Light</vt:lpstr>
      <vt:lpstr>Cambria Math</vt:lpstr>
      <vt:lpstr>Söhne</vt:lpstr>
      <vt:lpstr>Times New Roman</vt:lpstr>
      <vt:lpstr>Tw Cen MT</vt:lpstr>
      <vt:lpstr>Office Theme</vt:lpstr>
      <vt:lpstr>Randomized Block Design (RBD)</vt:lpstr>
      <vt:lpstr>Introduction</vt:lpstr>
      <vt:lpstr>Principle used in RBD</vt:lpstr>
      <vt:lpstr>Common blocking criteria</vt:lpstr>
      <vt:lpstr>Two-way layout</vt:lpstr>
      <vt:lpstr>Assumptions of RBD</vt:lpstr>
      <vt:lpstr>Statistical model of RBD</vt:lpstr>
      <vt:lpstr>Statistical analysis of RBD</vt:lpstr>
      <vt:lpstr>Splitting of total sum of squares</vt:lpstr>
      <vt:lpstr>Hypothesis to test</vt:lpstr>
      <vt:lpstr>Test Statistic</vt:lpstr>
      <vt:lpstr>ANOVA table for RBD</vt:lpstr>
      <vt:lpstr>Decision Rule</vt:lpstr>
      <vt:lpstr>Computational formula for sum of squares</vt:lpstr>
      <vt:lpstr>PowerPoint Presentation</vt:lpstr>
      <vt:lpstr>Example</vt:lpstr>
      <vt:lpstr>PowerPoint Presentation</vt:lpstr>
      <vt:lpstr>Conclusions</vt:lpstr>
      <vt:lpstr>Advantages of RBD</vt:lpstr>
      <vt:lpstr>Disadvantages of RBD</vt:lpstr>
      <vt:lpstr>Numerical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Randomized Block Design (RBD)</dc:title>
  <dc:creator>Santosh Chhatkuli</dc:creator>
  <cp:lastModifiedBy>Santosh Chhatkuli</cp:lastModifiedBy>
  <cp:revision>70</cp:revision>
  <dcterms:created xsi:type="dcterms:W3CDTF">2024-03-19T04:17:07Z</dcterms:created>
  <dcterms:modified xsi:type="dcterms:W3CDTF">2025-02-11T13:41:12Z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