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771" r:id="rId4"/>
  </p:sldMasterIdLst>
  <p:notesMasterIdLst>
    <p:notesMasterId r:id="rId22"/>
  </p:notesMasterIdLst>
  <p:sldIdLst>
    <p:sldId id="298" r:id="rId5"/>
    <p:sldId id="299" r:id="rId6"/>
    <p:sldId id="300" r:id="rId7"/>
    <p:sldId id="303" r:id="rId8"/>
    <p:sldId id="304" r:id="rId9"/>
    <p:sldId id="305" r:id="rId10"/>
    <p:sldId id="306" r:id="rId11"/>
    <p:sldId id="307" r:id="rId12"/>
    <p:sldId id="308" r:id="rId13"/>
    <p:sldId id="309" r:id="rId14"/>
    <p:sldId id="310" r:id="rId15"/>
    <p:sldId id="311" r:id="rId16"/>
    <p:sldId id="312" r:id="rId17"/>
    <p:sldId id="313" r:id="rId18"/>
    <p:sldId id="301" r:id="rId19"/>
    <p:sldId id="302" r:id="rId20"/>
    <p:sldId id="31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5" d="100"/>
          <a:sy n="75" d="100"/>
        </p:scale>
        <p:origin x="2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DD3C3-7730-4556-8233-1F606AB17026}" type="datetimeFigureOut">
              <a:rPr lang="en-US" smtClean="0"/>
              <a:t>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F432A1-40F5-40EE-A562-A5C0D3ED425C}" type="slidenum">
              <a:rPr lang="en-US" smtClean="0"/>
              <a:t>‹#›</a:t>
            </a:fld>
            <a:endParaRPr lang="en-US"/>
          </a:p>
        </p:txBody>
      </p:sp>
    </p:spTree>
    <p:extLst>
      <p:ext uri="{BB962C8B-B14F-4D97-AF65-F5344CB8AC3E}">
        <p14:creationId xmlns:p14="http://schemas.microsoft.com/office/powerpoint/2010/main" val="2884960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B7C1AF3-90CD-4C32-8A72-CFF26FE69E8F}" type="datetime1">
              <a:rPr lang="en-US" smtClean="0"/>
              <a:t>2/9/2025</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55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D396B-E553-49CE-974A-2327880C3F09}" type="datetime1">
              <a:rPr lang="en-US" smtClean="0"/>
              <a:t>2/9/2025</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323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34F6B-B5D3-47D9-9B42-285FF1E5CB23}" type="datetime1">
              <a:rPr lang="en-US" smtClean="0"/>
              <a:t>2/9/2025</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35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6E3CF-74B1-42E8-8E6B-AA66078283C3}" type="datetime1">
              <a:rPr lang="en-US" smtClean="0"/>
              <a:t>2/9/2025</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753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E0F00-611E-4339-A0FA-80845AB97704}" type="datetime1">
              <a:rPr lang="en-US" smtClean="0"/>
              <a:t>2/9/2025</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05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558DD-04E1-4AEF-952A-979966983738}" type="datetime1">
              <a:rPr lang="en-US" smtClean="0"/>
              <a:t>2/9/2025</a:t>
            </a:fld>
            <a:endParaRPr lang="en-US" dirty="0"/>
          </a:p>
        </p:txBody>
      </p:sp>
      <p:sp>
        <p:nvSpPr>
          <p:cNvPr id="6" name="Footer Placeholder 5"/>
          <p:cNvSpPr>
            <a:spLocks noGrp="1"/>
          </p:cNvSpPr>
          <p:nvPr>
            <p:ph type="ftr" sz="quarter" idx="11"/>
          </p:nvPr>
        </p:nvSpPr>
        <p:spPr/>
        <p:txBody>
          <a:bodyPr/>
          <a:lstStyle/>
          <a:p>
            <a:r>
              <a:rPr lang="en-US"/>
              <a:t>Copy Right: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34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46D112-44FA-4917-A250-8740B09128D6}" type="datetime1">
              <a:rPr lang="en-US" smtClean="0"/>
              <a:t>2/9/2025</a:t>
            </a:fld>
            <a:endParaRPr lang="en-US" dirty="0"/>
          </a:p>
        </p:txBody>
      </p:sp>
      <p:sp>
        <p:nvSpPr>
          <p:cNvPr id="8" name="Footer Placeholder 7"/>
          <p:cNvSpPr>
            <a:spLocks noGrp="1"/>
          </p:cNvSpPr>
          <p:nvPr>
            <p:ph type="ftr" sz="quarter" idx="11"/>
          </p:nvPr>
        </p:nvSpPr>
        <p:spPr/>
        <p:txBody>
          <a:bodyPr/>
          <a:lstStyle/>
          <a:p>
            <a:r>
              <a:rPr lang="en-US"/>
              <a:t>Copy Right: Santosh Chhatkuli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987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C3868-BC63-48F8-ADA8-C0A0B73D6ABF}" type="datetime1">
              <a:rPr lang="en-US" smtClean="0"/>
              <a:t>2/9/2025</a:t>
            </a:fld>
            <a:endParaRPr lang="en-US" dirty="0"/>
          </a:p>
        </p:txBody>
      </p:sp>
      <p:sp>
        <p:nvSpPr>
          <p:cNvPr id="4" name="Footer Placeholder 3"/>
          <p:cNvSpPr>
            <a:spLocks noGrp="1"/>
          </p:cNvSpPr>
          <p:nvPr>
            <p:ph type="ftr" sz="quarter" idx="11"/>
          </p:nvPr>
        </p:nvSpPr>
        <p:spPr/>
        <p:txBody>
          <a:bodyPr/>
          <a:lstStyle/>
          <a:p>
            <a:r>
              <a:rPr lang="en-US"/>
              <a:t>Copy Right: Santosh Chhatkuli</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0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D2DD6-A13F-42A6-B256-5D71A370942F}" type="datetime1">
              <a:rPr lang="en-US" smtClean="0"/>
              <a:t>2/9/2025</a:t>
            </a:fld>
            <a:endParaRPr lang="en-US" dirty="0"/>
          </a:p>
        </p:txBody>
      </p:sp>
      <p:sp>
        <p:nvSpPr>
          <p:cNvPr id="3" name="Footer Placeholder 2"/>
          <p:cNvSpPr>
            <a:spLocks noGrp="1"/>
          </p:cNvSpPr>
          <p:nvPr>
            <p:ph type="ftr" sz="quarter" idx="11"/>
          </p:nvPr>
        </p:nvSpPr>
        <p:spPr/>
        <p:txBody>
          <a:bodyPr/>
          <a:lstStyle/>
          <a:p>
            <a:r>
              <a:rPr lang="en-US"/>
              <a:t>Copy Right: Santosh Chhatkuli</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668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7F8F63-E3A1-4416-BAF4-1E5F679A1873}" type="datetime1">
              <a:rPr lang="en-US" smtClean="0"/>
              <a:t>2/9/2025</a:t>
            </a:fld>
            <a:endParaRPr lang="en-US" dirty="0"/>
          </a:p>
        </p:txBody>
      </p:sp>
      <p:sp>
        <p:nvSpPr>
          <p:cNvPr id="6" name="Footer Placeholder 5"/>
          <p:cNvSpPr>
            <a:spLocks noGrp="1"/>
          </p:cNvSpPr>
          <p:nvPr>
            <p:ph type="ftr" sz="quarter" idx="11"/>
          </p:nvPr>
        </p:nvSpPr>
        <p:spPr/>
        <p:txBody>
          <a:bodyPr/>
          <a:lstStyle/>
          <a:p>
            <a:r>
              <a:rPr lang="en-US"/>
              <a:t>Copy Right: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6096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BC568-C254-4BCB-BEC8-8DC7555AECBD}" type="datetime1">
              <a:rPr lang="en-US" smtClean="0"/>
              <a:t>2/9/2025</a:t>
            </a:fld>
            <a:endParaRPr lang="en-US" dirty="0"/>
          </a:p>
        </p:txBody>
      </p:sp>
      <p:sp>
        <p:nvSpPr>
          <p:cNvPr id="6" name="Footer Placeholder 5"/>
          <p:cNvSpPr>
            <a:spLocks noGrp="1"/>
          </p:cNvSpPr>
          <p:nvPr>
            <p:ph type="ftr" sz="quarter" idx="11"/>
          </p:nvPr>
        </p:nvSpPr>
        <p:spPr/>
        <p:txBody>
          <a:bodyPr/>
          <a:lstStyle/>
          <a:p>
            <a:pPr algn="l"/>
            <a:r>
              <a:rPr lang="en-US"/>
              <a:t>Copy Right: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87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622987-A131-4D05-B09D-D95F3A91955F}" type="datetime1">
              <a:rPr lang="en-US" smtClean="0"/>
              <a:t>2/9/2025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Copy Right: Santosh Chhatkuli</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23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Latin Square Design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Santosh Chhatkuli</a:t>
            </a:r>
          </a:p>
        </p:txBody>
      </p:sp>
      <p:sp>
        <p:nvSpPr>
          <p:cNvPr id="5" name="Date Placeholder 4">
            <a:extLst>
              <a:ext uri="{FF2B5EF4-FFF2-40B4-BE49-F238E27FC236}">
                <a16:creationId xmlns:a16="http://schemas.microsoft.com/office/drawing/2014/main" id="{B74CAA6C-E1BA-960D-CD56-E22BD7390BB4}"/>
              </a:ext>
            </a:extLst>
          </p:cNvPr>
          <p:cNvSpPr>
            <a:spLocks noGrp="1"/>
          </p:cNvSpPr>
          <p:nvPr>
            <p:ph type="dt" sz="half" idx="10"/>
          </p:nvPr>
        </p:nvSpPr>
        <p:spPr/>
        <p:txBody>
          <a:bodyPr/>
          <a:lstStyle/>
          <a:p>
            <a:fld id="{F9DA6599-AD51-4FCD-BBE4-09BE280D3042}" type="datetime1">
              <a:rPr lang="en-US" smtClean="0"/>
              <a:t>2/9/2025</a:t>
            </a:fld>
            <a:endParaRPr lang="en-US" dirty="0"/>
          </a:p>
        </p:txBody>
      </p:sp>
      <p:sp>
        <p:nvSpPr>
          <p:cNvPr id="6" name="Footer Placeholder 5">
            <a:extLst>
              <a:ext uri="{FF2B5EF4-FFF2-40B4-BE49-F238E27FC236}">
                <a16:creationId xmlns:a16="http://schemas.microsoft.com/office/drawing/2014/main" id="{EE1E0303-9492-7686-BFEA-1E0494527EDA}"/>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08ED-5552-519C-429A-322FCBDD778F}"/>
              </a:ext>
            </a:extLst>
          </p:cNvPr>
          <p:cNvSpPr>
            <a:spLocks noGrp="1"/>
          </p:cNvSpPr>
          <p:nvPr>
            <p:ph type="title"/>
          </p:nvPr>
        </p:nvSpPr>
        <p:spPr>
          <a:xfrm>
            <a:off x="1024129" y="333248"/>
            <a:ext cx="9720072" cy="430784"/>
          </a:xfrm>
        </p:spPr>
        <p:txBody>
          <a:bodyPr>
            <a:normAutofit fontScale="90000"/>
          </a:bodyPr>
          <a:lstStyle/>
          <a:p>
            <a:r>
              <a:rPr lang="en-US" sz="2800" dirty="0" err="1"/>
              <a:t>Anova</a:t>
            </a:r>
            <a:r>
              <a:rPr lang="en-US" sz="2800" dirty="0"/>
              <a:t> table for </a:t>
            </a:r>
            <a:r>
              <a:rPr lang="en-US" sz="2800" dirty="0" err="1"/>
              <a:t>lsd</a:t>
            </a:r>
            <a:endParaRPr lang="en-US" sz="2800" dirty="0"/>
          </a:p>
        </p:txBody>
      </p:sp>
      <p:graphicFrame>
        <p:nvGraphicFramePr>
          <p:cNvPr id="14" name="Content Placeholder 13">
            <a:extLst>
              <a:ext uri="{FF2B5EF4-FFF2-40B4-BE49-F238E27FC236}">
                <a16:creationId xmlns:a16="http://schemas.microsoft.com/office/drawing/2014/main" id="{4F62E8E5-DA36-E075-8822-63B0189AB632}"/>
              </a:ext>
            </a:extLst>
          </p:cNvPr>
          <p:cNvGraphicFramePr>
            <a:graphicFrameLocks noGrp="1"/>
          </p:cNvGraphicFramePr>
          <p:nvPr>
            <p:ph idx="1"/>
            <p:extLst>
              <p:ext uri="{D42A27DB-BD31-4B8C-83A1-F6EECF244321}">
                <p14:modId xmlns:p14="http://schemas.microsoft.com/office/powerpoint/2010/main" val="2201417900"/>
              </p:ext>
            </p:extLst>
          </p:nvPr>
        </p:nvGraphicFramePr>
        <p:xfrm>
          <a:off x="1023938" y="1041400"/>
          <a:ext cx="11002962" cy="5500397"/>
        </p:xfrm>
        <a:graphic>
          <a:graphicData uri="http://schemas.openxmlformats.org/drawingml/2006/table">
            <a:tbl>
              <a:tblPr firstRow="1" bandRow="1">
                <a:tableStyleId>{5C22544A-7EE6-4342-B048-85BDC9FD1C3A}</a:tableStyleId>
              </a:tblPr>
              <a:tblGrid>
                <a:gridCol w="1720888">
                  <a:extLst>
                    <a:ext uri="{9D8B030D-6E8A-4147-A177-3AD203B41FA5}">
                      <a16:colId xmlns:a16="http://schemas.microsoft.com/office/drawing/2014/main" val="1792910093"/>
                    </a:ext>
                  </a:extLst>
                </a:gridCol>
                <a:gridCol w="2366019">
                  <a:extLst>
                    <a:ext uri="{9D8B030D-6E8A-4147-A177-3AD203B41FA5}">
                      <a16:colId xmlns:a16="http://schemas.microsoft.com/office/drawing/2014/main" val="2482784055"/>
                    </a:ext>
                  </a:extLst>
                </a:gridCol>
                <a:gridCol w="1365011">
                  <a:extLst>
                    <a:ext uri="{9D8B030D-6E8A-4147-A177-3AD203B41FA5}">
                      <a16:colId xmlns:a16="http://schemas.microsoft.com/office/drawing/2014/main" val="1027430562"/>
                    </a:ext>
                  </a:extLst>
                </a:gridCol>
                <a:gridCol w="3393028">
                  <a:extLst>
                    <a:ext uri="{9D8B030D-6E8A-4147-A177-3AD203B41FA5}">
                      <a16:colId xmlns:a16="http://schemas.microsoft.com/office/drawing/2014/main" val="436486052"/>
                    </a:ext>
                  </a:extLst>
                </a:gridCol>
                <a:gridCol w="2158016">
                  <a:extLst>
                    <a:ext uri="{9D8B030D-6E8A-4147-A177-3AD203B41FA5}">
                      <a16:colId xmlns:a16="http://schemas.microsoft.com/office/drawing/2014/main" val="4281092128"/>
                    </a:ext>
                  </a:extLst>
                </a:gridCol>
              </a:tblGrid>
              <a:tr h="1333886">
                <a:tc>
                  <a:txBody>
                    <a:bodyPr/>
                    <a:lstStyle/>
                    <a:p>
                      <a:r>
                        <a:rPr lang="en-US" sz="2400" dirty="0"/>
                        <a:t>Source of variation</a:t>
                      </a:r>
                    </a:p>
                  </a:txBody>
                  <a:tcPr/>
                </a:tc>
                <a:tc>
                  <a:txBody>
                    <a:bodyPr/>
                    <a:lstStyle/>
                    <a:p>
                      <a:r>
                        <a:rPr lang="en-US" sz="2400" dirty="0"/>
                        <a:t>Degrees of freedom</a:t>
                      </a:r>
                    </a:p>
                  </a:txBody>
                  <a:tcPr/>
                </a:tc>
                <a:tc>
                  <a:txBody>
                    <a:bodyPr/>
                    <a:lstStyle/>
                    <a:p>
                      <a:r>
                        <a:rPr lang="en-US" sz="2400" dirty="0"/>
                        <a:t>Sum of squares</a:t>
                      </a:r>
                    </a:p>
                  </a:txBody>
                  <a:tcPr/>
                </a:tc>
                <a:tc>
                  <a:txBody>
                    <a:bodyPr/>
                    <a:lstStyle/>
                    <a:p>
                      <a:r>
                        <a:rPr lang="en-US" sz="2400" dirty="0"/>
                        <a:t>Mean sum of squares</a:t>
                      </a:r>
                    </a:p>
                  </a:txBody>
                  <a:tcPr/>
                </a:tc>
                <a:tc>
                  <a:txBody>
                    <a:bodyPr/>
                    <a:lstStyle/>
                    <a:p>
                      <a:r>
                        <a:rPr lang="en-US" sz="2400" dirty="0"/>
                        <a:t>Calculated F</a:t>
                      </a:r>
                    </a:p>
                  </a:txBody>
                  <a:tcPr/>
                </a:tc>
                <a:extLst>
                  <a:ext uri="{0D108BD9-81ED-4DB2-BD59-A6C34878D82A}">
                    <a16:rowId xmlns:a16="http://schemas.microsoft.com/office/drawing/2014/main" val="2540294507"/>
                  </a:ext>
                </a:extLst>
              </a:tr>
              <a:tr h="848426">
                <a:tc>
                  <a:txBody>
                    <a:bodyPr/>
                    <a:lstStyle/>
                    <a:p>
                      <a:r>
                        <a:rPr lang="en-US" sz="2400" dirty="0"/>
                        <a:t>Rows</a:t>
                      </a:r>
                    </a:p>
                  </a:txBody>
                  <a:tcPr>
                    <a:solidFill>
                      <a:schemeClr val="tx2">
                        <a:lumMod val="20000"/>
                        <a:lumOff val="80000"/>
                      </a:schemeClr>
                    </a:solidFill>
                  </a:tcPr>
                </a:tc>
                <a:tc>
                  <a:txBody>
                    <a:bodyPr/>
                    <a:lstStyle/>
                    <a:p>
                      <a:r>
                        <a:rPr lang="en-US" sz="2400" dirty="0"/>
                        <a:t>p – 1</a:t>
                      </a:r>
                    </a:p>
                  </a:txBody>
                  <a:tcPr>
                    <a:solidFill>
                      <a:schemeClr val="tx2">
                        <a:lumMod val="20000"/>
                        <a:lumOff val="80000"/>
                      </a:schemeClr>
                    </a:solidFill>
                  </a:tcPr>
                </a:tc>
                <a:tc>
                  <a:txBody>
                    <a:bodyPr/>
                    <a:lstStyle/>
                    <a:p>
                      <a:r>
                        <a:rPr lang="en-US" sz="2400" dirty="0"/>
                        <a:t>SSR</a:t>
                      </a:r>
                    </a:p>
                  </a:txBody>
                  <a:tcPr>
                    <a:solidFill>
                      <a:schemeClr val="tx2">
                        <a:lumMod val="20000"/>
                        <a:lumOff val="80000"/>
                      </a:schemeClr>
                    </a:solidFill>
                  </a:tcPr>
                </a:tc>
                <a:tc>
                  <a:txBody>
                    <a:bodyPr/>
                    <a:lstStyle/>
                    <a:p>
                      <a:r>
                        <a:rPr lang="en-US" sz="2400" dirty="0"/>
                        <a:t>MSR = SSR/p –1</a:t>
                      </a:r>
                    </a:p>
                  </a:txBody>
                  <a:tcPr>
                    <a:solidFill>
                      <a:schemeClr val="tx2">
                        <a:lumMod val="20000"/>
                        <a:lumOff val="80000"/>
                      </a:schemeClr>
                    </a:solidFill>
                  </a:tcPr>
                </a:tc>
                <a:tc>
                  <a:txBody>
                    <a:bodyPr/>
                    <a:lstStyle/>
                    <a:p>
                      <a:r>
                        <a:rPr lang="en-US" sz="2400" dirty="0"/>
                        <a:t>FR = MSR/MSE</a:t>
                      </a:r>
                    </a:p>
                  </a:txBody>
                  <a:tcPr>
                    <a:solidFill>
                      <a:schemeClr val="tx2">
                        <a:lumMod val="20000"/>
                        <a:lumOff val="80000"/>
                      </a:schemeClr>
                    </a:solidFill>
                  </a:tcPr>
                </a:tc>
                <a:extLst>
                  <a:ext uri="{0D108BD9-81ED-4DB2-BD59-A6C34878D82A}">
                    <a16:rowId xmlns:a16="http://schemas.microsoft.com/office/drawing/2014/main" val="3853945534"/>
                  </a:ext>
                </a:extLst>
              </a:tr>
              <a:tr h="848426">
                <a:tc>
                  <a:txBody>
                    <a:bodyPr/>
                    <a:lstStyle/>
                    <a:p>
                      <a:r>
                        <a:rPr lang="en-US" sz="2400" dirty="0"/>
                        <a:t>Columns</a:t>
                      </a:r>
                    </a:p>
                  </a:txBody>
                  <a:tcPr>
                    <a:solidFill>
                      <a:schemeClr val="tx2">
                        <a:lumMod val="20000"/>
                        <a:lumOff val="80000"/>
                      </a:schemeClr>
                    </a:solidFill>
                  </a:tcPr>
                </a:tc>
                <a:tc>
                  <a:txBody>
                    <a:bodyPr/>
                    <a:lstStyle/>
                    <a:p>
                      <a:r>
                        <a:rPr lang="en-US" sz="2400" dirty="0"/>
                        <a:t>p – 1</a:t>
                      </a:r>
                    </a:p>
                  </a:txBody>
                  <a:tcPr>
                    <a:solidFill>
                      <a:schemeClr val="tx2">
                        <a:lumMod val="20000"/>
                        <a:lumOff val="80000"/>
                      </a:schemeClr>
                    </a:solidFill>
                  </a:tcPr>
                </a:tc>
                <a:tc>
                  <a:txBody>
                    <a:bodyPr/>
                    <a:lstStyle/>
                    <a:p>
                      <a:r>
                        <a:rPr lang="en-US" sz="2400" dirty="0"/>
                        <a:t>SSC</a:t>
                      </a:r>
                    </a:p>
                  </a:txBody>
                  <a:tcPr>
                    <a:solidFill>
                      <a:schemeClr val="tx2">
                        <a:lumMod val="20000"/>
                        <a:lumOff val="80000"/>
                      </a:schemeClr>
                    </a:solidFill>
                  </a:tcPr>
                </a:tc>
                <a:tc>
                  <a:txBody>
                    <a:bodyPr/>
                    <a:lstStyle/>
                    <a:p>
                      <a:r>
                        <a:rPr lang="en-US" sz="2400" dirty="0"/>
                        <a:t>MSC = SSC/p –1</a:t>
                      </a:r>
                    </a:p>
                  </a:txBody>
                  <a:tcPr>
                    <a:solidFill>
                      <a:schemeClr val="tx2">
                        <a:lumMod val="20000"/>
                        <a:lumOff val="80000"/>
                      </a:schemeClr>
                    </a:solidFill>
                  </a:tcPr>
                </a:tc>
                <a:tc>
                  <a:txBody>
                    <a:bodyPr/>
                    <a:lstStyle/>
                    <a:p>
                      <a:r>
                        <a:rPr lang="en-US" sz="2400" dirty="0"/>
                        <a:t>FC = MSC/MSE</a:t>
                      </a:r>
                    </a:p>
                  </a:txBody>
                  <a:tcPr>
                    <a:solidFill>
                      <a:schemeClr val="tx2">
                        <a:lumMod val="20000"/>
                        <a:lumOff val="80000"/>
                      </a:schemeClr>
                    </a:solidFill>
                  </a:tcPr>
                </a:tc>
                <a:extLst>
                  <a:ext uri="{0D108BD9-81ED-4DB2-BD59-A6C34878D82A}">
                    <a16:rowId xmlns:a16="http://schemas.microsoft.com/office/drawing/2014/main" val="349844891"/>
                  </a:ext>
                </a:extLst>
              </a:tr>
              <a:tr h="848426">
                <a:tc>
                  <a:txBody>
                    <a:bodyPr/>
                    <a:lstStyle/>
                    <a:p>
                      <a:r>
                        <a:rPr lang="en-US" sz="2400" dirty="0"/>
                        <a:t>Treatment</a:t>
                      </a:r>
                    </a:p>
                  </a:txBody>
                  <a:tcPr>
                    <a:solidFill>
                      <a:schemeClr val="tx2">
                        <a:lumMod val="20000"/>
                        <a:lumOff val="80000"/>
                      </a:schemeClr>
                    </a:solidFill>
                  </a:tcPr>
                </a:tc>
                <a:tc>
                  <a:txBody>
                    <a:bodyPr/>
                    <a:lstStyle/>
                    <a:p>
                      <a:r>
                        <a:rPr lang="en-US" sz="2400" dirty="0"/>
                        <a:t>p – 1</a:t>
                      </a:r>
                    </a:p>
                  </a:txBody>
                  <a:tcPr>
                    <a:solidFill>
                      <a:schemeClr val="tx2">
                        <a:lumMod val="20000"/>
                        <a:lumOff val="80000"/>
                      </a:schemeClr>
                    </a:solidFill>
                  </a:tcPr>
                </a:tc>
                <a:tc>
                  <a:txBody>
                    <a:bodyPr/>
                    <a:lstStyle/>
                    <a:p>
                      <a:r>
                        <a:rPr lang="en-US" sz="2400" dirty="0"/>
                        <a:t>SSA</a:t>
                      </a:r>
                    </a:p>
                  </a:txBody>
                  <a:tcPr>
                    <a:solidFill>
                      <a:schemeClr val="tx2">
                        <a:lumMod val="20000"/>
                        <a:lumOff val="80000"/>
                      </a:schemeClr>
                    </a:solidFill>
                  </a:tcPr>
                </a:tc>
                <a:tc>
                  <a:txBody>
                    <a:bodyPr/>
                    <a:lstStyle/>
                    <a:p>
                      <a:r>
                        <a:rPr lang="en-US" sz="2400" dirty="0"/>
                        <a:t>MSA = SSA/p –1</a:t>
                      </a:r>
                    </a:p>
                  </a:txBody>
                  <a:tcPr>
                    <a:solidFill>
                      <a:schemeClr val="tx2">
                        <a:lumMod val="20000"/>
                        <a:lumOff val="80000"/>
                      </a:schemeClr>
                    </a:solidFill>
                  </a:tcPr>
                </a:tc>
                <a:tc>
                  <a:txBody>
                    <a:bodyPr/>
                    <a:lstStyle/>
                    <a:p>
                      <a:r>
                        <a:rPr lang="en-US" sz="2400" dirty="0"/>
                        <a:t>FA = MSA/MSE</a:t>
                      </a:r>
                    </a:p>
                  </a:txBody>
                  <a:tcPr>
                    <a:solidFill>
                      <a:schemeClr val="tx2">
                        <a:lumMod val="20000"/>
                        <a:lumOff val="80000"/>
                      </a:schemeClr>
                    </a:solidFill>
                  </a:tcPr>
                </a:tc>
                <a:extLst>
                  <a:ext uri="{0D108BD9-81ED-4DB2-BD59-A6C34878D82A}">
                    <a16:rowId xmlns:a16="http://schemas.microsoft.com/office/drawing/2014/main" val="1258550900"/>
                  </a:ext>
                </a:extLst>
              </a:tr>
              <a:tr h="848426">
                <a:tc>
                  <a:txBody>
                    <a:bodyPr/>
                    <a:lstStyle/>
                    <a:p>
                      <a:r>
                        <a:rPr lang="en-US" sz="2400" dirty="0"/>
                        <a:t>Random Error</a:t>
                      </a:r>
                    </a:p>
                  </a:txBody>
                  <a:tcPr>
                    <a:solidFill>
                      <a:schemeClr val="tx2">
                        <a:lumMod val="20000"/>
                        <a:lumOff val="80000"/>
                      </a:schemeClr>
                    </a:solidFill>
                  </a:tcPr>
                </a:tc>
                <a:tc>
                  <a:txBody>
                    <a:bodyPr/>
                    <a:lstStyle/>
                    <a:p>
                      <a:r>
                        <a:rPr lang="en-US" sz="2400" dirty="0"/>
                        <a:t>(p – 1) (p – 2)</a:t>
                      </a:r>
                    </a:p>
                  </a:txBody>
                  <a:tcPr>
                    <a:solidFill>
                      <a:schemeClr val="tx2">
                        <a:lumMod val="20000"/>
                        <a:lumOff val="80000"/>
                      </a:schemeClr>
                    </a:solidFill>
                  </a:tcPr>
                </a:tc>
                <a:tc>
                  <a:txBody>
                    <a:bodyPr/>
                    <a:lstStyle/>
                    <a:p>
                      <a:r>
                        <a:rPr lang="en-US" sz="2400" dirty="0"/>
                        <a:t>SSE</a:t>
                      </a:r>
                    </a:p>
                  </a:txBody>
                  <a:tcPr>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MSE = SSE/(p – 1)(p – 2)</a:t>
                      </a:r>
                    </a:p>
                    <a:p>
                      <a:endParaRPr lang="en-US" sz="2400" dirty="0"/>
                    </a:p>
                  </a:txBody>
                  <a:tcPr>
                    <a:solidFill>
                      <a:schemeClr val="tx2">
                        <a:lumMod val="20000"/>
                        <a:lumOff val="80000"/>
                      </a:schemeClr>
                    </a:solidFill>
                  </a:tcPr>
                </a:tc>
                <a:tc>
                  <a:txBody>
                    <a:bodyPr/>
                    <a:lstStyle/>
                    <a:p>
                      <a:endParaRPr lang="en-US" sz="2400" dirty="0"/>
                    </a:p>
                  </a:txBody>
                  <a:tcPr>
                    <a:solidFill>
                      <a:schemeClr val="tx2">
                        <a:lumMod val="20000"/>
                        <a:lumOff val="80000"/>
                      </a:schemeClr>
                    </a:solidFill>
                  </a:tcPr>
                </a:tc>
                <a:extLst>
                  <a:ext uri="{0D108BD9-81ED-4DB2-BD59-A6C34878D82A}">
                    <a16:rowId xmlns:a16="http://schemas.microsoft.com/office/drawing/2014/main" val="3041962849"/>
                  </a:ext>
                </a:extLst>
              </a:tr>
              <a:tr h="772807">
                <a:tc>
                  <a:txBody>
                    <a:bodyPr/>
                    <a:lstStyle/>
                    <a:p>
                      <a:r>
                        <a:rPr lang="en-US" sz="2400" dirty="0"/>
                        <a:t>Total</a:t>
                      </a:r>
                    </a:p>
                  </a:txBody>
                  <a:tcPr>
                    <a:solidFill>
                      <a:schemeClr val="tx2">
                        <a:lumMod val="20000"/>
                        <a:lumOff val="80000"/>
                      </a:schemeClr>
                    </a:solidFill>
                  </a:tcPr>
                </a:tc>
                <a:tc>
                  <a:txBody>
                    <a:bodyPr/>
                    <a:lstStyle/>
                    <a:p>
                      <a:r>
                        <a:rPr lang="en-US" sz="2400" dirty="0"/>
                        <a:t>N -1 = p2 - 1</a:t>
                      </a:r>
                    </a:p>
                  </a:txBody>
                  <a:tcPr>
                    <a:solidFill>
                      <a:schemeClr val="tx2">
                        <a:lumMod val="20000"/>
                        <a:lumOff val="80000"/>
                      </a:schemeClr>
                    </a:solidFill>
                  </a:tcPr>
                </a:tc>
                <a:tc>
                  <a:txBody>
                    <a:bodyPr/>
                    <a:lstStyle/>
                    <a:p>
                      <a:r>
                        <a:rPr lang="en-US" sz="2400" dirty="0"/>
                        <a:t>SST</a:t>
                      </a:r>
                    </a:p>
                  </a:txBody>
                  <a:tcPr>
                    <a:solidFill>
                      <a:schemeClr val="tx2">
                        <a:lumMod val="20000"/>
                        <a:lumOff val="80000"/>
                      </a:schemeClr>
                    </a:solidFill>
                  </a:tcPr>
                </a:tc>
                <a:tc>
                  <a:txBody>
                    <a:bodyPr/>
                    <a:lstStyle/>
                    <a:p>
                      <a:endParaRPr lang="en-US" sz="2400" dirty="0"/>
                    </a:p>
                  </a:txBody>
                  <a:tcPr>
                    <a:solidFill>
                      <a:schemeClr val="tx2">
                        <a:lumMod val="20000"/>
                        <a:lumOff val="80000"/>
                      </a:schemeClr>
                    </a:solidFill>
                  </a:tcPr>
                </a:tc>
                <a:tc>
                  <a:txBody>
                    <a:bodyPr/>
                    <a:lstStyle/>
                    <a:p>
                      <a:endParaRPr lang="en-US" sz="2400" dirty="0"/>
                    </a:p>
                  </a:txBody>
                  <a:tcPr>
                    <a:solidFill>
                      <a:schemeClr val="tx2">
                        <a:lumMod val="20000"/>
                        <a:lumOff val="80000"/>
                      </a:schemeClr>
                    </a:solidFill>
                  </a:tcPr>
                </a:tc>
                <a:extLst>
                  <a:ext uri="{0D108BD9-81ED-4DB2-BD59-A6C34878D82A}">
                    <a16:rowId xmlns:a16="http://schemas.microsoft.com/office/drawing/2014/main" val="2586994645"/>
                  </a:ext>
                </a:extLst>
              </a:tr>
            </a:tbl>
          </a:graphicData>
        </a:graphic>
      </p:graphicFrame>
      <p:sp>
        <p:nvSpPr>
          <p:cNvPr id="15" name="Date Placeholder 14">
            <a:extLst>
              <a:ext uri="{FF2B5EF4-FFF2-40B4-BE49-F238E27FC236}">
                <a16:creationId xmlns:a16="http://schemas.microsoft.com/office/drawing/2014/main" id="{C32EDF1D-BBC7-27DE-29F9-45B8870DDBB6}"/>
              </a:ext>
            </a:extLst>
          </p:cNvPr>
          <p:cNvSpPr>
            <a:spLocks noGrp="1"/>
          </p:cNvSpPr>
          <p:nvPr>
            <p:ph type="dt" sz="half" idx="10"/>
          </p:nvPr>
        </p:nvSpPr>
        <p:spPr/>
        <p:txBody>
          <a:bodyPr/>
          <a:lstStyle/>
          <a:p>
            <a:fld id="{F7375DF3-0C19-42F7-8575-2AEC47E413B5}" type="datetime1">
              <a:rPr lang="en-US" smtClean="0"/>
              <a:t>2/9/2025</a:t>
            </a:fld>
            <a:endParaRPr lang="en-US" dirty="0"/>
          </a:p>
        </p:txBody>
      </p:sp>
      <p:sp>
        <p:nvSpPr>
          <p:cNvPr id="16" name="Footer Placeholder 15">
            <a:extLst>
              <a:ext uri="{FF2B5EF4-FFF2-40B4-BE49-F238E27FC236}">
                <a16:creationId xmlns:a16="http://schemas.microsoft.com/office/drawing/2014/main" id="{E33BBC58-C95E-A381-519D-7837EEA80E72}"/>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94453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25DF-C3E4-66F9-08C6-3CAE84BEB91E}"/>
              </a:ext>
            </a:extLst>
          </p:cNvPr>
          <p:cNvSpPr>
            <a:spLocks noGrp="1"/>
          </p:cNvSpPr>
          <p:nvPr>
            <p:ph type="title"/>
          </p:nvPr>
        </p:nvSpPr>
        <p:spPr>
          <a:xfrm>
            <a:off x="1087627" y="364998"/>
            <a:ext cx="9720072" cy="367284"/>
          </a:xfrm>
        </p:spPr>
        <p:txBody>
          <a:bodyPr>
            <a:normAutofit fontScale="90000"/>
          </a:bodyPr>
          <a:lstStyle/>
          <a:p>
            <a:r>
              <a:rPr lang="en-US" sz="2400" b="1" dirty="0"/>
              <a:t>Decision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C755A5-34AA-2FE3-DD2C-1EE99C9997A8}"/>
                  </a:ext>
                </a:extLst>
              </p:cNvPr>
              <p:cNvSpPr>
                <a:spLocks noGrp="1"/>
              </p:cNvSpPr>
              <p:nvPr>
                <p:ph idx="1"/>
              </p:nvPr>
            </p:nvSpPr>
            <p:spPr>
              <a:xfrm>
                <a:off x="1024128" y="1143000"/>
                <a:ext cx="9720073" cy="5166360"/>
              </a:xfrm>
            </p:spPr>
            <p:txBody>
              <a:bodyPr/>
              <a:lstStyle/>
              <a:p>
                <a:pPr marL="0" marR="0">
                  <a:lnSpc>
                    <a:spcPct val="115000"/>
                  </a:lnSpc>
                  <a:spcBef>
                    <a:spcPts val="0"/>
                  </a:spcBef>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Decision Rule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pPr>
                <a:r>
                  <a:rPr lang="en-US" sz="2400" dirty="0">
                    <a:effectLst/>
                    <a:latin typeface="Calibri" panose="020F0502020204030204" pitchFamily="34" charset="0"/>
                    <a:ea typeface="Times New Roman" panose="02020603050405020304" pitchFamily="18" charset="0"/>
                    <a:cs typeface="Calibri" panose="020F0502020204030204" pitchFamily="34" charset="0"/>
                  </a:rPr>
                  <a:t>For row effect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Reject H</a:t>
                </a:r>
                <a:r>
                  <a:rPr lang="en-US" sz="2400" baseline="-25000" dirty="0">
                    <a:effectLst/>
                    <a:latin typeface="Calibri" panose="020F0502020204030204" pitchFamily="34" charset="0"/>
                    <a:ea typeface="Times New Roman" panose="02020603050405020304" pitchFamily="18" charset="0"/>
                    <a:cs typeface="Calibri" panose="020F0502020204030204" pitchFamily="34" charset="0"/>
                  </a:rPr>
                  <a:t>0R</a:t>
                </a:r>
                <a:r>
                  <a:rPr lang="en-US" sz="2400" dirty="0">
                    <a:effectLst/>
                    <a:latin typeface="Calibri" panose="020F0502020204030204" pitchFamily="34" charset="0"/>
                    <a:ea typeface="Times New Roman" panose="02020603050405020304" pitchFamily="18" charset="0"/>
                    <a:cs typeface="Calibri" panose="020F0502020204030204" pitchFamily="34" charset="0"/>
                  </a:rPr>
                  <a:t> if Cal F</a:t>
                </a:r>
                <a:r>
                  <a:rPr lang="en-US" sz="2400" baseline="-25000" dirty="0">
                    <a:effectLst/>
                    <a:latin typeface="Calibri" panose="020F0502020204030204" pitchFamily="34" charset="0"/>
                    <a:ea typeface="Times New Roman" panose="02020603050405020304" pitchFamily="18" charset="0"/>
                    <a:cs typeface="Calibri" panose="020F0502020204030204" pitchFamily="34" charset="0"/>
                  </a:rPr>
                  <a:t>R</a:t>
                </a:r>
                <a:r>
                  <a:rPr lang="en-US" sz="2400" dirty="0">
                    <a:effectLst/>
                    <a:latin typeface="Calibri" panose="020F0502020204030204" pitchFamily="34" charset="0"/>
                    <a:ea typeface="Times New Roman" panose="02020603050405020304" pitchFamily="18" charset="0"/>
                    <a:cs typeface="Calibri" panose="020F0502020204030204" pitchFamily="34" charset="0"/>
                  </a:rPr>
                  <a:t> ≥ Tabulated F i.e.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effectLst/>
                            <a:latin typeface="Cambria Math" panose="02040503050406030204" pitchFamily="18" charset="0"/>
                            <a:ea typeface="Times New Roman" panose="02020603050405020304" pitchFamily="18" charset="0"/>
                            <a:cs typeface="Calibri" panose="020F0502020204030204" pitchFamily="34" charset="0"/>
                          </a:rPr>
                          <m:t>𝐹</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𝛼</m:t>
                        </m:r>
                      </m:sub>
                    </m:sSub>
                    <m:d>
                      <m:dPr>
                        <m:begChr m:val="{"/>
                        <m:endChr m:val="}"/>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2400" i="1">
                            <a:effectLst/>
                            <a:latin typeface="Cambria Math" panose="02040503050406030204" pitchFamily="18" charset="0"/>
                            <a:ea typeface="Times New Roman" panose="02020603050405020304" pitchFamily="18" charset="0"/>
                            <a:cs typeface="Calibri" panose="020F0502020204030204" pitchFamily="34" charset="0"/>
                          </a:rPr>
                          <m:t>(</m:t>
                        </m:r>
                        <m:r>
                          <a:rPr lang="en-US" sz="2400" i="1">
                            <a:effectLst/>
                            <a:latin typeface="Cambria Math" panose="02040503050406030204" pitchFamily="18" charset="0"/>
                            <a:ea typeface="Times New Roman" panose="02020603050405020304" pitchFamily="18" charset="0"/>
                            <a:cs typeface="Calibri" panose="020F0502020204030204" pitchFamily="34" charset="0"/>
                          </a:rPr>
                          <m:t>𝑝</m:t>
                        </m:r>
                        <m:r>
                          <a:rPr lang="en-US" sz="2400" i="1">
                            <a:effectLst/>
                            <a:latin typeface="Cambria Math" panose="02040503050406030204" pitchFamily="18" charset="0"/>
                            <a:ea typeface="Times New Roman" panose="02020603050405020304" pitchFamily="18" charset="0"/>
                            <a:cs typeface="Calibri" panose="020F0502020204030204" pitchFamily="34" charset="0"/>
                          </a:rPr>
                          <m:t>−1),(</m:t>
                        </m:r>
                        <m:r>
                          <a:rPr lang="en-US" sz="2400" i="1">
                            <a:effectLst/>
                            <a:latin typeface="Cambria Math" panose="02040503050406030204" pitchFamily="18" charset="0"/>
                            <a:ea typeface="Times New Roman" panose="02020603050405020304" pitchFamily="18" charset="0"/>
                            <a:cs typeface="Calibri" panose="020F0502020204030204" pitchFamily="34" charset="0"/>
                          </a:rPr>
                          <m:t>𝑝</m:t>
                        </m:r>
                        <m:r>
                          <a:rPr lang="en-US" sz="2400" i="1">
                            <a:effectLst/>
                            <a:latin typeface="Cambria Math" panose="02040503050406030204" pitchFamily="18" charset="0"/>
                            <a:ea typeface="Times New Roman" panose="02020603050405020304" pitchFamily="18" charset="0"/>
                            <a:cs typeface="Calibri" panose="020F0502020204030204" pitchFamily="34" charset="0"/>
                          </a:rPr>
                          <m:t>−1)(</m:t>
                        </m:r>
                        <m:r>
                          <a:rPr lang="en-US" sz="2400" i="1">
                            <a:effectLst/>
                            <a:latin typeface="Cambria Math" panose="02040503050406030204" pitchFamily="18" charset="0"/>
                            <a:ea typeface="Times New Roman" panose="02020603050405020304" pitchFamily="18" charset="0"/>
                            <a:cs typeface="Calibri" panose="020F0502020204030204" pitchFamily="34" charset="0"/>
                          </a:rPr>
                          <m:t>𝑝</m:t>
                        </m:r>
                        <m:r>
                          <a:rPr lang="en-US" sz="2400" i="1">
                            <a:effectLst/>
                            <a:latin typeface="Cambria Math" panose="02040503050406030204" pitchFamily="18" charset="0"/>
                            <a:ea typeface="Times New Roman" panose="02020603050405020304" pitchFamily="18" charset="0"/>
                            <a:cs typeface="Calibri" panose="020F0502020204030204" pitchFamily="34" charset="0"/>
                          </a:rPr>
                          <m:t>−2)</m:t>
                        </m:r>
                      </m:e>
                    </m:d>
                  </m:oMath>
                </a14:m>
                <a:r>
                  <a:rPr lang="en-US" sz="24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None/>
                </a:pP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p>
                <a:pPr marL="457200" marR="0" lvl="0" indent="-457200">
                  <a:lnSpc>
                    <a:spcPct val="107000"/>
                  </a:lnSpc>
                  <a:spcBef>
                    <a:spcPts val="0"/>
                  </a:spcBef>
                  <a:spcAft>
                    <a:spcPts val="800"/>
                  </a:spcAft>
                  <a:buFont typeface="+mj-lt"/>
                  <a:buAutoNum type="arabicPeriod" startAt="2"/>
                </a:pPr>
                <a:r>
                  <a:rPr lang="en-US" sz="2400" dirty="0">
                    <a:effectLst/>
                    <a:latin typeface="Calibri" panose="020F0502020204030204" pitchFamily="34" charset="0"/>
                    <a:ea typeface="Times New Roman" panose="02020603050405020304" pitchFamily="18" charset="0"/>
                    <a:cs typeface="Calibri" panose="020F0502020204030204" pitchFamily="34" charset="0"/>
                  </a:rPr>
                  <a:t>For column effect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Reject H</a:t>
                </a:r>
                <a:r>
                  <a:rPr lang="en-US" sz="2400" baseline="-25000" dirty="0">
                    <a:effectLst/>
                    <a:latin typeface="Calibri" panose="020F0502020204030204" pitchFamily="34" charset="0"/>
                    <a:ea typeface="Times New Roman" panose="02020603050405020304" pitchFamily="18" charset="0"/>
                    <a:cs typeface="Calibri" panose="020F0502020204030204" pitchFamily="34" charset="0"/>
                  </a:rPr>
                  <a:t>0C</a:t>
                </a:r>
                <a:r>
                  <a:rPr lang="en-US" sz="2400" dirty="0">
                    <a:effectLst/>
                    <a:latin typeface="Calibri" panose="020F0502020204030204" pitchFamily="34" charset="0"/>
                    <a:ea typeface="Times New Roman" panose="02020603050405020304" pitchFamily="18" charset="0"/>
                    <a:cs typeface="Calibri" panose="020F0502020204030204" pitchFamily="34" charset="0"/>
                  </a:rPr>
                  <a:t> if Cal F</a:t>
                </a:r>
                <a:r>
                  <a:rPr lang="en-US" sz="2400" baseline="-25000" dirty="0">
                    <a:effectLst/>
                    <a:latin typeface="Calibri" panose="020F0502020204030204" pitchFamily="34" charset="0"/>
                    <a:ea typeface="Times New Roman" panose="02020603050405020304" pitchFamily="18" charset="0"/>
                    <a:cs typeface="Calibri" panose="020F0502020204030204" pitchFamily="34" charset="0"/>
                  </a:rPr>
                  <a:t>C</a:t>
                </a:r>
                <a:r>
                  <a:rPr lang="en-US" sz="2400" dirty="0">
                    <a:effectLst/>
                    <a:latin typeface="Calibri" panose="020F0502020204030204" pitchFamily="34" charset="0"/>
                    <a:ea typeface="Times New Roman" panose="02020603050405020304" pitchFamily="18" charset="0"/>
                    <a:cs typeface="Calibri" panose="020F0502020204030204" pitchFamily="34" charset="0"/>
                  </a:rPr>
                  <a:t> ≥ Tabulated F i.e.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effectLst/>
                            <a:latin typeface="Cambria Math" panose="02040503050406030204" pitchFamily="18" charset="0"/>
                            <a:ea typeface="Times New Roman" panose="02020603050405020304" pitchFamily="18" charset="0"/>
                            <a:cs typeface="Calibri" panose="020F0502020204030204" pitchFamily="34" charset="0"/>
                          </a:rPr>
                          <m:t>𝐹</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𝛼</m:t>
                        </m:r>
                      </m:sub>
                    </m:sSub>
                    <m:d>
                      <m:dPr>
                        <m:begChr m:val="{"/>
                        <m:endChr m:val="}"/>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2400" i="1">
                            <a:effectLst/>
                            <a:latin typeface="Cambria Math" panose="02040503050406030204" pitchFamily="18" charset="0"/>
                            <a:ea typeface="Times New Roman" panose="02020603050405020304" pitchFamily="18" charset="0"/>
                            <a:cs typeface="Calibri" panose="020F0502020204030204" pitchFamily="34" charset="0"/>
                          </a:rPr>
                          <m:t>(</m:t>
                        </m:r>
                        <m:r>
                          <a:rPr lang="en-US" sz="2400" i="1">
                            <a:effectLst/>
                            <a:latin typeface="Cambria Math" panose="02040503050406030204" pitchFamily="18" charset="0"/>
                            <a:ea typeface="Times New Roman" panose="02020603050405020304" pitchFamily="18" charset="0"/>
                            <a:cs typeface="Calibri" panose="020F0502020204030204" pitchFamily="34" charset="0"/>
                          </a:rPr>
                          <m:t>𝑝</m:t>
                        </m:r>
                        <m:r>
                          <a:rPr lang="en-US" sz="2400" i="1">
                            <a:effectLst/>
                            <a:latin typeface="Cambria Math" panose="02040503050406030204" pitchFamily="18" charset="0"/>
                            <a:ea typeface="Times New Roman" panose="02020603050405020304" pitchFamily="18" charset="0"/>
                            <a:cs typeface="Calibri" panose="020F0502020204030204" pitchFamily="34" charset="0"/>
                          </a:rPr>
                          <m:t>−1),(</m:t>
                        </m:r>
                        <m:r>
                          <a:rPr lang="en-US" sz="2400" i="1">
                            <a:effectLst/>
                            <a:latin typeface="Cambria Math" panose="02040503050406030204" pitchFamily="18" charset="0"/>
                            <a:ea typeface="Times New Roman" panose="02020603050405020304" pitchFamily="18" charset="0"/>
                            <a:cs typeface="Calibri" panose="020F0502020204030204" pitchFamily="34" charset="0"/>
                          </a:rPr>
                          <m:t>𝑝</m:t>
                        </m:r>
                        <m:r>
                          <a:rPr lang="en-US" sz="2400" i="1">
                            <a:effectLst/>
                            <a:latin typeface="Cambria Math" panose="02040503050406030204" pitchFamily="18" charset="0"/>
                            <a:ea typeface="Times New Roman" panose="02020603050405020304" pitchFamily="18" charset="0"/>
                            <a:cs typeface="Calibri" panose="020F0502020204030204" pitchFamily="34" charset="0"/>
                          </a:rPr>
                          <m:t>−1)(</m:t>
                        </m:r>
                        <m:r>
                          <a:rPr lang="en-US" sz="2400" i="1">
                            <a:effectLst/>
                            <a:latin typeface="Cambria Math" panose="02040503050406030204" pitchFamily="18" charset="0"/>
                            <a:ea typeface="Times New Roman" panose="02020603050405020304" pitchFamily="18" charset="0"/>
                            <a:cs typeface="Calibri" panose="020F0502020204030204" pitchFamily="34" charset="0"/>
                          </a:rPr>
                          <m:t>𝑝</m:t>
                        </m:r>
                        <m:r>
                          <a:rPr lang="en-US" sz="2400" i="1">
                            <a:effectLst/>
                            <a:latin typeface="Cambria Math" panose="02040503050406030204" pitchFamily="18" charset="0"/>
                            <a:ea typeface="Times New Roman" panose="02020603050405020304" pitchFamily="18" charset="0"/>
                            <a:cs typeface="Calibri" panose="020F0502020204030204" pitchFamily="34" charset="0"/>
                          </a:rPr>
                          <m:t>−2)</m:t>
                        </m:r>
                      </m:e>
                    </m:d>
                  </m:oMath>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pP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startAt="3"/>
                </a:pPr>
                <a:r>
                  <a:rPr lang="en-US" sz="2400" dirty="0">
                    <a:effectLst/>
                    <a:latin typeface="Calibri" panose="020F0502020204030204" pitchFamily="34" charset="0"/>
                    <a:ea typeface="Times New Roman" panose="02020603050405020304" pitchFamily="18" charset="0"/>
                    <a:cs typeface="Calibri" panose="020F0502020204030204" pitchFamily="34" charset="0"/>
                  </a:rPr>
                  <a:t>For primary factor effect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100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Reject H</a:t>
                </a:r>
                <a:r>
                  <a:rPr lang="en-US" sz="2400" baseline="-25000" dirty="0">
                    <a:effectLst/>
                    <a:latin typeface="Calibri" panose="020F0502020204030204" pitchFamily="34" charset="0"/>
                    <a:ea typeface="Times New Roman" panose="02020603050405020304" pitchFamily="18" charset="0"/>
                    <a:cs typeface="Calibri" panose="020F0502020204030204" pitchFamily="34" charset="0"/>
                  </a:rPr>
                  <a:t>0A</a:t>
                </a:r>
                <a:r>
                  <a:rPr lang="en-US" sz="2400" dirty="0">
                    <a:effectLst/>
                    <a:latin typeface="Calibri" panose="020F0502020204030204" pitchFamily="34" charset="0"/>
                    <a:ea typeface="Times New Roman" panose="02020603050405020304" pitchFamily="18" charset="0"/>
                    <a:cs typeface="Calibri" panose="020F0502020204030204" pitchFamily="34" charset="0"/>
                  </a:rPr>
                  <a:t> if Cal F</a:t>
                </a:r>
                <a:r>
                  <a:rPr lang="en-US" sz="2400" baseline="-25000" dirty="0">
                    <a:effectLst/>
                    <a:latin typeface="Calibri" panose="020F0502020204030204" pitchFamily="34" charset="0"/>
                    <a:ea typeface="Times New Roman" panose="02020603050405020304" pitchFamily="18" charset="0"/>
                    <a:cs typeface="Calibri" panose="020F0502020204030204" pitchFamily="34" charset="0"/>
                  </a:rPr>
                  <a:t>A</a:t>
                </a:r>
                <a:r>
                  <a:rPr lang="en-US" sz="2400" dirty="0">
                    <a:effectLst/>
                    <a:latin typeface="Calibri" panose="020F0502020204030204" pitchFamily="34" charset="0"/>
                    <a:ea typeface="Times New Roman" panose="02020603050405020304" pitchFamily="18" charset="0"/>
                    <a:cs typeface="Calibri" panose="020F0502020204030204" pitchFamily="34" charset="0"/>
                  </a:rPr>
                  <a:t> ≥ Tabulated F i.e.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effectLst/>
                            <a:latin typeface="Cambria Math" panose="02040503050406030204" pitchFamily="18" charset="0"/>
                            <a:ea typeface="Times New Roman" panose="02020603050405020304" pitchFamily="18" charset="0"/>
                            <a:cs typeface="Calibri" panose="020F0502020204030204" pitchFamily="34" charset="0"/>
                          </a:rPr>
                          <m:t>𝐹</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𝛼</m:t>
                        </m:r>
                      </m:sub>
                    </m:sSub>
                    <m:d>
                      <m:dPr>
                        <m:begChr m:val="{"/>
                        <m:endChr m:val="}"/>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2400" i="1">
                            <a:effectLst/>
                            <a:latin typeface="Cambria Math" panose="02040503050406030204" pitchFamily="18" charset="0"/>
                            <a:ea typeface="Times New Roman" panose="02020603050405020304" pitchFamily="18" charset="0"/>
                            <a:cs typeface="Calibri" panose="020F0502020204030204" pitchFamily="34" charset="0"/>
                          </a:rPr>
                          <m:t>(</m:t>
                        </m:r>
                        <m:r>
                          <a:rPr lang="en-US" sz="2400" i="1">
                            <a:effectLst/>
                            <a:latin typeface="Cambria Math" panose="02040503050406030204" pitchFamily="18" charset="0"/>
                            <a:ea typeface="Times New Roman" panose="02020603050405020304" pitchFamily="18" charset="0"/>
                            <a:cs typeface="Calibri" panose="020F0502020204030204" pitchFamily="34" charset="0"/>
                          </a:rPr>
                          <m:t>𝑝</m:t>
                        </m:r>
                        <m:r>
                          <a:rPr lang="en-US" sz="2400" i="1">
                            <a:effectLst/>
                            <a:latin typeface="Cambria Math" panose="02040503050406030204" pitchFamily="18" charset="0"/>
                            <a:ea typeface="Times New Roman" panose="02020603050405020304" pitchFamily="18" charset="0"/>
                            <a:cs typeface="Calibri" panose="020F0502020204030204" pitchFamily="34" charset="0"/>
                          </a:rPr>
                          <m:t>−1),(</m:t>
                        </m:r>
                        <m:r>
                          <a:rPr lang="en-US" sz="2400" i="1">
                            <a:effectLst/>
                            <a:latin typeface="Cambria Math" panose="02040503050406030204" pitchFamily="18" charset="0"/>
                            <a:ea typeface="Times New Roman" panose="02020603050405020304" pitchFamily="18" charset="0"/>
                            <a:cs typeface="Calibri" panose="020F0502020204030204" pitchFamily="34" charset="0"/>
                          </a:rPr>
                          <m:t>𝑝</m:t>
                        </m:r>
                        <m:r>
                          <a:rPr lang="en-US" sz="2400" i="1">
                            <a:effectLst/>
                            <a:latin typeface="Cambria Math" panose="02040503050406030204" pitchFamily="18" charset="0"/>
                            <a:ea typeface="Times New Roman" panose="02020603050405020304" pitchFamily="18" charset="0"/>
                            <a:cs typeface="Calibri" panose="020F0502020204030204" pitchFamily="34" charset="0"/>
                          </a:rPr>
                          <m:t>−1)(</m:t>
                        </m:r>
                        <m:r>
                          <a:rPr lang="en-US" sz="2400" i="1">
                            <a:effectLst/>
                            <a:latin typeface="Cambria Math" panose="02040503050406030204" pitchFamily="18" charset="0"/>
                            <a:ea typeface="Times New Roman" panose="02020603050405020304" pitchFamily="18" charset="0"/>
                            <a:cs typeface="Calibri" panose="020F0502020204030204" pitchFamily="34" charset="0"/>
                          </a:rPr>
                          <m:t>𝑝</m:t>
                        </m:r>
                        <m:r>
                          <a:rPr lang="en-US" sz="2400" i="1">
                            <a:effectLst/>
                            <a:latin typeface="Cambria Math" panose="02040503050406030204" pitchFamily="18" charset="0"/>
                            <a:ea typeface="Times New Roman" panose="02020603050405020304" pitchFamily="18" charset="0"/>
                            <a:cs typeface="Calibri" panose="020F0502020204030204" pitchFamily="34" charset="0"/>
                          </a:rPr>
                          <m:t>−2)</m:t>
                        </m:r>
                      </m:e>
                    </m:d>
                  </m:oMath>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6AC755A5-34AA-2FE3-DD2C-1EE99C9997A8}"/>
                  </a:ext>
                </a:extLst>
              </p:cNvPr>
              <p:cNvSpPr>
                <a:spLocks noGrp="1" noRot="1" noChangeAspect="1" noMove="1" noResize="1" noEditPoints="1" noAdjustHandles="1" noChangeArrowheads="1" noChangeShapeType="1" noTextEdit="1"/>
              </p:cNvSpPr>
              <p:nvPr>
                <p:ph idx="1"/>
              </p:nvPr>
            </p:nvSpPr>
            <p:spPr>
              <a:xfrm>
                <a:off x="1024128" y="1143000"/>
                <a:ext cx="9720073" cy="5166360"/>
              </a:xfrm>
              <a:blipFill>
                <a:blip r:embed="rId2"/>
                <a:stretch>
                  <a:fillRect l="-1442" t="-35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7C3CFD7-444F-8F2C-D780-D842969DFBCB}"/>
              </a:ext>
            </a:extLst>
          </p:cNvPr>
          <p:cNvSpPr>
            <a:spLocks noGrp="1"/>
          </p:cNvSpPr>
          <p:nvPr>
            <p:ph type="dt" sz="half" idx="10"/>
          </p:nvPr>
        </p:nvSpPr>
        <p:spPr/>
        <p:txBody>
          <a:bodyPr/>
          <a:lstStyle/>
          <a:p>
            <a:fld id="{643275DA-6CA6-469D-9614-7268E0656BAB}" type="datetime1">
              <a:rPr lang="en-US" smtClean="0"/>
              <a:t>2/9/2025</a:t>
            </a:fld>
            <a:endParaRPr lang="en-US" dirty="0"/>
          </a:p>
        </p:txBody>
      </p:sp>
      <p:sp>
        <p:nvSpPr>
          <p:cNvPr id="5" name="Footer Placeholder 4">
            <a:extLst>
              <a:ext uri="{FF2B5EF4-FFF2-40B4-BE49-F238E27FC236}">
                <a16:creationId xmlns:a16="http://schemas.microsoft.com/office/drawing/2014/main" id="{D49D48B8-638C-93BC-9979-4B25C0E75658}"/>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672551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B00984-450D-D860-0B6D-B3560BB8D8A5}"/>
                  </a:ext>
                </a:extLst>
              </p:cNvPr>
              <p:cNvSpPr>
                <a:spLocks noGrp="1"/>
              </p:cNvSpPr>
              <p:nvPr>
                <p:ph idx="1"/>
              </p:nvPr>
            </p:nvSpPr>
            <p:spPr>
              <a:xfrm>
                <a:off x="1024128" y="279400"/>
                <a:ext cx="9720073" cy="6029960"/>
              </a:xfrm>
            </p:spPr>
            <p:txBody>
              <a:bodyPr>
                <a:normAutofit lnSpcReduction="10000"/>
              </a:bodyPr>
              <a:lstStyle/>
              <a:p>
                <a:r>
                  <a:rPr lang="en-US" sz="2800" dirty="0"/>
                  <a:t>Computational formula (Short-cut formula) for computing Sums of Squares (SS)</a:t>
                </a:r>
              </a:p>
              <a:p>
                <a:endParaRPr lang="en-US" sz="2800" dirty="0"/>
              </a:p>
              <a:p>
                <a:pPr marL="0" marR="0">
                  <a:lnSpc>
                    <a:spcPct val="115000"/>
                  </a:lnSpc>
                  <a:spcBef>
                    <a:spcPts val="0"/>
                  </a:spcBef>
                  <a:spcAft>
                    <a:spcPts val="1000"/>
                  </a:spcAft>
                </a:pPr>
                <a14:m>
                  <m:oMath xmlns:m="http://schemas.openxmlformats.org/officeDocument/2006/math">
                    <m:r>
                      <a:rPr lang="en-US" sz="2800" b="0" i="1" smtClean="0">
                        <a:effectLst/>
                        <a:latin typeface="Cambria Math" panose="02040503050406030204" pitchFamily="18" charset="0"/>
                        <a:ea typeface="Times New Roman" panose="02020603050405020304" pitchFamily="18" charset="0"/>
                        <a:cs typeface="Calibri" panose="020F0502020204030204" pitchFamily="34" charset="0"/>
                      </a:rPr>
                      <m:t>1. </m:t>
                    </m:r>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𝑆𝑆𝑇</m:t>
                    </m:r>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m:t>
                    </m:r>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𝑆</m:t>
                    </m:r>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𝑆</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𝑡𝑜𝑡𝑎𝑙</m:t>
                        </m:r>
                      </m:sub>
                    </m:s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sup>
                      <m:e>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𝑗</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sup>
                          <m:e>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sup>
                              <m:e>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𝑖𝑗𝑘</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e>
                            </m:nary>
                          </m:e>
                        </m:nary>
                      </m:e>
                    </m:nary>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𝑁</m:t>
                        </m:r>
                      </m:den>
                    </m:f>
                  </m:oMath>
                </a14:m>
                <a:r>
                  <a:rPr lang="en-US" sz="2800" dirty="0">
                    <a:effectLst/>
                    <a:ea typeface="Times New Roman" panose="02020603050405020304" pitchFamily="18" charset="0"/>
                    <a:cs typeface="Calibri" panose="020F0502020204030204" pitchFamily="34" charset="0"/>
                  </a:rPr>
                  <a:t> </a:t>
                </a:r>
                <a:endParaRPr lang="en-US" sz="28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2800" dirty="0">
                    <a:effectLst/>
                    <a:ea typeface="Times New Roman" panose="02020603050405020304" pitchFamily="18" charset="0"/>
                    <a:cs typeface="Calibri" panose="020F0502020204030204" pitchFamily="34" charset="0"/>
                  </a:rPr>
                  <a:t>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sup>
                      <m:e>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𝑗</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sup>
                          <m:e>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sup>
                              <m:e>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𝑖𝑗𝑘</m:t>
                                    </m:r>
                                  </m:sub>
                                </m:sSub>
                              </m:e>
                            </m:nary>
                          </m:e>
                        </m:nary>
                      </m:e>
                    </m:nary>
                  </m:oMath>
                </a14:m>
                <a:r>
                  <a:rPr lang="en-US" sz="2800" dirty="0">
                    <a:effectLst/>
                    <a:ea typeface="Times New Roman" panose="02020603050405020304" pitchFamily="18" charset="0"/>
                    <a:cs typeface="Calibri" panose="020F0502020204030204" pitchFamily="34" charset="0"/>
                  </a:rPr>
                  <a:t> 	</a:t>
                </a:r>
                <a:r>
                  <a:rPr lang="en-US" sz="2800" dirty="0">
                    <a:ea typeface="Times New Roman" panose="02020603050405020304" pitchFamily="18" charset="0"/>
                    <a:cs typeface="Times New Roman" panose="02020603050405020304" pitchFamily="18" charset="0"/>
                  </a:rPr>
                  <a:t>    </a:t>
                </a:r>
                <a:r>
                  <a:rPr lang="en-US" sz="2800" dirty="0">
                    <a:effectLst/>
                    <a:ea typeface="Times New Roman" panose="02020603050405020304" pitchFamily="18" charset="0"/>
                    <a:cs typeface="Calibri" panose="020F0502020204030204" pitchFamily="34" charset="0"/>
                  </a:rPr>
                  <a:t>N = p</a:t>
                </a:r>
                <a:r>
                  <a:rPr lang="en-US" sz="2800" baseline="30000" dirty="0">
                    <a:effectLst/>
                    <a:ea typeface="Times New Roman" panose="02020603050405020304" pitchFamily="18" charset="0"/>
                    <a:cs typeface="Calibri" panose="020F0502020204030204" pitchFamily="34" charset="0"/>
                  </a:rPr>
                  <a:t>2</a:t>
                </a:r>
                <a:endParaRPr lang="en-US" sz="2800" dirty="0">
                  <a:effectLst/>
                  <a:ea typeface="Times New Roman" panose="02020603050405020304" pitchFamily="18" charset="0"/>
                  <a:cs typeface="Times New Roman" panose="02020603050405020304" pitchFamily="18" charset="0"/>
                </a:endParaRPr>
              </a:p>
              <a:p>
                <a:r>
                  <a:rPr lang="en-US" sz="2800" dirty="0"/>
                  <a:t>2. </a:t>
                </a:r>
                <a14:m>
                  <m:oMath xmlns:m="http://schemas.openxmlformats.org/officeDocument/2006/math">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𝑆𝑆𝑅</m:t>
                    </m:r>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m:t>
                    </m:r>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𝑆</m:t>
                    </m:r>
                    <m:sSub>
                      <m:sSubPr>
                        <m:ctrlPr>
                          <a:rPr lang="en-US" sz="2800" i="1">
                            <a:effectLst/>
                            <a:latin typeface="Cambria Math" panose="020405030504060302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𝑆</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𝑟𝑜𝑤𝑠</m:t>
                        </m:r>
                      </m:sub>
                    </m:s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cs typeface="Calibri" panose="020F0502020204030204" pitchFamily="34" charset="0"/>
                          </a:rPr>
                        </m:ctrlPr>
                      </m:fPr>
                      <m:num>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den>
                    </m:f>
                    <m:nary>
                      <m:naryPr>
                        <m:chr m:val="∑"/>
                        <m:ctrlPr>
                          <a:rPr lang="en-US" sz="2800" i="1">
                            <a:effectLst/>
                            <a:latin typeface="Cambria Math" panose="020405030504060302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sup>
                      <m:e>
                        <m:sSubSup>
                          <m:sSubSupPr>
                            <m:ctrlPr>
                              <a:rPr lang="en-US" sz="2800" i="1">
                                <a:effectLst/>
                                <a:latin typeface="Cambria Math" panose="020405030504060302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e>
                    </m:nary>
                    <m:r>
                      <a:rPr lang="en-US" sz="2800" i="1">
                        <a:effectLst/>
                        <a:latin typeface="Cambria Math" panose="02040503050406030204" pitchFamily="18" charset="0"/>
                        <a:ea typeface="Times New Roman" panose="02020603050405020304" pitchFamily="18" charset="0"/>
                      </a:rPr>
                      <m:t>−</m:t>
                    </m:r>
                    <m:f>
                      <m:fPr>
                        <m:ctrlPr>
                          <a:rPr lang="en-US" sz="2800" i="1">
                            <a:effectLst/>
                            <a:latin typeface="Cambria Math" panose="02040503050406030204" pitchFamily="18" charset="0"/>
                            <a:cs typeface="Calibri" panose="020F0502020204030204" pitchFamily="34" charset="0"/>
                          </a:rPr>
                        </m:ctrlPr>
                      </m:fPr>
                      <m:num>
                        <m:sSubSup>
                          <m:sSubSupPr>
                            <m:ctrlPr>
                              <a:rPr lang="en-US" sz="2800" i="1">
                                <a:effectLst/>
                                <a:latin typeface="Cambria Math" panose="020405030504060302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𝑁</m:t>
                        </m:r>
                      </m:den>
                    </m:f>
                  </m:oMath>
                </a14:m>
                <a:r>
                  <a:rPr lang="en-US" sz="2800" dirty="0">
                    <a:effectLst/>
                    <a:ea typeface="Times New Roman" panose="02020603050405020304" pitchFamily="18" charset="0"/>
                  </a:rPr>
                  <a:t> </a:t>
                </a:r>
              </a:p>
              <a:p>
                <a:r>
                  <a:rPr lang="en-US" sz="2800" dirty="0"/>
                  <a:t>3. </a:t>
                </a:r>
                <a14:m>
                  <m:oMath xmlns:m="http://schemas.openxmlformats.org/officeDocument/2006/math">
                    <m:r>
                      <m:rPr>
                        <m:sty m:val="p"/>
                      </m:rPr>
                      <a:rPr lang="en-US" sz="2800" b="0" i="0" smtClean="0">
                        <a:effectLst/>
                        <a:latin typeface="Cambria Math" panose="02040503050406030204" pitchFamily="18" charset="0"/>
                        <a:ea typeface="Times New Roman" panose="02020603050405020304" pitchFamily="18" charset="0"/>
                        <a:cs typeface="Calibri" panose="020F0502020204030204" pitchFamily="34" charset="0"/>
                      </a:rPr>
                      <m:t>S</m:t>
                    </m:r>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𝑆𝐶</m:t>
                    </m:r>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m:t>
                    </m:r>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𝑆</m:t>
                    </m:r>
                    <m:sSub>
                      <m:sSubPr>
                        <m:ctrlPr>
                          <a:rPr lang="en-US" sz="2800" i="1">
                            <a:effectLst/>
                            <a:latin typeface="Cambria Math" panose="020405030504060302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𝑆</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𝑐𝑜𝑙𝑢𝑚𝑛𝑠</m:t>
                        </m:r>
                      </m:sub>
                    </m:s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cs typeface="Calibri" panose="020F0502020204030204" pitchFamily="34" charset="0"/>
                          </a:rPr>
                        </m:ctrlPr>
                      </m:fPr>
                      <m:num>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den>
                    </m:f>
                    <m:nary>
                      <m:naryPr>
                        <m:chr m:val="∑"/>
                        <m:ctrlPr>
                          <a:rPr lang="en-US" sz="2800" i="1">
                            <a:effectLst/>
                            <a:latin typeface="Cambria Math" panose="020405030504060302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𝑗</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sup>
                      <m:e>
                        <m:sSubSup>
                          <m:sSubSupPr>
                            <m:ctrlPr>
                              <a:rPr lang="en-US" sz="2800" i="1">
                                <a:effectLst/>
                                <a:latin typeface="Cambria Math" panose="020405030504060302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r>
                              <a:rPr lang="en-US" sz="2800" i="1">
                                <a:effectLst/>
                                <a:latin typeface="Cambria Math" panose="02040503050406030204" pitchFamily="18" charset="0"/>
                                <a:ea typeface="Times New Roman" panose="02020603050405020304" pitchFamily="18" charset="0"/>
                                <a:cs typeface="Calibri" panose="020F0502020204030204" pitchFamily="34" charset="0"/>
                              </a:rPr>
                              <m:t>𝑗</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e>
                    </m:nary>
                    <m:r>
                      <a:rPr lang="en-US" sz="2800" i="1">
                        <a:effectLst/>
                        <a:latin typeface="Cambria Math" panose="02040503050406030204" pitchFamily="18" charset="0"/>
                        <a:ea typeface="Times New Roman" panose="02020603050405020304" pitchFamily="18" charset="0"/>
                      </a:rPr>
                      <m:t>−</m:t>
                    </m:r>
                    <m:f>
                      <m:fPr>
                        <m:ctrlPr>
                          <a:rPr lang="en-US" sz="2800" i="1">
                            <a:effectLst/>
                            <a:latin typeface="Cambria Math" panose="02040503050406030204" pitchFamily="18" charset="0"/>
                            <a:cs typeface="Calibri" panose="020F0502020204030204" pitchFamily="34" charset="0"/>
                          </a:rPr>
                        </m:ctrlPr>
                      </m:fPr>
                      <m:num>
                        <m:sSubSup>
                          <m:sSubSupPr>
                            <m:ctrlPr>
                              <a:rPr lang="en-US" sz="2800" i="1">
                                <a:effectLst/>
                                <a:latin typeface="Cambria Math" panose="020405030504060302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𝑁</m:t>
                        </m:r>
                      </m:den>
                    </m:f>
                  </m:oMath>
                </a14:m>
                <a:endParaRPr lang="en-US" sz="2800" dirty="0"/>
              </a:p>
              <a:p>
                <a:r>
                  <a:rPr lang="en-US" sz="2800" dirty="0"/>
                  <a:t>4. </a:t>
                </a:r>
                <a14:m>
                  <m:oMath xmlns:m="http://schemas.openxmlformats.org/officeDocument/2006/math">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𝑆𝑆𝐴</m:t>
                    </m:r>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m:t>
                    </m:r>
                    <m:r>
                      <a:rPr lang="en-US" sz="2800" i="1" smtClean="0">
                        <a:effectLst/>
                        <a:latin typeface="Cambria Math" panose="02040503050406030204" pitchFamily="18" charset="0"/>
                        <a:ea typeface="Times New Roman" panose="02020603050405020304" pitchFamily="18" charset="0"/>
                        <a:cs typeface="Calibri" panose="020F0502020204030204" pitchFamily="34" charset="0"/>
                      </a:rPr>
                      <m:t>𝑆</m:t>
                    </m:r>
                    <m:sSub>
                      <m:sSubPr>
                        <m:ctrlPr>
                          <a:rPr lang="en-US" sz="2800" i="1">
                            <a:effectLst/>
                            <a:latin typeface="Cambria Math" panose="020405030504060302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𝑆</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𝑡𝑟𝑒𝑎𝑡𝑚𝑒𝑛𝑡</m:t>
                        </m:r>
                      </m:sub>
                    </m:s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cs typeface="Calibri" panose="020F0502020204030204" pitchFamily="34" charset="0"/>
                          </a:rPr>
                        </m:ctrlPr>
                      </m:fPr>
                      <m:num>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den>
                    </m:f>
                    <m:nary>
                      <m:naryPr>
                        <m:chr m:val="∑"/>
                        <m:ctrlPr>
                          <a:rPr lang="en-US" sz="2800" i="1">
                            <a:effectLst/>
                            <a:latin typeface="Cambria Math" panose="020405030504060302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𝑝</m:t>
                        </m:r>
                      </m:sup>
                      <m:e>
                        <m:sSubSup>
                          <m:sSubSupPr>
                            <m:ctrlPr>
                              <a:rPr lang="en-US" sz="2800" i="1">
                                <a:effectLst/>
                                <a:latin typeface="Cambria Math" panose="020405030504060302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e>
                    </m:nary>
                    <m:r>
                      <a:rPr lang="en-US" sz="2800" i="1">
                        <a:effectLst/>
                        <a:latin typeface="Cambria Math" panose="02040503050406030204" pitchFamily="18" charset="0"/>
                        <a:ea typeface="Times New Roman" panose="02020603050405020304" pitchFamily="18" charset="0"/>
                      </a:rPr>
                      <m:t>−</m:t>
                    </m:r>
                    <m:f>
                      <m:fPr>
                        <m:ctrlPr>
                          <a:rPr lang="en-US" sz="2800" i="1">
                            <a:effectLst/>
                            <a:latin typeface="Cambria Math" panose="02040503050406030204" pitchFamily="18" charset="0"/>
                            <a:cs typeface="Calibri" panose="020F0502020204030204" pitchFamily="34" charset="0"/>
                          </a:rPr>
                        </m:ctrlPr>
                      </m:fPr>
                      <m:num>
                        <m:sSubSup>
                          <m:sSubSupPr>
                            <m:ctrlPr>
                              <a:rPr lang="en-US" sz="2800" i="1">
                                <a:effectLst/>
                                <a:latin typeface="Cambria Math" panose="020405030504060302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𝑁</m:t>
                        </m:r>
                      </m:den>
                    </m:f>
                  </m:oMath>
                </a14:m>
                <a:endParaRPr lang="en-US" sz="2800" dirty="0"/>
              </a:p>
              <a:p>
                <a:r>
                  <a:rPr lang="en-US" sz="2800" dirty="0"/>
                  <a:t>5. SSE = SST – SSR – SSC – SSA </a:t>
                </a:r>
              </a:p>
            </p:txBody>
          </p:sp>
        </mc:Choice>
        <mc:Fallback xmlns="">
          <p:sp>
            <p:nvSpPr>
              <p:cNvPr id="3" name="Content Placeholder 2">
                <a:extLst>
                  <a:ext uri="{FF2B5EF4-FFF2-40B4-BE49-F238E27FC236}">
                    <a16:creationId xmlns:a16="http://schemas.microsoft.com/office/drawing/2014/main" id="{13B00984-450D-D860-0B6D-B3560BB8D8A5}"/>
                  </a:ext>
                </a:extLst>
              </p:cNvPr>
              <p:cNvSpPr>
                <a:spLocks noGrp="1" noRot="1" noChangeAspect="1" noMove="1" noResize="1" noEditPoints="1" noAdjustHandles="1" noChangeArrowheads="1" noChangeShapeType="1" noTextEdit="1"/>
              </p:cNvSpPr>
              <p:nvPr>
                <p:ph idx="1"/>
              </p:nvPr>
            </p:nvSpPr>
            <p:spPr>
              <a:xfrm>
                <a:off x="1024128" y="279400"/>
                <a:ext cx="9720073" cy="6029960"/>
              </a:xfrm>
              <a:blipFill>
                <a:blip r:embed="rId2"/>
                <a:stretch>
                  <a:fillRect l="-815" t="-2427"/>
                </a:stretch>
              </a:blipFill>
            </p:spPr>
            <p:txBody>
              <a:bodyPr/>
              <a:lstStyle/>
              <a:p>
                <a:r>
                  <a:rPr lang="en-US">
                    <a:noFill/>
                  </a:rPr>
                  <a:t> </a:t>
                </a:r>
              </a:p>
            </p:txBody>
          </p:sp>
        </mc:Fallback>
      </mc:AlternateContent>
      <p:sp>
        <p:nvSpPr>
          <p:cNvPr id="7" name="Date Placeholder 6">
            <a:extLst>
              <a:ext uri="{FF2B5EF4-FFF2-40B4-BE49-F238E27FC236}">
                <a16:creationId xmlns:a16="http://schemas.microsoft.com/office/drawing/2014/main" id="{3FF13FBB-27F0-841F-4C96-574FA34DB80A}"/>
              </a:ext>
            </a:extLst>
          </p:cNvPr>
          <p:cNvSpPr>
            <a:spLocks noGrp="1"/>
          </p:cNvSpPr>
          <p:nvPr>
            <p:ph type="dt" sz="half" idx="10"/>
          </p:nvPr>
        </p:nvSpPr>
        <p:spPr/>
        <p:txBody>
          <a:bodyPr/>
          <a:lstStyle/>
          <a:p>
            <a:fld id="{6C693C5A-FAF2-419F-97D6-08F949D78EE3}" type="datetime1">
              <a:rPr lang="en-US" smtClean="0"/>
              <a:t>2/9/2025</a:t>
            </a:fld>
            <a:endParaRPr lang="en-US" dirty="0"/>
          </a:p>
        </p:txBody>
      </p:sp>
      <p:sp>
        <p:nvSpPr>
          <p:cNvPr id="8" name="Footer Placeholder 7">
            <a:extLst>
              <a:ext uri="{FF2B5EF4-FFF2-40B4-BE49-F238E27FC236}">
                <a16:creationId xmlns:a16="http://schemas.microsoft.com/office/drawing/2014/main" id="{BA551C2C-F0F6-DAF3-C6A8-BD00F1106A5F}"/>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59515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8DD81D-820D-0DE7-B4C8-0BEE2A57A0A0}"/>
                  </a:ext>
                </a:extLst>
              </p:cNvPr>
              <p:cNvSpPr>
                <a:spLocks noGrp="1"/>
              </p:cNvSpPr>
              <p:nvPr>
                <p:ph idx="1"/>
              </p:nvPr>
            </p:nvSpPr>
            <p:spPr>
              <a:xfrm>
                <a:off x="1024128" y="266700"/>
                <a:ext cx="9720073" cy="6362700"/>
              </a:xfrm>
            </p:spPr>
            <p:txBody>
              <a:bodyPr>
                <a:normAutofit/>
              </a:bodyPr>
              <a:lstStyle/>
              <a:p>
                <a:pPr marL="0" marR="0" indent="0">
                  <a:lnSpc>
                    <a:spcPct val="115000"/>
                  </a:lnSpc>
                  <a:spcBef>
                    <a:spcPts val="0"/>
                  </a:spcBef>
                  <a:spcAft>
                    <a:spcPts val="0"/>
                  </a:spcAft>
                  <a:buNone/>
                </a:pPr>
                <a:r>
                  <a:rPr lang="en-US" sz="2000" b="1" dirty="0">
                    <a:effectLst/>
                    <a:ea typeface="Times New Roman" panose="02020603050405020304" pitchFamily="18" charset="0"/>
                    <a:cs typeface="Calibri" panose="020F0502020204030204" pitchFamily="34" charset="0"/>
                  </a:rPr>
                  <a:t>Comparison of LSD over CRD</a:t>
                </a:r>
              </a:p>
              <a:p>
                <a:pPr marL="0" marR="0" indent="0">
                  <a:lnSpc>
                    <a:spcPct val="115000"/>
                  </a:lnSpc>
                  <a:spcBef>
                    <a:spcPts val="0"/>
                  </a:spcBef>
                  <a:spcAft>
                    <a:spcPts val="0"/>
                  </a:spcAft>
                  <a:buNone/>
                </a:pPr>
                <a:r>
                  <a:rPr lang="en-US" sz="2000" dirty="0">
                    <a:effectLst/>
                    <a:ea typeface="Times New Roman" panose="02020603050405020304" pitchFamily="18" charset="0"/>
                    <a:cs typeface="Calibri" panose="020F0502020204030204" pitchFamily="34" charset="0"/>
                  </a:rPr>
                  <a:t>In CRD there are no row blocking and column blocking and experiment has only one objective i.e. to compare treatments effect of single primary factor.</a:t>
                </a:r>
                <a:endParaRPr lang="en-US" sz="20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ea typeface="Times New Roman" panose="02020603050405020304" pitchFamily="18" charset="0"/>
                    <a:cs typeface="Calibri" panose="020F0502020204030204" pitchFamily="34" charset="0"/>
                  </a:rPr>
                  <a:t>The relative efficiency of a LSD over CRD is given by,</a:t>
                </a:r>
                <a:endParaRPr lang="en-US" sz="20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ea typeface="Times New Roman" panose="02020603050405020304" pitchFamily="18" charset="0"/>
                    <a:cs typeface="Calibri" panose="020F0502020204030204" pitchFamily="34" charset="0"/>
                  </a:rPr>
                  <a:t> </a:t>
                </a:r>
                <a:endParaRPr lang="en-US" sz="20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ea typeface="Times New Roman" panose="02020603050405020304" pitchFamily="18" charset="0"/>
                    <a:cs typeface="Calibri" panose="020F0502020204030204" pitchFamily="34" charset="0"/>
                  </a:rPr>
                  <a:t>	Relative Efficiency (R.E.) = </a:t>
                </a:r>
                <a14:m>
                  <m:oMath xmlns:m="http://schemas.openxmlformats.org/officeDocument/2006/math">
                    <m:f>
                      <m:fPr>
                        <m:ctrlPr>
                          <a:rPr lang="en-US" sz="20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2000" i="1">
                            <a:effectLst/>
                            <a:latin typeface="Cambria Math" panose="02040503050406030204" pitchFamily="18" charset="0"/>
                            <a:ea typeface="Times New Roman" panose="02020603050405020304" pitchFamily="18" charset="0"/>
                            <a:cs typeface="Calibri" panose="020F0502020204030204" pitchFamily="34" charset="0"/>
                          </a:rPr>
                          <m:t>𝑀𝑆𝑅</m:t>
                        </m:r>
                        <m:r>
                          <a:rPr lang="en-US" sz="2000" i="1">
                            <a:effectLst/>
                            <a:latin typeface="Cambria Math" panose="02040503050406030204" pitchFamily="18" charset="0"/>
                            <a:ea typeface="Times New Roman" panose="02020603050405020304" pitchFamily="18" charset="0"/>
                            <a:cs typeface="Calibri" panose="020F0502020204030204" pitchFamily="34" charset="0"/>
                          </a:rPr>
                          <m:t>+</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𝑀𝑆𝐶</m:t>
                        </m:r>
                        <m:r>
                          <a:rPr lang="en-US" sz="2000" i="1">
                            <a:effectLst/>
                            <a:latin typeface="Cambria Math" panose="02040503050406030204" pitchFamily="18" charset="0"/>
                            <a:ea typeface="Times New Roman" panose="02020603050405020304" pitchFamily="18" charset="0"/>
                            <a:cs typeface="Calibri" panose="020F0502020204030204" pitchFamily="34" charset="0"/>
                          </a:rPr>
                          <m:t>+(</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000" i="1">
                            <a:effectLst/>
                            <a:latin typeface="Cambria Math" panose="02040503050406030204" pitchFamily="18" charset="0"/>
                            <a:ea typeface="Times New Roman" panose="02020603050405020304" pitchFamily="18" charset="0"/>
                            <a:cs typeface="Calibri" panose="020F0502020204030204" pitchFamily="34" charset="0"/>
                          </a:rPr>
                          <m:t>−1)</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𝑀𝑆𝐸</m:t>
                        </m:r>
                      </m:num>
                      <m:den>
                        <m:r>
                          <a:rPr lang="en-US" sz="2000" i="1">
                            <a:effectLst/>
                            <a:latin typeface="Cambria Math" panose="02040503050406030204" pitchFamily="18" charset="0"/>
                            <a:ea typeface="Times New Roman" panose="02020603050405020304" pitchFamily="18" charset="0"/>
                            <a:cs typeface="Calibri" panose="020F0502020204030204" pitchFamily="34" charset="0"/>
                          </a:rPr>
                          <m:t>(</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000" i="1">
                            <a:effectLst/>
                            <a:latin typeface="Cambria Math" panose="02040503050406030204" pitchFamily="18" charset="0"/>
                            <a:ea typeface="Times New Roman" panose="02020603050405020304" pitchFamily="18" charset="0"/>
                            <a:cs typeface="Calibri" panose="020F0502020204030204" pitchFamily="34" charset="0"/>
                          </a:rPr>
                          <m:t>+1)</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𝑀𝑆𝐸</m:t>
                        </m:r>
                      </m:den>
                    </m:f>
                  </m:oMath>
                </a14:m>
                <a:endParaRPr lang="en-US" sz="20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ea typeface="Times New Roman" panose="02020603050405020304" pitchFamily="18" charset="0"/>
                    <a:cs typeface="Calibri" panose="020F0502020204030204" pitchFamily="34" charset="0"/>
                  </a:rPr>
                  <a:t>Terms:</a:t>
                </a:r>
                <a:endParaRPr lang="en-US" sz="20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ea typeface="Times New Roman" panose="02020603050405020304" pitchFamily="18" charset="0"/>
                    <a:cs typeface="Calibri" panose="020F0502020204030204" pitchFamily="34" charset="0"/>
                  </a:rPr>
                  <a:t>	MSR = Mean sum of squares due to row in LSD ANOVA</a:t>
                </a:r>
                <a:endParaRPr lang="en-US" sz="20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ea typeface="Times New Roman" panose="02020603050405020304" pitchFamily="18" charset="0"/>
                    <a:cs typeface="Calibri" panose="020F0502020204030204" pitchFamily="34" charset="0"/>
                  </a:rPr>
                  <a:t>	MSC = Mean sum of squares due to column in LSD ANOVA</a:t>
                </a:r>
                <a:endParaRPr lang="en-US" sz="20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ea typeface="Times New Roman" panose="02020603050405020304" pitchFamily="18" charset="0"/>
                    <a:cs typeface="Calibri" panose="020F0502020204030204" pitchFamily="34" charset="0"/>
                  </a:rPr>
                  <a:t>	MSE = Mean sum of squares due to error in LSD ANOVA</a:t>
                </a:r>
                <a:endParaRPr lang="en-US" sz="20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ea typeface="Times New Roman" panose="02020603050405020304" pitchFamily="18" charset="0"/>
                    <a:cs typeface="Calibri" panose="020F0502020204030204" pitchFamily="34" charset="0"/>
                  </a:rPr>
                  <a:t>	k = No. of treatments used in LSD</a:t>
                </a:r>
                <a:endParaRPr lang="en-US" sz="20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ea typeface="Times New Roman" panose="02020603050405020304" pitchFamily="18" charset="0"/>
                    <a:cs typeface="Calibri" panose="020F0502020204030204" pitchFamily="34" charset="0"/>
                  </a:rPr>
                  <a:t> </a:t>
                </a:r>
                <a:endParaRPr lang="en-US" sz="2000" dirty="0">
                  <a:effectLst/>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000" dirty="0">
                    <a:effectLst/>
                    <a:ea typeface="Times New Roman" panose="02020603050405020304" pitchFamily="18" charset="0"/>
                    <a:cs typeface="Calibri" panose="020F0502020204030204" pitchFamily="34" charset="0"/>
                  </a:rPr>
                  <a:t>When error </a:t>
                </a:r>
                <a:r>
                  <a:rPr lang="en-US" sz="2000" dirty="0" err="1">
                    <a:effectLst/>
                    <a:ea typeface="Times New Roman" panose="02020603050405020304" pitchFamily="18" charset="0"/>
                    <a:cs typeface="Calibri" panose="020F0502020204030204" pitchFamily="34" charset="0"/>
                  </a:rPr>
                  <a:t>d.f.</a:t>
                </a:r>
                <a:r>
                  <a:rPr lang="en-US" sz="2000" dirty="0">
                    <a:effectLst/>
                    <a:ea typeface="Times New Roman" panose="02020603050405020304" pitchFamily="18" charset="0"/>
                    <a:cs typeface="Calibri" panose="020F0502020204030204" pitchFamily="34" charset="0"/>
                  </a:rPr>
                  <a:t> in LSD is less than 20, we have to multiply R.E. by k to find the adjusted R.E. The adjustment factor is given by,</a:t>
                </a:r>
                <a:endParaRPr lang="en-US" sz="20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ea typeface="Times New Roman" panose="02020603050405020304" pitchFamily="18" charset="0"/>
                    <a:cs typeface="Calibri" panose="020F0502020204030204" pitchFamily="34" charset="0"/>
                  </a:rPr>
                  <a:t>	k = </a:t>
                </a:r>
                <a14:m>
                  <m:oMath xmlns:m="http://schemas.openxmlformats.org/officeDocument/2006/math">
                    <m:f>
                      <m:fPr>
                        <m:ctrlPr>
                          <a:rPr lang="en-US" sz="20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2000" i="1">
                            <a:effectLst/>
                            <a:latin typeface="Cambria Math" panose="02040503050406030204" pitchFamily="18" charset="0"/>
                            <a:ea typeface="Times New Roman" panose="02020603050405020304" pitchFamily="18" charset="0"/>
                            <a:cs typeface="Calibri" panose="020F0502020204030204" pitchFamily="34" charset="0"/>
                          </a:rPr>
                          <m:t>{(</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000" i="1">
                            <a:effectLst/>
                            <a:latin typeface="Cambria Math" panose="02040503050406030204" pitchFamily="18" charset="0"/>
                            <a:ea typeface="Times New Roman" panose="02020603050405020304" pitchFamily="18" charset="0"/>
                            <a:cs typeface="Calibri" panose="020F0502020204030204" pitchFamily="34" charset="0"/>
                          </a:rPr>
                          <m:t>−1)(</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000" i="1">
                            <a:effectLst/>
                            <a:latin typeface="Cambria Math" panose="02040503050406030204" pitchFamily="18" charset="0"/>
                            <a:ea typeface="Times New Roman" panose="02020603050405020304" pitchFamily="18" charset="0"/>
                            <a:cs typeface="Calibri" panose="020F0502020204030204" pitchFamily="34" charset="0"/>
                          </a:rPr>
                          <m:t>−2)+1}{(</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000" i="1">
                            <a:effectLst/>
                            <a:latin typeface="Cambria Math" panose="02040503050406030204" pitchFamily="18" charset="0"/>
                            <a:ea typeface="Times New Roman" panose="02020603050405020304" pitchFamily="18" charset="0"/>
                            <a:cs typeface="Calibri" panose="020F0502020204030204" pitchFamily="34" charset="0"/>
                          </a:rPr>
                          <m:t>−1</m:t>
                        </m:r>
                        <m:sSup>
                          <m:sSupPr>
                            <m:ctrlPr>
                              <a:rPr lang="en-US" sz="20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20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2000" i="1">
                                <a:effectLst/>
                                <a:latin typeface="Cambria Math" panose="02040503050406030204" pitchFamily="18" charset="0"/>
                                <a:ea typeface="Times New Roman" panose="02020603050405020304" pitchFamily="18" charset="0"/>
                                <a:cs typeface="Calibri" panose="020F0502020204030204" pitchFamily="34" charset="0"/>
                              </a:rPr>
                              <m:t>2</m:t>
                            </m:r>
                          </m:sup>
                        </m:sSup>
                        <m:r>
                          <a:rPr lang="en-US" sz="2000" i="1">
                            <a:effectLst/>
                            <a:latin typeface="Cambria Math" panose="02040503050406030204" pitchFamily="18" charset="0"/>
                            <a:ea typeface="Times New Roman" panose="02020603050405020304" pitchFamily="18" charset="0"/>
                            <a:cs typeface="Calibri" panose="020F0502020204030204" pitchFamily="34" charset="0"/>
                          </a:rPr>
                          <m:t>+3}</m:t>
                        </m:r>
                      </m:num>
                      <m:den>
                        <m:r>
                          <a:rPr lang="en-US" sz="2000" i="1">
                            <a:effectLst/>
                            <a:latin typeface="Cambria Math" panose="02040503050406030204" pitchFamily="18" charset="0"/>
                            <a:ea typeface="Times New Roman" panose="02020603050405020304" pitchFamily="18" charset="0"/>
                            <a:cs typeface="Calibri" panose="020F0502020204030204" pitchFamily="34" charset="0"/>
                          </a:rPr>
                          <m:t>{(</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000" i="1">
                            <a:effectLst/>
                            <a:latin typeface="Cambria Math" panose="02040503050406030204" pitchFamily="18" charset="0"/>
                            <a:ea typeface="Times New Roman" panose="02020603050405020304" pitchFamily="18" charset="0"/>
                            <a:cs typeface="Calibri" panose="020F0502020204030204" pitchFamily="34" charset="0"/>
                          </a:rPr>
                          <m:t>−1)(</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000" i="1">
                            <a:effectLst/>
                            <a:latin typeface="Cambria Math" panose="02040503050406030204" pitchFamily="18" charset="0"/>
                            <a:ea typeface="Times New Roman" panose="02020603050405020304" pitchFamily="18" charset="0"/>
                            <a:cs typeface="Calibri" panose="020F0502020204030204" pitchFamily="34" charset="0"/>
                          </a:rPr>
                          <m:t>−2)+3}{(</m:t>
                        </m:r>
                        <m:r>
                          <a:rPr lang="en-US" sz="20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000" i="1">
                            <a:effectLst/>
                            <a:latin typeface="Cambria Math" panose="02040503050406030204" pitchFamily="18" charset="0"/>
                            <a:ea typeface="Times New Roman" panose="02020603050405020304" pitchFamily="18" charset="0"/>
                            <a:cs typeface="Calibri" panose="020F0502020204030204" pitchFamily="34" charset="0"/>
                          </a:rPr>
                          <m:t>−1</m:t>
                        </m:r>
                        <m:sSup>
                          <m:sSupPr>
                            <m:ctrlPr>
                              <a:rPr lang="en-US" sz="20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20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2000" i="1">
                                <a:effectLst/>
                                <a:latin typeface="Cambria Math" panose="02040503050406030204" pitchFamily="18" charset="0"/>
                                <a:ea typeface="Times New Roman" panose="02020603050405020304" pitchFamily="18" charset="0"/>
                                <a:cs typeface="Calibri" panose="020F0502020204030204" pitchFamily="34" charset="0"/>
                              </a:rPr>
                              <m:t>2</m:t>
                            </m:r>
                          </m:sup>
                        </m:sSup>
                        <m:r>
                          <a:rPr lang="en-US" sz="2000" i="1">
                            <a:effectLst/>
                            <a:latin typeface="Cambria Math" panose="02040503050406030204" pitchFamily="18" charset="0"/>
                            <a:ea typeface="Times New Roman" panose="02020603050405020304" pitchFamily="18" charset="0"/>
                            <a:cs typeface="Calibri" panose="020F0502020204030204" pitchFamily="34" charset="0"/>
                          </a:rPr>
                          <m:t>+1}</m:t>
                        </m:r>
                      </m:den>
                    </m:f>
                  </m:oMath>
                </a14:m>
                <a:endParaRPr lang="en-US" sz="2000" dirty="0">
                  <a:effectLst/>
                  <a:ea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C8DD81D-820D-0DE7-B4C8-0BEE2A57A0A0}"/>
                  </a:ext>
                </a:extLst>
              </p:cNvPr>
              <p:cNvSpPr>
                <a:spLocks noGrp="1" noRot="1" noChangeAspect="1" noMove="1" noResize="1" noEditPoints="1" noAdjustHandles="1" noChangeArrowheads="1" noChangeShapeType="1" noTextEdit="1"/>
              </p:cNvSpPr>
              <p:nvPr>
                <p:ph idx="1"/>
              </p:nvPr>
            </p:nvSpPr>
            <p:spPr>
              <a:xfrm>
                <a:off x="1024128" y="266700"/>
                <a:ext cx="9720073" cy="6362700"/>
              </a:xfrm>
              <a:blipFill>
                <a:blip r:embed="rId2"/>
                <a:stretch>
                  <a:fillRect l="-1129" t="-192" r="-1818"/>
                </a:stretch>
              </a:blipFill>
            </p:spPr>
            <p:txBody>
              <a:bodyPr/>
              <a:lstStyle/>
              <a:p>
                <a:r>
                  <a:rPr lang="en-US">
                    <a:noFill/>
                  </a:rPr>
                  <a:t> </a:t>
                </a:r>
              </a:p>
            </p:txBody>
          </p:sp>
        </mc:Fallback>
      </mc:AlternateContent>
      <p:sp>
        <p:nvSpPr>
          <p:cNvPr id="17" name="Date Placeholder 16">
            <a:extLst>
              <a:ext uri="{FF2B5EF4-FFF2-40B4-BE49-F238E27FC236}">
                <a16:creationId xmlns:a16="http://schemas.microsoft.com/office/drawing/2014/main" id="{2532FDCF-EEAF-E772-9CCA-A85A8C0F78A7}"/>
              </a:ext>
            </a:extLst>
          </p:cNvPr>
          <p:cNvSpPr>
            <a:spLocks noGrp="1"/>
          </p:cNvSpPr>
          <p:nvPr>
            <p:ph type="dt" sz="half" idx="10"/>
          </p:nvPr>
        </p:nvSpPr>
        <p:spPr/>
        <p:txBody>
          <a:bodyPr/>
          <a:lstStyle/>
          <a:p>
            <a:fld id="{5345F054-2242-42F6-ACE5-F2EBB5FEB660}" type="datetime1">
              <a:rPr lang="en-US" smtClean="0"/>
              <a:t>2/9/2025</a:t>
            </a:fld>
            <a:endParaRPr lang="en-US" dirty="0"/>
          </a:p>
        </p:txBody>
      </p:sp>
      <p:sp>
        <p:nvSpPr>
          <p:cNvPr id="18" name="Footer Placeholder 17">
            <a:extLst>
              <a:ext uri="{FF2B5EF4-FFF2-40B4-BE49-F238E27FC236}">
                <a16:creationId xmlns:a16="http://schemas.microsoft.com/office/drawing/2014/main" id="{8A999741-A59F-EA15-DF44-5BE9F816053F}"/>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23744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D44F2E-5A7A-FB33-CE83-1A6692ECB109}"/>
                  </a:ext>
                </a:extLst>
              </p:cNvPr>
              <p:cNvSpPr>
                <a:spLocks noGrp="1"/>
              </p:cNvSpPr>
              <p:nvPr>
                <p:ph idx="1"/>
              </p:nvPr>
            </p:nvSpPr>
            <p:spPr>
              <a:xfrm>
                <a:off x="1024128" y="228600"/>
                <a:ext cx="9720073" cy="6080760"/>
              </a:xfrm>
            </p:spPr>
            <p:txBody>
              <a:bodyPr/>
              <a:lstStyle/>
              <a:p>
                <a:r>
                  <a:rPr lang="en-US" sz="2800" b="1" dirty="0"/>
                  <a:t>Comparison of LSD over RBD</a:t>
                </a:r>
              </a:p>
              <a:p>
                <a:endParaRPr lang="en-US" dirty="0"/>
              </a:p>
              <a:p>
                <a:pPr marL="0" marR="0" indent="0">
                  <a:lnSpc>
                    <a:spcPct val="115000"/>
                  </a:lnSpc>
                  <a:spcBef>
                    <a:spcPts val="0"/>
                  </a:spcBef>
                  <a:spcAft>
                    <a:spcPts val="0"/>
                  </a:spcAft>
                  <a:buNone/>
                </a:pPr>
                <a:r>
                  <a:rPr lang="en-US" sz="2800" dirty="0">
                    <a:effectLst/>
                    <a:ea typeface="Times New Roman" panose="02020603050405020304" pitchFamily="18" charset="0"/>
                    <a:cs typeface="Calibri" panose="020F0502020204030204" pitchFamily="34" charset="0"/>
                  </a:rPr>
                  <a:t>In RBD there is only one blocking factor, so we can choose either of the one blocking factor i.e. row blocking or column blocking of LSD to be used in RBD.</a:t>
                </a:r>
                <a:endParaRPr lang="en-US" sz="28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800" dirty="0">
                    <a:effectLst/>
                    <a:ea typeface="Times New Roman" panose="02020603050405020304" pitchFamily="18" charset="0"/>
                    <a:cs typeface="Calibri" panose="020F0502020204030204" pitchFamily="34" charset="0"/>
                  </a:rPr>
                  <a:t> </a:t>
                </a:r>
                <a:endParaRPr lang="en-US" sz="28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800" b="1" dirty="0">
                    <a:effectLst/>
                    <a:ea typeface="Times New Roman" panose="02020603050405020304" pitchFamily="18" charset="0"/>
                    <a:cs typeface="Calibri" panose="020F0502020204030204" pitchFamily="34" charset="0"/>
                  </a:rPr>
                  <a:t>When rows of the LSD is used as block:</a:t>
                </a:r>
                <a:endParaRPr lang="en-US" sz="28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800" dirty="0">
                    <a:effectLst/>
                    <a:ea typeface="Times New Roman" panose="02020603050405020304" pitchFamily="18" charset="0"/>
                    <a:cs typeface="Calibri" panose="020F0502020204030204" pitchFamily="34" charset="0"/>
                  </a:rPr>
                  <a:t>	Relative Efficiency (R.E.) = </a:t>
                </a:r>
                <a14:m>
                  <m:oMath xmlns:m="http://schemas.openxmlformats.org/officeDocument/2006/math">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2800" i="1">
                            <a:effectLst/>
                            <a:latin typeface="Cambria Math" panose="02040503050406030204" pitchFamily="18" charset="0"/>
                            <a:ea typeface="Times New Roman" panose="02020603050405020304" pitchFamily="18" charset="0"/>
                            <a:cs typeface="Calibri" panose="020F0502020204030204" pitchFamily="34" charset="0"/>
                          </a:rPr>
                          <m:t>𝑀𝑆𝑅</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r>
                          <a:rPr lang="en-US" sz="2800" i="1">
                            <a:effectLst/>
                            <a:latin typeface="Cambria Math" panose="02040503050406030204" pitchFamily="18" charset="0"/>
                            <a:ea typeface="Times New Roman" panose="02020603050405020304" pitchFamily="18" charset="0"/>
                            <a:cs typeface="Calibri" panose="020F0502020204030204" pitchFamily="34" charset="0"/>
                          </a:rPr>
                          <m:t>𝑀𝑆𝐸</m:t>
                        </m:r>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r>
                          <a:rPr lang="en-US" sz="2800" i="1">
                            <a:effectLst/>
                            <a:latin typeface="Cambria Math" panose="02040503050406030204" pitchFamily="18" charset="0"/>
                            <a:ea typeface="Times New Roman" panose="02020603050405020304" pitchFamily="18" charset="0"/>
                            <a:cs typeface="Calibri" panose="020F0502020204030204" pitchFamily="34" charset="0"/>
                          </a:rPr>
                          <m:t>𝑀𝑆𝐸</m:t>
                        </m:r>
                      </m:den>
                    </m:f>
                  </m:oMath>
                </a14:m>
                <a:endParaRPr lang="en-US" sz="28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800" b="1" dirty="0">
                    <a:effectLst/>
                    <a:ea typeface="Times New Roman" panose="02020603050405020304" pitchFamily="18" charset="0"/>
                    <a:cs typeface="Calibri" panose="020F0502020204030204" pitchFamily="34" charset="0"/>
                  </a:rPr>
                  <a:t> </a:t>
                </a:r>
                <a:endParaRPr lang="en-US" sz="28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800" b="1" dirty="0">
                    <a:effectLst/>
                    <a:ea typeface="Times New Roman" panose="02020603050405020304" pitchFamily="18" charset="0"/>
                    <a:cs typeface="Calibri" panose="020F0502020204030204" pitchFamily="34" charset="0"/>
                  </a:rPr>
                  <a:t>When columns of the LSD is used as block:</a:t>
                </a:r>
                <a:endParaRPr lang="en-US" sz="28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800" dirty="0">
                    <a:effectLst/>
                    <a:ea typeface="Times New Roman" panose="02020603050405020304" pitchFamily="18" charset="0"/>
                    <a:cs typeface="Calibri" panose="020F0502020204030204" pitchFamily="34" charset="0"/>
                  </a:rPr>
                  <a:t>	Relative Efficiency (R.E.) = </a:t>
                </a:r>
                <a14:m>
                  <m:oMath xmlns:m="http://schemas.openxmlformats.org/officeDocument/2006/math">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2800" i="1">
                            <a:effectLst/>
                            <a:latin typeface="Cambria Math" panose="02040503050406030204" pitchFamily="18" charset="0"/>
                            <a:ea typeface="Times New Roman" panose="02020603050405020304" pitchFamily="18" charset="0"/>
                            <a:cs typeface="Calibri" panose="020F0502020204030204" pitchFamily="34" charset="0"/>
                          </a:rPr>
                          <m:t>𝑀𝑆𝐶</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r>
                          <a:rPr lang="en-US" sz="2800" i="1">
                            <a:effectLst/>
                            <a:latin typeface="Cambria Math" panose="02040503050406030204" pitchFamily="18" charset="0"/>
                            <a:ea typeface="Times New Roman" panose="02020603050405020304" pitchFamily="18" charset="0"/>
                            <a:cs typeface="Calibri" panose="020F0502020204030204" pitchFamily="34" charset="0"/>
                          </a:rPr>
                          <m:t>𝑀𝑆𝐸</m:t>
                        </m:r>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r>
                          <a:rPr lang="en-US" sz="2800" i="1">
                            <a:effectLst/>
                            <a:latin typeface="Cambria Math" panose="02040503050406030204" pitchFamily="18" charset="0"/>
                            <a:ea typeface="Times New Roman" panose="02020603050405020304" pitchFamily="18" charset="0"/>
                            <a:cs typeface="Calibri" panose="020F0502020204030204" pitchFamily="34" charset="0"/>
                          </a:rPr>
                          <m:t>𝑀𝑆𝐸</m:t>
                        </m:r>
                      </m:den>
                    </m:f>
                  </m:oMath>
                </a14:m>
                <a:endParaRPr lang="en-US" sz="2800" dirty="0">
                  <a:effectLst/>
                  <a:ea typeface="Times New Roman" panose="02020603050405020304" pitchFamily="18" charset="0"/>
                  <a:cs typeface="Times New Roman" panose="02020603050405020304" pitchFamily="18" charset="0"/>
                </a:endParaRPr>
              </a:p>
              <a:p>
                <a:endParaRPr lang="en-US" b="1" dirty="0"/>
              </a:p>
            </p:txBody>
          </p:sp>
        </mc:Choice>
        <mc:Fallback xmlns="">
          <p:sp>
            <p:nvSpPr>
              <p:cNvPr id="3" name="Content Placeholder 2">
                <a:extLst>
                  <a:ext uri="{FF2B5EF4-FFF2-40B4-BE49-F238E27FC236}">
                    <a16:creationId xmlns:a16="http://schemas.microsoft.com/office/drawing/2014/main" id="{A5D44F2E-5A7A-FB33-CE83-1A6692ECB109}"/>
                  </a:ext>
                </a:extLst>
              </p:cNvPr>
              <p:cNvSpPr>
                <a:spLocks noGrp="1" noRot="1" noChangeAspect="1" noMove="1" noResize="1" noEditPoints="1" noAdjustHandles="1" noChangeArrowheads="1" noChangeShapeType="1" noTextEdit="1"/>
              </p:cNvSpPr>
              <p:nvPr>
                <p:ph idx="1"/>
              </p:nvPr>
            </p:nvSpPr>
            <p:spPr>
              <a:xfrm>
                <a:off x="1024128" y="228600"/>
                <a:ext cx="9720073" cy="6080760"/>
              </a:xfrm>
              <a:blipFill>
                <a:blip r:embed="rId2"/>
                <a:stretch>
                  <a:fillRect l="-1755" t="-1805" r="-94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5981BFE-E515-AA8A-E386-2BCF4D217913}"/>
              </a:ext>
            </a:extLst>
          </p:cNvPr>
          <p:cNvSpPr>
            <a:spLocks noGrp="1"/>
          </p:cNvSpPr>
          <p:nvPr>
            <p:ph type="dt" sz="half" idx="10"/>
          </p:nvPr>
        </p:nvSpPr>
        <p:spPr/>
        <p:txBody>
          <a:bodyPr/>
          <a:lstStyle/>
          <a:p>
            <a:fld id="{4CAB9CD0-4EFD-4AEF-8923-75C0E372A24D}" type="datetime1">
              <a:rPr lang="en-US" smtClean="0"/>
              <a:t>2/9/2025</a:t>
            </a:fld>
            <a:endParaRPr lang="en-US" dirty="0"/>
          </a:p>
        </p:txBody>
      </p:sp>
      <p:sp>
        <p:nvSpPr>
          <p:cNvPr id="5" name="Footer Placeholder 4">
            <a:extLst>
              <a:ext uri="{FF2B5EF4-FFF2-40B4-BE49-F238E27FC236}">
                <a16:creationId xmlns:a16="http://schemas.microsoft.com/office/drawing/2014/main" id="{74013367-4071-77AD-DFA3-42DE8A9C7880}"/>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63872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96B5-5618-6775-7386-008B125F2FC7}"/>
              </a:ext>
            </a:extLst>
          </p:cNvPr>
          <p:cNvSpPr>
            <a:spLocks noGrp="1"/>
          </p:cNvSpPr>
          <p:nvPr>
            <p:ph type="title"/>
          </p:nvPr>
        </p:nvSpPr>
        <p:spPr>
          <a:xfrm>
            <a:off x="956394" y="354414"/>
            <a:ext cx="9720072" cy="388451"/>
          </a:xfrm>
        </p:spPr>
        <p:txBody>
          <a:bodyPr>
            <a:normAutofit fontScale="90000"/>
          </a:bodyPr>
          <a:lstStyle/>
          <a:p>
            <a:r>
              <a:rPr lang="en-US" sz="2800" b="1" dirty="0"/>
              <a:t>Advantages of LSD</a:t>
            </a:r>
          </a:p>
        </p:txBody>
      </p:sp>
      <p:sp>
        <p:nvSpPr>
          <p:cNvPr id="3" name="Content Placeholder 2">
            <a:extLst>
              <a:ext uri="{FF2B5EF4-FFF2-40B4-BE49-F238E27FC236}">
                <a16:creationId xmlns:a16="http://schemas.microsoft.com/office/drawing/2014/main" id="{C2216879-3801-6FFD-0800-1BDBBAFC82CF}"/>
              </a:ext>
            </a:extLst>
          </p:cNvPr>
          <p:cNvSpPr>
            <a:spLocks noGrp="1"/>
          </p:cNvSpPr>
          <p:nvPr>
            <p:ph idx="1"/>
          </p:nvPr>
        </p:nvSpPr>
        <p:spPr>
          <a:xfrm>
            <a:off x="1024128" y="1032933"/>
            <a:ext cx="10668339" cy="5276427"/>
          </a:xfrm>
        </p:spPr>
        <p:txBody>
          <a:bodyPr/>
          <a:lstStyle/>
          <a:p>
            <a:pPr marL="457200" indent="-457200" algn="l">
              <a:buFont typeface="Arial" panose="020B0604020202020204" pitchFamily="34" charset="0"/>
              <a:buChar char="•"/>
            </a:pPr>
            <a:r>
              <a:rPr lang="en-US" b="1" i="0" dirty="0">
                <a:solidFill>
                  <a:srgbClr val="1F1F1F"/>
                </a:solidFill>
                <a:effectLst/>
                <a:latin typeface="Google Sans"/>
              </a:rPr>
              <a:t>Stronger Control:</a:t>
            </a:r>
            <a:r>
              <a:rPr lang="en-US" b="0" i="0" dirty="0">
                <a:solidFill>
                  <a:srgbClr val="1F1F1F"/>
                </a:solidFill>
                <a:effectLst/>
                <a:latin typeface="Google Sans"/>
              </a:rPr>
              <a:t> LSD controls for two distinct sources of variation (rows and columns) compared to CRD (one) and RBD (two, but not as effectively) reducing the experimental error further and improving precision. This leads to sharper, more precise comparisons between treatment levels.</a:t>
            </a:r>
          </a:p>
          <a:p>
            <a:pPr marL="457200" indent="-457200" algn="l">
              <a:buFont typeface="Arial" panose="020B0604020202020204" pitchFamily="34" charset="0"/>
              <a:buChar char="•"/>
            </a:pPr>
            <a:r>
              <a:rPr lang="en-US" b="1" i="0" dirty="0">
                <a:solidFill>
                  <a:srgbClr val="1F1F1F"/>
                </a:solidFill>
                <a:effectLst/>
                <a:latin typeface="Google Sans"/>
              </a:rPr>
              <a:t>Efficient use of resources:  </a:t>
            </a:r>
            <a:r>
              <a:rPr lang="en-US" b="0" i="0" dirty="0">
                <a:solidFill>
                  <a:srgbClr val="1F1F1F"/>
                </a:solidFill>
                <a:effectLst/>
                <a:latin typeface="Google Sans"/>
              </a:rPr>
              <a:t>LSD r</a:t>
            </a:r>
            <a:r>
              <a:rPr lang="en-US" dirty="0"/>
              <a:t>equires fewer experimental units compared to CRD or RBD, making it cost-effective. </a:t>
            </a:r>
          </a:p>
          <a:p>
            <a:pPr marL="457200" indent="-457200" algn="l">
              <a:buFont typeface="Arial" panose="020B0604020202020204" pitchFamily="34" charset="0"/>
              <a:buChar char="•"/>
            </a:pPr>
            <a:r>
              <a:rPr lang="en-US" b="1" dirty="0"/>
              <a:t>Balanced and Unbiased Comparison</a:t>
            </a:r>
            <a:r>
              <a:rPr lang="en-US" dirty="0"/>
              <a:t>: Each treatment appears exactly once in each row and each column, ensuring balanced allocation of treatment across the two blocking factors. This balance improves the reliability of comparisons between treatments. representation and minimizing bias.</a:t>
            </a:r>
          </a:p>
          <a:p>
            <a:pPr marL="457200" indent="-457200" algn="l">
              <a:buFont typeface="Arial" panose="020B0604020202020204" pitchFamily="34" charset="0"/>
              <a:buChar char="•"/>
            </a:pPr>
            <a:r>
              <a:rPr lang="en-US" b="1" dirty="0"/>
              <a:t>Improved Precision: </a:t>
            </a:r>
            <a:r>
              <a:rPr lang="en-US" dirty="0"/>
              <a:t>By eliminating two nuisance factors (row and column effects), LSD improves the precision of treatment comparisons.</a:t>
            </a:r>
          </a:p>
          <a:p>
            <a:pPr marL="457200" indent="-457200" algn="l">
              <a:buFont typeface="Arial" panose="020B0604020202020204" pitchFamily="34" charset="0"/>
              <a:buChar char="•"/>
            </a:pPr>
            <a:r>
              <a:rPr lang="en-US" b="1" dirty="0"/>
              <a:t>Simple Analysis</a:t>
            </a:r>
            <a:r>
              <a:rPr lang="en-US" dirty="0"/>
              <a:t>: The statistical analysis for a Latin Square Design is relatively straightforward.</a:t>
            </a:r>
          </a:p>
          <a:p>
            <a:pPr marL="457200" indent="-457200" algn="l">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F7795840-DA20-0457-DA64-E87FCD6B112A}"/>
              </a:ext>
            </a:extLst>
          </p:cNvPr>
          <p:cNvSpPr>
            <a:spLocks noGrp="1"/>
          </p:cNvSpPr>
          <p:nvPr>
            <p:ph type="dt" sz="half" idx="10"/>
          </p:nvPr>
        </p:nvSpPr>
        <p:spPr/>
        <p:txBody>
          <a:bodyPr/>
          <a:lstStyle/>
          <a:p>
            <a:fld id="{A52CF876-DBF5-426F-9CB5-F1357860A7DC}" type="datetime1">
              <a:rPr lang="en-US" smtClean="0"/>
              <a:t>2/9/2025</a:t>
            </a:fld>
            <a:endParaRPr lang="en-US" dirty="0"/>
          </a:p>
        </p:txBody>
      </p:sp>
      <p:sp>
        <p:nvSpPr>
          <p:cNvPr id="5" name="Footer Placeholder 4">
            <a:extLst>
              <a:ext uri="{FF2B5EF4-FFF2-40B4-BE49-F238E27FC236}">
                <a16:creationId xmlns:a16="http://schemas.microsoft.com/office/drawing/2014/main" id="{7B943488-45EA-4DF8-2E76-A0F3C8FB138A}"/>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7289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EAC1-366D-C7C6-E20D-C7EE123B7C7E}"/>
              </a:ext>
            </a:extLst>
          </p:cNvPr>
          <p:cNvSpPr>
            <a:spLocks noGrp="1"/>
          </p:cNvSpPr>
          <p:nvPr>
            <p:ph type="title"/>
          </p:nvPr>
        </p:nvSpPr>
        <p:spPr>
          <a:xfrm>
            <a:off x="956733" y="299381"/>
            <a:ext cx="9720072" cy="498517"/>
          </a:xfrm>
        </p:spPr>
        <p:txBody>
          <a:bodyPr>
            <a:normAutofit/>
          </a:bodyPr>
          <a:lstStyle/>
          <a:p>
            <a:r>
              <a:rPr lang="en-US" sz="2800" b="1" dirty="0"/>
              <a:t>Disadvantages of </a:t>
            </a:r>
            <a:r>
              <a:rPr lang="en-US" sz="2800" b="1" dirty="0" err="1"/>
              <a:t>lsd</a:t>
            </a:r>
            <a:endParaRPr lang="en-US" sz="2800" b="1" dirty="0"/>
          </a:p>
        </p:txBody>
      </p:sp>
      <p:sp>
        <p:nvSpPr>
          <p:cNvPr id="3" name="Content Placeholder 2">
            <a:extLst>
              <a:ext uri="{FF2B5EF4-FFF2-40B4-BE49-F238E27FC236}">
                <a16:creationId xmlns:a16="http://schemas.microsoft.com/office/drawing/2014/main" id="{E74C8D58-A399-5BE1-C4FF-9FCA10EAD25F}"/>
              </a:ext>
            </a:extLst>
          </p:cNvPr>
          <p:cNvSpPr>
            <a:spLocks noGrp="1"/>
          </p:cNvSpPr>
          <p:nvPr>
            <p:ph idx="1"/>
          </p:nvPr>
        </p:nvSpPr>
        <p:spPr>
          <a:xfrm>
            <a:off x="956733" y="982133"/>
            <a:ext cx="10667999" cy="5327227"/>
          </a:xfrm>
        </p:spPr>
        <p:txBody>
          <a:bodyPr>
            <a:normAutofit fontScale="77500" lnSpcReduction="20000"/>
          </a:bodyPr>
          <a:lstStyle/>
          <a:p>
            <a:pPr marL="398463" indent="-279400" algn="l">
              <a:buFont typeface="Arial" panose="020B0604020202020204" pitchFamily="34" charset="0"/>
              <a:buChar char="•"/>
            </a:pPr>
            <a:r>
              <a:rPr lang="en-US" sz="3300" b="1" i="0" dirty="0">
                <a:solidFill>
                  <a:srgbClr val="1F1F1F"/>
                </a:solidFill>
                <a:effectLst/>
              </a:rPr>
              <a:t>Limited Treatment Flexibility:</a:t>
            </a:r>
            <a:r>
              <a:rPr lang="en-US" sz="3300" b="0" i="0" dirty="0">
                <a:solidFill>
                  <a:srgbClr val="1F1F1F"/>
                </a:solidFill>
                <a:effectLst/>
              </a:rPr>
              <a:t> The number of treatments is restricted by the design, i.e. the no. of treatments must equal the no. of rows and columns (quite restrictive). This restriction can make the design impractical for experiments with large number of  treatments to be compared.</a:t>
            </a:r>
          </a:p>
          <a:p>
            <a:pPr marL="398463" indent="-279400" algn="l">
              <a:buFont typeface="Arial" panose="020B0604020202020204" pitchFamily="34" charset="0"/>
              <a:buChar char="•"/>
            </a:pPr>
            <a:r>
              <a:rPr lang="en-US" sz="3300" b="1" dirty="0"/>
              <a:t>Complexity in Implementation: </a:t>
            </a:r>
            <a:r>
              <a:rPr lang="en-US" sz="3300" dirty="0"/>
              <a:t>LSD requires careful randomization and arrangement, making it difficult to apply in practical scenarios.</a:t>
            </a:r>
          </a:p>
          <a:p>
            <a:pPr marL="398463" indent="-279400" algn="l">
              <a:buFont typeface="Arial" panose="020B0604020202020204" pitchFamily="34" charset="0"/>
              <a:buChar char="•"/>
            </a:pPr>
            <a:r>
              <a:rPr lang="en-US" sz="3300" b="1" dirty="0"/>
              <a:t>Sensitive to Missing Data</a:t>
            </a:r>
            <a:r>
              <a:rPr lang="en-US" sz="3300" dirty="0"/>
              <a:t>: If data re missing for one or more units, the balance of the design is disrupted, and analysis become more complicated and challenging</a:t>
            </a:r>
          </a:p>
          <a:p>
            <a:pPr marL="398463" indent="-279400" algn="l">
              <a:buFont typeface="Arial" panose="020B0604020202020204" pitchFamily="34" charset="0"/>
              <a:buChar char="•"/>
            </a:pPr>
            <a:r>
              <a:rPr lang="en-US" sz="3300" b="1" dirty="0"/>
              <a:t>Assumption of No Interaction: </a:t>
            </a:r>
            <a:r>
              <a:rPr lang="en-US" sz="3300" dirty="0"/>
              <a:t>Assumes no interaction between row, column, and treatment effects, which may not always hold in real-world experiments.</a:t>
            </a:r>
          </a:p>
          <a:p>
            <a:pPr marL="398463" indent="-279400">
              <a:buFont typeface="Arial" panose="020B0604020202020204" pitchFamily="34" charset="0"/>
              <a:buChar char="•"/>
            </a:pPr>
            <a:r>
              <a:rPr lang="en-US" sz="3300" b="1" dirty="0"/>
              <a:t>Limited </a:t>
            </a:r>
            <a:r>
              <a:rPr lang="en-US" sz="3300" b="1" dirty="0" err="1"/>
              <a:t>d.f.</a:t>
            </a:r>
            <a:r>
              <a:rPr lang="en-US" sz="3300" b="1" dirty="0"/>
              <a:t> for error:</a:t>
            </a:r>
            <a:r>
              <a:rPr lang="en-US" sz="3300" dirty="0"/>
              <a:t> Small Latin Squares can have low degrees of freedom for error, which can make it harder to achieve statistically significant results. Hence, </a:t>
            </a:r>
            <a:r>
              <a:rPr lang="en-US" sz="3300" dirty="0">
                <a:solidFill>
                  <a:srgbClr val="1F1F1F"/>
                </a:solidFill>
              </a:rPr>
              <a:t>LSD is less effective with very few treatments (less than 5) since the benefits of double control diminish</a:t>
            </a:r>
          </a:p>
          <a:p>
            <a:pPr marL="398463" indent="-279400" algn="l">
              <a:buFont typeface="Arial" panose="020B0604020202020204" pitchFamily="34" charset="0"/>
              <a:buChar char="•"/>
            </a:pPr>
            <a:endParaRPr lang="en-US" sz="3000" dirty="0"/>
          </a:p>
          <a:p>
            <a:pPr marL="119063" indent="0" algn="l">
              <a:buNone/>
            </a:pPr>
            <a:endParaRPr lang="en-US" sz="3000" b="1" i="0" dirty="0">
              <a:solidFill>
                <a:srgbClr val="1F1F1F"/>
              </a:solidFill>
              <a:effectLst/>
            </a:endParaRPr>
          </a:p>
        </p:txBody>
      </p:sp>
      <p:sp>
        <p:nvSpPr>
          <p:cNvPr id="4" name="Date Placeholder 3">
            <a:extLst>
              <a:ext uri="{FF2B5EF4-FFF2-40B4-BE49-F238E27FC236}">
                <a16:creationId xmlns:a16="http://schemas.microsoft.com/office/drawing/2014/main" id="{EFE672E7-4195-2FD4-164A-13463ACF4B54}"/>
              </a:ext>
            </a:extLst>
          </p:cNvPr>
          <p:cNvSpPr>
            <a:spLocks noGrp="1"/>
          </p:cNvSpPr>
          <p:nvPr>
            <p:ph type="dt" sz="half" idx="10"/>
          </p:nvPr>
        </p:nvSpPr>
        <p:spPr/>
        <p:txBody>
          <a:bodyPr/>
          <a:lstStyle/>
          <a:p>
            <a:fld id="{C4DCDD4E-8E24-4C5D-822A-C6A9841ABE70}" type="datetime1">
              <a:rPr lang="en-US" smtClean="0"/>
              <a:t>2/9/2025</a:t>
            </a:fld>
            <a:endParaRPr lang="en-US" dirty="0"/>
          </a:p>
        </p:txBody>
      </p:sp>
      <p:sp>
        <p:nvSpPr>
          <p:cNvPr id="5" name="Footer Placeholder 4">
            <a:extLst>
              <a:ext uri="{FF2B5EF4-FFF2-40B4-BE49-F238E27FC236}">
                <a16:creationId xmlns:a16="http://schemas.microsoft.com/office/drawing/2014/main" id="{E6C168D5-1F57-ED82-9963-3543258D4492}"/>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689589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63D12D-134A-0C37-6903-4F48BC7C0281}"/>
              </a:ext>
            </a:extLst>
          </p:cNvPr>
          <p:cNvSpPr>
            <a:spLocks noGrp="1"/>
          </p:cNvSpPr>
          <p:nvPr>
            <p:ph idx="1"/>
          </p:nvPr>
        </p:nvSpPr>
        <p:spPr>
          <a:xfrm>
            <a:off x="1024128" y="215900"/>
            <a:ext cx="10786872" cy="6093460"/>
          </a:xfrm>
        </p:spPr>
        <p:txBody>
          <a:bodyPr/>
          <a:lstStyle/>
          <a:p>
            <a:r>
              <a:rPr lang="en-US" dirty="0"/>
              <a:t>The effects of five different ingredients (A, B, C, D, E) on the reaction time of a chemical process is being studied. Each batch of new material is only large enough to permit five runs to be made. Furthermore, each run requires approximately 1.5 hours, so only five run can be made in one day. The experimenter decides to run the experiment as 5X5 LSD so that day and batch effects may be systematically controlled. Data follow.</a:t>
            </a:r>
          </a:p>
          <a:p>
            <a:r>
              <a:rPr lang="en-US" dirty="0"/>
              <a:t>Batch	                      Day</a:t>
            </a:r>
          </a:p>
          <a:p>
            <a:r>
              <a:rPr lang="en-US" dirty="0"/>
              <a:t>	1	2	3	4	5</a:t>
            </a:r>
          </a:p>
          <a:p>
            <a:r>
              <a:rPr lang="en-US" dirty="0"/>
              <a:t>1	A = 8	B = 7	D = 1	C = 7	E = 3</a:t>
            </a:r>
          </a:p>
          <a:p>
            <a:r>
              <a:rPr lang="en-US" dirty="0"/>
              <a:t>2	C = 11	E = 2	A = 7	D = 3	B = 8</a:t>
            </a:r>
          </a:p>
          <a:p>
            <a:r>
              <a:rPr lang="en-US" dirty="0"/>
              <a:t>3	B = 4	A = 9	C = 10	E = 1	D = 5</a:t>
            </a:r>
          </a:p>
          <a:p>
            <a:r>
              <a:rPr lang="en-US" dirty="0"/>
              <a:t>4	D = 6	C = 8	E = 6	B = 6	A = 10</a:t>
            </a:r>
          </a:p>
          <a:p>
            <a:r>
              <a:rPr lang="en-US" dirty="0"/>
              <a:t>5	E = 4	D = 2 	B = 3 	A = 8	C = 8</a:t>
            </a:r>
          </a:p>
          <a:p>
            <a:endParaRPr lang="en-US" dirty="0"/>
          </a:p>
          <a:p>
            <a:r>
              <a:rPr lang="en-US" dirty="0"/>
              <a:t>Analyze the data from this experiment and draw conclusions.</a:t>
            </a:r>
          </a:p>
          <a:p>
            <a:endParaRPr lang="en-US" dirty="0"/>
          </a:p>
        </p:txBody>
      </p:sp>
      <p:sp>
        <p:nvSpPr>
          <p:cNvPr id="6" name="Date Placeholder 5">
            <a:extLst>
              <a:ext uri="{FF2B5EF4-FFF2-40B4-BE49-F238E27FC236}">
                <a16:creationId xmlns:a16="http://schemas.microsoft.com/office/drawing/2014/main" id="{8727CB8C-4055-4C3E-F5F3-1ABDB4A687B0}"/>
              </a:ext>
            </a:extLst>
          </p:cNvPr>
          <p:cNvSpPr>
            <a:spLocks noGrp="1"/>
          </p:cNvSpPr>
          <p:nvPr>
            <p:ph type="dt" sz="half" idx="10"/>
          </p:nvPr>
        </p:nvSpPr>
        <p:spPr/>
        <p:txBody>
          <a:bodyPr/>
          <a:lstStyle/>
          <a:p>
            <a:fld id="{0D909EDE-DDD9-4D42-A946-07F027914A66}" type="datetime1">
              <a:rPr lang="en-US" smtClean="0"/>
              <a:t>2/9/2025</a:t>
            </a:fld>
            <a:endParaRPr lang="en-US" dirty="0"/>
          </a:p>
        </p:txBody>
      </p:sp>
      <p:sp>
        <p:nvSpPr>
          <p:cNvPr id="7" name="Footer Placeholder 6">
            <a:extLst>
              <a:ext uri="{FF2B5EF4-FFF2-40B4-BE49-F238E27FC236}">
                <a16:creationId xmlns:a16="http://schemas.microsoft.com/office/drawing/2014/main" id="{CCC5C8DF-B56E-6FF6-A7CE-C95CF880A6B9}"/>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18524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39A5-10D2-840D-0BA8-2C6F2A02F178}"/>
              </a:ext>
            </a:extLst>
          </p:cNvPr>
          <p:cNvSpPr>
            <a:spLocks noGrp="1"/>
          </p:cNvSpPr>
          <p:nvPr>
            <p:ph type="title"/>
          </p:nvPr>
        </p:nvSpPr>
        <p:spPr>
          <a:xfrm>
            <a:off x="1024127" y="343408"/>
            <a:ext cx="9720072" cy="410464"/>
          </a:xfrm>
        </p:spPr>
        <p:txBody>
          <a:bodyPr>
            <a:normAutofit/>
          </a:bodyPr>
          <a:lstStyle/>
          <a:p>
            <a:r>
              <a:rPr lang="en-US" sz="2400" b="1" dirty="0"/>
              <a:t>Introduction</a:t>
            </a:r>
          </a:p>
        </p:txBody>
      </p:sp>
      <p:sp>
        <p:nvSpPr>
          <p:cNvPr id="3" name="Content Placeholder 2">
            <a:extLst>
              <a:ext uri="{FF2B5EF4-FFF2-40B4-BE49-F238E27FC236}">
                <a16:creationId xmlns:a16="http://schemas.microsoft.com/office/drawing/2014/main" id="{AF4EEF7C-2478-ABC8-A17C-D71760406412}"/>
              </a:ext>
            </a:extLst>
          </p:cNvPr>
          <p:cNvSpPr>
            <a:spLocks noGrp="1"/>
          </p:cNvSpPr>
          <p:nvPr>
            <p:ph idx="1"/>
          </p:nvPr>
        </p:nvSpPr>
        <p:spPr>
          <a:xfrm>
            <a:off x="1024128" y="1148080"/>
            <a:ext cx="10730992" cy="5161280"/>
          </a:xfrm>
        </p:spPr>
        <p:txBody>
          <a:bodyPr>
            <a:normAutofit/>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The Latin-square design (LSD) is an experimental design which has capacity to handle two known nuisance sources of variability simultaneously. Hence, it treats the two known sources as two-independent blocking criteria, instead of only one as in the case of RBD. </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In a LSD, treatments are arranged in a grid so that each treatment occurs once in each row and once in each column. The key feature of a Latin square design is that each treatment appears exactly once in each row and each column, ensuring that any effects due to the row or column are balanced across treatments.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Conditions required in LSD</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2400" dirty="0">
                <a:effectLst/>
                <a:latin typeface="Calibri" panose="020F0502020204030204" pitchFamily="34" charset="0"/>
                <a:ea typeface="Times New Roman" panose="02020603050405020304" pitchFamily="18" charset="0"/>
                <a:cs typeface="Calibri" panose="020F0502020204030204" pitchFamily="34" charset="0"/>
              </a:rPr>
              <a:t>Every treatment occurs one and only once in each row and in each column.</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2400" dirty="0">
                <a:effectLst/>
                <a:latin typeface="Calibri" panose="020F0502020204030204" pitchFamily="34" charset="0"/>
                <a:ea typeface="Times New Roman" panose="02020603050405020304" pitchFamily="18" charset="0"/>
              </a:rPr>
              <a:t>No. of treatments = No. of replications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A4FD2423-C1FD-87D3-33B4-07D11EEACA68}"/>
              </a:ext>
            </a:extLst>
          </p:cNvPr>
          <p:cNvSpPr>
            <a:spLocks noGrp="1"/>
          </p:cNvSpPr>
          <p:nvPr>
            <p:ph type="dt" sz="half" idx="10"/>
          </p:nvPr>
        </p:nvSpPr>
        <p:spPr/>
        <p:txBody>
          <a:bodyPr/>
          <a:lstStyle/>
          <a:p>
            <a:fld id="{BA54D38D-B3BD-483F-AB60-0679074F867E}" type="datetime1">
              <a:rPr lang="en-US" smtClean="0"/>
              <a:t>2/9/2025</a:t>
            </a:fld>
            <a:endParaRPr lang="en-US" dirty="0"/>
          </a:p>
        </p:txBody>
      </p:sp>
      <p:sp>
        <p:nvSpPr>
          <p:cNvPr id="5" name="Footer Placeholder 4">
            <a:extLst>
              <a:ext uri="{FF2B5EF4-FFF2-40B4-BE49-F238E27FC236}">
                <a16:creationId xmlns:a16="http://schemas.microsoft.com/office/drawing/2014/main" id="{9B20BF9F-C1B6-8C23-5068-41881D629133}"/>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49836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991B-348F-DD3F-5B1E-B1F26DCD7CE9}"/>
              </a:ext>
            </a:extLst>
          </p:cNvPr>
          <p:cNvSpPr>
            <a:spLocks noGrp="1"/>
          </p:cNvSpPr>
          <p:nvPr>
            <p:ph type="title"/>
          </p:nvPr>
        </p:nvSpPr>
        <p:spPr>
          <a:xfrm>
            <a:off x="1024128" y="270933"/>
            <a:ext cx="9720072" cy="575733"/>
          </a:xfrm>
        </p:spPr>
        <p:txBody>
          <a:bodyPr>
            <a:normAutofit/>
          </a:bodyPr>
          <a:lstStyle/>
          <a:p>
            <a:r>
              <a:rPr lang="en-US" sz="2400" b="1" dirty="0"/>
              <a:t>Randomization in </a:t>
            </a:r>
            <a:r>
              <a:rPr lang="en-US" sz="2400" b="1" dirty="0" err="1"/>
              <a:t>lsd</a:t>
            </a:r>
            <a:endParaRPr lang="en-US" sz="2400" b="1" dirty="0"/>
          </a:p>
        </p:txBody>
      </p:sp>
      <p:sp>
        <p:nvSpPr>
          <p:cNvPr id="3" name="Content Placeholder 2">
            <a:extLst>
              <a:ext uri="{FF2B5EF4-FFF2-40B4-BE49-F238E27FC236}">
                <a16:creationId xmlns:a16="http://schemas.microsoft.com/office/drawing/2014/main" id="{48506D8C-C261-AF35-3DDE-9F860320E97D}"/>
              </a:ext>
            </a:extLst>
          </p:cNvPr>
          <p:cNvSpPr>
            <a:spLocks noGrp="1"/>
          </p:cNvSpPr>
          <p:nvPr>
            <p:ph idx="1"/>
          </p:nvPr>
        </p:nvSpPr>
        <p:spPr>
          <a:xfrm>
            <a:off x="1024128" y="846666"/>
            <a:ext cx="11015472" cy="5462694"/>
          </a:xfrm>
        </p:spPr>
        <p:txBody>
          <a:bodyPr/>
          <a:lstStyle/>
          <a:p>
            <a:pPr marL="457200" indent="-457200">
              <a:buFont typeface="+mj-lt"/>
              <a:buAutoNum type="arabicPeriod"/>
            </a:pPr>
            <a:r>
              <a:rPr lang="en-US" b="0" i="0" dirty="0">
                <a:solidFill>
                  <a:srgbClr val="1F1F1F"/>
                </a:solidFill>
                <a:effectLst/>
                <a:latin typeface="Google Sans"/>
              </a:rPr>
              <a:t>Collect </a:t>
            </a:r>
            <a:r>
              <a:rPr lang="en-US" dirty="0">
                <a:solidFill>
                  <a:srgbClr val="1F1F1F"/>
                </a:solidFill>
                <a:latin typeface="Google Sans"/>
              </a:rPr>
              <a:t>few already prepared </a:t>
            </a:r>
            <a:r>
              <a:rPr lang="en-US" dirty="0" err="1">
                <a:solidFill>
                  <a:srgbClr val="1F1F1F"/>
                </a:solidFill>
                <a:latin typeface="Google Sans"/>
              </a:rPr>
              <a:t>pxp</a:t>
            </a:r>
            <a:r>
              <a:rPr lang="en-US" dirty="0">
                <a:solidFill>
                  <a:srgbClr val="1F1F1F"/>
                </a:solidFill>
                <a:latin typeface="Google Sans"/>
              </a:rPr>
              <a:t> LSD square layout from Fisher’s and Yate’s table </a:t>
            </a:r>
            <a:r>
              <a:rPr lang="en-US" b="0" i="0" dirty="0">
                <a:solidFill>
                  <a:srgbClr val="1F1F1F"/>
                </a:solidFill>
                <a:effectLst/>
                <a:latin typeface="Google Sans"/>
              </a:rPr>
              <a:t>beforehand, where each treatment appears in every row and column exactly once. </a:t>
            </a:r>
            <a:endParaRPr lang="en-US" dirty="0">
              <a:solidFill>
                <a:srgbClr val="1F1F1F"/>
              </a:solidFill>
              <a:latin typeface="Google Sans"/>
            </a:endParaRPr>
          </a:p>
          <a:p>
            <a:pPr marL="457200" indent="-457200">
              <a:buFont typeface="+mj-lt"/>
              <a:buAutoNum type="arabicPeriod"/>
            </a:pPr>
            <a:r>
              <a:rPr lang="en-US" dirty="0">
                <a:solidFill>
                  <a:srgbClr val="1F1F1F"/>
                </a:solidFill>
                <a:latin typeface="Google Sans"/>
              </a:rPr>
              <a:t>R</a:t>
            </a:r>
            <a:r>
              <a:rPr lang="en-US" b="0" i="0" dirty="0">
                <a:solidFill>
                  <a:srgbClr val="1F1F1F"/>
                </a:solidFill>
                <a:effectLst/>
                <a:latin typeface="Google Sans"/>
              </a:rPr>
              <a:t>andomly select one of these squares to use for your experiment.</a:t>
            </a:r>
          </a:p>
          <a:p>
            <a:r>
              <a:rPr lang="en-US" dirty="0">
                <a:solidFill>
                  <a:srgbClr val="1F1F1F"/>
                </a:solidFill>
                <a:latin typeface="Google Sans"/>
              </a:rPr>
              <a:t>      A sample 5 x 5 layout is given below:</a:t>
            </a:r>
          </a:p>
          <a:p>
            <a:pPr marL="128016" lvl="1" indent="0">
              <a:buNone/>
            </a:pPr>
            <a:endParaRPr lang="en-US" dirty="0">
              <a:solidFill>
                <a:srgbClr val="1F1F1F"/>
              </a:solidFill>
              <a:latin typeface="Google Sans"/>
            </a:endParaRPr>
          </a:p>
          <a:p>
            <a:pPr marL="128016" lvl="1" indent="0">
              <a:buNone/>
            </a:pPr>
            <a:r>
              <a:rPr lang="en-US" dirty="0">
                <a:solidFill>
                  <a:srgbClr val="1F1F1F"/>
                </a:solidFill>
                <a:latin typeface="Google Sans"/>
              </a:rPr>
              <a:t>	</a:t>
            </a:r>
          </a:p>
        </p:txBody>
      </p:sp>
      <p:graphicFrame>
        <p:nvGraphicFramePr>
          <p:cNvPr id="6" name="Table 5">
            <a:extLst>
              <a:ext uri="{FF2B5EF4-FFF2-40B4-BE49-F238E27FC236}">
                <a16:creationId xmlns:a16="http://schemas.microsoft.com/office/drawing/2014/main" id="{A205F70B-0DCB-6C62-6360-8264FA40651E}"/>
              </a:ext>
            </a:extLst>
          </p:cNvPr>
          <p:cNvGraphicFramePr>
            <a:graphicFrameLocks noGrp="1"/>
          </p:cNvGraphicFramePr>
          <p:nvPr>
            <p:extLst>
              <p:ext uri="{D42A27DB-BD31-4B8C-83A1-F6EECF244321}">
                <p14:modId xmlns:p14="http://schemas.microsoft.com/office/powerpoint/2010/main" val="1606845938"/>
              </p:ext>
            </p:extLst>
          </p:nvPr>
        </p:nvGraphicFramePr>
        <p:xfrm>
          <a:off x="1544319" y="2675468"/>
          <a:ext cx="6380480" cy="3064930"/>
        </p:xfrm>
        <a:graphic>
          <a:graphicData uri="http://schemas.openxmlformats.org/drawingml/2006/table">
            <a:tbl>
              <a:tblPr firstRow="1" firstCol="1" bandRow="1">
                <a:tableStyleId>{5940675A-B579-460E-94D1-54222C63F5DA}</a:tableStyleId>
              </a:tblPr>
              <a:tblGrid>
                <a:gridCol w="1276096">
                  <a:extLst>
                    <a:ext uri="{9D8B030D-6E8A-4147-A177-3AD203B41FA5}">
                      <a16:colId xmlns:a16="http://schemas.microsoft.com/office/drawing/2014/main" val="4273077189"/>
                    </a:ext>
                  </a:extLst>
                </a:gridCol>
                <a:gridCol w="1276096">
                  <a:extLst>
                    <a:ext uri="{9D8B030D-6E8A-4147-A177-3AD203B41FA5}">
                      <a16:colId xmlns:a16="http://schemas.microsoft.com/office/drawing/2014/main" val="415822479"/>
                    </a:ext>
                  </a:extLst>
                </a:gridCol>
                <a:gridCol w="1276096">
                  <a:extLst>
                    <a:ext uri="{9D8B030D-6E8A-4147-A177-3AD203B41FA5}">
                      <a16:colId xmlns:a16="http://schemas.microsoft.com/office/drawing/2014/main" val="2943276557"/>
                    </a:ext>
                  </a:extLst>
                </a:gridCol>
                <a:gridCol w="1276096">
                  <a:extLst>
                    <a:ext uri="{9D8B030D-6E8A-4147-A177-3AD203B41FA5}">
                      <a16:colId xmlns:a16="http://schemas.microsoft.com/office/drawing/2014/main" val="285113786"/>
                    </a:ext>
                  </a:extLst>
                </a:gridCol>
                <a:gridCol w="1276096">
                  <a:extLst>
                    <a:ext uri="{9D8B030D-6E8A-4147-A177-3AD203B41FA5}">
                      <a16:colId xmlns:a16="http://schemas.microsoft.com/office/drawing/2014/main" val="2496100447"/>
                    </a:ext>
                  </a:extLst>
                </a:gridCol>
              </a:tblGrid>
              <a:tr h="612986">
                <a:tc>
                  <a:txBody>
                    <a:bodyPr/>
                    <a:lstStyle/>
                    <a:p>
                      <a:pPr marL="0" marR="0">
                        <a:lnSpc>
                          <a:spcPct val="115000"/>
                        </a:lnSpc>
                        <a:spcBef>
                          <a:spcPts val="0"/>
                        </a:spcBef>
                        <a:spcAft>
                          <a:spcPts val="0"/>
                        </a:spcAft>
                      </a:pPr>
                      <a:r>
                        <a:rPr lang="en-US" sz="2800" dirty="0">
                          <a:effectLst/>
                        </a:rPr>
                        <a:t>A</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D</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B</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E</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C</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2602727"/>
                  </a:ext>
                </a:extLst>
              </a:tr>
              <a:tr h="612986">
                <a:tc>
                  <a:txBody>
                    <a:bodyPr/>
                    <a:lstStyle/>
                    <a:p>
                      <a:pPr marL="0" marR="0">
                        <a:lnSpc>
                          <a:spcPct val="115000"/>
                        </a:lnSpc>
                        <a:spcBef>
                          <a:spcPts val="0"/>
                        </a:spcBef>
                        <a:spcAft>
                          <a:spcPts val="0"/>
                        </a:spcAft>
                      </a:pPr>
                      <a:r>
                        <a:rPr lang="en-US" sz="2800" dirty="0">
                          <a:effectLst/>
                        </a:rPr>
                        <a:t>D</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A</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C</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B</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E</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417401"/>
                  </a:ext>
                </a:extLst>
              </a:tr>
              <a:tr h="612986">
                <a:tc>
                  <a:txBody>
                    <a:bodyPr/>
                    <a:lstStyle/>
                    <a:p>
                      <a:pPr marL="0" marR="0">
                        <a:lnSpc>
                          <a:spcPct val="115000"/>
                        </a:lnSpc>
                        <a:spcBef>
                          <a:spcPts val="0"/>
                        </a:spcBef>
                        <a:spcAft>
                          <a:spcPts val="0"/>
                        </a:spcAft>
                      </a:pPr>
                      <a:r>
                        <a:rPr lang="en-US" sz="2800" dirty="0">
                          <a:effectLst/>
                        </a:rPr>
                        <a:t>C</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B</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E</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D</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A</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29746421"/>
                  </a:ext>
                </a:extLst>
              </a:tr>
              <a:tr h="612986">
                <a:tc>
                  <a:txBody>
                    <a:bodyPr/>
                    <a:lstStyle/>
                    <a:p>
                      <a:pPr marL="0" marR="0">
                        <a:lnSpc>
                          <a:spcPct val="115000"/>
                        </a:lnSpc>
                        <a:spcBef>
                          <a:spcPts val="0"/>
                        </a:spcBef>
                        <a:spcAft>
                          <a:spcPts val="0"/>
                        </a:spcAft>
                      </a:pPr>
                      <a:r>
                        <a:rPr lang="en-US" sz="2800" dirty="0">
                          <a:effectLst/>
                        </a:rPr>
                        <a:t>B</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E</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A</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C</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D</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3694202"/>
                  </a:ext>
                </a:extLst>
              </a:tr>
              <a:tr h="612986">
                <a:tc>
                  <a:txBody>
                    <a:bodyPr/>
                    <a:lstStyle/>
                    <a:p>
                      <a:pPr marL="0" marR="0">
                        <a:lnSpc>
                          <a:spcPct val="115000"/>
                        </a:lnSpc>
                        <a:spcBef>
                          <a:spcPts val="0"/>
                        </a:spcBef>
                        <a:spcAft>
                          <a:spcPts val="0"/>
                        </a:spcAft>
                      </a:pPr>
                      <a:r>
                        <a:rPr lang="en-US" sz="2800" dirty="0">
                          <a:effectLst/>
                        </a:rPr>
                        <a:t>E</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C</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D</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A</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B</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2371189"/>
                  </a:ext>
                </a:extLst>
              </a:tr>
            </a:tbl>
          </a:graphicData>
        </a:graphic>
      </p:graphicFrame>
      <p:sp>
        <p:nvSpPr>
          <p:cNvPr id="4" name="Date Placeholder 3">
            <a:extLst>
              <a:ext uri="{FF2B5EF4-FFF2-40B4-BE49-F238E27FC236}">
                <a16:creationId xmlns:a16="http://schemas.microsoft.com/office/drawing/2014/main" id="{BD2AEF8A-74F1-97AE-7723-73C362B11B45}"/>
              </a:ext>
            </a:extLst>
          </p:cNvPr>
          <p:cNvSpPr>
            <a:spLocks noGrp="1"/>
          </p:cNvSpPr>
          <p:nvPr>
            <p:ph type="dt" sz="half" idx="10"/>
          </p:nvPr>
        </p:nvSpPr>
        <p:spPr/>
        <p:txBody>
          <a:bodyPr/>
          <a:lstStyle/>
          <a:p>
            <a:fld id="{D7BC9841-F6A7-4CB0-AC37-351280EF355C}" type="datetime1">
              <a:rPr lang="en-US" smtClean="0"/>
              <a:t>2/9/2025</a:t>
            </a:fld>
            <a:endParaRPr lang="en-US" dirty="0"/>
          </a:p>
        </p:txBody>
      </p:sp>
      <p:sp>
        <p:nvSpPr>
          <p:cNvPr id="5" name="Footer Placeholder 4">
            <a:extLst>
              <a:ext uri="{FF2B5EF4-FFF2-40B4-BE49-F238E27FC236}">
                <a16:creationId xmlns:a16="http://schemas.microsoft.com/office/drawing/2014/main" id="{0A417246-B3A2-F2F0-A0EA-13E90B7E2649}"/>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98351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C220-73C3-901B-D277-230F2211741D}"/>
              </a:ext>
            </a:extLst>
          </p:cNvPr>
          <p:cNvSpPr>
            <a:spLocks noGrp="1"/>
          </p:cNvSpPr>
          <p:nvPr>
            <p:ph type="title"/>
          </p:nvPr>
        </p:nvSpPr>
        <p:spPr>
          <a:xfrm>
            <a:off x="1024128" y="274320"/>
            <a:ext cx="9720072" cy="274320"/>
          </a:xfrm>
        </p:spPr>
        <p:txBody>
          <a:bodyPr>
            <a:noAutofit/>
          </a:bodyPr>
          <a:lstStyle/>
          <a:p>
            <a:r>
              <a:rPr lang="en-US" sz="2400" dirty="0"/>
              <a:t>Data layout in </a:t>
            </a:r>
            <a:r>
              <a:rPr lang="en-US" sz="2400" dirty="0" err="1"/>
              <a:t>lsd</a:t>
            </a:r>
            <a:endParaRPr lang="en-US" sz="2400" dirty="0"/>
          </a:p>
        </p:txBody>
      </p:sp>
      <p:sp>
        <p:nvSpPr>
          <p:cNvPr id="3" name="Content Placeholder 2">
            <a:extLst>
              <a:ext uri="{FF2B5EF4-FFF2-40B4-BE49-F238E27FC236}">
                <a16:creationId xmlns:a16="http://schemas.microsoft.com/office/drawing/2014/main" id="{7DEF7F66-FA5B-379D-3B46-36743BEF3839}"/>
              </a:ext>
            </a:extLst>
          </p:cNvPr>
          <p:cNvSpPr>
            <a:spLocks noGrp="1"/>
          </p:cNvSpPr>
          <p:nvPr>
            <p:ph idx="1"/>
          </p:nvPr>
        </p:nvSpPr>
        <p:spPr>
          <a:xfrm>
            <a:off x="1024128" y="711200"/>
            <a:ext cx="10649712" cy="5598160"/>
          </a:xfrm>
        </p:spPr>
        <p:txBody>
          <a:bodyPr/>
          <a:lstStyle/>
          <a:p>
            <a:r>
              <a:rPr lang="en-US" dirty="0"/>
              <a:t>A typical 5 x 5 layout is given below:</a:t>
            </a:r>
          </a:p>
          <a:p>
            <a:r>
              <a:rPr lang="en-US" dirty="0" err="1"/>
              <a:t>y</a:t>
            </a:r>
            <a:r>
              <a:rPr lang="en-US" baseline="-25000" dirty="0" err="1"/>
              <a:t>ijk</a:t>
            </a:r>
            <a:r>
              <a:rPr lang="en-US" dirty="0"/>
              <a:t> = Response for experimental unit receiving kth treatment in </a:t>
            </a:r>
            <a:r>
              <a:rPr lang="en-US" dirty="0" err="1"/>
              <a:t>i</a:t>
            </a:r>
            <a:r>
              <a:rPr lang="en-US" baseline="30000" dirty="0" err="1"/>
              <a:t>th</a:t>
            </a:r>
            <a:r>
              <a:rPr lang="en-US" dirty="0"/>
              <a:t> row block and </a:t>
            </a:r>
            <a:r>
              <a:rPr lang="en-US" dirty="0" err="1"/>
              <a:t>j</a:t>
            </a:r>
            <a:r>
              <a:rPr lang="en-US" baseline="30000" dirty="0" err="1"/>
              <a:t>th</a:t>
            </a:r>
            <a:r>
              <a:rPr lang="en-US" dirty="0"/>
              <a:t> column block.</a:t>
            </a:r>
          </a:p>
          <a:p>
            <a:r>
              <a:rPr lang="en-US" dirty="0" err="1"/>
              <a:t>i</a:t>
            </a:r>
            <a:r>
              <a:rPr lang="en-US" dirty="0"/>
              <a:t> = 1, 2, 3, 4,5		j = 1, 2, 3, 4, 5		k = 1, 2, 3, 4, 5</a:t>
            </a:r>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6D54D811-1DA6-537B-0894-E4E00FDDD70D}"/>
              </a:ext>
            </a:extLst>
          </p:cNvPr>
          <p:cNvGraphicFramePr>
            <a:graphicFrameLocks noGrp="1"/>
          </p:cNvGraphicFramePr>
          <p:nvPr>
            <p:extLst>
              <p:ext uri="{D42A27DB-BD31-4B8C-83A1-F6EECF244321}">
                <p14:modId xmlns:p14="http://schemas.microsoft.com/office/powerpoint/2010/main" val="2023073100"/>
              </p:ext>
            </p:extLst>
          </p:nvPr>
        </p:nvGraphicFramePr>
        <p:xfrm>
          <a:off x="1137920" y="2575560"/>
          <a:ext cx="8128002" cy="357124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74077640"/>
                    </a:ext>
                  </a:extLst>
                </a:gridCol>
                <a:gridCol w="1354667">
                  <a:extLst>
                    <a:ext uri="{9D8B030D-6E8A-4147-A177-3AD203B41FA5}">
                      <a16:colId xmlns:a16="http://schemas.microsoft.com/office/drawing/2014/main" val="1044787355"/>
                    </a:ext>
                  </a:extLst>
                </a:gridCol>
                <a:gridCol w="1354667">
                  <a:extLst>
                    <a:ext uri="{9D8B030D-6E8A-4147-A177-3AD203B41FA5}">
                      <a16:colId xmlns:a16="http://schemas.microsoft.com/office/drawing/2014/main" val="2666593774"/>
                    </a:ext>
                  </a:extLst>
                </a:gridCol>
                <a:gridCol w="1354667">
                  <a:extLst>
                    <a:ext uri="{9D8B030D-6E8A-4147-A177-3AD203B41FA5}">
                      <a16:colId xmlns:a16="http://schemas.microsoft.com/office/drawing/2014/main" val="1491480911"/>
                    </a:ext>
                  </a:extLst>
                </a:gridCol>
                <a:gridCol w="1354667">
                  <a:extLst>
                    <a:ext uri="{9D8B030D-6E8A-4147-A177-3AD203B41FA5}">
                      <a16:colId xmlns:a16="http://schemas.microsoft.com/office/drawing/2014/main" val="175342548"/>
                    </a:ext>
                  </a:extLst>
                </a:gridCol>
                <a:gridCol w="1354667">
                  <a:extLst>
                    <a:ext uri="{9D8B030D-6E8A-4147-A177-3AD203B41FA5}">
                      <a16:colId xmlns:a16="http://schemas.microsoft.com/office/drawing/2014/main" val="1992258092"/>
                    </a:ext>
                  </a:extLst>
                </a:gridCol>
              </a:tblGrid>
              <a:tr h="370840">
                <a:tc>
                  <a:txBody>
                    <a:bodyPr/>
                    <a:lstStyle/>
                    <a:p>
                      <a:endParaRPr lang="en-US" dirty="0"/>
                    </a:p>
                  </a:txBody>
                  <a:tcPr/>
                </a:tc>
                <a:tc>
                  <a:txBody>
                    <a:bodyPr/>
                    <a:lstStyle/>
                    <a:p>
                      <a:r>
                        <a:rPr lang="en-US" dirty="0"/>
                        <a:t>Block 1 </a:t>
                      </a:r>
                    </a:p>
                  </a:txBody>
                  <a:tcPr/>
                </a:tc>
                <a:tc>
                  <a:txBody>
                    <a:bodyPr/>
                    <a:lstStyle/>
                    <a:p>
                      <a:r>
                        <a:rPr lang="en-US" dirty="0"/>
                        <a:t>Block 2</a:t>
                      </a:r>
                    </a:p>
                  </a:txBody>
                  <a:tcPr/>
                </a:tc>
                <a:tc>
                  <a:txBody>
                    <a:bodyPr/>
                    <a:lstStyle/>
                    <a:p>
                      <a:r>
                        <a:rPr lang="en-US" dirty="0"/>
                        <a:t>Block 3</a:t>
                      </a:r>
                    </a:p>
                  </a:txBody>
                  <a:tcPr/>
                </a:tc>
                <a:tc>
                  <a:txBody>
                    <a:bodyPr/>
                    <a:lstStyle/>
                    <a:p>
                      <a:r>
                        <a:rPr lang="en-US" dirty="0"/>
                        <a:t>Block 4</a:t>
                      </a:r>
                    </a:p>
                  </a:txBody>
                  <a:tcPr/>
                </a:tc>
                <a:tc>
                  <a:txBody>
                    <a:bodyPr/>
                    <a:lstStyle/>
                    <a:p>
                      <a:r>
                        <a:rPr lang="en-US" dirty="0"/>
                        <a:t>Block 5</a:t>
                      </a:r>
                    </a:p>
                  </a:txBody>
                  <a:tcPr/>
                </a:tc>
                <a:extLst>
                  <a:ext uri="{0D108BD9-81ED-4DB2-BD59-A6C34878D82A}">
                    <a16:rowId xmlns:a16="http://schemas.microsoft.com/office/drawing/2014/main" val="1107366885"/>
                  </a:ext>
                </a:extLst>
              </a:tr>
              <a:tr h="370840">
                <a:tc>
                  <a:txBody>
                    <a:bodyPr/>
                    <a:lstStyle/>
                    <a:p>
                      <a:r>
                        <a:rPr lang="en-US" dirty="0"/>
                        <a:t>Block 1</a:t>
                      </a:r>
                    </a:p>
                  </a:txBody>
                  <a:tcPr/>
                </a:tc>
                <a:tc>
                  <a:txBody>
                    <a:bodyPr/>
                    <a:lstStyle/>
                    <a:p>
                      <a:r>
                        <a:rPr lang="en-US" dirty="0"/>
                        <a:t>Treatment A</a:t>
                      </a:r>
                    </a:p>
                    <a:p>
                      <a:r>
                        <a:rPr lang="en-US" dirty="0"/>
                        <a:t>(y</a:t>
                      </a:r>
                      <a:r>
                        <a:rPr lang="en-US" baseline="-25000" dirty="0"/>
                        <a:t>111</a:t>
                      </a:r>
                      <a:r>
                        <a:rPr lang="en-US" dirty="0"/>
                        <a:t>)</a:t>
                      </a:r>
                    </a:p>
                  </a:txBody>
                  <a:tcPr/>
                </a:tc>
                <a:tc>
                  <a:txBody>
                    <a:bodyPr/>
                    <a:lstStyle/>
                    <a:p>
                      <a:r>
                        <a:rPr lang="en-US" dirty="0"/>
                        <a:t>Treatment D</a:t>
                      </a:r>
                    </a:p>
                    <a:p>
                      <a:r>
                        <a:rPr lang="en-US" dirty="0"/>
                        <a:t>(y</a:t>
                      </a:r>
                      <a:r>
                        <a:rPr lang="en-US" baseline="-25000" dirty="0"/>
                        <a:t>124</a:t>
                      </a:r>
                      <a:r>
                        <a:rPr lang="en-US" dirty="0"/>
                        <a:t>)</a:t>
                      </a:r>
                    </a:p>
                  </a:txBody>
                  <a:tcPr/>
                </a:tc>
                <a:tc>
                  <a:txBody>
                    <a:bodyPr/>
                    <a:lstStyle/>
                    <a:p>
                      <a:r>
                        <a:rPr lang="en-US" dirty="0"/>
                        <a:t>Treatment B</a:t>
                      </a:r>
                    </a:p>
                    <a:p>
                      <a:r>
                        <a:rPr lang="en-US" dirty="0"/>
                        <a:t>(y</a:t>
                      </a:r>
                      <a:r>
                        <a:rPr lang="en-US" baseline="-25000" dirty="0"/>
                        <a:t>132</a:t>
                      </a:r>
                      <a:r>
                        <a:rPr lang="en-US" dirty="0"/>
                        <a:t>)</a:t>
                      </a:r>
                    </a:p>
                  </a:txBody>
                  <a:tcPr/>
                </a:tc>
                <a:tc>
                  <a:txBody>
                    <a:bodyPr/>
                    <a:lstStyle/>
                    <a:p>
                      <a:r>
                        <a:rPr lang="en-US" dirty="0"/>
                        <a:t>Treatment E</a:t>
                      </a:r>
                    </a:p>
                    <a:p>
                      <a:r>
                        <a:rPr lang="en-US" dirty="0"/>
                        <a:t>(y</a:t>
                      </a:r>
                      <a:r>
                        <a:rPr lang="en-US" baseline="-25000" dirty="0"/>
                        <a:t>145</a:t>
                      </a:r>
                      <a:r>
                        <a:rPr lang="en-US" dirty="0"/>
                        <a:t>)</a:t>
                      </a:r>
                    </a:p>
                  </a:txBody>
                  <a:tcPr/>
                </a:tc>
                <a:tc>
                  <a:txBody>
                    <a:bodyPr/>
                    <a:lstStyle/>
                    <a:p>
                      <a:r>
                        <a:rPr lang="en-US" dirty="0"/>
                        <a:t>Treatment C</a:t>
                      </a:r>
                    </a:p>
                    <a:p>
                      <a:r>
                        <a:rPr lang="en-US" dirty="0"/>
                        <a:t>(y</a:t>
                      </a:r>
                      <a:r>
                        <a:rPr lang="en-US" baseline="-25000" dirty="0"/>
                        <a:t>153</a:t>
                      </a:r>
                      <a:r>
                        <a:rPr lang="en-US" dirty="0"/>
                        <a:t>)</a:t>
                      </a:r>
                    </a:p>
                  </a:txBody>
                  <a:tcPr/>
                </a:tc>
                <a:extLst>
                  <a:ext uri="{0D108BD9-81ED-4DB2-BD59-A6C34878D82A}">
                    <a16:rowId xmlns:a16="http://schemas.microsoft.com/office/drawing/2014/main" val="569718743"/>
                  </a:ext>
                </a:extLst>
              </a:tr>
              <a:tr h="370840">
                <a:tc>
                  <a:txBody>
                    <a:bodyPr/>
                    <a:lstStyle/>
                    <a:p>
                      <a:r>
                        <a:rPr lang="en-US" dirty="0"/>
                        <a:t>Block 2</a:t>
                      </a:r>
                    </a:p>
                  </a:txBody>
                  <a:tcPr/>
                </a:tc>
                <a:tc>
                  <a:txBody>
                    <a:bodyPr/>
                    <a:lstStyle/>
                    <a:p>
                      <a:r>
                        <a:rPr lang="en-US" dirty="0"/>
                        <a:t>Treatment D</a:t>
                      </a:r>
                    </a:p>
                    <a:p>
                      <a:r>
                        <a:rPr lang="en-US" dirty="0"/>
                        <a:t>(y</a:t>
                      </a:r>
                      <a:r>
                        <a:rPr lang="en-US" baseline="-25000" dirty="0"/>
                        <a:t>214</a:t>
                      </a:r>
                      <a:r>
                        <a:rPr lang="en-US" dirty="0"/>
                        <a:t>)</a:t>
                      </a:r>
                    </a:p>
                  </a:txBody>
                  <a:tcPr/>
                </a:tc>
                <a:tc>
                  <a:txBody>
                    <a:bodyPr/>
                    <a:lstStyle/>
                    <a:p>
                      <a:r>
                        <a:rPr lang="en-US" dirty="0"/>
                        <a:t>Treatment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221</a:t>
                      </a:r>
                      <a:r>
                        <a:rPr lang="en-US" dirty="0"/>
                        <a:t>)</a:t>
                      </a:r>
                    </a:p>
                  </a:txBody>
                  <a:tcPr/>
                </a:tc>
                <a:tc>
                  <a:txBody>
                    <a:bodyPr/>
                    <a:lstStyle/>
                    <a:p>
                      <a:r>
                        <a:rPr lang="en-US" dirty="0"/>
                        <a:t>Treatment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233</a:t>
                      </a:r>
                      <a:r>
                        <a:rPr lang="en-US" dirty="0"/>
                        <a:t>)</a:t>
                      </a:r>
                    </a:p>
                  </a:txBody>
                  <a:tcPr/>
                </a:tc>
                <a:tc>
                  <a:txBody>
                    <a:bodyPr/>
                    <a:lstStyle/>
                    <a:p>
                      <a:r>
                        <a:rPr lang="en-US" dirty="0"/>
                        <a:t>Treatment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242</a:t>
                      </a:r>
                      <a:r>
                        <a:rPr lang="en-US" dirty="0"/>
                        <a:t>)</a:t>
                      </a:r>
                    </a:p>
                  </a:txBody>
                  <a:tcPr/>
                </a:tc>
                <a:tc>
                  <a:txBody>
                    <a:bodyPr/>
                    <a:lstStyle/>
                    <a:p>
                      <a:r>
                        <a:rPr lang="en-US" dirty="0"/>
                        <a:t>Treatment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255</a:t>
                      </a:r>
                      <a:r>
                        <a:rPr lang="en-US" dirty="0"/>
                        <a:t>)</a:t>
                      </a:r>
                    </a:p>
                  </a:txBody>
                  <a:tcPr/>
                </a:tc>
                <a:extLst>
                  <a:ext uri="{0D108BD9-81ED-4DB2-BD59-A6C34878D82A}">
                    <a16:rowId xmlns:a16="http://schemas.microsoft.com/office/drawing/2014/main" val="1751492359"/>
                  </a:ext>
                </a:extLst>
              </a:tr>
              <a:tr h="370840">
                <a:tc>
                  <a:txBody>
                    <a:bodyPr/>
                    <a:lstStyle/>
                    <a:p>
                      <a:r>
                        <a:rPr lang="en-US" dirty="0"/>
                        <a:t>Block 3</a:t>
                      </a:r>
                    </a:p>
                  </a:txBody>
                  <a:tcPr/>
                </a:tc>
                <a:tc>
                  <a:txBody>
                    <a:bodyPr/>
                    <a:lstStyle/>
                    <a:p>
                      <a:r>
                        <a:rPr lang="en-US" dirty="0"/>
                        <a:t>Treatment D</a:t>
                      </a:r>
                    </a:p>
                    <a:p>
                      <a:r>
                        <a:rPr lang="en-US" dirty="0"/>
                        <a:t>(y</a:t>
                      </a:r>
                      <a:r>
                        <a:rPr lang="en-US" baseline="-25000" dirty="0"/>
                        <a:t>314</a:t>
                      </a:r>
                      <a:r>
                        <a:rPr lang="en-US" dirty="0"/>
                        <a:t>)</a:t>
                      </a:r>
                    </a:p>
                  </a:txBody>
                  <a:tcPr/>
                </a:tc>
                <a:tc>
                  <a:txBody>
                    <a:bodyPr/>
                    <a:lstStyle/>
                    <a:p>
                      <a:r>
                        <a:rPr lang="en-US" dirty="0"/>
                        <a:t>Treatment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322</a:t>
                      </a:r>
                      <a:r>
                        <a:rPr lang="en-US" dirty="0"/>
                        <a:t>)</a:t>
                      </a:r>
                    </a:p>
                  </a:txBody>
                  <a:tcPr/>
                </a:tc>
                <a:tc>
                  <a:txBody>
                    <a:bodyPr/>
                    <a:lstStyle/>
                    <a:p>
                      <a:r>
                        <a:rPr lang="en-US" dirty="0"/>
                        <a:t>Treatment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335</a:t>
                      </a:r>
                      <a:r>
                        <a:rPr lang="en-US" dirty="0"/>
                        <a:t>)</a:t>
                      </a:r>
                    </a:p>
                  </a:txBody>
                  <a:tcPr/>
                </a:tc>
                <a:tc>
                  <a:txBody>
                    <a:bodyPr/>
                    <a:lstStyle/>
                    <a:p>
                      <a:r>
                        <a:rPr lang="en-US" dirty="0"/>
                        <a:t>Treatment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344</a:t>
                      </a:r>
                      <a:r>
                        <a:rPr lang="en-US" dirty="0"/>
                        <a:t>)</a:t>
                      </a:r>
                    </a:p>
                  </a:txBody>
                  <a:tcPr/>
                </a:tc>
                <a:tc>
                  <a:txBody>
                    <a:bodyPr/>
                    <a:lstStyle/>
                    <a:p>
                      <a:r>
                        <a:rPr lang="en-US" dirty="0"/>
                        <a:t>Treatment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351</a:t>
                      </a:r>
                      <a:r>
                        <a:rPr lang="en-US" dirty="0"/>
                        <a:t>)</a:t>
                      </a:r>
                    </a:p>
                  </a:txBody>
                  <a:tcPr/>
                </a:tc>
                <a:extLst>
                  <a:ext uri="{0D108BD9-81ED-4DB2-BD59-A6C34878D82A}">
                    <a16:rowId xmlns:a16="http://schemas.microsoft.com/office/drawing/2014/main" val="3351393376"/>
                  </a:ext>
                </a:extLst>
              </a:tr>
              <a:tr h="370840">
                <a:tc>
                  <a:txBody>
                    <a:bodyPr/>
                    <a:lstStyle/>
                    <a:p>
                      <a:r>
                        <a:rPr lang="en-US" dirty="0"/>
                        <a:t>Block 4</a:t>
                      </a:r>
                    </a:p>
                  </a:txBody>
                  <a:tcPr/>
                </a:tc>
                <a:tc>
                  <a:txBody>
                    <a:bodyPr/>
                    <a:lstStyle/>
                    <a:p>
                      <a:r>
                        <a:rPr lang="en-US" dirty="0"/>
                        <a:t>Treatment B</a:t>
                      </a:r>
                    </a:p>
                    <a:p>
                      <a:r>
                        <a:rPr lang="en-US" dirty="0"/>
                        <a:t>(y</a:t>
                      </a:r>
                      <a:r>
                        <a:rPr lang="en-US" baseline="-25000" dirty="0"/>
                        <a:t>412</a:t>
                      </a:r>
                      <a:r>
                        <a:rPr lang="en-US" dirty="0"/>
                        <a:t>)</a:t>
                      </a:r>
                    </a:p>
                  </a:txBody>
                  <a:tcPr/>
                </a:tc>
                <a:tc>
                  <a:txBody>
                    <a:bodyPr/>
                    <a:lstStyle/>
                    <a:p>
                      <a:r>
                        <a:rPr lang="en-US" dirty="0"/>
                        <a:t>Treatment E</a:t>
                      </a:r>
                    </a:p>
                    <a:p>
                      <a:r>
                        <a:rPr lang="en-US" dirty="0"/>
                        <a:t>(y</a:t>
                      </a:r>
                      <a:r>
                        <a:rPr lang="en-US" baseline="-25000" dirty="0"/>
                        <a:t>425</a:t>
                      </a:r>
                      <a:r>
                        <a:rPr lang="en-US" dirty="0"/>
                        <a:t>)</a:t>
                      </a:r>
                    </a:p>
                  </a:txBody>
                  <a:tcPr/>
                </a:tc>
                <a:tc>
                  <a:txBody>
                    <a:bodyPr/>
                    <a:lstStyle/>
                    <a:p>
                      <a:r>
                        <a:rPr lang="en-US" dirty="0"/>
                        <a:t>Treatment A</a:t>
                      </a:r>
                    </a:p>
                    <a:p>
                      <a:r>
                        <a:rPr lang="en-US" dirty="0"/>
                        <a:t>(y</a:t>
                      </a:r>
                      <a:r>
                        <a:rPr lang="en-US" baseline="-25000" dirty="0"/>
                        <a:t>431</a:t>
                      </a:r>
                      <a:r>
                        <a:rPr lang="en-US" dirty="0"/>
                        <a:t>)</a:t>
                      </a:r>
                    </a:p>
                  </a:txBody>
                  <a:tcPr/>
                </a:tc>
                <a:tc>
                  <a:txBody>
                    <a:bodyPr/>
                    <a:lstStyle/>
                    <a:p>
                      <a:r>
                        <a:rPr lang="en-US" dirty="0"/>
                        <a:t>Treatment C</a:t>
                      </a:r>
                    </a:p>
                    <a:p>
                      <a:r>
                        <a:rPr lang="en-US" dirty="0"/>
                        <a:t>(y</a:t>
                      </a:r>
                      <a:r>
                        <a:rPr lang="en-US" baseline="-25000" dirty="0"/>
                        <a:t>443</a:t>
                      </a:r>
                      <a:r>
                        <a:rPr lang="en-US" dirty="0"/>
                        <a:t>)</a:t>
                      </a:r>
                    </a:p>
                  </a:txBody>
                  <a:tcPr/>
                </a:tc>
                <a:tc>
                  <a:txBody>
                    <a:bodyPr/>
                    <a:lstStyle/>
                    <a:p>
                      <a:r>
                        <a:rPr lang="en-US" dirty="0"/>
                        <a:t>Treatment D</a:t>
                      </a:r>
                    </a:p>
                    <a:p>
                      <a:r>
                        <a:rPr lang="en-US" dirty="0"/>
                        <a:t>(y</a:t>
                      </a:r>
                      <a:r>
                        <a:rPr lang="en-US" baseline="-25000" dirty="0"/>
                        <a:t>454</a:t>
                      </a:r>
                      <a:r>
                        <a:rPr lang="en-US" dirty="0"/>
                        <a:t>)</a:t>
                      </a:r>
                    </a:p>
                  </a:txBody>
                  <a:tcPr/>
                </a:tc>
                <a:extLst>
                  <a:ext uri="{0D108BD9-81ED-4DB2-BD59-A6C34878D82A}">
                    <a16:rowId xmlns:a16="http://schemas.microsoft.com/office/drawing/2014/main" val="1534429708"/>
                  </a:ext>
                </a:extLst>
              </a:tr>
              <a:tr h="370840">
                <a:tc>
                  <a:txBody>
                    <a:bodyPr/>
                    <a:lstStyle/>
                    <a:p>
                      <a:r>
                        <a:rPr lang="en-US" dirty="0"/>
                        <a:t>Block 5</a:t>
                      </a:r>
                    </a:p>
                  </a:txBody>
                  <a:tcPr/>
                </a:tc>
                <a:tc>
                  <a:txBody>
                    <a:bodyPr/>
                    <a:lstStyle/>
                    <a:p>
                      <a:r>
                        <a:rPr lang="en-US" dirty="0"/>
                        <a:t>Treatment E</a:t>
                      </a:r>
                    </a:p>
                    <a:p>
                      <a:r>
                        <a:rPr lang="en-US" dirty="0"/>
                        <a:t>(y</a:t>
                      </a:r>
                      <a:r>
                        <a:rPr lang="en-US" baseline="-25000" dirty="0"/>
                        <a:t>515</a:t>
                      </a:r>
                      <a:r>
                        <a:rPr lang="en-US" dirty="0"/>
                        <a:t>)</a:t>
                      </a:r>
                    </a:p>
                  </a:txBody>
                  <a:tcPr/>
                </a:tc>
                <a:tc>
                  <a:txBody>
                    <a:bodyPr/>
                    <a:lstStyle/>
                    <a:p>
                      <a:r>
                        <a:rPr lang="en-US" dirty="0"/>
                        <a:t>Treatment C</a:t>
                      </a:r>
                    </a:p>
                    <a:p>
                      <a:r>
                        <a:rPr lang="en-US" dirty="0"/>
                        <a:t>(y</a:t>
                      </a:r>
                      <a:r>
                        <a:rPr lang="en-US" baseline="-25000" dirty="0"/>
                        <a:t>523</a:t>
                      </a:r>
                      <a:r>
                        <a:rPr lang="en-US" dirty="0"/>
                        <a:t>)</a:t>
                      </a:r>
                    </a:p>
                  </a:txBody>
                  <a:tcPr/>
                </a:tc>
                <a:tc>
                  <a:txBody>
                    <a:bodyPr/>
                    <a:lstStyle/>
                    <a:p>
                      <a:r>
                        <a:rPr lang="en-US" dirty="0"/>
                        <a:t>Treatment D</a:t>
                      </a:r>
                    </a:p>
                    <a:p>
                      <a:r>
                        <a:rPr lang="en-US" dirty="0"/>
                        <a:t>(y</a:t>
                      </a:r>
                      <a:r>
                        <a:rPr lang="en-US" baseline="-25000" dirty="0"/>
                        <a:t>534</a:t>
                      </a:r>
                      <a:r>
                        <a:rPr lang="en-US" dirty="0"/>
                        <a:t>)</a:t>
                      </a:r>
                    </a:p>
                  </a:txBody>
                  <a:tcPr/>
                </a:tc>
                <a:tc>
                  <a:txBody>
                    <a:bodyPr/>
                    <a:lstStyle/>
                    <a:p>
                      <a:r>
                        <a:rPr lang="en-US" dirty="0"/>
                        <a:t>Treatment A</a:t>
                      </a:r>
                    </a:p>
                    <a:p>
                      <a:r>
                        <a:rPr lang="en-US" dirty="0"/>
                        <a:t>(y</a:t>
                      </a:r>
                      <a:r>
                        <a:rPr lang="en-US" baseline="-25000" dirty="0"/>
                        <a:t>541</a:t>
                      </a:r>
                      <a:r>
                        <a:rPr lang="en-US" dirty="0"/>
                        <a:t>)</a:t>
                      </a:r>
                    </a:p>
                  </a:txBody>
                  <a:tcPr/>
                </a:tc>
                <a:tc>
                  <a:txBody>
                    <a:bodyPr/>
                    <a:lstStyle/>
                    <a:p>
                      <a:r>
                        <a:rPr lang="en-US" dirty="0"/>
                        <a:t>Treatment B</a:t>
                      </a:r>
                    </a:p>
                    <a:p>
                      <a:r>
                        <a:rPr lang="en-US" dirty="0"/>
                        <a:t>(y</a:t>
                      </a:r>
                      <a:r>
                        <a:rPr lang="en-US" baseline="-25000" dirty="0"/>
                        <a:t>552</a:t>
                      </a:r>
                      <a:r>
                        <a:rPr lang="en-US" dirty="0"/>
                        <a:t>)</a:t>
                      </a:r>
                    </a:p>
                  </a:txBody>
                  <a:tcPr/>
                </a:tc>
                <a:extLst>
                  <a:ext uri="{0D108BD9-81ED-4DB2-BD59-A6C34878D82A}">
                    <a16:rowId xmlns:a16="http://schemas.microsoft.com/office/drawing/2014/main" val="1639266689"/>
                  </a:ext>
                </a:extLst>
              </a:tr>
            </a:tbl>
          </a:graphicData>
        </a:graphic>
      </p:graphicFrame>
      <p:sp>
        <p:nvSpPr>
          <p:cNvPr id="5" name="Date Placeholder 4">
            <a:extLst>
              <a:ext uri="{FF2B5EF4-FFF2-40B4-BE49-F238E27FC236}">
                <a16:creationId xmlns:a16="http://schemas.microsoft.com/office/drawing/2014/main" id="{D2247FAD-8B70-3B40-86D4-33472D553931}"/>
              </a:ext>
            </a:extLst>
          </p:cNvPr>
          <p:cNvSpPr>
            <a:spLocks noGrp="1"/>
          </p:cNvSpPr>
          <p:nvPr>
            <p:ph type="dt" sz="half" idx="10"/>
          </p:nvPr>
        </p:nvSpPr>
        <p:spPr/>
        <p:txBody>
          <a:bodyPr/>
          <a:lstStyle/>
          <a:p>
            <a:fld id="{094C7D47-F763-4990-AA91-12934D3CB9DF}" type="datetime1">
              <a:rPr lang="en-US" smtClean="0"/>
              <a:t>2/9/2025</a:t>
            </a:fld>
            <a:endParaRPr lang="en-US" dirty="0"/>
          </a:p>
        </p:txBody>
      </p:sp>
      <p:sp>
        <p:nvSpPr>
          <p:cNvPr id="6" name="Footer Placeholder 5">
            <a:extLst>
              <a:ext uri="{FF2B5EF4-FFF2-40B4-BE49-F238E27FC236}">
                <a16:creationId xmlns:a16="http://schemas.microsoft.com/office/drawing/2014/main" id="{6C6D8A46-7449-6082-F3A1-72D909B40910}"/>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89646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6FD7-A6E6-545D-5EAD-00D8FB69AD6E}"/>
              </a:ext>
            </a:extLst>
          </p:cNvPr>
          <p:cNvSpPr>
            <a:spLocks noGrp="1"/>
          </p:cNvSpPr>
          <p:nvPr>
            <p:ph type="title"/>
          </p:nvPr>
        </p:nvSpPr>
        <p:spPr>
          <a:xfrm>
            <a:off x="1024127" y="188976"/>
            <a:ext cx="9720072" cy="359664"/>
          </a:xfrm>
        </p:spPr>
        <p:txBody>
          <a:bodyPr>
            <a:normAutofit fontScale="90000"/>
          </a:bodyPr>
          <a:lstStyle/>
          <a:p>
            <a:r>
              <a:rPr lang="en-US" sz="2400" b="1" dirty="0"/>
              <a:t>Assumptions of </a:t>
            </a:r>
            <a:r>
              <a:rPr lang="en-US" sz="2400" b="1" dirty="0" err="1"/>
              <a:t>lsd</a:t>
            </a:r>
            <a:endParaRPr lang="en-US" sz="2400" b="1" dirty="0"/>
          </a:p>
        </p:txBody>
      </p:sp>
      <p:sp>
        <p:nvSpPr>
          <p:cNvPr id="3" name="Content Placeholder 2">
            <a:extLst>
              <a:ext uri="{FF2B5EF4-FFF2-40B4-BE49-F238E27FC236}">
                <a16:creationId xmlns:a16="http://schemas.microsoft.com/office/drawing/2014/main" id="{862297E3-60EA-2EC6-50FB-5594C17AEB30}"/>
              </a:ext>
            </a:extLst>
          </p:cNvPr>
          <p:cNvSpPr>
            <a:spLocks noGrp="1"/>
          </p:cNvSpPr>
          <p:nvPr>
            <p:ph idx="1"/>
          </p:nvPr>
        </p:nvSpPr>
        <p:spPr>
          <a:xfrm>
            <a:off x="1024128" y="660400"/>
            <a:ext cx="10649712" cy="5648960"/>
          </a:xfrm>
        </p:spPr>
        <p:txBody>
          <a:bodyPr>
            <a:normAutofit fontScale="62500" lnSpcReduction="20000"/>
          </a:bodyPr>
          <a:lstStyle/>
          <a:p>
            <a:pPr marL="284163" indent="-223838" algn="l">
              <a:buNone/>
            </a:pPr>
            <a:r>
              <a:rPr lang="en-US" b="1" dirty="0">
                <a:solidFill>
                  <a:srgbClr val="1F1F1F"/>
                </a:solidFill>
                <a:latin typeface="Google Sans"/>
              </a:rPr>
              <a:t>1. </a:t>
            </a:r>
            <a:r>
              <a:rPr lang="en-US" sz="2600" b="1" i="0" dirty="0">
                <a:solidFill>
                  <a:srgbClr val="1F1F1F"/>
                </a:solidFill>
                <a:effectLst/>
                <a:latin typeface="Google Sans"/>
              </a:rPr>
              <a:t>Interaction:</a:t>
            </a:r>
            <a:endParaRPr lang="en-US" sz="2600" b="0" i="0" dirty="0">
              <a:solidFill>
                <a:srgbClr val="1F1F1F"/>
              </a:solidFill>
              <a:effectLst/>
              <a:latin typeface="Google Sans"/>
            </a:endParaRPr>
          </a:p>
          <a:p>
            <a:pPr marL="284163" indent="-111125" algn="l">
              <a:buNone/>
            </a:pPr>
            <a:r>
              <a:rPr lang="en-US" sz="2600" b="0" i="0" dirty="0">
                <a:solidFill>
                  <a:srgbClr val="1F1F1F"/>
                </a:solidFill>
                <a:effectLst/>
                <a:latin typeface="Google Sans"/>
              </a:rPr>
              <a:t>	This is the most critical assumption. It states that there are </a:t>
            </a:r>
            <a:r>
              <a:rPr lang="en-US" sz="2600" b="1" i="0" dirty="0">
                <a:solidFill>
                  <a:srgbClr val="1F1F1F"/>
                </a:solidFill>
                <a:effectLst/>
                <a:latin typeface="Google Sans"/>
              </a:rPr>
              <a:t>no interactions</a:t>
            </a:r>
            <a:r>
              <a:rPr lang="en-US" sz="2600" b="0" i="0" dirty="0">
                <a:solidFill>
                  <a:srgbClr val="1F1F1F"/>
                </a:solidFill>
                <a:effectLst/>
                <a:latin typeface="Google Sans"/>
              </a:rPr>
              <a:t> between the:</a:t>
            </a:r>
          </a:p>
          <a:p>
            <a:pPr marL="630238" lvl="1" indent="-284163" algn="l">
              <a:buFont typeface="Arial" panose="020B0604020202020204" pitchFamily="34" charset="0"/>
              <a:buChar char="•"/>
            </a:pPr>
            <a:r>
              <a:rPr lang="en-US" sz="2600" b="1" i="0" dirty="0">
                <a:solidFill>
                  <a:srgbClr val="1F1F1F"/>
                </a:solidFill>
                <a:effectLst/>
                <a:latin typeface="Google Sans"/>
              </a:rPr>
              <a:t>Treatments:</a:t>
            </a:r>
            <a:r>
              <a:rPr lang="en-US" sz="2600" b="0" i="0" dirty="0">
                <a:solidFill>
                  <a:srgbClr val="1F1F1F"/>
                </a:solidFill>
                <a:effectLst/>
                <a:latin typeface="Google Sans"/>
              </a:rPr>
              <a:t> The different factors or conditions you're testing.</a:t>
            </a:r>
          </a:p>
          <a:p>
            <a:pPr marL="630238" lvl="1" indent="-284163" algn="l">
              <a:buFont typeface="Arial" panose="020B0604020202020204" pitchFamily="34" charset="0"/>
              <a:buChar char="•"/>
            </a:pPr>
            <a:r>
              <a:rPr lang="en-US" sz="2600" b="1" i="0" dirty="0">
                <a:solidFill>
                  <a:srgbClr val="1F1F1F"/>
                </a:solidFill>
                <a:effectLst/>
                <a:latin typeface="Google Sans"/>
              </a:rPr>
              <a:t>Blocking Factors:</a:t>
            </a:r>
            <a:r>
              <a:rPr lang="en-US" sz="2600" b="0" i="0" dirty="0">
                <a:solidFill>
                  <a:srgbClr val="1F1F1F"/>
                </a:solidFill>
                <a:effectLst/>
                <a:latin typeface="Google Sans"/>
              </a:rPr>
              <a:t> The factors (like rows or columns) used to control for extraneous variables.</a:t>
            </a:r>
          </a:p>
          <a:p>
            <a:pPr marL="284163" indent="0" algn="l">
              <a:buNone/>
            </a:pPr>
            <a:r>
              <a:rPr lang="en-US" sz="2600" b="0" i="0" dirty="0">
                <a:solidFill>
                  <a:srgbClr val="1F1F1F"/>
                </a:solidFill>
                <a:effectLst/>
                <a:latin typeface="Google Sans"/>
              </a:rPr>
              <a:t>If interactions exist, the effects of treatments can be masked or inflated, leading to misleading results.</a:t>
            </a:r>
          </a:p>
          <a:p>
            <a:pPr algn="l"/>
            <a:r>
              <a:rPr lang="en-US" sz="2600" b="1" i="0" dirty="0">
                <a:solidFill>
                  <a:srgbClr val="1F1F1F"/>
                </a:solidFill>
                <a:effectLst/>
                <a:latin typeface="Google Sans"/>
              </a:rPr>
              <a:t>2. Equal Levels:</a:t>
            </a:r>
            <a:endParaRPr lang="en-US" sz="2600" b="0" i="0" dirty="0">
              <a:solidFill>
                <a:srgbClr val="1F1F1F"/>
              </a:solidFill>
              <a:effectLst/>
              <a:latin typeface="Google Sans"/>
            </a:endParaRPr>
          </a:p>
          <a:p>
            <a:pPr marL="284163" indent="0" algn="l">
              <a:buNone/>
            </a:pPr>
            <a:r>
              <a:rPr lang="en-US" sz="2600" b="0" i="0" dirty="0">
                <a:solidFill>
                  <a:srgbClr val="1F1F1F"/>
                </a:solidFill>
                <a:effectLst/>
                <a:latin typeface="Google Sans"/>
              </a:rPr>
              <a:t>The number of </a:t>
            </a:r>
            <a:r>
              <a:rPr lang="en-US" sz="2600" b="1" i="0" dirty="0">
                <a:solidFill>
                  <a:srgbClr val="1F1F1F"/>
                </a:solidFill>
                <a:effectLst/>
                <a:latin typeface="Google Sans"/>
              </a:rPr>
              <a:t>levels</a:t>
            </a:r>
            <a:r>
              <a:rPr lang="en-US" sz="2600" b="0" i="0" dirty="0">
                <a:solidFill>
                  <a:srgbClr val="1F1F1F"/>
                </a:solidFill>
                <a:effectLst/>
                <a:latin typeface="Google Sans"/>
              </a:rPr>
              <a:t> (categories) for each treatment and blocking factor must be </a:t>
            </a:r>
            <a:r>
              <a:rPr lang="en-US" sz="2600" b="1" i="0" dirty="0">
                <a:solidFill>
                  <a:srgbClr val="1F1F1F"/>
                </a:solidFill>
                <a:effectLst/>
                <a:latin typeface="Google Sans"/>
              </a:rPr>
              <a:t>equal</a:t>
            </a:r>
            <a:r>
              <a:rPr lang="en-US" sz="2600" b="0" i="0" dirty="0">
                <a:solidFill>
                  <a:srgbClr val="1F1F1F"/>
                </a:solidFill>
                <a:effectLst/>
                <a:latin typeface="Google Sans"/>
              </a:rPr>
              <a:t>.</a:t>
            </a:r>
          </a:p>
          <a:p>
            <a:pPr marL="284163" indent="0" algn="l">
              <a:buNone/>
            </a:pPr>
            <a:r>
              <a:rPr lang="en-US" sz="2600" b="0" i="0" dirty="0">
                <a:solidFill>
                  <a:srgbClr val="1F1F1F"/>
                </a:solidFill>
                <a:effectLst/>
                <a:latin typeface="Google Sans"/>
              </a:rPr>
              <a:t>For example, if you have 4 treatments (A, B, C, D), you also need 4 blocks (rows or columns) in your Latin square.</a:t>
            </a:r>
          </a:p>
          <a:p>
            <a:pPr algn="l"/>
            <a:r>
              <a:rPr lang="en-US" sz="2600" b="1" i="0" dirty="0">
                <a:solidFill>
                  <a:srgbClr val="1F1F1F"/>
                </a:solidFill>
                <a:effectLst/>
                <a:latin typeface="Google Sans"/>
              </a:rPr>
              <a:t>3. Normality:</a:t>
            </a:r>
            <a:endParaRPr lang="en-US" sz="2600" b="0" i="0" dirty="0">
              <a:solidFill>
                <a:srgbClr val="1F1F1F"/>
              </a:solidFill>
              <a:effectLst/>
              <a:latin typeface="Google Sans"/>
            </a:endParaRPr>
          </a:p>
          <a:p>
            <a:pPr marL="284163" indent="0" algn="l">
              <a:buNone/>
            </a:pPr>
            <a:r>
              <a:rPr lang="en-US" sz="2600" b="0" i="0" dirty="0">
                <a:solidFill>
                  <a:srgbClr val="1F1F1F"/>
                </a:solidFill>
                <a:effectLst/>
                <a:latin typeface="Google Sans"/>
              </a:rPr>
              <a:t>Ideally, the </a:t>
            </a:r>
            <a:r>
              <a:rPr lang="en-US" sz="2600" b="1" i="0" dirty="0">
                <a:solidFill>
                  <a:srgbClr val="1F1F1F"/>
                </a:solidFill>
                <a:effectLst/>
                <a:latin typeface="Google Sans"/>
              </a:rPr>
              <a:t>errors</a:t>
            </a:r>
            <a:r>
              <a:rPr lang="en-US" sz="2600" b="0" i="0" dirty="0">
                <a:solidFill>
                  <a:srgbClr val="1F1F1F"/>
                </a:solidFill>
                <a:effectLst/>
                <a:latin typeface="Google Sans"/>
              </a:rPr>
              <a:t> in your experiment should be </a:t>
            </a:r>
            <a:r>
              <a:rPr lang="en-US" sz="2600" b="1" i="0" dirty="0">
                <a:solidFill>
                  <a:srgbClr val="1F1F1F"/>
                </a:solidFill>
                <a:effectLst/>
                <a:latin typeface="Google Sans"/>
              </a:rPr>
              <a:t>normally distributed</a:t>
            </a:r>
            <a:r>
              <a:rPr lang="en-US" sz="2600" b="0" i="0" dirty="0">
                <a:solidFill>
                  <a:srgbClr val="1F1F1F"/>
                </a:solidFill>
                <a:effectLst/>
                <a:latin typeface="Google Sans"/>
              </a:rPr>
              <a:t>. This allows for accurate statistical analysis using techniques like ANOVA (analysis of variance).</a:t>
            </a:r>
          </a:p>
          <a:p>
            <a:pPr algn="l"/>
            <a:r>
              <a:rPr lang="en-US" sz="2600" b="1" i="0" dirty="0">
                <a:solidFill>
                  <a:srgbClr val="1F1F1F"/>
                </a:solidFill>
                <a:effectLst/>
                <a:latin typeface="Google Sans"/>
              </a:rPr>
              <a:t>4. Homogeneity of Variance:</a:t>
            </a:r>
            <a:endParaRPr lang="en-US" sz="2600" b="0" i="0" dirty="0">
              <a:solidFill>
                <a:srgbClr val="1F1F1F"/>
              </a:solidFill>
              <a:effectLst/>
              <a:latin typeface="Google Sans"/>
            </a:endParaRPr>
          </a:p>
          <a:p>
            <a:pPr marL="284163" indent="0" algn="l">
              <a:buNone/>
            </a:pPr>
            <a:r>
              <a:rPr lang="en-US" sz="2600" b="0" i="0" dirty="0">
                <a:solidFill>
                  <a:srgbClr val="1F1F1F"/>
                </a:solidFill>
                <a:effectLst/>
                <a:latin typeface="Google Sans"/>
              </a:rPr>
              <a:t>The </a:t>
            </a:r>
            <a:r>
              <a:rPr lang="en-US" sz="2600" b="1" i="0" dirty="0">
                <a:solidFill>
                  <a:srgbClr val="1F1F1F"/>
                </a:solidFill>
                <a:effectLst/>
                <a:latin typeface="Google Sans"/>
              </a:rPr>
              <a:t>variance</a:t>
            </a:r>
            <a:r>
              <a:rPr lang="en-US" sz="2600" b="0" i="0" dirty="0">
                <a:solidFill>
                  <a:srgbClr val="1F1F1F"/>
                </a:solidFill>
                <a:effectLst/>
                <a:latin typeface="Google Sans"/>
              </a:rPr>
              <a:t> (spread) of the errors should be </a:t>
            </a:r>
            <a:r>
              <a:rPr lang="en-US" sz="2600" b="1" i="0" dirty="0">
                <a:solidFill>
                  <a:srgbClr val="1F1F1F"/>
                </a:solidFill>
                <a:effectLst/>
                <a:latin typeface="Google Sans"/>
              </a:rPr>
              <a:t>consistent</a:t>
            </a:r>
            <a:r>
              <a:rPr lang="en-US" sz="2600" b="0" i="0" dirty="0">
                <a:solidFill>
                  <a:srgbClr val="1F1F1F"/>
                </a:solidFill>
                <a:effectLst/>
                <a:latin typeface="Google Sans"/>
              </a:rPr>
              <a:t> across all treatment groups and blocks. This ensures the validity of the statistical tests used in the analysis.</a:t>
            </a:r>
          </a:p>
          <a:p>
            <a:pPr algn="l"/>
            <a:r>
              <a:rPr lang="en-US" sz="2600" b="1" i="0" dirty="0">
                <a:solidFill>
                  <a:srgbClr val="1F1F1F"/>
                </a:solidFill>
                <a:effectLst/>
                <a:latin typeface="Google Sans"/>
              </a:rPr>
              <a:t>5. Independence of Errors:</a:t>
            </a:r>
            <a:endParaRPr lang="en-US" sz="2600" b="0" i="0" dirty="0">
              <a:solidFill>
                <a:srgbClr val="1F1F1F"/>
              </a:solidFill>
              <a:effectLst/>
              <a:latin typeface="Google Sans"/>
            </a:endParaRPr>
          </a:p>
          <a:p>
            <a:pPr marL="284163" indent="0" algn="l">
              <a:buNone/>
            </a:pPr>
            <a:r>
              <a:rPr lang="en-US" sz="2600" b="0" i="0" dirty="0">
                <a:solidFill>
                  <a:srgbClr val="1F1F1F"/>
                </a:solidFill>
                <a:effectLst/>
                <a:latin typeface="Google Sans"/>
              </a:rPr>
              <a:t>The </a:t>
            </a:r>
            <a:r>
              <a:rPr lang="en-US" sz="2600" b="1" i="0" dirty="0">
                <a:solidFill>
                  <a:srgbClr val="1F1F1F"/>
                </a:solidFill>
                <a:effectLst/>
                <a:latin typeface="Google Sans"/>
              </a:rPr>
              <a:t>errors</a:t>
            </a:r>
            <a:r>
              <a:rPr lang="en-US" sz="2600" b="0" i="0" dirty="0">
                <a:solidFill>
                  <a:srgbClr val="1F1F1F"/>
                </a:solidFill>
                <a:effectLst/>
                <a:latin typeface="Google Sans"/>
              </a:rPr>
              <a:t> in your measurements should be </a:t>
            </a:r>
            <a:r>
              <a:rPr lang="en-US" sz="2600" b="1" i="0" dirty="0">
                <a:solidFill>
                  <a:srgbClr val="1F1F1F"/>
                </a:solidFill>
                <a:effectLst/>
                <a:latin typeface="Google Sans"/>
              </a:rPr>
              <a:t>independent</a:t>
            </a:r>
            <a:r>
              <a:rPr lang="en-US" sz="2600" b="0" i="0" dirty="0">
                <a:solidFill>
                  <a:srgbClr val="1F1F1F"/>
                </a:solidFill>
                <a:effectLst/>
                <a:latin typeface="Google Sans"/>
              </a:rPr>
              <a:t>. This means the error in one measurement shouldn't influence the error in another.</a:t>
            </a:r>
          </a:p>
          <a:p>
            <a:endParaRPr lang="en-US" dirty="0"/>
          </a:p>
        </p:txBody>
      </p:sp>
      <p:sp>
        <p:nvSpPr>
          <p:cNvPr id="4" name="Date Placeholder 3">
            <a:extLst>
              <a:ext uri="{FF2B5EF4-FFF2-40B4-BE49-F238E27FC236}">
                <a16:creationId xmlns:a16="http://schemas.microsoft.com/office/drawing/2014/main" id="{51D7C56F-F056-3C43-9DA3-D0D2AEAC51DE}"/>
              </a:ext>
            </a:extLst>
          </p:cNvPr>
          <p:cNvSpPr>
            <a:spLocks noGrp="1"/>
          </p:cNvSpPr>
          <p:nvPr>
            <p:ph type="dt" sz="half" idx="10"/>
          </p:nvPr>
        </p:nvSpPr>
        <p:spPr/>
        <p:txBody>
          <a:bodyPr/>
          <a:lstStyle/>
          <a:p>
            <a:fld id="{107C941D-09D0-47E6-BDD9-77A0507E359F}" type="datetime1">
              <a:rPr lang="en-US" smtClean="0"/>
              <a:t>2/9/2025</a:t>
            </a:fld>
            <a:endParaRPr lang="en-US" dirty="0"/>
          </a:p>
        </p:txBody>
      </p:sp>
      <p:sp>
        <p:nvSpPr>
          <p:cNvPr id="5" name="Footer Placeholder 4">
            <a:extLst>
              <a:ext uri="{FF2B5EF4-FFF2-40B4-BE49-F238E27FC236}">
                <a16:creationId xmlns:a16="http://schemas.microsoft.com/office/drawing/2014/main" id="{799DC03B-861F-0DE6-D644-A5D7945DA857}"/>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41022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2D9E-B794-D60A-B9FC-DF0128017AE3}"/>
              </a:ext>
            </a:extLst>
          </p:cNvPr>
          <p:cNvSpPr>
            <a:spLocks noGrp="1"/>
          </p:cNvSpPr>
          <p:nvPr>
            <p:ph type="title"/>
          </p:nvPr>
        </p:nvSpPr>
        <p:spPr>
          <a:xfrm>
            <a:off x="983487" y="343408"/>
            <a:ext cx="9720072" cy="410464"/>
          </a:xfrm>
        </p:spPr>
        <p:txBody>
          <a:bodyPr>
            <a:normAutofit/>
          </a:bodyPr>
          <a:lstStyle/>
          <a:p>
            <a:r>
              <a:rPr lang="en-US" sz="2400" b="1" dirty="0"/>
              <a:t>Statistical model of </a:t>
            </a:r>
            <a:r>
              <a:rPr lang="en-US" sz="2400" b="1" dirty="0" err="1"/>
              <a:t>lsd</a:t>
            </a:r>
            <a:endParaRPr lang="en-US" sz="2400" b="1" dirty="0"/>
          </a:p>
        </p:txBody>
      </p:sp>
      <p:sp>
        <p:nvSpPr>
          <p:cNvPr id="3" name="Content Placeholder 2">
            <a:extLst>
              <a:ext uri="{FF2B5EF4-FFF2-40B4-BE49-F238E27FC236}">
                <a16:creationId xmlns:a16="http://schemas.microsoft.com/office/drawing/2014/main" id="{2A8C75B6-58E6-629C-2774-31628D68CBFF}"/>
              </a:ext>
            </a:extLst>
          </p:cNvPr>
          <p:cNvSpPr>
            <a:spLocks noGrp="1"/>
          </p:cNvSpPr>
          <p:nvPr>
            <p:ph idx="1"/>
          </p:nvPr>
        </p:nvSpPr>
        <p:spPr>
          <a:xfrm>
            <a:off x="1024128" y="1026160"/>
            <a:ext cx="10710672" cy="5283200"/>
          </a:xfrm>
        </p:spPr>
        <p:txBody>
          <a:bodyPr/>
          <a:lstStyle/>
          <a:p>
            <a:pPr marL="0" indent="0">
              <a:buNone/>
            </a:pPr>
            <a:r>
              <a:rPr lang="en-US" dirty="0"/>
              <a:t>The linear model used in LSD is given by,</a:t>
            </a:r>
          </a:p>
          <a:p>
            <a:pPr marL="0" indent="0">
              <a:buNone/>
            </a:pPr>
            <a:r>
              <a:rPr lang="en-US" dirty="0"/>
              <a:t>	</a:t>
            </a:r>
            <a:r>
              <a:rPr lang="en-US" dirty="0" err="1"/>
              <a:t>yijk</a:t>
            </a:r>
            <a:r>
              <a:rPr lang="en-US" dirty="0"/>
              <a:t> = μ + α</a:t>
            </a:r>
            <a:r>
              <a:rPr lang="en-US" dirty="0" err="1"/>
              <a:t>i</a:t>
            </a:r>
            <a:r>
              <a:rPr lang="en-US" dirty="0"/>
              <a:t> + βj + </a:t>
            </a:r>
            <a:r>
              <a:rPr lang="en-US" dirty="0" err="1"/>
              <a:t>γk</a:t>
            </a:r>
            <a:r>
              <a:rPr lang="en-US" dirty="0"/>
              <a:t> + </a:t>
            </a:r>
            <a:r>
              <a:rPr lang="en-US" dirty="0" err="1"/>
              <a:t>eijk</a:t>
            </a:r>
            <a:r>
              <a:rPr lang="en-US" dirty="0"/>
              <a:t> </a:t>
            </a:r>
          </a:p>
          <a:p>
            <a:pPr marL="0" indent="0">
              <a:buNone/>
            </a:pPr>
            <a:r>
              <a:rPr lang="en-US" dirty="0"/>
              <a:t>Where,</a:t>
            </a:r>
          </a:p>
          <a:p>
            <a:pPr marL="0" indent="0">
              <a:buNone/>
            </a:pPr>
            <a:r>
              <a:rPr lang="en-US" dirty="0"/>
              <a:t>	</a:t>
            </a:r>
            <a:r>
              <a:rPr lang="en-US" dirty="0" err="1"/>
              <a:t>yijk</a:t>
            </a:r>
            <a:r>
              <a:rPr lang="en-US" dirty="0"/>
              <a:t> = observation in the </a:t>
            </a:r>
            <a:r>
              <a:rPr lang="en-US" dirty="0" err="1"/>
              <a:t>ith</a:t>
            </a:r>
            <a:r>
              <a:rPr lang="en-US" dirty="0"/>
              <a:t> row and </a:t>
            </a:r>
            <a:r>
              <a:rPr lang="en-US" dirty="0" err="1"/>
              <a:t>jth</a:t>
            </a:r>
            <a:r>
              <a:rPr lang="en-US" dirty="0"/>
              <a:t> column and for the kth treatment</a:t>
            </a:r>
          </a:p>
          <a:p>
            <a:pPr marL="0" indent="0">
              <a:buNone/>
            </a:pPr>
            <a:r>
              <a:rPr lang="en-US" dirty="0"/>
              <a:t>	</a:t>
            </a:r>
            <a:r>
              <a:rPr lang="en-US" dirty="0" err="1"/>
              <a:t>i</a:t>
            </a:r>
            <a:r>
              <a:rPr lang="en-US" dirty="0"/>
              <a:t> = 1, 2, …., p	and j = 1, 2, …., p</a:t>
            </a:r>
          </a:p>
          <a:p>
            <a:pPr marL="0" indent="0">
              <a:buNone/>
            </a:pPr>
            <a:r>
              <a:rPr lang="en-US" dirty="0"/>
              <a:t>	μ = general effect or overall effect</a:t>
            </a:r>
          </a:p>
          <a:p>
            <a:pPr marL="0" indent="0">
              <a:buNone/>
            </a:pPr>
            <a:r>
              <a:rPr lang="en-US" dirty="0"/>
              <a:t>	α</a:t>
            </a:r>
            <a:r>
              <a:rPr lang="en-US" dirty="0" err="1"/>
              <a:t>i</a:t>
            </a:r>
            <a:r>
              <a:rPr lang="en-US" dirty="0"/>
              <a:t> = Effect due to </a:t>
            </a:r>
            <a:r>
              <a:rPr lang="en-US" dirty="0" err="1"/>
              <a:t>ith</a:t>
            </a:r>
            <a:r>
              <a:rPr lang="en-US" dirty="0"/>
              <a:t> row or effect due to </a:t>
            </a:r>
            <a:r>
              <a:rPr lang="en-US" dirty="0" err="1"/>
              <a:t>ith</a:t>
            </a:r>
            <a:r>
              <a:rPr lang="en-US" dirty="0"/>
              <a:t> level of row blocking factor</a:t>
            </a:r>
          </a:p>
          <a:p>
            <a:pPr marL="0" indent="0">
              <a:buNone/>
            </a:pPr>
            <a:r>
              <a:rPr lang="en-US" dirty="0"/>
              <a:t>	βj = effect due to </a:t>
            </a:r>
            <a:r>
              <a:rPr lang="en-US" dirty="0" err="1"/>
              <a:t>jth</a:t>
            </a:r>
            <a:r>
              <a:rPr lang="en-US" dirty="0"/>
              <a:t> column or effect due to </a:t>
            </a:r>
            <a:r>
              <a:rPr lang="en-US" dirty="0" err="1"/>
              <a:t>jth</a:t>
            </a:r>
            <a:r>
              <a:rPr lang="en-US" dirty="0"/>
              <a:t> level of column blocking factor</a:t>
            </a:r>
          </a:p>
          <a:p>
            <a:pPr marL="0" indent="0">
              <a:buNone/>
            </a:pPr>
            <a:r>
              <a:rPr lang="en-US" dirty="0"/>
              <a:t>	</a:t>
            </a:r>
            <a:r>
              <a:rPr lang="en-US" dirty="0" err="1"/>
              <a:t>γk</a:t>
            </a:r>
            <a:r>
              <a:rPr lang="en-US" dirty="0"/>
              <a:t> = effect due to kth level of primary factor.</a:t>
            </a:r>
          </a:p>
          <a:p>
            <a:pPr marL="0" indent="0">
              <a:buNone/>
            </a:pPr>
            <a:r>
              <a:rPr lang="en-US" dirty="0"/>
              <a:t>	</a:t>
            </a:r>
            <a:r>
              <a:rPr lang="en-US" dirty="0" err="1"/>
              <a:t>ejk</a:t>
            </a:r>
            <a:r>
              <a:rPr lang="en-US" dirty="0"/>
              <a:t> = Random error which is distributed as normal with mean 0 and variance </a:t>
            </a:r>
          </a:p>
        </p:txBody>
      </p:sp>
      <p:sp>
        <p:nvSpPr>
          <p:cNvPr id="4" name="Date Placeholder 3">
            <a:extLst>
              <a:ext uri="{FF2B5EF4-FFF2-40B4-BE49-F238E27FC236}">
                <a16:creationId xmlns:a16="http://schemas.microsoft.com/office/drawing/2014/main" id="{6E27AEDF-8C91-8431-4FFE-B0C3BC2A038D}"/>
              </a:ext>
            </a:extLst>
          </p:cNvPr>
          <p:cNvSpPr>
            <a:spLocks noGrp="1"/>
          </p:cNvSpPr>
          <p:nvPr>
            <p:ph type="dt" sz="half" idx="10"/>
          </p:nvPr>
        </p:nvSpPr>
        <p:spPr/>
        <p:txBody>
          <a:bodyPr/>
          <a:lstStyle/>
          <a:p>
            <a:fld id="{66CDA9FA-0D16-4E2A-BA7D-17378DC7E1C0}" type="datetime1">
              <a:rPr lang="en-US" smtClean="0"/>
              <a:t>2/9/2025</a:t>
            </a:fld>
            <a:endParaRPr lang="en-US" dirty="0"/>
          </a:p>
        </p:txBody>
      </p:sp>
      <p:sp>
        <p:nvSpPr>
          <p:cNvPr id="5" name="Footer Placeholder 4">
            <a:extLst>
              <a:ext uri="{FF2B5EF4-FFF2-40B4-BE49-F238E27FC236}">
                <a16:creationId xmlns:a16="http://schemas.microsoft.com/office/drawing/2014/main" id="{713B2600-1266-EF77-76DD-1683F248F2B4}"/>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52938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D6C4-44B1-BDA4-CA4C-D24DC0AD5C2B}"/>
              </a:ext>
            </a:extLst>
          </p:cNvPr>
          <p:cNvSpPr>
            <a:spLocks noGrp="1"/>
          </p:cNvSpPr>
          <p:nvPr>
            <p:ph type="title"/>
          </p:nvPr>
        </p:nvSpPr>
        <p:spPr>
          <a:xfrm>
            <a:off x="1024129" y="239776"/>
            <a:ext cx="9720072" cy="451104"/>
          </a:xfrm>
        </p:spPr>
        <p:txBody>
          <a:bodyPr>
            <a:normAutofit/>
          </a:bodyPr>
          <a:lstStyle/>
          <a:p>
            <a:r>
              <a:rPr lang="en-US" sz="2400" b="1" dirty="0"/>
              <a:t>Statistical Analysis of </a:t>
            </a:r>
            <a:r>
              <a:rPr lang="en-US" sz="2400" b="1" dirty="0" err="1"/>
              <a:t>lsd</a:t>
            </a:r>
            <a:endParaRPr lang="en-US" sz="2400" b="1" dirty="0"/>
          </a:p>
        </p:txBody>
      </p:sp>
      <p:sp>
        <p:nvSpPr>
          <p:cNvPr id="3" name="Content Placeholder 2">
            <a:extLst>
              <a:ext uri="{FF2B5EF4-FFF2-40B4-BE49-F238E27FC236}">
                <a16:creationId xmlns:a16="http://schemas.microsoft.com/office/drawing/2014/main" id="{61934961-E98C-ED3F-801A-0829E0D31E37}"/>
              </a:ext>
            </a:extLst>
          </p:cNvPr>
          <p:cNvSpPr>
            <a:spLocks noGrp="1"/>
          </p:cNvSpPr>
          <p:nvPr>
            <p:ph idx="1"/>
          </p:nvPr>
        </p:nvSpPr>
        <p:spPr>
          <a:xfrm>
            <a:off x="1024128" y="822960"/>
            <a:ext cx="10710672" cy="5486400"/>
          </a:xfrm>
        </p:spPr>
        <p:txBody>
          <a:bodyPr/>
          <a:lstStyle/>
          <a:p>
            <a:pPr marL="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statistical analysis of LSD is done by 3-way ANOVA. There are four sources of variation among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N = p</a:t>
            </a:r>
            <a:r>
              <a:rPr lang="en-US" sz="1800" baseline="30000" dirty="0">
                <a:effectLst/>
                <a:latin typeface="Calibri" panose="020F0502020204030204" pitchFamily="34" charset="0"/>
                <a:ea typeface="Times New Roman" panose="02020603050405020304" pitchFamily="18" charset="0"/>
                <a:cs typeface="Calibri" panose="020F0502020204030204" pitchFamily="34" charset="0"/>
              </a:rPr>
              <a:t>2</a:t>
            </a:r>
            <a:r>
              <a:rPr lang="en-US" sz="1800" dirty="0">
                <a:effectLst/>
                <a:latin typeface="Calibri" panose="020F0502020204030204" pitchFamily="34" charset="0"/>
                <a:ea typeface="Times New Roman" panose="02020603050405020304" pitchFamily="18" charset="0"/>
                <a:cs typeface="Calibri" panose="020F0502020204030204" pitchFamily="34" charset="0"/>
              </a:rPr>
              <a:t> observations from a LSD. They are: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54075"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Primary factor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54075"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Row Blocking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54075"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Colum blocking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54075"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Error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We separate variation due to row block and variation due to column block from error variation.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8ADBCAC-9AE0-1443-CB29-92C0A27BF931}"/>
              </a:ext>
            </a:extLst>
          </p:cNvPr>
          <p:cNvSpPr>
            <a:spLocks noGrp="1"/>
          </p:cNvSpPr>
          <p:nvPr>
            <p:ph type="dt" sz="half" idx="10"/>
          </p:nvPr>
        </p:nvSpPr>
        <p:spPr/>
        <p:txBody>
          <a:bodyPr/>
          <a:lstStyle/>
          <a:p>
            <a:fld id="{5E802C2A-F354-4684-9C30-830BD6C76210}" type="datetime1">
              <a:rPr lang="en-US" smtClean="0"/>
              <a:t>2/9/2025</a:t>
            </a:fld>
            <a:endParaRPr lang="en-US" dirty="0"/>
          </a:p>
        </p:txBody>
      </p:sp>
      <p:sp>
        <p:nvSpPr>
          <p:cNvPr id="5" name="Footer Placeholder 4">
            <a:extLst>
              <a:ext uri="{FF2B5EF4-FFF2-40B4-BE49-F238E27FC236}">
                <a16:creationId xmlns:a16="http://schemas.microsoft.com/office/drawing/2014/main" id="{26A3A1AC-9CFA-B94A-7D71-D65E06172F6F}"/>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79359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4E57C-2554-D441-4864-B4A7F34084EF}"/>
              </a:ext>
            </a:extLst>
          </p:cNvPr>
          <p:cNvSpPr>
            <a:spLocks noGrp="1"/>
          </p:cNvSpPr>
          <p:nvPr>
            <p:ph idx="1"/>
          </p:nvPr>
        </p:nvSpPr>
        <p:spPr>
          <a:xfrm>
            <a:off x="1024128" y="121920"/>
            <a:ext cx="10995152" cy="6187440"/>
          </a:xfrm>
        </p:spPr>
        <p:txBody>
          <a:bodyPr/>
          <a:lstStyle/>
          <a:p>
            <a:pPr marL="0" indent="0">
              <a:buNone/>
            </a:pPr>
            <a:r>
              <a:rPr lang="en-US" dirty="0"/>
              <a:t>Partitioning of total sum of squares (SST)</a:t>
            </a:r>
          </a:p>
        </p:txBody>
      </p:sp>
      <p:pic>
        <p:nvPicPr>
          <p:cNvPr id="24" name="Picture 23">
            <a:extLst>
              <a:ext uri="{FF2B5EF4-FFF2-40B4-BE49-F238E27FC236}">
                <a16:creationId xmlns:a16="http://schemas.microsoft.com/office/drawing/2014/main" id="{1784996D-43E7-5412-0C32-08F68FFB32F1}"/>
              </a:ext>
            </a:extLst>
          </p:cNvPr>
          <p:cNvPicPr>
            <a:picLocks noChangeAspect="1"/>
          </p:cNvPicPr>
          <p:nvPr/>
        </p:nvPicPr>
        <p:blipFill>
          <a:blip r:embed="rId2"/>
          <a:stretch>
            <a:fillRect/>
          </a:stretch>
        </p:blipFill>
        <p:spPr>
          <a:xfrm>
            <a:off x="1024128" y="548640"/>
            <a:ext cx="10700512" cy="6065520"/>
          </a:xfrm>
          <a:prstGeom prst="rect">
            <a:avLst/>
          </a:prstGeom>
        </p:spPr>
      </p:pic>
      <p:sp>
        <p:nvSpPr>
          <p:cNvPr id="2" name="Date Placeholder 1">
            <a:extLst>
              <a:ext uri="{FF2B5EF4-FFF2-40B4-BE49-F238E27FC236}">
                <a16:creationId xmlns:a16="http://schemas.microsoft.com/office/drawing/2014/main" id="{B296E533-7EA8-F2B9-9326-933DDB90056A}"/>
              </a:ext>
            </a:extLst>
          </p:cNvPr>
          <p:cNvSpPr>
            <a:spLocks noGrp="1"/>
          </p:cNvSpPr>
          <p:nvPr>
            <p:ph type="dt" sz="half" idx="10"/>
          </p:nvPr>
        </p:nvSpPr>
        <p:spPr/>
        <p:txBody>
          <a:bodyPr/>
          <a:lstStyle/>
          <a:p>
            <a:fld id="{A711E611-926C-4329-BDD2-97E3BA78928C}" type="datetime1">
              <a:rPr lang="en-US" smtClean="0"/>
              <a:t>2/9/2025</a:t>
            </a:fld>
            <a:endParaRPr lang="en-US" dirty="0"/>
          </a:p>
        </p:txBody>
      </p:sp>
      <p:sp>
        <p:nvSpPr>
          <p:cNvPr id="4" name="Footer Placeholder 3">
            <a:extLst>
              <a:ext uri="{FF2B5EF4-FFF2-40B4-BE49-F238E27FC236}">
                <a16:creationId xmlns:a16="http://schemas.microsoft.com/office/drawing/2014/main" id="{90D8F8A0-440B-D3DC-23E1-15EA548D6132}"/>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426050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05CC-4DC8-DCF4-868A-BEC1DBD54280}"/>
              </a:ext>
            </a:extLst>
          </p:cNvPr>
          <p:cNvSpPr>
            <a:spLocks noGrp="1"/>
          </p:cNvSpPr>
          <p:nvPr>
            <p:ph type="title"/>
          </p:nvPr>
        </p:nvSpPr>
        <p:spPr>
          <a:xfrm>
            <a:off x="1024128" y="236389"/>
            <a:ext cx="9720072" cy="312251"/>
          </a:xfrm>
        </p:spPr>
        <p:txBody>
          <a:bodyPr>
            <a:normAutofit fontScale="90000"/>
          </a:bodyPr>
          <a:lstStyle/>
          <a:p>
            <a:r>
              <a:rPr lang="en-US" sz="2400" b="1" dirty="0"/>
              <a:t>Hypothesis to test</a:t>
            </a:r>
          </a:p>
        </p:txBody>
      </p:sp>
      <p:sp>
        <p:nvSpPr>
          <p:cNvPr id="3" name="Content Placeholder 2">
            <a:extLst>
              <a:ext uri="{FF2B5EF4-FFF2-40B4-BE49-F238E27FC236}">
                <a16:creationId xmlns:a16="http://schemas.microsoft.com/office/drawing/2014/main" id="{5AA74CF1-1A00-8421-7B9D-4BBDC8E3A781}"/>
              </a:ext>
            </a:extLst>
          </p:cNvPr>
          <p:cNvSpPr>
            <a:spLocks noGrp="1"/>
          </p:cNvSpPr>
          <p:nvPr>
            <p:ph idx="1"/>
          </p:nvPr>
        </p:nvSpPr>
        <p:spPr>
          <a:xfrm>
            <a:off x="1024128" y="741680"/>
            <a:ext cx="10751312" cy="5567680"/>
          </a:xfrm>
        </p:spPr>
        <p:txBody>
          <a:bodyPr/>
          <a:lstStyle/>
          <a:p>
            <a:pPr marL="0" marR="0">
              <a:lnSpc>
                <a:spcPct val="115000"/>
              </a:lnSpc>
              <a:spcBef>
                <a:spcPts val="0"/>
              </a:spcBef>
              <a:spcAft>
                <a:spcPts val="10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In LSD we make inferences on three factors, they are primary factor A, row blocking factor R and column blocking factor C. So, LSD provides three pieces of information.</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marR="0" lvl="0" indent="-342900">
              <a:lnSpc>
                <a:spcPct val="107000"/>
              </a:lnSpc>
              <a:spcBef>
                <a:spcPts val="0"/>
              </a:spcBef>
              <a:spcAft>
                <a:spcPts val="800"/>
              </a:spcAft>
              <a:buFont typeface="+mj-lt"/>
              <a:buAutoNum type="arabicPeriod"/>
            </a:pPr>
            <a:r>
              <a:rPr lang="en-US" sz="2800" dirty="0">
                <a:effectLst/>
                <a:latin typeface="Calibri" panose="020F0502020204030204" pitchFamily="34" charset="0"/>
                <a:ea typeface="Times New Roman" panose="02020603050405020304" pitchFamily="18" charset="0"/>
                <a:cs typeface="Calibri" panose="020F0502020204030204" pitchFamily="34" charset="0"/>
              </a:rPr>
              <a:t>H</a:t>
            </a:r>
            <a:r>
              <a:rPr lang="en-US" sz="2800" baseline="-25000" dirty="0">
                <a:effectLst/>
                <a:latin typeface="Calibri" panose="020F0502020204030204" pitchFamily="34" charset="0"/>
                <a:ea typeface="Times New Roman" panose="02020603050405020304" pitchFamily="18" charset="0"/>
                <a:cs typeface="Calibri" panose="020F0502020204030204" pitchFamily="34" charset="0"/>
              </a:rPr>
              <a:t>0R</a:t>
            </a:r>
            <a:r>
              <a:rPr lang="en-US" sz="2800" dirty="0">
                <a:effectLst/>
                <a:latin typeface="Calibri" panose="020F0502020204030204" pitchFamily="34" charset="0"/>
                <a:ea typeface="Times New Roman" panose="02020603050405020304" pitchFamily="18" charset="0"/>
                <a:cs typeface="Calibri" panose="020F0502020204030204" pitchFamily="34" charset="0"/>
              </a:rPr>
              <a:t> = There is no row blocking effect (mean response is same for all levels of row blocking factors)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marR="0" lvl="0" indent="-342900">
              <a:lnSpc>
                <a:spcPct val="107000"/>
              </a:lnSpc>
              <a:spcBef>
                <a:spcPts val="0"/>
              </a:spcBef>
              <a:spcAft>
                <a:spcPts val="800"/>
              </a:spcAft>
              <a:buFont typeface="+mj-lt"/>
              <a:buAutoNum type="arabicPeriod"/>
            </a:pPr>
            <a:r>
              <a:rPr lang="en-US" sz="2800" dirty="0">
                <a:effectLst/>
                <a:latin typeface="Calibri" panose="020F0502020204030204" pitchFamily="34" charset="0"/>
                <a:ea typeface="Times New Roman" panose="02020603050405020304" pitchFamily="18" charset="0"/>
                <a:cs typeface="Calibri" panose="020F0502020204030204" pitchFamily="34" charset="0"/>
              </a:rPr>
              <a:t>H</a:t>
            </a:r>
            <a:r>
              <a:rPr lang="en-US" sz="2800" baseline="-25000" dirty="0">
                <a:effectLst/>
                <a:latin typeface="Calibri" panose="020F0502020204030204" pitchFamily="34" charset="0"/>
                <a:ea typeface="Times New Roman" panose="02020603050405020304" pitchFamily="18" charset="0"/>
                <a:cs typeface="Calibri" panose="020F0502020204030204" pitchFamily="34" charset="0"/>
              </a:rPr>
              <a:t>0C</a:t>
            </a:r>
            <a:r>
              <a:rPr lang="en-US" sz="2800" dirty="0">
                <a:effectLst/>
                <a:latin typeface="Calibri" panose="020F0502020204030204" pitchFamily="34" charset="0"/>
                <a:ea typeface="Times New Roman" panose="02020603050405020304" pitchFamily="18" charset="0"/>
                <a:cs typeface="Calibri" panose="020F0502020204030204" pitchFamily="34" charset="0"/>
              </a:rPr>
              <a:t> = There is no column blocking effect (mean response is same for all levels of column blocking factors)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marR="0" lvl="0" indent="-342900">
              <a:lnSpc>
                <a:spcPct val="107000"/>
              </a:lnSpc>
              <a:spcBef>
                <a:spcPts val="0"/>
              </a:spcBef>
              <a:spcAft>
                <a:spcPts val="800"/>
              </a:spcAft>
              <a:buFont typeface="+mj-lt"/>
              <a:buAutoNum type="arabicPeriod"/>
            </a:pPr>
            <a:r>
              <a:rPr lang="en-US" sz="2800" dirty="0">
                <a:effectLst/>
                <a:latin typeface="Calibri" panose="020F0502020204030204" pitchFamily="34" charset="0"/>
                <a:ea typeface="Times New Roman" panose="02020603050405020304" pitchFamily="18" charset="0"/>
                <a:cs typeface="Calibri" panose="020F0502020204030204" pitchFamily="34" charset="0"/>
              </a:rPr>
              <a:t>H</a:t>
            </a:r>
            <a:r>
              <a:rPr lang="en-US" sz="2800" baseline="-25000" dirty="0">
                <a:effectLst/>
                <a:latin typeface="Calibri" panose="020F0502020204030204" pitchFamily="34" charset="0"/>
                <a:ea typeface="Times New Roman" panose="02020603050405020304" pitchFamily="18" charset="0"/>
                <a:cs typeface="Calibri" panose="020F0502020204030204" pitchFamily="34" charset="0"/>
              </a:rPr>
              <a:t>0A</a:t>
            </a:r>
            <a:r>
              <a:rPr lang="en-US" sz="2800" dirty="0">
                <a:effectLst/>
                <a:latin typeface="Calibri" panose="020F0502020204030204" pitchFamily="34" charset="0"/>
                <a:ea typeface="Times New Roman" panose="02020603050405020304" pitchFamily="18" charset="0"/>
                <a:cs typeface="Calibri" panose="020F0502020204030204" pitchFamily="34" charset="0"/>
              </a:rPr>
              <a:t> = There is no treatment effect (mean response is same for all treatment levels)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821E6421-EDC6-C555-3E43-904761B66654}"/>
              </a:ext>
            </a:extLst>
          </p:cNvPr>
          <p:cNvSpPr>
            <a:spLocks noGrp="1"/>
          </p:cNvSpPr>
          <p:nvPr>
            <p:ph type="dt" sz="half" idx="10"/>
          </p:nvPr>
        </p:nvSpPr>
        <p:spPr/>
        <p:txBody>
          <a:bodyPr/>
          <a:lstStyle/>
          <a:p>
            <a:fld id="{65CFFC04-E1BE-4DCE-B829-30FDBCDE5959}" type="datetime1">
              <a:rPr lang="en-US" smtClean="0"/>
              <a:t>2/9/2025</a:t>
            </a:fld>
            <a:endParaRPr lang="en-US" dirty="0"/>
          </a:p>
        </p:txBody>
      </p:sp>
      <p:sp>
        <p:nvSpPr>
          <p:cNvPr id="5" name="Footer Placeholder 4">
            <a:extLst>
              <a:ext uri="{FF2B5EF4-FFF2-40B4-BE49-F238E27FC236}">
                <a16:creationId xmlns:a16="http://schemas.microsoft.com/office/drawing/2014/main" id="{DF09AABD-7790-E929-1187-5395D8C0C2E6}"/>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985845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279</TotalTime>
  <Words>2088</Words>
  <Application>Microsoft Office PowerPoint</Application>
  <PresentationFormat>Widescreen</PresentationFormat>
  <Paragraphs>269</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Cambria Math</vt:lpstr>
      <vt:lpstr>Google Sans</vt:lpstr>
      <vt:lpstr>Symbol</vt:lpstr>
      <vt:lpstr>Times New Roman</vt:lpstr>
      <vt:lpstr>Tw Cen MT</vt:lpstr>
      <vt:lpstr>Tw Cen MT Condensed</vt:lpstr>
      <vt:lpstr>Wingdings 3</vt:lpstr>
      <vt:lpstr>Integral</vt:lpstr>
      <vt:lpstr>Latin Square Design</vt:lpstr>
      <vt:lpstr>Introduction</vt:lpstr>
      <vt:lpstr>Randomization in lsd</vt:lpstr>
      <vt:lpstr>Data layout in lsd</vt:lpstr>
      <vt:lpstr>Assumptions of lsd</vt:lpstr>
      <vt:lpstr>Statistical model of lsd</vt:lpstr>
      <vt:lpstr>Statistical Analysis of lsd</vt:lpstr>
      <vt:lpstr>PowerPoint Presentation</vt:lpstr>
      <vt:lpstr>Hypothesis to test</vt:lpstr>
      <vt:lpstr>Anova table for lsd</vt:lpstr>
      <vt:lpstr>Decision Rule</vt:lpstr>
      <vt:lpstr>PowerPoint Presentation</vt:lpstr>
      <vt:lpstr>PowerPoint Presentation</vt:lpstr>
      <vt:lpstr>PowerPoint Presentation</vt:lpstr>
      <vt:lpstr>Advantages of LSD</vt:lpstr>
      <vt:lpstr>Disadvantages of lsd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Latin Square Design</dc:title>
  <dc:creator>Santosh Chhatkuli</dc:creator>
  <cp:lastModifiedBy>Santosh Chhatkuli</cp:lastModifiedBy>
  <cp:revision>42</cp:revision>
  <dcterms:created xsi:type="dcterms:W3CDTF">2024-03-23T15:59:51Z</dcterms:created>
  <dcterms:modified xsi:type="dcterms:W3CDTF">2025-02-09T07:04:34Z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