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240" y="783742"/>
            <a:ext cx="3599815" cy="306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280" y="399033"/>
            <a:ext cx="1427480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548" y="794740"/>
            <a:ext cx="7741284" cy="1191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153" y="2411729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</a:rPr>
              <a:t>Recursion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1"/>
            <a:ext cx="259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Application</a:t>
            </a:r>
            <a:r>
              <a:rPr sz="1900" spc="-15" dirty="0"/>
              <a:t> </a:t>
            </a:r>
            <a:r>
              <a:rPr sz="1900" spc="-5" dirty="0"/>
              <a:t>of</a:t>
            </a:r>
            <a:r>
              <a:rPr sz="1900" spc="-10" dirty="0"/>
              <a:t> </a:t>
            </a:r>
            <a:r>
              <a:rPr sz="1900" spc="-5" dirty="0"/>
              <a:t>Recursion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39572" y="867997"/>
            <a:ext cx="8115934" cy="25735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 </a:t>
            </a:r>
            <a:r>
              <a:rPr sz="1700" spc="-5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backbone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most </a:t>
            </a:r>
            <a:r>
              <a:rPr sz="1700" spc="-5" dirty="0">
                <a:latin typeface="Times New Roman"/>
                <a:cs typeface="Times New Roman"/>
              </a:rPr>
              <a:t>important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‘Tree’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doesn’t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exist without </a:t>
            </a: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dirty="0">
                <a:latin typeface="Times New Roman"/>
                <a:cs typeface="Times New Roman"/>
              </a:rPr>
              <a:t> 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 </a:t>
            </a:r>
            <a:r>
              <a:rPr lang="en-US" sz="1700" spc="-5" dirty="0">
                <a:latin typeface="Times New Roman"/>
                <a:cs typeface="Times New Roman"/>
              </a:rPr>
              <a:t>iteratively solve that </a:t>
            </a:r>
            <a:r>
              <a:rPr sz="1700" spc="-5" dirty="0">
                <a:latin typeface="Times New Roman"/>
                <a:cs typeface="Times New Roman"/>
              </a:rPr>
              <a:t>also </a:t>
            </a:r>
            <a:r>
              <a:rPr sz="1700" dirty="0">
                <a:latin typeface="Times New Roman"/>
                <a:cs typeface="Times New Roman"/>
              </a:rPr>
              <a:t>but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very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tough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task.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Many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the </a:t>
            </a:r>
            <a:r>
              <a:rPr lang="en-US" sz="1700" spc="-5" dirty="0">
                <a:latin typeface="Times New Roman"/>
                <a:cs typeface="Times New Roman"/>
              </a:rPr>
              <a:t>well-known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sorting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algo(Quick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sort,</a:t>
            </a:r>
            <a:r>
              <a:rPr lang="en-US"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Merge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sort,</a:t>
            </a:r>
            <a:r>
              <a:rPr lang="en-US" sz="1700" spc="-5" dirty="0">
                <a:latin typeface="Times New Roman"/>
                <a:cs typeface="Times New Roman"/>
              </a:rPr>
              <a:t> </a:t>
            </a:r>
            <a:r>
              <a:rPr sz="1700" spc="-5" dirty="0" err="1">
                <a:latin typeface="Times New Roman"/>
                <a:cs typeface="Times New Roman"/>
              </a:rPr>
              <a:t>etc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uses </a:t>
            </a:r>
            <a:r>
              <a:rPr sz="1700" spc="-5" dirty="0">
                <a:latin typeface="Times New Roman"/>
                <a:cs typeface="Times New Roman"/>
              </a:rPr>
              <a:t>recursion.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puzzle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games(Chess,Candy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crush,etc)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broadly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recursion.</a:t>
            </a:r>
            <a:endParaRPr sz="17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  <a:tab pos="824865" algn="l"/>
                <a:tab pos="1329055" algn="l"/>
                <a:tab pos="1641475" algn="l"/>
                <a:tab pos="2576195" algn="l"/>
                <a:tab pos="2853690" algn="l"/>
                <a:tab pos="4464685" algn="l"/>
                <a:tab pos="4693285" algn="l"/>
                <a:tab pos="5222240" algn="l"/>
                <a:tab pos="6036310" algn="l"/>
                <a:tab pos="6289675" algn="l"/>
                <a:tab pos="6568440" algn="l"/>
                <a:tab pos="6965950" algn="l"/>
                <a:tab pos="7921625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lang="en-US" sz="1700" dirty="0">
                <a:latin typeface="Times New Roman"/>
                <a:cs typeface="Times New Roman"/>
              </a:rPr>
              <a:t> use </a:t>
            </a:r>
            <a:r>
              <a:rPr sz="1700" dirty="0">
                <a:latin typeface="Times New Roman"/>
                <a:cs typeface="Times New Roman"/>
              </a:rPr>
              <a:t>of	r</a:t>
            </a:r>
            <a:r>
              <a:rPr sz="1700" spc="-20" dirty="0">
                <a:latin typeface="Times New Roman"/>
                <a:cs typeface="Times New Roman"/>
              </a:rPr>
              <a:t>e</a:t>
            </a:r>
            <a:r>
              <a:rPr sz="1700" spc="-15" dirty="0">
                <a:latin typeface="Times New Roman"/>
                <a:cs typeface="Times New Roman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ur</a:t>
            </a:r>
            <a:r>
              <a:rPr sz="1700" spc="-10" dirty="0">
                <a:latin typeface="Times New Roman"/>
                <a:cs typeface="Times New Roman"/>
              </a:rPr>
              <a:t>s</a:t>
            </a:r>
            <a:r>
              <a:rPr sz="1700" spc="-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</a:t>
            </a:r>
            <a:r>
              <a:rPr sz="1700" spc="-15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co</a:t>
            </a:r>
            <a:r>
              <a:rPr sz="1700" spc="-15" dirty="0">
                <a:latin typeface="Times New Roman"/>
                <a:cs typeface="Times New Roman"/>
              </a:rPr>
              <a:t>u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0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ab</a:t>
            </a:r>
            <a:r>
              <a:rPr sz="1700" spc="-10" dirty="0">
                <a:latin typeface="Times New Roman"/>
                <a:cs typeface="Times New Roman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e</a:t>
            </a:r>
            <a:r>
              <a:rPr sz="1700" spc="-10" dirty="0">
                <a:latin typeface="Times New Roman"/>
                <a:cs typeface="Times New Roman"/>
              </a:rPr>
              <a:t>,</a:t>
            </a:r>
            <a:r>
              <a:rPr lang="en-US" sz="1700" dirty="0">
                <a:latin typeface="Times New Roman"/>
                <a:cs typeface="Times New Roman"/>
              </a:rPr>
              <a:t> nowadays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5" dirty="0">
                <a:latin typeface="Times New Roman"/>
                <a:cs typeface="Times New Roman"/>
              </a:rPr>
              <a:t>ec</a:t>
            </a:r>
            <a:r>
              <a:rPr sz="1700" dirty="0">
                <a:latin typeface="Times New Roman"/>
                <a:cs typeface="Times New Roman"/>
              </a:rPr>
              <a:t>ause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t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he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ba</a:t>
            </a:r>
            <a:r>
              <a:rPr sz="1700" dirty="0">
                <a:latin typeface="Times New Roman"/>
                <a:cs typeface="Times New Roman"/>
              </a:rPr>
              <a:t>ckb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ne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searching,</a:t>
            </a:r>
            <a:r>
              <a:rPr lang="en-US"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en-US" sz="1700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most </a:t>
            </a:r>
            <a:r>
              <a:rPr sz="1700" spc="-5" dirty="0">
                <a:latin typeface="Times New Roman"/>
                <a:cs typeface="Times New Roman"/>
              </a:rPr>
              <a:t>important thing.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180" y="125933"/>
            <a:ext cx="22250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Recursive</a:t>
            </a:r>
            <a:r>
              <a:rPr sz="1900" spc="-45" dirty="0"/>
              <a:t> </a:t>
            </a:r>
            <a:r>
              <a:rPr sz="1900" spc="-5" dirty="0"/>
              <a:t>Definitions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407619" y="471249"/>
            <a:ext cx="5511800" cy="802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definitions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used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define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an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object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terms</a:t>
            </a:r>
            <a:endParaRPr sz="17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75" y="1401143"/>
            <a:ext cx="4139565" cy="11912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spc="-5" dirty="0">
                <a:latin typeface="Times New Roman"/>
                <a:cs typeface="Times New Roman"/>
              </a:rPr>
              <a:t>Consists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two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parts: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6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should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know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followings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Times New Roman"/>
                <a:cs typeface="Times New Roman"/>
              </a:rPr>
              <a:t>Base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Case: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75" y="2567257"/>
            <a:ext cx="5600700" cy="802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case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5" dirty="0">
                <a:latin typeface="Times New Roman"/>
                <a:cs typeface="Times New Roman"/>
              </a:rPr>
              <a:t> which</a:t>
            </a:r>
            <a:r>
              <a:rPr sz="1700" dirty="0">
                <a:latin typeface="Times New Roman"/>
                <a:cs typeface="Times New Roman"/>
              </a:rPr>
              <a:t> the </a:t>
            </a:r>
            <a:r>
              <a:rPr sz="1700" spc="-5" dirty="0">
                <a:latin typeface="Times New Roman"/>
                <a:cs typeface="Times New Roman"/>
              </a:rPr>
              <a:t>solution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5" dirty="0">
                <a:latin typeface="Times New Roman"/>
                <a:cs typeface="Times New Roman"/>
              </a:rPr>
              <a:t> stated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non-recursively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case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answer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explicitly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75" y="3344417"/>
            <a:ext cx="5635625" cy="11918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dirty="0">
                <a:latin typeface="Times New Roman"/>
                <a:cs typeface="Times New Roman"/>
              </a:rPr>
              <a:t>General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Case: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06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case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solution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expressed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smaller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version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itself.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Also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case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6621" y="2463393"/>
            <a:ext cx="187198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4425">
              <a:lnSpc>
                <a:spcPct val="150100"/>
              </a:lnSpc>
              <a:spcBef>
                <a:spcPts val="100"/>
              </a:spcBef>
            </a:pP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n;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else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return(n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sum(n-1));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}//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sum()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06411" y="2386964"/>
            <a:ext cx="839469" cy="408305"/>
          </a:xfrm>
          <a:custGeom>
            <a:avLst/>
            <a:gdLst/>
            <a:ahLst/>
            <a:cxnLst/>
            <a:rect l="l" t="t" r="r" b="b"/>
            <a:pathLst>
              <a:path w="839470" h="408305">
                <a:moveTo>
                  <a:pt x="52197" y="339217"/>
                </a:moveTo>
                <a:lnTo>
                  <a:pt x="0" y="406527"/>
                </a:lnTo>
                <a:lnTo>
                  <a:pt x="85217" y="407924"/>
                </a:lnTo>
                <a:lnTo>
                  <a:pt x="74108" y="384810"/>
                </a:lnTo>
                <a:lnTo>
                  <a:pt x="60071" y="384810"/>
                </a:lnTo>
                <a:lnTo>
                  <a:pt x="54483" y="373380"/>
                </a:lnTo>
                <a:lnTo>
                  <a:pt x="65970" y="367876"/>
                </a:lnTo>
                <a:lnTo>
                  <a:pt x="52197" y="339217"/>
                </a:lnTo>
                <a:close/>
              </a:path>
              <a:path w="839470" h="408305">
                <a:moveTo>
                  <a:pt x="65970" y="367876"/>
                </a:moveTo>
                <a:lnTo>
                  <a:pt x="54483" y="373380"/>
                </a:lnTo>
                <a:lnTo>
                  <a:pt x="60071" y="384810"/>
                </a:lnTo>
                <a:lnTo>
                  <a:pt x="71481" y="379343"/>
                </a:lnTo>
                <a:lnTo>
                  <a:pt x="65970" y="367876"/>
                </a:lnTo>
                <a:close/>
              </a:path>
              <a:path w="839470" h="408305">
                <a:moveTo>
                  <a:pt x="71481" y="379343"/>
                </a:moveTo>
                <a:lnTo>
                  <a:pt x="60071" y="384810"/>
                </a:lnTo>
                <a:lnTo>
                  <a:pt x="74108" y="384810"/>
                </a:lnTo>
                <a:lnTo>
                  <a:pt x="71481" y="379343"/>
                </a:lnTo>
                <a:close/>
              </a:path>
              <a:path w="839470" h="408305">
                <a:moveTo>
                  <a:pt x="833882" y="0"/>
                </a:moveTo>
                <a:lnTo>
                  <a:pt x="65970" y="367876"/>
                </a:lnTo>
                <a:lnTo>
                  <a:pt x="71481" y="379343"/>
                </a:lnTo>
                <a:lnTo>
                  <a:pt x="839470" y="11430"/>
                </a:lnTo>
                <a:lnTo>
                  <a:pt x="833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6621" y="1297406"/>
            <a:ext cx="2329180" cy="11918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public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(int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520825">
              <a:lnSpc>
                <a:spcPts val="1470"/>
              </a:lnSpc>
            </a:pPr>
            <a:r>
              <a:rPr sz="1600" spc="-5" dirty="0">
                <a:latin typeface="Times New Roman"/>
                <a:cs typeface="Times New Roman"/>
              </a:rPr>
              <a:t>Base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&lt;=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2333" y="2620467"/>
            <a:ext cx="1285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Recursive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36764" y="2990342"/>
            <a:ext cx="477520" cy="514984"/>
          </a:xfrm>
          <a:custGeom>
            <a:avLst/>
            <a:gdLst/>
            <a:ahLst/>
            <a:cxnLst/>
            <a:rect l="l" t="t" r="r" b="b"/>
            <a:pathLst>
              <a:path w="477520" h="514985">
                <a:moveTo>
                  <a:pt x="23749" y="433069"/>
                </a:moveTo>
                <a:lnTo>
                  <a:pt x="0" y="514857"/>
                </a:lnTo>
                <a:lnTo>
                  <a:pt x="79755" y="484758"/>
                </a:lnTo>
                <a:lnTo>
                  <a:pt x="66545" y="472566"/>
                </a:lnTo>
                <a:lnTo>
                  <a:pt x="47751" y="472566"/>
                </a:lnTo>
                <a:lnTo>
                  <a:pt x="38480" y="463931"/>
                </a:lnTo>
                <a:lnTo>
                  <a:pt x="47097" y="454618"/>
                </a:lnTo>
                <a:lnTo>
                  <a:pt x="23749" y="433069"/>
                </a:lnTo>
                <a:close/>
              </a:path>
              <a:path w="477520" h="514985">
                <a:moveTo>
                  <a:pt x="47097" y="454618"/>
                </a:moveTo>
                <a:lnTo>
                  <a:pt x="38480" y="463931"/>
                </a:lnTo>
                <a:lnTo>
                  <a:pt x="47751" y="472566"/>
                </a:lnTo>
                <a:lnTo>
                  <a:pt x="56409" y="463212"/>
                </a:lnTo>
                <a:lnTo>
                  <a:pt x="47097" y="454618"/>
                </a:lnTo>
                <a:close/>
              </a:path>
              <a:path w="477520" h="514985">
                <a:moveTo>
                  <a:pt x="56409" y="463212"/>
                </a:moveTo>
                <a:lnTo>
                  <a:pt x="47751" y="472566"/>
                </a:lnTo>
                <a:lnTo>
                  <a:pt x="66545" y="472566"/>
                </a:lnTo>
                <a:lnTo>
                  <a:pt x="56409" y="463212"/>
                </a:lnTo>
                <a:close/>
              </a:path>
              <a:path w="477520" h="514985">
                <a:moveTo>
                  <a:pt x="467740" y="0"/>
                </a:moveTo>
                <a:lnTo>
                  <a:pt x="47097" y="454618"/>
                </a:lnTo>
                <a:lnTo>
                  <a:pt x="56409" y="463212"/>
                </a:lnTo>
                <a:lnTo>
                  <a:pt x="477138" y="8635"/>
                </a:lnTo>
                <a:lnTo>
                  <a:pt x="467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17601"/>
            <a:ext cx="161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Fibonacci</a:t>
            </a:r>
            <a:r>
              <a:rPr sz="1800" spc="-60" dirty="0"/>
              <a:t> </a:t>
            </a:r>
            <a:r>
              <a:rPr sz="1800" dirty="0"/>
              <a:t>Series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pc="-60" dirty="0"/>
              <a:t>To</a:t>
            </a:r>
            <a:r>
              <a:rPr spc="-5" dirty="0"/>
              <a:t> add</a:t>
            </a:r>
            <a:r>
              <a:rPr spc="-20" dirty="0"/>
              <a:t> </a:t>
            </a:r>
            <a:r>
              <a:rPr dirty="0"/>
              <a:t>two numbers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generate</a:t>
            </a:r>
            <a:r>
              <a:rPr spc="-3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subsequent</a:t>
            </a:r>
            <a:r>
              <a:rPr spc="-10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known</a:t>
            </a:r>
            <a:r>
              <a:rPr spc="-15" dirty="0"/>
              <a:t> </a:t>
            </a:r>
            <a:r>
              <a:rPr spc="-5" dirty="0"/>
              <a:t>as </a:t>
            </a:r>
            <a:r>
              <a:rPr dirty="0"/>
              <a:t>Fibonacci</a:t>
            </a:r>
            <a:r>
              <a:rPr spc="-15" dirty="0"/>
              <a:t> </a:t>
            </a:r>
            <a:r>
              <a:rPr spc="-5" dirty="0"/>
              <a:t>series.</a:t>
            </a:r>
          </a:p>
          <a:p>
            <a:pPr marL="3244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/>
              <a:t>Fibonacci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-10" dirty="0"/>
              <a:t> </a:t>
            </a:r>
            <a:r>
              <a:rPr spc="-5" dirty="0"/>
              <a:t>starts from</a:t>
            </a:r>
            <a:r>
              <a:rPr dirty="0"/>
              <a:t> two</a:t>
            </a:r>
            <a:r>
              <a:rPr spc="-5" dirty="0"/>
              <a:t> </a:t>
            </a:r>
            <a:r>
              <a:rPr dirty="0"/>
              <a:t>numbers</a:t>
            </a:r>
            <a:r>
              <a:rPr spc="-10" dirty="0"/>
              <a:t> </a:t>
            </a:r>
            <a:r>
              <a:rPr dirty="0"/>
              <a:t>-F</a:t>
            </a:r>
            <a:r>
              <a:rPr sz="1650" baseline="-20202" dirty="0"/>
              <a:t>0</a:t>
            </a:r>
            <a:r>
              <a:rPr sz="1650" spc="217" baseline="-20202" dirty="0"/>
              <a:t> </a:t>
            </a:r>
            <a:r>
              <a:rPr sz="1700" spc="-5" dirty="0"/>
              <a:t>and </a:t>
            </a:r>
            <a:r>
              <a:rPr sz="1700" spc="5" dirty="0"/>
              <a:t>F</a:t>
            </a:r>
            <a:r>
              <a:rPr sz="1650" spc="7" baseline="-20202" dirty="0"/>
              <a:t>1</a:t>
            </a:r>
            <a:r>
              <a:rPr sz="1700" b="1" spc="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initial</a:t>
            </a:r>
            <a:r>
              <a:rPr spc="20" dirty="0"/>
              <a:t> </a:t>
            </a:r>
            <a:r>
              <a:rPr dirty="0"/>
              <a:t>values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F</a:t>
            </a:r>
            <a:r>
              <a:rPr sz="1650" spc="7" baseline="-20202" dirty="0"/>
              <a:t>0</a:t>
            </a:r>
            <a:r>
              <a:rPr sz="1650" spc="15" baseline="-20202" dirty="0"/>
              <a:t> </a:t>
            </a:r>
            <a:r>
              <a:rPr sz="1700" spc="-5" dirty="0"/>
              <a:t>and</a:t>
            </a:r>
            <a:r>
              <a:rPr sz="1700" spc="-20" dirty="0"/>
              <a:t> </a:t>
            </a:r>
            <a:r>
              <a:rPr sz="1700" spc="5" dirty="0"/>
              <a:t>F</a:t>
            </a:r>
            <a:r>
              <a:rPr sz="1650" spc="7" baseline="-20202" dirty="0"/>
              <a:t>1</a:t>
            </a:r>
            <a:r>
              <a:rPr sz="1650" spc="15" baseline="-20202" dirty="0"/>
              <a:t> </a:t>
            </a:r>
            <a:r>
              <a:rPr sz="1700" spc="-5" dirty="0"/>
              <a:t>can</a:t>
            </a:r>
            <a:r>
              <a:rPr sz="1700" spc="-10" dirty="0"/>
              <a:t> </a:t>
            </a:r>
            <a:r>
              <a:rPr sz="1700" dirty="0"/>
              <a:t>be</a:t>
            </a:r>
            <a:r>
              <a:rPr sz="1700" spc="-20" dirty="0"/>
              <a:t> </a:t>
            </a:r>
            <a:r>
              <a:rPr sz="1700" dirty="0"/>
              <a:t>taken</a:t>
            </a:r>
            <a:r>
              <a:rPr sz="1700" spc="-10" dirty="0"/>
              <a:t> </a:t>
            </a:r>
            <a:r>
              <a:rPr sz="1700" spc="-5" dirty="0"/>
              <a:t>0,</a:t>
            </a:r>
            <a:r>
              <a:rPr sz="1700" dirty="0"/>
              <a:t> 1</a:t>
            </a:r>
            <a:r>
              <a:rPr sz="1700" spc="-10" dirty="0"/>
              <a:t> </a:t>
            </a:r>
            <a:r>
              <a:rPr sz="1700" dirty="0"/>
              <a:t>or</a:t>
            </a:r>
            <a:r>
              <a:rPr sz="1700" spc="-10" dirty="0"/>
              <a:t> </a:t>
            </a:r>
            <a:r>
              <a:rPr sz="1700" spc="-5" dirty="0"/>
              <a:t>1,</a:t>
            </a:r>
            <a:r>
              <a:rPr sz="1700" dirty="0"/>
              <a:t> 1</a:t>
            </a:r>
            <a:r>
              <a:rPr sz="1700" spc="-10" dirty="0"/>
              <a:t> respectively.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549148" y="2064486"/>
            <a:ext cx="2183130" cy="11906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2550" spc="7" baseline="13071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2550" baseline="13071" dirty="0">
                <a:latin typeface="Times New Roman"/>
                <a:cs typeface="Times New Roman"/>
              </a:rPr>
              <a:t>=</a:t>
            </a:r>
            <a:r>
              <a:rPr sz="2550" spc="-7" baseline="13071" dirty="0">
                <a:latin typeface="Times New Roman"/>
                <a:cs typeface="Times New Roman"/>
              </a:rPr>
              <a:t> </a:t>
            </a:r>
            <a:r>
              <a:rPr sz="2550" spc="7" baseline="13071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n-1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2550" baseline="13071" dirty="0">
                <a:latin typeface="Times New Roman"/>
                <a:cs typeface="Times New Roman"/>
              </a:rPr>
              <a:t>+</a:t>
            </a:r>
            <a:r>
              <a:rPr sz="2550" spc="-37" baseline="13071" dirty="0">
                <a:latin typeface="Times New Roman"/>
                <a:cs typeface="Times New Roman"/>
              </a:rPr>
              <a:t> </a:t>
            </a:r>
            <a:r>
              <a:rPr sz="2550" spc="7" baseline="13071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n-2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10"/>
              </a:spcBef>
              <a:tabLst>
                <a:tab pos="1043305" algn="l"/>
              </a:tabLst>
            </a:pPr>
            <a:r>
              <a:rPr sz="1700" dirty="0">
                <a:latin typeface="Times New Roman"/>
                <a:cs typeface="Times New Roman"/>
              </a:rPr>
              <a:t>F(n)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	when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&lt;=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F(n-1)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F(n-2)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1798" y="2969514"/>
            <a:ext cx="9931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when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&gt;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2116" y="1987141"/>
            <a:ext cx="679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987" y="549910"/>
            <a:ext cx="177927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i.e.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F(0)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F(1)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F(2)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F(2-1)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F(2-2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F(1) +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F(0)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3333" y="1691911"/>
            <a:ext cx="6228675" cy="26465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538987"/>
            <a:ext cx="1451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Using</a:t>
            </a:r>
            <a:r>
              <a:rPr sz="1600" spc="-40" dirty="0"/>
              <a:t> </a:t>
            </a:r>
            <a:r>
              <a:rPr sz="1600" spc="-5" dirty="0"/>
              <a:t>Recursion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pc="-5" dirty="0"/>
              <a:t>Fibo(n)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Begin</a:t>
            </a:r>
          </a:p>
          <a:p>
            <a:pPr marL="367665" marR="2366645" indent="-253365">
              <a:lnSpc>
                <a:spcPct val="156900"/>
              </a:lnSpc>
            </a:pPr>
            <a:r>
              <a:rPr spc="-5" dirty="0"/>
              <a:t>if</a:t>
            </a:r>
            <a:r>
              <a:rPr spc="-20" dirty="0"/>
              <a:t> </a:t>
            </a:r>
            <a:r>
              <a:rPr spc="-5" dirty="0"/>
              <a:t>n</a:t>
            </a:r>
            <a:r>
              <a:rPr spc="-20" dirty="0"/>
              <a:t> </a:t>
            </a:r>
            <a:r>
              <a:rPr spc="-5" dirty="0"/>
              <a:t>&lt;=</a:t>
            </a:r>
            <a:r>
              <a:rPr spc="-10" dirty="0"/>
              <a:t> </a:t>
            </a:r>
            <a:r>
              <a:rPr spc="-5" dirty="0"/>
              <a:t>1</a:t>
            </a:r>
            <a:r>
              <a:rPr spc="-20" dirty="0"/>
              <a:t> </a:t>
            </a:r>
            <a:r>
              <a:rPr spc="-5" dirty="0"/>
              <a:t>then </a:t>
            </a:r>
            <a:r>
              <a:rPr spc="-385" dirty="0"/>
              <a:t> </a:t>
            </a:r>
            <a:r>
              <a:rPr spc="-5" dirty="0"/>
              <a:t>Return</a:t>
            </a:r>
            <a:r>
              <a:rPr spc="-20" dirty="0"/>
              <a:t> </a:t>
            </a:r>
            <a:r>
              <a:rPr dirty="0"/>
              <a:t>n;</a:t>
            </a: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else</a:t>
            </a:r>
          </a:p>
          <a:p>
            <a:pPr marL="114300" marR="5080" indent="252729">
              <a:lnSpc>
                <a:spcPct val="156900"/>
              </a:lnSpc>
              <a:spcBef>
                <a:spcPts val="5"/>
              </a:spcBef>
            </a:pPr>
            <a:r>
              <a:rPr spc="-5" dirty="0"/>
              <a:t>Return</a:t>
            </a:r>
            <a:r>
              <a:rPr spc="10" dirty="0"/>
              <a:t> </a:t>
            </a:r>
            <a:r>
              <a:rPr spc="-5" dirty="0"/>
              <a:t>Call</a:t>
            </a:r>
            <a:r>
              <a:rPr spc="15" dirty="0"/>
              <a:t> </a:t>
            </a:r>
            <a:r>
              <a:rPr spc="-5" dirty="0"/>
              <a:t>Fibo(n-1)</a:t>
            </a:r>
            <a:r>
              <a:rPr spc="20" dirty="0"/>
              <a:t> </a:t>
            </a:r>
            <a:r>
              <a:rPr spc="-5" dirty="0"/>
              <a:t>+</a:t>
            </a:r>
            <a:r>
              <a:rPr spc="10" dirty="0"/>
              <a:t> </a:t>
            </a:r>
            <a:r>
              <a:rPr spc="-5" dirty="0"/>
              <a:t>Call</a:t>
            </a:r>
            <a:r>
              <a:rPr spc="15" dirty="0"/>
              <a:t> </a:t>
            </a:r>
            <a:r>
              <a:rPr spc="-5" dirty="0"/>
              <a:t>Fibo(n-2); </a:t>
            </a:r>
            <a:r>
              <a:rPr spc="-385" dirty="0"/>
              <a:t> </a:t>
            </a:r>
            <a:r>
              <a:rPr spc="-5" dirty="0"/>
              <a:t>end if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pc="-5" dirty="0"/>
              <a:t>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5435" y="242696"/>
            <a:ext cx="126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Using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Iteration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5435" y="572261"/>
            <a:ext cx="191897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5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Procedure Fibonacci(n)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declare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fib,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loop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155575" marR="745490">
              <a:lnSpc>
                <a:spcPct val="150000"/>
              </a:lnSpc>
            </a:pPr>
            <a:r>
              <a:rPr sz="1500" spc="-5" dirty="0">
                <a:latin typeface="Times New Roman"/>
                <a:cs typeface="Times New Roman"/>
              </a:rPr>
              <a:t>set </a:t>
            </a:r>
            <a:r>
              <a:rPr sz="1500" dirty="0">
                <a:latin typeface="Times New Roman"/>
                <a:cs typeface="Times New Roman"/>
              </a:rPr>
              <a:t>f1 to 1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</a:t>
            </a:r>
            <a:endParaRPr sz="1500">
              <a:latin typeface="Times New Roman"/>
              <a:cs typeface="Times New Roman"/>
            </a:endParaRPr>
          </a:p>
          <a:p>
            <a:pPr marL="297180" indent="-14224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loop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←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297180" marR="59436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fib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←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←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</a:t>
            </a:r>
            <a:endParaRPr sz="1500">
              <a:latin typeface="Times New Roman"/>
              <a:cs typeface="Times New Roman"/>
            </a:endParaRPr>
          </a:p>
          <a:p>
            <a:pPr marL="297180" marR="803275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latin typeface="Times New Roman"/>
                <a:cs typeface="Times New Roman"/>
              </a:rPr>
              <a:t>f1 ← fib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splay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  <a:p>
            <a:pPr marL="12700" marR="1210310" indent="142875">
              <a:lnSpc>
                <a:spcPts val="2700"/>
              </a:lnSpc>
            </a:pP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  </a:t>
            </a:r>
            <a:r>
              <a:rPr sz="1500" spc="-5" dirty="0">
                <a:latin typeface="Times New Roman"/>
                <a:cs typeface="Times New Roman"/>
              </a:rPr>
              <a:t>end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" y="107013"/>
            <a:ext cx="5119370" cy="46901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i="1" dirty="0">
                <a:latin typeface="Times New Roman"/>
                <a:cs typeface="Times New Roman"/>
              </a:rPr>
              <a:t>Source</a:t>
            </a:r>
            <a:r>
              <a:rPr sz="1700" b="1" i="1" spc="-45" dirty="0">
                <a:latin typeface="Times New Roman"/>
                <a:cs typeface="Times New Roman"/>
              </a:rPr>
              <a:t> </a:t>
            </a:r>
            <a:r>
              <a:rPr sz="1700" b="1" i="1" dirty="0">
                <a:latin typeface="Times New Roman"/>
                <a:cs typeface="Times New Roman"/>
              </a:rPr>
              <a:t>Code:</a:t>
            </a:r>
            <a:endParaRPr sz="1700">
              <a:latin typeface="Times New Roman"/>
              <a:cs typeface="Times New Roman"/>
            </a:endParaRPr>
          </a:p>
          <a:p>
            <a:pPr marL="12700" marR="3322320">
              <a:lnSpc>
                <a:spcPct val="150000"/>
              </a:lnSpc>
            </a:pPr>
            <a:r>
              <a:rPr sz="1700" dirty="0">
                <a:latin typeface="Times New Roman"/>
                <a:cs typeface="Times New Roman"/>
              </a:rPr>
              <a:t>#include </a:t>
            </a:r>
            <a:r>
              <a:rPr sz="1700" spc="-5" dirty="0">
                <a:latin typeface="Times New Roman"/>
                <a:cs typeface="Times New Roman"/>
              </a:rPr>
              <a:t>&lt;stdio.h&gt;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fibonacci(int </a:t>
            </a:r>
            <a:r>
              <a:rPr sz="1700" dirty="0">
                <a:latin typeface="Times New Roman"/>
                <a:cs typeface="Times New Roman"/>
              </a:rPr>
              <a:t>n)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if(n</a:t>
            </a:r>
            <a:r>
              <a:rPr sz="1700" dirty="0">
                <a:latin typeface="Times New Roman"/>
                <a:cs typeface="Times New Roman"/>
              </a:rPr>
              <a:t> &lt;=1)</a:t>
            </a:r>
            <a:endParaRPr sz="1700">
              <a:latin typeface="Times New Roman"/>
              <a:cs typeface="Times New Roman"/>
            </a:endParaRPr>
          </a:p>
          <a:p>
            <a:pPr marL="12700" marR="4361815">
              <a:lnSpc>
                <a:spcPct val="150000"/>
              </a:lnSpc>
            </a:pP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n;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else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(fibonacci(n-1)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fibonacci(n-2));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main()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i, </a:t>
            </a:r>
            <a:r>
              <a:rPr sz="1700" dirty="0">
                <a:latin typeface="Times New Roman"/>
                <a:cs typeface="Times New Roman"/>
              </a:rPr>
              <a:t>n,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printf("Enter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elements 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fibonacci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series:");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7651" y="728573"/>
            <a:ext cx="1691639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scanf("%d",&amp;n);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for(i </a:t>
            </a:r>
            <a:r>
              <a:rPr sz="1700" dirty="0">
                <a:latin typeface="Times New Roman"/>
                <a:cs typeface="Times New Roman"/>
              </a:rPr>
              <a:t>= </a:t>
            </a:r>
            <a:r>
              <a:rPr sz="1700" spc="-5" dirty="0">
                <a:latin typeface="Times New Roman"/>
                <a:cs typeface="Times New Roman"/>
              </a:rPr>
              <a:t>0;i&lt;n;i++) </a:t>
            </a:r>
            <a:r>
              <a:rPr sz="1700" dirty="0">
                <a:latin typeface="Times New Roman"/>
                <a:cs typeface="Times New Roman"/>
              </a:rPr>
              <a:t>{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 </a:t>
            </a:r>
            <a:r>
              <a:rPr sz="1700" dirty="0">
                <a:latin typeface="Times New Roman"/>
                <a:cs typeface="Times New Roman"/>
              </a:rPr>
              <a:t>= </a:t>
            </a:r>
            <a:r>
              <a:rPr sz="1700" spc="-5" dirty="0">
                <a:latin typeface="Times New Roman"/>
                <a:cs typeface="Times New Roman"/>
              </a:rPr>
              <a:t>fibonacci(i);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printf("%d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",fib);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19252"/>
            <a:ext cx="8148320" cy="46901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b="1" spc="-5" dirty="0">
                <a:latin typeface="Times New Roman"/>
                <a:cs typeface="Times New Roman"/>
              </a:rPr>
              <a:t>Greatest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Common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Divisor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(GCD):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060"/>
              </a:lnSpc>
              <a:spcBef>
                <a:spcPts val="2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Euclidean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Algorithm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Greatest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Common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Divisor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(GCD)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Euclidean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Algorithm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finds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2</a:t>
            </a:r>
            <a:r>
              <a:rPr sz="1700" spc="-5" dirty="0">
                <a:latin typeface="Times New Roman"/>
                <a:cs typeface="Times New Roman"/>
              </a:rPr>
              <a:t> numbers.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Assuming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want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calculate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GCD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1220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516,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lets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apply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Euclidean</a:t>
            </a:r>
            <a:endParaRPr sz="1700">
              <a:latin typeface="Times New Roman"/>
              <a:cs typeface="Times New Roman"/>
            </a:endParaRPr>
          </a:p>
          <a:p>
            <a:pPr marR="6870065" algn="r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Algorithm-</a:t>
            </a:r>
            <a:endParaRPr sz="1700">
              <a:latin typeface="Times New Roman"/>
              <a:cs typeface="Times New Roman"/>
            </a:endParaRPr>
          </a:p>
          <a:p>
            <a:pPr marR="6932295" algn="r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Pseudo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1:</a:t>
            </a:r>
            <a:r>
              <a:rPr sz="1700" spc="4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Step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2:</a:t>
            </a:r>
            <a:r>
              <a:rPr sz="1700" spc="4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3:</a:t>
            </a:r>
            <a:r>
              <a:rPr sz="1700" spc="4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  <a:p>
            <a:pPr marL="12700" marR="2965450">
              <a:lnSpc>
                <a:spcPts val="3060"/>
              </a:lnSpc>
              <a:spcBef>
                <a:spcPts val="270"/>
              </a:spcBef>
            </a:pPr>
            <a:r>
              <a:rPr sz="1700" spc="-5" dirty="0">
                <a:latin typeface="Times New Roman"/>
                <a:cs typeface="Times New Roman"/>
              </a:rPr>
              <a:t>Step </a:t>
            </a:r>
            <a:r>
              <a:rPr sz="1700" dirty="0">
                <a:latin typeface="Times New Roman"/>
                <a:cs typeface="Times New Roman"/>
              </a:rPr>
              <a:t>4: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Repeat </a:t>
            </a:r>
            <a:r>
              <a:rPr sz="1700" spc="-5" dirty="0">
                <a:latin typeface="Times New Roman"/>
                <a:cs typeface="Times New Roman"/>
              </a:rPr>
              <a:t>Steps </a:t>
            </a:r>
            <a:r>
              <a:rPr sz="1700" dirty="0">
                <a:latin typeface="Times New Roman"/>
                <a:cs typeface="Times New Roman"/>
              </a:rPr>
              <a:t>2 </a:t>
            </a:r>
            <a:r>
              <a:rPr sz="1700" spc="-5" dirty="0">
                <a:latin typeface="Times New Roman"/>
                <a:cs typeface="Times New Roman"/>
              </a:rPr>
              <a:t>and </a:t>
            </a:r>
            <a:r>
              <a:rPr sz="1700" dirty="0">
                <a:latin typeface="Times New Roman"/>
                <a:cs typeface="Times New Roman"/>
              </a:rPr>
              <a:t>3 </a:t>
            </a:r>
            <a:r>
              <a:rPr sz="1700" spc="-5" dirty="0">
                <a:latin typeface="Times New Roman"/>
                <a:cs typeface="Times New Roman"/>
              </a:rPr>
              <a:t>until </a:t>
            </a:r>
            <a:r>
              <a:rPr sz="1700" dirty="0">
                <a:latin typeface="Times New Roman"/>
                <a:cs typeface="Times New Roman"/>
              </a:rPr>
              <a:t>a mod b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greater than 0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5: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  <a:p>
            <a:pPr marR="6927850" algn="r">
              <a:lnSpc>
                <a:spcPct val="100000"/>
              </a:lnSpc>
              <a:spcBef>
                <a:spcPts val="750"/>
              </a:spcBef>
            </a:pP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Finish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136016"/>
            <a:ext cx="8095615" cy="48272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Times New Roman"/>
                <a:cs typeface="Times New Roman"/>
              </a:rPr>
              <a:t>Example: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GCD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270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192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A=270,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B=192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B 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dirty="0">
                <a:latin typeface="Times New Roman"/>
                <a:cs typeface="Times New Roman"/>
              </a:rPr>
              <a:t> long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division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find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270/192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remainder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78.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write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as: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270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 192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*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+78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GCD(192,78),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since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GCD(270,192)=GCD(192,78)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A=192,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B=78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B 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dirty="0">
                <a:latin typeface="Times New Roman"/>
                <a:cs typeface="Times New Roman"/>
              </a:rPr>
              <a:t> long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division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192/78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remainder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36.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65" dirty="0">
                <a:latin typeface="Times New Roman"/>
                <a:cs typeface="Times New Roman"/>
              </a:rPr>
              <a:t>We</a:t>
            </a:r>
            <a:r>
              <a:rPr sz="1500" spc="-10" dirty="0">
                <a:latin typeface="Times New Roman"/>
                <a:cs typeface="Times New Roman"/>
              </a:rPr>
              <a:t> can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write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5" dirty="0">
                <a:latin typeface="Times New Roman"/>
                <a:cs typeface="Times New Roman"/>
              </a:rPr>
              <a:t> as: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192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78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*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36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GCD(78,36),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since GCD(192,78)=GCD(78,36)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240" y="470639"/>
            <a:ext cx="7115809" cy="44164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latin typeface="Times New Roman"/>
                <a:cs typeface="Times New Roman"/>
              </a:rPr>
              <a:t>A=78,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B=36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 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division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78/36 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remainder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78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*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GCD(36,6),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GCD(78,36)=GCD(36,6)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A=36,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B=6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 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36/6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remainder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0.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36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*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GCD(6,0),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GCD(36,6)=GCD(6,0)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595477"/>
            <a:ext cx="6703059" cy="31356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Times New Roman"/>
                <a:cs typeface="Times New Roman"/>
              </a:rPr>
              <a:t>A=6,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B=0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≠0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=0,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GCD(6,0)=6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So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shown: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GCD(270,192)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GCD(192,78)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 GCD(78,36)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GCD(36,6)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GCD(6,0)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GCD(270,192)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744702"/>
            <a:ext cx="8215630" cy="352425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Recursion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process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something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 terms</a:t>
            </a:r>
            <a:r>
              <a:rPr sz="1700" dirty="0">
                <a:latin typeface="Times New Roman"/>
                <a:cs typeface="Times New Roman"/>
              </a:rPr>
              <a:t> 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Alternative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making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function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execute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repeatedly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repeatedly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until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some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specified</a:t>
            </a:r>
            <a:endParaRPr sz="17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been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satisfied.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used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for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repetitive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computations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action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</a:p>
          <a:p>
            <a:pPr marL="3556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previous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result.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700" spc="-5" dirty="0">
                <a:latin typeface="Times New Roman"/>
                <a:cs typeface="Times New Roman"/>
              </a:rPr>
              <a:t> 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solve</a:t>
            </a:r>
            <a:r>
              <a:rPr sz="1700" dirty="0">
                <a:latin typeface="Times New Roman"/>
                <a:cs typeface="Times New Roman"/>
              </a:rPr>
              <a:t> a 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recursively,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 </a:t>
            </a:r>
            <a:r>
              <a:rPr sz="1700" spc="-5" dirty="0">
                <a:latin typeface="Times New Roman"/>
                <a:cs typeface="Times New Roman"/>
              </a:rPr>
              <a:t>conditions </a:t>
            </a:r>
            <a:r>
              <a:rPr sz="1700" dirty="0">
                <a:latin typeface="Times New Roman"/>
                <a:cs typeface="Times New Roman"/>
              </a:rPr>
              <a:t>must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satisfied.</a:t>
            </a:r>
            <a:endParaRPr sz="1700" dirty="0">
              <a:latin typeface="Times New Roman"/>
              <a:cs typeface="Times New Roman"/>
            </a:endParaRPr>
          </a:p>
          <a:p>
            <a:pPr marL="812165" lvl="1" indent="-3175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700" spc="-5" dirty="0">
                <a:latin typeface="Times New Roman"/>
                <a:cs typeface="Times New Roman"/>
              </a:rPr>
              <a:t>First,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must 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written in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</a:p>
          <a:p>
            <a:pPr marL="812165" lvl="1" indent="-3175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lang="en-US" sz="1700" dirty="0">
                <a:latin typeface="Times New Roman"/>
                <a:cs typeface="Times New Roman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econd,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dirty="0">
                <a:latin typeface="Times New Roman"/>
                <a:cs typeface="Times New Roman"/>
              </a:rPr>
              <a:t> must</a:t>
            </a:r>
            <a:r>
              <a:rPr sz="1700" spc="-5" dirty="0">
                <a:latin typeface="Times New Roman"/>
                <a:cs typeface="Times New Roman"/>
              </a:rPr>
              <a:t> include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stopping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0197" y="344551"/>
            <a:ext cx="1404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Int</a:t>
            </a:r>
            <a:r>
              <a:rPr sz="2000" spc="-40" dirty="0"/>
              <a:t>r</a:t>
            </a:r>
            <a:r>
              <a:rPr sz="2000" dirty="0"/>
              <a:t>o</a:t>
            </a:r>
            <a:r>
              <a:rPr sz="2000" spc="5" dirty="0"/>
              <a:t>d</a:t>
            </a:r>
            <a:r>
              <a:rPr sz="2000" dirty="0"/>
              <a:t>u</a:t>
            </a:r>
            <a:r>
              <a:rPr sz="2000" spc="-15" dirty="0"/>
              <a:t>c</a:t>
            </a:r>
            <a:r>
              <a:rPr sz="2000" dirty="0"/>
              <a:t>t</a:t>
            </a:r>
            <a:r>
              <a:rPr sz="2000" spc="-15" dirty="0"/>
              <a:t>i</a:t>
            </a:r>
            <a:r>
              <a:rPr sz="2000" dirty="0"/>
              <a:t>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8" y="167410"/>
            <a:ext cx="7956550" cy="47726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b="1" spc="-15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15" dirty="0">
                <a:latin typeface="Times New Roman"/>
                <a:cs typeface="Times New Roman"/>
              </a:rPr>
              <a:t>w</a:t>
            </a:r>
            <a:r>
              <a:rPr sz="1600" b="1" spc="-5" dirty="0">
                <a:latin typeface="Times New Roman"/>
                <a:cs typeface="Times New Roman"/>
              </a:rPr>
              <a:t>er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anoi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4999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mathematical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puzzle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consisting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towers(rods)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-30" dirty="0">
                <a:latin typeface="Times New Roman"/>
                <a:cs typeface="Times New Roman"/>
              </a:rPr>
              <a:t> Tower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Hanoi.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poles(peg)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named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origin(source),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intermediate(aux)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2700" marR="5715">
              <a:lnSpc>
                <a:spcPct val="1151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Transfer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origin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pole(tower)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intermediate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temporary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storage.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Conditions: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10" dirty="0">
                <a:latin typeface="Times New Roman"/>
                <a:cs typeface="Times New Roman"/>
              </a:rPr>
              <a:t> moved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taking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upper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rods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sliding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another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rod,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already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 present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rod.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r>
              <a:rPr sz="1600" spc="-5" dirty="0">
                <a:latin typeface="Times New Roman"/>
                <a:cs typeface="Times New Roman"/>
              </a:rPr>
              <a:t> disk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placed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-5" dirty="0">
                <a:latin typeface="Times New Roman"/>
                <a:cs typeface="Times New Roman"/>
              </a:rPr>
              <a:t> 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2572511"/>
            <a:ext cx="2316479" cy="12240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515" y="375945"/>
            <a:ext cx="7995284" cy="211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68580" indent="-287020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30" dirty="0">
                <a:latin typeface="Times New Roman"/>
                <a:cs typeface="Times New Roman"/>
              </a:rPr>
              <a:t>Tower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puzzle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solved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575" baseline="2645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−1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presentation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puzzle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</a:t>
            </a:r>
            <a:r>
              <a:rPr sz="1575" spc="7" baseline="26455" dirty="0">
                <a:latin typeface="Times New Roman"/>
                <a:cs typeface="Times New Roman"/>
              </a:rPr>
              <a:t>3</a:t>
            </a:r>
            <a:r>
              <a:rPr sz="1575" spc="187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7</a:t>
            </a:r>
            <a:r>
              <a:rPr sz="1600" dirty="0">
                <a:latin typeface="Times New Roman"/>
                <a:cs typeface="Times New Roman"/>
              </a:rPr>
              <a:t> steps.</a:t>
            </a:r>
          </a:p>
          <a:p>
            <a:pPr marL="63500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 disks –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First,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(top)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intermediate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peg.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larger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(bottom)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peg.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finally,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intermediate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peg.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7" y="3050667"/>
            <a:ext cx="3323465" cy="1838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572" y="3670379"/>
            <a:ext cx="4141470" cy="802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Animated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representation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solving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Tower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Hanoi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puzzle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three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disks.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330860"/>
            <a:ext cx="4766056" cy="410625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Recursive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tower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 Hanoi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2: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Hanoi(n,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THEN</a:t>
            </a:r>
            <a:endParaRPr sz="1600" dirty="0">
              <a:latin typeface="Times New Roman"/>
              <a:cs typeface="Times New Roman"/>
            </a:endParaRPr>
          </a:p>
          <a:p>
            <a:pPr marL="927100" marR="985519">
              <a:lnSpc>
                <a:spcPct val="150000"/>
              </a:lnSpc>
            </a:pP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 err="1">
                <a:latin typeface="Times New Roman"/>
                <a:cs typeface="Times New Roman"/>
              </a:rPr>
              <a:t>dest</a:t>
            </a:r>
            <a:endParaRPr lang="en-US" sz="1600" dirty="0">
              <a:latin typeface="Times New Roman"/>
              <a:cs typeface="Times New Roman"/>
            </a:endParaRPr>
          </a:p>
          <a:p>
            <a:pPr marL="927100" marR="985519">
              <a:lnSpc>
                <a:spcPct val="150000"/>
              </a:lnSpc>
            </a:pPr>
            <a:r>
              <a:rPr sz="1600">
                <a:latin typeface="Times New Roman"/>
                <a:cs typeface="Times New Roman"/>
              </a:rPr>
              <a:t> </a:t>
            </a:r>
            <a:r>
              <a:rPr sz="1600" spc="-385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else</a:t>
            </a:r>
            <a:r>
              <a:rPr lang="en-US" sz="1600" spc="-5">
                <a:latin typeface="Times New Roman"/>
                <a:cs typeface="Times New Roman"/>
              </a:rPr>
              <a:t>,</a:t>
            </a:r>
            <a:endParaRPr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Hanoi(n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927100" marR="983615">
              <a:lnSpc>
                <a:spcPct val="15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Hanoi(n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Stop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33756"/>
            <a:ext cx="7563611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775" y="691864"/>
            <a:ext cx="7138332" cy="42398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2596" y="335406"/>
            <a:ext cx="5951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Below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Tower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puzzle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728" y="272034"/>
            <a:ext cx="1054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Source</a:t>
            </a:r>
            <a:r>
              <a:rPr sz="1500" b="1" spc="-6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728" y="614934"/>
            <a:ext cx="1457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dirty="0">
                <a:latin typeface="Times New Roman"/>
                <a:cs typeface="Times New Roman"/>
              </a:rPr>
              <a:t>#i</a:t>
            </a:r>
            <a:r>
              <a:rPr sz="1500" b="0" spc="5" dirty="0">
                <a:latin typeface="Times New Roman"/>
                <a:cs typeface="Times New Roman"/>
              </a:rPr>
              <a:t>n</a:t>
            </a:r>
            <a:r>
              <a:rPr sz="1500" b="0" spc="-10" dirty="0">
                <a:latin typeface="Times New Roman"/>
                <a:cs typeface="Times New Roman"/>
              </a:rPr>
              <a:t>c</a:t>
            </a:r>
            <a:r>
              <a:rPr sz="1500" b="0" dirty="0">
                <a:latin typeface="Times New Roman"/>
                <a:cs typeface="Times New Roman"/>
              </a:rPr>
              <a:t>l</a:t>
            </a:r>
            <a:r>
              <a:rPr sz="1500" b="0" spc="5" dirty="0">
                <a:latin typeface="Times New Roman"/>
                <a:cs typeface="Times New Roman"/>
              </a:rPr>
              <a:t>u</a:t>
            </a:r>
            <a:r>
              <a:rPr sz="1500" b="0" dirty="0">
                <a:latin typeface="Times New Roman"/>
                <a:cs typeface="Times New Roman"/>
              </a:rPr>
              <a:t>de</a:t>
            </a:r>
            <a:r>
              <a:rPr sz="1500" b="0" spc="-45" dirty="0">
                <a:latin typeface="Times New Roman"/>
                <a:cs typeface="Times New Roman"/>
              </a:rPr>
              <a:t> </a:t>
            </a:r>
            <a:r>
              <a:rPr sz="1500" b="0" spc="-5" dirty="0">
                <a:latin typeface="Times New Roman"/>
                <a:cs typeface="Times New Roman"/>
              </a:rPr>
              <a:t>&lt;s</a:t>
            </a:r>
            <a:r>
              <a:rPr sz="1500" b="0" dirty="0">
                <a:latin typeface="Times New Roman"/>
                <a:cs typeface="Times New Roman"/>
              </a:rPr>
              <a:t>t</a:t>
            </a:r>
            <a:r>
              <a:rPr sz="1500" b="0" spc="5" dirty="0">
                <a:latin typeface="Times New Roman"/>
                <a:cs typeface="Times New Roman"/>
              </a:rPr>
              <a:t>d</a:t>
            </a:r>
            <a:r>
              <a:rPr sz="1500" b="0" dirty="0">
                <a:latin typeface="Times New Roman"/>
                <a:cs typeface="Times New Roman"/>
              </a:rPr>
              <a:t>i</a:t>
            </a:r>
            <a:r>
              <a:rPr sz="1500" b="0" spc="5" dirty="0">
                <a:latin typeface="Times New Roman"/>
                <a:cs typeface="Times New Roman"/>
              </a:rPr>
              <a:t>o</a:t>
            </a:r>
            <a:r>
              <a:rPr sz="1500" b="0" dirty="0">
                <a:latin typeface="Times New Roman"/>
                <a:cs typeface="Times New Roman"/>
              </a:rPr>
              <a:t>.</a:t>
            </a:r>
            <a:r>
              <a:rPr sz="1500" b="0" spc="5" dirty="0">
                <a:latin typeface="Times New Roman"/>
                <a:cs typeface="Times New Roman"/>
              </a:rPr>
              <a:t>h</a:t>
            </a:r>
            <a:r>
              <a:rPr sz="1500" b="0" dirty="0">
                <a:latin typeface="Times New Roman"/>
                <a:cs typeface="Times New Roman"/>
              </a:rPr>
              <a:t>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728" y="843280"/>
            <a:ext cx="4509770" cy="37985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counter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void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move(</a:t>
            </a:r>
            <a:r>
              <a:rPr sz="1500" b="1" spc="-5" dirty="0">
                <a:latin typeface="Times New Roman"/>
                <a:cs typeface="Times New Roman"/>
              </a:rPr>
              <a:t>int </a:t>
            </a:r>
            <a:r>
              <a:rPr sz="1500" dirty="0">
                <a:latin typeface="Times New Roman"/>
                <a:cs typeface="Times New Roman"/>
              </a:rPr>
              <a:t>n, </a:t>
            </a:r>
            <a:r>
              <a:rPr sz="1500" b="1" spc="-5" dirty="0">
                <a:latin typeface="Times New Roman"/>
                <a:cs typeface="Times New Roman"/>
              </a:rPr>
              <a:t>char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char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helper,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char </a:t>
            </a:r>
            <a:r>
              <a:rPr sz="1500" spc="-5" dirty="0">
                <a:latin typeface="Times New Roman"/>
                <a:cs typeface="Times New Roman"/>
              </a:rPr>
              <a:t>dest)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{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//base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case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if</a:t>
            </a:r>
            <a:r>
              <a:rPr sz="1500" dirty="0">
                <a:latin typeface="Times New Roman"/>
                <a:cs typeface="Times New Roman"/>
              </a:rPr>
              <a:t>(n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==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0)</a:t>
            </a:r>
            <a:endParaRPr sz="15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900"/>
              </a:spcBef>
            </a:pPr>
            <a:r>
              <a:rPr sz="1500" b="1" spc="-10" dirty="0">
                <a:latin typeface="Times New Roman"/>
                <a:cs typeface="Times New Roman"/>
              </a:rPr>
              <a:t>return</a:t>
            </a:r>
            <a:r>
              <a:rPr sz="1500" spc="-10" dirty="0">
                <a:latin typeface="Times New Roman"/>
                <a:cs typeface="Times New Roman"/>
              </a:rPr>
              <a:t>;</a:t>
            </a:r>
            <a:endParaRPr sz="1500">
              <a:latin typeface="Times New Roman"/>
              <a:cs typeface="Times New Roman"/>
            </a:endParaRPr>
          </a:p>
          <a:p>
            <a:pPr marL="393700" marR="210312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//incrementing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counter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counter++;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//recursive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case, move 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disks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helper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move(n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dest,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helper);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printf</a:t>
            </a:r>
            <a:r>
              <a:rPr sz="1500" dirty="0">
                <a:latin typeface="Times New Roman"/>
                <a:cs typeface="Times New Roman"/>
              </a:rPr>
              <a:t>("Shift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disk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%d 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%c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%c\n",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dest);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move(n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helper,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 </a:t>
            </a:r>
            <a:r>
              <a:rPr sz="1500" dirty="0">
                <a:latin typeface="Times New Roman"/>
                <a:cs typeface="Times New Roman"/>
              </a:rPr>
              <a:t>dest);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}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028" y="621258"/>
            <a:ext cx="3117215" cy="32270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Times New Roman"/>
                <a:cs typeface="Times New Roman"/>
              </a:rPr>
              <a:t>int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ain()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Times New Roman"/>
                <a:cs typeface="Times New Roman"/>
              </a:rPr>
              <a:t>int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Times New Roman"/>
                <a:cs typeface="Times New Roman"/>
              </a:rPr>
              <a:t>printf</a:t>
            </a:r>
            <a:r>
              <a:rPr sz="1400" dirty="0">
                <a:latin typeface="Times New Roman"/>
                <a:cs typeface="Times New Roman"/>
              </a:rPr>
              <a:t>("Enter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disks\n");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Times New Roman"/>
                <a:cs typeface="Times New Roman"/>
              </a:rPr>
              <a:t>scanf</a:t>
            </a:r>
            <a:r>
              <a:rPr sz="1400" dirty="0">
                <a:latin typeface="Times New Roman"/>
                <a:cs typeface="Times New Roman"/>
              </a:rPr>
              <a:t>("%d",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&amp;n);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move(n,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'A',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‘B',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‘C’);</a:t>
            </a:r>
            <a:endParaRPr sz="1400">
              <a:latin typeface="Times New Roman"/>
              <a:cs typeface="Times New Roman"/>
            </a:endParaRPr>
          </a:p>
          <a:p>
            <a:pPr marL="12700" marR="35560">
              <a:lnSpc>
                <a:spcPct val="150000"/>
              </a:lnSpc>
              <a:spcBef>
                <a:spcPts val="5"/>
              </a:spcBef>
            </a:pPr>
            <a:r>
              <a:rPr sz="1400" b="1" spc="-10" dirty="0">
                <a:latin typeface="Times New Roman"/>
                <a:cs typeface="Times New Roman"/>
              </a:rPr>
              <a:t>printf</a:t>
            </a:r>
            <a:r>
              <a:rPr sz="1400" spc="-10" dirty="0">
                <a:latin typeface="Times New Roman"/>
                <a:cs typeface="Times New Roman"/>
              </a:rPr>
              <a:t>("Total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iterations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%d\n",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counter);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Times New Roman"/>
                <a:cs typeface="Times New Roman"/>
              </a:rPr>
              <a:t>return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75" y="1062285"/>
            <a:ext cx="2331720" cy="2359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9275">
              <a:lnSpc>
                <a:spcPct val="15000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1.Direct </a:t>
            </a:r>
            <a:r>
              <a:rPr sz="1700" dirty="0">
                <a:latin typeface="Times New Roman"/>
                <a:cs typeface="Times New Roman"/>
              </a:rPr>
              <a:t>Recursion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2.Indirect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3.Tail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1020"/>
              </a:spcBef>
              <a:buSzPct val="94117"/>
              <a:buAutoNum type="arabicPeriod" startAt="4"/>
              <a:tabLst>
                <a:tab pos="175895" algn="l"/>
              </a:tabLst>
            </a:pP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Tail/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Head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  <a:p>
            <a:pPr marL="12700" marR="730250">
              <a:lnSpc>
                <a:spcPct val="150000"/>
              </a:lnSpc>
              <a:buSzPct val="94117"/>
              <a:buAutoNum type="arabicPeriod" startAt="4"/>
              <a:tabLst>
                <a:tab pos="175895" algn="l"/>
              </a:tabLst>
            </a:pPr>
            <a:r>
              <a:rPr sz="1700" dirty="0">
                <a:latin typeface="Times New Roman"/>
                <a:cs typeface="Times New Roman"/>
              </a:rPr>
              <a:t>Linear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6.Tree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694" y="478916"/>
            <a:ext cx="235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Types</a:t>
            </a:r>
            <a:r>
              <a:rPr sz="1800" spc="-15" dirty="0"/>
              <a:t> </a:t>
            </a:r>
            <a:r>
              <a:rPr sz="1800" dirty="0"/>
              <a:t>of</a:t>
            </a:r>
            <a:r>
              <a:rPr sz="1800" spc="-15" dirty="0"/>
              <a:t> </a:t>
            </a:r>
            <a:r>
              <a:rPr sz="1800" spc="-5" dirty="0"/>
              <a:t>Recursion</a:t>
            </a:r>
            <a:r>
              <a:rPr sz="1800" dirty="0"/>
              <a:t> </a:t>
            </a:r>
            <a:r>
              <a:rPr sz="1800" spc="-5" dirty="0"/>
              <a:t>in</a:t>
            </a:r>
            <a:r>
              <a:rPr sz="1800" spc="-20" dirty="0"/>
              <a:t> </a:t>
            </a:r>
            <a:r>
              <a:rPr sz="1800" spc="-5" dirty="0"/>
              <a:t>C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226847"/>
            <a:ext cx="8112759" cy="43548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Times New Roman"/>
                <a:cs typeface="Times New Roman"/>
              </a:rPr>
              <a:t>Direct </a:t>
            </a:r>
            <a:r>
              <a:rPr sz="1600" b="1" spc="-5" dirty="0">
                <a:latin typeface="Times New Roman"/>
                <a:cs typeface="Times New Roman"/>
              </a:rPr>
              <a:t>Recursion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invokes itself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 itself,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factorial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itself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 taken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fun()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469900" marR="6135370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fun();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code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74" y="312800"/>
            <a:ext cx="165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Indirect</a:t>
            </a:r>
            <a:r>
              <a:rPr sz="1600" spc="-40" dirty="0"/>
              <a:t> </a:t>
            </a:r>
            <a:r>
              <a:rPr sz="1600" spc="-5" dirty="0"/>
              <a:t>Recursion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30174" y="556640"/>
            <a:ext cx="808228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53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When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mutually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called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another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circular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manner,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called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indirect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recursion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function.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Times New Roman"/>
                <a:cs typeface="Times New Roman"/>
              </a:rPr>
              <a:t>fun1()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{</a:t>
            </a:r>
          </a:p>
          <a:p>
            <a:pPr marL="12700" marR="647001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1.//</a:t>
            </a:r>
            <a:r>
              <a:rPr sz="1500" spc="3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fun2()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fun2()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{</a:t>
            </a:r>
          </a:p>
          <a:p>
            <a:pPr marL="12700" marR="666242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fun3()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fun3()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{</a:t>
            </a:r>
          </a:p>
          <a:p>
            <a:pPr marL="12700" marR="666242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fun1()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7CDC9-D7B1-7DA7-476E-AB72D4EE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81150"/>
            <a:ext cx="5189670" cy="24538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9209" y="400049"/>
            <a:ext cx="430530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#include &lt;stdio.h&gt;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definition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void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fun1(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num)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check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(num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0)</a:t>
            </a:r>
            <a:endParaRPr sz="1600" dirty="0">
              <a:latin typeface="Times New Roman"/>
              <a:cs typeface="Times New Roman"/>
            </a:endParaRPr>
          </a:p>
          <a:p>
            <a:pPr marL="215265" marR="3668395" indent="-20320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etur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;  </a:t>
            </a:r>
            <a:r>
              <a:rPr sz="1600" b="1" spc="-5" dirty="0">
                <a:latin typeface="Times New Roman"/>
                <a:cs typeface="Times New Roman"/>
              </a:rPr>
              <a:t>else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printf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("\n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%d", </a:t>
            </a:r>
            <a:r>
              <a:rPr sz="1600" dirty="0">
                <a:latin typeface="Times New Roman"/>
                <a:cs typeface="Times New Roman"/>
              </a:rPr>
              <a:t>num);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// print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eturn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fun1</a:t>
            </a:r>
            <a:r>
              <a:rPr sz="1600">
                <a:latin typeface="Times New Roman"/>
                <a:cs typeface="Times New Roman"/>
              </a:rPr>
              <a:t>(num</a:t>
            </a:r>
            <a:r>
              <a:rPr lang="en-US" sz="1600" spc="385" dirty="0">
                <a:latin typeface="Times New Roman"/>
                <a:cs typeface="Times New Roman"/>
              </a:rPr>
              <a:t>-</a:t>
            </a:r>
            <a:r>
              <a:rPr sz="1600" spc="-5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fun()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 </a:t>
            </a:r>
            <a:r>
              <a:rPr sz="1600" spc="-15" dirty="0">
                <a:latin typeface="Times New Roman"/>
                <a:cs typeface="Times New Roman"/>
              </a:rPr>
              <a:t>main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fun1(7);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 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integer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argument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0;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054" y="148336"/>
            <a:ext cx="3547745" cy="310451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600" b="1" spc="-40" dirty="0">
                <a:latin typeface="Times New Roman"/>
                <a:cs typeface="Times New Roman"/>
              </a:rPr>
              <a:t>Tail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Recursion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ts val="3060"/>
              </a:lnSpc>
              <a:spcBef>
                <a:spcPts val="244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tail-recursive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makes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calling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itself,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endParaRPr sz="1700">
              <a:latin typeface="Times New Roman"/>
              <a:cs typeface="Times New Roman"/>
            </a:endParaRPr>
          </a:p>
          <a:p>
            <a:pPr marL="299085" marR="5080" algn="just">
              <a:lnSpc>
                <a:spcPts val="3060"/>
              </a:lnSpc>
            </a:pP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executes </a:t>
            </a:r>
            <a:r>
              <a:rPr sz="1700" dirty="0">
                <a:latin typeface="Times New Roman"/>
                <a:cs typeface="Times New Roman"/>
              </a:rPr>
              <a:t>by the </a:t>
            </a:r>
            <a:r>
              <a:rPr sz="1700" spc="-5" dirty="0">
                <a:latin typeface="Times New Roman"/>
                <a:cs typeface="Times New Roman"/>
              </a:rPr>
              <a:t>function. After that,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there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3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is</a:t>
            </a:r>
            <a:endParaRPr sz="17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750"/>
              </a:spcBef>
            </a:pPr>
            <a:r>
              <a:rPr sz="1700" dirty="0">
                <a:latin typeface="Times New Roman"/>
                <a:cs typeface="Times New Roman"/>
              </a:rPr>
              <a:t>left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282" y="3449573"/>
            <a:ext cx="8229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Output: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319" y="692353"/>
            <a:ext cx="7851140" cy="2381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It 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formally defined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as:</a:t>
            </a:r>
            <a:endParaRPr sz="1700">
              <a:latin typeface="Times New Roman"/>
              <a:cs typeface="Times New Roman"/>
            </a:endParaRPr>
          </a:p>
          <a:p>
            <a:pPr marL="469900" marR="5080" indent="-342900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4699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 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computer programming technique involving </a:t>
            </a:r>
            <a:r>
              <a:rPr sz="1700" dirty="0">
                <a:latin typeface="Times New Roman"/>
                <a:cs typeface="Times New Roman"/>
              </a:rPr>
              <a:t>the use of a </a:t>
            </a:r>
            <a:r>
              <a:rPr sz="1700" spc="-10" dirty="0">
                <a:latin typeface="Times New Roman"/>
                <a:cs typeface="Times New Roman"/>
              </a:rPr>
              <a:t>procedure, </a:t>
            </a:r>
            <a:r>
              <a:rPr sz="1700" spc="-5" dirty="0">
                <a:latin typeface="Times New Roman"/>
                <a:cs typeface="Times New Roman"/>
              </a:rPr>
              <a:t> subroutine, function, </a:t>
            </a:r>
            <a:r>
              <a:rPr sz="1700" dirty="0">
                <a:latin typeface="Times New Roman"/>
                <a:cs typeface="Times New Roman"/>
              </a:rPr>
              <a:t>or </a:t>
            </a:r>
            <a:r>
              <a:rPr sz="1700" spc="-5" dirty="0">
                <a:latin typeface="Times New Roman"/>
                <a:cs typeface="Times New Roman"/>
              </a:rPr>
              <a:t>algorithm that calls itself 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step having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termination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 so </a:t>
            </a:r>
            <a:r>
              <a:rPr sz="1700" dirty="0">
                <a:latin typeface="Times New Roman"/>
                <a:cs typeface="Times New Roman"/>
              </a:rPr>
              <a:t>that </a:t>
            </a:r>
            <a:r>
              <a:rPr sz="1700" spc="-5" dirty="0">
                <a:latin typeface="Times New Roman"/>
                <a:cs typeface="Times New Roman"/>
              </a:rPr>
              <a:t>successive repetitions </a:t>
            </a:r>
            <a:r>
              <a:rPr sz="1700" dirty="0">
                <a:latin typeface="Times New Roman"/>
                <a:cs typeface="Times New Roman"/>
              </a:rPr>
              <a:t>are </a:t>
            </a:r>
            <a:r>
              <a:rPr sz="1700" spc="-5" dirty="0">
                <a:latin typeface="Times New Roman"/>
                <a:cs typeface="Times New Roman"/>
              </a:rPr>
              <a:t>processed </a:t>
            </a:r>
            <a:r>
              <a:rPr sz="1700" dirty="0">
                <a:latin typeface="Times New Roman"/>
                <a:cs typeface="Times New Roman"/>
              </a:rPr>
              <a:t>up </a:t>
            </a:r>
            <a:r>
              <a:rPr sz="1700" spc="-5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critical step </a:t>
            </a:r>
            <a:r>
              <a:rPr sz="1700" spc="-10" dirty="0">
                <a:latin typeface="Times New Roman"/>
                <a:cs typeface="Times New Roman"/>
              </a:rPr>
              <a:t>where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 is </a:t>
            </a:r>
            <a:r>
              <a:rPr sz="1700" dirty="0">
                <a:latin typeface="Times New Roman"/>
                <a:cs typeface="Times New Roman"/>
              </a:rPr>
              <a:t>met </a:t>
            </a:r>
            <a:r>
              <a:rPr sz="1700" spc="-5" dirty="0">
                <a:latin typeface="Times New Roman"/>
                <a:cs typeface="Times New Roman"/>
              </a:rPr>
              <a:t>at which </a:t>
            </a: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spc="-5" dirty="0">
                <a:latin typeface="Times New Roman"/>
                <a:cs typeface="Times New Roman"/>
              </a:rPr>
              <a:t>the rest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10" dirty="0">
                <a:latin typeface="Times New Roman"/>
                <a:cs typeface="Times New Roman"/>
              </a:rPr>
              <a:t>each </a:t>
            </a:r>
            <a:r>
              <a:rPr sz="1700" spc="-5" dirty="0">
                <a:latin typeface="Times New Roman"/>
                <a:cs typeface="Times New Roman"/>
              </a:rPr>
              <a:t>repetition is processed from </a:t>
            </a:r>
            <a:r>
              <a:rPr sz="1700" dirty="0">
                <a:latin typeface="Times New Roman"/>
                <a:cs typeface="Times New Roman"/>
              </a:rPr>
              <a:t>the last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 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first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552450"/>
            <a:ext cx="7710170" cy="4141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Times New Roman"/>
                <a:cs typeface="Times New Roman"/>
              </a:rPr>
              <a:t>#include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&lt;stdio.h&gt;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void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head_fun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num){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if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&gt;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12700" marR="3498215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// </a:t>
            </a:r>
            <a:r>
              <a:rPr sz="1500" spc="-5" dirty="0">
                <a:latin typeface="Times New Roman"/>
                <a:cs typeface="Times New Roman"/>
              </a:rPr>
              <a:t>Here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head_fun() is </a:t>
            </a:r>
            <a:r>
              <a:rPr sz="1500" dirty="0">
                <a:latin typeface="Times New Roman"/>
                <a:cs typeface="Times New Roman"/>
              </a:rPr>
              <a:t>the first </a:t>
            </a:r>
            <a:r>
              <a:rPr sz="1500" spc="-5" dirty="0">
                <a:latin typeface="Times New Roman"/>
                <a:cs typeface="Times New Roman"/>
              </a:rPr>
              <a:t>statement </a:t>
            </a:r>
            <a:r>
              <a:rPr sz="1500" dirty="0">
                <a:latin typeface="Times New Roman"/>
                <a:cs typeface="Times New Roman"/>
              </a:rPr>
              <a:t>to be </a:t>
            </a:r>
            <a:r>
              <a:rPr sz="1500" spc="-5" dirty="0">
                <a:latin typeface="Times New Roman"/>
                <a:cs typeface="Times New Roman"/>
              </a:rPr>
              <a:t>called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head_fun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(num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-1);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printf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("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%d",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num);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}}</a:t>
            </a:r>
            <a:endParaRPr sz="1500">
              <a:latin typeface="Times New Roman"/>
              <a:cs typeface="Times New Roman"/>
            </a:endParaRPr>
          </a:p>
          <a:p>
            <a:pPr marL="3804285">
              <a:lnSpc>
                <a:spcPts val="1350"/>
              </a:lnSpc>
            </a:pPr>
            <a:r>
              <a:rPr sz="1500" b="1" dirty="0">
                <a:latin typeface="Times New Roman"/>
                <a:cs typeface="Times New Roman"/>
              </a:rPr>
              <a:t>Output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()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3804285">
              <a:lnSpc>
                <a:spcPts val="1350"/>
              </a:lnSpc>
            </a:pP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Non-Tail/Head</a:t>
            </a:r>
            <a:r>
              <a:rPr sz="1500" spc="-5" dirty="0">
                <a:latin typeface="Times New Roman"/>
                <a:cs typeface="Times New Roman"/>
              </a:rPr>
              <a:t> Recursive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</a:pP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5;</a:t>
            </a:r>
            <a:endParaRPr sz="1500">
              <a:latin typeface="Times New Roman"/>
              <a:cs typeface="Times New Roman"/>
            </a:endParaRPr>
          </a:p>
          <a:p>
            <a:pPr marL="12700" marR="345821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printf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("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Non-Tail/Head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Recursive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\n");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head_fun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(a);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calling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10" dirty="0">
                <a:latin typeface="Times New Roman"/>
                <a:cs typeface="Times New Roman"/>
              </a:rPr>
              <a:t>return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0;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}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12" y="393166"/>
            <a:ext cx="7684134" cy="235839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1700" b="1" spc="-20" dirty="0">
                <a:latin typeface="Times New Roman"/>
                <a:cs typeface="Times New Roman"/>
              </a:rPr>
              <a:t>Non-Tail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is called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non-tail </a:t>
            </a:r>
            <a:r>
              <a:rPr sz="1700" spc="-10" dirty="0">
                <a:latin typeface="Times New Roman"/>
                <a:cs typeface="Times New Roman"/>
              </a:rPr>
              <a:t>or </a:t>
            </a:r>
            <a:r>
              <a:rPr sz="1700" dirty="0">
                <a:latin typeface="Times New Roman"/>
                <a:cs typeface="Times New Roman"/>
              </a:rPr>
              <a:t>head </a:t>
            </a:r>
            <a:r>
              <a:rPr sz="1700" spc="-5" dirty="0">
                <a:latin typeface="Times New Roman"/>
                <a:cs typeface="Times New Roman"/>
              </a:rPr>
              <a:t>recursive if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sz="1700" dirty="0">
                <a:latin typeface="Times New Roman"/>
                <a:cs typeface="Times New Roman"/>
              </a:rPr>
              <a:t>makes a </a:t>
            </a:r>
            <a:r>
              <a:rPr sz="1700" spc="-5" dirty="0">
                <a:latin typeface="Times New Roman"/>
                <a:cs typeface="Times New Roman"/>
              </a:rPr>
              <a:t>recursive call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dirty="0">
                <a:latin typeface="Times New Roman"/>
                <a:cs typeface="Times New Roman"/>
              </a:rPr>
              <a:t> 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first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means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there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should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operation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before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calls. Furthermore,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head recursive does </a:t>
            </a:r>
            <a:r>
              <a:rPr sz="1700" dirty="0">
                <a:latin typeface="Times New Roman"/>
                <a:cs typeface="Times New Roman"/>
              </a:rPr>
              <a:t>not </a:t>
            </a:r>
            <a:r>
              <a:rPr sz="1700" spc="-5" dirty="0">
                <a:latin typeface="Times New Roman"/>
                <a:cs typeface="Times New Roman"/>
              </a:rPr>
              <a:t>perform any operation at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calling.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Instead,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operations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done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return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323" y="295528"/>
            <a:ext cx="7786370" cy="246137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Times New Roman"/>
                <a:cs typeface="Times New Roman"/>
              </a:rPr>
              <a:t>Linear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Recursion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8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</a:t>
            </a:r>
            <a:r>
              <a:rPr sz="18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18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recursion generally refers to a type of recursion where a function calls itself only once within its body. In other words, the recursive call forms a straight line, and there is no branching or multiple recursive calls.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186" y="290829"/>
            <a:ext cx="3342004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7297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#include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&lt;stdio.h&gt;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#define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rec_num(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*arr,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n)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 ==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1)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R="1661160" algn="ct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latin typeface="Times New Roman"/>
                <a:cs typeface="Times New Roman"/>
              </a:rPr>
              <a:t>return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arr[0];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  <a:tabLst>
                <a:tab pos="3255645" algn="l"/>
              </a:tabLst>
            </a:pP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etu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_num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_num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6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]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	}</a:t>
            </a:r>
            <a:endParaRPr sz="1200">
              <a:latin typeface="Times New Roman"/>
              <a:cs typeface="Times New Roman"/>
            </a:endParaRPr>
          </a:p>
          <a:p>
            <a:pPr marR="1609725" algn="ctr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Max_num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m)</a:t>
            </a:r>
            <a:endParaRPr sz="1200">
              <a:latin typeface="Times New Roman"/>
              <a:cs typeface="Times New Roman"/>
            </a:endParaRPr>
          </a:p>
          <a:p>
            <a:pPr marR="2439035" algn="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latin typeface="Times New Roman"/>
                <a:cs typeface="Times New Roman"/>
              </a:rPr>
              <a:t>return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n;</a:t>
            </a:r>
            <a:endParaRPr sz="1200">
              <a:latin typeface="Times New Roman"/>
              <a:cs typeface="Times New Roman"/>
            </a:endParaRPr>
          </a:p>
          <a:p>
            <a:pPr marR="2397760" algn="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latin typeface="Times New Roman"/>
                <a:cs typeface="Times New Roman"/>
              </a:rPr>
              <a:t>return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m;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5" dirty="0">
                <a:latin typeface="Times New Roman"/>
                <a:cs typeface="Times New Roman"/>
              </a:rPr>
              <a:t> ()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initialize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arr[NUM]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35,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2};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5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rec_num(arr,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NUM);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4406900"/>
            <a:ext cx="476821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latin typeface="Times New Roman"/>
                <a:cs typeface="Times New Roman"/>
              </a:rPr>
              <a:t>printf </a:t>
            </a:r>
            <a:r>
              <a:rPr sz="1200" spc="-5" dirty="0">
                <a:latin typeface="Times New Roman"/>
                <a:cs typeface="Times New Roman"/>
              </a:rPr>
              <a:t>("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 </a:t>
            </a:r>
            <a:r>
              <a:rPr sz="1200" spc="-10" dirty="0">
                <a:latin typeface="Times New Roman"/>
                <a:cs typeface="Times New Roman"/>
              </a:rPr>
              <a:t>%d\n",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largest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4586" y="2599435"/>
            <a:ext cx="2392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maximum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T</a:t>
            </a:r>
            <a:r>
              <a:rPr spc="-40" dirty="0"/>
              <a:t>r</a:t>
            </a:r>
            <a:r>
              <a:rPr dirty="0"/>
              <a:t>ee</a:t>
            </a:r>
            <a:r>
              <a:rPr spc="-20" dirty="0"/>
              <a:t> </a:t>
            </a:r>
            <a:r>
              <a:rPr dirty="0"/>
              <a:t>Recurs</a:t>
            </a:r>
            <a:r>
              <a:rPr spc="-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659104"/>
            <a:ext cx="323596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recursion, in which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sz="1700" dirty="0">
                <a:latin typeface="Times New Roman"/>
                <a:cs typeface="Times New Roman"/>
              </a:rPr>
              <a:t> makes </a:t>
            </a:r>
            <a:r>
              <a:rPr sz="1700" spc="-5" dirty="0">
                <a:latin typeface="Times New Roman"/>
                <a:cs typeface="Times New Roman"/>
              </a:rPr>
              <a:t>more </a:t>
            </a:r>
            <a:r>
              <a:rPr sz="1700" dirty="0">
                <a:latin typeface="Times New Roman"/>
                <a:cs typeface="Times New Roman"/>
              </a:rPr>
              <a:t>than </a:t>
            </a:r>
            <a:r>
              <a:rPr sz="1700" spc="-5" dirty="0">
                <a:latin typeface="Times New Roman"/>
                <a:cs typeface="Times New Roman"/>
              </a:rPr>
              <a:t>one call to itself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within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1450" y="526796"/>
            <a:ext cx="467741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#include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&lt;stdio.h&gt;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multiple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inside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fibo_num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fibo_num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num)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(num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&lt;=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1)</a:t>
            </a:r>
          </a:p>
          <a:p>
            <a:pPr marL="215265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fibo_num (num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 fibo_num(num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void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main()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 </a:t>
            </a:r>
            <a:r>
              <a:rPr sz="1600" dirty="0">
                <a:latin typeface="Times New Roman"/>
                <a:cs typeface="Times New Roman"/>
              </a:rPr>
              <a:t>num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7;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printf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("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\n");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number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printf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("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Fibonacci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%d",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fibo_num(7));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290" y="4412996"/>
            <a:ext cx="3759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Tree</a:t>
            </a:r>
            <a:r>
              <a:rPr sz="1400" dirty="0">
                <a:latin typeface="Times New Roman"/>
                <a:cs typeface="Times New Roman"/>
              </a:rPr>
              <a:t> Recursion: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Fibonacci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902" y="510666"/>
            <a:ext cx="4279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Recurrence</a:t>
            </a:r>
            <a:r>
              <a:rPr sz="1800" spc="-30" dirty="0"/>
              <a:t> </a:t>
            </a:r>
            <a:r>
              <a:rPr sz="1800" spc="-5" dirty="0"/>
              <a:t>relation</a:t>
            </a:r>
            <a:r>
              <a:rPr sz="1800" spc="-25" dirty="0"/>
              <a:t> </a:t>
            </a:r>
            <a:r>
              <a:rPr sz="1800" dirty="0"/>
              <a:t>of</a:t>
            </a:r>
            <a:r>
              <a:rPr sz="1800" spc="-5" dirty="0"/>
              <a:t> recursive</a:t>
            </a:r>
            <a:r>
              <a:rPr sz="1800" spc="-30" dirty="0"/>
              <a:t> </a:t>
            </a:r>
            <a:r>
              <a:rPr sz="180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323" y="874959"/>
            <a:ext cx="3415029" cy="35248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00" b="1" dirty="0">
                <a:latin typeface="Times New Roman"/>
                <a:cs typeface="Times New Roman"/>
              </a:rPr>
              <a:t>Fibonacci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Number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T(N-1)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T(N-2)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Base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Conditions: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T(0)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T(1)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Search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T(N/2)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Base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Condition: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T(1)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Times New Roman"/>
                <a:cs typeface="Times New Roman"/>
              </a:rPr>
              <a:t>Merge</a:t>
            </a:r>
            <a:r>
              <a:rPr sz="1700" b="1" spc="-7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Sort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T(N/2)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CN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Base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Condition: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T(1)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" y="309070"/>
            <a:ext cx="8488680" cy="39122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dirty="0">
                <a:latin typeface="Times New Roman"/>
                <a:cs typeface="Times New Roman"/>
              </a:rPr>
              <a:t>Analysis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merge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sort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using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Recursion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spc="-40" dirty="0">
                <a:latin typeface="Times New Roman"/>
                <a:cs typeface="Times New Roman"/>
              </a:rPr>
              <a:t>Tree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recurrence</a:t>
            </a:r>
            <a:r>
              <a:rPr sz="1700" spc="5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tree</a:t>
            </a:r>
            <a:r>
              <a:rPr sz="1700" spc="5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tree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where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</a:t>
            </a:r>
            <a:r>
              <a:rPr sz="1700" spc="5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represents</a:t>
            </a:r>
            <a:r>
              <a:rPr sz="1700" spc="5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4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4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certain</a:t>
            </a:r>
            <a:r>
              <a:rPr sz="1700" spc="5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subproblem.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Steps</a:t>
            </a:r>
            <a:r>
              <a:rPr sz="1700" dirty="0">
                <a:latin typeface="Times New Roman"/>
                <a:cs typeface="Times New Roman"/>
              </a:rPr>
              <a:t> 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solving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Draw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recursion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 </a:t>
            </a: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5" dirty="0">
                <a:latin typeface="Times New Roman"/>
                <a:cs typeface="Times New Roman"/>
              </a:rPr>
              <a:t> the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-5" dirty="0">
                <a:latin typeface="Times New Roman"/>
                <a:cs typeface="Times New Roman"/>
              </a:rPr>
              <a:t> recurrence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Determine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levels,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level.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Add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 of</a:t>
            </a:r>
            <a:r>
              <a:rPr sz="1700" spc="-5" dirty="0">
                <a:latin typeface="Times New Roman"/>
                <a:cs typeface="Times New Roman"/>
              </a:rPr>
              <a:t> 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levels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simplify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expression.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2434590">
              <a:lnSpc>
                <a:spcPct val="150000"/>
              </a:lnSpc>
            </a:pPr>
            <a:r>
              <a:rPr sz="1700" dirty="0">
                <a:latin typeface="Times New Roman"/>
                <a:cs typeface="Times New Roman"/>
              </a:rPr>
              <a:t>Let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given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 Recurrence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Tree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Method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2*T(N/2)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568" y="404701"/>
            <a:ext cx="8014970" cy="15798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above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relation,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 find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divided into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two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sub-problems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 N/2.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dividing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sub-problem</a:t>
            </a:r>
            <a:r>
              <a:rPr sz="1700" spc="-5" dirty="0">
                <a:latin typeface="Times New Roman"/>
                <a:cs typeface="Times New Roman"/>
              </a:rPr>
              <a:t> and</a:t>
            </a:r>
            <a:r>
              <a:rPr sz="1700" dirty="0">
                <a:latin typeface="Times New Roman"/>
                <a:cs typeface="Times New Roman"/>
              </a:rPr>
              <a:t> then</a:t>
            </a:r>
            <a:r>
              <a:rPr sz="1700" spc="-5" dirty="0">
                <a:latin typeface="Times New Roman"/>
                <a:cs typeface="Times New Roman"/>
              </a:rPr>
              <a:t> combining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solution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size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CN.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Each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divided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half,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until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 becomes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2821" y="2750173"/>
            <a:ext cx="3663991" cy="2061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612" y="3176117"/>
            <a:ext cx="22155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above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 </a:t>
            </a:r>
            <a:r>
              <a:rPr sz="1700" dirty="0">
                <a:latin typeface="Times New Roman"/>
                <a:cs typeface="Times New Roman"/>
              </a:rPr>
              <a:t>be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121" y="627887"/>
            <a:ext cx="6812983" cy="38877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309" y="717116"/>
            <a:ext cx="7305370" cy="3968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3996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</a:t>
            </a:r>
            <a:r>
              <a:rPr spc="-7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Recursion: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6441"/>
            <a:ext cx="8249920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 adds clarity and reduces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spc="-5" dirty="0">
                <a:latin typeface="Times New Roman"/>
                <a:cs typeface="Times New Roman"/>
              </a:rPr>
              <a:t>needed to write and debug code. If </a:t>
            </a: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-5" dirty="0">
                <a:latin typeface="Times New Roman"/>
                <a:cs typeface="Times New Roman"/>
              </a:rPr>
              <a:t>know </a:t>
            </a:r>
            <a:r>
              <a:rPr sz="1700" dirty="0">
                <a:latin typeface="Times New Roman"/>
                <a:cs typeface="Times New Roman"/>
              </a:rPr>
              <a:t> your input </a:t>
            </a:r>
            <a:r>
              <a:rPr sz="1700" spc="-5" dirty="0">
                <a:latin typeface="Times New Roman"/>
                <a:cs typeface="Times New Roman"/>
              </a:rPr>
              <a:t>into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lang="en-US" sz="1700" spc="-5" dirty="0">
                <a:latin typeface="Times New Roman"/>
                <a:cs typeface="Times New Roman"/>
              </a:rPr>
              <a:t>will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 </a:t>
            </a:r>
            <a:r>
              <a:rPr sz="1700" spc="-5" dirty="0">
                <a:latin typeface="Times New Roman"/>
                <a:cs typeface="Times New Roman"/>
              </a:rPr>
              <a:t>small, </a:t>
            </a:r>
            <a:r>
              <a:rPr sz="1700" dirty="0">
                <a:latin typeface="Times New Roman"/>
                <a:cs typeface="Times New Roman"/>
              </a:rPr>
              <a:t>then </a:t>
            </a:r>
            <a:r>
              <a:rPr sz="1700" spc="-5" dirty="0">
                <a:latin typeface="Times New Roman"/>
                <a:cs typeface="Times New Roman"/>
              </a:rPr>
              <a:t>recursion is certainly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good choice </a:t>
            </a:r>
            <a:r>
              <a:rPr sz="1700" spc="-10" dirty="0">
                <a:latin typeface="Times New Roman"/>
                <a:cs typeface="Times New Roman"/>
              </a:rPr>
              <a:t>if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 de-clutter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code.</a:t>
            </a:r>
          </a:p>
          <a:p>
            <a:pPr marL="354965" marR="6350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 can </a:t>
            </a:r>
            <a:r>
              <a:rPr sz="1700" spc="-10" dirty="0">
                <a:latin typeface="Times New Roman"/>
                <a:cs typeface="Times New Roman"/>
              </a:rPr>
              <a:t>reduce time </a:t>
            </a:r>
            <a:r>
              <a:rPr sz="1700" spc="-15" dirty="0">
                <a:latin typeface="Times New Roman"/>
                <a:cs typeface="Times New Roman"/>
              </a:rPr>
              <a:t>complexity.if </a:t>
            </a:r>
            <a:r>
              <a:rPr sz="1700" dirty="0">
                <a:latin typeface="Times New Roman"/>
                <a:cs typeface="Times New Roman"/>
              </a:rPr>
              <a:t>we </a:t>
            </a:r>
            <a:r>
              <a:rPr sz="1700" spc="-5" dirty="0">
                <a:latin typeface="Times New Roman"/>
                <a:cs typeface="Times New Roman"/>
              </a:rPr>
              <a:t>save the value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10" dirty="0">
                <a:latin typeface="Times New Roman"/>
                <a:cs typeface="Times New Roman"/>
              </a:rPr>
              <a:t>each </a:t>
            </a:r>
            <a:r>
              <a:rPr sz="1700" spc="-5" dirty="0">
                <a:latin typeface="Times New Roman"/>
                <a:cs typeface="Times New Roman"/>
              </a:rPr>
              <a:t>calculation </a:t>
            </a:r>
            <a:r>
              <a:rPr sz="1700" spc="-10" dirty="0">
                <a:latin typeface="Times New Roman"/>
                <a:cs typeface="Times New Roman"/>
              </a:rPr>
              <a:t>for </a:t>
            </a:r>
            <a:r>
              <a:rPr sz="1700" spc="-5" dirty="0">
                <a:latin typeface="Times New Roman"/>
                <a:cs typeface="Times New Roman"/>
              </a:rPr>
              <a:t>further </a:t>
            </a:r>
            <a:r>
              <a:rPr sz="1700" dirty="0">
                <a:latin typeface="Times New Roman"/>
                <a:cs typeface="Times New Roman"/>
              </a:rPr>
              <a:t> use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reduce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time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complexity</a:t>
            </a:r>
            <a:endParaRPr sz="170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For a </a:t>
            </a:r>
            <a:r>
              <a:rPr sz="1700" spc="-5" dirty="0">
                <a:latin typeface="Times New Roman"/>
                <a:cs typeface="Times New Roman"/>
              </a:rPr>
              <a:t>recursive function, </a:t>
            </a: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-5" dirty="0">
                <a:latin typeface="Times New Roman"/>
                <a:cs typeface="Times New Roman"/>
              </a:rPr>
              <a:t>only need to define the base </a:t>
            </a:r>
            <a:r>
              <a:rPr lang="en-US" sz="1700" spc="-5" dirty="0">
                <a:latin typeface="Times New Roman"/>
                <a:cs typeface="Times New Roman"/>
              </a:rPr>
              <a:t>and recursive cases</a:t>
            </a:r>
            <a:r>
              <a:rPr sz="1700" spc="-5" dirty="0">
                <a:latin typeface="Times New Roman"/>
                <a:cs typeface="Times New Roman"/>
              </a:rPr>
              <a:t>, so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simpler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shorter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</a:t>
            </a:r>
            <a:r>
              <a:rPr sz="1700" spc="-5" dirty="0">
                <a:latin typeface="Times New Roman"/>
                <a:cs typeface="Times New Roman"/>
              </a:rPr>
              <a:t> 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iterative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code.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Some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problems</a:t>
            </a:r>
            <a:r>
              <a:rPr sz="1700" dirty="0">
                <a:latin typeface="Times New Roman"/>
                <a:cs typeface="Times New Roman"/>
              </a:rPr>
              <a:t> are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inherently recursive,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 Graph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Tree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Traversal.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382498"/>
            <a:ext cx="7990205" cy="391350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where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subproblems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5" dirty="0">
                <a:latin typeface="Times New Roman"/>
                <a:cs typeface="Times New Roman"/>
              </a:rPr>
              <a:t> 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last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N*T(1)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O(N)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25" dirty="0">
                <a:latin typeface="Times New Roman"/>
                <a:cs typeface="Times New Roman"/>
              </a:rPr>
              <a:t>Now, let’s</a:t>
            </a:r>
            <a:r>
              <a:rPr sz="1700" spc="-5" dirty="0">
                <a:latin typeface="Times New Roman"/>
                <a:cs typeface="Times New Roman"/>
              </a:rPr>
              <a:t> add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..logN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times</a:t>
            </a:r>
            <a:r>
              <a:rPr sz="1700" dirty="0">
                <a:latin typeface="Times New Roman"/>
                <a:cs typeface="Times New Roman"/>
              </a:rPr>
              <a:t> } +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O(NlogN)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O(NlogN)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time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complexity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above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logN).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A4788-83DF-F417-3170-EB868039247E}"/>
              </a:ext>
            </a:extLst>
          </p:cNvPr>
          <p:cNvSpPr txBox="1"/>
          <p:nvPr/>
        </p:nvSpPr>
        <p:spPr>
          <a:xfrm rot="10800000" flipV="1">
            <a:off x="990600" y="37808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WAP to print number from 1 to 10 in such a way that when number is odd , add 1 and when number is even, subtract 1.</a:t>
            </a:r>
          </a:p>
        </p:txBody>
      </p:sp>
    </p:spTree>
    <p:extLst>
      <p:ext uri="{BB962C8B-B14F-4D97-AF65-F5344CB8AC3E}">
        <p14:creationId xmlns:p14="http://schemas.microsoft.com/office/powerpoint/2010/main" val="29613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6511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</a:t>
            </a:r>
            <a:r>
              <a:rPr spc="-7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Recursion: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279" y="1081589"/>
            <a:ext cx="7672705" cy="19704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hard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think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logic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recursive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It </a:t>
            </a:r>
            <a:r>
              <a:rPr sz="1700" dirty="0">
                <a:latin typeface="Times New Roman"/>
                <a:cs typeface="Times New Roman"/>
              </a:rPr>
              <a:t>may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require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large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amounts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memory.</a:t>
            </a:r>
            <a:endParaRPr sz="1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function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memory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allocated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local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variables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slow.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implemented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correctly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be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much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slower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190" y="516381"/>
            <a:ext cx="20237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Recursive</a:t>
            </a:r>
            <a:r>
              <a:rPr sz="1900" spc="-55" dirty="0"/>
              <a:t> </a:t>
            </a:r>
            <a:r>
              <a:rPr sz="1900" spc="-5" dirty="0"/>
              <a:t>Function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937361" y="1138275"/>
            <a:ext cx="7575550" cy="19691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that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during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execution</a:t>
            </a:r>
            <a:endParaRPr sz="1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enables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repeat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several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times,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outputting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result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end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iteration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is,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“recursive”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within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body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same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196441"/>
            <a:ext cx="7987030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700" b="1" spc="-5" dirty="0">
                <a:latin typeface="Times New Roman"/>
                <a:cs typeface="Times New Roman"/>
              </a:rPr>
              <a:t>Iteration: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repeats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defined process until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condition </a:t>
            </a:r>
            <a:r>
              <a:rPr sz="1700" spc="-10" dirty="0">
                <a:latin typeface="Times New Roman"/>
                <a:cs typeface="Times New Roman"/>
              </a:rPr>
              <a:t>fails. </a:t>
            </a:r>
            <a:r>
              <a:rPr sz="1700" dirty="0">
                <a:latin typeface="Times New Roman"/>
                <a:cs typeface="Times New Roman"/>
              </a:rPr>
              <a:t>This </a:t>
            </a:r>
            <a:r>
              <a:rPr sz="1700" spc="-5" dirty="0">
                <a:latin typeface="Times New Roman"/>
                <a:cs typeface="Times New Roman"/>
              </a:rPr>
              <a:t>is usually done </a:t>
            </a:r>
            <a:r>
              <a:rPr sz="1700" dirty="0">
                <a:latin typeface="Times New Roman"/>
                <a:cs typeface="Times New Roman"/>
              </a:rPr>
              <a:t> through a </a:t>
            </a:r>
            <a:r>
              <a:rPr sz="1700" spc="-5" dirty="0">
                <a:latin typeface="Times New Roman"/>
                <a:cs typeface="Times New Roman"/>
              </a:rPr>
              <a:t>loop, </a:t>
            </a:r>
            <a:r>
              <a:rPr sz="1700" dirty="0">
                <a:latin typeface="Times New Roman"/>
                <a:cs typeface="Times New Roman"/>
              </a:rPr>
              <a:t>such </a:t>
            </a:r>
            <a:r>
              <a:rPr sz="1700" spc="-5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or </a:t>
            </a:r>
            <a:r>
              <a:rPr sz="1700" spc="-5" dirty="0">
                <a:latin typeface="Times New Roman"/>
                <a:cs typeface="Times New Roman"/>
              </a:rPr>
              <a:t>while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loop with</a:t>
            </a:r>
            <a:r>
              <a:rPr sz="1700" dirty="0">
                <a:latin typeface="Times New Roman"/>
                <a:cs typeface="Times New Roman"/>
              </a:rPr>
              <a:t> a </a:t>
            </a:r>
            <a:r>
              <a:rPr sz="1700" spc="-5" dirty="0">
                <a:latin typeface="Times New Roman"/>
                <a:cs typeface="Times New Roman"/>
              </a:rPr>
              <a:t>counter and comparative</a:t>
            </a:r>
            <a:r>
              <a:rPr sz="1700" spc="4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making </a:t>
            </a:r>
            <a:r>
              <a:rPr sz="1700" dirty="0">
                <a:latin typeface="Times New Roman"/>
                <a:cs typeface="Times New Roman"/>
              </a:rPr>
              <a:t>up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fail.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latin typeface="Times New Roman"/>
                <a:cs typeface="Times New Roman"/>
              </a:rPr>
              <a:t>Recursion:</a:t>
            </a:r>
            <a:r>
              <a:rPr sz="1700" b="1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Instead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executing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specific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within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function,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repeatedly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until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certain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(this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base </a:t>
            </a:r>
            <a:r>
              <a:rPr sz="1700" spc="-5" dirty="0">
                <a:latin typeface="Times New Roman"/>
                <a:cs typeface="Times New Roman"/>
              </a:rPr>
              <a:t>case).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608" y="516381"/>
            <a:ext cx="23126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Recursion</a:t>
            </a:r>
            <a:r>
              <a:rPr sz="1900" spc="-20" dirty="0"/>
              <a:t> </a:t>
            </a:r>
            <a:r>
              <a:rPr sz="1900" spc="-5" dirty="0"/>
              <a:t>vs</a:t>
            </a:r>
            <a:r>
              <a:rPr sz="1900" spc="-25" dirty="0"/>
              <a:t> </a:t>
            </a:r>
            <a:r>
              <a:rPr sz="1900" spc="-5" dirty="0"/>
              <a:t>Iteration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7144"/>
            <a:ext cx="23126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Recursion</a:t>
            </a:r>
            <a:r>
              <a:rPr sz="1900" spc="-20" dirty="0"/>
              <a:t> </a:t>
            </a:r>
            <a:r>
              <a:rPr sz="1900" spc="-5" dirty="0"/>
              <a:t>vs</a:t>
            </a:r>
            <a:r>
              <a:rPr sz="1900" spc="-25" dirty="0"/>
              <a:t> </a:t>
            </a:r>
            <a:r>
              <a:rPr sz="1900" spc="-5" dirty="0"/>
              <a:t>Iteration</a:t>
            </a:r>
            <a:endParaRPr sz="19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B71C4-C5E8-87DB-F209-2D93348A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002"/>
              </p:ext>
            </p:extLst>
          </p:nvPr>
        </p:nvGraphicFramePr>
        <p:xfrm>
          <a:off x="457200" y="438150"/>
          <a:ext cx="8077200" cy="429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922602754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56269549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51316139"/>
                    </a:ext>
                  </a:extLst>
                </a:gridCol>
              </a:tblGrid>
              <a:tr h="301215">
                <a:tc>
                  <a:txBody>
                    <a:bodyPr/>
                    <a:lstStyle/>
                    <a:p>
                      <a:r>
                        <a:rPr lang="en-US" sz="12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5879"/>
                  </a:ext>
                </a:extLst>
              </a:tr>
              <a:tr h="536985">
                <a:tc>
                  <a:txBody>
                    <a:bodyPr/>
                    <a:lstStyle/>
                    <a:p>
                      <a:r>
                        <a:rPr lang="en-US" sz="1200" b="1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Recursion is the process of calling a function itself within its own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iteration, there is repeated execution of the set of instructions. In iteration, loops are used to execute the set of instructions </a:t>
                      </a:r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repeatedly until the condition is false.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5361"/>
                  </a:ext>
                </a:extLst>
              </a:tr>
              <a:tr h="354105">
                <a:tc>
                  <a:txBody>
                    <a:bodyPr/>
                    <a:lstStyle/>
                    <a:p>
                      <a:r>
                        <a:rPr lang="en-US" sz="1200" b="1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is a termination condition is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format of iteration includes initialization, condition and increment/decrement of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2752"/>
                  </a:ext>
                </a:extLst>
              </a:tr>
              <a:tr h="470646">
                <a:tc>
                  <a:txBody>
                    <a:bodyPr/>
                    <a:lstStyle/>
                    <a:p>
                      <a:r>
                        <a:rPr lang="en-US" sz="1200" b="1" dirty="0"/>
                        <a:t>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Termination condition is defined within the recursive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Termination condition is defined in the definition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97230"/>
                  </a:ext>
                </a:extLst>
              </a:tr>
              <a:tr h="748554">
                <a:tc>
                  <a:txBody>
                    <a:bodyPr/>
                    <a:lstStyle/>
                    <a:p>
                      <a:r>
                        <a:rPr lang="en-US" sz="1200" b="1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the recursive function does not meet to a termination condition, it leads to an infinite recursion . There is a chance of system crash in infinite recursion.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Iteration will be infinite if the control condition of the iteration statement never becomes false. On infinite loop, it repeatedly used CPU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34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r>
                        <a:rPr lang="en-US" sz="1200" b="1" dirty="0"/>
                        <a:t>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always applied to functions.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applied to loops.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1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slower than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faster than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754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uses more memory as compared to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uses less memory as compared to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3633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has to update and maintain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is no utilization of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6592"/>
                  </a:ext>
                </a:extLst>
              </a:tr>
              <a:tr h="470646">
                <a:tc>
                  <a:txBody>
                    <a:bodyPr/>
                    <a:lstStyle/>
                    <a:p>
                      <a:r>
                        <a:rPr lang="en-US" sz="1200" b="1" dirty="0"/>
                        <a:t>Code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code size in recursion is smaller than the code size in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code size in iteration is larger than the code size of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758" y="1273052"/>
            <a:ext cx="2338070" cy="2750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#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Iterative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implementation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imes New Roman"/>
                <a:cs typeface="Times New Roman"/>
              </a:rPr>
              <a:t>int fact(int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n){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latin typeface="Times New Roman"/>
                <a:cs typeface="Times New Roman"/>
              </a:rPr>
              <a:t>int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fact=1;</a:t>
            </a:r>
            <a:endParaRPr sz="1600" dirty="0">
              <a:latin typeface="Times New Roman"/>
              <a:cs typeface="Times New Roman"/>
            </a:endParaRPr>
          </a:p>
          <a:p>
            <a:pPr marL="12700" marR="586740">
              <a:lnSpc>
                <a:spcPts val="3410"/>
              </a:lnSpc>
              <a:spcBef>
                <a:spcPts val="360"/>
              </a:spcBef>
            </a:pPr>
            <a:r>
              <a:rPr sz="1600" spc="-5" dirty="0">
                <a:latin typeface="Times New Roman"/>
                <a:cs typeface="Times New Roman"/>
              </a:rPr>
              <a:t>for(int i =0;i&lt;n;i++){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fact*=i;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600" spc="-5" dirty="0">
                <a:latin typeface="Times New Roman"/>
                <a:cs typeface="Times New Roman"/>
              </a:rPr>
              <a:t>return fact;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1915" y="1323445"/>
            <a:ext cx="2398395" cy="5873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latin typeface="Times New Roman"/>
                <a:cs typeface="Times New Roman"/>
              </a:rPr>
              <a:t>#Recursive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implementation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int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fact(int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n){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1915" y="2074925"/>
            <a:ext cx="814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if(n==0){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1915" y="2507437"/>
            <a:ext cx="721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1915" y="2940811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}else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1915" y="3373627"/>
            <a:ext cx="1534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return n*fact(n-1);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915" y="3806748"/>
            <a:ext cx="123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4631" y="419176"/>
            <a:ext cx="3016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Times New Roman"/>
                <a:cs typeface="Times New Roman"/>
              </a:rPr>
              <a:t>Example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recursive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3375</Words>
  <Application>Microsoft Office PowerPoint</Application>
  <PresentationFormat>On-screen Show (16:9)</PresentationFormat>
  <Paragraphs>392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Recursion</vt:lpstr>
      <vt:lpstr>Introduction</vt:lpstr>
      <vt:lpstr>PowerPoint Presentation</vt:lpstr>
      <vt:lpstr>Advantages of Recursion:</vt:lpstr>
      <vt:lpstr>Disadvantages of Recursion:</vt:lpstr>
      <vt:lpstr>Recursive Function</vt:lpstr>
      <vt:lpstr>Recursion vs Iteration</vt:lpstr>
      <vt:lpstr>Recursion vs Iteration</vt:lpstr>
      <vt:lpstr>Example of recursive algorithms</vt:lpstr>
      <vt:lpstr>Application of Recursion</vt:lpstr>
      <vt:lpstr>Recursive Definitions</vt:lpstr>
      <vt:lpstr>Fibonacci Series</vt:lpstr>
      <vt:lpstr>PowerPoint Presentation</vt:lpstr>
      <vt:lpstr>Using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#include &lt;stdio.h&gt;</vt:lpstr>
      <vt:lpstr>Types of Recursion in C</vt:lpstr>
      <vt:lpstr>PowerPoint Presentation</vt:lpstr>
      <vt:lpstr>Indirect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Recursion</vt:lpstr>
      <vt:lpstr>Recurrence relation of recursive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cp:lastModifiedBy>Ayush Tuladhar</cp:lastModifiedBy>
  <cp:revision>17</cp:revision>
  <dcterms:created xsi:type="dcterms:W3CDTF">2023-02-03T06:00:59Z</dcterms:created>
  <dcterms:modified xsi:type="dcterms:W3CDTF">2025-03-27T05:19:48Z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