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324" r:id="rId2"/>
    <p:sldId id="326" r:id="rId3"/>
    <p:sldId id="327" r:id="rId4"/>
    <p:sldId id="328" r:id="rId5"/>
    <p:sldId id="329" r:id="rId6"/>
    <p:sldId id="360" r:id="rId7"/>
    <p:sldId id="359" r:id="rId8"/>
    <p:sldId id="330" r:id="rId9"/>
    <p:sldId id="331" r:id="rId10"/>
    <p:sldId id="332" r:id="rId11"/>
    <p:sldId id="333" r:id="rId12"/>
    <p:sldId id="353" r:id="rId13"/>
    <p:sldId id="334" r:id="rId14"/>
    <p:sldId id="335" r:id="rId15"/>
    <p:sldId id="336" r:id="rId16"/>
    <p:sldId id="337" r:id="rId17"/>
    <p:sldId id="361" r:id="rId18"/>
    <p:sldId id="338" r:id="rId19"/>
    <p:sldId id="354" r:id="rId20"/>
    <p:sldId id="340" r:id="rId21"/>
    <p:sldId id="341" r:id="rId22"/>
    <p:sldId id="355" r:id="rId23"/>
    <p:sldId id="362" r:id="rId24"/>
    <p:sldId id="342" r:id="rId25"/>
    <p:sldId id="343" r:id="rId26"/>
    <p:sldId id="363" r:id="rId27"/>
    <p:sldId id="356" r:id="rId28"/>
    <p:sldId id="344" r:id="rId29"/>
    <p:sldId id="357" r:id="rId30"/>
    <p:sldId id="345" r:id="rId31"/>
    <p:sldId id="365" r:id="rId32"/>
    <p:sldId id="364" r:id="rId33"/>
    <p:sldId id="346" r:id="rId34"/>
    <p:sldId id="366" r:id="rId35"/>
    <p:sldId id="348" r:id="rId36"/>
    <p:sldId id="350" r:id="rId37"/>
    <p:sldId id="351" r:id="rId38"/>
    <p:sldId id="367" r:id="rId39"/>
    <p:sldId id="368" r:id="rId40"/>
    <p:sldId id="370" r:id="rId41"/>
    <p:sldId id="369" r:id="rId42"/>
    <p:sldId id="352" r:id="rId43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Objects="1">
      <p:cViewPr varScale="1">
        <p:scale>
          <a:sx n="112" d="100"/>
          <a:sy n="112" d="100"/>
        </p:scale>
        <p:origin x="1640" y="19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.xml"/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FEB8A1B7-7EB2-A4FD-F197-915E4AE4DB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3C7F59D-8C3A-99AA-56A4-0691FB8B167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2DE2D01C-0A8D-20BD-8BA1-6616D2CE571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8618E820-9671-6805-B055-B6B3FA879D1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</a:defRPr>
            </a:lvl1pPr>
          </a:lstStyle>
          <a:p>
            <a:fld id="{25D12003-C78B-654B-BC06-6D383E9D0332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BEE35DA-8D57-40DD-B5D6-75077935D1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08B2B96-C2B4-8F86-F396-144D7AC0A6E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FC691692-FFCA-7FD3-35B7-1C4C432F7B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2822AAD2-F826-E424-4237-F48B65B3E7B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A86219D5-9FBC-3BB2-7352-33DB5A7149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id="{3B95C5AF-DF54-FCC2-DB07-46053F42E4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</a:defRPr>
            </a:lvl1pPr>
          </a:lstStyle>
          <a:p>
            <a:fld id="{CDF1A8D7-1023-874E-9458-03B4DECB6463}" type="slidenum">
              <a:rPr lang="en-CA" altLang="en-US"/>
              <a:pPr/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E597551-F7CB-5000-4199-3F378D630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3B428-56E7-0F43-A66F-E79C4143DAFF}" type="slidenum">
              <a:rPr lang="en-CA" altLang="en-US"/>
              <a:pPr/>
              <a:t>1</a:t>
            </a:fld>
            <a:endParaRPr lang="en-CA" altLang="en-US"/>
          </a:p>
        </p:txBody>
      </p:sp>
      <p:sp>
        <p:nvSpPr>
          <p:cNvPr id="574466" name="Rectangle 2">
            <a:extLst>
              <a:ext uri="{FF2B5EF4-FFF2-40B4-BE49-F238E27FC236}">
                <a16:creationId xmlns:a16="http://schemas.microsoft.com/office/drawing/2014/main" id="{0F0AC480-D8CE-A1E1-E688-8B173F03A3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>
            <a:extLst>
              <a:ext uri="{FF2B5EF4-FFF2-40B4-BE49-F238E27FC236}">
                <a16:creationId xmlns:a16="http://schemas.microsoft.com/office/drawing/2014/main" id="{BA66EBA5-C463-7232-9A9D-D2D974614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7AAA9FD-DA7E-8137-35FB-A4C255EB96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24EEB5-6CCB-F04B-8EFE-C0DD79EC1CBC}" type="slidenum">
              <a:rPr lang="en-CA" altLang="en-US"/>
              <a:pPr/>
              <a:t>10</a:t>
            </a:fld>
            <a:endParaRPr lang="en-CA" altLang="en-US"/>
          </a:p>
        </p:txBody>
      </p:sp>
      <p:sp>
        <p:nvSpPr>
          <p:cNvPr id="680962" name="Rectangle 1026">
            <a:extLst>
              <a:ext uri="{FF2B5EF4-FFF2-40B4-BE49-F238E27FC236}">
                <a16:creationId xmlns:a16="http://schemas.microsoft.com/office/drawing/2014/main" id="{01A21263-C1AC-6B36-6EF4-76E624327C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1027">
            <a:extLst>
              <a:ext uri="{FF2B5EF4-FFF2-40B4-BE49-F238E27FC236}">
                <a16:creationId xmlns:a16="http://schemas.microsoft.com/office/drawing/2014/main" id="{A41BB814-2C8A-7C45-786B-5CEAEC9D3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DF69B86-7455-F0E1-CB73-DE0501CF84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A3A924-724C-3F4D-A798-723F4965F231}" type="slidenum">
              <a:rPr lang="en-CA" altLang="en-US"/>
              <a:pPr/>
              <a:t>11</a:t>
            </a:fld>
            <a:endParaRPr lang="en-CA" altLang="en-US"/>
          </a:p>
        </p:txBody>
      </p:sp>
      <p:sp>
        <p:nvSpPr>
          <p:cNvPr id="683010" name="Rectangle 2">
            <a:extLst>
              <a:ext uri="{FF2B5EF4-FFF2-40B4-BE49-F238E27FC236}">
                <a16:creationId xmlns:a16="http://schemas.microsoft.com/office/drawing/2014/main" id="{DAB24F0A-E3E4-7394-34E4-89152B983D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>
            <a:extLst>
              <a:ext uri="{FF2B5EF4-FFF2-40B4-BE49-F238E27FC236}">
                <a16:creationId xmlns:a16="http://schemas.microsoft.com/office/drawing/2014/main" id="{BA4219B4-BCCF-B985-68B5-761EFCBFAE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41A53B8-45FA-836F-26D4-A144305DD4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BEEA1F-9A13-0444-A339-353F7AA437E2}" type="slidenum">
              <a:rPr lang="en-CA" altLang="en-US"/>
              <a:pPr/>
              <a:t>12</a:t>
            </a:fld>
            <a:endParaRPr lang="en-CA" altLang="en-US"/>
          </a:p>
        </p:txBody>
      </p:sp>
      <p:sp>
        <p:nvSpPr>
          <p:cNvPr id="734210" name="Rectangle 1026">
            <a:extLst>
              <a:ext uri="{FF2B5EF4-FFF2-40B4-BE49-F238E27FC236}">
                <a16:creationId xmlns:a16="http://schemas.microsoft.com/office/drawing/2014/main" id="{F401F283-ACB0-C9B8-11D1-58972676C4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1027">
            <a:extLst>
              <a:ext uri="{FF2B5EF4-FFF2-40B4-BE49-F238E27FC236}">
                <a16:creationId xmlns:a16="http://schemas.microsoft.com/office/drawing/2014/main" id="{302F05C6-8C5A-641A-1598-C1C876446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CFEEDF5-8BA1-93C0-6E46-2D3103029E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C13610-E71A-5B44-88D4-E128742A0FD0}" type="slidenum">
              <a:rPr lang="en-CA" altLang="en-US"/>
              <a:pPr/>
              <a:t>13</a:t>
            </a:fld>
            <a:endParaRPr lang="en-CA" altLang="en-US"/>
          </a:p>
        </p:txBody>
      </p:sp>
      <p:sp>
        <p:nvSpPr>
          <p:cNvPr id="685058" name="Rectangle 2">
            <a:extLst>
              <a:ext uri="{FF2B5EF4-FFF2-40B4-BE49-F238E27FC236}">
                <a16:creationId xmlns:a16="http://schemas.microsoft.com/office/drawing/2014/main" id="{83987FAD-1C78-DA46-4FD0-544731ED20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>
            <a:extLst>
              <a:ext uri="{FF2B5EF4-FFF2-40B4-BE49-F238E27FC236}">
                <a16:creationId xmlns:a16="http://schemas.microsoft.com/office/drawing/2014/main" id="{DFB03D21-C3CC-2FF9-C4B2-8716A590A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477B2CC-4410-E0B3-136C-7E90CBD06B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DB48F-00DB-9B44-93FF-87F46DA02D84}" type="slidenum">
              <a:rPr lang="en-CA" altLang="en-US"/>
              <a:pPr/>
              <a:t>14</a:t>
            </a:fld>
            <a:endParaRPr lang="en-CA" altLang="en-US"/>
          </a:p>
        </p:txBody>
      </p:sp>
      <p:sp>
        <p:nvSpPr>
          <p:cNvPr id="687106" name="Rectangle 1026">
            <a:extLst>
              <a:ext uri="{FF2B5EF4-FFF2-40B4-BE49-F238E27FC236}">
                <a16:creationId xmlns:a16="http://schemas.microsoft.com/office/drawing/2014/main" id="{DB4B75A4-1319-6DD2-79F7-FE4B0095A8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1027">
            <a:extLst>
              <a:ext uri="{FF2B5EF4-FFF2-40B4-BE49-F238E27FC236}">
                <a16:creationId xmlns:a16="http://schemas.microsoft.com/office/drawing/2014/main" id="{2B81EB4D-7BB4-34E7-305E-444524A1B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78398A9-F938-7FBD-044D-FB3A548219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0BE30F-6FF9-D04E-AB64-3631AABD84D9}" type="slidenum">
              <a:rPr lang="en-CA" altLang="en-US"/>
              <a:pPr/>
              <a:t>15</a:t>
            </a:fld>
            <a:endParaRPr lang="en-CA" altLang="en-US"/>
          </a:p>
        </p:txBody>
      </p:sp>
      <p:sp>
        <p:nvSpPr>
          <p:cNvPr id="689154" name="Rectangle 2">
            <a:extLst>
              <a:ext uri="{FF2B5EF4-FFF2-40B4-BE49-F238E27FC236}">
                <a16:creationId xmlns:a16="http://schemas.microsoft.com/office/drawing/2014/main" id="{1BDE1CEB-4A7C-DFD1-B4D6-A49FF3F0F4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>
            <a:extLst>
              <a:ext uri="{FF2B5EF4-FFF2-40B4-BE49-F238E27FC236}">
                <a16:creationId xmlns:a16="http://schemas.microsoft.com/office/drawing/2014/main" id="{847DB3A1-8A2D-D935-CA21-AD31C7B48D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7DC5156-C5A0-1AC1-76B5-9A79E5AFDF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2B13CC-F416-1E43-BB11-C66DC2C08C73}" type="slidenum">
              <a:rPr lang="en-CA" altLang="en-US"/>
              <a:pPr/>
              <a:t>16</a:t>
            </a:fld>
            <a:endParaRPr lang="en-CA" altLang="en-US"/>
          </a:p>
        </p:txBody>
      </p:sp>
      <p:sp>
        <p:nvSpPr>
          <p:cNvPr id="691202" name="Rectangle 1026">
            <a:extLst>
              <a:ext uri="{FF2B5EF4-FFF2-40B4-BE49-F238E27FC236}">
                <a16:creationId xmlns:a16="http://schemas.microsoft.com/office/drawing/2014/main" id="{238974FF-9FF5-2750-8C7C-4334C96283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1027">
            <a:extLst>
              <a:ext uri="{FF2B5EF4-FFF2-40B4-BE49-F238E27FC236}">
                <a16:creationId xmlns:a16="http://schemas.microsoft.com/office/drawing/2014/main" id="{4AB04E16-A82F-2AB8-DBE9-5C65DFBB6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A95956F-19D4-29C8-3F28-8306B8C6D1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4AA08-EBF5-6948-A462-E2D5D62F1ECB}" type="slidenum">
              <a:rPr lang="en-CA" altLang="en-US"/>
              <a:pPr/>
              <a:t>17</a:t>
            </a:fld>
            <a:endParaRPr lang="en-CA" altLang="en-US"/>
          </a:p>
        </p:txBody>
      </p:sp>
      <p:sp>
        <p:nvSpPr>
          <p:cNvPr id="754690" name="Rectangle 2">
            <a:extLst>
              <a:ext uri="{FF2B5EF4-FFF2-40B4-BE49-F238E27FC236}">
                <a16:creationId xmlns:a16="http://schemas.microsoft.com/office/drawing/2014/main" id="{3B880C91-411F-2494-1992-755672ED6D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>
            <a:extLst>
              <a:ext uri="{FF2B5EF4-FFF2-40B4-BE49-F238E27FC236}">
                <a16:creationId xmlns:a16="http://schemas.microsoft.com/office/drawing/2014/main" id="{1DFA22E0-E6FD-0AD1-09F1-AD5ABF4F2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38F5A6F-91E4-2881-E9B6-26CDAC95A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073E4-0AC1-8146-A8E1-DCC20434A137}" type="slidenum">
              <a:rPr lang="en-CA" altLang="en-US"/>
              <a:pPr/>
              <a:t>18</a:t>
            </a:fld>
            <a:endParaRPr lang="en-CA" altLang="en-US"/>
          </a:p>
        </p:txBody>
      </p:sp>
      <p:sp>
        <p:nvSpPr>
          <p:cNvPr id="693250" name="Rectangle 1026">
            <a:extLst>
              <a:ext uri="{FF2B5EF4-FFF2-40B4-BE49-F238E27FC236}">
                <a16:creationId xmlns:a16="http://schemas.microsoft.com/office/drawing/2014/main" id="{FE8C6658-C38E-BB3F-303E-5397F5175F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1027">
            <a:extLst>
              <a:ext uri="{FF2B5EF4-FFF2-40B4-BE49-F238E27FC236}">
                <a16:creationId xmlns:a16="http://schemas.microsoft.com/office/drawing/2014/main" id="{DF86DE24-0BCD-F399-846A-5992435A7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1A55E0D-C7F8-BA44-F93A-A8FAB0FC4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23268-E750-0E4F-9C05-3433ADC3244F}" type="slidenum">
              <a:rPr lang="en-CA" altLang="en-US"/>
              <a:pPr/>
              <a:t>19</a:t>
            </a:fld>
            <a:endParaRPr lang="en-CA" altLang="en-US"/>
          </a:p>
        </p:txBody>
      </p:sp>
      <p:sp>
        <p:nvSpPr>
          <p:cNvPr id="737282" name="Rectangle 2">
            <a:extLst>
              <a:ext uri="{FF2B5EF4-FFF2-40B4-BE49-F238E27FC236}">
                <a16:creationId xmlns:a16="http://schemas.microsoft.com/office/drawing/2014/main" id="{6DC4C6E7-3FFE-F7EA-EC11-161CDAB226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>
            <a:extLst>
              <a:ext uri="{FF2B5EF4-FFF2-40B4-BE49-F238E27FC236}">
                <a16:creationId xmlns:a16="http://schemas.microsoft.com/office/drawing/2014/main" id="{EB518063-1E3F-BA3F-5B33-F901EBF97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F3DD981-53BB-04AA-4A2D-316283A9B6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AF4548-B438-9C41-8C2D-1D49CB134841}" type="slidenum">
              <a:rPr lang="en-CA" altLang="en-US"/>
              <a:pPr/>
              <a:t>2</a:t>
            </a:fld>
            <a:endParaRPr lang="en-CA" altLang="en-US"/>
          </a:p>
        </p:txBody>
      </p:sp>
      <p:sp>
        <p:nvSpPr>
          <p:cNvPr id="668674" name="Rectangle 1026">
            <a:extLst>
              <a:ext uri="{FF2B5EF4-FFF2-40B4-BE49-F238E27FC236}">
                <a16:creationId xmlns:a16="http://schemas.microsoft.com/office/drawing/2014/main" id="{C32D81FF-82F3-A796-58B0-1E2BD81285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1027">
            <a:extLst>
              <a:ext uri="{FF2B5EF4-FFF2-40B4-BE49-F238E27FC236}">
                <a16:creationId xmlns:a16="http://schemas.microsoft.com/office/drawing/2014/main" id="{7EC2EAD9-BAB5-9E4B-1F51-ECBF9A0F5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2902ADC-4456-6F16-8888-19FEC4AB3C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6AA6E7-298A-E94B-A936-DCCFA683F029}" type="slidenum">
              <a:rPr lang="en-CA" altLang="en-US"/>
              <a:pPr/>
              <a:t>20</a:t>
            </a:fld>
            <a:endParaRPr lang="en-CA" altLang="en-US"/>
          </a:p>
        </p:txBody>
      </p:sp>
      <p:sp>
        <p:nvSpPr>
          <p:cNvPr id="697346" name="Rectangle 1026">
            <a:extLst>
              <a:ext uri="{FF2B5EF4-FFF2-40B4-BE49-F238E27FC236}">
                <a16:creationId xmlns:a16="http://schemas.microsoft.com/office/drawing/2014/main" id="{D562F3B1-213C-4D6D-5A53-DBA3A258F5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1027">
            <a:extLst>
              <a:ext uri="{FF2B5EF4-FFF2-40B4-BE49-F238E27FC236}">
                <a16:creationId xmlns:a16="http://schemas.microsoft.com/office/drawing/2014/main" id="{661E8D65-9666-F310-8198-8907171DA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C4994F8-B679-ACD1-ADFD-B9D09AA09F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4DF7D-5456-8643-AC35-8FFAFF98B341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699394" name="Rectangle 2">
            <a:extLst>
              <a:ext uri="{FF2B5EF4-FFF2-40B4-BE49-F238E27FC236}">
                <a16:creationId xmlns:a16="http://schemas.microsoft.com/office/drawing/2014/main" id="{4BBF60C7-4A01-B5D3-1DE9-66111098B4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>
            <a:extLst>
              <a:ext uri="{FF2B5EF4-FFF2-40B4-BE49-F238E27FC236}">
                <a16:creationId xmlns:a16="http://schemas.microsoft.com/office/drawing/2014/main" id="{B37A1282-2023-5E2E-D893-85FB088CB4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67B4FF-8694-B636-653C-25564702F8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6A92B6-7237-0C4E-A23A-BBEE35420C09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740354" name="Rectangle 1026">
            <a:extLst>
              <a:ext uri="{FF2B5EF4-FFF2-40B4-BE49-F238E27FC236}">
                <a16:creationId xmlns:a16="http://schemas.microsoft.com/office/drawing/2014/main" id="{9FBB75F7-4B9F-747A-2B8E-E6AA327CE8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1027">
            <a:extLst>
              <a:ext uri="{FF2B5EF4-FFF2-40B4-BE49-F238E27FC236}">
                <a16:creationId xmlns:a16="http://schemas.microsoft.com/office/drawing/2014/main" id="{EB99D920-AAAB-B272-AAEF-BC0F066E64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EC90982-2E77-3731-48CE-24B8832202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EBBB5-EA11-E748-8228-3A931DB18BA3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756738" name="Rectangle 2">
            <a:extLst>
              <a:ext uri="{FF2B5EF4-FFF2-40B4-BE49-F238E27FC236}">
                <a16:creationId xmlns:a16="http://schemas.microsoft.com/office/drawing/2014/main" id="{B6B2AE03-6F2E-B204-0BD8-7F47992CAE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>
            <a:extLst>
              <a:ext uri="{FF2B5EF4-FFF2-40B4-BE49-F238E27FC236}">
                <a16:creationId xmlns:a16="http://schemas.microsoft.com/office/drawing/2014/main" id="{121FF3AE-51F5-E6F9-8F8B-F79C791BC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FD570A7-F9AE-93C7-A358-CD3A636C68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7BBF7A-F391-694D-84F7-D58372EA0D4D}" type="slidenum">
              <a:rPr lang="en-CA" altLang="en-US"/>
              <a:pPr/>
              <a:t>24</a:t>
            </a:fld>
            <a:endParaRPr lang="en-CA" altLang="en-US"/>
          </a:p>
        </p:txBody>
      </p:sp>
      <p:sp>
        <p:nvSpPr>
          <p:cNvPr id="701442" name="Rectangle 1026">
            <a:extLst>
              <a:ext uri="{FF2B5EF4-FFF2-40B4-BE49-F238E27FC236}">
                <a16:creationId xmlns:a16="http://schemas.microsoft.com/office/drawing/2014/main" id="{231F7A7E-9F8A-738A-54B1-2A211B31CF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1027">
            <a:extLst>
              <a:ext uri="{FF2B5EF4-FFF2-40B4-BE49-F238E27FC236}">
                <a16:creationId xmlns:a16="http://schemas.microsoft.com/office/drawing/2014/main" id="{47D4DD38-B85A-A440-6F0F-9DF9100A4F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C23FD34-2E32-5CCC-C0F6-7BB3975F6F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07EE8-E3D2-4F4E-B935-B779A116CBAD}" type="slidenum">
              <a:rPr lang="en-CA" altLang="en-US"/>
              <a:pPr/>
              <a:t>25</a:t>
            </a:fld>
            <a:endParaRPr lang="en-CA" altLang="en-US"/>
          </a:p>
        </p:txBody>
      </p:sp>
      <p:sp>
        <p:nvSpPr>
          <p:cNvPr id="703490" name="Rectangle 2">
            <a:extLst>
              <a:ext uri="{FF2B5EF4-FFF2-40B4-BE49-F238E27FC236}">
                <a16:creationId xmlns:a16="http://schemas.microsoft.com/office/drawing/2014/main" id="{9E9DCB0E-2198-3D15-FB12-4E76A37037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>
            <a:extLst>
              <a:ext uri="{FF2B5EF4-FFF2-40B4-BE49-F238E27FC236}">
                <a16:creationId xmlns:a16="http://schemas.microsoft.com/office/drawing/2014/main" id="{CE080F5D-EC99-BABE-B50D-B8D82C6CEB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06BF9F6-3579-BBC0-5251-BBE4B2A7B1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9B01B-1087-1E4E-BBEA-EE5BE975753A}" type="slidenum">
              <a:rPr lang="en-CA" altLang="en-US"/>
              <a:pPr/>
              <a:t>26</a:t>
            </a:fld>
            <a:endParaRPr lang="en-CA" altLang="en-US"/>
          </a:p>
        </p:txBody>
      </p:sp>
      <p:sp>
        <p:nvSpPr>
          <p:cNvPr id="758786" name="Rectangle 2">
            <a:extLst>
              <a:ext uri="{FF2B5EF4-FFF2-40B4-BE49-F238E27FC236}">
                <a16:creationId xmlns:a16="http://schemas.microsoft.com/office/drawing/2014/main" id="{11674ABF-D3F9-6B21-28F3-FBC4D6DED2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>
            <a:extLst>
              <a:ext uri="{FF2B5EF4-FFF2-40B4-BE49-F238E27FC236}">
                <a16:creationId xmlns:a16="http://schemas.microsoft.com/office/drawing/2014/main" id="{F45656F6-6F42-85CD-016C-352CE794C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5308051-840F-92AC-2E19-9BE50A9848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66639E-8DB6-114A-AFFB-FF927BC3E9D4}" type="slidenum">
              <a:rPr lang="en-CA" altLang="en-US"/>
              <a:pPr/>
              <a:t>27</a:t>
            </a:fld>
            <a:endParaRPr lang="en-CA" altLang="en-US"/>
          </a:p>
        </p:txBody>
      </p:sp>
      <p:sp>
        <p:nvSpPr>
          <p:cNvPr id="743426" name="Rectangle 2">
            <a:extLst>
              <a:ext uri="{FF2B5EF4-FFF2-40B4-BE49-F238E27FC236}">
                <a16:creationId xmlns:a16="http://schemas.microsoft.com/office/drawing/2014/main" id="{89A06443-C4BB-4EDE-51FC-5A8000BDD7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>
            <a:extLst>
              <a:ext uri="{FF2B5EF4-FFF2-40B4-BE49-F238E27FC236}">
                <a16:creationId xmlns:a16="http://schemas.microsoft.com/office/drawing/2014/main" id="{C5CE1F67-1D6E-C0A3-63B4-DD4E26E58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EC2EAE5-35F8-5711-CC68-BB1252DED5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AAF86F-03E6-1340-A84A-9F640CD525C5}" type="slidenum">
              <a:rPr lang="en-CA" altLang="en-US"/>
              <a:pPr/>
              <a:t>28</a:t>
            </a:fld>
            <a:endParaRPr lang="en-CA" altLang="en-US"/>
          </a:p>
        </p:txBody>
      </p:sp>
      <p:sp>
        <p:nvSpPr>
          <p:cNvPr id="705538" name="Rectangle 2">
            <a:extLst>
              <a:ext uri="{FF2B5EF4-FFF2-40B4-BE49-F238E27FC236}">
                <a16:creationId xmlns:a16="http://schemas.microsoft.com/office/drawing/2014/main" id="{445B8C48-1EC5-012A-9032-22AFDCB2C9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>
            <a:extLst>
              <a:ext uri="{FF2B5EF4-FFF2-40B4-BE49-F238E27FC236}">
                <a16:creationId xmlns:a16="http://schemas.microsoft.com/office/drawing/2014/main" id="{7CDC9EE4-215D-A4C0-CDC4-23E5FC35C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8173C89-37C3-7E97-417B-724EDE0EF1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7D5725-5FED-8948-A6ED-7CFE89113C1A}" type="slidenum">
              <a:rPr lang="en-CA" altLang="en-US"/>
              <a:pPr/>
              <a:t>29</a:t>
            </a:fld>
            <a:endParaRPr lang="en-CA" altLang="en-US"/>
          </a:p>
        </p:txBody>
      </p:sp>
      <p:sp>
        <p:nvSpPr>
          <p:cNvPr id="745474" name="Rectangle 2">
            <a:extLst>
              <a:ext uri="{FF2B5EF4-FFF2-40B4-BE49-F238E27FC236}">
                <a16:creationId xmlns:a16="http://schemas.microsoft.com/office/drawing/2014/main" id="{253D816D-148F-20BB-D455-7E87228B05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>
            <a:extLst>
              <a:ext uri="{FF2B5EF4-FFF2-40B4-BE49-F238E27FC236}">
                <a16:creationId xmlns:a16="http://schemas.microsoft.com/office/drawing/2014/main" id="{B503709C-317D-AA30-3A0C-79FF27C81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15E8CA1-C16C-B338-D715-1CBD473B0C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F16272-266A-D342-9079-E90D294CDB3B}" type="slidenum">
              <a:rPr lang="en-CA" altLang="en-US"/>
              <a:pPr/>
              <a:t>3</a:t>
            </a:fld>
            <a:endParaRPr lang="en-CA" altLang="en-US"/>
          </a:p>
        </p:txBody>
      </p:sp>
      <p:sp>
        <p:nvSpPr>
          <p:cNvPr id="670722" name="Rectangle 2">
            <a:extLst>
              <a:ext uri="{FF2B5EF4-FFF2-40B4-BE49-F238E27FC236}">
                <a16:creationId xmlns:a16="http://schemas.microsoft.com/office/drawing/2014/main" id="{871A984F-CCBB-8C0D-33C9-50226DBAD0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>
            <a:extLst>
              <a:ext uri="{FF2B5EF4-FFF2-40B4-BE49-F238E27FC236}">
                <a16:creationId xmlns:a16="http://schemas.microsoft.com/office/drawing/2014/main" id="{477D4835-F9E4-B607-A5D5-7A74D03E5C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C0B8DE0-1D72-3566-468F-9A8FC2680E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006C0-43FC-8449-98D2-006302F5A768}" type="slidenum">
              <a:rPr lang="en-CA" altLang="en-US"/>
              <a:pPr/>
              <a:t>30</a:t>
            </a:fld>
            <a:endParaRPr lang="en-CA" altLang="en-US"/>
          </a:p>
        </p:txBody>
      </p:sp>
      <p:sp>
        <p:nvSpPr>
          <p:cNvPr id="707586" name="Rectangle 2">
            <a:extLst>
              <a:ext uri="{FF2B5EF4-FFF2-40B4-BE49-F238E27FC236}">
                <a16:creationId xmlns:a16="http://schemas.microsoft.com/office/drawing/2014/main" id="{83282F7B-B78A-1D4D-2402-FD10F9581B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>
            <a:extLst>
              <a:ext uri="{FF2B5EF4-FFF2-40B4-BE49-F238E27FC236}">
                <a16:creationId xmlns:a16="http://schemas.microsoft.com/office/drawing/2014/main" id="{36F3684E-BA9D-97CD-F385-0DC1C1AF1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8A93F3E-D63A-9672-3054-9787C32818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C6806D-7F21-744C-BEC3-B1482AC44730}" type="slidenum">
              <a:rPr lang="en-CA" altLang="en-US"/>
              <a:pPr/>
              <a:t>31</a:t>
            </a:fld>
            <a:endParaRPr lang="en-CA" altLang="en-US"/>
          </a:p>
        </p:txBody>
      </p:sp>
      <p:sp>
        <p:nvSpPr>
          <p:cNvPr id="762882" name="Rectangle 2">
            <a:extLst>
              <a:ext uri="{FF2B5EF4-FFF2-40B4-BE49-F238E27FC236}">
                <a16:creationId xmlns:a16="http://schemas.microsoft.com/office/drawing/2014/main" id="{ECC1A578-F530-EF29-57A9-D13B4F6E16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>
            <a:extLst>
              <a:ext uri="{FF2B5EF4-FFF2-40B4-BE49-F238E27FC236}">
                <a16:creationId xmlns:a16="http://schemas.microsoft.com/office/drawing/2014/main" id="{CAC4B186-C81C-F4DA-58B9-16210B4EA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E04A963-BF51-3AB9-2450-3C1400B8C2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4745CD-EB7C-9A48-88ED-F3EBFDCAC129}" type="slidenum">
              <a:rPr lang="en-CA" altLang="en-US"/>
              <a:pPr/>
              <a:t>32</a:t>
            </a:fld>
            <a:endParaRPr lang="en-CA" altLang="en-US"/>
          </a:p>
        </p:txBody>
      </p:sp>
      <p:sp>
        <p:nvSpPr>
          <p:cNvPr id="760834" name="Rectangle 2">
            <a:extLst>
              <a:ext uri="{FF2B5EF4-FFF2-40B4-BE49-F238E27FC236}">
                <a16:creationId xmlns:a16="http://schemas.microsoft.com/office/drawing/2014/main" id="{554A78B6-F1C7-0739-7F4C-6A60B9682B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>
            <a:extLst>
              <a:ext uri="{FF2B5EF4-FFF2-40B4-BE49-F238E27FC236}">
                <a16:creationId xmlns:a16="http://schemas.microsoft.com/office/drawing/2014/main" id="{47781599-464A-E078-2608-0C78B3B71A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F970DE7-75FE-70C8-2D52-82007E3927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557B5F-18AA-9243-B839-45A028AD73E9}" type="slidenum">
              <a:rPr lang="en-CA" altLang="en-US"/>
              <a:pPr/>
              <a:t>33</a:t>
            </a:fld>
            <a:endParaRPr lang="en-CA" altLang="en-US"/>
          </a:p>
        </p:txBody>
      </p:sp>
      <p:sp>
        <p:nvSpPr>
          <p:cNvPr id="709634" name="Rectangle 2">
            <a:extLst>
              <a:ext uri="{FF2B5EF4-FFF2-40B4-BE49-F238E27FC236}">
                <a16:creationId xmlns:a16="http://schemas.microsoft.com/office/drawing/2014/main" id="{23F15FEC-FBEF-4A25-8C81-CB9B16720A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>
            <a:extLst>
              <a:ext uri="{FF2B5EF4-FFF2-40B4-BE49-F238E27FC236}">
                <a16:creationId xmlns:a16="http://schemas.microsoft.com/office/drawing/2014/main" id="{4B34669E-D6D4-8289-EC8E-9F4B951AB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5D38683-88B9-2C3C-992C-8BB90ECDDA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BFBA1E-980E-8841-BB31-9F2065EF9D85}" type="slidenum">
              <a:rPr lang="en-CA" altLang="en-US"/>
              <a:pPr/>
              <a:t>35</a:t>
            </a:fld>
            <a:endParaRPr lang="en-CA" altLang="en-US"/>
          </a:p>
        </p:txBody>
      </p:sp>
      <p:sp>
        <p:nvSpPr>
          <p:cNvPr id="713730" name="Rectangle 2">
            <a:extLst>
              <a:ext uri="{FF2B5EF4-FFF2-40B4-BE49-F238E27FC236}">
                <a16:creationId xmlns:a16="http://schemas.microsoft.com/office/drawing/2014/main" id="{6C0A50DE-0536-5898-3EDC-CF4BA7DFAA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>
            <a:extLst>
              <a:ext uri="{FF2B5EF4-FFF2-40B4-BE49-F238E27FC236}">
                <a16:creationId xmlns:a16="http://schemas.microsoft.com/office/drawing/2014/main" id="{A1592F3C-926B-7EE0-0561-54755E7B7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D2E9D08-B857-F0AA-2092-D8FFE35245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60AEF6-B7AF-B24D-A6E1-F1C5BDA9BC50}" type="slidenum">
              <a:rPr lang="en-CA" altLang="en-US"/>
              <a:pPr/>
              <a:t>36</a:t>
            </a:fld>
            <a:endParaRPr lang="en-CA" altLang="en-US"/>
          </a:p>
        </p:txBody>
      </p:sp>
      <p:sp>
        <p:nvSpPr>
          <p:cNvPr id="717826" name="Rectangle 2">
            <a:extLst>
              <a:ext uri="{FF2B5EF4-FFF2-40B4-BE49-F238E27FC236}">
                <a16:creationId xmlns:a16="http://schemas.microsoft.com/office/drawing/2014/main" id="{23C8AC6C-F92E-9E25-3A68-D39079560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>
            <a:extLst>
              <a:ext uri="{FF2B5EF4-FFF2-40B4-BE49-F238E27FC236}">
                <a16:creationId xmlns:a16="http://schemas.microsoft.com/office/drawing/2014/main" id="{88F334F4-EE5E-FAF5-A56E-F3711949C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8D56661-A9C4-A95F-9828-0813DC4A61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134B04-EE7A-9943-A503-82C7F453AF3B}" type="slidenum">
              <a:rPr lang="en-CA" altLang="en-US"/>
              <a:pPr/>
              <a:t>37</a:t>
            </a:fld>
            <a:endParaRPr lang="en-CA" altLang="en-US"/>
          </a:p>
        </p:txBody>
      </p:sp>
      <p:sp>
        <p:nvSpPr>
          <p:cNvPr id="719874" name="Rectangle 2">
            <a:extLst>
              <a:ext uri="{FF2B5EF4-FFF2-40B4-BE49-F238E27FC236}">
                <a16:creationId xmlns:a16="http://schemas.microsoft.com/office/drawing/2014/main" id="{2069441F-4E45-479D-6C79-BFCDCC04EA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>
            <a:extLst>
              <a:ext uri="{FF2B5EF4-FFF2-40B4-BE49-F238E27FC236}">
                <a16:creationId xmlns:a16="http://schemas.microsoft.com/office/drawing/2014/main" id="{05A1B7E9-F5BE-89B2-019F-5FC006CB47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DDAD3DA-58EC-7E48-A8A9-5AFE76A76F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86CBA4-A028-1641-8FCB-1D4C121137A8}" type="slidenum">
              <a:rPr lang="en-CA" altLang="en-US"/>
              <a:pPr/>
              <a:t>41</a:t>
            </a:fld>
            <a:endParaRPr lang="en-CA" altLang="en-US"/>
          </a:p>
        </p:txBody>
      </p:sp>
      <p:sp>
        <p:nvSpPr>
          <p:cNvPr id="768002" name="Rectangle 2">
            <a:extLst>
              <a:ext uri="{FF2B5EF4-FFF2-40B4-BE49-F238E27FC236}">
                <a16:creationId xmlns:a16="http://schemas.microsoft.com/office/drawing/2014/main" id="{44A6394F-1CAC-51A5-0968-724E7E1513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>
            <a:extLst>
              <a:ext uri="{FF2B5EF4-FFF2-40B4-BE49-F238E27FC236}">
                <a16:creationId xmlns:a16="http://schemas.microsoft.com/office/drawing/2014/main" id="{CA3B43FB-202C-10E8-19A1-8A1165011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EC5E8B4-D7D4-5CFF-BE26-0DAC8BD2C8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646FDD-708B-364B-A238-3B3B16D965E7}" type="slidenum">
              <a:rPr lang="en-CA" altLang="en-US"/>
              <a:pPr/>
              <a:t>42</a:t>
            </a:fld>
            <a:endParaRPr lang="en-CA" altLang="en-US"/>
          </a:p>
        </p:txBody>
      </p:sp>
      <p:sp>
        <p:nvSpPr>
          <p:cNvPr id="721922" name="Rectangle 2">
            <a:extLst>
              <a:ext uri="{FF2B5EF4-FFF2-40B4-BE49-F238E27FC236}">
                <a16:creationId xmlns:a16="http://schemas.microsoft.com/office/drawing/2014/main" id="{D5D31878-19C9-C545-4540-E88608ED07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>
            <a:extLst>
              <a:ext uri="{FF2B5EF4-FFF2-40B4-BE49-F238E27FC236}">
                <a16:creationId xmlns:a16="http://schemas.microsoft.com/office/drawing/2014/main" id="{CB380F2C-E92F-B31B-677E-E2C6BD742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DFF5F23-B385-2AE7-1894-9C8FD401E8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39039E-790E-6943-9978-3FEB2F7D8670}" type="slidenum">
              <a:rPr lang="en-CA" altLang="en-US"/>
              <a:pPr/>
              <a:t>4</a:t>
            </a:fld>
            <a:endParaRPr lang="en-CA" altLang="en-US"/>
          </a:p>
        </p:txBody>
      </p:sp>
      <p:sp>
        <p:nvSpPr>
          <p:cNvPr id="672770" name="Rectangle 1026">
            <a:extLst>
              <a:ext uri="{FF2B5EF4-FFF2-40B4-BE49-F238E27FC236}">
                <a16:creationId xmlns:a16="http://schemas.microsoft.com/office/drawing/2014/main" id="{4E9261C0-FF74-4C1B-E583-C95FD8E214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1027">
            <a:extLst>
              <a:ext uri="{FF2B5EF4-FFF2-40B4-BE49-F238E27FC236}">
                <a16:creationId xmlns:a16="http://schemas.microsoft.com/office/drawing/2014/main" id="{20379225-63F1-045C-71FD-BB817A9ED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D1035F6-979E-28C6-EE9B-7AC0B462A5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CE53D-8AE9-0D4B-A3DF-B1ED9A22A18A}" type="slidenum">
              <a:rPr lang="en-CA" altLang="en-US"/>
              <a:pPr/>
              <a:t>5</a:t>
            </a:fld>
            <a:endParaRPr lang="en-CA" altLang="en-US"/>
          </a:p>
        </p:txBody>
      </p:sp>
      <p:sp>
        <p:nvSpPr>
          <p:cNvPr id="674818" name="Rectangle 1026">
            <a:extLst>
              <a:ext uri="{FF2B5EF4-FFF2-40B4-BE49-F238E27FC236}">
                <a16:creationId xmlns:a16="http://schemas.microsoft.com/office/drawing/2014/main" id="{9A3D44AE-742A-9A92-291E-77E7954DFB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1027">
            <a:extLst>
              <a:ext uri="{FF2B5EF4-FFF2-40B4-BE49-F238E27FC236}">
                <a16:creationId xmlns:a16="http://schemas.microsoft.com/office/drawing/2014/main" id="{3DA33C23-9F72-D473-DFBF-0583F0EE3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2F00CB9-13C5-5297-2077-1AD27F6096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FFDE05-E527-594D-8DC8-12CA1006BEE8}" type="slidenum">
              <a:rPr lang="en-CA" altLang="en-US"/>
              <a:pPr/>
              <a:t>6</a:t>
            </a:fld>
            <a:endParaRPr lang="en-CA" altLang="en-US"/>
          </a:p>
        </p:txBody>
      </p:sp>
      <p:sp>
        <p:nvSpPr>
          <p:cNvPr id="752642" name="Rectangle 2">
            <a:extLst>
              <a:ext uri="{FF2B5EF4-FFF2-40B4-BE49-F238E27FC236}">
                <a16:creationId xmlns:a16="http://schemas.microsoft.com/office/drawing/2014/main" id="{9FB38EAC-3541-A050-4FAB-6FB894416E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>
            <a:extLst>
              <a:ext uri="{FF2B5EF4-FFF2-40B4-BE49-F238E27FC236}">
                <a16:creationId xmlns:a16="http://schemas.microsoft.com/office/drawing/2014/main" id="{5DF35901-F42E-2525-BAFF-9D8FDE17E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C7B2C1A-C1FB-F2F7-76EA-61846937FB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A4A76E-A54E-B547-B188-D42FF568DDF9}" type="slidenum">
              <a:rPr lang="en-CA" altLang="en-US"/>
              <a:pPr/>
              <a:t>7</a:t>
            </a:fld>
            <a:endParaRPr lang="en-CA" altLang="en-US"/>
          </a:p>
        </p:txBody>
      </p:sp>
      <p:sp>
        <p:nvSpPr>
          <p:cNvPr id="750594" name="Rectangle 2">
            <a:extLst>
              <a:ext uri="{FF2B5EF4-FFF2-40B4-BE49-F238E27FC236}">
                <a16:creationId xmlns:a16="http://schemas.microsoft.com/office/drawing/2014/main" id="{B3F8A6AB-825D-242F-8368-553077DB4A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>
            <a:extLst>
              <a:ext uri="{FF2B5EF4-FFF2-40B4-BE49-F238E27FC236}">
                <a16:creationId xmlns:a16="http://schemas.microsoft.com/office/drawing/2014/main" id="{03F007CB-C613-B7F0-777B-A301F24676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3201746-03E8-D808-BDDC-4E7D89952F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B365CD-2ABB-BB42-AEFB-B7CE66FD35FC}" type="slidenum">
              <a:rPr lang="en-CA" altLang="en-US"/>
              <a:pPr/>
              <a:t>8</a:t>
            </a:fld>
            <a:endParaRPr lang="en-CA" altLang="en-US"/>
          </a:p>
        </p:txBody>
      </p:sp>
      <p:sp>
        <p:nvSpPr>
          <p:cNvPr id="676866" name="Rectangle 1026">
            <a:extLst>
              <a:ext uri="{FF2B5EF4-FFF2-40B4-BE49-F238E27FC236}">
                <a16:creationId xmlns:a16="http://schemas.microsoft.com/office/drawing/2014/main" id="{5DE46AF1-2120-3E0A-7B9A-7B3154DB0E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1027">
            <a:extLst>
              <a:ext uri="{FF2B5EF4-FFF2-40B4-BE49-F238E27FC236}">
                <a16:creationId xmlns:a16="http://schemas.microsoft.com/office/drawing/2014/main" id="{C315AA91-E54E-9938-737A-DCABCB041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9EC3CCD-173C-A817-69B3-8F1FA55599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4F748-78C3-1A40-9F51-26E97AB588E1}" type="slidenum">
              <a:rPr lang="en-CA" altLang="en-US"/>
              <a:pPr/>
              <a:t>9</a:t>
            </a:fld>
            <a:endParaRPr lang="en-CA" altLang="en-US"/>
          </a:p>
        </p:txBody>
      </p:sp>
      <p:sp>
        <p:nvSpPr>
          <p:cNvPr id="678914" name="Rectangle 2">
            <a:extLst>
              <a:ext uri="{FF2B5EF4-FFF2-40B4-BE49-F238E27FC236}">
                <a16:creationId xmlns:a16="http://schemas.microsoft.com/office/drawing/2014/main" id="{BE59BAB4-68AA-7026-FA68-D6B0FA4E05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>
            <a:extLst>
              <a:ext uri="{FF2B5EF4-FFF2-40B4-BE49-F238E27FC236}">
                <a16:creationId xmlns:a16="http://schemas.microsoft.com/office/drawing/2014/main" id="{15264E36-284D-320A-C26F-8BC230D31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0" name="Rectangle 44">
            <a:extLst>
              <a:ext uri="{FF2B5EF4-FFF2-40B4-BE49-F238E27FC236}">
                <a16:creationId xmlns:a16="http://schemas.microsoft.com/office/drawing/2014/main" id="{972F8D33-B9A8-35C8-E9A3-F58C90A83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3" name="Rectangle 47">
            <a:extLst>
              <a:ext uri="{FF2B5EF4-FFF2-40B4-BE49-F238E27FC236}">
                <a16:creationId xmlns:a16="http://schemas.microsoft.com/office/drawing/2014/main" id="{7FF1635F-5C04-5642-5AB0-A72F48FFC5CE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4" name="Rectangle 48">
            <a:extLst>
              <a:ext uri="{FF2B5EF4-FFF2-40B4-BE49-F238E27FC236}">
                <a16:creationId xmlns:a16="http://schemas.microsoft.com/office/drawing/2014/main" id="{E18DFD51-7C81-F0EF-11BD-6291C1589B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Rectangle 29">
            <a:extLst>
              <a:ext uri="{FF2B5EF4-FFF2-40B4-BE49-F238E27FC236}">
                <a16:creationId xmlns:a16="http://schemas.microsoft.com/office/drawing/2014/main" id="{4B408A0B-1B44-A9C6-D128-A8CF82490BA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en-US"/>
              <a:t>Copyright © 2007 Ramez Elmasri and Shamkant B. Navathe</a:t>
            </a:r>
          </a:p>
        </p:txBody>
      </p:sp>
      <p:sp>
        <p:nvSpPr>
          <p:cNvPr id="4126" name="Rectangle 30">
            <a:extLst>
              <a:ext uri="{FF2B5EF4-FFF2-40B4-BE49-F238E27FC236}">
                <a16:creationId xmlns:a16="http://schemas.microsoft.com/office/drawing/2014/main" id="{8952E42D-6468-0D51-2E06-EF6BCF79F2B5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pic>
        <p:nvPicPr>
          <p:cNvPr id="4131" name="Picture 35">
            <a:extLst>
              <a:ext uri="{FF2B5EF4-FFF2-40B4-BE49-F238E27FC236}">
                <a16:creationId xmlns:a16="http://schemas.microsoft.com/office/drawing/2014/main" id="{F1C9D588-A943-87C0-39BA-4F68B5167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>
            <a:extLst>
              <a:ext uri="{FF2B5EF4-FFF2-40B4-BE49-F238E27FC236}">
                <a16:creationId xmlns:a16="http://schemas.microsoft.com/office/drawing/2014/main" id="{F18750C8-C8AB-B7F9-9062-C85AC696D9AE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pic>
        <p:nvPicPr>
          <p:cNvPr id="4142" name="Picture 46">
            <a:extLst>
              <a:ext uri="{FF2B5EF4-FFF2-40B4-BE49-F238E27FC236}">
                <a16:creationId xmlns:a16="http://schemas.microsoft.com/office/drawing/2014/main" id="{E55B755C-44C0-625E-5AE7-844303ED71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57E3-9F1A-3006-500E-7AAEAB1A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28645-D7A3-9170-4E05-2265CBDD6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64A4B-58FB-1DFE-9F31-AC58962CBF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5- </a:t>
            </a:r>
            <a:fld id="{713D7EF1-E867-314B-8513-F30993C425D5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5813780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F3CC2-8961-303D-CBE9-9D3459C05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C4D35-3D9B-B4D2-178C-3A8ED625B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ADA1B-625D-88EF-4FDE-9F489BA872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5- </a:t>
            </a:r>
            <a:fld id="{FB894803-DD9C-3B46-912D-178C1F96D4D6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069264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51B7-2677-0673-61F9-B5A14FD6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77718-EB04-780A-BDB4-55E9079B0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FD118-7C23-30E9-7FBD-76D02C108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5- </a:t>
            </a:r>
            <a:fld id="{50D1996D-CF30-2346-AA16-0BABF82B5623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0278210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E1CB-FE88-6FB5-BBB7-657075C4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A251A-208A-AFC0-F782-6D3B7E88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02B4C-E616-6E82-E713-7A056F313A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5- </a:t>
            </a:r>
            <a:fld id="{6E765F89-98AA-E644-9ACB-5C2D9E2D9AD4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2359682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6637-B711-76B3-8BC6-B7B5FFCB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74326-C13D-C0A9-9831-AEEE282B0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41752-5ED9-353A-939C-2B1CB026A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BEEF6-D3BE-3531-62C3-DCADA8E410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5- </a:t>
            </a:r>
            <a:fld id="{876E2472-B5DC-394F-AAC4-47632D2A115A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2962181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5245-0630-4FF0-515A-1FDF5630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9049F-60A6-CB7E-4954-5C7567A1D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61360-7DA7-5586-10BA-3AC50B3FE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3A014-1379-87D4-0723-8213A3B9D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88173-9E22-9356-A05A-BFBEEC2E4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B094B-5579-ED84-D013-123478266E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5- </a:t>
            </a:r>
            <a:fld id="{7437796B-6A5F-6F4C-8982-2C9F67548CCB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463016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A062-29F6-8CAB-4779-F2AF3904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D9740F-5DAF-03C5-CFAC-985F50BB86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5- </a:t>
            </a:r>
            <a:fld id="{F48D9BE6-0FAC-9945-ABDD-D6E3F38432C9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4368277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27B615-B1D5-47BF-60F6-01CDECF2A2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5- </a:t>
            </a:r>
            <a:fld id="{72AED281-D851-A344-A6F8-9AE4C30236F0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033498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00B9-DB35-9D39-BD91-A13A4803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B4713-896A-2A8A-FEFB-6AB9FC5E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43A7F-7AEB-BA10-5EC5-D0412AA8F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8AB63-0325-D8E3-EE5B-53ABC78677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5- </a:t>
            </a:r>
            <a:fld id="{3D3FDAB9-B732-4F44-B844-3238254B2410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4842775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0F06-3D78-64F3-48DD-88FFD110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B7D6C-3FCB-5AE5-7EAF-4BB4C3B6A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D8BD6-EFD6-0AD7-A84F-4D9227F53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FE681-0E60-BE5C-D984-E36CB2775A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5- </a:t>
            </a:r>
            <a:fld id="{3E339CBF-DF46-A74E-8E60-E816A75E2018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251260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7" name="Group 45">
            <a:extLst>
              <a:ext uri="{FF2B5EF4-FFF2-40B4-BE49-F238E27FC236}">
                <a16:creationId xmlns:a16="http://schemas.microsoft.com/office/drawing/2014/main" id="{8EE8D03D-1486-57C0-AA09-EBC17068E7B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3110" name="Rectangle 38">
              <a:extLst>
                <a:ext uri="{FF2B5EF4-FFF2-40B4-BE49-F238E27FC236}">
                  <a16:creationId xmlns:a16="http://schemas.microsoft.com/office/drawing/2014/main" id="{B49DB13D-61F0-8CCB-CA59-2BB1DE64A96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3200">
                <a:latin typeface="Tahoma" panose="020B0604030504040204" pitchFamily="34" charset="0"/>
              </a:endParaRPr>
            </a:p>
          </p:txBody>
        </p:sp>
        <p:grpSp>
          <p:nvGrpSpPr>
            <p:cNvPr id="3116" name="Group 44">
              <a:extLst>
                <a:ext uri="{FF2B5EF4-FFF2-40B4-BE49-F238E27FC236}">
                  <a16:creationId xmlns:a16="http://schemas.microsoft.com/office/drawing/2014/main" id="{7047D5F4-BDF5-143D-E652-F2E9975F384C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3115" name="Rectangle 43">
                <a:extLst>
                  <a:ext uri="{FF2B5EF4-FFF2-40B4-BE49-F238E27FC236}">
                    <a16:creationId xmlns:a16="http://schemas.microsoft.com/office/drawing/2014/main" id="{920CBD40-B42A-A054-3E6D-8C8120BED76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kumimoji="1" lang="en-US" altLang="en-US" sz="3200">
                  <a:latin typeface="Tahoma" panose="020B0604030504040204" pitchFamily="34" charset="0"/>
                </a:endParaRPr>
              </a:p>
            </p:txBody>
          </p:sp>
          <p:sp>
            <p:nvSpPr>
              <p:cNvPr id="3104" name="Rectangle 32">
                <a:extLst>
                  <a:ext uri="{FF2B5EF4-FFF2-40B4-BE49-F238E27FC236}">
                    <a16:creationId xmlns:a16="http://schemas.microsoft.com/office/drawing/2014/main" id="{C3D7603A-F35E-BFDF-0E69-68797948C74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kumimoji="1" lang="en-US" altLang="en-US" sz="3200"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3109" name="Rectangle 37">
            <a:extLst>
              <a:ext uri="{FF2B5EF4-FFF2-40B4-BE49-F238E27FC236}">
                <a16:creationId xmlns:a16="http://schemas.microsoft.com/office/drawing/2014/main" id="{DA18C140-45ED-B78D-3881-7D3888ECD9FF}"/>
              </a:ext>
            </a:extLst>
          </p:cNvPr>
          <p:cNvSpPr>
            <a:spLocks noChangeArrowheads="1"/>
          </p:cNvSpPr>
          <p:nvPr userDrawn="1"/>
        </p:nvSpPr>
        <p:spPr bwMode="gray">
          <a:xfrm rot="162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en-US" sz="3200">
              <a:latin typeface="Tahoma" panose="020B0604030504040204" pitchFamily="34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1F042249-40D1-C02F-38C2-CD05EFA9C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A42A9C47-0211-5680-EE50-999C126C51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990033"/>
                </a:solidFill>
              </a:defRPr>
            </a:lvl1pPr>
          </a:lstStyle>
          <a:p>
            <a:r>
              <a:rPr lang="en-US" altLang="en-US"/>
              <a:t>Slide 5- </a:t>
            </a:r>
            <a:fld id="{9A3361A2-C78D-EC4A-8E8C-F733970273C3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3093" name="Rectangle 21">
            <a:extLst>
              <a:ext uri="{FF2B5EF4-FFF2-40B4-BE49-F238E27FC236}">
                <a16:creationId xmlns:a16="http://schemas.microsoft.com/office/drawing/2014/main" id="{92378739-4905-D68F-096B-47D481B9A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02" name="Rectangle 30">
            <a:extLst>
              <a:ext uri="{FF2B5EF4-FFF2-40B4-BE49-F238E27FC236}">
                <a16:creationId xmlns:a16="http://schemas.microsoft.com/office/drawing/2014/main" id="{41E633F4-78FF-5BC9-C081-3D86C3BC1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en-US" sz="900"/>
              <a:t>Copyright © 2007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8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n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600" kern="1200">
          <a:solidFill>
            <a:srgbClr val="80000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 kern="1200">
          <a:solidFill>
            <a:srgbClr val="80000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>
            <a:extLst>
              <a:ext uri="{FF2B5EF4-FFF2-40B4-BE49-F238E27FC236}">
                <a16:creationId xmlns:a16="http://schemas.microsoft.com/office/drawing/2014/main" id="{506C14B3-40EF-F18D-A7DA-12A930600B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 </a:t>
            </a:r>
          </a:p>
        </p:txBody>
      </p:sp>
      <p:sp>
        <p:nvSpPr>
          <p:cNvPr id="573443" name="Rectangle 3">
            <a:extLst>
              <a:ext uri="{FF2B5EF4-FFF2-40B4-BE49-F238E27FC236}">
                <a16:creationId xmlns:a16="http://schemas.microsoft.com/office/drawing/2014/main" id="{80CD9102-2E5D-66C3-A2CA-A9610447FCC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Relational Data Model and Relational Database Constraints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582CFB2-77CD-2635-4ECF-27462E1857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A3B80851-3E79-2542-8410-18B9C15036F7}" type="slidenum">
              <a:rPr lang="en-US" altLang="en-US"/>
              <a:pPr/>
              <a:t>10</a:t>
            </a:fld>
            <a:endParaRPr lang="en-CA" altLang="en-US"/>
          </a:p>
        </p:txBody>
      </p:sp>
      <p:sp>
        <p:nvSpPr>
          <p:cNvPr id="679940" name="Rectangle 4">
            <a:extLst>
              <a:ext uri="{FF2B5EF4-FFF2-40B4-BE49-F238E27FC236}">
                <a16:creationId xmlns:a16="http://schemas.microsoft.com/office/drawing/2014/main" id="{E3AEBD84-0A85-07C8-FE0E-E46A93062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Definitions - Domain</a:t>
            </a:r>
          </a:p>
        </p:txBody>
      </p:sp>
      <p:sp>
        <p:nvSpPr>
          <p:cNvPr id="679941" name="Rectangle 5">
            <a:extLst>
              <a:ext uri="{FF2B5EF4-FFF2-40B4-BE49-F238E27FC236}">
                <a16:creationId xmlns:a16="http://schemas.microsoft.com/office/drawing/2014/main" id="{FC619D6E-A817-D6DA-FA6A-A9A082653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A </a:t>
            </a:r>
            <a:r>
              <a:rPr lang="en-US" altLang="en-US" sz="2000" b="1"/>
              <a:t>domain</a:t>
            </a:r>
            <a:r>
              <a:rPr lang="en-US" altLang="en-US" sz="2000"/>
              <a:t> has a logical definition:</a:t>
            </a:r>
          </a:p>
          <a:p>
            <a:pPr lvl="1">
              <a:lnSpc>
                <a:spcPct val="90000"/>
              </a:lnSpc>
            </a:pPr>
            <a:r>
              <a:rPr lang="en-US" altLang="en-US" sz="1900"/>
              <a:t>Example: “USA_phone_numbers” are the set of 10 digit phone numbers valid in the U.S.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A domain also has a data-type or a format defined for it.</a:t>
            </a:r>
          </a:p>
          <a:p>
            <a:pPr lvl="1">
              <a:lnSpc>
                <a:spcPct val="90000"/>
              </a:lnSpc>
            </a:pPr>
            <a:r>
              <a:rPr lang="en-US" altLang="en-US" sz="1900"/>
              <a:t>The USA_phone_numbers may have a format: (ddd)ddd-dddd where each d is a decimal digit.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Dates have various formats such as year, month, date formatted as yyyy-mm-dd, or as dd mm,yyyy etc.</a:t>
            </a:r>
          </a:p>
          <a:p>
            <a:pPr lvl="2"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2000"/>
              <a:t>The attribute name designates the role played by a domain in a relation: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Used to interpret the meaning of the data elements corresponding to that attribute</a:t>
            </a:r>
          </a:p>
          <a:p>
            <a:pPr lvl="1">
              <a:lnSpc>
                <a:spcPct val="90000"/>
              </a:lnSpc>
            </a:pPr>
            <a:r>
              <a:rPr lang="en-US" altLang="en-US" sz="1900"/>
              <a:t>Example: The domain Date may be used to define two attributes named “Invoice-date” and “Payment-date” with different meanings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77316F4-A0A2-379A-714A-404691499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71BD1798-74B5-8447-B9A0-0BBA9683E877}" type="slidenum">
              <a:rPr lang="en-US" altLang="en-US"/>
              <a:pPr/>
              <a:t>11</a:t>
            </a:fld>
            <a:endParaRPr lang="en-CA" altLang="en-US"/>
          </a:p>
        </p:txBody>
      </p:sp>
      <p:sp>
        <p:nvSpPr>
          <p:cNvPr id="681988" name="Rectangle 4">
            <a:extLst>
              <a:ext uri="{FF2B5EF4-FFF2-40B4-BE49-F238E27FC236}">
                <a16:creationId xmlns:a16="http://schemas.microsoft.com/office/drawing/2014/main" id="{BA9FBF5D-C043-BC49-CE9E-14D9FAE47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Definitions - State</a:t>
            </a:r>
          </a:p>
        </p:txBody>
      </p:sp>
      <p:sp>
        <p:nvSpPr>
          <p:cNvPr id="681989" name="Rectangle 5">
            <a:extLst>
              <a:ext uri="{FF2B5EF4-FFF2-40B4-BE49-F238E27FC236}">
                <a16:creationId xmlns:a16="http://schemas.microsoft.com/office/drawing/2014/main" id="{0079D6AE-BC28-2466-7E8C-AE8A3E0E0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 b="1"/>
              <a:t>relation state</a:t>
            </a:r>
            <a:r>
              <a:rPr lang="en-US" altLang="en-US"/>
              <a:t> is a subset of the Cartesian product of the domains of its attributes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domain contains the set of all possible values the attribute can take.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Example: attribute Cust-name is defined over the domain of character strings of maximum length 25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dom(Cust-name) is varchar(25)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role these strings play in the CUSTOMER relation is that of the </a:t>
            </a:r>
            <a:r>
              <a:rPr lang="en-US" altLang="en-US" i="1"/>
              <a:t>name of a customer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AE00198-A8B8-4C87-5BC1-929102D5A9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3397821D-E394-E945-A68B-5B8D03494EEA}" type="slidenum">
              <a:rPr lang="en-US" altLang="en-US"/>
              <a:pPr/>
              <a:t>12</a:t>
            </a:fld>
            <a:endParaRPr lang="en-CA" altLang="en-US"/>
          </a:p>
        </p:txBody>
      </p:sp>
      <p:sp>
        <p:nvSpPr>
          <p:cNvPr id="733186" name="Rectangle 2">
            <a:extLst>
              <a:ext uri="{FF2B5EF4-FFF2-40B4-BE49-F238E27FC236}">
                <a16:creationId xmlns:a16="http://schemas.microsoft.com/office/drawing/2014/main" id="{E63AC72A-29B7-14F9-AF23-1620A36E89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Definitions - Summary</a:t>
            </a:r>
          </a:p>
        </p:txBody>
      </p:sp>
      <p:sp>
        <p:nvSpPr>
          <p:cNvPr id="733187" name="Rectangle 3">
            <a:extLst>
              <a:ext uri="{FF2B5EF4-FFF2-40B4-BE49-F238E27FC236}">
                <a16:creationId xmlns:a16="http://schemas.microsoft.com/office/drawing/2014/main" id="{2F58CDC2-EF0C-14EA-EFF1-6574CB50E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Formally,</a:t>
            </a:r>
          </a:p>
          <a:p>
            <a:pPr lvl="1"/>
            <a:r>
              <a:rPr lang="en-US" altLang="en-US" sz="2200"/>
              <a:t>Given R(A1, A2, .........., An)</a:t>
            </a:r>
          </a:p>
          <a:p>
            <a:pPr lvl="1"/>
            <a:r>
              <a:rPr lang="en-US" altLang="en-US" sz="2200"/>
              <a:t> 	r(R) </a:t>
            </a:r>
            <a:r>
              <a:rPr lang="en-US" altLang="en-US" sz="2200">
                <a:sym typeface="Symbol" pitchFamily="2" charset="2"/>
              </a:rPr>
              <a:t></a:t>
            </a:r>
            <a:r>
              <a:rPr lang="en-US" altLang="en-US" sz="2200"/>
              <a:t> dom (A1) X dom (A2) X ....X dom(An)</a:t>
            </a:r>
          </a:p>
          <a:p>
            <a:r>
              <a:rPr lang="en-US" altLang="en-US" sz="2400"/>
              <a:t>R(A1, A2, …, An) is the </a:t>
            </a:r>
            <a:r>
              <a:rPr lang="en-US" altLang="en-US" sz="2400" b="1"/>
              <a:t>schema</a:t>
            </a:r>
            <a:r>
              <a:rPr lang="en-US" altLang="en-US" sz="2400"/>
              <a:t> of the relation</a:t>
            </a:r>
          </a:p>
          <a:p>
            <a:r>
              <a:rPr lang="en-US" altLang="en-US" sz="2400"/>
              <a:t>R is the </a:t>
            </a:r>
            <a:r>
              <a:rPr lang="en-US" altLang="en-US" sz="2400" b="1"/>
              <a:t>name</a:t>
            </a:r>
            <a:r>
              <a:rPr lang="en-US" altLang="en-US" sz="2400"/>
              <a:t> of the relation</a:t>
            </a:r>
          </a:p>
          <a:p>
            <a:r>
              <a:rPr lang="en-US" altLang="en-US" sz="2400"/>
              <a:t>A1, A2, …, An are the </a:t>
            </a:r>
            <a:r>
              <a:rPr lang="en-US" altLang="en-US" sz="2400" b="1"/>
              <a:t>attributes</a:t>
            </a:r>
            <a:r>
              <a:rPr lang="en-US" altLang="en-US" sz="2400"/>
              <a:t> of the relation</a:t>
            </a:r>
          </a:p>
          <a:p>
            <a:r>
              <a:rPr lang="en-US" altLang="en-US" sz="2400"/>
              <a:t>r(R):  a specific </a:t>
            </a:r>
            <a:r>
              <a:rPr lang="en-US" altLang="en-US" sz="2400" b="1"/>
              <a:t>state</a:t>
            </a:r>
            <a:r>
              <a:rPr lang="en-US" altLang="en-US" sz="2400"/>
              <a:t> (or "value" or “population”) of relation R – this is a </a:t>
            </a:r>
            <a:r>
              <a:rPr lang="en-US" altLang="en-US" sz="2400" i="1"/>
              <a:t>set of tuples</a:t>
            </a:r>
            <a:r>
              <a:rPr lang="en-US" altLang="en-US" sz="2400"/>
              <a:t> (rows)</a:t>
            </a:r>
          </a:p>
          <a:p>
            <a:pPr lvl="1"/>
            <a:r>
              <a:rPr lang="en-US" altLang="en-US" sz="2200"/>
              <a:t>r(R) = {t1, t2, …, tn} where each ti is an n-tuple</a:t>
            </a:r>
          </a:p>
          <a:p>
            <a:pPr lvl="1"/>
            <a:r>
              <a:rPr lang="en-US" altLang="en-US" sz="2200"/>
              <a:t>ti = &lt;v1, v2, …, vn&gt; where each vj </a:t>
            </a:r>
            <a:r>
              <a:rPr lang="en-US" altLang="en-US" sz="2200" i="1"/>
              <a:t>element-of</a:t>
            </a:r>
            <a:r>
              <a:rPr lang="en-US" altLang="en-US" sz="2200"/>
              <a:t> dom(Aj)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4E84F6C-992C-17FE-7517-015505F0BE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06C22073-E40F-4C49-B8EB-7AA72031F028}" type="slidenum">
              <a:rPr lang="en-US" altLang="en-US"/>
              <a:pPr/>
              <a:t>13</a:t>
            </a:fld>
            <a:endParaRPr lang="en-CA" altLang="en-US"/>
          </a:p>
        </p:txBody>
      </p:sp>
      <p:sp>
        <p:nvSpPr>
          <p:cNvPr id="684036" name="Rectangle 4">
            <a:extLst>
              <a:ext uri="{FF2B5EF4-FFF2-40B4-BE49-F238E27FC236}">
                <a16:creationId xmlns:a16="http://schemas.microsoft.com/office/drawing/2014/main" id="{41627FEB-E6F4-4362-6F1A-974B2C14B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Definitions - Example</a:t>
            </a:r>
          </a:p>
        </p:txBody>
      </p:sp>
      <p:sp>
        <p:nvSpPr>
          <p:cNvPr id="684037" name="Rectangle 5">
            <a:extLst>
              <a:ext uri="{FF2B5EF4-FFF2-40B4-BE49-F238E27FC236}">
                <a16:creationId xmlns:a16="http://schemas.microsoft.com/office/drawing/2014/main" id="{A58F272B-36BC-06D9-8C12-0EF34BCE0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Let R(A1, A2) be a relation schema:</a:t>
            </a:r>
          </a:p>
          <a:p>
            <a:pPr lvl="1"/>
            <a:r>
              <a:rPr lang="en-US" altLang="en-US" sz="2200"/>
              <a:t>Let dom(A1) = {0,1}</a:t>
            </a:r>
          </a:p>
          <a:p>
            <a:pPr lvl="1"/>
            <a:r>
              <a:rPr lang="en-US" altLang="en-US" sz="2200"/>
              <a:t>Let  dom(A2) =  {a,b,c}</a:t>
            </a:r>
          </a:p>
          <a:p>
            <a:r>
              <a:rPr lang="en-US" altLang="en-US" sz="2400"/>
              <a:t>Then: dom(A1) X dom(A2) is all possible combinations: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/>
              <a:t>{&lt;0,a&gt; , &lt;0,b&gt; , &lt;0,c&gt;, &lt;1,a&gt;, &lt;1,b&gt;, &lt;1,c&gt; } </a:t>
            </a:r>
          </a:p>
          <a:p>
            <a:pPr lvl="1">
              <a:buFont typeface="Wingdings" pitchFamily="2" charset="2"/>
              <a:buNone/>
            </a:pPr>
            <a:endParaRPr lang="en-US" altLang="en-US" sz="2200"/>
          </a:p>
          <a:p>
            <a:r>
              <a:rPr lang="en-US" altLang="en-US" sz="2400"/>
              <a:t>The relation state r(R) </a:t>
            </a:r>
            <a:r>
              <a:rPr lang="en-US" altLang="en-US" sz="2400">
                <a:sym typeface="Symbol" pitchFamily="2" charset="2"/>
              </a:rPr>
              <a:t></a:t>
            </a:r>
            <a:r>
              <a:rPr lang="en-US" altLang="en-US" sz="2400"/>
              <a:t> dom(A1) X dom(A2)</a:t>
            </a:r>
          </a:p>
          <a:p>
            <a:r>
              <a:rPr lang="en-US" altLang="en-US" sz="2400"/>
              <a:t>For example: r(R) could be {&lt;0,a&gt; , &lt;0,b&gt; , &lt;1,c&gt; }</a:t>
            </a:r>
          </a:p>
          <a:p>
            <a:pPr lvl="1"/>
            <a:r>
              <a:rPr lang="en-US" altLang="en-US" sz="2200"/>
              <a:t>this is one possible state (or “population” or “extension”) r of the relation R, defined over A1 and A2.</a:t>
            </a:r>
          </a:p>
          <a:p>
            <a:pPr lvl="1"/>
            <a:r>
              <a:rPr lang="en-US" altLang="en-US" sz="2200"/>
              <a:t>It has three 2-tuples: &lt;0,a&gt; , &lt;0,b&gt; , &lt;1,c&gt;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82843AA2-3569-B0D1-A141-016794E1E5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C3EBF377-8DED-D34A-962C-E60EC75FAA97}" type="slidenum">
              <a:rPr lang="en-US" altLang="en-US"/>
              <a:pPr/>
              <a:t>14</a:t>
            </a:fld>
            <a:endParaRPr lang="en-CA" altLang="en-US"/>
          </a:p>
        </p:txBody>
      </p:sp>
      <p:sp>
        <p:nvSpPr>
          <p:cNvPr id="686122" name="Rectangle 42">
            <a:extLst>
              <a:ext uri="{FF2B5EF4-FFF2-40B4-BE49-F238E27FC236}">
                <a16:creationId xmlns:a16="http://schemas.microsoft.com/office/drawing/2014/main" id="{7EFC7B22-3488-6AF0-EC8C-9B60BE5F6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 Summary</a:t>
            </a:r>
          </a:p>
        </p:txBody>
      </p:sp>
      <p:graphicFrame>
        <p:nvGraphicFramePr>
          <p:cNvPr id="686130" name="Group 50">
            <a:extLst>
              <a:ext uri="{FF2B5EF4-FFF2-40B4-BE49-F238E27FC236}">
                <a16:creationId xmlns:a16="http://schemas.microsoft.com/office/drawing/2014/main" id="{82A4DD52-FEDE-08B3-2EB6-8CE415D3D758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609600" y="1600200"/>
          <a:ext cx="8050213" cy="4823460"/>
        </p:xfrm>
        <a:graphic>
          <a:graphicData uri="http://schemas.openxmlformats.org/drawingml/2006/table">
            <a:tbl>
              <a:tblPr/>
              <a:tblGrid>
                <a:gridCol w="3438525">
                  <a:extLst>
                    <a:ext uri="{9D8B030D-6E8A-4147-A177-3AD203B41FA5}">
                      <a16:colId xmlns:a16="http://schemas.microsoft.com/office/drawing/2014/main" val="2624290813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124061093"/>
                    </a:ext>
                  </a:extLst>
                </a:gridCol>
                <a:gridCol w="3500438">
                  <a:extLst>
                    <a:ext uri="{9D8B030D-6E8A-4147-A177-3AD203B41FA5}">
                      <a16:colId xmlns:a16="http://schemas.microsoft.com/office/drawing/2014/main" val="2932807804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Informal Terms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Formal Terms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102204"/>
                  </a:ext>
                </a:extLst>
              </a:tr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Relation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114393"/>
                  </a:ext>
                </a:extLst>
              </a:tr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Column Header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Attribute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347709"/>
                  </a:ext>
                </a:extLst>
              </a:tr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All possible Column Values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Domain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817420"/>
                  </a:ext>
                </a:extLst>
              </a:tr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Tuple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498503"/>
                  </a:ext>
                </a:extLst>
              </a:tr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726165"/>
                  </a:ext>
                </a:extLst>
              </a:tr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Table Definition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Schema of a Relation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717548"/>
                  </a:ext>
                </a:extLst>
              </a:tr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Populated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 sz="2200"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rgbClr val="800000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</a:rPr>
                        <a:t>State of the Relation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65833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A893D537-2925-5B49-77F0-F98A4838D8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B5B2C026-36FF-8349-8E2F-0B3005C8722A}" type="slidenum">
              <a:rPr lang="en-US" altLang="en-US"/>
              <a:pPr/>
              <a:t>15</a:t>
            </a:fld>
            <a:endParaRPr lang="en-CA" altLang="en-US"/>
          </a:p>
        </p:txBody>
      </p:sp>
      <p:sp>
        <p:nvSpPr>
          <p:cNvPr id="688135" name="Rectangle 7">
            <a:extLst>
              <a:ext uri="{FF2B5EF4-FFF2-40B4-BE49-F238E27FC236}">
                <a16:creationId xmlns:a16="http://schemas.microsoft.com/office/drawing/2014/main" id="{E1F87754-7156-5CD8-E954-2835F181E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A relation STUDENT</a:t>
            </a:r>
          </a:p>
        </p:txBody>
      </p:sp>
      <p:sp>
        <p:nvSpPr>
          <p:cNvPr id="688133" name="Rectangle 5">
            <a:extLst>
              <a:ext uri="{FF2B5EF4-FFF2-40B4-BE49-F238E27FC236}">
                <a16:creationId xmlns:a16="http://schemas.microsoft.com/office/drawing/2014/main" id="{7218CB24-E1D3-5FB4-90DC-C0B9C81FF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6825" y="61595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688136" name="Picture 8">
            <a:extLst>
              <a:ext uri="{FF2B5EF4-FFF2-40B4-BE49-F238E27FC236}">
                <a16:creationId xmlns:a16="http://schemas.microsoft.com/office/drawing/2014/main" id="{8C84AA5B-AC68-87AC-790B-46E01832C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19325"/>
            <a:ext cx="8589963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2EA7DB2-5F0E-6898-D8AF-57494E754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FEF0D4FE-E33F-7C46-9089-26E29474035C}" type="slidenum">
              <a:rPr lang="en-US" altLang="en-US"/>
              <a:pPr/>
              <a:t>16</a:t>
            </a:fld>
            <a:endParaRPr lang="en-CA" altLang="en-US"/>
          </a:p>
        </p:txBody>
      </p:sp>
      <p:sp>
        <p:nvSpPr>
          <p:cNvPr id="690180" name="Rectangle 4">
            <a:extLst>
              <a:ext uri="{FF2B5EF4-FFF2-40B4-BE49-F238E27FC236}">
                <a16:creationId xmlns:a16="http://schemas.microsoft.com/office/drawing/2014/main" id="{BA9AD725-88CE-6C12-2F38-7C86E8819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Relations</a:t>
            </a:r>
          </a:p>
        </p:txBody>
      </p:sp>
      <p:sp>
        <p:nvSpPr>
          <p:cNvPr id="690181" name="Rectangle 5">
            <a:extLst>
              <a:ext uri="{FF2B5EF4-FFF2-40B4-BE49-F238E27FC236}">
                <a16:creationId xmlns:a16="http://schemas.microsoft.com/office/drawing/2014/main" id="{70E00E61-90BE-5263-C039-FD42F9CF9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Ordering of tuples in a relation r(R):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The tuples are </a:t>
            </a:r>
            <a:r>
              <a:rPr lang="en-US" altLang="en-US" sz="2800" i="1"/>
              <a:t>not considered to be ordered</a:t>
            </a:r>
            <a:r>
              <a:rPr lang="en-US" altLang="en-US" sz="2800"/>
              <a:t>, even though they appear to be in the tabular form.</a:t>
            </a:r>
          </a:p>
          <a:p>
            <a:pPr>
              <a:lnSpc>
                <a:spcPct val="90000"/>
              </a:lnSpc>
            </a:pPr>
            <a:r>
              <a:rPr lang="en-US" altLang="en-US"/>
              <a:t>Ordering of attributes in a relation schema R (and of values within each tuple):</a:t>
            </a:r>
          </a:p>
          <a:p>
            <a:pPr lvl="1">
              <a:lnSpc>
                <a:spcPct val="90000"/>
              </a:lnSpc>
            </a:pPr>
            <a:r>
              <a:rPr lang="en-US" altLang="en-US" sz="2800"/>
              <a:t>We will consider the attributes in R(A1, A2, ..., An) and the values in t=&lt;v1, v2, ..., vn&gt; to be ordered 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(However, a more general alternative definition  of relation does not require this ordering).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1E3F186D-6ACB-F233-BFDA-DD905121F5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75093608-9F84-9F4A-B262-883A778A0F3D}" type="slidenum">
              <a:rPr lang="en-US" altLang="en-US"/>
              <a:pPr/>
              <a:t>17</a:t>
            </a:fld>
            <a:endParaRPr lang="en-CA" altLang="en-US"/>
          </a:p>
        </p:txBody>
      </p:sp>
      <p:sp>
        <p:nvSpPr>
          <p:cNvPr id="753666" name="Rectangle 2">
            <a:extLst>
              <a:ext uri="{FF2B5EF4-FFF2-40B4-BE49-F238E27FC236}">
                <a16:creationId xmlns:a16="http://schemas.microsoft.com/office/drawing/2014/main" id="{58C3E3B8-6D3E-47B7-A112-DFA552F61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Same state as previous Figure (but with different order of tuples)</a:t>
            </a:r>
          </a:p>
        </p:txBody>
      </p:sp>
      <p:pic>
        <p:nvPicPr>
          <p:cNvPr id="753669" name="Picture 5">
            <a:extLst>
              <a:ext uri="{FF2B5EF4-FFF2-40B4-BE49-F238E27FC236}">
                <a16:creationId xmlns:a16="http://schemas.microsoft.com/office/drawing/2014/main" id="{F90A28D3-6371-7332-3459-46C969C65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44750"/>
            <a:ext cx="8450263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63E3FD6-14B2-F8E5-8876-1187835093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3726EEFD-3815-D143-BBB3-104DDF4FAECC}" type="slidenum">
              <a:rPr lang="en-US" altLang="en-US"/>
              <a:pPr/>
              <a:t>18</a:t>
            </a:fld>
            <a:endParaRPr lang="en-CA" altLang="en-US"/>
          </a:p>
        </p:txBody>
      </p:sp>
      <p:sp>
        <p:nvSpPr>
          <p:cNvPr id="692230" name="Rectangle 6">
            <a:extLst>
              <a:ext uri="{FF2B5EF4-FFF2-40B4-BE49-F238E27FC236}">
                <a16:creationId xmlns:a16="http://schemas.microsoft.com/office/drawing/2014/main" id="{BE66E15B-6E26-68CB-BED5-AE35E2579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Relations</a:t>
            </a:r>
          </a:p>
        </p:txBody>
      </p:sp>
      <p:sp>
        <p:nvSpPr>
          <p:cNvPr id="692231" name="Rectangle 7">
            <a:extLst>
              <a:ext uri="{FF2B5EF4-FFF2-40B4-BE49-F238E27FC236}">
                <a16:creationId xmlns:a16="http://schemas.microsoft.com/office/drawing/2014/main" id="{42CFE29B-D4FD-6F8B-3BBA-A64F736C44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Values in a tuple:</a:t>
            </a:r>
          </a:p>
          <a:p>
            <a:pPr lvl="1"/>
            <a:r>
              <a:rPr lang="en-US" altLang="en-US"/>
              <a:t>All values are considered atomic (indivisible).</a:t>
            </a:r>
          </a:p>
          <a:p>
            <a:pPr lvl="1"/>
            <a:r>
              <a:rPr lang="en-US" altLang="en-US"/>
              <a:t>Each value in a tuple must be from the domain of the attribute for that column</a:t>
            </a:r>
          </a:p>
          <a:p>
            <a:pPr lvl="2"/>
            <a:r>
              <a:rPr lang="en-US" altLang="en-US"/>
              <a:t>If tuple t = &lt;v1, v2, …, vn&gt; is a tuple (row) in the relation state r of R(A1, A2, …, An)</a:t>
            </a:r>
          </a:p>
          <a:p>
            <a:pPr lvl="2"/>
            <a:r>
              <a:rPr lang="en-US" altLang="en-US"/>
              <a:t>Then each </a:t>
            </a:r>
            <a:r>
              <a:rPr lang="en-US" altLang="en-US" i="1"/>
              <a:t>vi</a:t>
            </a:r>
            <a:r>
              <a:rPr lang="en-US" altLang="en-US"/>
              <a:t> must be a value from </a:t>
            </a:r>
            <a:r>
              <a:rPr lang="en-US" altLang="en-US" i="1"/>
              <a:t>dom(Ai)</a:t>
            </a:r>
          </a:p>
          <a:p>
            <a:pPr lvl="2"/>
            <a:endParaRPr lang="en-US" altLang="en-US"/>
          </a:p>
          <a:p>
            <a:pPr lvl="1"/>
            <a:r>
              <a:rPr lang="en-US" altLang="en-US"/>
              <a:t>A special </a:t>
            </a:r>
            <a:r>
              <a:rPr lang="en-US" altLang="en-US" b="1"/>
              <a:t>null</a:t>
            </a:r>
            <a:r>
              <a:rPr lang="en-US" altLang="en-US"/>
              <a:t> value is used to represent values that are unknown or inapplicable to certain tuples.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3757268-1316-8186-3D4F-1A09DA3B97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533E90F6-C14D-A24D-B3DA-CB72B2E24458}" type="slidenum">
              <a:rPr lang="en-US" altLang="en-US"/>
              <a:pPr/>
              <a:t>19</a:t>
            </a:fld>
            <a:endParaRPr lang="en-CA" altLang="en-US"/>
          </a:p>
        </p:txBody>
      </p:sp>
      <p:sp>
        <p:nvSpPr>
          <p:cNvPr id="736260" name="Rectangle 4">
            <a:extLst>
              <a:ext uri="{FF2B5EF4-FFF2-40B4-BE49-F238E27FC236}">
                <a16:creationId xmlns:a16="http://schemas.microsoft.com/office/drawing/2014/main" id="{4A81F456-2050-B285-1F68-9198E8673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Relations</a:t>
            </a:r>
          </a:p>
        </p:txBody>
      </p:sp>
      <p:sp>
        <p:nvSpPr>
          <p:cNvPr id="736261" name="Rectangle 5">
            <a:extLst>
              <a:ext uri="{FF2B5EF4-FFF2-40B4-BE49-F238E27FC236}">
                <a16:creationId xmlns:a16="http://schemas.microsoft.com/office/drawing/2014/main" id="{175B3F91-F510-ECD0-2D19-2EEF35C2F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Notation:</a:t>
            </a:r>
          </a:p>
          <a:p>
            <a:pPr lvl="1"/>
            <a:r>
              <a:rPr lang="en-US" altLang="en-US"/>
              <a:t>We refer to </a:t>
            </a:r>
            <a:r>
              <a:rPr lang="en-US" altLang="en-US" b="1"/>
              <a:t>component values</a:t>
            </a:r>
            <a:r>
              <a:rPr lang="en-US" altLang="en-US"/>
              <a:t> of a tuple t by:</a:t>
            </a:r>
          </a:p>
          <a:p>
            <a:pPr lvl="2"/>
            <a:r>
              <a:rPr lang="en-US" altLang="en-US"/>
              <a:t>t[Ai] or t.Ai</a:t>
            </a:r>
          </a:p>
          <a:p>
            <a:pPr lvl="2"/>
            <a:r>
              <a:rPr lang="en-US" altLang="en-US"/>
              <a:t>This is the value vi of attribute Ai for tuple t</a:t>
            </a:r>
          </a:p>
          <a:p>
            <a:pPr lvl="1"/>
            <a:r>
              <a:rPr lang="en-US" altLang="en-US"/>
              <a:t>Similarly, t[Au, Av, ..., Aw] refers to the subtuple of t containing the values of attributes Au, Av, ..., Aw, respectively in 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C528060-A0C7-2B45-0FAA-3D3F339C35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885988F8-9F96-1549-8ACA-86746815C7C6}" type="slidenum">
              <a:rPr lang="en-US" altLang="en-US"/>
              <a:pPr/>
              <a:t>2</a:t>
            </a:fld>
            <a:endParaRPr lang="en-CA" altLang="en-US"/>
          </a:p>
        </p:txBody>
      </p:sp>
      <p:sp>
        <p:nvSpPr>
          <p:cNvPr id="667654" name="Rectangle 6">
            <a:extLst>
              <a:ext uri="{FF2B5EF4-FFF2-40B4-BE49-F238E27FC236}">
                <a16:creationId xmlns:a16="http://schemas.microsoft.com/office/drawing/2014/main" id="{DAA1A8E7-C540-BF5C-5727-4E58AA512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Outline</a:t>
            </a:r>
          </a:p>
        </p:txBody>
      </p:sp>
      <p:sp>
        <p:nvSpPr>
          <p:cNvPr id="667655" name="Rectangle 7">
            <a:extLst>
              <a:ext uri="{FF2B5EF4-FFF2-40B4-BE49-F238E27FC236}">
                <a16:creationId xmlns:a16="http://schemas.microsoft.com/office/drawing/2014/main" id="{4D6E43C9-F242-B0E0-DA16-1DB1A159D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Relational Model Concepts</a:t>
            </a:r>
          </a:p>
          <a:p>
            <a:r>
              <a:rPr lang="en-US" altLang="en-US"/>
              <a:t>Relational Model Constraints and Relational Database Schemas</a:t>
            </a:r>
          </a:p>
          <a:p>
            <a:r>
              <a:rPr lang="en-US" altLang="en-US"/>
              <a:t>Update Operations and Dealing with Constraint Violations</a:t>
            </a:r>
          </a:p>
          <a:p>
            <a:endParaRPr lang="en-US" alt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A7691FE-17E6-BC3F-288B-A2F09ADDA4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E3662889-5001-4F4C-A59F-8BAD8B5DC847}" type="slidenum">
              <a:rPr lang="en-US" altLang="en-US"/>
              <a:pPr/>
              <a:t>20</a:t>
            </a:fld>
            <a:endParaRPr lang="en-CA" altLang="en-US"/>
          </a:p>
        </p:txBody>
      </p:sp>
      <p:sp>
        <p:nvSpPr>
          <p:cNvPr id="696324" name="Rectangle 4">
            <a:extLst>
              <a:ext uri="{FF2B5EF4-FFF2-40B4-BE49-F238E27FC236}">
                <a16:creationId xmlns:a16="http://schemas.microsoft.com/office/drawing/2014/main" id="{953758A5-916A-47B0-C50D-FFE762DF02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Relational Integrity Constraints</a:t>
            </a:r>
          </a:p>
        </p:txBody>
      </p:sp>
      <p:sp>
        <p:nvSpPr>
          <p:cNvPr id="696325" name="Rectangle 5">
            <a:extLst>
              <a:ext uri="{FF2B5EF4-FFF2-40B4-BE49-F238E27FC236}">
                <a16:creationId xmlns:a16="http://schemas.microsoft.com/office/drawing/2014/main" id="{4690F2A5-BF41-C298-D4D3-1327D176F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Constraints are </a:t>
            </a:r>
            <a:r>
              <a:rPr lang="en-US" altLang="en-US" sz="2400" b="1"/>
              <a:t>conditions</a:t>
            </a:r>
            <a:r>
              <a:rPr lang="en-US" altLang="en-US" sz="2400"/>
              <a:t> that must hold on </a:t>
            </a:r>
            <a:r>
              <a:rPr lang="en-US" altLang="en-US" sz="2400" b="1"/>
              <a:t>all</a:t>
            </a:r>
            <a:r>
              <a:rPr lang="en-US" altLang="en-US" sz="2400"/>
              <a:t>  valid relation states.</a:t>
            </a:r>
          </a:p>
          <a:p>
            <a:r>
              <a:rPr lang="en-US" altLang="en-US" sz="2400"/>
              <a:t>There are three </a:t>
            </a:r>
            <a:r>
              <a:rPr lang="en-US" altLang="en-US" sz="2400" i="1"/>
              <a:t>main types</a:t>
            </a:r>
            <a:r>
              <a:rPr lang="en-US" altLang="en-US" sz="2400"/>
              <a:t> of constraints in the relational model:</a:t>
            </a:r>
          </a:p>
          <a:p>
            <a:pPr lvl="1"/>
            <a:r>
              <a:rPr lang="en-US" altLang="en-US" sz="2200" b="1"/>
              <a:t>Key</a:t>
            </a:r>
            <a:r>
              <a:rPr lang="en-US" altLang="en-US" sz="2200"/>
              <a:t> constraints</a:t>
            </a:r>
          </a:p>
          <a:p>
            <a:pPr lvl="1"/>
            <a:r>
              <a:rPr lang="en-US" altLang="en-US" sz="2200" b="1"/>
              <a:t>Entity</a:t>
            </a:r>
            <a:r>
              <a:rPr lang="en-US" altLang="en-US" sz="2200"/>
              <a:t> </a:t>
            </a:r>
            <a:r>
              <a:rPr lang="en-US" altLang="en-US" sz="2200" b="1"/>
              <a:t>integrity</a:t>
            </a:r>
            <a:r>
              <a:rPr lang="en-US" altLang="en-US" sz="2200"/>
              <a:t> constraints</a:t>
            </a:r>
          </a:p>
          <a:p>
            <a:pPr lvl="1"/>
            <a:r>
              <a:rPr lang="en-US" altLang="en-US" sz="2200" b="1"/>
              <a:t>Referential integrity</a:t>
            </a:r>
            <a:r>
              <a:rPr lang="en-US" altLang="en-US" sz="2200"/>
              <a:t> constraints</a:t>
            </a:r>
          </a:p>
          <a:p>
            <a:r>
              <a:rPr lang="en-US" altLang="en-US" sz="2400"/>
              <a:t>Another implicit constraint is the </a:t>
            </a:r>
            <a:r>
              <a:rPr lang="en-US" altLang="en-US" sz="2400" b="1"/>
              <a:t>domain</a:t>
            </a:r>
            <a:r>
              <a:rPr lang="en-US" altLang="en-US" sz="2400"/>
              <a:t> constraint</a:t>
            </a:r>
          </a:p>
          <a:p>
            <a:pPr lvl="1"/>
            <a:r>
              <a:rPr lang="en-US" altLang="en-US" sz="2200"/>
              <a:t>Every value in a tuple must be from the </a:t>
            </a:r>
            <a:r>
              <a:rPr lang="en-US" altLang="en-US" sz="2200" i="1"/>
              <a:t>domain of its attribute</a:t>
            </a:r>
            <a:r>
              <a:rPr lang="en-US" altLang="en-US" sz="2200"/>
              <a:t> (or it could be </a:t>
            </a:r>
            <a:r>
              <a:rPr lang="en-US" altLang="en-US" sz="2200" b="1"/>
              <a:t>null</a:t>
            </a:r>
            <a:r>
              <a:rPr lang="en-US" altLang="en-US" sz="2200"/>
              <a:t>, if allowed for that attribute)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9ED6D5D-D1DB-1765-48EE-FA3441CC0A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8CCF34DC-7C3E-E54B-B77E-88842931016C}" type="slidenum">
              <a:rPr lang="en-US" altLang="en-US"/>
              <a:pPr/>
              <a:t>21</a:t>
            </a:fld>
            <a:endParaRPr lang="en-CA" altLang="en-US"/>
          </a:p>
        </p:txBody>
      </p:sp>
      <p:sp>
        <p:nvSpPr>
          <p:cNvPr id="698374" name="Rectangle 6">
            <a:extLst>
              <a:ext uri="{FF2B5EF4-FFF2-40B4-BE49-F238E27FC236}">
                <a16:creationId xmlns:a16="http://schemas.microsoft.com/office/drawing/2014/main" id="{1B3B75E3-61AA-2F43-5B53-FB7A814B0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Constraints</a:t>
            </a:r>
          </a:p>
        </p:txBody>
      </p:sp>
      <p:sp>
        <p:nvSpPr>
          <p:cNvPr id="698375" name="Rectangle 7">
            <a:extLst>
              <a:ext uri="{FF2B5EF4-FFF2-40B4-BE49-F238E27FC236}">
                <a16:creationId xmlns:a16="http://schemas.microsoft.com/office/drawing/2014/main" id="{CF9A249F-E6AD-34EA-6A07-6930EB16D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/>
              <a:t>Superkey</a:t>
            </a:r>
            <a:r>
              <a:rPr lang="en-US" altLang="en-US" sz="2400"/>
              <a:t> of R: </a:t>
            </a:r>
          </a:p>
          <a:p>
            <a:pPr lvl="1"/>
            <a:r>
              <a:rPr lang="en-US" altLang="en-US" sz="2200"/>
              <a:t>Is a set of attributes SK of R with the following condition:</a:t>
            </a:r>
          </a:p>
          <a:p>
            <a:pPr lvl="2"/>
            <a:r>
              <a:rPr lang="en-US" altLang="en-US" sz="2000"/>
              <a:t>No two tuples in any valid relation state r(R) will have the same value for SK</a:t>
            </a:r>
          </a:p>
          <a:p>
            <a:pPr lvl="2"/>
            <a:r>
              <a:rPr lang="en-US" altLang="en-US" sz="2000"/>
              <a:t>That is, for any distinct tuples t1 and t2 in r(R), t1[SK] </a:t>
            </a:r>
            <a:r>
              <a:rPr lang="en-US" altLang="en-US" sz="2000">
                <a:sym typeface="Symbol" pitchFamily="2" charset="2"/>
              </a:rPr>
              <a:t></a:t>
            </a:r>
            <a:r>
              <a:rPr lang="en-US" altLang="en-US" sz="2000"/>
              <a:t> t2[SK]</a:t>
            </a:r>
          </a:p>
          <a:p>
            <a:pPr lvl="2"/>
            <a:r>
              <a:rPr lang="en-US" altLang="en-US" sz="2000"/>
              <a:t>This condition must hold in </a:t>
            </a:r>
            <a:r>
              <a:rPr lang="en-US" altLang="en-US" sz="2000" i="1"/>
              <a:t>any valid state</a:t>
            </a:r>
            <a:r>
              <a:rPr lang="en-US" altLang="en-US" sz="2000"/>
              <a:t> r(R)</a:t>
            </a:r>
          </a:p>
          <a:p>
            <a:r>
              <a:rPr lang="en-US" altLang="en-US" sz="2400" b="1"/>
              <a:t>Key</a:t>
            </a:r>
            <a:r>
              <a:rPr lang="en-US" altLang="en-US" sz="2400"/>
              <a:t> of R:</a:t>
            </a:r>
          </a:p>
          <a:p>
            <a:pPr lvl="1"/>
            <a:r>
              <a:rPr lang="en-US" altLang="en-US" sz="2200"/>
              <a:t>A "minimal" superkey</a:t>
            </a:r>
          </a:p>
          <a:p>
            <a:pPr lvl="1"/>
            <a:r>
              <a:rPr lang="en-US" altLang="en-US" sz="2200"/>
              <a:t>That is, a key is a superkey K such that removal of any attribute from K results in a set of attributes that is not a superkey (does not possess the superkey uniqueness property)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E8F196B-7930-7919-12BE-9190D23FD6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AC195738-A9FE-AE4A-BB59-B2881C5D796A}" type="slidenum">
              <a:rPr lang="en-US" altLang="en-US"/>
              <a:pPr/>
              <a:t>22</a:t>
            </a:fld>
            <a:endParaRPr lang="en-CA" altLang="en-US"/>
          </a:p>
        </p:txBody>
      </p:sp>
      <p:sp>
        <p:nvSpPr>
          <p:cNvPr id="739330" name="Rectangle 2">
            <a:extLst>
              <a:ext uri="{FF2B5EF4-FFF2-40B4-BE49-F238E27FC236}">
                <a16:creationId xmlns:a16="http://schemas.microsoft.com/office/drawing/2014/main" id="{489301FF-0F45-7E9A-356C-7A69C0BE9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Constraints (continued)</a:t>
            </a:r>
          </a:p>
        </p:txBody>
      </p:sp>
      <p:sp>
        <p:nvSpPr>
          <p:cNvPr id="739331" name="Rectangle 3">
            <a:extLst>
              <a:ext uri="{FF2B5EF4-FFF2-40B4-BE49-F238E27FC236}">
                <a16:creationId xmlns:a16="http://schemas.microsoft.com/office/drawing/2014/main" id="{8539C8E5-3101-FE2E-9B3E-5D67AB1CF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Example: Consider the CAR relation schema:</a:t>
            </a:r>
          </a:p>
          <a:p>
            <a:pPr lvl="1"/>
            <a:r>
              <a:rPr lang="en-US" altLang="en-US" sz="2200"/>
              <a:t>CAR(State, Reg#, SerialNo, Make, Model, Year)</a:t>
            </a:r>
          </a:p>
          <a:p>
            <a:pPr lvl="1"/>
            <a:r>
              <a:rPr lang="en-US" altLang="en-US" sz="2200"/>
              <a:t>CAR has two keys:</a:t>
            </a:r>
          </a:p>
          <a:p>
            <a:pPr lvl="2"/>
            <a:r>
              <a:rPr lang="en-US" altLang="en-US" sz="2000"/>
              <a:t>Key1 = {State, Reg#}</a:t>
            </a:r>
          </a:p>
          <a:p>
            <a:pPr lvl="2"/>
            <a:r>
              <a:rPr lang="en-US" altLang="en-US" sz="2000"/>
              <a:t>Key2 = {SerialNo}</a:t>
            </a:r>
          </a:p>
          <a:p>
            <a:pPr lvl="1"/>
            <a:r>
              <a:rPr lang="en-US" altLang="en-US" sz="2200"/>
              <a:t>Both are also superkeys of CAR</a:t>
            </a:r>
          </a:p>
          <a:p>
            <a:pPr lvl="1"/>
            <a:r>
              <a:rPr lang="en-US" altLang="en-US" sz="2200"/>
              <a:t>{SerialNo, Make} is a superkey but </a:t>
            </a:r>
            <a:r>
              <a:rPr lang="en-US" altLang="en-US" sz="2200" i="1"/>
              <a:t>not</a:t>
            </a:r>
            <a:r>
              <a:rPr lang="en-US" altLang="en-US" sz="2200"/>
              <a:t> a key.</a:t>
            </a:r>
          </a:p>
          <a:p>
            <a:r>
              <a:rPr lang="en-US" altLang="en-US" sz="2400"/>
              <a:t>In general:</a:t>
            </a:r>
          </a:p>
          <a:p>
            <a:pPr lvl="1"/>
            <a:r>
              <a:rPr lang="en-US" altLang="en-US" sz="2200"/>
              <a:t>Any </a:t>
            </a:r>
            <a:r>
              <a:rPr lang="en-US" altLang="en-US" sz="2200" i="1"/>
              <a:t>key</a:t>
            </a:r>
            <a:r>
              <a:rPr lang="en-US" altLang="en-US" sz="2200"/>
              <a:t> is a </a:t>
            </a:r>
            <a:r>
              <a:rPr lang="en-US" altLang="en-US" sz="2200" i="1"/>
              <a:t>superkey </a:t>
            </a:r>
            <a:r>
              <a:rPr lang="en-US" altLang="en-US" sz="2200"/>
              <a:t>(but not vice versa)</a:t>
            </a:r>
          </a:p>
          <a:p>
            <a:pPr lvl="1"/>
            <a:r>
              <a:rPr lang="en-US" altLang="en-US" sz="2200"/>
              <a:t>Any set of attributes that </a:t>
            </a:r>
            <a:r>
              <a:rPr lang="en-US" altLang="en-US" sz="2200" i="1"/>
              <a:t>includes a key</a:t>
            </a:r>
            <a:r>
              <a:rPr lang="en-US" altLang="en-US" sz="2200"/>
              <a:t> is a </a:t>
            </a:r>
            <a:r>
              <a:rPr lang="en-US" altLang="en-US" sz="2200" i="1"/>
              <a:t>superkey</a:t>
            </a:r>
          </a:p>
          <a:p>
            <a:pPr lvl="1"/>
            <a:r>
              <a:rPr lang="en-US" altLang="en-US" sz="2200"/>
              <a:t>A </a:t>
            </a:r>
            <a:r>
              <a:rPr lang="en-US" altLang="en-US" sz="2200" i="1"/>
              <a:t>minimal</a:t>
            </a:r>
            <a:r>
              <a:rPr lang="en-US" altLang="en-US" sz="2200"/>
              <a:t> superkey is also a key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6B9CBE2-4173-53B0-7519-7440311B94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4C6C3EEC-C6FB-4A4A-BC05-A985AA082661}" type="slidenum">
              <a:rPr lang="en-US" altLang="en-US"/>
              <a:pPr/>
              <a:t>23</a:t>
            </a:fld>
            <a:endParaRPr lang="en-CA" altLang="en-US"/>
          </a:p>
        </p:txBody>
      </p:sp>
      <p:sp>
        <p:nvSpPr>
          <p:cNvPr id="755714" name="Rectangle 2">
            <a:extLst>
              <a:ext uri="{FF2B5EF4-FFF2-40B4-BE49-F238E27FC236}">
                <a16:creationId xmlns:a16="http://schemas.microsoft.com/office/drawing/2014/main" id="{B5729151-D3A8-FEAC-BC37-1FBE49B73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Constraints (continued)</a:t>
            </a:r>
          </a:p>
        </p:txBody>
      </p:sp>
      <p:sp>
        <p:nvSpPr>
          <p:cNvPr id="755715" name="Rectangle 3">
            <a:extLst>
              <a:ext uri="{FF2B5EF4-FFF2-40B4-BE49-F238E27FC236}">
                <a16:creationId xmlns:a16="http://schemas.microsoft.com/office/drawing/2014/main" id="{FC5B3675-15F1-A686-8A86-92C3E75157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If a relation has several </a:t>
            </a:r>
            <a:r>
              <a:rPr lang="en-US" altLang="en-US" sz="2400" b="1"/>
              <a:t>candidate keys</a:t>
            </a:r>
            <a:r>
              <a:rPr lang="en-US" altLang="en-US" sz="2400"/>
              <a:t>, one is chosen arbitrarily to be the </a:t>
            </a:r>
            <a:r>
              <a:rPr lang="en-US" altLang="en-US" sz="2400" b="1"/>
              <a:t>primary key</a:t>
            </a:r>
            <a:r>
              <a:rPr lang="en-US" altLang="en-US" sz="2400"/>
              <a:t>. 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The primary key attributes are </a:t>
            </a:r>
            <a:r>
              <a:rPr lang="en-US" altLang="en-US" sz="2200" u="sng"/>
              <a:t>underlined</a:t>
            </a:r>
            <a:r>
              <a:rPr lang="en-US" altLang="en-US" sz="220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Example: Consider the CAR relation schema: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CAR(State, Reg#, </a:t>
            </a:r>
            <a:r>
              <a:rPr lang="en-US" altLang="en-US" sz="2200" u="sng"/>
              <a:t>SerialNo</a:t>
            </a:r>
            <a:r>
              <a:rPr lang="en-US" altLang="en-US" sz="2200"/>
              <a:t>, Make, Model, Year)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We chose SerialNo as the primary key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The primary key value is used to </a:t>
            </a:r>
            <a:r>
              <a:rPr lang="en-US" altLang="en-US" sz="2400" i="1"/>
              <a:t>uniquely identify</a:t>
            </a:r>
            <a:r>
              <a:rPr lang="en-US" altLang="en-US" sz="2400"/>
              <a:t> each tuple in a relation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Provides the tuple identity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Also used to </a:t>
            </a:r>
            <a:r>
              <a:rPr lang="en-US" altLang="en-US" sz="2400" i="1"/>
              <a:t>reference</a:t>
            </a:r>
            <a:r>
              <a:rPr lang="en-US" altLang="en-US" sz="2400"/>
              <a:t> the tuple from another tuple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General rule: Choose as primary key the smallest of the candidate keys (in terms of size)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Not always applicable – choice is sometimes subjective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1A24CECE-7187-8C79-A413-B4DC77F034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ED89F055-6430-6440-B42A-A50286DB7579}" type="slidenum">
              <a:rPr lang="en-US" altLang="en-US"/>
              <a:pPr/>
              <a:t>24</a:t>
            </a:fld>
            <a:endParaRPr lang="en-CA" altLang="en-US"/>
          </a:p>
        </p:txBody>
      </p:sp>
      <p:sp>
        <p:nvSpPr>
          <p:cNvPr id="700423" name="Rectangle 7">
            <a:extLst>
              <a:ext uri="{FF2B5EF4-FFF2-40B4-BE49-F238E27FC236}">
                <a16:creationId xmlns:a16="http://schemas.microsoft.com/office/drawing/2014/main" id="{9D760B79-F35E-936E-5A4E-863BB884D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CAR table with two candidate keys – LicenseNumber chosen as Primary Key</a:t>
            </a:r>
          </a:p>
        </p:txBody>
      </p:sp>
      <p:pic>
        <p:nvPicPr>
          <p:cNvPr id="700425" name="Picture 9">
            <a:extLst>
              <a:ext uri="{FF2B5EF4-FFF2-40B4-BE49-F238E27FC236}">
                <a16:creationId xmlns:a16="http://schemas.microsoft.com/office/drawing/2014/main" id="{DD9D4A69-4D94-18E8-39D6-D0B07291F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59050"/>
            <a:ext cx="84137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392379D-B4EC-5DEC-830D-5298931EED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E4BE0D06-F1B9-3149-BF96-494B07E25AEC}" type="slidenum">
              <a:rPr lang="en-US" altLang="en-US"/>
              <a:pPr/>
              <a:t>25</a:t>
            </a:fld>
            <a:endParaRPr lang="en-CA" altLang="en-US"/>
          </a:p>
        </p:txBody>
      </p:sp>
      <p:sp>
        <p:nvSpPr>
          <p:cNvPr id="702470" name="Rectangle 6">
            <a:extLst>
              <a:ext uri="{FF2B5EF4-FFF2-40B4-BE49-F238E27FC236}">
                <a16:creationId xmlns:a16="http://schemas.microsoft.com/office/drawing/2014/main" id="{4D5BFA59-FDCE-41B3-1286-B4623E112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Relational Database Schema</a:t>
            </a:r>
          </a:p>
        </p:txBody>
      </p:sp>
      <p:sp>
        <p:nvSpPr>
          <p:cNvPr id="702471" name="Rectangle 7">
            <a:extLst>
              <a:ext uri="{FF2B5EF4-FFF2-40B4-BE49-F238E27FC236}">
                <a16:creationId xmlns:a16="http://schemas.microsoft.com/office/drawing/2014/main" id="{3DE08721-52B7-A994-DB38-A459F0308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Relational Database Schema:</a:t>
            </a:r>
          </a:p>
          <a:p>
            <a:pPr lvl="1"/>
            <a:r>
              <a:rPr lang="en-US" altLang="en-US"/>
              <a:t>A set S of relation schemas that belong to the same database.</a:t>
            </a:r>
          </a:p>
          <a:p>
            <a:pPr lvl="1"/>
            <a:r>
              <a:rPr lang="en-US" altLang="en-US"/>
              <a:t>S is the name of the whole </a:t>
            </a:r>
            <a:r>
              <a:rPr lang="en-US" altLang="en-US" b="1"/>
              <a:t>database schema</a:t>
            </a:r>
          </a:p>
          <a:p>
            <a:pPr lvl="1"/>
            <a:r>
              <a:rPr lang="en-US" altLang="en-US"/>
              <a:t>S = {R1, R2, ..., Rn}</a:t>
            </a:r>
          </a:p>
          <a:p>
            <a:pPr lvl="1"/>
            <a:r>
              <a:rPr lang="en-US" altLang="en-US"/>
              <a:t>R1, R2, …, Rn are the names of the individual </a:t>
            </a:r>
            <a:r>
              <a:rPr lang="en-US" altLang="en-US" b="1"/>
              <a:t>relation schemas</a:t>
            </a:r>
            <a:r>
              <a:rPr lang="en-US" altLang="en-US"/>
              <a:t> within the database S</a:t>
            </a:r>
          </a:p>
          <a:p>
            <a:r>
              <a:rPr lang="en-US" altLang="en-US"/>
              <a:t>Following slide shows a COMPANY database schema with 6 relation schemas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6BA97A-C4DD-BA5B-E77A-BDEBB568E8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3FA2C2E3-BBD7-444F-A6B0-9AAB6E247BEE}" type="slidenum">
              <a:rPr lang="en-US" altLang="en-US"/>
              <a:pPr/>
              <a:t>26</a:t>
            </a:fld>
            <a:endParaRPr lang="en-CA" altLang="en-US"/>
          </a:p>
        </p:txBody>
      </p:sp>
      <p:pic>
        <p:nvPicPr>
          <p:cNvPr id="757765" name="Picture 5">
            <a:extLst>
              <a:ext uri="{FF2B5EF4-FFF2-40B4-BE49-F238E27FC236}">
                <a16:creationId xmlns:a16="http://schemas.microsoft.com/office/drawing/2014/main" id="{E9DB3B73-AE5B-03F7-7BAF-2C02BB25B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074025" cy="490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766" name="Text Box 6">
            <a:extLst>
              <a:ext uri="{FF2B5EF4-FFF2-40B4-BE49-F238E27FC236}">
                <a16:creationId xmlns:a16="http://schemas.microsoft.com/office/drawing/2014/main" id="{17F959F0-E977-27F7-58E5-33C4D8C69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0"/>
            <a:ext cx="693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800000"/>
                </a:solidFill>
              </a:rPr>
              <a:t>COMPANY Database Schema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947292C-E650-B78E-66DC-E1A49C3A4F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DBF18A4B-D0AC-A146-A555-98FAD672F569}" type="slidenum">
              <a:rPr lang="en-US" altLang="en-US"/>
              <a:pPr/>
              <a:t>27</a:t>
            </a:fld>
            <a:endParaRPr lang="en-CA" altLang="en-US"/>
          </a:p>
        </p:txBody>
      </p:sp>
      <p:sp>
        <p:nvSpPr>
          <p:cNvPr id="742402" name="Rectangle 2">
            <a:extLst>
              <a:ext uri="{FF2B5EF4-FFF2-40B4-BE49-F238E27FC236}">
                <a16:creationId xmlns:a16="http://schemas.microsoft.com/office/drawing/2014/main" id="{31C7386C-8612-1EA5-DB4C-CCFA03A8F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Entity Integrity</a:t>
            </a:r>
          </a:p>
        </p:txBody>
      </p:sp>
      <p:sp>
        <p:nvSpPr>
          <p:cNvPr id="742403" name="Rectangle 3">
            <a:extLst>
              <a:ext uri="{FF2B5EF4-FFF2-40B4-BE49-F238E27FC236}">
                <a16:creationId xmlns:a16="http://schemas.microsoft.com/office/drawing/2014/main" id="{2589CE18-7757-88A7-453F-C38773A600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/>
              <a:t>Entity Integrity:</a:t>
            </a:r>
          </a:p>
          <a:p>
            <a:pPr lvl="1"/>
            <a:r>
              <a:rPr lang="en-US" altLang="en-US" sz="2400"/>
              <a:t>The </a:t>
            </a:r>
            <a:r>
              <a:rPr lang="en-US" altLang="en-US" sz="2400" i="1"/>
              <a:t>primary key attributes</a:t>
            </a:r>
            <a:r>
              <a:rPr lang="en-US" altLang="en-US" sz="2400"/>
              <a:t> PK of each relation schema R in S cannot have null values in any tuple of r(R).</a:t>
            </a:r>
          </a:p>
          <a:p>
            <a:pPr lvl="2"/>
            <a:r>
              <a:rPr lang="en-US" altLang="en-US" sz="2000"/>
              <a:t>This is because primary key values are used to </a:t>
            </a:r>
            <a:r>
              <a:rPr lang="en-US" altLang="en-US" sz="2000" i="1"/>
              <a:t>identify</a:t>
            </a:r>
            <a:r>
              <a:rPr lang="en-US" altLang="en-US" sz="2000"/>
              <a:t> the individual tuples.</a:t>
            </a:r>
          </a:p>
          <a:p>
            <a:pPr lvl="2"/>
            <a:r>
              <a:rPr lang="en-US" altLang="en-US" sz="2000"/>
              <a:t>t[PK] </a:t>
            </a:r>
            <a:r>
              <a:rPr lang="en-US" altLang="en-US" sz="2000">
                <a:sym typeface="Symbol" pitchFamily="2" charset="2"/>
              </a:rPr>
              <a:t></a:t>
            </a:r>
            <a:r>
              <a:rPr lang="en-US" altLang="en-US" sz="2000"/>
              <a:t> null for any tuple t in r(R)</a:t>
            </a:r>
          </a:p>
          <a:p>
            <a:pPr lvl="2"/>
            <a:r>
              <a:rPr lang="en-US" altLang="en-US" sz="2000"/>
              <a:t>If PK has several attributes, null is not allowed in any of these attributes</a:t>
            </a:r>
          </a:p>
          <a:p>
            <a:pPr lvl="1"/>
            <a:r>
              <a:rPr lang="en-US" altLang="en-US" sz="2400"/>
              <a:t>Note: Other attributes of R may be constrained  to disallow null values, even though they are not members of the primary key.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EBFF109-6F2D-A20E-0953-5D65D43CE6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BAF30896-6567-6844-9597-5716F80D9DAF}" type="slidenum">
              <a:rPr lang="en-US" altLang="en-US"/>
              <a:pPr/>
              <a:t>28</a:t>
            </a:fld>
            <a:endParaRPr lang="en-CA" altLang="en-US"/>
          </a:p>
        </p:txBody>
      </p:sp>
      <p:sp>
        <p:nvSpPr>
          <p:cNvPr id="704516" name="Rectangle 4">
            <a:extLst>
              <a:ext uri="{FF2B5EF4-FFF2-40B4-BE49-F238E27FC236}">
                <a16:creationId xmlns:a16="http://schemas.microsoft.com/office/drawing/2014/main" id="{14345673-F049-5942-FFAA-7A46F949B5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Referential Integrity</a:t>
            </a:r>
          </a:p>
        </p:txBody>
      </p:sp>
      <p:sp>
        <p:nvSpPr>
          <p:cNvPr id="704517" name="Rectangle 5">
            <a:extLst>
              <a:ext uri="{FF2B5EF4-FFF2-40B4-BE49-F238E27FC236}">
                <a16:creationId xmlns:a16="http://schemas.microsoft.com/office/drawing/2014/main" id="{FA1A483A-7433-E72E-597C-922B33AC8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constraint involving </a:t>
            </a:r>
            <a:r>
              <a:rPr lang="en-US" altLang="en-US" b="1"/>
              <a:t>two</a:t>
            </a:r>
            <a:r>
              <a:rPr lang="en-US" altLang="en-US"/>
              <a:t> relations</a:t>
            </a:r>
          </a:p>
          <a:p>
            <a:pPr lvl="1"/>
            <a:r>
              <a:rPr lang="en-US" altLang="en-US"/>
              <a:t>The previous constraints involve a single  relation.</a:t>
            </a:r>
          </a:p>
          <a:p>
            <a:r>
              <a:rPr lang="en-US" altLang="en-US"/>
              <a:t>Used to specify a </a:t>
            </a:r>
            <a:r>
              <a:rPr lang="en-US" altLang="en-US" b="1"/>
              <a:t>relationship</a:t>
            </a:r>
            <a:r>
              <a:rPr lang="en-US" altLang="en-US"/>
              <a:t> among tuples in two relations: </a:t>
            </a:r>
          </a:p>
          <a:p>
            <a:pPr lvl="1"/>
            <a:r>
              <a:rPr lang="en-US" altLang="en-US"/>
              <a:t>The </a:t>
            </a:r>
            <a:r>
              <a:rPr lang="en-US" altLang="en-US" b="1"/>
              <a:t>referencing relation </a:t>
            </a:r>
            <a:r>
              <a:rPr lang="en-US" altLang="en-US"/>
              <a:t>and the </a:t>
            </a:r>
            <a:r>
              <a:rPr lang="en-US" altLang="en-US" b="1"/>
              <a:t>referenced relation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C9F828D-2717-C31A-4D45-EC5947F2BD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56856554-B932-D846-A2A3-B8D5F86098F7}" type="slidenum">
              <a:rPr lang="en-US" altLang="en-US"/>
              <a:pPr/>
              <a:t>29</a:t>
            </a:fld>
            <a:endParaRPr lang="en-CA" altLang="en-US"/>
          </a:p>
        </p:txBody>
      </p:sp>
      <p:sp>
        <p:nvSpPr>
          <p:cNvPr id="744450" name="Rectangle 2">
            <a:extLst>
              <a:ext uri="{FF2B5EF4-FFF2-40B4-BE49-F238E27FC236}">
                <a16:creationId xmlns:a16="http://schemas.microsoft.com/office/drawing/2014/main" id="{141A52CF-5D9A-4D93-93C1-54815D0156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Referential Integrity</a:t>
            </a:r>
          </a:p>
        </p:txBody>
      </p:sp>
      <p:sp>
        <p:nvSpPr>
          <p:cNvPr id="744451" name="Rectangle 3">
            <a:extLst>
              <a:ext uri="{FF2B5EF4-FFF2-40B4-BE49-F238E27FC236}">
                <a16:creationId xmlns:a16="http://schemas.microsoft.com/office/drawing/2014/main" id="{4E16001B-40B4-E465-34C2-2DE365952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Tuples in the </a:t>
            </a:r>
            <a:r>
              <a:rPr lang="en-US" altLang="en-US" b="1"/>
              <a:t>referencing relation</a:t>
            </a:r>
            <a:r>
              <a:rPr lang="en-US" altLang="en-US"/>
              <a:t> R1 have attributes FK (called </a:t>
            </a:r>
            <a:r>
              <a:rPr lang="en-US" altLang="en-US" b="1"/>
              <a:t>foreign key</a:t>
            </a:r>
            <a:r>
              <a:rPr lang="en-US" altLang="en-US"/>
              <a:t> attributes) that reference the primary key attributes PK of the </a:t>
            </a:r>
            <a:r>
              <a:rPr lang="en-US" altLang="en-US" b="1"/>
              <a:t>referenced relation</a:t>
            </a:r>
            <a:r>
              <a:rPr lang="en-US" altLang="en-US"/>
              <a:t> R2.</a:t>
            </a:r>
          </a:p>
          <a:p>
            <a:pPr lvl="1"/>
            <a:r>
              <a:rPr lang="en-US" altLang="en-US"/>
              <a:t>A tuple t1 in R1 is said to </a:t>
            </a:r>
            <a:r>
              <a:rPr lang="en-US" altLang="en-US" b="1"/>
              <a:t>reference</a:t>
            </a:r>
            <a:r>
              <a:rPr lang="en-US" altLang="en-US"/>
              <a:t> a tuple t2 in R2 if t1[FK] = t2[PK].</a:t>
            </a:r>
          </a:p>
          <a:p>
            <a:r>
              <a:rPr lang="en-US" altLang="en-US"/>
              <a:t>A referential integrity constraint can be displayed in a relational database schema as a directed arc from R1.FK to R2.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0" name="Rectangle 4">
            <a:extLst>
              <a:ext uri="{FF2B5EF4-FFF2-40B4-BE49-F238E27FC236}">
                <a16:creationId xmlns:a16="http://schemas.microsoft.com/office/drawing/2014/main" id="{D7F04AE7-2925-46EE-718A-B4DFA70F4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Relational Model Concepts</a:t>
            </a:r>
          </a:p>
        </p:txBody>
      </p:sp>
      <p:sp>
        <p:nvSpPr>
          <p:cNvPr id="669701" name="Rectangle 5">
            <a:extLst>
              <a:ext uri="{FF2B5EF4-FFF2-40B4-BE49-F238E27FC236}">
                <a16:creationId xmlns:a16="http://schemas.microsoft.com/office/drawing/2014/main" id="{BAC27BB2-0DE3-1C5C-AC99-E78114D35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The relational Model of Data is based on the concept of a </a:t>
            </a:r>
            <a:r>
              <a:rPr lang="en-US" altLang="en-US" sz="2400" i="1"/>
              <a:t>Relation</a:t>
            </a:r>
          </a:p>
          <a:p>
            <a:pPr lvl="1"/>
            <a:r>
              <a:rPr lang="en-US" altLang="en-US" sz="2200"/>
              <a:t>The strength of the relational approach to data management comes from the formal foundation provided by the theory of relations</a:t>
            </a:r>
          </a:p>
          <a:p>
            <a:r>
              <a:rPr lang="en-US" altLang="en-US" sz="2400"/>
              <a:t>We review the essentials of the </a:t>
            </a:r>
            <a:r>
              <a:rPr lang="en-US" altLang="en-US" sz="2400" i="1"/>
              <a:t>formal relational model</a:t>
            </a:r>
            <a:r>
              <a:rPr lang="en-US" altLang="en-US" sz="2400"/>
              <a:t> in this chapter</a:t>
            </a:r>
          </a:p>
          <a:p>
            <a:r>
              <a:rPr lang="en-US" altLang="en-US" sz="2400"/>
              <a:t>In </a:t>
            </a:r>
            <a:r>
              <a:rPr lang="en-US" altLang="en-US" sz="2400" i="1"/>
              <a:t>practice</a:t>
            </a:r>
            <a:r>
              <a:rPr lang="en-US" altLang="en-US" sz="2400"/>
              <a:t>, there is a </a:t>
            </a:r>
            <a:r>
              <a:rPr lang="en-US" altLang="en-US" sz="2400" i="1"/>
              <a:t>standard model</a:t>
            </a:r>
            <a:r>
              <a:rPr lang="en-US" altLang="en-US" sz="2400"/>
              <a:t> based on SQL – this is described in Chapters 8 and 9</a:t>
            </a:r>
          </a:p>
          <a:p>
            <a:r>
              <a:rPr lang="en-US" altLang="en-US" sz="2400" u="sng"/>
              <a:t>Note:</a:t>
            </a:r>
            <a:r>
              <a:rPr lang="en-US" altLang="en-US" sz="2400"/>
              <a:t> There are several important differences between the </a:t>
            </a:r>
            <a:r>
              <a:rPr lang="en-US" altLang="en-US" sz="2400" i="1"/>
              <a:t>formal</a:t>
            </a:r>
            <a:r>
              <a:rPr lang="en-US" altLang="en-US" sz="2400"/>
              <a:t> model and the </a:t>
            </a:r>
            <a:r>
              <a:rPr lang="en-US" altLang="en-US" sz="2400" i="1"/>
              <a:t>practical</a:t>
            </a:r>
            <a:r>
              <a:rPr lang="en-US" altLang="en-US" sz="2400"/>
              <a:t> model, as we shall see</a:t>
            </a:r>
          </a:p>
          <a:p>
            <a:endParaRPr lang="en-US" altLang="en-US" sz="240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37F7542-5A81-7FAA-EDC6-C00F098AE0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828ACF13-D47F-8E41-9284-6F1B736C5DB3}" type="slidenum">
              <a:rPr lang="en-US" altLang="en-US"/>
              <a:pPr/>
              <a:t>30</a:t>
            </a:fld>
            <a:endParaRPr lang="en-CA" altLang="en-US"/>
          </a:p>
        </p:txBody>
      </p:sp>
      <p:sp>
        <p:nvSpPr>
          <p:cNvPr id="706564" name="Rectangle 4">
            <a:extLst>
              <a:ext uri="{FF2B5EF4-FFF2-40B4-BE49-F238E27FC236}">
                <a16:creationId xmlns:a16="http://schemas.microsoft.com/office/drawing/2014/main" id="{ADF79B97-1B27-F5FE-64B9-95C80CDF1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Referential Integrity (or foreign key) </a:t>
            </a:r>
            <a:br>
              <a:rPr lang="en-US" altLang="en-US"/>
            </a:br>
            <a:r>
              <a:rPr lang="en-US" altLang="en-US"/>
              <a:t>Constraint</a:t>
            </a:r>
          </a:p>
        </p:txBody>
      </p:sp>
      <p:sp>
        <p:nvSpPr>
          <p:cNvPr id="706565" name="Rectangle 5">
            <a:extLst>
              <a:ext uri="{FF2B5EF4-FFF2-40B4-BE49-F238E27FC236}">
                <a16:creationId xmlns:a16="http://schemas.microsoft.com/office/drawing/2014/main" id="{0A350CDA-6FEE-E99B-A8C0-7C2D512B7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Statement of the constraint</a:t>
            </a:r>
          </a:p>
          <a:p>
            <a:pPr lvl="1"/>
            <a:r>
              <a:rPr lang="en-US" altLang="en-US"/>
              <a:t>The value in the foreign key column (or columns) FK of the the </a:t>
            </a:r>
            <a:r>
              <a:rPr lang="en-US" altLang="en-US" b="1"/>
              <a:t>referencing relation</a:t>
            </a:r>
            <a:r>
              <a:rPr lang="en-US" altLang="en-US"/>
              <a:t> R1 can be </a:t>
            </a:r>
            <a:r>
              <a:rPr lang="en-US" altLang="en-US" b="1"/>
              <a:t>either</a:t>
            </a:r>
            <a:r>
              <a:rPr lang="en-US" altLang="en-US"/>
              <a:t>:</a:t>
            </a:r>
          </a:p>
          <a:p>
            <a:pPr lvl="2"/>
            <a:r>
              <a:rPr lang="en-US" altLang="en-US"/>
              <a:t>(1) a value of an existing primary key value of a corresponding primary key PK in the </a:t>
            </a:r>
            <a:r>
              <a:rPr lang="en-US" altLang="en-US" b="1"/>
              <a:t>referenced relation</a:t>
            </a:r>
            <a:r>
              <a:rPr lang="en-US" altLang="en-US"/>
              <a:t> R2, </a:t>
            </a:r>
            <a:r>
              <a:rPr lang="en-US" altLang="en-US" u="sng"/>
              <a:t>or</a:t>
            </a:r>
          </a:p>
          <a:p>
            <a:pPr lvl="2"/>
            <a:r>
              <a:rPr lang="en-US" altLang="en-US"/>
              <a:t>(2) a </a:t>
            </a:r>
            <a:r>
              <a:rPr lang="en-US" altLang="en-US" b="1"/>
              <a:t>null</a:t>
            </a:r>
            <a:r>
              <a:rPr lang="en-US" altLang="en-US"/>
              <a:t>.</a:t>
            </a:r>
          </a:p>
          <a:p>
            <a:r>
              <a:rPr lang="en-US" altLang="en-US"/>
              <a:t>In case (2), the FK in R1 should </a:t>
            </a:r>
            <a:r>
              <a:rPr lang="en-US" altLang="en-US" b="1"/>
              <a:t>not</a:t>
            </a:r>
            <a:r>
              <a:rPr lang="en-US" altLang="en-US"/>
              <a:t> be a part of its own primary key.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5319B31-6286-10C9-1E9C-50348B79DB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828EBDBD-D15B-3E41-B914-D06FBF889B28}" type="slidenum">
              <a:rPr lang="en-US" altLang="en-US"/>
              <a:pPr/>
              <a:t>31</a:t>
            </a:fld>
            <a:endParaRPr lang="en-CA" altLang="en-US"/>
          </a:p>
        </p:txBody>
      </p:sp>
      <p:sp>
        <p:nvSpPr>
          <p:cNvPr id="761858" name="Rectangle 2">
            <a:extLst>
              <a:ext uri="{FF2B5EF4-FFF2-40B4-BE49-F238E27FC236}">
                <a16:creationId xmlns:a16="http://schemas.microsoft.com/office/drawing/2014/main" id="{32BDE3DB-2609-398B-4589-FBC4F3E9E1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Displaying a relational database schema and its constraints</a:t>
            </a:r>
          </a:p>
        </p:txBody>
      </p:sp>
      <p:sp>
        <p:nvSpPr>
          <p:cNvPr id="761859" name="Rectangle 3">
            <a:extLst>
              <a:ext uri="{FF2B5EF4-FFF2-40B4-BE49-F238E27FC236}">
                <a16:creationId xmlns:a16="http://schemas.microsoft.com/office/drawing/2014/main" id="{24AA58A5-11D3-B07F-1412-D2D237DCB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Each relation schema can be displayed as a row of attribute names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name of the relation is written above the attribute names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primary key attribute (or attributes) will be underlined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foreign key (referential integrity) constraints is displayed as a directed arc (arrow) from the foreign key attributes to the referenced table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Can also point the the primary key of the referenced relation for clarity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Next slide shows the COMPANY </a:t>
            </a:r>
            <a:r>
              <a:rPr lang="en-US" altLang="en-US" sz="2400" b="1"/>
              <a:t>relational schema diagram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0AAB31-880D-3511-F6CD-C3C3340A58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DE0FB3F3-7A3A-2343-B6D3-3995DD5A9090}" type="slidenum">
              <a:rPr lang="en-US" altLang="en-US"/>
              <a:pPr/>
              <a:t>32</a:t>
            </a:fld>
            <a:endParaRPr lang="en-CA" altLang="en-US"/>
          </a:p>
        </p:txBody>
      </p:sp>
      <p:pic>
        <p:nvPicPr>
          <p:cNvPr id="759813" name="Picture 5">
            <a:extLst>
              <a:ext uri="{FF2B5EF4-FFF2-40B4-BE49-F238E27FC236}">
                <a16:creationId xmlns:a16="http://schemas.microsoft.com/office/drawing/2014/main" id="{6A9E6C0F-743F-83FD-4465-7035DB16C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92263"/>
            <a:ext cx="6477000" cy="480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9814" name="Text Box 6">
            <a:extLst>
              <a:ext uri="{FF2B5EF4-FFF2-40B4-BE49-F238E27FC236}">
                <a16:creationId xmlns:a16="http://schemas.microsoft.com/office/drawing/2014/main" id="{C9DA14B9-E3E3-D87F-D07F-CA077A8C8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0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800000"/>
                </a:solidFill>
              </a:rPr>
              <a:t>Referential Integrity Constraints for COMPANY database 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0AF10EC-6AED-6993-E326-022D55E21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CD3EA972-2183-A543-BB0A-1A21FE64E34C}" type="slidenum">
              <a:rPr lang="en-US" altLang="en-US"/>
              <a:pPr/>
              <a:t>33</a:t>
            </a:fld>
            <a:endParaRPr lang="en-CA" altLang="en-US"/>
          </a:p>
        </p:txBody>
      </p:sp>
      <p:sp>
        <p:nvSpPr>
          <p:cNvPr id="708612" name="Rectangle 4">
            <a:extLst>
              <a:ext uri="{FF2B5EF4-FFF2-40B4-BE49-F238E27FC236}">
                <a16:creationId xmlns:a16="http://schemas.microsoft.com/office/drawing/2014/main" id="{8EA532B6-3BF4-ECB1-5965-401735B0B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Types of Constraints</a:t>
            </a:r>
          </a:p>
        </p:txBody>
      </p:sp>
      <p:sp>
        <p:nvSpPr>
          <p:cNvPr id="708613" name="Rectangle 5">
            <a:extLst>
              <a:ext uri="{FF2B5EF4-FFF2-40B4-BE49-F238E27FC236}">
                <a16:creationId xmlns:a16="http://schemas.microsoft.com/office/drawing/2014/main" id="{9261F7A9-CC53-E7FA-C8A7-FDF4ACB0B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Semantic Integrity Constraints:</a:t>
            </a:r>
          </a:p>
          <a:p>
            <a:pPr lvl="1"/>
            <a:r>
              <a:rPr lang="en-US" altLang="en-US"/>
              <a:t>based on application semantics and cannot be expressed by the model per se</a:t>
            </a:r>
          </a:p>
          <a:p>
            <a:pPr lvl="1"/>
            <a:r>
              <a:rPr lang="en-US" altLang="en-US"/>
              <a:t>Example: “the max. no. of hours per employee for all projects he or she works on is 56 hrs per week”</a:t>
            </a:r>
          </a:p>
          <a:p>
            <a:r>
              <a:rPr lang="en-US" altLang="en-US"/>
              <a:t>A </a:t>
            </a:r>
            <a:r>
              <a:rPr lang="en-US" altLang="en-US" b="1"/>
              <a:t>constraint specification</a:t>
            </a:r>
            <a:r>
              <a:rPr lang="en-US" altLang="en-US"/>
              <a:t> language may have to be used to express these</a:t>
            </a:r>
          </a:p>
          <a:p>
            <a:r>
              <a:rPr lang="en-US" altLang="en-US"/>
              <a:t>SQL-99 allows triggers and </a:t>
            </a:r>
            <a:r>
              <a:rPr lang="en-US" altLang="en-US" b="1"/>
              <a:t>ASSERTIONS</a:t>
            </a:r>
            <a:r>
              <a:rPr lang="en-US" altLang="en-US"/>
              <a:t> to express for some of these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41E061E-B98D-2FDE-69E7-20EFBDE958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6E6B087C-849D-BE4E-83F8-F4F5ECBF2005}" type="slidenum">
              <a:rPr lang="en-US" altLang="en-US"/>
              <a:pPr/>
              <a:t>34</a:t>
            </a:fld>
            <a:endParaRPr lang="en-CA" altLang="en-US"/>
          </a:p>
        </p:txBody>
      </p:sp>
      <p:sp>
        <p:nvSpPr>
          <p:cNvPr id="763906" name="Rectangle 2">
            <a:extLst>
              <a:ext uri="{FF2B5EF4-FFF2-40B4-BE49-F238E27FC236}">
                <a16:creationId xmlns:a16="http://schemas.microsoft.com/office/drawing/2014/main" id="{D5168263-439E-168B-A4D2-13661C594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Populated database state</a:t>
            </a:r>
          </a:p>
        </p:txBody>
      </p:sp>
      <p:sp>
        <p:nvSpPr>
          <p:cNvPr id="763907" name="Rectangle 3">
            <a:extLst>
              <a:ext uri="{FF2B5EF4-FFF2-40B4-BE49-F238E27FC236}">
                <a16:creationId xmlns:a16="http://schemas.microsoft.com/office/drawing/2014/main" id="{9D640BBB-B669-BBDA-EB55-D63FDC59C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Each </a:t>
            </a:r>
            <a:r>
              <a:rPr lang="en-US" altLang="en-US" sz="2400" i="1"/>
              <a:t>relation</a:t>
            </a:r>
            <a:r>
              <a:rPr lang="en-US" altLang="en-US" sz="2400"/>
              <a:t> will have many tuples in its current relation state</a:t>
            </a:r>
          </a:p>
          <a:p>
            <a:r>
              <a:rPr lang="en-US" altLang="en-US" sz="2400"/>
              <a:t>The </a:t>
            </a:r>
            <a:r>
              <a:rPr lang="en-US" altLang="en-US" sz="2400" i="1"/>
              <a:t>relational database state</a:t>
            </a:r>
            <a:r>
              <a:rPr lang="en-US" altLang="en-US" sz="2400"/>
              <a:t> is a union of all the individual relation states</a:t>
            </a:r>
          </a:p>
          <a:p>
            <a:r>
              <a:rPr lang="en-US" altLang="en-US" sz="2400"/>
              <a:t>Whenever the database is changed, a new state arises</a:t>
            </a:r>
          </a:p>
          <a:p>
            <a:r>
              <a:rPr lang="en-US" altLang="en-US" sz="2400"/>
              <a:t>Basic operations for changing the database:</a:t>
            </a:r>
          </a:p>
          <a:p>
            <a:pPr lvl="1"/>
            <a:r>
              <a:rPr lang="en-US" altLang="en-US" sz="2200"/>
              <a:t>INSERT a new tuple in a relation</a:t>
            </a:r>
          </a:p>
          <a:p>
            <a:pPr lvl="1"/>
            <a:r>
              <a:rPr lang="en-US" altLang="en-US" sz="2200"/>
              <a:t>DELETE an existing tuple from a relation</a:t>
            </a:r>
          </a:p>
          <a:p>
            <a:pPr lvl="1"/>
            <a:r>
              <a:rPr lang="en-US" altLang="en-US" sz="2200"/>
              <a:t>MODIFY an attribute of an existing tuple</a:t>
            </a:r>
          </a:p>
          <a:p>
            <a:r>
              <a:rPr lang="en-US" altLang="en-US" sz="2400"/>
              <a:t>Next slide shows an example state for the COMPANY database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5B0272-C4D6-836D-D962-108B00E05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9FC73AA7-A9C5-BA4F-B1EC-FC06D1814259}" type="slidenum">
              <a:rPr lang="en-US" altLang="en-US"/>
              <a:pPr/>
              <a:t>35</a:t>
            </a:fld>
            <a:endParaRPr lang="en-CA" altLang="en-US"/>
          </a:p>
        </p:txBody>
      </p:sp>
      <p:pic>
        <p:nvPicPr>
          <p:cNvPr id="712713" name="Picture 9">
            <a:extLst>
              <a:ext uri="{FF2B5EF4-FFF2-40B4-BE49-F238E27FC236}">
                <a16:creationId xmlns:a16="http://schemas.microsoft.com/office/drawing/2014/main" id="{41E34951-EBAD-FCAC-E65A-ED71CC909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3948113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2714" name="Text Box 10">
            <a:extLst>
              <a:ext uri="{FF2B5EF4-FFF2-40B4-BE49-F238E27FC236}">
                <a16:creationId xmlns:a16="http://schemas.microsoft.com/office/drawing/2014/main" id="{9865C763-F193-9B90-0A6A-BF6A0783F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38200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800000"/>
                </a:solidFill>
              </a:rPr>
              <a:t>Populated database state for COMPANY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6AD5C47-FFE3-6CF2-FD29-8025DA7BD7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1B2FF42A-4D48-7745-8283-267F1679831F}" type="slidenum">
              <a:rPr lang="en-US" altLang="en-US"/>
              <a:pPr/>
              <a:t>36</a:t>
            </a:fld>
            <a:endParaRPr lang="en-CA" altLang="en-US"/>
          </a:p>
        </p:txBody>
      </p:sp>
      <p:sp>
        <p:nvSpPr>
          <p:cNvPr id="716804" name="Rectangle 1028">
            <a:extLst>
              <a:ext uri="{FF2B5EF4-FFF2-40B4-BE49-F238E27FC236}">
                <a16:creationId xmlns:a16="http://schemas.microsoft.com/office/drawing/2014/main" id="{FAA442A6-9EF4-41BE-1DB4-161C1FF370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Update Operations on Relations</a:t>
            </a:r>
          </a:p>
        </p:txBody>
      </p:sp>
      <p:sp>
        <p:nvSpPr>
          <p:cNvPr id="716805" name="Rectangle 1029">
            <a:extLst>
              <a:ext uri="{FF2B5EF4-FFF2-40B4-BE49-F238E27FC236}">
                <a16:creationId xmlns:a16="http://schemas.microsoft.com/office/drawing/2014/main" id="{4C913852-85F9-F83E-4195-7E8ED730DC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INSERT a tuple.</a:t>
            </a:r>
          </a:p>
          <a:p>
            <a:r>
              <a:rPr lang="en-US" altLang="en-US"/>
              <a:t>DELETE a tuple.</a:t>
            </a:r>
          </a:p>
          <a:p>
            <a:r>
              <a:rPr lang="en-US" altLang="en-US"/>
              <a:t>MODIFY a tuple.</a:t>
            </a:r>
          </a:p>
          <a:p>
            <a:r>
              <a:rPr lang="en-US" altLang="en-US"/>
              <a:t>Integrity constraints should not be violated by the update operations.</a:t>
            </a:r>
          </a:p>
          <a:p>
            <a:r>
              <a:rPr lang="en-US" altLang="en-US"/>
              <a:t>Several update operations may have to be grouped together.</a:t>
            </a:r>
          </a:p>
          <a:p>
            <a:r>
              <a:rPr lang="en-US" altLang="en-US"/>
              <a:t>Updates may </a:t>
            </a:r>
            <a:r>
              <a:rPr lang="en-US" altLang="en-US" b="1"/>
              <a:t>propagate</a:t>
            </a:r>
            <a:r>
              <a:rPr lang="en-US" altLang="en-US"/>
              <a:t>  to cause other updates automatically. This may be necessary to maintain integrity constraints.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FFEC4E2-627F-8385-23B6-9BFC19DB20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798480C0-A54E-C842-9D34-D50233AB300B}" type="slidenum">
              <a:rPr lang="en-US" altLang="en-US"/>
              <a:pPr/>
              <a:t>37</a:t>
            </a:fld>
            <a:endParaRPr lang="en-CA" altLang="en-US"/>
          </a:p>
        </p:txBody>
      </p:sp>
      <p:sp>
        <p:nvSpPr>
          <p:cNvPr id="718852" name="Rectangle 4">
            <a:extLst>
              <a:ext uri="{FF2B5EF4-FFF2-40B4-BE49-F238E27FC236}">
                <a16:creationId xmlns:a16="http://schemas.microsoft.com/office/drawing/2014/main" id="{44EC2E44-E563-171B-9A35-177CE12DE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Update Operations on Relations</a:t>
            </a:r>
          </a:p>
        </p:txBody>
      </p:sp>
      <p:sp>
        <p:nvSpPr>
          <p:cNvPr id="718853" name="Rectangle 5">
            <a:extLst>
              <a:ext uri="{FF2B5EF4-FFF2-40B4-BE49-F238E27FC236}">
                <a16:creationId xmlns:a16="http://schemas.microsoft.com/office/drawing/2014/main" id="{CC8D65D6-9B26-16FE-5B6F-28DF3B5CC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case of integrity violation, several actions can be taken:</a:t>
            </a:r>
          </a:p>
          <a:p>
            <a:pPr lvl="1"/>
            <a:r>
              <a:rPr lang="en-US" altLang="en-US"/>
              <a:t>Cancel the operation that causes the violation (RESTRICT or REJECT option)</a:t>
            </a:r>
          </a:p>
          <a:p>
            <a:pPr lvl="1"/>
            <a:r>
              <a:rPr lang="en-US" altLang="en-US"/>
              <a:t>Perform the operation but inform the user of the violation</a:t>
            </a:r>
          </a:p>
          <a:p>
            <a:pPr lvl="1"/>
            <a:r>
              <a:rPr lang="en-US" altLang="en-US"/>
              <a:t>Trigger additional updates so the violation is corrected (CASCADE option, SET NULL option)</a:t>
            </a:r>
          </a:p>
          <a:p>
            <a:pPr lvl="1"/>
            <a:r>
              <a:rPr lang="en-US" altLang="en-US"/>
              <a:t>Execute a user-specified error-correction routine 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CE548FE-FC8B-887A-283B-163BB69A30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4D342A7D-C412-BF41-8492-1CFEA51250F2}" type="slidenum">
              <a:rPr lang="en-US" altLang="en-US"/>
              <a:pPr/>
              <a:t>38</a:t>
            </a:fld>
            <a:endParaRPr lang="en-CA" altLang="en-US"/>
          </a:p>
        </p:txBody>
      </p:sp>
      <p:sp>
        <p:nvSpPr>
          <p:cNvPr id="764930" name="Rectangle 1026">
            <a:extLst>
              <a:ext uri="{FF2B5EF4-FFF2-40B4-BE49-F238E27FC236}">
                <a16:creationId xmlns:a16="http://schemas.microsoft.com/office/drawing/2014/main" id="{169F8F06-D4C8-AD3D-B3FC-94026CDF1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Possible violations for each operation</a:t>
            </a:r>
          </a:p>
        </p:txBody>
      </p:sp>
      <p:sp>
        <p:nvSpPr>
          <p:cNvPr id="764931" name="Rectangle 1027">
            <a:extLst>
              <a:ext uri="{FF2B5EF4-FFF2-40B4-BE49-F238E27FC236}">
                <a16:creationId xmlns:a16="http://schemas.microsoft.com/office/drawing/2014/main" id="{56AA69A6-C424-F6DC-4040-0472B27F5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INSERT may violate any of the constraints:</a:t>
            </a:r>
          </a:p>
          <a:p>
            <a:pPr lvl="1"/>
            <a:r>
              <a:rPr lang="en-US" altLang="en-US" sz="2200"/>
              <a:t>Domain constraint:</a:t>
            </a:r>
          </a:p>
          <a:p>
            <a:pPr lvl="2"/>
            <a:r>
              <a:rPr lang="en-US" altLang="en-US" sz="2000"/>
              <a:t>if one of the attribute values provided for the new tuple is not of the specified attribute domain</a:t>
            </a:r>
          </a:p>
          <a:p>
            <a:pPr lvl="1"/>
            <a:r>
              <a:rPr lang="en-US" altLang="en-US" sz="2200"/>
              <a:t>Key constraint:</a:t>
            </a:r>
          </a:p>
          <a:p>
            <a:pPr lvl="2"/>
            <a:r>
              <a:rPr lang="en-US" altLang="en-US" sz="2000"/>
              <a:t>if the value of a key attribute in the new tuple already exists in another tuple in the relation</a:t>
            </a:r>
          </a:p>
          <a:p>
            <a:pPr lvl="1"/>
            <a:r>
              <a:rPr lang="en-US" altLang="en-US" sz="2200"/>
              <a:t>Referential integrity:</a:t>
            </a:r>
          </a:p>
          <a:p>
            <a:pPr lvl="2"/>
            <a:r>
              <a:rPr lang="en-US" altLang="en-US" sz="2000"/>
              <a:t>if a foreign key value in the new tuple references a primary key value that does not exist in the referenced relation</a:t>
            </a:r>
          </a:p>
          <a:p>
            <a:pPr lvl="1"/>
            <a:r>
              <a:rPr lang="en-US" altLang="en-US" sz="2200"/>
              <a:t>Entity integrity:</a:t>
            </a:r>
          </a:p>
          <a:p>
            <a:pPr lvl="2"/>
            <a:r>
              <a:rPr lang="en-US" altLang="en-US" sz="2000"/>
              <a:t>if the primary key value is null in the new tuple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6D1B06A-5343-598E-7D69-A5F0221C85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DCA3B3A3-B556-6443-83D1-7CB3661A08CE}" type="slidenum">
              <a:rPr lang="en-US" altLang="en-US"/>
              <a:pPr/>
              <a:t>39</a:t>
            </a:fld>
            <a:endParaRPr lang="en-CA" altLang="en-US"/>
          </a:p>
        </p:txBody>
      </p:sp>
      <p:sp>
        <p:nvSpPr>
          <p:cNvPr id="765954" name="Rectangle 2">
            <a:extLst>
              <a:ext uri="{FF2B5EF4-FFF2-40B4-BE49-F238E27FC236}">
                <a16:creationId xmlns:a16="http://schemas.microsoft.com/office/drawing/2014/main" id="{DD3B58E4-7BFB-05E1-D1A5-2CA179AEB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Possible violations for each operation</a:t>
            </a:r>
          </a:p>
        </p:txBody>
      </p:sp>
      <p:sp>
        <p:nvSpPr>
          <p:cNvPr id="765955" name="Rectangle 3">
            <a:extLst>
              <a:ext uri="{FF2B5EF4-FFF2-40B4-BE49-F238E27FC236}">
                <a16:creationId xmlns:a16="http://schemas.microsoft.com/office/drawing/2014/main" id="{7785DE80-A657-5D90-9A4B-F5F8AFC24D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DELETE may violate only referential integrity:</a:t>
            </a:r>
          </a:p>
          <a:p>
            <a:pPr lvl="1"/>
            <a:r>
              <a:rPr lang="en-US" altLang="en-US" sz="2200" dirty="0"/>
              <a:t>If the primary key value of the tuple being deleted is referenced from other tuples in the database</a:t>
            </a:r>
          </a:p>
          <a:p>
            <a:pPr lvl="2"/>
            <a:r>
              <a:rPr lang="en-US" altLang="en-US" sz="2000" dirty="0"/>
              <a:t>Can be remedied by several actions: RESTRICT, CASCADE, SET </a:t>
            </a:r>
            <a:r>
              <a:rPr lang="en-US" altLang="en-US" sz="2000"/>
              <a:t>NULL </a:t>
            </a:r>
            <a:endParaRPr lang="en-US" altLang="en-US" sz="2000" dirty="0"/>
          </a:p>
          <a:p>
            <a:pPr lvl="3"/>
            <a:r>
              <a:rPr lang="en-US" altLang="en-US" sz="1800" dirty="0"/>
              <a:t>RESTRICT option: reject the deletion</a:t>
            </a:r>
          </a:p>
          <a:p>
            <a:pPr lvl="3"/>
            <a:r>
              <a:rPr lang="en-US" altLang="en-US" sz="1800" dirty="0"/>
              <a:t>CASCADE option: propagate the new primary key value into the foreign keys of the referencing tuples</a:t>
            </a:r>
          </a:p>
          <a:p>
            <a:pPr lvl="3"/>
            <a:r>
              <a:rPr lang="en-US" altLang="en-US" sz="1800" dirty="0"/>
              <a:t>SET NULL option: set the foreign keys of the referencing tuples to NULL</a:t>
            </a:r>
          </a:p>
          <a:p>
            <a:pPr lvl="1"/>
            <a:r>
              <a:rPr lang="en-US" altLang="en-US" sz="2200" dirty="0"/>
              <a:t>One of the above options must be specified during database design for each foreign key constraint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42FC26D-7386-A326-64AF-522722A0A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28CA23FC-40D3-5348-8E07-6FC404DCD879}" type="slidenum">
              <a:rPr lang="en-US" altLang="en-US"/>
              <a:pPr/>
              <a:t>4</a:t>
            </a:fld>
            <a:endParaRPr lang="en-CA" altLang="en-US"/>
          </a:p>
        </p:txBody>
      </p:sp>
      <p:sp>
        <p:nvSpPr>
          <p:cNvPr id="671749" name="Rectangle 5">
            <a:extLst>
              <a:ext uri="{FF2B5EF4-FFF2-40B4-BE49-F238E27FC236}">
                <a16:creationId xmlns:a16="http://schemas.microsoft.com/office/drawing/2014/main" id="{2903BC2E-C5F6-19AA-EE6F-ADD0EED1D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Relational Model Concepts</a:t>
            </a:r>
          </a:p>
        </p:txBody>
      </p:sp>
      <p:sp>
        <p:nvSpPr>
          <p:cNvPr id="671750" name="Rectangle 6">
            <a:extLst>
              <a:ext uri="{FF2B5EF4-FFF2-40B4-BE49-F238E27FC236}">
                <a16:creationId xmlns:a16="http://schemas.microsoft.com/office/drawing/2014/main" id="{05861555-85BF-0E82-93B7-9DD3A2510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Relation is a mathematical concept based on the ideas of sets</a:t>
            </a:r>
          </a:p>
          <a:p>
            <a:r>
              <a:rPr lang="en-US" altLang="en-US" dirty="0"/>
              <a:t>The model was first proposed by Dr. E.F. Codd of IBM Research in 1970 in the following paper:</a:t>
            </a:r>
          </a:p>
          <a:p>
            <a:pPr lvl="1"/>
            <a:r>
              <a:rPr lang="en-US" altLang="en-US" dirty="0"/>
              <a:t>"A Relational Model for Large Shared Data Banks," Communications of the ACM, June 1970</a:t>
            </a:r>
          </a:p>
          <a:p>
            <a:r>
              <a:rPr lang="en-US" altLang="en-US" dirty="0"/>
              <a:t>The above paper caused a major revolution in the field of database management and earned Dr. Codd the coveted ACM Turing Award</a:t>
            </a:r>
          </a:p>
        </p:txBody>
      </p:sp>
      <p:sp>
        <p:nvSpPr>
          <p:cNvPr id="671747" name="Rectangle 3">
            <a:extLst>
              <a:ext uri="{FF2B5EF4-FFF2-40B4-BE49-F238E27FC236}">
                <a16:creationId xmlns:a16="http://schemas.microsoft.com/office/drawing/2014/main" id="{4F92F778-ABBD-CED6-B62C-712E5BC41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133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ECDD09F-33DC-D7FB-0078-28D95A3E00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869D8780-E019-BB43-A287-65DAD3745239}" type="slidenum">
              <a:rPr lang="en-US" altLang="en-US"/>
              <a:pPr/>
              <a:t>40</a:t>
            </a:fld>
            <a:endParaRPr lang="en-CA" altLang="en-US"/>
          </a:p>
        </p:txBody>
      </p:sp>
      <p:sp>
        <p:nvSpPr>
          <p:cNvPr id="769026" name="Rectangle 1026">
            <a:extLst>
              <a:ext uri="{FF2B5EF4-FFF2-40B4-BE49-F238E27FC236}">
                <a16:creationId xmlns:a16="http://schemas.microsoft.com/office/drawing/2014/main" id="{2B00EEA6-7108-098A-6274-8F2CA80E7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Possible violations for each operation</a:t>
            </a:r>
          </a:p>
        </p:txBody>
      </p:sp>
      <p:sp>
        <p:nvSpPr>
          <p:cNvPr id="769027" name="Rectangle 1027">
            <a:extLst>
              <a:ext uri="{FF2B5EF4-FFF2-40B4-BE49-F238E27FC236}">
                <a16:creationId xmlns:a16="http://schemas.microsoft.com/office/drawing/2014/main" id="{9A7F4E3C-4F9E-3E0D-D2A1-2280564FD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UPDATE may violate domain constraint and NOT NULL constraint on an attribute being modified</a:t>
            </a:r>
          </a:p>
          <a:p>
            <a:r>
              <a:rPr lang="en-US" altLang="en-US" sz="2400"/>
              <a:t>Any of the other constraints may also be violated, depending on the attribute being updated:</a:t>
            </a:r>
          </a:p>
          <a:p>
            <a:pPr lvl="1"/>
            <a:r>
              <a:rPr lang="en-US" altLang="en-US" sz="2200"/>
              <a:t>Updating the primary key (PK):</a:t>
            </a:r>
          </a:p>
          <a:p>
            <a:pPr lvl="2"/>
            <a:r>
              <a:rPr lang="en-US" altLang="en-US" sz="2000"/>
              <a:t>Similar to a DELETE followed by an INSERT</a:t>
            </a:r>
          </a:p>
          <a:p>
            <a:pPr lvl="2"/>
            <a:r>
              <a:rPr lang="en-US" altLang="en-US" sz="2000"/>
              <a:t>Need to specify similar options to DELETE</a:t>
            </a:r>
          </a:p>
          <a:p>
            <a:pPr lvl="1"/>
            <a:r>
              <a:rPr lang="en-US" altLang="en-US" sz="2200"/>
              <a:t>Updating a foreign key (FK):</a:t>
            </a:r>
          </a:p>
          <a:p>
            <a:pPr lvl="2"/>
            <a:r>
              <a:rPr lang="en-US" altLang="en-US" sz="2000"/>
              <a:t>May violate referential integrity</a:t>
            </a:r>
          </a:p>
          <a:p>
            <a:pPr lvl="1"/>
            <a:r>
              <a:rPr lang="en-US" altLang="en-US" sz="2200"/>
              <a:t>Updating an ordinary attribute (neither PK nor FK):</a:t>
            </a:r>
          </a:p>
          <a:p>
            <a:pPr lvl="2"/>
            <a:r>
              <a:rPr lang="en-US" altLang="en-US" sz="2000"/>
              <a:t>Can only violate domain constraints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67880E7-62C2-FB09-CDFC-8972E52429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8DAD937E-82D4-C040-A1A0-4416FF450A2B}" type="slidenum">
              <a:rPr lang="en-US" altLang="en-US"/>
              <a:pPr/>
              <a:t>41</a:t>
            </a:fld>
            <a:endParaRPr lang="en-CA" altLang="en-US"/>
          </a:p>
        </p:txBody>
      </p:sp>
      <p:sp>
        <p:nvSpPr>
          <p:cNvPr id="766978" name="Rectangle 2">
            <a:extLst>
              <a:ext uri="{FF2B5EF4-FFF2-40B4-BE49-F238E27FC236}">
                <a16:creationId xmlns:a16="http://schemas.microsoft.com/office/drawing/2014/main" id="{17BD1DE9-77D9-A6D6-4CB6-622303F61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766979" name="Rectangle 3">
            <a:extLst>
              <a:ext uri="{FF2B5EF4-FFF2-40B4-BE49-F238E27FC236}">
                <a16:creationId xmlns:a16="http://schemas.microsoft.com/office/drawing/2014/main" id="{18C8B34A-B627-59A8-25AF-704DA9DE7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Presented Relational Model Concepts</a:t>
            </a:r>
          </a:p>
          <a:p>
            <a:pPr lvl="1"/>
            <a:r>
              <a:rPr lang="en-US" altLang="en-US" sz="2200"/>
              <a:t>Definitions</a:t>
            </a:r>
          </a:p>
          <a:p>
            <a:pPr lvl="1"/>
            <a:r>
              <a:rPr lang="en-US" altLang="en-US" sz="2200"/>
              <a:t>Characteristics of relations</a:t>
            </a:r>
          </a:p>
          <a:p>
            <a:r>
              <a:rPr lang="en-US" altLang="en-US" sz="2400"/>
              <a:t>Discussed Relational Model Constraints and Relational Database Schemas</a:t>
            </a:r>
          </a:p>
          <a:p>
            <a:pPr lvl="1"/>
            <a:r>
              <a:rPr lang="en-US" altLang="en-US" sz="2200"/>
              <a:t>Domain constraints’</a:t>
            </a:r>
          </a:p>
          <a:p>
            <a:pPr lvl="1"/>
            <a:r>
              <a:rPr lang="en-US" altLang="en-US" sz="2200"/>
              <a:t>Key constraints</a:t>
            </a:r>
          </a:p>
          <a:p>
            <a:pPr lvl="1"/>
            <a:r>
              <a:rPr lang="en-US" altLang="en-US" sz="2200"/>
              <a:t>Entity integrity</a:t>
            </a:r>
          </a:p>
          <a:p>
            <a:pPr lvl="1"/>
            <a:r>
              <a:rPr lang="en-US" altLang="en-US" sz="2200"/>
              <a:t>Referential integrity</a:t>
            </a:r>
          </a:p>
          <a:p>
            <a:r>
              <a:rPr lang="en-US" altLang="en-US" sz="2400"/>
              <a:t>Described the Relational Update Operations and Dealing with Constraint Violations</a:t>
            </a:r>
          </a:p>
          <a:p>
            <a:endParaRPr lang="en-US" altLang="en-US" sz="2400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58F1954-8837-2258-D13F-332DEB22F3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4BF02892-B731-B946-98FA-C3833FEADD86}" type="slidenum">
              <a:rPr lang="en-US" altLang="en-US"/>
              <a:pPr/>
              <a:t>42</a:t>
            </a:fld>
            <a:endParaRPr lang="en-CA" altLang="en-US"/>
          </a:p>
        </p:txBody>
      </p:sp>
      <p:sp>
        <p:nvSpPr>
          <p:cNvPr id="720901" name="Rectangle 5">
            <a:extLst>
              <a:ext uri="{FF2B5EF4-FFF2-40B4-BE49-F238E27FC236}">
                <a16:creationId xmlns:a16="http://schemas.microsoft.com/office/drawing/2014/main" id="{2444228F-C8B2-9F77-B73F-6C71CA557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In-Class Exercise</a:t>
            </a:r>
          </a:p>
        </p:txBody>
      </p:sp>
      <p:sp>
        <p:nvSpPr>
          <p:cNvPr id="720899" name="Text Box 3">
            <a:extLst>
              <a:ext uri="{FF2B5EF4-FFF2-40B4-BE49-F238E27FC236}">
                <a16:creationId xmlns:a16="http://schemas.microsoft.com/office/drawing/2014/main" id="{1B2E60A4-9B28-3F61-617E-D938F1E1E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06550"/>
            <a:ext cx="8534400" cy="4216400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()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Consider the following relations for a database that keeps track of student enrollment in courses and the books adopted for each course: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STUDENT(</a:t>
            </a:r>
            <a:r>
              <a:rPr lang="en-US" altLang="en-US" sz="2000" u="sng" dirty="0">
                <a:solidFill>
                  <a:schemeClr val="tx2"/>
                </a:solidFill>
                <a:latin typeface="Times New Roman" panose="02020603050405020304" pitchFamily="18" charset="0"/>
              </a:rPr>
              <a:t>SSN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, Name, Major, </a:t>
            </a:r>
            <a:r>
              <a:rPr lang="en-US" altLang="en-US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Bdate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COURSE(</a:t>
            </a:r>
            <a:r>
              <a:rPr lang="en-US" altLang="en-US" sz="2000" u="sng" dirty="0">
                <a:solidFill>
                  <a:schemeClr val="tx2"/>
                </a:solidFill>
                <a:latin typeface="Times New Roman" panose="02020603050405020304" pitchFamily="18" charset="0"/>
              </a:rPr>
              <a:t>Course#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Cname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, Dept)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ENROLL(</a:t>
            </a:r>
            <a:r>
              <a:rPr lang="en-US" altLang="en-US" sz="2000" u="sng" dirty="0">
                <a:solidFill>
                  <a:schemeClr val="tx2"/>
                </a:solidFill>
                <a:latin typeface="Times New Roman" panose="02020603050405020304" pitchFamily="18" charset="0"/>
              </a:rPr>
              <a:t>SSN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u="sng" dirty="0">
                <a:solidFill>
                  <a:schemeClr val="tx2"/>
                </a:solidFill>
                <a:latin typeface="Times New Roman" panose="02020603050405020304" pitchFamily="18" charset="0"/>
              </a:rPr>
              <a:t>Course#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u="sng" dirty="0">
                <a:solidFill>
                  <a:schemeClr val="tx2"/>
                </a:solidFill>
                <a:latin typeface="Times New Roman" panose="02020603050405020304" pitchFamily="18" charset="0"/>
              </a:rPr>
              <a:t>Quarter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, Grade)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BOOK_ADOPTION(</a:t>
            </a:r>
            <a:r>
              <a:rPr lang="en-US" altLang="en-US" sz="2000" u="sng" dirty="0">
                <a:solidFill>
                  <a:schemeClr val="tx2"/>
                </a:solidFill>
                <a:latin typeface="Times New Roman" panose="02020603050405020304" pitchFamily="18" charset="0"/>
              </a:rPr>
              <a:t>Course#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u="sng" dirty="0">
                <a:solidFill>
                  <a:schemeClr val="tx2"/>
                </a:solidFill>
                <a:latin typeface="Times New Roman" panose="02020603050405020304" pitchFamily="18" charset="0"/>
              </a:rPr>
              <a:t>Quarter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Book_ISBN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TEXT(</a:t>
            </a:r>
            <a:r>
              <a:rPr lang="en-US" altLang="en-US" sz="2000" u="sng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Book_ISBN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Book_Title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, Publisher, Author)</a:t>
            </a:r>
          </a:p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Draw a relational schema diagram specifying the foreign keys for this schema.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35A4076-9C18-D2D3-3060-693FB13483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FE866682-571E-D847-9D5D-F06DFF25A490}" type="slidenum">
              <a:rPr lang="en-US" altLang="en-US"/>
              <a:pPr/>
              <a:t>5</a:t>
            </a:fld>
            <a:endParaRPr lang="en-CA" altLang="en-US"/>
          </a:p>
        </p:txBody>
      </p:sp>
      <p:sp>
        <p:nvSpPr>
          <p:cNvPr id="673796" name="Rectangle 4">
            <a:extLst>
              <a:ext uri="{FF2B5EF4-FFF2-40B4-BE49-F238E27FC236}">
                <a16:creationId xmlns:a16="http://schemas.microsoft.com/office/drawing/2014/main" id="{D205F52C-320D-C103-A902-C17332377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Informal Definitions</a:t>
            </a:r>
          </a:p>
        </p:txBody>
      </p:sp>
      <p:sp>
        <p:nvSpPr>
          <p:cNvPr id="673797" name="Rectangle 5">
            <a:extLst>
              <a:ext uri="{FF2B5EF4-FFF2-40B4-BE49-F238E27FC236}">
                <a16:creationId xmlns:a16="http://schemas.microsoft.com/office/drawing/2014/main" id="{A70E01A5-D166-273D-1E03-301700D57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300"/>
              <a:t>Informally, a </a:t>
            </a:r>
            <a:r>
              <a:rPr lang="en-US" altLang="en-US" sz="2300" b="1"/>
              <a:t>relation</a:t>
            </a:r>
            <a:r>
              <a:rPr lang="en-US" altLang="en-US" sz="2300"/>
              <a:t> looks like a </a:t>
            </a:r>
            <a:r>
              <a:rPr lang="en-US" altLang="en-US" sz="2300" b="1"/>
              <a:t>table</a:t>
            </a:r>
            <a:r>
              <a:rPr lang="en-US" altLang="en-US" sz="2300"/>
              <a:t> of values.</a:t>
            </a:r>
          </a:p>
          <a:p>
            <a:pPr>
              <a:lnSpc>
                <a:spcPct val="80000"/>
              </a:lnSpc>
            </a:pPr>
            <a:endParaRPr lang="en-US" altLang="en-US" sz="2300"/>
          </a:p>
          <a:p>
            <a:pPr>
              <a:lnSpc>
                <a:spcPct val="80000"/>
              </a:lnSpc>
            </a:pPr>
            <a:r>
              <a:rPr lang="en-US" altLang="en-US" sz="2300"/>
              <a:t>A relation typically contains a </a:t>
            </a:r>
            <a:r>
              <a:rPr lang="en-US" altLang="en-US" sz="2300" b="1"/>
              <a:t>set of rows</a:t>
            </a:r>
            <a:r>
              <a:rPr lang="en-US" altLang="en-US" sz="2300"/>
              <a:t>.</a:t>
            </a:r>
          </a:p>
          <a:p>
            <a:pPr>
              <a:lnSpc>
                <a:spcPct val="80000"/>
              </a:lnSpc>
            </a:pPr>
            <a:endParaRPr lang="en-US" altLang="en-US" sz="2300"/>
          </a:p>
          <a:p>
            <a:pPr>
              <a:lnSpc>
                <a:spcPct val="80000"/>
              </a:lnSpc>
            </a:pPr>
            <a:r>
              <a:rPr lang="en-US" altLang="en-US" sz="2300"/>
              <a:t>The data elements in each </a:t>
            </a:r>
            <a:r>
              <a:rPr lang="en-US" altLang="en-US" sz="2300" b="1"/>
              <a:t>row</a:t>
            </a:r>
            <a:r>
              <a:rPr lang="en-US" altLang="en-US" sz="2300"/>
              <a:t> represent certain facts that correspond to a real-world </a:t>
            </a:r>
            <a:r>
              <a:rPr lang="en-US" altLang="en-US" sz="2300" b="1"/>
              <a:t>entity</a:t>
            </a:r>
            <a:r>
              <a:rPr lang="en-US" altLang="en-US" sz="2300"/>
              <a:t> or </a:t>
            </a:r>
            <a:r>
              <a:rPr lang="en-US" altLang="en-US" sz="2300" b="1"/>
              <a:t>relationship</a:t>
            </a:r>
            <a:endParaRPr lang="en-US" altLang="en-US" sz="2300"/>
          </a:p>
          <a:p>
            <a:pPr lvl="1">
              <a:lnSpc>
                <a:spcPct val="80000"/>
              </a:lnSpc>
            </a:pPr>
            <a:r>
              <a:rPr lang="en-US" altLang="en-US" sz="2300"/>
              <a:t>In the formal model, rows are called </a:t>
            </a:r>
            <a:r>
              <a:rPr lang="en-US" altLang="en-US" sz="2100" b="1"/>
              <a:t>tuples</a:t>
            </a:r>
          </a:p>
          <a:p>
            <a:pPr lvl="1">
              <a:lnSpc>
                <a:spcPct val="80000"/>
              </a:lnSpc>
            </a:pPr>
            <a:endParaRPr lang="en-US" altLang="en-US" sz="2100"/>
          </a:p>
          <a:p>
            <a:pPr>
              <a:lnSpc>
                <a:spcPct val="80000"/>
              </a:lnSpc>
            </a:pPr>
            <a:r>
              <a:rPr lang="en-US" altLang="en-US" sz="2300"/>
              <a:t>Each </a:t>
            </a:r>
            <a:r>
              <a:rPr lang="en-US" altLang="en-US" sz="2300" b="1"/>
              <a:t>column</a:t>
            </a:r>
            <a:r>
              <a:rPr lang="en-US" altLang="en-US" sz="2300"/>
              <a:t> has a column header that gives an indication of the meaning of the data items in that column</a:t>
            </a:r>
          </a:p>
          <a:p>
            <a:pPr lvl="1">
              <a:lnSpc>
                <a:spcPct val="80000"/>
              </a:lnSpc>
            </a:pPr>
            <a:r>
              <a:rPr lang="en-US" altLang="en-US" sz="2100"/>
              <a:t>In the formal model, the column header is called an </a:t>
            </a:r>
            <a:r>
              <a:rPr lang="en-US" altLang="en-US" sz="2100" b="1"/>
              <a:t>attribute name</a:t>
            </a:r>
            <a:r>
              <a:rPr lang="en-US" altLang="en-US" sz="2100"/>
              <a:t> (or just </a:t>
            </a:r>
            <a:r>
              <a:rPr lang="en-US" altLang="en-US" sz="2100" b="1"/>
              <a:t>attribute</a:t>
            </a:r>
            <a:r>
              <a:rPr lang="en-US" altLang="en-US" sz="2100"/>
              <a:t>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B010F9BD-0887-8DEE-6569-72360F16E0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6EA19777-7878-5D4A-B0F9-7919B34AF097}" type="slidenum">
              <a:rPr lang="en-US" altLang="en-US"/>
              <a:pPr/>
              <a:t>6</a:t>
            </a:fld>
            <a:endParaRPr lang="en-CA" altLang="en-US"/>
          </a:p>
        </p:txBody>
      </p:sp>
      <p:sp>
        <p:nvSpPr>
          <p:cNvPr id="751618" name="Rectangle 2">
            <a:extLst>
              <a:ext uri="{FF2B5EF4-FFF2-40B4-BE49-F238E27FC236}">
                <a16:creationId xmlns:a16="http://schemas.microsoft.com/office/drawing/2014/main" id="{D192A4F9-C39D-FEF3-9A3C-1931CBC07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Relation</a:t>
            </a:r>
          </a:p>
        </p:txBody>
      </p:sp>
      <p:sp>
        <p:nvSpPr>
          <p:cNvPr id="751621" name="Rectangle 5">
            <a:extLst>
              <a:ext uri="{FF2B5EF4-FFF2-40B4-BE49-F238E27FC236}">
                <a16:creationId xmlns:a16="http://schemas.microsoft.com/office/drawing/2014/main" id="{ED637469-C140-592C-B528-B29BEA0BD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6825" y="61595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751622" name="Picture 6">
            <a:extLst>
              <a:ext uri="{FF2B5EF4-FFF2-40B4-BE49-F238E27FC236}">
                <a16:creationId xmlns:a16="http://schemas.microsoft.com/office/drawing/2014/main" id="{773BCB47-B6A5-FF65-F095-66A6EAE0A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95525"/>
            <a:ext cx="8489950" cy="307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D6ECAB1-4154-D9A7-9B39-7AA3789CD7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C91976D1-5013-4544-9495-22EBF7A771AA}" type="slidenum">
              <a:rPr lang="en-US" altLang="en-US"/>
              <a:pPr/>
              <a:t>7</a:t>
            </a:fld>
            <a:endParaRPr lang="en-CA" altLang="en-US"/>
          </a:p>
        </p:txBody>
      </p:sp>
      <p:sp>
        <p:nvSpPr>
          <p:cNvPr id="749570" name="Rectangle 2">
            <a:extLst>
              <a:ext uri="{FF2B5EF4-FFF2-40B4-BE49-F238E27FC236}">
                <a16:creationId xmlns:a16="http://schemas.microsoft.com/office/drawing/2014/main" id="{E2CFAC70-8852-0700-BB0E-56819468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Informal Definitions</a:t>
            </a:r>
          </a:p>
        </p:txBody>
      </p:sp>
      <p:sp>
        <p:nvSpPr>
          <p:cNvPr id="749571" name="Rectangle 3">
            <a:extLst>
              <a:ext uri="{FF2B5EF4-FFF2-40B4-BE49-F238E27FC236}">
                <a16:creationId xmlns:a16="http://schemas.microsoft.com/office/drawing/2014/main" id="{81B1EE9A-C73A-89A2-9894-DCD274BCF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Key of a Relation:</a:t>
            </a:r>
          </a:p>
          <a:p>
            <a:pPr lvl="1"/>
            <a:r>
              <a:rPr lang="en-US" altLang="en-US" sz="2500"/>
              <a:t>Each row has a value of a data item (or set of items) that uniquely identifies that row in the table</a:t>
            </a:r>
          </a:p>
          <a:p>
            <a:pPr lvl="2"/>
            <a:r>
              <a:rPr lang="en-US" altLang="en-US" sz="2300"/>
              <a:t>Called the </a:t>
            </a:r>
            <a:r>
              <a:rPr lang="en-US" altLang="en-US" sz="2300" i="1"/>
              <a:t>key</a:t>
            </a:r>
          </a:p>
          <a:p>
            <a:pPr lvl="1"/>
            <a:r>
              <a:rPr lang="en-US" altLang="en-US" sz="2500"/>
              <a:t>In the STUDENT table, SSN is the key</a:t>
            </a:r>
          </a:p>
          <a:p>
            <a:pPr lvl="1"/>
            <a:endParaRPr lang="en-US" altLang="en-US" sz="2500"/>
          </a:p>
          <a:p>
            <a:pPr lvl="1"/>
            <a:r>
              <a:rPr lang="en-US" altLang="en-US" sz="2500"/>
              <a:t>Sometimes row-ids or sequential numbers are assigned as keys to identify the rows in a table</a:t>
            </a:r>
          </a:p>
          <a:p>
            <a:pPr lvl="2"/>
            <a:r>
              <a:rPr lang="en-US" altLang="en-US" sz="2300"/>
              <a:t>Called </a:t>
            </a:r>
            <a:r>
              <a:rPr lang="en-US" altLang="en-US" sz="2300" i="1"/>
              <a:t>artificial key</a:t>
            </a:r>
            <a:r>
              <a:rPr lang="en-US" altLang="en-US" sz="2300"/>
              <a:t> or </a:t>
            </a:r>
            <a:r>
              <a:rPr lang="en-US" altLang="en-US" sz="2300" i="1"/>
              <a:t>surrogate key</a:t>
            </a:r>
          </a:p>
          <a:p>
            <a:pPr lvl="1">
              <a:buFont typeface="Wingdings" pitchFamily="2" charset="2"/>
              <a:buNone/>
            </a:pPr>
            <a:endParaRPr lang="en-US" altLang="en-US" sz="250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C8A90B8-3F54-B369-6105-0C860A7C6F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FA36E11D-7460-3C4D-AB62-CF7486017D46}" type="slidenum">
              <a:rPr lang="en-US" altLang="en-US"/>
              <a:pPr/>
              <a:t>8</a:t>
            </a:fld>
            <a:endParaRPr lang="en-CA" altLang="en-US"/>
          </a:p>
        </p:txBody>
      </p:sp>
      <p:sp>
        <p:nvSpPr>
          <p:cNvPr id="675844" name="Rectangle 4">
            <a:extLst>
              <a:ext uri="{FF2B5EF4-FFF2-40B4-BE49-F238E27FC236}">
                <a16:creationId xmlns:a16="http://schemas.microsoft.com/office/drawing/2014/main" id="{53FEA20F-5651-AF34-886B-6201142381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Definitions - Schema</a:t>
            </a:r>
          </a:p>
        </p:txBody>
      </p:sp>
      <p:sp>
        <p:nvSpPr>
          <p:cNvPr id="675845" name="Rectangle 5">
            <a:extLst>
              <a:ext uri="{FF2B5EF4-FFF2-40B4-BE49-F238E27FC236}">
                <a16:creationId xmlns:a16="http://schemas.microsoft.com/office/drawing/2014/main" id="{66D45837-0374-3D8F-F96F-920973D78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The </a:t>
            </a:r>
            <a:r>
              <a:rPr lang="en-US" altLang="en-US" sz="2400" b="1" dirty="0"/>
              <a:t>Schema</a:t>
            </a:r>
            <a:r>
              <a:rPr lang="en-US" altLang="en-US" sz="2400" dirty="0"/>
              <a:t> (or description) of a Relation:</a:t>
            </a:r>
          </a:p>
          <a:p>
            <a:pPr lvl="1"/>
            <a:r>
              <a:rPr lang="en-US" altLang="en-US" sz="2200" dirty="0"/>
              <a:t>Denoted by R(A1, A2, .....An)</a:t>
            </a:r>
          </a:p>
          <a:p>
            <a:pPr lvl="1"/>
            <a:r>
              <a:rPr lang="en-US" altLang="en-US" sz="2200" dirty="0"/>
              <a:t>R is the </a:t>
            </a:r>
            <a:r>
              <a:rPr lang="en-US" altLang="en-US" sz="2200" b="1" dirty="0"/>
              <a:t>name</a:t>
            </a:r>
            <a:r>
              <a:rPr lang="en-US" altLang="en-US" sz="2200" dirty="0"/>
              <a:t> of the relation</a:t>
            </a:r>
          </a:p>
          <a:p>
            <a:pPr lvl="1"/>
            <a:r>
              <a:rPr lang="en-US" altLang="en-US" sz="2200" dirty="0"/>
              <a:t>The </a:t>
            </a:r>
            <a:r>
              <a:rPr lang="en-US" altLang="en-US" sz="2200" b="1" dirty="0"/>
              <a:t>attributes</a:t>
            </a:r>
            <a:r>
              <a:rPr lang="en-US" altLang="en-US" sz="2200" dirty="0"/>
              <a:t> of the relation are A1, A2, ..., An</a:t>
            </a:r>
          </a:p>
          <a:p>
            <a:r>
              <a:rPr lang="en-US" altLang="en-US" sz="2400" dirty="0"/>
              <a:t>Example: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/>
              <a:t>	CUSTOMER (Cust-id, Cust-name, Address, Phone#)</a:t>
            </a:r>
          </a:p>
          <a:p>
            <a:pPr lvl="1"/>
            <a:r>
              <a:rPr lang="en-US" altLang="en-US" sz="2200" dirty="0"/>
              <a:t>CUSTOMER is the relation name</a:t>
            </a:r>
          </a:p>
          <a:p>
            <a:pPr lvl="1"/>
            <a:r>
              <a:rPr lang="en-US" altLang="en-US" sz="2200" dirty="0"/>
              <a:t>Defined over the four attributes: Cust-id, Cust-name, Address, Phone#</a:t>
            </a:r>
          </a:p>
          <a:p>
            <a:r>
              <a:rPr lang="en-US" altLang="en-US" sz="2400" dirty="0"/>
              <a:t>Each attribute has a </a:t>
            </a:r>
            <a:r>
              <a:rPr lang="en-US" altLang="en-US" sz="2400" b="1" dirty="0"/>
              <a:t>domain</a:t>
            </a:r>
            <a:r>
              <a:rPr lang="en-US" altLang="en-US" sz="2400" dirty="0"/>
              <a:t> or a set of valid values. </a:t>
            </a:r>
          </a:p>
          <a:p>
            <a:pPr lvl="1"/>
            <a:r>
              <a:rPr lang="en-US" altLang="en-US" sz="2200" dirty="0"/>
              <a:t>For example, the domain of Cust-id is 6 digit numbers.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E652D5A-D0CE-7239-2323-6847E770F5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5- </a:t>
            </a:r>
            <a:fld id="{56570335-C4B5-E54C-BFDE-06126ABC47B5}" type="slidenum">
              <a:rPr lang="en-US" altLang="en-US"/>
              <a:pPr/>
              <a:t>9</a:t>
            </a:fld>
            <a:endParaRPr lang="en-CA" altLang="en-US"/>
          </a:p>
        </p:txBody>
      </p:sp>
      <p:sp>
        <p:nvSpPr>
          <p:cNvPr id="677892" name="Rectangle 4">
            <a:extLst>
              <a:ext uri="{FF2B5EF4-FFF2-40B4-BE49-F238E27FC236}">
                <a16:creationId xmlns:a16="http://schemas.microsoft.com/office/drawing/2014/main" id="{C408F358-B1D9-8873-23F7-46860E135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 Definitions - Tuple</a:t>
            </a:r>
          </a:p>
        </p:txBody>
      </p:sp>
      <p:sp>
        <p:nvSpPr>
          <p:cNvPr id="677893" name="Rectangle 5">
            <a:extLst>
              <a:ext uri="{FF2B5EF4-FFF2-40B4-BE49-F238E27FC236}">
                <a16:creationId xmlns:a16="http://schemas.microsoft.com/office/drawing/2014/main" id="{B9E7463B-D6CE-DC98-E2C2-248D346993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A </a:t>
            </a:r>
            <a:r>
              <a:rPr lang="en-US" altLang="en-US" sz="2400" b="1"/>
              <a:t>tuple</a:t>
            </a:r>
            <a:r>
              <a:rPr lang="en-US" altLang="en-US" sz="2400"/>
              <a:t> is an ordered set of values (enclosed in angled brackets ‘&lt; … &gt;’)</a:t>
            </a:r>
          </a:p>
          <a:p>
            <a:r>
              <a:rPr lang="en-US" altLang="en-US" sz="2400"/>
              <a:t>Each value is derived from an appropriate </a:t>
            </a:r>
            <a:r>
              <a:rPr lang="en-US" altLang="en-US" sz="2400" i="1"/>
              <a:t>domain</a:t>
            </a:r>
            <a:r>
              <a:rPr lang="en-US" altLang="en-US" sz="2400"/>
              <a:t>.</a:t>
            </a:r>
          </a:p>
          <a:p>
            <a:r>
              <a:rPr lang="en-US" altLang="en-US" sz="2400"/>
              <a:t>A row in the CUSTOMER relation is a 4-tuple and would consist of four values, for example:</a:t>
            </a:r>
          </a:p>
          <a:p>
            <a:pPr lvl="1"/>
            <a:r>
              <a:rPr lang="en-US" altLang="en-US" sz="2200"/>
              <a:t>&lt;632895, "John Smith", "101 Main St. Atlanta, GA  30332", "(404) 894-2000"&gt;</a:t>
            </a:r>
          </a:p>
          <a:p>
            <a:pPr lvl="1"/>
            <a:r>
              <a:rPr lang="en-US" altLang="en-US" sz="2200"/>
              <a:t>This is called a 4-tuple as it has 4 values</a:t>
            </a:r>
          </a:p>
          <a:p>
            <a:pPr lvl="1"/>
            <a:r>
              <a:rPr lang="en-US" altLang="en-US" sz="2200"/>
              <a:t>A tuple (row) in the CUSTOMER relation.</a:t>
            </a:r>
          </a:p>
          <a:p>
            <a:r>
              <a:rPr lang="en-US" altLang="en-US" sz="2400"/>
              <a:t>A relation is a </a:t>
            </a:r>
            <a:r>
              <a:rPr lang="en-US" altLang="en-US" sz="2400" b="1"/>
              <a:t>set </a:t>
            </a:r>
            <a:r>
              <a:rPr lang="en-US" altLang="en-US" sz="2400"/>
              <a:t>of such tuples (rows)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1186</TotalTime>
  <Words>3090</Words>
  <Application>Microsoft Macintosh PowerPoint</Application>
  <PresentationFormat>Letter Paper (8.5x11 in)</PresentationFormat>
  <Paragraphs>363</Paragraphs>
  <Slides>42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Tahoma</vt:lpstr>
      <vt:lpstr>Times New Roman</vt:lpstr>
      <vt:lpstr>Wingdings</vt:lpstr>
      <vt:lpstr>Blends</vt:lpstr>
      <vt:lpstr> </vt:lpstr>
      <vt:lpstr>Chapter Outline</vt:lpstr>
      <vt:lpstr>Relational Model Concepts</vt:lpstr>
      <vt:lpstr>Relational Model Concepts</vt:lpstr>
      <vt:lpstr>Informal Definitions</vt:lpstr>
      <vt:lpstr>Example of a Relation</vt:lpstr>
      <vt:lpstr>Informal Definitions</vt:lpstr>
      <vt:lpstr>Formal Definitions - Schema</vt:lpstr>
      <vt:lpstr>Formal Definitions - Tuple</vt:lpstr>
      <vt:lpstr>Formal Definitions - Domain</vt:lpstr>
      <vt:lpstr>Formal Definitions - State</vt:lpstr>
      <vt:lpstr>Formal Definitions - Summary</vt:lpstr>
      <vt:lpstr>Formal Definitions - Example</vt:lpstr>
      <vt:lpstr>Definition Summary</vt:lpstr>
      <vt:lpstr>Example – A relation STUDENT</vt:lpstr>
      <vt:lpstr>Characteristics Of Relations</vt:lpstr>
      <vt:lpstr>Same state as previous Figure (but with different order of tuples)</vt:lpstr>
      <vt:lpstr>Characteristics Of Relations</vt:lpstr>
      <vt:lpstr>Characteristics Of Relations</vt:lpstr>
      <vt:lpstr>Relational Integrity Constraints</vt:lpstr>
      <vt:lpstr>Key Constraints</vt:lpstr>
      <vt:lpstr>Key Constraints (continued)</vt:lpstr>
      <vt:lpstr>Key Constraints (continued)</vt:lpstr>
      <vt:lpstr>CAR table with two candidate keys – LicenseNumber chosen as Primary Key</vt:lpstr>
      <vt:lpstr>Relational Database Schema</vt:lpstr>
      <vt:lpstr>PowerPoint Presentation</vt:lpstr>
      <vt:lpstr>Entity Integrity</vt:lpstr>
      <vt:lpstr>Referential Integrity</vt:lpstr>
      <vt:lpstr>Referential Integrity</vt:lpstr>
      <vt:lpstr>Referential Integrity (or foreign key)  Constraint</vt:lpstr>
      <vt:lpstr>Displaying a relational database schema and its constraints</vt:lpstr>
      <vt:lpstr>PowerPoint Presentation</vt:lpstr>
      <vt:lpstr>Other Types of Constraints</vt:lpstr>
      <vt:lpstr>Populated database state</vt:lpstr>
      <vt:lpstr>PowerPoint Presentation</vt:lpstr>
      <vt:lpstr>Update Operations on Relations</vt:lpstr>
      <vt:lpstr>Update Operations on Relations</vt:lpstr>
      <vt:lpstr>Possible violations for each operation</vt:lpstr>
      <vt:lpstr>Possible violations for each operation</vt:lpstr>
      <vt:lpstr>Possible violations for each operation</vt:lpstr>
      <vt:lpstr>Summary</vt:lpstr>
      <vt:lpstr>In-Class Exercise</vt:lpstr>
    </vt:vector>
  </TitlesOfParts>
  <Manager/>
  <Company>©2007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subject>The Relational Data Model and Relational Database Constraints </dc:subject>
  <dc:creator>Elmasri/Navathe</dc:creator>
  <cp:keywords/>
  <dc:description/>
  <cp:lastModifiedBy>Microsoft Office User</cp:lastModifiedBy>
  <cp:revision>57</cp:revision>
  <cp:lastPrinted>2001-11-04T00:51:13Z</cp:lastPrinted>
  <dcterms:created xsi:type="dcterms:W3CDTF">2005-02-25T19:46:41Z</dcterms:created>
  <dcterms:modified xsi:type="dcterms:W3CDTF">2025-07-16T10:24:02Z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-1997637142</vt:i4>
  </property>
  <property fmtid="{D5CDD505-2E9C-101B-9397-08002B2CF9AE}" pid="3" name="_EmailSubject">
    <vt:lpwstr>PPT final version of Chapter 3</vt:lpwstr>
  </property>
  <property fmtid="{D5CDD505-2E9C-101B-9397-08002B2CF9AE}" pid="4" name="_AuthorEmail">
    <vt:lpwstr>Katherine.Harutunian@AWL.com</vt:lpwstr>
  </property>
  <property fmtid="{D5CDD505-2E9C-101B-9397-08002B2CF9AE}" pid="5" name="_AuthorEmailDisplayName">
    <vt:lpwstr>Harutunian, Katherine</vt:lpwstr>
  </property>
  <property fmtid="{D5CDD505-2E9C-101B-9397-08002B2CF9AE}" pid="6" name="_PreviousAdHocReviewCycleID">
    <vt:i4>-1236066078</vt:i4>
  </property>
</Properties>
</file>