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7" r:id="rId1"/>
    <p:sldMasterId id="2147483848" r:id="rId2"/>
  </p:sldMasterIdLst>
  <p:notesMasterIdLst>
    <p:notesMasterId r:id="rId93"/>
  </p:notesMasterIdLst>
  <p:handoutMasterIdLst>
    <p:handoutMasterId r:id="rId94"/>
  </p:handoutMasterIdLst>
  <p:sldIdLst>
    <p:sldId id="256" r:id="rId3"/>
    <p:sldId id="373" r:id="rId4"/>
    <p:sldId id="386" r:id="rId5"/>
    <p:sldId id="387" r:id="rId6"/>
    <p:sldId id="257" r:id="rId7"/>
    <p:sldId id="260" r:id="rId8"/>
    <p:sldId id="388" r:id="rId9"/>
    <p:sldId id="274" r:id="rId10"/>
    <p:sldId id="299" r:id="rId11"/>
    <p:sldId id="300" r:id="rId12"/>
    <p:sldId id="389" r:id="rId13"/>
    <p:sldId id="411" r:id="rId14"/>
    <p:sldId id="313"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403" r:id="rId33"/>
    <p:sldId id="404" r:id="rId34"/>
    <p:sldId id="419" r:id="rId35"/>
    <p:sldId id="420" r:id="rId36"/>
    <p:sldId id="405" r:id="rId37"/>
    <p:sldId id="406" r:id="rId38"/>
    <p:sldId id="416" r:id="rId39"/>
    <p:sldId id="417" r:id="rId40"/>
    <p:sldId id="407" r:id="rId41"/>
    <p:sldId id="408" r:id="rId42"/>
    <p:sldId id="421" r:id="rId43"/>
    <p:sldId id="409" r:id="rId44"/>
    <p:sldId id="410" r:id="rId45"/>
    <p:sldId id="1368" r:id="rId46"/>
    <p:sldId id="1369" r:id="rId47"/>
    <p:sldId id="1371" r:id="rId48"/>
    <p:sldId id="412" r:id="rId49"/>
    <p:sldId id="413" r:id="rId50"/>
    <p:sldId id="369" r:id="rId51"/>
    <p:sldId id="370" r:id="rId52"/>
    <p:sldId id="371" r:id="rId53"/>
    <p:sldId id="372" r:id="rId54"/>
    <p:sldId id="424" r:id="rId55"/>
    <p:sldId id="1339" r:id="rId56"/>
    <p:sldId id="1378" r:id="rId57"/>
    <p:sldId id="1340" r:id="rId58"/>
    <p:sldId id="439" r:id="rId59"/>
    <p:sldId id="1296" r:id="rId60"/>
    <p:sldId id="1294" r:id="rId61"/>
    <p:sldId id="440" r:id="rId62"/>
    <p:sldId id="441" r:id="rId63"/>
    <p:sldId id="1341" r:id="rId64"/>
    <p:sldId id="1342" r:id="rId65"/>
    <p:sldId id="1343" r:id="rId66"/>
    <p:sldId id="1344" r:id="rId67"/>
    <p:sldId id="1345" r:id="rId68"/>
    <p:sldId id="1346" r:id="rId69"/>
    <p:sldId id="1347" r:id="rId70"/>
    <p:sldId id="1348" r:id="rId71"/>
    <p:sldId id="1349" r:id="rId72"/>
    <p:sldId id="1350" r:id="rId73"/>
    <p:sldId id="1351" r:id="rId74"/>
    <p:sldId id="1352" r:id="rId75"/>
    <p:sldId id="1354" r:id="rId76"/>
    <p:sldId id="1355" r:id="rId77"/>
    <p:sldId id="1356" r:id="rId78"/>
    <p:sldId id="1379" r:id="rId79"/>
    <p:sldId id="1357" r:id="rId80"/>
    <p:sldId id="1358" r:id="rId81"/>
    <p:sldId id="1360" r:id="rId82"/>
    <p:sldId id="1359" r:id="rId83"/>
    <p:sldId id="1361" r:id="rId84"/>
    <p:sldId id="1362" r:id="rId85"/>
    <p:sldId id="1363" r:id="rId86"/>
    <p:sldId id="1365" r:id="rId87"/>
    <p:sldId id="1372" r:id="rId88"/>
    <p:sldId id="1373" r:id="rId89"/>
    <p:sldId id="1375" r:id="rId90"/>
    <p:sldId id="1376" r:id="rId91"/>
    <p:sldId id="1377" r:id="rId92"/>
  </p:sldIdLst>
  <p:sldSz cx="9144000" cy="6858000" type="screen4x3"/>
  <p:notesSz cx="7102475" cy="10231438"/>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90" autoAdjust="0"/>
    <p:restoredTop sz="94660"/>
  </p:normalViewPr>
  <p:slideViewPr>
    <p:cSldViewPr>
      <p:cViewPr varScale="1">
        <p:scale>
          <a:sx n="78" d="100"/>
          <a:sy n="78" d="100"/>
        </p:scale>
        <p:origin x="1627"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presProps" Target="presProps.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notesMaster" Target="notesMasters/notesMaster1.xml"/><Relationship Id="rId9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48" tIns="49524" rIns="99048" bIns="49524" rtlCol="0"/>
          <a:lstStyle>
            <a:lvl1pPr algn="l">
              <a:defRPr sz="1300" smtClean="0"/>
            </a:lvl1pPr>
          </a:lstStyle>
          <a:p>
            <a:pPr>
              <a:defRPr/>
            </a:pPr>
            <a:endParaRPr lang="en-IN"/>
          </a:p>
        </p:txBody>
      </p:sp>
      <p:sp>
        <p:nvSpPr>
          <p:cNvPr id="3" name="Date Placeholder 2"/>
          <p:cNvSpPr>
            <a:spLocks noGrp="1"/>
          </p:cNvSpPr>
          <p:nvPr>
            <p:ph type="dt" sz="quarter" idx="1"/>
          </p:nvPr>
        </p:nvSpPr>
        <p:spPr>
          <a:xfrm>
            <a:off x="4022725" y="0"/>
            <a:ext cx="3078163" cy="511175"/>
          </a:xfrm>
          <a:prstGeom prst="rect">
            <a:avLst/>
          </a:prstGeom>
        </p:spPr>
        <p:txBody>
          <a:bodyPr vert="horz" lIns="99048" tIns="49524" rIns="99048" bIns="49524" rtlCol="0"/>
          <a:lstStyle>
            <a:lvl1pPr algn="r">
              <a:defRPr sz="1300" smtClean="0"/>
            </a:lvl1pPr>
          </a:lstStyle>
          <a:p>
            <a:pPr>
              <a:defRPr/>
            </a:pPr>
            <a:fld id="{043EF137-8218-40A7-9CEC-89F0BC8100E8}" type="datetimeFigureOut">
              <a:rPr lang="en-US"/>
              <a:pPr>
                <a:defRPr/>
              </a:pPr>
              <a:t>6/2/2025</a:t>
            </a:fld>
            <a:endParaRPr lang="en-IN"/>
          </a:p>
        </p:txBody>
      </p:sp>
      <p:sp>
        <p:nvSpPr>
          <p:cNvPr id="4" name="Footer Placeholder 3"/>
          <p:cNvSpPr>
            <a:spLocks noGrp="1"/>
          </p:cNvSpPr>
          <p:nvPr>
            <p:ph type="ftr" sz="quarter" idx="2"/>
          </p:nvPr>
        </p:nvSpPr>
        <p:spPr>
          <a:xfrm>
            <a:off x="0" y="9718675"/>
            <a:ext cx="3078163" cy="511175"/>
          </a:xfrm>
          <a:prstGeom prst="rect">
            <a:avLst/>
          </a:prstGeom>
        </p:spPr>
        <p:txBody>
          <a:bodyPr vert="horz" lIns="99048" tIns="49524" rIns="99048" bIns="49524" rtlCol="0" anchor="b"/>
          <a:lstStyle>
            <a:lvl1pPr algn="l">
              <a:defRPr sz="1300" smtClean="0"/>
            </a:lvl1pPr>
          </a:lstStyle>
          <a:p>
            <a:pPr>
              <a:defRPr/>
            </a:pPr>
            <a:endParaRPr lang="en-IN"/>
          </a:p>
        </p:txBody>
      </p:sp>
      <p:sp>
        <p:nvSpPr>
          <p:cNvPr id="5" name="Slide Number Placeholder 4"/>
          <p:cNvSpPr>
            <a:spLocks noGrp="1"/>
          </p:cNvSpPr>
          <p:nvPr>
            <p:ph type="sldNum" sz="quarter" idx="3"/>
          </p:nvPr>
        </p:nvSpPr>
        <p:spPr>
          <a:xfrm>
            <a:off x="4022725" y="9718675"/>
            <a:ext cx="3078163" cy="511175"/>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68CD0F73-CF69-482B-AD38-08C1DB275755}" type="slidenum">
              <a:rPr lang="en-IN"/>
              <a:pPr/>
              <a:t>‹#›</a:t>
            </a:fld>
            <a:endParaRPr lang="en-IN"/>
          </a:p>
        </p:txBody>
      </p:sp>
    </p:spTree>
    <p:extLst>
      <p:ext uri="{BB962C8B-B14F-4D97-AF65-F5344CB8AC3E}">
        <p14:creationId xmlns:p14="http://schemas.microsoft.com/office/powerpoint/2010/main" val="6219154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9048" tIns="49524" rIns="99048" bIns="49524" rtlCol="0"/>
          <a:lstStyle>
            <a:lvl1pPr algn="l">
              <a:defRPr sz="1300"/>
            </a:lvl1pPr>
          </a:lstStyle>
          <a:p>
            <a:pPr>
              <a:defRPr/>
            </a:pPr>
            <a:endParaRPr lang="en-IN"/>
          </a:p>
        </p:txBody>
      </p:sp>
      <p:sp>
        <p:nvSpPr>
          <p:cNvPr id="3" name="Date Placeholder 2"/>
          <p:cNvSpPr>
            <a:spLocks noGrp="1"/>
          </p:cNvSpPr>
          <p:nvPr>
            <p:ph type="dt" idx="1"/>
          </p:nvPr>
        </p:nvSpPr>
        <p:spPr>
          <a:xfrm>
            <a:off x="4022725" y="0"/>
            <a:ext cx="3078163" cy="511175"/>
          </a:xfrm>
          <a:prstGeom prst="rect">
            <a:avLst/>
          </a:prstGeom>
        </p:spPr>
        <p:txBody>
          <a:bodyPr vert="horz" lIns="99048" tIns="49524" rIns="99048" bIns="49524" rtlCol="0"/>
          <a:lstStyle>
            <a:lvl1pPr algn="r">
              <a:defRPr sz="1300"/>
            </a:lvl1pPr>
          </a:lstStyle>
          <a:p>
            <a:pPr>
              <a:defRPr/>
            </a:pPr>
            <a:fld id="{9C7CB25C-FD3E-40EC-845F-449B64DF6160}" type="datetimeFigureOut">
              <a:rPr lang="en-US"/>
              <a:pPr>
                <a:defRPr/>
              </a:pPr>
              <a:t>6/2/2025</a:t>
            </a:fld>
            <a:endParaRPr lang="en-IN"/>
          </a:p>
        </p:txBody>
      </p:sp>
      <p:sp>
        <p:nvSpPr>
          <p:cNvPr id="4" name="Slide Image Placeholder 3"/>
          <p:cNvSpPr>
            <a:spLocks noGrp="1" noRot="1" noChangeAspect="1"/>
          </p:cNvSpPr>
          <p:nvPr>
            <p:ph type="sldImg" idx="2"/>
          </p:nvPr>
        </p:nvSpPr>
        <p:spPr>
          <a:xfrm>
            <a:off x="993775" y="766763"/>
            <a:ext cx="5114925" cy="3836987"/>
          </a:xfrm>
          <a:prstGeom prst="rect">
            <a:avLst/>
          </a:prstGeom>
          <a:noFill/>
          <a:ln w="12700">
            <a:solidFill>
              <a:prstClr val="black"/>
            </a:solidFill>
          </a:ln>
        </p:spPr>
        <p:txBody>
          <a:bodyPr vert="horz" lIns="99048" tIns="49524" rIns="99048" bIns="49524" rtlCol="0" anchor="ctr"/>
          <a:lstStyle/>
          <a:p>
            <a:pPr lvl="0"/>
            <a:endParaRPr lang="en-IN" noProof="0"/>
          </a:p>
        </p:txBody>
      </p:sp>
      <p:sp>
        <p:nvSpPr>
          <p:cNvPr id="5" name="Notes Placeholder 4"/>
          <p:cNvSpPr>
            <a:spLocks noGrp="1"/>
          </p:cNvSpPr>
          <p:nvPr>
            <p:ph type="body" sz="quarter" idx="3"/>
          </p:nvPr>
        </p:nvSpPr>
        <p:spPr>
          <a:xfrm>
            <a:off x="709613" y="4859338"/>
            <a:ext cx="5683250" cy="4605337"/>
          </a:xfrm>
          <a:prstGeom prst="rect">
            <a:avLst/>
          </a:prstGeom>
        </p:spPr>
        <p:txBody>
          <a:bodyPr vert="horz" lIns="99048" tIns="49524" rIns="99048" bIns="49524"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9718675"/>
            <a:ext cx="3078163" cy="511175"/>
          </a:xfrm>
          <a:prstGeom prst="rect">
            <a:avLst/>
          </a:prstGeom>
        </p:spPr>
        <p:txBody>
          <a:bodyPr vert="horz" lIns="99048" tIns="49524" rIns="99048" bIns="49524" rtlCol="0" anchor="b"/>
          <a:lstStyle>
            <a:lvl1pPr algn="l">
              <a:defRPr sz="1300"/>
            </a:lvl1pPr>
          </a:lstStyle>
          <a:p>
            <a:pPr>
              <a:defRPr/>
            </a:pPr>
            <a:endParaRPr lang="en-IN"/>
          </a:p>
        </p:txBody>
      </p:sp>
      <p:sp>
        <p:nvSpPr>
          <p:cNvPr id="7" name="Slide Number Placeholder 6"/>
          <p:cNvSpPr>
            <a:spLocks noGrp="1"/>
          </p:cNvSpPr>
          <p:nvPr>
            <p:ph type="sldNum" sz="quarter" idx="5"/>
          </p:nvPr>
        </p:nvSpPr>
        <p:spPr>
          <a:xfrm>
            <a:off x="4022725" y="9718675"/>
            <a:ext cx="3078163" cy="511175"/>
          </a:xfrm>
          <a:prstGeom prst="rect">
            <a:avLst/>
          </a:prstGeom>
        </p:spPr>
        <p:txBody>
          <a:bodyPr vert="horz" wrap="square" lIns="99048" tIns="49524" rIns="99048" bIns="49524" numCol="1" anchor="b" anchorCtr="0" compatLnSpc="1">
            <a:prstTxWarp prst="textNoShape">
              <a:avLst/>
            </a:prstTxWarp>
          </a:bodyPr>
          <a:lstStyle>
            <a:lvl1pPr algn="r">
              <a:defRPr sz="1300"/>
            </a:lvl1pPr>
          </a:lstStyle>
          <a:p>
            <a:fld id="{0DD6E223-3D58-4D34-A50B-D9BA8C5C9F9B}" type="slidenum">
              <a:rPr lang="en-IN"/>
              <a:pPr/>
              <a:t>‹#›</a:t>
            </a:fld>
            <a:endParaRPr lang="en-IN"/>
          </a:p>
        </p:txBody>
      </p:sp>
    </p:spTree>
    <p:extLst>
      <p:ext uri="{BB962C8B-B14F-4D97-AF65-F5344CB8AC3E}">
        <p14:creationId xmlns:p14="http://schemas.microsoft.com/office/powerpoint/2010/main" val="38062041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xfrm>
            <a:off x="3884613" y="8685213"/>
            <a:ext cx="2971800" cy="457200"/>
          </a:xfrm>
          <a:prstGeom prst="rect">
            <a:avLst/>
          </a:prstGeom>
          <a:noFill/>
        </p:spPr>
        <p:txBody>
          <a:bodyPr/>
          <a:lstStyle/>
          <a:p>
            <a:fld id="{4069DEB9-7AB1-4250-AEF1-8EFF15D90522}" type="slidenum">
              <a:rPr lang="en-US" smtClean="0"/>
              <a:pPr/>
              <a:t>2</a:t>
            </a:fld>
            <a:endParaRPr lang="en-US"/>
          </a:p>
        </p:txBody>
      </p:sp>
      <p:sp>
        <p:nvSpPr>
          <p:cNvPr id="106499" name="Rectangle 2"/>
          <p:cNvSpPr>
            <a:spLocks noGrp="1" noRot="1" noChangeAspect="1" noChangeArrowheads="1" noTextEdit="1"/>
          </p:cNvSpPr>
          <p:nvPr>
            <p:ph type="sldImg"/>
          </p:nvPr>
        </p:nvSpPr>
        <p:spPr>
          <a:xfrm>
            <a:off x="1143000" y="685800"/>
            <a:ext cx="4572000" cy="3429000"/>
          </a:xfrm>
          <a:ln/>
        </p:spPr>
      </p:sp>
      <p:sp>
        <p:nvSpPr>
          <p:cNvPr id="106500" name="Rectangle 3"/>
          <p:cNvSpPr>
            <a:spLocks noGrp="1" noChangeArrowheads="1"/>
          </p:cNvSpPr>
          <p:nvPr>
            <p:ph type="body" idx="1"/>
          </p:nvPr>
        </p:nvSpPr>
        <p:spPr>
          <a:noFill/>
          <a:ln/>
        </p:spPr>
        <p:txBody>
          <a:bodyPr/>
          <a:lstStyle/>
          <a:p>
            <a:pPr eaLnBrk="1" hangingPunct="1"/>
            <a:r>
              <a:rPr lang="en-US" dirty="0"/>
              <a:t>Reference: </a:t>
            </a:r>
            <a:r>
              <a:rPr lang="en-US" dirty="0" err="1"/>
              <a:t>wayne</a:t>
            </a:r>
            <a:r>
              <a:rPr lang="en-US" dirty="0"/>
              <a:t> </a:t>
            </a:r>
            <a:r>
              <a:rPr lang="en-US" dirty="0" err="1"/>
              <a:t>tomasi</a:t>
            </a:r>
            <a:endParaRPr lang="en-US" dirty="0"/>
          </a:p>
        </p:txBody>
      </p:sp>
    </p:spTree>
    <p:extLst>
      <p:ext uri="{BB962C8B-B14F-4D97-AF65-F5344CB8AC3E}">
        <p14:creationId xmlns:p14="http://schemas.microsoft.com/office/powerpoint/2010/main" val="3873971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xfrm>
            <a:off x="3884613" y="8685213"/>
            <a:ext cx="2971800" cy="457200"/>
          </a:xfrm>
          <a:prstGeom prst="rect">
            <a:avLst/>
          </a:prstGeom>
          <a:noFill/>
        </p:spPr>
        <p:txBody>
          <a:bodyPr/>
          <a:lstStyle/>
          <a:p>
            <a:fld id="{4069DEB9-7AB1-4250-AEF1-8EFF15D90522}" type="slidenum">
              <a:rPr lang="en-US" smtClean="0"/>
              <a:pPr/>
              <a:t>3</a:t>
            </a:fld>
            <a:endParaRPr lang="en-US"/>
          </a:p>
        </p:txBody>
      </p:sp>
      <p:sp>
        <p:nvSpPr>
          <p:cNvPr id="106499" name="Rectangle 2"/>
          <p:cNvSpPr>
            <a:spLocks noGrp="1" noRot="1" noChangeAspect="1" noChangeArrowheads="1" noTextEdit="1"/>
          </p:cNvSpPr>
          <p:nvPr>
            <p:ph type="sldImg"/>
          </p:nvPr>
        </p:nvSpPr>
        <p:spPr>
          <a:xfrm>
            <a:off x="1143000" y="685800"/>
            <a:ext cx="4572000" cy="3429000"/>
          </a:xfrm>
          <a:ln/>
        </p:spPr>
      </p:sp>
      <p:sp>
        <p:nvSpPr>
          <p:cNvPr id="106500" name="Rectangle 3"/>
          <p:cNvSpPr>
            <a:spLocks noGrp="1" noChangeArrowheads="1"/>
          </p:cNvSpPr>
          <p:nvPr>
            <p:ph type="body" idx="1"/>
          </p:nvPr>
        </p:nvSpPr>
        <p:spPr>
          <a:noFill/>
          <a:ln/>
        </p:spPr>
        <p:txBody>
          <a:bodyPr/>
          <a:lstStyle/>
          <a:p>
            <a:pPr eaLnBrk="1" hangingPunct="1"/>
            <a:r>
              <a:rPr lang="en-US" dirty="0"/>
              <a:t>Reference: </a:t>
            </a:r>
            <a:r>
              <a:rPr lang="en-US" dirty="0" err="1"/>
              <a:t>wayne</a:t>
            </a:r>
            <a:r>
              <a:rPr lang="en-US" dirty="0"/>
              <a:t> </a:t>
            </a:r>
            <a:r>
              <a:rPr lang="en-US" dirty="0" err="1"/>
              <a:t>tomasi</a:t>
            </a:r>
            <a:endParaRPr lang="en-US" dirty="0"/>
          </a:p>
        </p:txBody>
      </p:sp>
    </p:spTree>
    <p:extLst>
      <p:ext uri="{BB962C8B-B14F-4D97-AF65-F5344CB8AC3E}">
        <p14:creationId xmlns:p14="http://schemas.microsoft.com/office/powerpoint/2010/main" val="11910949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xfrm>
            <a:off x="3884613" y="8685213"/>
            <a:ext cx="2971800" cy="457200"/>
          </a:xfrm>
          <a:prstGeom prst="rect">
            <a:avLst/>
          </a:prstGeom>
          <a:noFill/>
        </p:spPr>
        <p:txBody>
          <a:bodyPr/>
          <a:lstStyle/>
          <a:p>
            <a:fld id="{4069DEB9-7AB1-4250-AEF1-8EFF15D90522}" type="slidenum">
              <a:rPr lang="en-US" smtClean="0"/>
              <a:pPr/>
              <a:t>4</a:t>
            </a:fld>
            <a:endParaRPr lang="en-US"/>
          </a:p>
        </p:txBody>
      </p:sp>
      <p:sp>
        <p:nvSpPr>
          <p:cNvPr id="106499" name="Rectangle 2"/>
          <p:cNvSpPr>
            <a:spLocks noGrp="1" noRot="1" noChangeAspect="1" noChangeArrowheads="1" noTextEdit="1"/>
          </p:cNvSpPr>
          <p:nvPr>
            <p:ph type="sldImg"/>
          </p:nvPr>
        </p:nvSpPr>
        <p:spPr>
          <a:xfrm>
            <a:off x="1143000" y="685800"/>
            <a:ext cx="4572000" cy="3429000"/>
          </a:xfrm>
          <a:ln/>
        </p:spPr>
      </p:sp>
      <p:sp>
        <p:nvSpPr>
          <p:cNvPr id="106500" name="Rectangle 3"/>
          <p:cNvSpPr>
            <a:spLocks noGrp="1" noChangeArrowheads="1"/>
          </p:cNvSpPr>
          <p:nvPr>
            <p:ph type="body" idx="1"/>
          </p:nvPr>
        </p:nvSpPr>
        <p:spPr>
          <a:noFill/>
          <a:ln/>
        </p:spPr>
        <p:txBody>
          <a:bodyPr/>
          <a:lstStyle/>
          <a:p>
            <a:pPr eaLnBrk="1" hangingPunct="1"/>
            <a:r>
              <a:rPr lang="en-US" dirty="0"/>
              <a:t>Reference: </a:t>
            </a:r>
            <a:r>
              <a:rPr lang="en-US" dirty="0" err="1"/>
              <a:t>wayne</a:t>
            </a:r>
            <a:r>
              <a:rPr lang="en-US" dirty="0"/>
              <a:t> </a:t>
            </a:r>
            <a:r>
              <a:rPr lang="en-US" dirty="0" err="1"/>
              <a:t>tomasi</a:t>
            </a:r>
            <a:endParaRPr lang="en-US" dirty="0"/>
          </a:p>
        </p:txBody>
      </p:sp>
    </p:spTree>
    <p:extLst>
      <p:ext uri="{BB962C8B-B14F-4D97-AF65-F5344CB8AC3E}">
        <p14:creationId xmlns:p14="http://schemas.microsoft.com/office/powerpoint/2010/main" val="1740934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16632"/>
            <a:ext cx="7416824" cy="720080"/>
          </a:xfrm>
        </p:spPr>
        <p:txBody>
          <a:bodyPr anchor="b">
            <a:normAutofit/>
          </a:bodyPr>
          <a:lstStyle>
            <a:lvl1pPr algn="ctr">
              <a:defRPr sz="3600">
                <a:solidFill>
                  <a:srgbClr val="FF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467544" y="1268760"/>
            <a:ext cx="8280920" cy="4536504"/>
          </a:xfrm>
        </p:spPr>
        <p:txBody>
          <a:bodyPr>
            <a:normAutofit/>
          </a:bodyPr>
          <a:lstStyle>
            <a:lvl1pPr marL="0" indent="0" algn="l">
              <a:lnSpc>
                <a:spcPct val="150000"/>
              </a:lnSpc>
              <a:buNone/>
              <a:defRPr sz="2000">
                <a:latin typeface="Times New Roman" panose="02020603050405020304" pitchFamily="18" charset="0"/>
                <a:cs typeface="Times New Roman" panose="02020603050405020304"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Tree>
    <p:extLst>
      <p:ext uri="{BB962C8B-B14F-4D97-AF65-F5344CB8AC3E}">
        <p14:creationId xmlns:p14="http://schemas.microsoft.com/office/powerpoint/2010/main" val="1235143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6CB519C9-AECA-4A24-8658-3B040D7C2767}" type="datetime5">
              <a:rPr lang="en-US" smtClean="0"/>
              <a:t>2-Jun-25</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39836F50-E9EC-4F3E-866E-332B6C30AEE8}" type="slidenum">
              <a:rPr lang="en-IN" smtClean="0"/>
              <a:pPr/>
              <a:t>‹#›</a:t>
            </a:fld>
            <a:endParaRPr lang="en-IN"/>
          </a:p>
        </p:txBody>
      </p:sp>
    </p:spTree>
    <p:extLst>
      <p:ext uri="{BB962C8B-B14F-4D97-AF65-F5344CB8AC3E}">
        <p14:creationId xmlns:p14="http://schemas.microsoft.com/office/powerpoint/2010/main" val="685480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B6A98A42-6D09-4B4B-BD82-B89702607A20}" type="datetime5">
              <a:rPr lang="en-US" smtClean="0"/>
              <a:t>2-Jun-25</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CA8B3D1C-E590-45E4-B225-5FEDBB86B24B}" type="slidenum">
              <a:rPr lang="en-IN" smtClean="0"/>
              <a:pPr/>
              <a:t>‹#›</a:t>
            </a:fld>
            <a:endParaRPr lang="en-IN"/>
          </a:p>
        </p:txBody>
      </p:sp>
    </p:spTree>
    <p:extLst>
      <p:ext uri="{BB962C8B-B14F-4D97-AF65-F5344CB8AC3E}">
        <p14:creationId xmlns:p14="http://schemas.microsoft.com/office/powerpoint/2010/main" val="41573284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1961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35711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6895" y="353737"/>
            <a:ext cx="7861852" cy="905220"/>
          </a:xfrm>
        </p:spPr>
        <p:txBody>
          <a:bodyPr anchor="b"/>
          <a:lstStyle>
            <a:lvl1pPr algn="ctr">
              <a:defRPr sz="4500"/>
            </a:lvl1pPr>
          </a:lstStyle>
          <a:p>
            <a:r>
              <a:rPr lang="en-US" dirty="0"/>
              <a:t>Click to edit Master title style</a:t>
            </a:r>
          </a:p>
        </p:txBody>
      </p:sp>
      <p:sp>
        <p:nvSpPr>
          <p:cNvPr id="3" name="Subtitle 2"/>
          <p:cNvSpPr>
            <a:spLocks noGrp="1"/>
          </p:cNvSpPr>
          <p:nvPr>
            <p:ph type="subTitle" idx="1"/>
          </p:nvPr>
        </p:nvSpPr>
        <p:spPr>
          <a:xfrm>
            <a:off x="506895" y="1775791"/>
            <a:ext cx="7782340" cy="3710609"/>
          </a:xfrm>
        </p:spPr>
        <p:txBody>
          <a:bodyPr>
            <a:normAutofit/>
          </a:bodyPr>
          <a:lstStyle>
            <a:lvl1pPr marL="0" indent="0" algn="l">
              <a:buNone/>
              <a:defRPr sz="165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sp>
        <p:nvSpPr>
          <p:cNvPr id="4" name="Date Placeholder 3"/>
          <p:cNvSpPr>
            <a:spLocks noGrp="1"/>
          </p:cNvSpPr>
          <p:nvPr>
            <p:ph type="dt" sz="half" idx="10"/>
          </p:nvPr>
        </p:nvSpPr>
        <p:spPr/>
        <p:txBody>
          <a:bodyPr/>
          <a:lstStyle/>
          <a:p>
            <a:fld id="{1ACD9B7D-4F8A-4528-98A3-0D0D1AE1D765}" type="datetime5">
              <a:rPr lang="en-US" smtClean="0">
                <a:solidFill>
                  <a:prstClr val="black">
                    <a:tint val="75000"/>
                  </a:prstClr>
                </a:solidFill>
              </a:rPr>
              <a:t>2-Jun-25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7D71DB9-7D6D-4E60-8FB2-52CDF5B0F6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06657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DF5CB5-2DA2-42BA-9CCF-EC15648A210B}" type="datetime5">
              <a:rPr lang="en-US" smtClean="0">
                <a:solidFill>
                  <a:prstClr val="black">
                    <a:tint val="75000"/>
                  </a:prstClr>
                </a:solidFill>
              </a:rPr>
              <a:t>2-Jun-25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7D71DB9-7D6D-4E60-8FB2-52CDF5B0F6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5112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003738-4A23-40D3-BED4-A0BC9F68F7CB}" type="datetime5">
              <a:rPr lang="en-US" smtClean="0">
                <a:solidFill>
                  <a:prstClr val="black">
                    <a:tint val="75000"/>
                  </a:prstClr>
                </a:solidFill>
              </a:rPr>
              <a:t>2-Jun-25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742363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5021F4E-2E39-4CF4-A4AC-0F6A81D142AB}" type="datetime5">
              <a:rPr lang="en-US" smtClean="0">
                <a:solidFill>
                  <a:prstClr val="black">
                    <a:tint val="75000"/>
                  </a:prstClr>
                </a:solidFill>
              </a:rPr>
              <a:t>2-Jun-25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98198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512BCAD-D4D8-4788-AE78-97A147A58FF6}" type="datetime5">
              <a:rPr lang="en-US" smtClean="0">
                <a:solidFill>
                  <a:prstClr val="black">
                    <a:tint val="75000"/>
                  </a:prstClr>
                </a:solidFill>
              </a:rPr>
              <a:t>2-Jun-25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447993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A79DC38-B395-4ADF-AAFC-7AE01BA8F74E}" type="datetime5">
              <a:rPr lang="en-US" smtClean="0">
                <a:solidFill>
                  <a:prstClr val="black">
                    <a:tint val="75000"/>
                  </a:prstClr>
                </a:solidFill>
              </a:rPr>
              <a:t>2-Jun-25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092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7759774" cy="615602"/>
          </a:xfrm>
        </p:spPr>
        <p:txBody>
          <a:bodyPr>
            <a:normAutofit/>
          </a:bodyPr>
          <a:lstStyle>
            <a:lvl1pPr algn="ctr">
              <a:defRPr sz="3600">
                <a:solidFill>
                  <a:srgbClr val="FF0000"/>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251520" y="1052736"/>
            <a:ext cx="8496944" cy="5472608"/>
          </a:xfrm>
        </p:spPr>
        <p:txBody>
          <a:bodyPr>
            <a:normAutofit/>
          </a:bodyPr>
          <a:lstStyle>
            <a:lvl1pPr algn="just">
              <a:lnSpc>
                <a:spcPct val="150000"/>
              </a:lnSpc>
              <a:defRPr sz="2400">
                <a:latin typeface="Times New Roman" panose="02020603050405020304" pitchFamily="18" charset="0"/>
                <a:cs typeface="Times New Roman" panose="02020603050405020304" pitchFamily="18" charset="0"/>
              </a:defRPr>
            </a:lvl1pPr>
            <a:lvl2pPr algn="just">
              <a:lnSpc>
                <a:spcPct val="150000"/>
              </a:lnSpc>
              <a:defRPr sz="2400">
                <a:latin typeface="Times New Roman" panose="02020603050405020304" pitchFamily="18" charset="0"/>
                <a:cs typeface="Times New Roman" panose="02020603050405020304" pitchFamily="18" charset="0"/>
              </a:defRPr>
            </a:lvl2pPr>
            <a:lvl3pPr algn="just">
              <a:lnSpc>
                <a:spcPct val="150000"/>
              </a:lnSpc>
              <a:defRPr sz="2400">
                <a:latin typeface="Times New Roman" panose="02020603050405020304" pitchFamily="18" charset="0"/>
                <a:cs typeface="Times New Roman" panose="02020603050405020304" pitchFamily="18" charset="0"/>
              </a:defRPr>
            </a:lvl3pPr>
            <a:lvl4pPr algn="just">
              <a:lnSpc>
                <a:spcPct val="150000"/>
              </a:lnSpc>
              <a:defRPr sz="2400">
                <a:latin typeface="Times New Roman" panose="02020603050405020304" pitchFamily="18" charset="0"/>
                <a:cs typeface="Times New Roman" panose="02020603050405020304" pitchFamily="18" charset="0"/>
              </a:defRPr>
            </a:lvl4pPr>
            <a:lvl5pPr algn="just">
              <a:lnSpc>
                <a:spcPct val="150000"/>
              </a:lnSpc>
              <a:defRPr sz="2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57759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0D8FD-AAD3-4A90-8E85-B3ABCBE3EF62}" type="datetime5">
              <a:rPr lang="en-US" smtClean="0">
                <a:solidFill>
                  <a:prstClr val="black">
                    <a:tint val="75000"/>
                  </a:prstClr>
                </a:solidFill>
              </a:rPr>
              <a:t>2-Jun-25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69054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F52D084-7A82-45BD-8EAC-D38215AB34F7}" type="datetime5">
              <a:rPr lang="en-US" smtClean="0">
                <a:solidFill>
                  <a:prstClr val="black">
                    <a:tint val="75000"/>
                  </a:prstClr>
                </a:solidFill>
              </a:rPr>
              <a:t>2-Jun-25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8899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69E4ABD-5CD4-4259-96F5-48C118F0ECF7}" type="datetime5">
              <a:rPr lang="en-US" smtClean="0">
                <a:solidFill>
                  <a:prstClr val="black">
                    <a:tint val="75000"/>
                  </a:prstClr>
                </a:solidFill>
              </a:rPr>
              <a:t>2-Jun-25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8508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A066F4-0E28-492F-93F4-F24E98CC7202}" type="datetime5">
              <a:rPr lang="en-US" smtClean="0">
                <a:solidFill>
                  <a:prstClr val="black">
                    <a:tint val="75000"/>
                  </a:prstClr>
                </a:solidFill>
              </a:rPr>
              <a:t>2-Jun-25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98525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2B0B9E2-4877-4971-9D98-B632A420DB71}" type="datetime5">
              <a:rPr lang="en-US" smtClean="0">
                <a:solidFill>
                  <a:prstClr val="black">
                    <a:tint val="75000"/>
                  </a:prstClr>
                </a:solidFill>
              </a:rPr>
              <a:t>2-Jun-25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0000000-1234-1234-1234-123412341234}"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609204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3503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D703BE3-22F7-46ED-93AD-3864D43CB28A}" type="datetime5">
              <a:rPr lang="en-US" smtClean="0"/>
              <a:t>2-Jun-25</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fld id="{A7DDE582-213F-49A1-878B-D259E0ACC3F6}" type="slidenum">
              <a:rPr lang="en-IN" smtClean="0"/>
              <a:pPr/>
              <a:t>‹#›</a:t>
            </a:fld>
            <a:endParaRPr lang="en-IN"/>
          </a:p>
        </p:txBody>
      </p:sp>
      <p:sp>
        <p:nvSpPr>
          <p:cNvPr id="7" name="Rectangle 6"/>
          <p:cNvSpPr/>
          <p:nvPr userDrawn="1"/>
        </p:nvSpPr>
        <p:spPr>
          <a:xfrm>
            <a:off x="2282825" y="0"/>
            <a:ext cx="6858000"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995366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8D5B4DAE-0709-4B77-9A77-9AAF7B53AE7F}" type="datetime5">
              <a:rPr lang="en-US" smtClean="0"/>
              <a:t>2-Jun-25</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71F2DC07-8FFD-41AB-BC44-F51F112467D3}" type="slidenum">
              <a:rPr lang="en-IN" smtClean="0"/>
              <a:pPr/>
              <a:t>‹#›</a:t>
            </a:fld>
            <a:endParaRPr lang="en-IN"/>
          </a:p>
        </p:txBody>
      </p:sp>
    </p:spTree>
    <p:extLst>
      <p:ext uri="{BB962C8B-B14F-4D97-AF65-F5344CB8AC3E}">
        <p14:creationId xmlns:p14="http://schemas.microsoft.com/office/powerpoint/2010/main" val="1508564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DBBCE12B-667A-4ECF-8D6E-FA0264B44906}" type="datetime5">
              <a:rPr lang="en-US" smtClean="0"/>
              <a:t>2-Jun-25</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fld id="{76F25E10-85F7-4233-952D-50C37A14A2CD}" type="slidenum">
              <a:rPr lang="en-IN" smtClean="0"/>
              <a:pPr/>
              <a:t>‹#›</a:t>
            </a:fld>
            <a:endParaRPr lang="en-IN"/>
          </a:p>
        </p:txBody>
      </p:sp>
    </p:spTree>
    <p:extLst>
      <p:ext uri="{BB962C8B-B14F-4D97-AF65-F5344CB8AC3E}">
        <p14:creationId xmlns:p14="http://schemas.microsoft.com/office/powerpoint/2010/main" val="3986692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BAE81CE-02FD-44E7-8BDF-31211A4E2134}" type="datetime5">
              <a:rPr lang="en-US" smtClean="0"/>
              <a:t>2-Jun-25</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fld id="{6A707BE1-BF14-4D82-96D5-EA5BBBFF83BF}" type="slidenum">
              <a:rPr lang="en-IN" smtClean="0"/>
              <a:pPr/>
              <a:t>‹#›</a:t>
            </a:fld>
            <a:endParaRPr lang="en-IN"/>
          </a:p>
        </p:txBody>
      </p:sp>
    </p:spTree>
    <p:extLst>
      <p:ext uri="{BB962C8B-B14F-4D97-AF65-F5344CB8AC3E}">
        <p14:creationId xmlns:p14="http://schemas.microsoft.com/office/powerpoint/2010/main" val="28821139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3AF3719C-25DC-423A-B260-E7B44CCC7FB4}" type="datetime5">
              <a:rPr lang="en-US" smtClean="0"/>
              <a:t>2-Jun-25</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fld id="{DA17BB8F-490C-41BA-8E70-E397172DCFFE}" type="slidenum">
              <a:rPr lang="en-IN" smtClean="0"/>
              <a:pPr/>
              <a:t>‹#›</a:t>
            </a:fld>
            <a:endParaRPr lang="en-IN"/>
          </a:p>
        </p:txBody>
      </p:sp>
    </p:spTree>
    <p:extLst>
      <p:ext uri="{BB962C8B-B14F-4D97-AF65-F5344CB8AC3E}">
        <p14:creationId xmlns:p14="http://schemas.microsoft.com/office/powerpoint/2010/main" val="310461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D5DD110-0544-4843-9B8E-693ED685E9A5}" type="datetime5">
              <a:rPr lang="en-US" smtClean="0"/>
              <a:t>2-Jun-25</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860C9616-194D-4D08-A514-456D5C3ABC57}" type="slidenum">
              <a:rPr lang="en-IN" smtClean="0"/>
              <a:pPr/>
              <a:t>‹#›</a:t>
            </a:fld>
            <a:endParaRPr lang="en-IN"/>
          </a:p>
        </p:txBody>
      </p:sp>
    </p:spTree>
    <p:extLst>
      <p:ext uri="{BB962C8B-B14F-4D97-AF65-F5344CB8AC3E}">
        <p14:creationId xmlns:p14="http://schemas.microsoft.com/office/powerpoint/2010/main" val="66455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B128511-1215-4BA8-A0C6-605395D1B0C6}" type="datetime5">
              <a:rPr lang="en-US" smtClean="0"/>
              <a:t>2-Jun-25</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fld id="{A2C561B3-F27B-4D99-9453-A55E57BCE802}" type="slidenum">
              <a:rPr lang="en-IN" smtClean="0"/>
              <a:pPr/>
              <a:t>‹#›</a:t>
            </a:fld>
            <a:endParaRPr lang="en-IN"/>
          </a:p>
        </p:txBody>
      </p:sp>
    </p:spTree>
    <p:extLst>
      <p:ext uri="{BB962C8B-B14F-4D97-AF65-F5344CB8AC3E}">
        <p14:creationId xmlns:p14="http://schemas.microsoft.com/office/powerpoint/2010/main" val="719180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94B2065E-109E-49B4-B3C6-6098C1FC2983}" type="datetime5">
              <a:rPr lang="en-US" smtClean="0"/>
              <a:t>2-Jun-25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3F30DEC-D626-4C1B-AA48-A61D42E7BF6E}" type="slidenum">
              <a:rPr lang="en-IN" smtClean="0"/>
              <a:pPr/>
              <a:t>‹#›</a:t>
            </a:fld>
            <a:endParaRPr lang="en-IN"/>
          </a:p>
        </p:txBody>
      </p:sp>
    </p:spTree>
    <p:extLst>
      <p:ext uri="{BB962C8B-B14F-4D97-AF65-F5344CB8AC3E}">
        <p14:creationId xmlns:p14="http://schemas.microsoft.com/office/powerpoint/2010/main" val="2160788880"/>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 id="2147483839" r:id="rId12"/>
    <p:sldLayoutId id="2147483840" r:id="rId13"/>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174" y="365126"/>
            <a:ext cx="8217176" cy="69504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98174" y="1417983"/>
            <a:ext cx="8217176" cy="475898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auto">
              <a:spcBef>
                <a:spcPts val="0"/>
              </a:spcBef>
              <a:spcAft>
                <a:spcPts val="0"/>
              </a:spcAft>
              <a:buClr>
                <a:srgbClr val="000000"/>
              </a:buClr>
            </a:pPr>
            <a:fld id="{D1BE014B-EE83-4D06-86CA-1DD8027D2D2F}" type="datetime5">
              <a:rPr lang="en-US" kern="0" smtClean="0">
                <a:solidFill>
                  <a:prstClr val="black">
                    <a:tint val="75000"/>
                  </a:prstClr>
                </a:solidFill>
                <a:latin typeface="Arial"/>
                <a:cs typeface="Arial"/>
                <a:sym typeface="Arial"/>
              </a:rPr>
              <a:t>2-Jun-25</a:t>
            </a:fld>
            <a:endParaRPr lang="en-US" kern="0">
              <a:solidFill>
                <a:prstClr val="black">
                  <a:tint val="75000"/>
                </a:prstClr>
              </a:solidFill>
              <a:latin typeface="Arial"/>
              <a:cs typeface="Arial"/>
              <a:sym typeface="Aria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fontAlgn="auto">
              <a:spcBef>
                <a:spcPts val="0"/>
              </a:spcBef>
              <a:spcAft>
                <a:spcPts val="0"/>
              </a:spcAft>
              <a:buClr>
                <a:srgbClr val="000000"/>
              </a:buClr>
            </a:pPr>
            <a:endParaRPr lang="en-US" kern="0">
              <a:solidFill>
                <a:prstClr val="black">
                  <a:tint val="75000"/>
                </a:prstClr>
              </a:solidFill>
              <a:latin typeface="Arial"/>
              <a:cs typeface="Arial"/>
              <a:sym typeface="Aria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auto">
              <a:spcBef>
                <a:spcPts val="0"/>
              </a:spcBef>
              <a:spcAft>
                <a:spcPts val="0"/>
              </a:spcAft>
              <a:buClr>
                <a:srgbClr val="000000"/>
              </a:buClr>
            </a:pPr>
            <a:fld id="{00000000-1234-1234-1234-123412341234}" type="slidenum">
              <a:rPr lang="en-US" kern="0" smtClean="0">
                <a:solidFill>
                  <a:prstClr val="black">
                    <a:tint val="75000"/>
                  </a:prstClr>
                </a:solidFill>
                <a:latin typeface="Arial"/>
                <a:cs typeface="Arial"/>
                <a:sym typeface="Arial"/>
              </a:rPr>
              <a:pPr fontAlgn="auto">
                <a:spcBef>
                  <a:spcPts val="0"/>
                </a:spcBef>
                <a:spcAft>
                  <a:spcPts val="0"/>
                </a:spcAft>
                <a:buClr>
                  <a:srgbClr val="000000"/>
                </a:buClr>
              </a:pPr>
              <a:t>‹#›</a:t>
            </a:fld>
            <a:endParaRPr lang="en-US" kern="0">
              <a:solidFill>
                <a:prstClr val="black">
                  <a:tint val="75000"/>
                </a:prstClr>
              </a:solidFill>
              <a:latin typeface="Arial"/>
              <a:cs typeface="Arial"/>
              <a:sym typeface="Arial"/>
            </a:endParaRPr>
          </a:p>
        </p:txBody>
      </p:sp>
    </p:spTree>
    <p:extLst>
      <p:ext uri="{BB962C8B-B14F-4D97-AF65-F5344CB8AC3E}">
        <p14:creationId xmlns:p14="http://schemas.microsoft.com/office/powerpoint/2010/main" val="2921329646"/>
      </p:ext>
    </p:extLst>
  </p:cSld>
  <p:clrMap bg1="lt1" tx1="dk1" bg2="lt2" tx2="dk2" accent1="accent1" accent2="accent2" accent3="accent3" accent4="accent4" accent5="accent5" accent6="accent6" hlink="hlink" folHlink="folHlink"/>
  <p:sldLayoutIdLst>
    <p:sldLayoutId id="2147483849" r:id="rId1"/>
    <p:sldLayoutId id="2147483850" r:id="rId2"/>
    <p:sldLayoutId id="2147483851" r:id="rId3"/>
    <p:sldLayoutId id="2147483852" r:id="rId4"/>
    <p:sldLayoutId id="2147483853" r:id="rId5"/>
    <p:sldLayoutId id="2147483854" r:id="rId6"/>
    <p:sldLayoutId id="2147483855" r:id="rId7"/>
    <p:sldLayoutId id="2147483856" r:id="rId8"/>
    <p:sldLayoutId id="2147483857" r:id="rId9"/>
    <p:sldLayoutId id="2147483858" r:id="rId10"/>
    <p:sldLayoutId id="2147483859" r:id="rId11"/>
    <p:sldLayoutId id="2147483860" r:id="rId12"/>
  </p:sldLayoutIdLst>
  <p:hf hdr="0" ftr="0" dt="0"/>
  <p:txStyles>
    <p:titleStyle>
      <a:lvl1pPr algn="ctr" defTabSz="685800" rtl="0" eaLnBrk="1" latinLnBrk="0" hangingPunct="1">
        <a:lnSpc>
          <a:spcPct val="90000"/>
        </a:lnSpc>
        <a:spcBef>
          <a:spcPct val="0"/>
        </a:spcBef>
        <a:buNone/>
        <a:defRPr sz="3300" kern="1200">
          <a:solidFill>
            <a:srgbClr val="FF0000"/>
          </a:solidFill>
          <a:latin typeface="Times New Roman" panose="02020603050405020304" pitchFamily="18" charset="0"/>
          <a:ea typeface="+mj-ea"/>
          <a:cs typeface="Times New Roman" panose="02020603050405020304" pitchFamily="18" charset="0"/>
        </a:defRPr>
      </a:lvl1pPr>
    </p:titleStyle>
    <p:bodyStyle>
      <a:lvl1pPr marL="171450" indent="-171450" algn="l" defTabSz="685800" rtl="0" eaLnBrk="1" latinLnBrk="0" hangingPunct="1">
        <a:lnSpc>
          <a:spcPct val="125000"/>
        </a:lnSpc>
        <a:spcBef>
          <a:spcPts val="750"/>
        </a:spcBef>
        <a:buFont typeface="Arial" panose="020B0604020202020204" pitchFamily="34" charset="0"/>
        <a:buChar char="•"/>
        <a:defRPr sz="1650" kern="1200">
          <a:solidFill>
            <a:schemeClr val="tx1"/>
          </a:solidFill>
          <a:latin typeface="Times New Roman" panose="02020603050405020304" pitchFamily="18" charset="0"/>
          <a:ea typeface="+mn-ea"/>
          <a:cs typeface="Times New Roman" panose="02020603050405020304" pitchFamily="18" charset="0"/>
        </a:defRPr>
      </a:lvl1pPr>
      <a:lvl2pPr marL="514350" indent="-171450" algn="l" defTabSz="685800" rtl="0" eaLnBrk="1" latinLnBrk="0" hangingPunct="1">
        <a:lnSpc>
          <a:spcPct val="125000"/>
        </a:lnSpc>
        <a:spcBef>
          <a:spcPts val="375"/>
        </a:spcBef>
        <a:buFont typeface="Arial" panose="020B0604020202020204" pitchFamily="34" charset="0"/>
        <a:buChar char="•"/>
        <a:defRPr sz="1650" kern="1200">
          <a:solidFill>
            <a:schemeClr val="tx1"/>
          </a:solidFill>
          <a:latin typeface="Times New Roman" panose="02020603050405020304" pitchFamily="18" charset="0"/>
          <a:ea typeface="+mn-ea"/>
          <a:cs typeface="Times New Roman" panose="02020603050405020304" pitchFamily="18" charset="0"/>
        </a:defRPr>
      </a:lvl2pPr>
      <a:lvl3pPr marL="857250" indent="-171450" algn="l" defTabSz="685800" rtl="0" eaLnBrk="1" latinLnBrk="0" hangingPunct="1">
        <a:lnSpc>
          <a:spcPct val="125000"/>
        </a:lnSpc>
        <a:spcBef>
          <a:spcPts val="375"/>
        </a:spcBef>
        <a:buFont typeface="Arial" panose="020B0604020202020204" pitchFamily="34" charset="0"/>
        <a:buChar char="•"/>
        <a:defRPr sz="1650" kern="1200">
          <a:solidFill>
            <a:schemeClr val="tx1"/>
          </a:solidFill>
          <a:latin typeface="Times New Roman" panose="02020603050405020304" pitchFamily="18" charset="0"/>
          <a:ea typeface="+mn-ea"/>
          <a:cs typeface="Times New Roman" panose="02020603050405020304" pitchFamily="18" charset="0"/>
        </a:defRPr>
      </a:lvl3pPr>
      <a:lvl4pPr marL="1200150" indent="-171450" algn="l" defTabSz="685800" rtl="0" eaLnBrk="1" latinLnBrk="0" hangingPunct="1">
        <a:lnSpc>
          <a:spcPct val="125000"/>
        </a:lnSpc>
        <a:spcBef>
          <a:spcPts val="375"/>
        </a:spcBef>
        <a:buFont typeface="Arial" panose="020B0604020202020204" pitchFamily="34" charset="0"/>
        <a:buChar char="•"/>
        <a:defRPr sz="1650" kern="1200">
          <a:solidFill>
            <a:schemeClr val="tx1"/>
          </a:solidFill>
          <a:latin typeface="Times New Roman" panose="02020603050405020304" pitchFamily="18" charset="0"/>
          <a:ea typeface="+mn-ea"/>
          <a:cs typeface="Times New Roman" panose="02020603050405020304" pitchFamily="18" charset="0"/>
        </a:defRPr>
      </a:lvl4pPr>
      <a:lvl5pPr marL="1543050" indent="-171450" algn="l" defTabSz="685800" rtl="0" eaLnBrk="1" latinLnBrk="0" hangingPunct="1">
        <a:lnSpc>
          <a:spcPct val="125000"/>
        </a:lnSpc>
        <a:spcBef>
          <a:spcPts val="375"/>
        </a:spcBef>
        <a:buFont typeface="Arial" panose="020B0604020202020204" pitchFamily="34" charset="0"/>
        <a:buChar char="•"/>
        <a:defRPr sz="1650" kern="1200">
          <a:solidFill>
            <a:schemeClr val="tx1"/>
          </a:solidFill>
          <a:latin typeface="Times New Roman" panose="02020603050405020304" pitchFamily="18" charset="0"/>
          <a:ea typeface="+mn-ea"/>
          <a:cs typeface="Times New Roman" panose="02020603050405020304" pitchFamily="18"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0.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3" Type="http://schemas.openxmlformats.org/officeDocument/2006/relationships/hyperlink" Target="https://www.britannica.com/technology/software" TargetMode="External"/><Relationship Id="rId7" Type="http://schemas.openxmlformats.org/officeDocument/2006/relationships/hyperlink" Target="https://www.britannica.com/dictionary/backbone" TargetMode="External"/><Relationship Id="rId2" Type="http://schemas.openxmlformats.org/officeDocument/2006/relationships/hyperlink" Target="https://www.britannica.com/technology/Internet" TargetMode="External"/><Relationship Id="rId1" Type="http://schemas.openxmlformats.org/officeDocument/2006/relationships/slideLayout" Target="../slideLayouts/slideLayout20.xml"/><Relationship Id="rId6" Type="http://schemas.openxmlformats.org/officeDocument/2006/relationships/hyperlink" Target="https://www.britannica.com/technology/website" TargetMode="External"/><Relationship Id="rId5" Type="http://schemas.openxmlformats.org/officeDocument/2006/relationships/hyperlink" Target="https://www.britannica.com/technology/e-mail" TargetMode="External"/><Relationship Id="rId4" Type="http://schemas.openxmlformats.org/officeDocument/2006/relationships/hyperlink" Target="https://www.britannica.com/technology/browser"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ctrTitle"/>
          </p:nvPr>
        </p:nvSpPr>
        <p:spPr>
          <a:xfrm>
            <a:off x="1043609" y="260648"/>
            <a:ext cx="7200800" cy="720080"/>
          </a:xfrm>
        </p:spPr>
        <p:txBody>
          <a:bodyPr/>
          <a:lstStyle/>
          <a:p>
            <a:pPr eaLnBrk="1" fontAlgn="auto" hangingPunct="1">
              <a:spcAft>
                <a:spcPts val="0"/>
              </a:spcAft>
              <a:defRPr/>
            </a:pPr>
            <a:r>
              <a:rPr lang="en-US" b="1" dirty="0"/>
              <a:t>COMPUTER NETWORKS</a:t>
            </a:r>
            <a:endParaRPr lang="en-IN" b="1" dirty="0"/>
          </a:p>
        </p:txBody>
      </p:sp>
      <p:sp>
        <p:nvSpPr>
          <p:cNvPr id="5" name="Subtitle 4"/>
          <p:cNvSpPr>
            <a:spLocks noGrp="1"/>
          </p:cNvSpPr>
          <p:nvPr>
            <p:ph type="subTitle" idx="1"/>
          </p:nvPr>
        </p:nvSpPr>
        <p:spPr>
          <a:xfrm>
            <a:off x="539552" y="2636912"/>
            <a:ext cx="8208912" cy="3024336"/>
          </a:xfrm>
        </p:spPr>
        <p:txBody>
          <a:bodyPr>
            <a:noAutofit/>
          </a:bodyPr>
          <a:lstStyle/>
          <a:p>
            <a:pPr algn="ctr" eaLnBrk="1" fontAlgn="auto" hangingPunct="1">
              <a:spcAft>
                <a:spcPts val="0"/>
              </a:spcAft>
              <a:buFont typeface="Wingdings 2"/>
              <a:buNone/>
              <a:defRPr/>
            </a:pPr>
            <a:r>
              <a:rPr lang="en-IN" sz="3200" b="1" dirty="0">
                <a:solidFill>
                  <a:srgbClr val="FF0000"/>
                </a:solidFill>
              </a:rPr>
              <a:t>By</a:t>
            </a:r>
          </a:p>
          <a:p>
            <a:pPr algn="ctr" eaLnBrk="1" fontAlgn="auto" hangingPunct="1">
              <a:spcAft>
                <a:spcPts val="0"/>
              </a:spcAft>
              <a:buFont typeface="Wingdings 2"/>
              <a:buNone/>
              <a:defRPr/>
            </a:pPr>
            <a:r>
              <a:rPr lang="en-IN" sz="3200" b="1">
                <a:solidFill>
                  <a:srgbClr val="FF0000"/>
                </a:solidFill>
              </a:rPr>
              <a:t>Er. Khushbu </a:t>
            </a:r>
            <a:r>
              <a:rPr lang="en-IN" sz="3200" b="1" dirty="0">
                <a:solidFill>
                  <a:srgbClr val="FF0000"/>
                </a:solidFill>
              </a:rPr>
              <a:t>Kumari Sarraf</a:t>
            </a:r>
          </a:p>
        </p:txBody>
      </p:sp>
      <p:sp>
        <p:nvSpPr>
          <p:cNvPr id="7" name="Slide Number Placeholder 6"/>
          <p:cNvSpPr>
            <a:spLocks noGrp="1"/>
          </p:cNvSpPr>
          <p:nvPr>
            <p:ph type="sldNum" sz="quarter" idx="4294967295"/>
          </p:nvPr>
        </p:nvSpPr>
        <p:spPr>
          <a:xfrm>
            <a:off x="8613775" y="6305550"/>
            <a:ext cx="457200" cy="47625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9430692-F683-4E42-9405-4714FD6F824A}" type="slidenum">
              <a:rPr lang="en-IN">
                <a:solidFill>
                  <a:srgbClr val="B5A788"/>
                </a:solidFill>
                <a:latin typeface="Gill Sans MT" panose="020B0502020104020203" pitchFamily="34" charset="0"/>
              </a:rPr>
              <a:pPr eaLnBrk="1" hangingPunct="1"/>
              <a:t>1</a:t>
            </a:fld>
            <a:endParaRPr lang="en-IN">
              <a:solidFill>
                <a:srgbClr val="B5A788"/>
              </a:solidFill>
              <a:latin typeface="Gill Sans MT" panose="020B0502020104020203"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251520" y="1484784"/>
            <a:ext cx="8454628" cy="3162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lnSpc>
                <a:spcPct val="150000"/>
              </a:lnSpc>
              <a:spcBef>
                <a:spcPts val="0"/>
              </a:spcBef>
              <a:spcAft>
                <a:spcPts val="0"/>
              </a:spcAft>
              <a:buClr>
                <a:srgbClr val="000000"/>
              </a:buClr>
              <a:buFont typeface="Arial" panose="020B0604020202020204" pitchFamily="34" charset="0"/>
              <a:buChar char="•"/>
            </a:pPr>
            <a:r>
              <a:rPr lang="en-US" b="1" kern="0" dirty="0">
                <a:solidFill>
                  <a:prstClr val="black"/>
                </a:solidFill>
                <a:latin typeface="Times New Roman"/>
                <a:sym typeface="Arial"/>
              </a:rPr>
              <a:t>Expensive: </a:t>
            </a:r>
            <a:r>
              <a:rPr lang="en-US" kern="0" dirty="0">
                <a:solidFill>
                  <a:prstClr val="black"/>
                </a:solidFill>
                <a:latin typeface="Times New Roman"/>
                <a:sym typeface="Arial"/>
              </a:rPr>
              <a:t>In order to install computer network, we require some extra cost to purchase networking devices such as hubs, switch, cables, etc.</a:t>
            </a:r>
          </a:p>
          <a:p>
            <a:pPr eaLnBrk="1" fontAlgn="auto" hangingPunct="1">
              <a:lnSpc>
                <a:spcPct val="150000"/>
              </a:lnSpc>
              <a:spcBef>
                <a:spcPts val="0"/>
              </a:spcBef>
              <a:spcAft>
                <a:spcPts val="0"/>
              </a:spcAft>
              <a:buClr>
                <a:srgbClr val="000000"/>
              </a:buClr>
              <a:buFont typeface="Arial" panose="020B0604020202020204" pitchFamily="34" charset="0"/>
              <a:buChar char="•"/>
            </a:pPr>
            <a:r>
              <a:rPr lang="en-US" b="1" kern="0" dirty="0">
                <a:solidFill>
                  <a:prstClr val="black"/>
                </a:solidFill>
                <a:latin typeface="Times New Roman"/>
                <a:sym typeface="Arial"/>
              </a:rPr>
              <a:t>Security problems: </a:t>
            </a:r>
            <a:r>
              <a:rPr lang="en-US" kern="0" dirty="0">
                <a:solidFill>
                  <a:prstClr val="black"/>
                </a:solidFill>
                <a:latin typeface="Times New Roman"/>
                <a:sym typeface="Arial"/>
              </a:rPr>
              <a:t>network security is the most challenging job for network administrator in order to protect network resources from authorized users and physical destructions.</a:t>
            </a:r>
          </a:p>
          <a:p>
            <a:pPr eaLnBrk="1" fontAlgn="auto" hangingPunct="1">
              <a:lnSpc>
                <a:spcPct val="150000"/>
              </a:lnSpc>
              <a:spcBef>
                <a:spcPts val="0"/>
              </a:spcBef>
              <a:spcAft>
                <a:spcPts val="0"/>
              </a:spcAft>
              <a:buClr>
                <a:srgbClr val="000000"/>
              </a:buClr>
              <a:buFont typeface="Arial" panose="020B0604020202020204" pitchFamily="34" charset="0"/>
              <a:buChar char="•"/>
            </a:pPr>
            <a:r>
              <a:rPr lang="en-US" b="1" kern="0" dirty="0">
                <a:solidFill>
                  <a:prstClr val="black"/>
                </a:solidFill>
                <a:latin typeface="Times New Roman"/>
                <a:sym typeface="Arial"/>
              </a:rPr>
              <a:t>Needs technical person: </a:t>
            </a:r>
            <a:r>
              <a:rPr lang="en-US" kern="0" dirty="0">
                <a:solidFill>
                  <a:prstClr val="black"/>
                </a:solidFill>
                <a:latin typeface="Times New Roman"/>
                <a:sym typeface="Arial"/>
              </a:rPr>
              <a:t>it is very difficult to install and operate good computer network.</a:t>
            </a: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p:txBody>
      </p:sp>
      <p:sp>
        <p:nvSpPr>
          <p:cNvPr id="2" name="Rectangle 1"/>
          <p:cNvSpPr/>
          <p:nvPr/>
        </p:nvSpPr>
        <p:spPr>
          <a:xfrm>
            <a:off x="1547664" y="260648"/>
            <a:ext cx="5638595" cy="715581"/>
          </a:xfrm>
          <a:prstGeom prst="rect">
            <a:avLst/>
          </a:prstGeom>
        </p:spPr>
        <p:txBody>
          <a:bodyPr wrap="square">
            <a:spAutoFit/>
          </a:bodyPr>
          <a:lstStyle/>
          <a:p>
            <a:pPr algn="ctr" fontAlgn="auto">
              <a:lnSpc>
                <a:spcPct val="150000"/>
              </a:lnSpc>
              <a:spcBef>
                <a:spcPts val="0"/>
              </a:spcBef>
              <a:spcAft>
                <a:spcPts val="0"/>
              </a:spcAft>
              <a:buClr>
                <a:srgbClr val="000000"/>
              </a:buClr>
            </a:pPr>
            <a:r>
              <a:rPr lang="en-US" sz="2700" b="1" kern="0" dirty="0">
                <a:solidFill>
                  <a:srgbClr val="FF0000"/>
                </a:solidFill>
                <a:latin typeface="Times New Roman"/>
                <a:cs typeface="Arial"/>
                <a:sym typeface="Arial"/>
              </a:rPr>
              <a:t>Disadvantages of Computer Network</a:t>
            </a:r>
          </a:p>
        </p:txBody>
      </p:sp>
      <p:sp>
        <p:nvSpPr>
          <p:cNvPr id="3" name="Slide Number Placeholder 2"/>
          <p:cNvSpPr>
            <a:spLocks noGrp="1"/>
          </p:cNvSpPr>
          <p:nvPr>
            <p:ph type="sldNum" sz="quarter" idx="12"/>
          </p:nvPr>
        </p:nvSpPr>
        <p:spPr/>
        <p:txBody>
          <a:bodyPr/>
          <a:lstStyle/>
          <a:p>
            <a:fld id="{00000000-1234-1234-1234-123412341234}" type="slidenum">
              <a:rPr lang="en-US" smtClean="0">
                <a:solidFill>
                  <a:prstClr val="black">
                    <a:tint val="75000"/>
                  </a:prstClr>
                </a:solidFill>
              </a:rPr>
              <a:pPr/>
              <a:t>10</a:t>
            </a:fld>
            <a:endParaRPr lang="en-US">
              <a:solidFill>
                <a:prstClr val="black">
                  <a:tint val="75000"/>
                </a:prstClr>
              </a:solidFill>
            </a:endParaRPr>
          </a:p>
        </p:txBody>
      </p:sp>
    </p:spTree>
    <p:extLst>
      <p:ext uri="{BB962C8B-B14F-4D97-AF65-F5344CB8AC3E}">
        <p14:creationId xmlns:p14="http://schemas.microsoft.com/office/powerpoint/2010/main" val="757770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258867" y="1048717"/>
            <a:ext cx="8454628"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lvl="0"/>
            <a:r>
              <a:rPr lang="en-US" b="1" i="1" dirty="0">
                <a:solidFill>
                  <a:srgbClr val="FF0000"/>
                </a:solidFill>
                <a:latin typeface="+mj-lt"/>
              </a:rPr>
              <a:t>Information and Resource Sharing</a:t>
            </a:r>
            <a:endParaRPr lang="en-US" b="1" dirty="0">
              <a:solidFill>
                <a:srgbClr val="FF0000"/>
              </a:solidFill>
              <a:latin typeface="+mj-lt"/>
            </a:endParaRPr>
          </a:p>
          <a:p>
            <a:pPr algn="just"/>
            <a:r>
              <a:rPr lang="en-US" dirty="0">
                <a:latin typeface="+mj-lt"/>
              </a:rPr>
              <a:t>Computer networks allow organizations having units which are placed apart from each other, to share information in a very effective manner. Programs and software in any computer can be accessed by other computers linked to the network. It also allows sharing of hardware equipment, like printers and scanners among varied users.</a:t>
            </a:r>
          </a:p>
          <a:p>
            <a:pPr lvl="0"/>
            <a:r>
              <a:rPr lang="en-US" b="1" i="1" dirty="0">
                <a:solidFill>
                  <a:srgbClr val="FF0000"/>
                </a:solidFill>
                <a:latin typeface="+mj-lt"/>
              </a:rPr>
              <a:t>Retrieving Remote Information</a:t>
            </a:r>
            <a:endParaRPr lang="en-US" b="1" dirty="0">
              <a:solidFill>
                <a:srgbClr val="FF0000"/>
              </a:solidFill>
              <a:latin typeface="+mj-lt"/>
            </a:endParaRPr>
          </a:p>
          <a:p>
            <a:pPr algn="just"/>
            <a:r>
              <a:rPr lang="en-US" dirty="0">
                <a:latin typeface="+mj-lt"/>
              </a:rPr>
              <a:t>Through computer networks, users can retrieve remote information on a variety of topics. The information is stored in remote databases to which the user gains access through information systems like the World Wide Web.</a:t>
            </a:r>
          </a:p>
          <a:p>
            <a:pPr lvl="0"/>
            <a:r>
              <a:rPr lang="en-US" i="1" dirty="0">
                <a:latin typeface="+mj-lt"/>
              </a:rPr>
              <a:t>Speedy Interpersonal Communication</a:t>
            </a:r>
            <a:endParaRPr lang="en-US" dirty="0">
              <a:latin typeface="+mj-lt"/>
            </a:endParaRPr>
          </a:p>
          <a:p>
            <a:pPr algn="just"/>
            <a:r>
              <a:rPr lang="en-US" dirty="0">
                <a:latin typeface="+mj-lt"/>
              </a:rPr>
              <a:t>Computer networks have increased the speed and volume of communication like never before. Electronic Mail (email) is extensively used for sending texts, documents, images, and videos across the globe. Online communications have increased by manifold times through social networking services.</a:t>
            </a:r>
          </a:p>
          <a:p>
            <a:pPr lvl="0" algn="just"/>
            <a:r>
              <a:rPr lang="en-US" b="1" i="1" dirty="0">
                <a:solidFill>
                  <a:srgbClr val="FF0000"/>
                </a:solidFill>
                <a:latin typeface="+mj-lt"/>
              </a:rPr>
              <a:t>E-Commerce</a:t>
            </a:r>
          </a:p>
          <a:p>
            <a:pPr algn="just"/>
            <a:r>
              <a:rPr lang="en-US" dirty="0">
                <a:latin typeface="+mj-lt"/>
              </a:rPr>
              <a:t>Computer networks have paved way for a variety of business and commercial transactions online, popularly called e-commerce. Users and organizations can pool funds, buy or sell items, pay bills, manage bank accounts, pay taxes, transfer funds and handle investments electronically.</a:t>
            </a:r>
          </a:p>
          <a:p>
            <a:pPr algn="just"/>
            <a:br>
              <a:rPr lang="en-US" b="1" i="1" dirty="0">
                <a:solidFill>
                  <a:srgbClr val="FF0000"/>
                </a:solidFill>
                <a:latin typeface="+mj-lt"/>
              </a:rPr>
            </a:br>
            <a:endParaRPr lang="en-US" sz="1600" kern="0" dirty="0">
              <a:solidFill>
                <a:prstClr val="black"/>
              </a:solidFill>
              <a:latin typeface="+mj-lt"/>
              <a:sym typeface="Arial"/>
            </a:endParaRPr>
          </a:p>
        </p:txBody>
      </p:sp>
      <p:sp>
        <p:nvSpPr>
          <p:cNvPr id="2" name="Rectangle 1"/>
          <p:cNvSpPr/>
          <p:nvPr/>
        </p:nvSpPr>
        <p:spPr>
          <a:xfrm>
            <a:off x="251520" y="260648"/>
            <a:ext cx="8352928" cy="658835"/>
          </a:xfrm>
          <a:prstGeom prst="rect">
            <a:avLst/>
          </a:prstGeom>
        </p:spPr>
        <p:txBody>
          <a:bodyPr wrap="square">
            <a:spAutoFit/>
          </a:bodyPr>
          <a:lstStyle/>
          <a:p>
            <a:pPr algn="ctr" fontAlgn="auto">
              <a:lnSpc>
                <a:spcPct val="150000"/>
              </a:lnSpc>
              <a:spcBef>
                <a:spcPts val="0"/>
              </a:spcBef>
              <a:spcAft>
                <a:spcPts val="0"/>
              </a:spcAft>
              <a:buClr>
                <a:srgbClr val="000000"/>
              </a:buClr>
            </a:pPr>
            <a:r>
              <a:rPr lang="en-US" sz="2800" dirty="0">
                <a:solidFill>
                  <a:srgbClr val="FF0000"/>
                </a:solidFill>
              </a:rPr>
              <a:t>Uses of  </a:t>
            </a:r>
            <a:r>
              <a:rPr lang="en-US" sz="2700" b="1" kern="0" dirty="0">
                <a:solidFill>
                  <a:srgbClr val="FF0000"/>
                </a:solidFill>
                <a:latin typeface="Times New Roman"/>
                <a:cs typeface="Arial"/>
                <a:sym typeface="Arial"/>
              </a:rPr>
              <a:t>Computer Network</a:t>
            </a:r>
          </a:p>
        </p:txBody>
      </p:sp>
      <p:sp>
        <p:nvSpPr>
          <p:cNvPr id="3" name="Slide Number Placeholder 2"/>
          <p:cNvSpPr>
            <a:spLocks noGrp="1"/>
          </p:cNvSpPr>
          <p:nvPr>
            <p:ph type="sldNum" sz="quarter" idx="12"/>
          </p:nvPr>
        </p:nvSpPr>
        <p:spPr/>
        <p:txBody>
          <a:bodyPr/>
          <a:lstStyle/>
          <a:p>
            <a:fld id="{00000000-1234-1234-1234-123412341234}" type="slidenum">
              <a:rPr lang="en-US" smtClean="0">
                <a:solidFill>
                  <a:prstClr val="black">
                    <a:tint val="75000"/>
                  </a:prstClr>
                </a:solidFill>
              </a:rPr>
              <a:pPr/>
              <a:t>11</a:t>
            </a:fld>
            <a:endParaRPr lang="en-US">
              <a:solidFill>
                <a:prstClr val="black">
                  <a:tint val="75000"/>
                </a:prstClr>
              </a:solidFill>
            </a:endParaRPr>
          </a:p>
        </p:txBody>
      </p:sp>
    </p:spTree>
    <p:extLst>
      <p:ext uri="{BB962C8B-B14F-4D97-AF65-F5344CB8AC3E}">
        <p14:creationId xmlns:p14="http://schemas.microsoft.com/office/powerpoint/2010/main" val="1486937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258867" y="1048717"/>
            <a:ext cx="8454628"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r>
              <a:rPr lang="en-US" b="1" i="1" dirty="0">
                <a:solidFill>
                  <a:srgbClr val="FF0000"/>
                </a:solidFill>
                <a:latin typeface="+mj-lt"/>
              </a:rPr>
            </a:br>
            <a:r>
              <a:rPr lang="en-US" b="1" i="1" dirty="0">
                <a:solidFill>
                  <a:srgbClr val="FF0000"/>
                </a:solidFill>
                <a:latin typeface="+mj-lt"/>
              </a:rPr>
              <a:t>Highly Reliable Systems</a:t>
            </a:r>
          </a:p>
          <a:p>
            <a:pPr algn="just"/>
            <a:r>
              <a:rPr lang="en-US" dirty="0">
                <a:latin typeface="+mj-lt"/>
              </a:rPr>
              <a:t>Computer networks allow systems to be distributed in nature, by the virtue of which data is stored in multiple sources. This makes the system highly reliable. If a failure occurs in one source, then the system will still continue to function and data will still be available from the other sources.</a:t>
            </a:r>
          </a:p>
          <a:p>
            <a:pPr lvl="0" algn="just"/>
            <a:r>
              <a:rPr lang="en-US" b="1" i="1" dirty="0">
                <a:solidFill>
                  <a:srgbClr val="FF0000"/>
                </a:solidFill>
                <a:latin typeface="+mj-lt"/>
              </a:rPr>
              <a:t>Cost–Effective Systems</a:t>
            </a:r>
          </a:p>
          <a:p>
            <a:pPr algn="just"/>
            <a:r>
              <a:rPr lang="en-US" dirty="0">
                <a:latin typeface="+mj-lt"/>
              </a:rPr>
              <a:t>Computer networks have reduced the cost of establishment of computer systems in organizations. Previously, it was imperative for organizations to set up expensive mainframes for computation and storage. With the advent of networks, it is sufficient to set up interconnected personal computers (PCs) for the same purpose.</a:t>
            </a:r>
          </a:p>
          <a:p>
            <a:pPr algn="just"/>
            <a:r>
              <a:rPr lang="en-US" b="1" i="1" dirty="0">
                <a:solidFill>
                  <a:srgbClr val="FF0000"/>
                </a:solidFill>
                <a:latin typeface="+mj-lt"/>
              </a:rPr>
              <a:t>VoIP</a:t>
            </a:r>
          </a:p>
          <a:p>
            <a:pPr algn="just"/>
            <a:r>
              <a:rPr lang="en-US" dirty="0">
                <a:latin typeface="+mj-lt"/>
              </a:rPr>
              <a:t>VoIP or Voice over Internet protocol has revolutionized telecommunication systems. Through this, telephone calls are made digitally using Internet Protocols instead of the regular analog phone lines.</a:t>
            </a:r>
          </a:p>
          <a:p>
            <a:pPr lvl="0"/>
            <a:r>
              <a:rPr lang="en-US" i="1" dirty="0">
                <a:latin typeface="+mj-lt"/>
              </a:rPr>
              <a:t>Interactive entertainment</a:t>
            </a:r>
            <a:endParaRPr lang="en-US" dirty="0">
              <a:latin typeface="+mj-lt"/>
            </a:endParaRPr>
          </a:p>
          <a:p>
            <a:r>
              <a:rPr lang="en-US" dirty="0">
                <a:latin typeface="+mj-lt"/>
              </a:rPr>
              <a:t>Interactive entertainment includes:</a:t>
            </a:r>
          </a:p>
          <a:p>
            <a:pPr lvl="1"/>
            <a:r>
              <a:rPr lang="en-US" dirty="0">
                <a:latin typeface="+mj-lt"/>
              </a:rPr>
              <a:t>Multiuser real-time simulation games.</a:t>
            </a:r>
          </a:p>
          <a:p>
            <a:pPr lvl="1"/>
            <a:r>
              <a:rPr lang="en-US" dirty="0">
                <a:latin typeface="+mj-lt"/>
              </a:rPr>
              <a:t>Video on demand.</a:t>
            </a:r>
          </a:p>
          <a:p>
            <a:r>
              <a:rPr lang="en-US" dirty="0">
                <a:latin typeface="+mj-lt"/>
              </a:rPr>
              <a:t>Participation in programs likes quiz, contest, discussions etc. </a:t>
            </a:r>
            <a:endParaRPr lang="en-US" sz="1600" kern="0" dirty="0">
              <a:solidFill>
                <a:prstClr val="black"/>
              </a:solidFill>
              <a:latin typeface="+mj-lt"/>
              <a:sym typeface="Arial"/>
            </a:endParaRPr>
          </a:p>
        </p:txBody>
      </p:sp>
      <p:sp>
        <p:nvSpPr>
          <p:cNvPr id="2" name="Rectangle 1"/>
          <p:cNvSpPr/>
          <p:nvPr/>
        </p:nvSpPr>
        <p:spPr>
          <a:xfrm>
            <a:off x="251520" y="260648"/>
            <a:ext cx="8352928" cy="658835"/>
          </a:xfrm>
          <a:prstGeom prst="rect">
            <a:avLst/>
          </a:prstGeom>
        </p:spPr>
        <p:txBody>
          <a:bodyPr wrap="square">
            <a:spAutoFit/>
          </a:bodyPr>
          <a:lstStyle/>
          <a:p>
            <a:pPr algn="ctr" fontAlgn="auto">
              <a:lnSpc>
                <a:spcPct val="150000"/>
              </a:lnSpc>
              <a:spcBef>
                <a:spcPts val="0"/>
              </a:spcBef>
              <a:spcAft>
                <a:spcPts val="0"/>
              </a:spcAft>
              <a:buClr>
                <a:srgbClr val="000000"/>
              </a:buClr>
            </a:pPr>
            <a:r>
              <a:rPr lang="en-US" sz="2800" dirty="0">
                <a:solidFill>
                  <a:srgbClr val="FF0000"/>
                </a:solidFill>
              </a:rPr>
              <a:t>Uses of  </a:t>
            </a:r>
            <a:r>
              <a:rPr lang="en-US" sz="2700" b="1" kern="0" dirty="0">
                <a:solidFill>
                  <a:srgbClr val="FF0000"/>
                </a:solidFill>
                <a:latin typeface="Times New Roman"/>
                <a:cs typeface="Arial"/>
                <a:sym typeface="Arial"/>
              </a:rPr>
              <a:t>Computer Network</a:t>
            </a:r>
          </a:p>
        </p:txBody>
      </p:sp>
      <p:sp>
        <p:nvSpPr>
          <p:cNvPr id="3" name="Slide Number Placeholder 2"/>
          <p:cNvSpPr>
            <a:spLocks noGrp="1"/>
          </p:cNvSpPr>
          <p:nvPr>
            <p:ph type="sldNum" sz="quarter" idx="12"/>
          </p:nvPr>
        </p:nvSpPr>
        <p:spPr/>
        <p:txBody>
          <a:bodyPr/>
          <a:lstStyle/>
          <a:p>
            <a:fld id="{00000000-1234-1234-1234-123412341234}" type="slidenum">
              <a:rPr lang="en-US" smtClean="0">
                <a:solidFill>
                  <a:prstClr val="black">
                    <a:tint val="75000"/>
                  </a:prstClr>
                </a:solidFill>
              </a:rPr>
              <a:pPr/>
              <a:t>12</a:t>
            </a:fld>
            <a:endParaRPr lang="en-US">
              <a:solidFill>
                <a:prstClr val="black">
                  <a:tint val="75000"/>
                </a:prstClr>
              </a:solidFill>
            </a:endParaRPr>
          </a:p>
        </p:txBody>
      </p:sp>
    </p:spTree>
    <p:extLst>
      <p:ext uri="{BB962C8B-B14F-4D97-AF65-F5344CB8AC3E}">
        <p14:creationId xmlns:p14="http://schemas.microsoft.com/office/powerpoint/2010/main" val="3968642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TextBox 1"/>
          <p:cNvSpPr txBox="1">
            <a:spLocks noChangeArrowheads="1"/>
          </p:cNvSpPr>
          <p:nvPr/>
        </p:nvSpPr>
        <p:spPr bwMode="auto">
          <a:xfrm>
            <a:off x="310753" y="610791"/>
            <a:ext cx="8497490" cy="55168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lnSpc>
                <a:spcPct val="150000"/>
              </a:lnSpc>
              <a:spcBef>
                <a:spcPts val="0"/>
              </a:spcBef>
              <a:spcAft>
                <a:spcPts val="0"/>
              </a:spcAft>
              <a:buClr>
                <a:srgbClr val="000000"/>
              </a:buClr>
            </a:pPr>
            <a:endParaRPr lang="en-US" b="1" kern="0" dirty="0">
              <a:solidFill>
                <a:srgbClr val="FF0000"/>
              </a:solidFill>
              <a:latin typeface="Times New Roman"/>
              <a:sym typeface="Arial"/>
            </a:endParaRPr>
          </a:p>
          <a:p>
            <a:pPr eaLnBrk="1" fontAlgn="auto" hangingPunct="1">
              <a:lnSpc>
                <a:spcPct val="150000"/>
              </a:lnSpc>
              <a:spcBef>
                <a:spcPts val="0"/>
              </a:spcBef>
              <a:spcAft>
                <a:spcPts val="0"/>
              </a:spcAft>
              <a:buClr>
                <a:srgbClr val="000000"/>
              </a:buClr>
            </a:pPr>
            <a:r>
              <a:rPr lang="en-US" b="1" kern="0" dirty="0">
                <a:solidFill>
                  <a:srgbClr val="FF0000"/>
                </a:solidFill>
                <a:latin typeface="Times New Roman"/>
                <a:sym typeface="Arial"/>
              </a:rPr>
              <a:t>Network Topologies/ architecture:</a:t>
            </a:r>
            <a:br>
              <a:rPr lang="en-US" sz="1050" kern="0" dirty="0">
                <a:solidFill>
                  <a:prstClr val="black"/>
                </a:solidFill>
                <a:latin typeface="Times New Roman"/>
                <a:sym typeface="Arial"/>
              </a:rPr>
            </a:br>
            <a:r>
              <a:rPr lang="en-US" sz="2100" kern="0" dirty="0">
                <a:solidFill>
                  <a:prstClr val="black"/>
                </a:solidFill>
                <a:latin typeface="Times New Roman"/>
                <a:sym typeface="Arial"/>
              </a:rPr>
              <a:t>A network topology is the physical arrangement of computers, cables and other components on a network. The type of topology you use affect the speed and performance of the computer network. The commonly used physical network topologies are; </a:t>
            </a:r>
          </a:p>
          <a:p>
            <a:pPr lvl="2" eaLnBrk="1" fontAlgn="auto" hangingPunct="1">
              <a:lnSpc>
                <a:spcPct val="150000"/>
              </a:lnSpc>
              <a:spcBef>
                <a:spcPts val="0"/>
              </a:spcBef>
              <a:spcAft>
                <a:spcPts val="0"/>
              </a:spcAft>
              <a:buClr>
                <a:srgbClr val="000000"/>
              </a:buClr>
              <a:buFont typeface="Arial" panose="020B0604020202020204" pitchFamily="34" charset="0"/>
              <a:buChar char="•"/>
            </a:pPr>
            <a:r>
              <a:rPr lang="en-US" kern="0" dirty="0">
                <a:solidFill>
                  <a:prstClr val="black"/>
                </a:solidFill>
                <a:latin typeface="Times New Roman"/>
                <a:sym typeface="Arial"/>
              </a:rPr>
              <a:t>Bus Topology</a:t>
            </a:r>
          </a:p>
          <a:p>
            <a:pPr lvl="2" eaLnBrk="1" fontAlgn="auto" hangingPunct="1">
              <a:lnSpc>
                <a:spcPct val="150000"/>
              </a:lnSpc>
              <a:spcBef>
                <a:spcPts val="0"/>
              </a:spcBef>
              <a:spcAft>
                <a:spcPts val="0"/>
              </a:spcAft>
              <a:buClr>
                <a:srgbClr val="000000"/>
              </a:buClr>
              <a:buFont typeface="Arial" panose="020B0604020202020204" pitchFamily="34" charset="0"/>
              <a:buChar char="•"/>
            </a:pPr>
            <a:r>
              <a:rPr lang="en-US" kern="0" dirty="0">
                <a:solidFill>
                  <a:prstClr val="black"/>
                </a:solidFill>
                <a:latin typeface="Times New Roman"/>
                <a:sym typeface="Arial"/>
              </a:rPr>
              <a:t>Ring Topology</a:t>
            </a:r>
          </a:p>
          <a:p>
            <a:pPr lvl="2" eaLnBrk="1" fontAlgn="auto" hangingPunct="1">
              <a:lnSpc>
                <a:spcPct val="150000"/>
              </a:lnSpc>
              <a:spcBef>
                <a:spcPts val="0"/>
              </a:spcBef>
              <a:spcAft>
                <a:spcPts val="0"/>
              </a:spcAft>
              <a:buClr>
                <a:srgbClr val="000000"/>
              </a:buClr>
              <a:buFont typeface="Arial" panose="020B0604020202020204" pitchFamily="34" charset="0"/>
              <a:buChar char="•"/>
            </a:pPr>
            <a:r>
              <a:rPr lang="en-US" kern="0" dirty="0">
                <a:solidFill>
                  <a:prstClr val="black"/>
                </a:solidFill>
                <a:latin typeface="Times New Roman"/>
                <a:sym typeface="Arial"/>
              </a:rPr>
              <a:t>Star Topology</a:t>
            </a:r>
          </a:p>
          <a:p>
            <a:pPr lvl="2" eaLnBrk="1" fontAlgn="auto" hangingPunct="1">
              <a:lnSpc>
                <a:spcPct val="150000"/>
              </a:lnSpc>
              <a:spcBef>
                <a:spcPts val="0"/>
              </a:spcBef>
              <a:spcAft>
                <a:spcPts val="0"/>
              </a:spcAft>
              <a:buClr>
                <a:srgbClr val="000000"/>
              </a:buClr>
              <a:buFont typeface="Arial" panose="020B0604020202020204" pitchFamily="34" charset="0"/>
              <a:buChar char="•"/>
            </a:pPr>
            <a:r>
              <a:rPr lang="en-US" kern="0" dirty="0">
                <a:solidFill>
                  <a:prstClr val="black"/>
                </a:solidFill>
                <a:latin typeface="Times New Roman"/>
                <a:sym typeface="Arial"/>
              </a:rPr>
              <a:t>Mesh Topology </a:t>
            </a:r>
          </a:p>
          <a:p>
            <a:pPr lvl="2" eaLnBrk="1" fontAlgn="auto" hangingPunct="1">
              <a:lnSpc>
                <a:spcPct val="150000"/>
              </a:lnSpc>
              <a:spcBef>
                <a:spcPts val="0"/>
              </a:spcBef>
              <a:spcAft>
                <a:spcPts val="0"/>
              </a:spcAft>
              <a:buClr>
                <a:srgbClr val="000000"/>
              </a:buClr>
              <a:buFont typeface="Arial" panose="020B0604020202020204" pitchFamily="34" charset="0"/>
              <a:buChar char="•"/>
            </a:pPr>
            <a:r>
              <a:rPr lang="en-US" kern="0" dirty="0">
                <a:solidFill>
                  <a:prstClr val="black"/>
                </a:solidFill>
                <a:latin typeface="Times New Roman"/>
                <a:sym typeface="Arial"/>
              </a:rPr>
              <a:t>Tree Topology</a:t>
            </a:r>
          </a:p>
          <a:p>
            <a:pPr lvl="2" eaLnBrk="1" fontAlgn="auto" hangingPunct="1">
              <a:lnSpc>
                <a:spcPct val="150000"/>
              </a:lnSpc>
              <a:spcBef>
                <a:spcPts val="0"/>
              </a:spcBef>
              <a:spcAft>
                <a:spcPts val="0"/>
              </a:spcAft>
              <a:buClr>
                <a:srgbClr val="000000"/>
              </a:buClr>
              <a:buFont typeface="Arial" panose="020B0604020202020204" pitchFamily="34" charset="0"/>
              <a:buChar char="•"/>
            </a:pPr>
            <a:r>
              <a:rPr lang="en-US" kern="0" dirty="0">
                <a:solidFill>
                  <a:prstClr val="black"/>
                </a:solidFill>
                <a:latin typeface="Times New Roman"/>
                <a:sym typeface="Arial"/>
              </a:rPr>
              <a:t>Hybrid Topology</a:t>
            </a: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13</a:t>
            </a:fld>
            <a:endParaRPr lang="en-US">
              <a:solidFill>
                <a:prstClr val="black">
                  <a:tint val="75000"/>
                </a:prstClr>
              </a:solidFill>
            </a:endParaRPr>
          </a:p>
        </p:txBody>
      </p:sp>
    </p:spTree>
    <p:extLst>
      <p:ext uri="{BB962C8B-B14F-4D97-AF65-F5344CB8AC3E}">
        <p14:creationId xmlns:p14="http://schemas.microsoft.com/office/powerpoint/2010/main" val="4286231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extBox 1"/>
          <p:cNvSpPr txBox="1">
            <a:spLocks noChangeArrowheads="1"/>
          </p:cNvSpPr>
          <p:nvPr/>
        </p:nvSpPr>
        <p:spPr bwMode="auto">
          <a:xfrm>
            <a:off x="257176" y="1893094"/>
            <a:ext cx="8572499" cy="4051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fontAlgn="auto" hangingPunct="1">
              <a:lnSpc>
                <a:spcPct val="150000"/>
              </a:lnSpc>
              <a:spcBef>
                <a:spcPts val="0"/>
              </a:spcBef>
              <a:spcAft>
                <a:spcPts val="0"/>
              </a:spcAft>
              <a:buClr>
                <a:srgbClr val="000000"/>
              </a:buClr>
            </a:pPr>
            <a:br>
              <a:rPr lang="en-US" sz="1050" kern="0" dirty="0">
                <a:solidFill>
                  <a:prstClr val="black"/>
                </a:solidFill>
                <a:latin typeface="Times New Roman"/>
                <a:sym typeface="Arial"/>
              </a:rPr>
            </a:br>
            <a:r>
              <a:rPr lang="en-US" sz="2100" kern="0" dirty="0">
                <a:solidFill>
                  <a:prstClr val="black"/>
                </a:solidFill>
                <a:latin typeface="Times New Roman"/>
                <a:sym typeface="Arial"/>
              </a:rPr>
              <a:t>In a bus topology, all of the computers in a network are attached to a continuous cable or segment, that connects them in a linear format. It uses a common cable or backbone to connect all the nodes is called as Bus. In this topology, a packet or data is transmitted to all network adapter on that segment. Ethernet networks require a terminator at both ends of the bus. The purpose of the terminator is to absorb signals so that they do not reflect back down the line.</a:t>
            </a: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p:txBody>
      </p:sp>
      <p:sp>
        <p:nvSpPr>
          <p:cNvPr id="2" name="TextBox 1"/>
          <p:cNvSpPr txBox="1"/>
          <p:nvPr/>
        </p:nvSpPr>
        <p:spPr>
          <a:xfrm>
            <a:off x="2218135" y="1103710"/>
            <a:ext cx="4211240" cy="507831"/>
          </a:xfrm>
          <a:prstGeom prst="rect">
            <a:avLst/>
          </a:prstGeom>
          <a:noFill/>
        </p:spPr>
        <p:txBody>
          <a:bodyPr wrap="square" rtlCol="0">
            <a:spAutoFit/>
          </a:bodyPr>
          <a:lstStyle/>
          <a:p>
            <a:pPr algn="ctr" fontAlgn="auto">
              <a:spcBef>
                <a:spcPts val="0"/>
              </a:spcBef>
              <a:spcAft>
                <a:spcPts val="0"/>
              </a:spcAft>
              <a:buClr>
                <a:srgbClr val="000000"/>
              </a:buClr>
            </a:pPr>
            <a:r>
              <a:rPr lang="en-US" sz="2700" b="1" kern="0" dirty="0">
                <a:solidFill>
                  <a:srgbClr val="FF0000"/>
                </a:solidFill>
                <a:latin typeface="Times New Roman"/>
                <a:cs typeface="Arial"/>
                <a:sym typeface="Arial"/>
              </a:rPr>
              <a:t>Bus Topology</a:t>
            </a:r>
            <a:endParaRPr lang="en-US" sz="2700" kern="0" dirty="0">
              <a:solidFill>
                <a:srgbClr val="FF0000"/>
              </a:solidFill>
              <a:latin typeface="Times New Roman"/>
              <a:cs typeface="Arial"/>
              <a:sym typeface="Arial"/>
            </a:endParaRPr>
          </a:p>
        </p:txBody>
      </p:sp>
      <p:sp>
        <p:nvSpPr>
          <p:cNvPr id="3" name="Slide Number Placeholder 2"/>
          <p:cNvSpPr>
            <a:spLocks noGrp="1"/>
          </p:cNvSpPr>
          <p:nvPr>
            <p:ph type="sldNum" sz="quarter" idx="12"/>
          </p:nvPr>
        </p:nvSpPr>
        <p:spPr/>
        <p:txBody>
          <a:bodyPr/>
          <a:lstStyle/>
          <a:p>
            <a:fld id="{00000000-1234-1234-1234-123412341234}" type="slidenum">
              <a:rPr lang="en-US" smtClean="0">
                <a:solidFill>
                  <a:prstClr val="black">
                    <a:tint val="75000"/>
                  </a:prstClr>
                </a:solidFill>
              </a:rPr>
              <a:pPr/>
              <a:t>14</a:t>
            </a:fld>
            <a:endParaRPr lang="en-US">
              <a:solidFill>
                <a:prstClr val="black">
                  <a:tint val="75000"/>
                </a:prstClr>
              </a:solidFill>
            </a:endParaRPr>
          </a:p>
        </p:txBody>
      </p:sp>
    </p:spTree>
    <p:extLst>
      <p:ext uri="{BB962C8B-B14F-4D97-AF65-F5344CB8AC3E}">
        <p14:creationId xmlns:p14="http://schemas.microsoft.com/office/powerpoint/2010/main" val="39422502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578" name="Picture 2" descr="Image result for bus top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771650"/>
            <a:ext cx="634365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15</a:t>
            </a:fld>
            <a:endParaRPr lang="en-US">
              <a:solidFill>
                <a:prstClr val="black">
                  <a:tint val="75000"/>
                </a:prstClr>
              </a:solidFill>
            </a:endParaRPr>
          </a:p>
        </p:txBody>
      </p:sp>
    </p:spTree>
    <p:extLst>
      <p:ext uri="{BB962C8B-B14F-4D97-AF65-F5344CB8AC3E}">
        <p14:creationId xmlns:p14="http://schemas.microsoft.com/office/powerpoint/2010/main" val="80702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Box 1"/>
          <p:cNvSpPr txBox="1">
            <a:spLocks noChangeArrowheads="1"/>
          </p:cNvSpPr>
          <p:nvPr/>
        </p:nvSpPr>
        <p:spPr bwMode="auto">
          <a:xfrm>
            <a:off x="342901" y="1588458"/>
            <a:ext cx="7715250" cy="4408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lnSpc>
                <a:spcPct val="150000"/>
              </a:lnSpc>
              <a:spcBef>
                <a:spcPts val="0"/>
              </a:spcBef>
              <a:spcAft>
                <a:spcPts val="0"/>
              </a:spcAft>
              <a:buClr>
                <a:srgbClr val="000000"/>
              </a:buClr>
            </a:pPr>
            <a:r>
              <a:rPr lang="en-US" b="1" kern="0" dirty="0">
                <a:solidFill>
                  <a:prstClr val="black"/>
                </a:solidFill>
                <a:latin typeface="Times New Roman"/>
                <a:sym typeface="Arial"/>
              </a:rPr>
              <a:t>Advantages:</a:t>
            </a:r>
            <a:br>
              <a:rPr lang="en-US" kern="0" dirty="0">
                <a:solidFill>
                  <a:prstClr val="black"/>
                </a:solidFill>
                <a:latin typeface="Times New Roman"/>
                <a:sym typeface="Arial"/>
              </a:rPr>
            </a:br>
            <a:r>
              <a:rPr lang="en-US" kern="0" dirty="0">
                <a:solidFill>
                  <a:prstClr val="black"/>
                </a:solidFill>
                <a:latin typeface="Times New Roman"/>
                <a:sym typeface="Arial"/>
              </a:rPr>
              <a:t>• Bus topology is simple, reliable (in very small network), easy to use and easy to understand.</a:t>
            </a:r>
            <a:br>
              <a:rPr lang="en-US" kern="0" dirty="0">
                <a:solidFill>
                  <a:prstClr val="black"/>
                </a:solidFill>
                <a:latin typeface="Times New Roman"/>
                <a:sym typeface="Arial"/>
              </a:rPr>
            </a:br>
            <a:r>
              <a:rPr lang="en-US" kern="0" dirty="0">
                <a:solidFill>
                  <a:prstClr val="black"/>
                </a:solidFill>
                <a:latin typeface="Times New Roman"/>
                <a:sym typeface="Arial"/>
              </a:rPr>
              <a:t>• It is less expensive.</a:t>
            </a:r>
            <a:br>
              <a:rPr lang="en-US" kern="0" dirty="0">
                <a:solidFill>
                  <a:prstClr val="black"/>
                </a:solidFill>
                <a:latin typeface="Times New Roman"/>
                <a:sym typeface="Arial"/>
              </a:rPr>
            </a:br>
            <a:r>
              <a:rPr lang="en-US" kern="0" dirty="0">
                <a:solidFill>
                  <a:prstClr val="black"/>
                </a:solidFill>
                <a:latin typeface="Times New Roman"/>
                <a:sym typeface="Arial"/>
              </a:rPr>
              <a:t>• It is easy to add a new node in the network.</a:t>
            </a:r>
          </a:p>
          <a:p>
            <a:pPr eaLnBrk="1" fontAlgn="auto" hangingPunct="1">
              <a:lnSpc>
                <a:spcPct val="150000"/>
              </a:lnSpc>
              <a:spcBef>
                <a:spcPts val="0"/>
              </a:spcBef>
              <a:spcAft>
                <a:spcPts val="0"/>
              </a:spcAft>
              <a:buClr>
                <a:srgbClr val="000000"/>
              </a:buClr>
            </a:pPr>
            <a:endParaRPr lang="en-US" b="1" kern="0" dirty="0">
              <a:solidFill>
                <a:prstClr val="black"/>
              </a:solidFill>
              <a:latin typeface="Times New Roman"/>
              <a:sym typeface="Arial"/>
            </a:endParaRPr>
          </a:p>
          <a:p>
            <a:pPr eaLnBrk="1" fontAlgn="auto" hangingPunct="1">
              <a:lnSpc>
                <a:spcPct val="150000"/>
              </a:lnSpc>
              <a:spcBef>
                <a:spcPts val="0"/>
              </a:spcBef>
              <a:spcAft>
                <a:spcPts val="0"/>
              </a:spcAft>
              <a:buClr>
                <a:srgbClr val="000000"/>
              </a:buClr>
            </a:pPr>
            <a:r>
              <a:rPr lang="en-US" b="1" kern="0" dirty="0">
                <a:solidFill>
                  <a:prstClr val="black"/>
                </a:solidFill>
                <a:latin typeface="Times New Roman"/>
                <a:sym typeface="Arial"/>
              </a:rPr>
              <a:t>Disadvantages:</a:t>
            </a:r>
            <a:br>
              <a:rPr lang="en-US" kern="0" dirty="0">
                <a:solidFill>
                  <a:prstClr val="black"/>
                </a:solidFill>
                <a:latin typeface="Times New Roman"/>
                <a:sym typeface="Arial"/>
              </a:rPr>
            </a:br>
            <a:r>
              <a:rPr lang="en-US" kern="0" dirty="0">
                <a:solidFill>
                  <a:prstClr val="black"/>
                </a:solidFill>
                <a:latin typeface="Times New Roman"/>
                <a:sym typeface="Arial"/>
              </a:rPr>
              <a:t>• Heavy network traffic can slow a bus considerably.</a:t>
            </a:r>
            <a:br>
              <a:rPr lang="en-US" kern="0" dirty="0">
                <a:solidFill>
                  <a:prstClr val="black"/>
                </a:solidFill>
                <a:latin typeface="Times New Roman"/>
                <a:sym typeface="Arial"/>
              </a:rPr>
            </a:br>
            <a:r>
              <a:rPr lang="en-US" kern="0" dirty="0">
                <a:solidFill>
                  <a:prstClr val="black"/>
                </a:solidFill>
                <a:latin typeface="Times New Roman"/>
                <a:sym typeface="Arial"/>
              </a:rPr>
              <a:t>• It is difficult to troubleshoot.</a:t>
            </a:r>
            <a:br>
              <a:rPr lang="en-US" kern="0" dirty="0">
                <a:solidFill>
                  <a:prstClr val="black"/>
                </a:solidFill>
                <a:latin typeface="Times New Roman"/>
                <a:sym typeface="Arial"/>
              </a:rPr>
            </a:br>
            <a:r>
              <a:rPr lang="en-US" kern="0" dirty="0">
                <a:solidFill>
                  <a:prstClr val="black"/>
                </a:solidFill>
                <a:latin typeface="Times New Roman"/>
                <a:sym typeface="Arial"/>
              </a:rPr>
              <a:t>• If problems occurs on the backbone, the entire network will go down.</a:t>
            </a: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p:txBody>
      </p:sp>
      <p:sp>
        <p:nvSpPr>
          <p:cNvPr id="3" name="TextBox 2"/>
          <p:cNvSpPr txBox="1"/>
          <p:nvPr/>
        </p:nvSpPr>
        <p:spPr>
          <a:xfrm>
            <a:off x="2218135" y="1103710"/>
            <a:ext cx="4211240" cy="507831"/>
          </a:xfrm>
          <a:prstGeom prst="rect">
            <a:avLst/>
          </a:prstGeom>
          <a:noFill/>
        </p:spPr>
        <p:txBody>
          <a:bodyPr wrap="square" rtlCol="0">
            <a:spAutoFit/>
          </a:bodyPr>
          <a:lstStyle/>
          <a:p>
            <a:pPr algn="ctr" fontAlgn="auto">
              <a:spcBef>
                <a:spcPts val="0"/>
              </a:spcBef>
              <a:spcAft>
                <a:spcPts val="0"/>
              </a:spcAft>
              <a:buClr>
                <a:srgbClr val="000000"/>
              </a:buClr>
            </a:pPr>
            <a:r>
              <a:rPr lang="en-US" sz="2700" b="1" kern="0" dirty="0">
                <a:solidFill>
                  <a:srgbClr val="FF0000"/>
                </a:solidFill>
                <a:latin typeface="Times New Roman"/>
                <a:cs typeface="Arial"/>
                <a:sym typeface="Arial"/>
              </a:rPr>
              <a:t>Bus Topology</a:t>
            </a:r>
            <a:endParaRPr lang="en-US" sz="2700" kern="0" dirty="0">
              <a:solidFill>
                <a:srgbClr val="FF0000"/>
              </a:solidFill>
              <a:latin typeface="Times New Roman"/>
              <a:cs typeface="Arial"/>
              <a:sym typeface="Arial"/>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16</a:t>
            </a:fld>
            <a:endParaRPr lang="en-US">
              <a:solidFill>
                <a:prstClr val="black">
                  <a:tint val="75000"/>
                </a:prstClr>
              </a:solidFill>
            </a:endParaRPr>
          </a:p>
        </p:txBody>
      </p:sp>
    </p:spTree>
    <p:extLst>
      <p:ext uri="{BB962C8B-B14F-4D97-AF65-F5344CB8AC3E}">
        <p14:creationId xmlns:p14="http://schemas.microsoft.com/office/powerpoint/2010/main" val="3318552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extBox 1"/>
          <p:cNvSpPr txBox="1">
            <a:spLocks noChangeArrowheads="1"/>
          </p:cNvSpPr>
          <p:nvPr/>
        </p:nvSpPr>
        <p:spPr bwMode="auto">
          <a:xfrm>
            <a:off x="617935" y="1896666"/>
            <a:ext cx="7858125" cy="3000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fontAlgn="auto" hangingPunct="1">
              <a:lnSpc>
                <a:spcPct val="150000"/>
              </a:lnSpc>
              <a:spcBef>
                <a:spcPts val="0"/>
              </a:spcBef>
              <a:spcAft>
                <a:spcPts val="0"/>
              </a:spcAft>
              <a:buClr>
                <a:srgbClr val="000000"/>
              </a:buClr>
            </a:pPr>
            <a:br>
              <a:rPr lang="en-US" sz="2100" kern="0" dirty="0">
                <a:solidFill>
                  <a:prstClr val="black"/>
                </a:solidFill>
                <a:latin typeface="Times New Roman"/>
                <a:sym typeface="Arial"/>
              </a:rPr>
            </a:br>
            <a:r>
              <a:rPr lang="en-US" sz="2100" kern="0" dirty="0">
                <a:solidFill>
                  <a:prstClr val="black"/>
                </a:solidFill>
                <a:latin typeface="Times New Roman"/>
                <a:sym typeface="Arial"/>
              </a:rPr>
              <a:t>In a star topology, all cables runs from the computer to a central location, where they are all connected by a device called a hub or switch. Each nodes on a star topology must be located relatively close to the hub.</a:t>
            </a: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p:txBody>
      </p:sp>
      <p:sp>
        <p:nvSpPr>
          <p:cNvPr id="2" name="TextBox 1"/>
          <p:cNvSpPr txBox="1"/>
          <p:nvPr/>
        </p:nvSpPr>
        <p:spPr>
          <a:xfrm>
            <a:off x="2303860" y="1168004"/>
            <a:ext cx="4029075" cy="507831"/>
          </a:xfrm>
          <a:prstGeom prst="rect">
            <a:avLst/>
          </a:prstGeom>
          <a:noFill/>
        </p:spPr>
        <p:txBody>
          <a:bodyPr wrap="square" rtlCol="0">
            <a:spAutoFit/>
          </a:bodyPr>
          <a:lstStyle/>
          <a:p>
            <a:pPr algn="ctr" fontAlgn="auto">
              <a:spcBef>
                <a:spcPts val="0"/>
              </a:spcBef>
              <a:spcAft>
                <a:spcPts val="0"/>
              </a:spcAft>
              <a:buClr>
                <a:srgbClr val="000000"/>
              </a:buClr>
            </a:pPr>
            <a:r>
              <a:rPr lang="en-US" sz="2700" b="1" kern="0" dirty="0">
                <a:solidFill>
                  <a:srgbClr val="FF0000"/>
                </a:solidFill>
                <a:latin typeface="Times New Roman"/>
                <a:cs typeface="Arial"/>
                <a:sym typeface="Arial"/>
              </a:rPr>
              <a:t>Star Topology:</a:t>
            </a:r>
            <a:endParaRPr lang="en-US" sz="2700" kern="0" dirty="0">
              <a:solidFill>
                <a:srgbClr val="FF0000"/>
              </a:solidFill>
              <a:latin typeface="Times New Roman"/>
              <a:cs typeface="Arial"/>
              <a:sym typeface="Arial"/>
            </a:endParaRPr>
          </a:p>
        </p:txBody>
      </p:sp>
      <p:sp>
        <p:nvSpPr>
          <p:cNvPr id="3" name="Slide Number Placeholder 2"/>
          <p:cNvSpPr>
            <a:spLocks noGrp="1"/>
          </p:cNvSpPr>
          <p:nvPr>
            <p:ph type="sldNum" sz="quarter" idx="12"/>
          </p:nvPr>
        </p:nvSpPr>
        <p:spPr/>
        <p:txBody>
          <a:bodyPr/>
          <a:lstStyle/>
          <a:p>
            <a:fld id="{00000000-1234-1234-1234-123412341234}" type="slidenum">
              <a:rPr lang="en-US" smtClean="0">
                <a:solidFill>
                  <a:prstClr val="black">
                    <a:tint val="75000"/>
                  </a:prstClr>
                </a:solidFill>
              </a:rPr>
              <a:pPr/>
              <a:t>17</a:t>
            </a:fld>
            <a:endParaRPr lang="en-US">
              <a:solidFill>
                <a:prstClr val="black">
                  <a:tint val="75000"/>
                </a:prstClr>
              </a:solidFill>
            </a:endParaRPr>
          </a:p>
        </p:txBody>
      </p:sp>
    </p:spTree>
    <p:extLst>
      <p:ext uri="{BB962C8B-B14F-4D97-AF65-F5344CB8AC3E}">
        <p14:creationId xmlns:p14="http://schemas.microsoft.com/office/powerpoint/2010/main" val="35858495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7650" name="Picture 2" descr="Image result for star top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314450"/>
            <a:ext cx="5829300" cy="382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18</a:t>
            </a:fld>
            <a:endParaRPr lang="en-US">
              <a:solidFill>
                <a:prstClr val="black">
                  <a:tint val="75000"/>
                </a:prstClr>
              </a:solidFill>
            </a:endParaRPr>
          </a:p>
        </p:txBody>
      </p:sp>
    </p:spTree>
    <p:extLst>
      <p:ext uri="{BB962C8B-B14F-4D97-AF65-F5344CB8AC3E}">
        <p14:creationId xmlns:p14="http://schemas.microsoft.com/office/powerpoint/2010/main" val="15010662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extBox 1"/>
          <p:cNvSpPr txBox="1">
            <a:spLocks noChangeArrowheads="1"/>
          </p:cNvSpPr>
          <p:nvPr/>
        </p:nvSpPr>
        <p:spPr bwMode="auto">
          <a:xfrm>
            <a:off x="225028" y="1725216"/>
            <a:ext cx="8918972" cy="4489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lnSpc>
                <a:spcPct val="150000"/>
              </a:lnSpc>
              <a:spcBef>
                <a:spcPts val="0"/>
              </a:spcBef>
              <a:spcAft>
                <a:spcPts val="0"/>
              </a:spcAft>
              <a:buClr>
                <a:srgbClr val="000000"/>
              </a:buClr>
            </a:pPr>
            <a:r>
              <a:rPr lang="en-US" b="1" kern="0" dirty="0">
                <a:solidFill>
                  <a:srgbClr val="FF0000"/>
                </a:solidFill>
                <a:latin typeface="Times New Roman"/>
                <a:sym typeface="Arial"/>
              </a:rPr>
              <a:t>Advantages:</a:t>
            </a:r>
            <a:br>
              <a:rPr lang="en-US" kern="0" dirty="0">
                <a:solidFill>
                  <a:prstClr val="black"/>
                </a:solidFill>
                <a:latin typeface="Times New Roman"/>
                <a:sym typeface="Arial"/>
              </a:rPr>
            </a:br>
            <a:r>
              <a:rPr lang="en-US" kern="0" dirty="0">
                <a:solidFill>
                  <a:prstClr val="black"/>
                </a:solidFill>
                <a:latin typeface="Times New Roman"/>
                <a:sym typeface="Arial"/>
              </a:rPr>
              <a:t>• It is easy to set up and configure.</a:t>
            </a:r>
            <a:br>
              <a:rPr lang="en-US" kern="0" dirty="0">
                <a:solidFill>
                  <a:prstClr val="black"/>
                </a:solidFill>
                <a:latin typeface="Times New Roman"/>
                <a:sym typeface="Arial"/>
              </a:rPr>
            </a:br>
            <a:r>
              <a:rPr lang="en-US" kern="0" dirty="0">
                <a:solidFill>
                  <a:prstClr val="black"/>
                </a:solidFill>
                <a:latin typeface="Times New Roman"/>
                <a:sym typeface="Arial"/>
              </a:rPr>
              <a:t>• It is easy to modify and add new computers to a start topology without disturbing the rest of the network.</a:t>
            </a:r>
            <a:br>
              <a:rPr lang="en-US" kern="0" dirty="0">
                <a:solidFill>
                  <a:prstClr val="black"/>
                </a:solidFill>
                <a:latin typeface="Times New Roman"/>
                <a:sym typeface="Arial"/>
              </a:rPr>
            </a:br>
            <a:r>
              <a:rPr lang="en-US" kern="0" dirty="0">
                <a:solidFill>
                  <a:prstClr val="black"/>
                </a:solidFill>
                <a:latin typeface="Times New Roman"/>
                <a:sym typeface="Arial"/>
              </a:rPr>
              <a:t>• Single computer failure does not necessarily bring down the whole start network.</a:t>
            </a:r>
            <a:br>
              <a:rPr lang="en-US" kern="0" dirty="0">
                <a:solidFill>
                  <a:prstClr val="black"/>
                </a:solidFill>
                <a:latin typeface="Times New Roman"/>
                <a:sym typeface="Arial"/>
              </a:rPr>
            </a:br>
            <a:r>
              <a:rPr lang="en-US" kern="0" dirty="0">
                <a:solidFill>
                  <a:prstClr val="black"/>
                </a:solidFill>
                <a:latin typeface="Times New Roman"/>
                <a:sym typeface="Arial"/>
              </a:rPr>
              <a:t>• It is easy to detect the errors in star topology</a:t>
            </a:r>
            <a:endParaRPr lang="en-US" b="1" kern="0" dirty="0">
              <a:solidFill>
                <a:prstClr val="black"/>
              </a:solidFill>
              <a:latin typeface="Times New Roman"/>
              <a:sym typeface="Arial"/>
            </a:endParaRPr>
          </a:p>
          <a:p>
            <a:pPr eaLnBrk="1" fontAlgn="auto" hangingPunct="1">
              <a:lnSpc>
                <a:spcPct val="150000"/>
              </a:lnSpc>
              <a:spcBef>
                <a:spcPts val="0"/>
              </a:spcBef>
              <a:spcAft>
                <a:spcPts val="0"/>
              </a:spcAft>
              <a:buClr>
                <a:srgbClr val="000000"/>
              </a:buClr>
            </a:pPr>
            <a:r>
              <a:rPr lang="en-US" b="1" kern="0" dirty="0">
                <a:solidFill>
                  <a:srgbClr val="FF0000"/>
                </a:solidFill>
                <a:latin typeface="Times New Roman"/>
                <a:sym typeface="Arial"/>
              </a:rPr>
              <a:t>Disadvantages:</a:t>
            </a:r>
            <a:br>
              <a:rPr lang="en-US" kern="0" dirty="0">
                <a:solidFill>
                  <a:prstClr val="black"/>
                </a:solidFill>
                <a:latin typeface="Times New Roman"/>
                <a:sym typeface="Arial"/>
              </a:rPr>
            </a:br>
            <a:r>
              <a:rPr lang="en-US" kern="0" dirty="0">
                <a:solidFill>
                  <a:prstClr val="black"/>
                </a:solidFill>
                <a:latin typeface="Times New Roman"/>
                <a:sym typeface="Arial"/>
              </a:rPr>
              <a:t>• It the central device fails, the whole network stops.</a:t>
            </a:r>
            <a:br>
              <a:rPr lang="en-US" kern="0" dirty="0">
                <a:solidFill>
                  <a:prstClr val="black"/>
                </a:solidFill>
                <a:latin typeface="Times New Roman"/>
                <a:sym typeface="Arial"/>
              </a:rPr>
            </a:br>
            <a:r>
              <a:rPr lang="en-US" kern="0" dirty="0">
                <a:solidFill>
                  <a:prstClr val="black"/>
                </a:solidFill>
                <a:latin typeface="Times New Roman"/>
                <a:sym typeface="Arial"/>
              </a:rPr>
              <a:t>• It costs more to cable a start topology because all network cable must be pulled to central point (hub).</a:t>
            </a:r>
            <a:br>
              <a:rPr lang="en-US" sz="1050" kern="0" dirty="0">
                <a:solidFill>
                  <a:prstClr val="black"/>
                </a:solidFill>
                <a:latin typeface="Calibri" panose="020F0502020204030204" pitchFamily="34" charset="0"/>
                <a:sym typeface="Arial"/>
              </a:rPr>
            </a:br>
            <a:endParaRPr lang="en-US" sz="1050" kern="0" dirty="0">
              <a:solidFill>
                <a:prstClr val="black"/>
              </a:solidFill>
              <a:latin typeface="Calibri" panose="020F0502020204030204" pitchFamily="34" charset="0"/>
              <a:sym typeface="Arial"/>
            </a:endParaRPr>
          </a:p>
        </p:txBody>
      </p:sp>
      <p:sp>
        <p:nvSpPr>
          <p:cNvPr id="2" name="Rectangle 1"/>
          <p:cNvSpPr/>
          <p:nvPr/>
        </p:nvSpPr>
        <p:spPr>
          <a:xfrm>
            <a:off x="2811573" y="1041872"/>
            <a:ext cx="2406428" cy="507831"/>
          </a:xfrm>
          <a:prstGeom prst="rect">
            <a:avLst/>
          </a:prstGeom>
        </p:spPr>
        <p:txBody>
          <a:bodyPr wrap="none">
            <a:spAutoFit/>
          </a:bodyPr>
          <a:lstStyle/>
          <a:p>
            <a:pPr algn="ctr" fontAlgn="auto">
              <a:spcBef>
                <a:spcPts val="0"/>
              </a:spcBef>
              <a:spcAft>
                <a:spcPts val="0"/>
              </a:spcAft>
              <a:buClr>
                <a:srgbClr val="000000"/>
              </a:buClr>
            </a:pPr>
            <a:r>
              <a:rPr lang="en-US" sz="2700" b="1" kern="0" dirty="0">
                <a:solidFill>
                  <a:srgbClr val="FF0000"/>
                </a:solidFill>
                <a:latin typeface="Times New Roman"/>
                <a:cs typeface="Arial"/>
                <a:sym typeface="Arial"/>
              </a:rPr>
              <a:t>Star Topology:</a:t>
            </a:r>
            <a:endParaRPr lang="en-US" sz="2700" kern="0" dirty="0">
              <a:solidFill>
                <a:srgbClr val="FF0000"/>
              </a:solidFill>
              <a:latin typeface="Times New Roman"/>
              <a:cs typeface="Arial"/>
              <a:sym typeface="Arial"/>
            </a:endParaRPr>
          </a:p>
        </p:txBody>
      </p:sp>
      <p:sp>
        <p:nvSpPr>
          <p:cNvPr id="3" name="Slide Number Placeholder 2"/>
          <p:cNvSpPr>
            <a:spLocks noGrp="1"/>
          </p:cNvSpPr>
          <p:nvPr>
            <p:ph type="sldNum" sz="quarter" idx="12"/>
          </p:nvPr>
        </p:nvSpPr>
        <p:spPr/>
        <p:txBody>
          <a:bodyPr/>
          <a:lstStyle/>
          <a:p>
            <a:fld id="{00000000-1234-1234-1234-123412341234}" type="slidenum">
              <a:rPr lang="en-US" smtClean="0">
                <a:solidFill>
                  <a:prstClr val="black">
                    <a:tint val="75000"/>
                  </a:prstClr>
                </a:solidFill>
              </a:rPr>
              <a:pPr/>
              <a:t>19</a:t>
            </a:fld>
            <a:endParaRPr lang="en-US">
              <a:solidFill>
                <a:prstClr val="black">
                  <a:tint val="75000"/>
                </a:prstClr>
              </a:solidFill>
            </a:endParaRPr>
          </a:p>
        </p:txBody>
      </p:sp>
    </p:spTree>
    <p:extLst>
      <p:ext uri="{BB962C8B-B14F-4D97-AF65-F5344CB8AC3E}">
        <p14:creationId xmlns:p14="http://schemas.microsoft.com/office/powerpoint/2010/main" val="3803442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3"/>
          <p:cNvSpPr>
            <a:spLocks noGrp="1" noChangeArrowheads="1"/>
          </p:cNvSpPr>
          <p:nvPr>
            <p:ph idx="1"/>
          </p:nvPr>
        </p:nvSpPr>
        <p:spPr>
          <a:xfrm>
            <a:off x="395536" y="1268760"/>
            <a:ext cx="8424936" cy="5040560"/>
          </a:xfrm>
        </p:spPr>
        <p:txBody>
          <a:bodyPr>
            <a:noAutofit/>
          </a:bodyPr>
          <a:lstStyle/>
          <a:p>
            <a:pPr algn="just"/>
            <a:r>
              <a:rPr lang="en-US" sz="2000" dirty="0"/>
              <a:t>Communication is the process of establishing connection or link between two points for information exchange.</a:t>
            </a:r>
          </a:p>
          <a:p>
            <a:pPr algn="ctr">
              <a:buNone/>
            </a:pPr>
            <a:r>
              <a:rPr lang="en-US" sz="2000" dirty="0">
                <a:solidFill>
                  <a:srgbClr val="FF0000"/>
                </a:solidFill>
              </a:rPr>
              <a:t>OR</a:t>
            </a:r>
          </a:p>
          <a:p>
            <a:pPr algn="just"/>
            <a:r>
              <a:rPr lang="en-US" sz="2000" dirty="0"/>
              <a:t>Communication is simply the basic process of exchanging information.</a:t>
            </a:r>
          </a:p>
          <a:p>
            <a:pPr algn="just"/>
            <a:r>
              <a:rPr lang="en-US" sz="2000" dirty="0"/>
              <a:t>Typical example of communication system are line telephony and line telegraphy, radio telephony and radio telegraphy, radio broadcasting, point-to-point communication and mobile communication, computer communication, radar communication, television broadcasting, radio telemetry, radio aids to navigation, radio aids to aircraft landing etc.</a:t>
            </a:r>
            <a:endParaRPr lang="en-US" sz="2000" dirty="0">
              <a:latin typeface="Arial" charset="0"/>
              <a:cs typeface="Arial" charset="0"/>
            </a:endParaRPr>
          </a:p>
        </p:txBody>
      </p:sp>
      <p:sp>
        <p:nvSpPr>
          <p:cNvPr id="17" name="Text Box 6"/>
          <p:cNvSpPr txBox="1">
            <a:spLocks noChangeArrowheads="1"/>
          </p:cNvSpPr>
          <p:nvPr/>
        </p:nvSpPr>
        <p:spPr bwMode="auto">
          <a:xfrm>
            <a:off x="611560" y="332656"/>
            <a:ext cx="7292975" cy="530915"/>
          </a:xfrm>
          <a:prstGeom prst="rect">
            <a:avLst/>
          </a:prstGeom>
          <a:noFill/>
          <a:ln w="9525">
            <a:noFill/>
            <a:miter lim="800000"/>
            <a:headEnd/>
            <a:tailEnd/>
          </a:ln>
          <a:effectLst/>
        </p:spPr>
        <p:txBody>
          <a:bodyPr>
            <a:spAutoFit/>
          </a:bodyPr>
          <a:lstStyle/>
          <a:p>
            <a:pPr algn="ctr" eaLnBrk="0" hangingPunct="0">
              <a:defRPr/>
            </a:pPr>
            <a:r>
              <a:rPr lang="en-US" sz="2850" b="1" dirty="0">
                <a:solidFill>
                  <a:srgbClr val="FF0000"/>
                </a:solidFill>
                <a:effectLst>
                  <a:outerShdw blurRad="38100" dist="38100" dir="2700000" algn="tl">
                    <a:srgbClr val="C0C0C0"/>
                  </a:outerShdw>
                </a:effectLst>
                <a:cs typeface="Times New Roman" pitchFamily="18" charset="0"/>
              </a:rPr>
              <a:t>COMMUNICATION</a:t>
            </a:r>
          </a:p>
        </p:txBody>
      </p:sp>
    </p:spTree>
    <p:extLst>
      <p:ext uri="{BB962C8B-B14F-4D97-AF65-F5344CB8AC3E}">
        <p14:creationId xmlns:p14="http://schemas.microsoft.com/office/powerpoint/2010/main" val="3585552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extBox 1"/>
          <p:cNvSpPr txBox="1">
            <a:spLocks noChangeArrowheads="1"/>
          </p:cNvSpPr>
          <p:nvPr/>
        </p:nvSpPr>
        <p:spPr bwMode="auto">
          <a:xfrm>
            <a:off x="500063" y="2164558"/>
            <a:ext cx="8179594" cy="2839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fontAlgn="auto" hangingPunct="1">
              <a:lnSpc>
                <a:spcPct val="150000"/>
              </a:lnSpc>
              <a:spcBef>
                <a:spcPts val="0"/>
              </a:spcBef>
              <a:spcAft>
                <a:spcPts val="0"/>
              </a:spcAft>
              <a:buClr>
                <a:srgbClr val="000000"/>
              </a:buClr>
            </a:pPr>
            <a:br>
              <a:rPr lang="en-US" sz="1050" kern="0" dirty="0">
                <a:solidFill>
                  <a:prstClr val="black"/>
                </a:solidFill>
                <a:latin typeface="Times New Roman"/>
                <a:sym typeface="Arial"/>
              </a:rPr>
            </a:br>
            <a:r>
              <a:rPr lang="en-US" sz="2100" kern="0" dirty="0">
                <a:solidFill>
                  <a:prstClr val="black"/>
                </a:solidFill>
                <a:latin typeface="Times New Roman"/>
                <a:sym typeface="Arial"/>
              </a:rPr>
              <a:t>In a ring topology, each computer is connected to the next computer with the last one connected to the first. The ring topology provides equal access for all computers on the network. The information on a ring network travels in one direction either clockwise or anti clockwise direction.</a:t>
            </a:r>
          </a:p>
          <a:p>
            <a:pPr algn="just" eaLnBrk="1" fontAlgn="auto" hangingPunct="1">
              <a:lnSpc>
                <a:spcPct val="150000"/>
              </a:lnSpc>
              <a:spcBef>
                <a:spcPts val="0"/>
              </a:spcBef>
              <a:spcAft>
                <a:spcPts val="0"/>
              </a:spcAft>
              <a:buClr>
                <a:srgbClr val="000000"/>
              </a:buClr>
            </a:pPr>
            <a:endParaRPr lang="en-US" sz="1050" kern="0" dirty="0">
              <a:solidFill>
                <a:prstClr val="black"/>
              </a:solidFill>
              <a:latin typeface="Times New Roman"/>
              <a:sym typeface="Arial"/>
            </a:endParaRP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p:txBody>
      </p:sp>
      <p:sp>
        <p:nvSpPr>
          <p:cNvPr id="2" name="TextBox 1"/>
          <p:cNvSpPr txBox="1"/>
          <p:nvPr/>
        </p:nvSpPr>
        <p:spPr>
          <a:xfrm>
            <a:off x="2025254" y="1360885"/>
            <a:ext cx="5164931" cy="507831"/>
          </a:xfrm>
          <a:prstGeom prst="rect">
            <a:avLst/>
          </a:prstGeom>
          <a:noFill/>
        </p:spPr>
        <p:txBody>
          <a:bodyPr wrap="square" rtlCol="0">
            <a:spAutoFit/>
          </a:bodyPr>
          <a:lstStyle/>
          <a:p>
            <a:pPr algn="ctr" fontAlgn="auto">
              <a:spcBef>
                <a:spcPts val="0"/>
              </a:spcBef>
              <a:spcAft>
                <a:spcPts val="0"/>
              </a:spcAft>
              <a:buClr>
                <a:srgbClr val="000000"/>
              </a:buClr>
            </a:pPr>
            <a:r>
              <a:rPr lang="en-US" sz="2700" b="1" kern="0" dirty="0">
                <a:solidFill>
                  <a:srgbClr val="FF0000"/>
                </a:solidFill>
                <a:latin typeface="Times New Roman"/>
                <a:cs typeface="Arial"/>
                <a:sym typeface="Arial"/>
              </a:rPr>
              <a:t>Ring Topology:</a:t>
            </a:r>
            <a:endParaRPr lang="en-US" sz="2700" kern="0" dirty="0">
              <a:solidFill>
                <a:srgbClr val="FF0000"/>
              </a:solidFill>
              <a:latin typeface="Times New Roman"/>
              <a:cs typeface="Arial"/>
              <a:sym typeface="Arial"/>
            </a:endParaRPr>
          </a:p>
        </p:txBody>
      </p:sp>
      <p:sp>
        <p:nvSpPr>
          <p:cNvPr id="3" name="Slide Number Placeholder 2"/>
          <p:cNvSpPr>
            <a:spLocks noGrp="1"/>
          </p:cNvSpPr>
          <p:nvPr>
            <p:ph type="sldNum" sz="quarter" idx="12"/>
          </p:nvPr>
        </p:nvSpPr>
        <p:spPr/>
        <p:txBody>
          <a:bodyPr/>
          <a:lstStyle/>
          <a:p>
            <a:fld id="{00000000-1234-1234-1234-123412341234}" type="slidenum">
              <a:rPr lang="en-US" smtClean="0">
                <a:solidFill>
                  <a:prstClr val="black">
                    <a:tint val="75000"/>
                  </a:prstClr>
                </a:solidFill>
              </a:rPr>
              <a:pPr/>
              <a:t>20</a:t>
            </a:fld>
            <a:endParaRPr lang="en-US">
              <a:solidFill>
                <a:prstClr val="black">
                  <a:tint val="75000"/>
                </a:prstClr>
              </a:solidFill>
            </a:endParaRPr>
          </a:p>
        </p:txBody>
      </p:sp>
    </p:spTree>
    <p:extLst>
      <p:ext uri="{BB962C8B-B14F-4D97-AF65-F5344CB8AC3E}">
        <p14:creationId xmlns:p14="http://schemas.microsoft.com/office/powerpoint/2010/main" val="40719153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22" name="Picture 2" descr="Image result for ring top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1264674"/>
            <a:ext cx="6343650" cy="377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21</a:t>
            </a:fld>
            <a:endParaRPr lang="en-US">
              <a:solidFill>
                <a:prstClr val="black">
                  <a:tint val="75000"/>
                </a:prstClr>
              </a:solidFill>
            </a:endParaRPr>
          </a:p>
        </p:txBody>
      </p:sp>
    </p:spTree>
    <p:extLst>
      <p:ext uri="{BB962C8B-B14F-4D97-AF65-F5344CB8AC3E}">
        <p14:creationId xmlns:p14="http://schemas.microsoft.com/office/powerpoint/2010/main" val="68283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extBox 1"/>
          <p:cNvSpPr txBox="1">
            <a:spLocks noChangeArrowheads="1"/>
          </p:cNvSpPr>
          <p:nvPr/>
        </p:nvSpPr>
        <p:spPr bwMode="auto">
          <a:xfrm>
            <a:off x="433983" y="1845634"/>
            <a:ext cx="8347472" cy="3577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lnSpc>
                <a:spcPct val="150000"/>
              </a:lnSpc>
              <a:spcBef>
                <a:spcPts val="0"/>
              </a:spcBef>
              <a:spcAft>
                <a:spcPts val="0"/>
              </a:spcAft>
              <a:buClr>
                <a:srgbClr val="000000"/>
              </a:buClr>
            </a:pPr>
            <a:r>
              <a:rPr lang="en-US" b="1" kern="0" dirty="0">
                <a:solidFill>
                  <a:prstClr val="black"/>
                </a:solidFill>
                <a:latin typeface="Times New Roman"/>
                <a:sym typeface="Arial"/>
              </a:rPr>
              <a:t>Advantages:</a:t>
            </a:r>
            <a:br>
              <a:rPr lang="en-US" kern="0" dirty="0">
                <a:solidFill>
                  <a:prstClr val="black"/>
                </a:solidFill>
                <a:latin typeface="Times New Roman"/>
                <a:sym typeface="Arial"/>
              </a:rPr>
            </a:br>
            <a:r>
              <a:rPr lang="en-US" kern="0" dirty="0">
                <a:solidFill>
                  <a:prstClr val="black"/>
                </a:solidFill>
                <a:latin typeface="Times New Roman"/>
                <a:sym typeface="Arial"/>
              </a:rPr>
              <a:t>• Ring topology is easy to setup and reconfigure.</a:t>
            </a:r>
            <a:br>
              <a:rPr lang="en-US" kern="0" dirty="0">
                <a:solidFill>
                  <a:prstClr val="black"/>
                </a:solidFill>
                <a:latin typeface="Times New Roman"/>
                <a:sym typeface="Arial"/>
              </a:rPr>
            </a:br>
            <a:r>
              <a:rPr lang="en-US" kern="0" dirty="0">
                <a:solidFill>
                  <a:prstClr val="black"/>
                </a:solidFill>
                <a:latin typeface="Times New Roman"/>
                <a:sym typeface="Arial"/>
              </a:rPr>
              <a:t>• Each computer is given equal opportunity to access the network resources.</a:t>
            </a:r>
            <a:br>
              <a:rPr lang="en-US" kern="0" dirty="0">
                <a:solidFill>
                  <a:prstClr val="black"/>
                </a:solidFill>
                <a:latin typeface="Times New Roman"/>
                <a:sym typeface="Arial"/>
              </a:rPr>
            </a:br>
            <a:r>
              <a:rPr lang="en-US" kern="0" dirty="0">
                <a:solidFill>
                  <a:prstClr val="black"/>
                </a:solidFill>
                <a:latin typeface="Times New Roman"/>
                <a:sym typeface="Arial"/>
              </a:rPr>
              <a:t>• Single cable connects between the nodes.</a:t>
            </a:r>
          </a:p>
          <a:p>
            <a:pPr eaLnBrk="1" fontAlgn="auto" hangingPunct="1">
              <a:lnSpc>
                <a:spcPct val="150000"/>
              </a:lnSpc>
              <a:spcBef>
                <a:spcPts val="0"/>
              </a:spcBef>
              <a:spcAft>
                <a:spcPts val="0"/>
              </a:spcAft>
              <a:buClr>
                <a:srgbClr val="000000"/>
              </a:buClr>
            </a:pPr>
            <a:r>
              <a:rPr lang="en-US" b="1" kern="0" dirty="0">
                <a:solidFill>
                  <a:prstClr val="black"/>
                </a:solidFill>
                <a:latin typeface="Times New Roman"/>
                <a:sym typeface="Arial"/>
              </a:rPr>
              <a:t>Disadvantages:</a:t>
            </a:r>
            <a:br>
              <a:rPr lang="en-US" kern="0" dirty="0">
                <a:solidFill>
                  <a:prstClr val="black"/>
                </a:solidFill>
                <a:latin typeface="Times New Roman"/>
                <a:sym typeface="Arial"/>
              </a:rPr>
            </a:br>
            <a:r>
              <a:rPr lang="en-US" kern="0" dirty="0">
                <a:solidFill>
                  <a:prstClr val="black"/>
                </a:solidFill>
                <a:latin typeface="Times New Roman"/>
                <a:sym typeface="Arial"/>
              </a:rPr>
              <a:t>• Failure of one computer on the ring can affect the entire network.</a:t>
            </a:r>
            <a:br>
              <a:rPr lang="en-US" kern="0" dirty="0">
                <a:solidFill>
                  <a:prstClr val="black"/>
                </a:solidFill>
                <a:latin typeface="Times New Roman"/>
                <a:sym typeface="Arial"/>
              </a:rPr>
            </a:br>
            <a:r>
              <a:rPr lang="en-US" kern="0" dirty="0">
                <a:solidFill>
                  <a:prstClr val="black"/>
                </a:solidFill>
                <a:latin typeface="Times New Roman"/>
                <a:sym typeface="Arial"/>
              </a:rPr>
              <a:t>• Adding or removing computers disturbs the networks.</a:t>
            </a:r>
            <a:br>
              <a:rPr lang="en-US" kern="0" dirty="0">
                <a:solidFill>
                  <a:prstClr val="black"/>
                </a:solidFill>
                <a:latin typeface="Times New Roman"/>
                <a:sym typeface="Arial"/>
              </a:rPr>
            </a:br>
            <a:r>
              <a:rPr lang="en-US" kern="0" dirty="0">
                <a:solidFill>
                  <a:prstClr val="black"/>
                </a:solidFill>
                <a:latin typeface="Times New Roman"/>
                <a:sym typeface="Arial"/>
              </a:rPr>
              <a:t>• It is difficult to troubleshoot in a ring topology.</a:t>
            </a: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p:txBody>
      </p:sp>
      <p:sp>
        <p:nvSpPr>
          <p:cNvPr id="3" name="TextBox 2"/>
          <p:cNvSpPr txBox="1"/>
          <p:nvPr/>
        </p:nvSpPr>
        <p:spPr>
          <a:xfrm>
            <a:off x="2025254" y="1360885"/>
            <a:ext cx="5164931" cy="507831"/>
          </a:xfrm>
          <a:prstGeom prst="rect">
            <a:avLst/>
          </a:prstGeom>
          <a:noFill/>
        </p:spPr>
        <p:txBody>
          <a:bodyPr wrap="square" rtlCol="0">
            <a:spAutoFit/>
          </a:bodyPr>
          <a:lstStyle/>
          <a:p>
            <a:pPr algn="ctr" fontAlgn="auto">
              <a:spcBef>
                <a:spcPts val="0"/>
              </a:spcBef>
              <a:spcAft>
                <a:spcPts val="0"/>
              </a:spcAft>
              <a:buClr>
                <a:srgbClr val="000000"/>
              </a:buClr>
            </a:pPr>
            <a:r>
              <a:rPr lang="en-US" sz="2700" b="1" kern="0" dirty="0">
                <a:solidFill>
                  <a:srgbClr val="FF0000"/>
                </a:solidFill>
                <a:latin typeface="Times New Roman"/>
                <a:cs typeface="Arial"/>
                <a:sym typeface="Arial"/>
              </a:rPr>
              <a:t>Ring Topology:</a:t>
            </a:r>
            <a:endParaRPr lang="en-US" sz="2700" kern="0" dirty="0">
              <a:solidFill>
                <a:srgbClr val="FF0000"/>
              </a:solidFill>
              <a:latin typeface="Times New Roman"/>
              <a:cs typeface="Arial"/>
              <a:sym typeface="Arial"/>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22</a:t>
            </a:fld>
            <a:endParaRPr lang="en-US">
              <a:solidFill>
                <a:prstClr val="black">
                  <a:tint val="75000"/>
                </a:prstClr>
              </a:solidFill>
            </a:endParaRPr>
          </a:p>
        </p:txBody>
      </p:sp>
    </p:spTree>
    <p:extLst>
      <p:ext uri="{BB962C8B-B14F-4D97-AF65-F5344CB8AC3E}">
        <p14:creationId xmlns:p14="http://schemas.microsoft.com/office/powerpoint/2010/main" val="4272199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TextBox 1"/>
          <p:cNvSpPr txBox="1">
            <a:spLocks noChangeArrowheads="1"/>
          </p:cNvSpPr>
          <p:nvPr/>
        </p:nvSpPr>
        <p:spPr bwMode="auto">
          <a:xfrm>
            <a:off x="396478" y="1978820"/>
            <a:ext cx="8229600" cy="2273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lnSpc>
                <a:spcPct val="150000"/>
              </a:lnSpc>
              <a:spcBef>
                <a:spcPts val="0"/>
              </a:spcBef>
              <a:spcAft>
                <a:spcPts val="0"/>
              </a:spcAft>
              <a:buClr>
                <a:srgbClr val="000000"/>
              </a:buClr>
            </a:pPr>
            <a:br>
              <a:rPr lang="en-US" sz="1050" kern="0" dirty="0">
                <a:solidFill>
                  <a:prstClr val="black"/>
                </a:solidFill>
                <a:latin typeface="Calibri" panose="020F0502020204030204" pitchFamily="34" charset="0"/>
                <a:sym typeface="Arial"/>
              </a:rPr>
            </a:br>
            <a:r>
              <a:rPr lang="en-US" sz="2100" kern="0" dirty="0">
                <a:solidFill>
                  <a:prstClr val="black"/>
                </a:solidFill>
                <a:latin typeface="Calibri" panose="020F0502020204030204" pitchFamily="34" charset="0"/>
                <a:sym typeface="Arial"/>
              </a:rPr>
              <a:t>In a mesh topology, each node is linked to other through intermediate nodes with redundant paths. All nodes are connected directly to one another, which helps fast communication between nodes.</a:t>
            </a: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p:txBody>
      </p:sp>
      <p:sp>
        <p:nvSpPr>
          <p:cNvPr id="2" name="TextBox 1"/>
          <p:cNvSpPr txBox="1"/>
          <p:nvPr/>
        </p:nvSpPr>
        <p:spPr>
          <a:xfrm>
            <a:off x="1778794" y="1318023"/>
            <a:ext cx="4843463" cy="507831"/>
          </a:xfrm>
          <a:prstGeom prst="rect">
            <a:avLst/>
          </a:prstGeom>
          <a:noFill/>
        </p:spPr>
        <p:txBody>
          <a:bodyPr wrap="square" rtlCol="0">
            <a:spAutoFit/>
          </a:bodyPr>
          <a:lstStyle/>
          <a:p>
            <a:pPr algn="ctr" fontAlgn="auto">
              <a:spcBef>
                <a:spcPts val="0"/>
              </a:spcBef>
              <a:spcAft>
                <a:spcPts val="0"/>
              </a:spcAft>
              <a:buClr>
                <a:srgbClr val="000000"/>
              </a:buClr>
            </a:pPr>
            <a:r>
              <a:rPr lang="en-US" sz="1050" b="1" kern="0" dirty="0">
                <a:solidFill>
                  <a:srgbClr val="000000"/>
                </a:solidFill>
                <a:latin typeface="Calibri" panose="020F0502020204030204" pitchFamily="34" charset="0"/>
                <a:cs typeface="Arial"/>
                <a:sym typeface="Arial"/>
              </a:rPr>
              <a:t> </a:t>
            </a:r>
            <a:r>
              <a:rPr lang="en-US" sz="2700" b="1" kern="0" dirty="0">
                <a:solidFill>
                  <a:srgbClr val="FF0000"/>
                </a:solidFill>
                <a:latin typeface="Times New Roman"/>
                <a:cs typeface="Arial"/>
                <a:sym typeface="Arial"/>
              </a:rPr>
              <a:t>Mesh Topology:</a:t>
            </a:r>
            <a:endParaRPr lang="en-US" sz="2700" kern="0" dirty="0">
              <a:solidFill>
                <a:srgbClr val="FF0000"/>
              </a:solidFill>
              <a:latin typeface="Times New Roman"/>
              <a:cs typeface="Arial"/>
              <a:sym typeface="Arial"/>
            </a:endParaRPr>
          </a:p>
        </p:txBody>
      </p:sp>
      <p:sp>
        <p:nvSpPr>
          <p:cNvPr id="3" name="Slide Number Placeholder 2"/>
          <p:cNvSpPr>
            <a:spLocks noGrp="1"/>
          </p:cNvSpPr>
          <p:nvPr>
            <p:ph type="sldNum" sz="quarter" idx="12"/>
          </p:nvPr>
        </p:nvSpPr>
        <p:spPr/>
        <p:txBody>
          <a:bodyPr/>
          <a:lstStyle/>
          <a:p>
            <a:fld id="{00000000-1234-1234-1234-123412341234}" type="slidenum">
              <a:rPr lang="en-US" smtClean="0">
                <a:solidFill>
                  <a:prstClr val="black">
                    <a:tint val="75000"/>
                  </a:prstClr>
                </a:solidFill>
              </a:rPr>
              <a:pPr/>
              <a:t>23</a:t>
            </a:fld>
            <a:endParaRPr lang="en-US">
              <a:solidFill>
                <a:prstClr val="black">
                  <a:tint val="75000"/>
                </a:prstClr>
              </a:solidFill>
            </a:endParaRPr>
          </a:p>
        </p:txBody>
      </p:sp>
    </p:spTree>
    <p:extLst>
      <p:ext uri="{BB962C8B-B14F-4D97-AF65-F5344CB8AC3E}">
        <p14:creationId xmlns:p14="http://schemas.microsoft.com/office/powerpoint/2010/main" val="579581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3794"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143000"/>
            <a:ext cx="59436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24</a:t>
            </a:fld>
            <a:endParaRPr lang="en-US">
              <a:solidFill>
                <a:prstClr val="black">
                  <a:tint val="75000"/>
                </a:prstClr>
              </a:solidFill>
            </a:endParaRPr>
          </a:p>
        </p:txBody>
      </p:sp>
    </p:spTree>
    <p:extLst>
      <p:ext uri="{BB962C8B-B14F-4D97-AF65-F5344CB8AC3E}">
        <p14:creationId xmlns:p14="http://schemas.microsoft.com/office/powerpoint/2010/main" val="22671485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extBox 1"/>
          <p:cNvSpPr txBox="1">
            <a:spLocks noChangeArrowheads="1"/>
          </p:cNvSpPr>
          <p:nvPr/>
        </p:nvSpPr>
        <p:spPr bwMode="auto">
          <a:xfrm>
            <a:off x="950119" y="2582465"/>
            <a:ext cx="5143500" cy="2192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buClr>
                <a:srgbClr val="000000"/>
              </a:buClr>
            </a:pPr>
            <a:r>
              <a:rPr lang="en-US" b="1" kern="0" dirty="0">
                <a:solidFill>
                  <a:prstClr val="black"/>
                </a:solidFill>
                <a:latin typeface="Calibri" panose="020F0502020204030204" pitchFamily="34" charset="0"/>
                <a:sym typeface="Arial"/>
              </a:rPr>
              <a:t>Advantages:</a:t>
            </a:r>
            <a:br>
              <a:rPr lang="en-US" kern="0" dirty="0">
                <a:solidFill>
                  <a:prstClr val="black"/>
                </a:solidFill>
                <a:latin typeface="Calibri" panose="020F0502020204030204" pitchFamily="34" charset="0"/>
                <a:sym typeface="Arial"/>
              </a:rPr>
            </a:br>
            <a:r>
              <a:rPr lang="en-US" kern="0" dirty="0">
                <a:solidFill>
                  <a:prstClr val="black"/>
                </a:solidFill>
                <a:latin typeface="Calibri" panose="020F0502020204030204" pitchFamily="34" charset="0"/>
                <a:sym typeface="Arial"/>
              </a:rPr>
              <a:t>• The mesh topology is fault tolerance.</a:t>
            </a:r>
            <a:br>
              <a:rPr lang="en-US" kern="0" dirty="0">
                <a:solidFill>
                  <a:prstClr val="black"/>
                </a:solidFill>
                <a:latin typeface="Calibri" panose="020F0502020204030204" pitchFamily="34" charset="0"/>
                <a:sym typeface="Arial"/>
              </a:rPr>
            </a:br>
            <a:r>
              <a:rPr lang="en-US" kern="0" dirty="0">
                <a:solidFill>
                  <a:prstClr val="black"/>
                </a:solidFill>
                <a:latin typeface="Calibri" panose="020F0502020204030204" pitchFamily="34" charset="0"/>
                <a:sym typeface="Arial"/>
              </a:rPr>
              <a:t>• It is easy to troubleshoot.</a:t>
            </a:r>
          </a:p>
          <a:p>
            <a:pPr eaLnBrk="1" fontAlgn="auto" hangingPunct="1">
              <a:spcBef>
                <a:spcPts val="0"/>
              </a:spcBef>
              <a:spcAft>
                <a:spcPts val="0"/>
              </a:spcAft>
              <a:buClr>
                <a:srgbClr val="000000"/>
              </a:buClr>
            </a:pPr>
            <a:endParaRPr lang="en-US" b="1" kern="0" dirty="0">
              <a:solidFill>
                <a:prstClr val="black"/>
              </a:solidFill>
              <a:latin typeface="Calibri" panose="020F0502020204030204" pitchFamily="34" charset="0"/>
              <a:sym typeface="Arial"/>
            </a:endParaRPr>
          </a:p>
          <a:p>
            <a:pPr eaLnBrk="1" fontAlgn="auto" hangingPunct="1">
              <a:spcBef>
                <a:spcPts val="0"/>
              </a:spcBef>
              <a:spcAft>
                <a:spcPts val="0"/>
              </a:spcAft>
              <a:buClr>
                <a:srgbClr val="000000"/>
              </a:buClr>
            </a:pPr>
            <a:r>
              <a:rPr lang="en-US" b="1" kern="0" dirty="0">
                <a:solidFill>
                  <a:prstClr val="black"/>
                </a:solidFill>
                <a:latin typeface="Calibri" panose="020F0502020204030204" pitchFamily="34" charset="0"/>
                <a:sym typeface="Arial"/>
              </a:rPr>
              <a:t>Disadvantages:</a:t>
            </a:r>
            <a:br>
              <a:rPr lang="en-US" kern="0" dirty="0">
                <a:solidFill>
                  <a:prstClr val="black"/>
                </a:solidFill>
                <a:latin typeface="Calibri" panose="020F0502020204030204" pitchFamily="34" charset="0"/>
                <a:sym typeface="Arial"/>
              </a:rPr>
            </a:br>
            <a:r>
              <a:rPr lang="en-US" kern="0" dirty="0">
                <a:solidFill>
                  <a:prstClr val="black"/>
                </a:solidFill>
                <a:latin typeface="Calibri" panose="020F0502020204030204" pitchFamily="34" charset="0"/>
                <a:sym typeface="Arial"/>
              </a:rPr>
              <a:t>• Difficult to installation and reconfigure</a:t>
            </a:r>
            <a:br>
              <a:rPr lang="en-US" kern="0" dirty="0">
                <a:solidFill>
                  <a:prstClr val="black"/>
                </a:solidFill>
                <a:latin typeface="Calibri" panose="020F0502020204030204" pitchFamily="34" charset="0"/>
                <a:sym typeface="Arial"/>
              </a:rPr>
            </a:br>
            <a:r>
              <a:rPr lang="en-US" kern="0" dirty="0">
                <a:solidFill>
                  <a:prstClr val="black"/>
                </a:solidFill>
                <a:latin typeface="Calibri" panose="020F0502020204030204" pitchFamily="34" charset="0"/>
                <a:sym typeface="Arial"/>
              </a:rPr>
              <a:t>• It is Expensive.</a:t>
            </a: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p:txBody>
      </p:sp>
      <p:sp>
        <p:nvSpPr>
          <p:cNvPr id="3" name="TextBox 2"/>
          <p:cNvSpPr txBox="1"/>
          <p:nvPr/>
        </p:nvSpPr>
        <p:spPr>
          <a:xfrm>
            <a:off x="1778794" y="1318023"/>
            <a:ext cx="4843463" cy="507831"/>
          </a:xfrm>
          <a:prstGeom prst="rect">
            <a:avLst/>
          </a:prstGeom>
          <a:noFill/>
        </p:spPr>
        <p:txBody>
          <a:bodyPr wrap="square" rtlCol="0">
            <a:spAutoFit/>
          </a:bodyPr>
          <a:lstStyle/>
          <a:p>
            <a:pPr algn="ctr" fontAlgn="auto">
              <a:spcBef>
                <a:spcPts val="0"/>
              </a:spcBef>
              <a:spcAft>
                <a:spcPts val="0"/>
              </a:spcAft>
              <a:buClr>
                <a:srgbClr val="000000"/>
              </a:buClr>
            </a:pPr>
            <a:r>
              <a:rPr lang="en-US" sz="1050" b="1" kern="0" dirty="0">
                <a:solidFill>
                  <a:srgbClr val="000000"/>
                </a:solidFill>
                <a:latin typeface="Calibri" panose="020F0502020204030204" pitchFamily="34" charset="0"/>
                <a:cs typeface="Arial"/>
                <a:sym typeface="Arial"/>
              </a:rPr>
              <a:t> </a:t>
            </a:r>
            <a:r>
              <a:rPr lang="en-US" sz="2700" b="1" kern="0" dirty="0">
                <a:solidFill>
                  <a:srgbClr val="FF0000"/>
                </a:solidFill>
                <a:latin typeface="Times New Roman"/>
                <a:cs typeface="Arial"/>
                <a:sym typeface="Arial"/>
              </a:rPr>
              <a:t>Mesh Topology:</a:t>
            </a:r>
            <a:endParaRPr lang="en-US" sz="2700" kern="0" dirty="0">
              <a:solidFill>
                <a:srgbClr val="FF0000"/>
              </a:solidFill>
              <a:latin typeface="Times New Roman"/>
              <a:cs typeface="Arial"/>
              <a:sym typeface="Arial"/>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25</a:t>
            </a:fld>
            <a:endParaRPr lang="en-US">
              <a:solidFill>
                <a:prstClr val="black">
                  <a:tint val="75000"/>
                </a:prstClr>
              </a:solidFill>
            </a:endParaRPr>
          </a:p>
        </p:txBody>
      </p:sp>
    </p:spTree>
    <p:extLst>
      <p:ext uri="{BB962C8B-B14F-4D97-AF65-F5344CB8AC3E}">
        <p14:creationId xmlns:p14="http://schemas.microsoft.com/office/powerpoint/2010/main" val="2058837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2" name="TextBox 1"/>
          <p:cNvSpPr txBox="1">
            <a:spLocks noChangeArrowheads="1"/>
          </p:cNvSpPr>
          <p:nvPr/>
        </p:nvSpPr>
        <p:spPr bwMode="auto">
          <a:xfrm>
            <a:off x="528637" y="1918097"/>
            <a:ext cx="8279606"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buClr>
                <a:srgbClr val="000000"/>
              </a:buClr>
            </a:pPr>
            <a:r>
              <a:rPr lang="en-US" kern="0" dirty="0">
                <a:solidFill>
                  <a:prstClr val="black"/>
                </a:solidFill>
                <a:latin typeface="Calibri" panose="020F0502020204030204" pitchFamily="34" charset="0"/>
                <a:cs typeface="Calibri" panose="020F0502020204030204" pitchFamily="34" charset="0"/>
                <a:sym typeface="Arial"/>
              </a:rPr>
              <a:t>Tree Topology is a topology which is having a tree structure in which all the computer are connected like the branches which are connected with the tree. A tree topology is a combination of a star network topology and a bus topology. In tree topology, nodes of the underlying bus network topology are replaced with a complete star topology.</a:t>
            </a: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p:txBody>
      </p:sp>
      <p:pic>
        <p:nvPicPr>
          <p:cNvPr id="35843" name="Picture 2" descr="Image result for tree top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6403" y="3450431"/>
            <a:ext cx="497205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1585913" y="1178719"/>
            <a:ext cx="5207794" cy="669414"/>
          </a:xfrm>
          <a:prstGeom prst="rect">
            <a:avLst/>
          </a:prstGeom>
          <a:noFill/>
        </p:spPr>
        <p:txBody>
          <a:bodyPr wrap="square" rtlCol="0">
            <a:spAutoFit/>
          </a:bodyPr>
          <a:lstStyle/>
          <a:p>
            <a:pPr algn="ctr" fontAlgn="auto">
              <a:spcBef>
                <a:spcPts val="0"/>
              </a:spcBef>
              <a:spcAft>
                <a:spcPts val="0"/>
              </a:spcAft>
              <a:buClr>
                <a:srgbClr val="000000"/>
              </a:buClr>
            </a:pPr>
            <a:r>
              <a:rPr lang="en-US" sz="2700" b="1" kern="0" dirty="0">
                <a:solidFill>
                  <a:srgbClr val="FF0000"/>
                </a:solidFill>
                <a:latin typeface="Times New Roman"/>
                <a:cs typeface="Arial"/>
                <a:sym typeface="Arial"/>
              </a:rPr>
              <a:t>Tree Topology</a:t>
            </a:r>
          </a:p>
          <a:p>
            <a:pPr fontAlgn="auto">
              <a:spcBef>
                <a:spcPts val="0"/>
              </a:spcBef>
              <a:spcAft>
                <a:spcPts val="0"/>
              </a:spcAft>
              <a:buClr>
                <a:srgbClr val="000000"/>
              </a:buClr>
            </a:pPr>
            <a:endParaRPr lang="en-US" sz="1050" kern="0" dirty="0">
              <a:solidFill>
                <a:srgbClr val="000000"/>
              </a:solidFill>
              <a:latin typeface="Arial"/>
              <a:cs typeface="Arial"/>
              <a:sym typeface="Arial"/>
            </a:endParaRPr>
          </a:p>
        </p:txBody>
      </p:sp>
      <p:sp>
        <p:nvSpPr>
          <p:cNvPr id="3" name="Slide Number Placeholder 2"/>
          <p:cNvSpPr>
            <a:spLocks noGrp="1"/>
          </p:cNvSpPr>
          <p:nvPr>
            <p:ph type="sldNum" sz="quarter" idx="12"/>
          </p:nvPr>
        </p:nvSpPr>
        <p:spPr/>
        <p:txBody>
          <a:bodyPr/>
          <a:lstStyle/>
          <a:p>
            <a:fld id="{00000000-1234-1234-1234-123412341234}" type="slidenum">
              <a:rPr lang="en-US" smtClean="0">
                <a:solidFill>
                  <a:prstClr val="black">
                    <a:tint val="75000"/>
                  </a:prstClr>
                </a:solidFill>
              </a:rPr>
              <a:pPr/>
              <a:t>26</a:t>
            </a:fld>
            <a:endParaRPr lang="en-US">
              <a:solidFill>
                <a:prstClr val="black">
                  <a:tint val="75000"/>
                </a:prstClr>
              </a:solidFill>
            </a:endParaRPr>
          </a:p>
        </p:txBody>
      </p:sp>
    </p:spTree>
    <p:extLst>
      <p:ext uri="{BB962C8B-B14F-4D97-AF65-F5344CB8AC3E}">
        <p14:creationId xmlns:p14="http://schemas.microsoft.com/office/powerpoint/2010/main" val="33585565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extBox 1"/>
          <p:cNvSpPr txBox="1">
            <a:spLocks noChangeArrowheads="1"/>
          </p:cNvSpPr>
          <p:nvPr/>
        </p:nvSpPr>
        <p:spPr bwMode="auto">
          <a:xfrm>
            <a:off x="464574" y="2582466"/>
            <a:ext cx="8325465" cy="3023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buClr>
                <a:srgbClr val="000000"/>
              </a:buClr>
            </a:pPr>
            <a:r>
              <a:rPr lang="en-US" b="1" kern="0" dirty="0">
                <a:solidFill>
                  <a:prstClr val="black"/>
                </a:solidFill>
                <a:latin typeface="Calibri" panose="020F0502020204030204" pitchFamily="34" charset="0"/>
                <a:sym typeface="Arial"/>
              </a:rPr>
              <a:t>Advantages:</a:t>
            </a:r>
            <a:br>
              <a:rPr lang="en-US" kern="0" dirty="0">
                <a:solidFill>
                  <a:prstClr val="black"/>
                </a:solidFill>
                <a:latin typeface="Calibri" panose="020F0502020204030204" pitchFamily="34" charset="0"/>
                <a:sym typeface="Arial"/>
              </a:rPr>
            </a:br>
            <a:r>
              <a:rPr lang="en-US" kern="0" dirty="0">
                <a:solidFill>
                  <a:prstClr val="black"/>
                </a:solidFill>
                <a:latin typeface="Calibri" panose="020F0502020204030204" pitchFamily="34" charset="0"/>
                <a:sym typeface="Arial"/>
              </a:rPr>
              <a:t>• </a:t>
            </a:r>
            <a:r>
              <a:rPr lang="en-US" kern="0" dirty="0">
                <a:solidFill>
                  <a:prstClr val="black"/>
                </a:solidFill>
                <a:latin typeface="Calibri" panose="020F0502020204030204" pitchFamily="34" charset="0"/>
                <a:cs typeface="Calibri" panose="020F0502020204030204" pitchFamily="34" charset="0"/>
                <a:sym typeface="Arial"/>
              </a:rPr>
              <a:t>The leaf nodes can add one or more nodes in the hierarchical chain, this  topology provides high scalability.</a:t>
            </a:r>
            <a:br>
              <a:rPr lang="en-US" kern="0" dirty="0">
                <a:solidFill>
                  <a:prstClr val="black"/>
                </a:solidFill>
                <a:latin typeface="Calibri" panose="020F0502020204030204" pitchFamily="34" charset="0"/>
                <a:cs typeface="Calibri" panose="020F0502020204030204" pitchFamily="34" charset="0"/>
                <a:sym typeface="Arial"/>
              </a:rPr>
            </a:br>
            <a:r>
              <a:rPr lang="en-US" kern="0" dirty="0">
                <a:solidFill>
                  <a:prstClr val="black"/>
                </a:solidFill>
                <a:latin typeface="Calibri" panose="020F0502020204030204" pitchFamily="34" charset="0"/>
                <a:cs typeface="Calibri" panose="020F0502020204030204" pitchFamily="34" charset="0"/>
                <a:sym typeface="Arial"/>
              </a:rPr>
              <a:t>• Tree topology provides easy maintenance and easy fault identification can be done.</a:t>
            </a:r>
          </a:p>
          <a:p>
            <a:pPr eaLnBrk="1" fontAlgn="auto" hangingPunct="1">
              <a:spcBef>
                <a:spcPts val="0"/>
              </a:spcBef>
              <a:spcAft>
                <a:spcPts val="0"/>
              </a:spcAft>
              <a:buClr>
                <a:srgbClr val="000000"/>
              </a:buClr>
            </a:pPr>
            <a:endParaRPr lang="en-US" b="1" kern="0" dirty="0">
              <a:solidFill>
                <a:prstClr val="black"/>
              </a:solidFill>
              <a:latin typeface="Calibri" panose="020F0502020204030204" pitchFamily="34" charset="0"/>
              <a:cs typeface="Calibri" panose="020F0502020204030204" pitchFamily="34" charset="0"/>
              <a:sym typeface="Arial"/>
            </a:endParaRPr>
          </a:p>
          <a:p>
            <a:pPr eaLnBrk="1" fontAlgn="auto" hangingPunct="1">
              <a:spcBef>
                <a:spcPts val="0"/>
              </a:spcBef>
              <a:spcAft>
                <a:spcPts val="0"/>
              </a:spcAft>
              <a:buClr>
                <a:srgbClr val="000000"/>
              </a:buClr>
            </a:pPr>
            <a:r>
              <a:rPr lang="en-US" b="1" kern="0" dirty="0">
                <a:solidFill>
                  <a:prstClr val="black"/>
                </a:solidFill>
                <a:latin typeface="Calibri" panose="020F0502020204030204" pitchFamily="34" charset="0"/>
                <a:cs typeface="Calibri" panose="020F0502020204030204" pitchFamily="34" charset="0"/>
                <a:sym typeface="Arial"/>
              </a:rPr>
              <a:t>Disadvantages:</a:t>
            </a:r>
            <a:br>
              <a:rPr lang="en-US" kern="0" dirty="0">
                <a:solidFill>
                  <a:prstClr val="black"/>
                </a:solidFill>
                <a:latin typeface="Calibri" panose="020F0502020204030204" pitchFamily="34" charset="0"/>
                <a:cs typeface="Calibri" panose="020F0502020204030204" pitchFamily="34" charset="0"/>
                <a:sym typeface="Arial"/>
              </a:rPr>
            </a:br>
            <a:r>
              <a:rPr lang="en-US" kern="0" dirty="0">
                <a:solidFill>
                  <a:prstClr val="black"/>
                </a:solidFill>
                <a:latin typeface="Calibri" panose="020F0502020204030204" pitchFamily="34" charset="0"/>
                <a:cs typeface="Calibri" panose="020F0502020204030204" pitchFamily="34" charset="0"/>
                <a:sym typeface="Arial"/>
              </a:rPr>
              <a:t>• Requires large number of cables compared to star and ring topology.</a:t>
            </a:r>
            <a:br>
              <a:rPr lang="en-US" kern="0" dirty="0">
                <a:solidFill>
                  <a:prstClr val="black"/>
                </a:solidFill>
                <a:latin typeface="Calibri" panose="020F0502020204030204" pitchFamily="34" charset="0"/>
                <a:cs typeface="Calibri" panose="020F0502020204030204" pitchFamily="34" charset="0"/>
                <a:sym typeface="Arial"/>
              </a:rPr>
            </a:br>
            <a:r>
              <a:rPr lang="en-US" kern="0" dirty="0">
                <a:solidFill>
                  <a:prstClr val="black"/>
                </a:solidFill>
                <a:latin typeface="Calibri" panose="020F0502020204030204" pitchFamily="34" charset="0"/>
                <a:cs typeface="Calibri" panose="020F0502020204030204" pitchFamily="34" charset="0"/>
                <a:sym typeface="Arial"/>
              </a:rPr>
              <a:t>• The establishment cost increases as well.</a:t>
            </a:r>
          </a:p>
          <a:p>
            <a:pPr marL="257175" indent="-257175" eaLnBrk="1" fontAlgn="auto" hangingPunct="1">
              <a:spcBef>
                <a:spcPts val="0"/>
              </a:spcBef>
              <a:spcAft>
                <a:spcPts val="0"/>
              </a:spcAft>
              <a:buClr>
                <a:srgbClr val="000000"/>
              </a:buClr>
              <a:buFont typeface="Arial" panose="020B0604020202020204" pitchFamily="34" charset="0"/>
              <a:buChar char="•"/>
            </a:pPr>
            <a:r>
              <a:rPr lang="en-US" kern="0" dirty="0">
                <a:solidFill>
                  <a:prstClr val="black"/>
                </a:solidFill>
                <a:latin typeface="Calibri" panose="020F0502020204030204" pitchFamily="34" charset="0"/>
                <a:cs typeface="Calibri" panose="020F0502020204030204" pitchFamily="34" charset="0"/>
                <a:sym typeface="Arial"/>
              </a:rPr>
              <a:t>If the bulk of nodes are added in this network, then the maintenance will become complicated.</a:t>
            </a: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p:txBody>
      </p:sp>
      <p:sp>
        <p:nvSpPr>
          <p:cNvPr id="3" name="TextBox 2"/>
          <p:cNvSpPr txBox="1"/>
          <p:nvPr/>
        </p:nvSpPr>
        <p:spPr>
          <a:xfrm>
            <a:off x="1778794" y="1318023"/>
            <a:ext cx="4843463" cy="507831"/>
          </a:xfrm>
          <a:prstGeom prst="rect">
            <a:avLst/>
          </a:prstGeom>
          <a:noFill/>
        </p:spPr>
        <p:txBody>
          <a:bodyPr wrap="square" rtlCol="0">
            <a:spAutoFit/>
          </a:bodyPr>
          <a:lstStyle/>
          <a:p>
            <a:pPr algn="ctr" fontAlgn="auto">
              <a:spcBef>
                <a:spcPts val="0"/>
              </a:spcBef>
              <a:spcAft>
                <a:spcPts val="0"/>
              </a:spcAft>
              <a:buClr>
                <a:srgbClr val="000000"/>
              </a:buClr>
            </a:pPr>
            <a:r>
              <a:rPr lang="en-US" sz="2700" b="1" kern="0" dirty="0">
                <a:solidFill>
                  <a:srgbClr val="FF0000"/>
                </a:solidFill>
                <a:latin typeface="Times New Roman"/>
                <a:cs typeface="Arial"/>
                <a:sym typeface="Arial"/>
              </a:rPr>
              <a:t>Tree Topology:</a:t>
            </a:r>
            <a:endParaRPr lang="en-US" sz="2700" kern="0" dirty="0">
              <a:solidFill>
                <a:srgbClr val="FF0000"/>
              </a:solidFill>
              <a:latin typeface="Times New Roman"/>
              <a:cs typeface="Arial"/>
              <a:sym typeface="Arial"/>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27</a:t>
            </a:fld>
            <a:endParaRPr lang="en-US">
              <a:solidFill>
                <a:prstClr val="black">
                  <a:tint val="75000"/>
                </a:prstClr>
              </a:solidFill>
            </a:endParaRPr>
          </a:p>
        </p:txBody>
      </p:sp>
    </p:spTree>
    <p:extLst>
      <p:ext uri="{BB962C8B-B14F-4D97-AF65-F5344CB8AC3E}">
        <p14:creationId xmlns:p14="http://schemas.microsoft.com/office/powerpoint/2010/main" val="42849076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Box 1"/>
          <p:cNvSpPr txBox="1">
            <a:spLocks noChangeArrowheads="1"/>
          </p:cNvSpPr>
          <p:nvPr/>
        </p:nvSpPr>
        <p:spPr bwMode="auto">
          <a:xfrm>
            <a:off x="796528" y="1932385"/>
            <a:ext cx="7850981"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lnSpc>
                <a:spcPct val="150000"/>
              </a:lnSpc>
              <a:spcBef>
                <a:spcPts val="0"/>
              </a:spcBef>
              <a:spcAft>
                <a:spcPts val="0"/>
              </a:spcAft>
              <a:buClr>
                <a:srgbClr val="000000"/>
              </a:buClr>
            </a:pPr>
            <a:r>
              <a:rPr lang="en-US" sz="2100" kern="0" dirty="0">
                <a:solidFill>
                  <a:prstClr val="black"/>
                </a:solidFill>
                <a:latin typeface="Times New Roman"/>
                <a:sym typeface="Arial"/>
              </a:rPr>
              <a:t>Hybrid topology is a combination of more than two topologies.  In computer networking, a network structure that contains more than two topologies is known as hybrid topology. It inherits the advantages and disadvantages of included topologies.</a:t>
            </a: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a:p>
            <a:pPr eaLnBrk="1" fontAlgn="auto" hangingPunct="1">
              <a:spcBef>
                <a:spcPts val="0"/>
              </a:spcBef>
              <a:spcAft>
                <a:spcPts val="0"/>
              </a:spcAft>
              <a:buClr>
                <a:srgbClr val="000000"/>
              </a:buClr>
            </a:pPr>
            <a:br>
              <a:rPr lang="en-US" sz="1050" kern="0" dirty="0">
                <a:solidFill>
                  <a:prstClr val="black"/>
                </a:solidFill>
                <a:latin typeface="Calibri" panose="020F0502020204030204" pitchFamily="34" charset="0"/>
                <a:sym typeface="Arial"/>
              </a:rPr>
            </a:br>
            <a:endParaRPr lang="en-US" sz="1050" kern="0" dirty="0">
              <a:solidFill>
                <a:prstClr val="black"/>
              </a:solidFill>
              <a:latin typeface="Calibri" panose="020F0502020204030204" pitchFamily="34" charset="0"/>
              <a:sym typeface="Arial"/>
            </a:endParaRP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p:txBody>
      </p:sp>
      <p:sp>
        <p:nvSpPr>
          <p:cNvPr id="36867" name="AutoShape 2" descr="Image result for hybrid topology advantages and disadvantages"/>
          <p:cNvSpPr>
            <a:spLocks noChangeAspect="1" noChangeArrowheads="1"/>
          </p:cNvSpPr>
          <p:nvPr/>
        </p:nvSpPr>
        <p:spPr bwMode="auto">
          <a:xfrm>
            <a:off x="1259681" y="748903"/>
            <a:ext cx="228600" cy="228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spcBef>
                <a:spcPts val="0"/>
              </a:spcBef>
              <a:spcAft>
                <a:spcPts val="0"/>
              </a:spcAft>
              <a:buClr>
                <a:srgbClr val="000000"/>
              </a:buClr>
            </a:pPr>
            <a:endParaRPr lang="en-US" sz="1050" kern="0">
              <a:solidFill>
                <a:prstClr val="black"/>
              </a:solidFill>
              <a:latin typeface="Calibri" panose="020F0502020204030204" pitchFamily="34" charset="0"/>
              <a:sym typeface="Arial"/>
            </a:endParaRPr>
          </a:p>
        </p:txBody>
      </p:sp>
      <p:sp>
        <p:nvSpPr>
          <p:cNvPr id="2" name="TextBox 1"/>
          <p:cNvSpPr txBox="1"/>
          <p:nvPr/>
        </p:nvSpPr>
        <p:spPr>
          <a:xfrm>
            <a:off x="2153841" y="1125141"/>
            <a:ext cx="5014913" cy="669414"/>
          </a:xfrm>
          <a:prstGeom prst="rect">
            <a:avLst/>
          </a:prstGeom>
          <a:noFill/>
        </p:spPr>
        <p:txBody>
          <a:bodyPr wrap="square" rtlCol="0">
            <a:spAutoFit/>
          </a:bodyPr>
          <a:lstStyle/>
          <a:p>
            <a:pPr algn="ctr" fontAlgn="auto">
              <a:spcBef>
                <a:spcPts val="0"/>
              </a:spcBef>
              <a:spcAft>
                <a:spcPts val="0"/>
              </a:spcAft>
              <a:buClr>
                <a:srgbClr val="000000"/>
              </a:buClr>
            </a:pPr>
            <a:r>
              <a:rPr lang="en-US" sz="2700" b="1" kern="0" dirty="0">
                <a:solidFill>
                  <a:srgbClr val="FF0000"/>
                </a:solidFill>
                <a:latin typeface="Times New Roman"/>
                <a:cs typeface="Arial"/>
                <a:sym typeface="Arial"/>
              </a:rPr>
              <a:t>Hybrid Topology</a:t>
            </a:r>
          </a:p>
          <a:p>
            <a:pPr fontAlgn="auto">
              <a:spcBef>
                <a:spcPts val="0"/>
              </a:spcBef>
              <a:spcAft>
                <a:spcPts val="0"/>
              </a:spcAft>
              <a:buClr>
                <a:srgbClr val="000000"/>
              </a:buClr>
            </a:pPr>
            <a:endParaRPr lang="en-US" sz="1050" kern="0" dirty="0">
              <a:solidFill>
                <a:srgbClr val="000000"/>
              </a:solidFill>
              <a:latin typeface="Arial"/>
              <a:cs typeface="Arial"/>
              <a:sym typeface="Arial"/>
            </a:endParaRPr>
          </a:p>
        </p:txBody>
      </p:sp>
      <p:sp>
        <p:nvSpPr>
          <p:cNvPr id="3" name="Slide Number Placeholder 2"/>
          <p:cNvSpPr>
            <a:spLocks noGrp="1"/>
          </p:cNvSpPr>
          <p:nvPr>
            <p:ph type="sldNum" sz="quarter" idx="12"/>
          </p:nvPr>
        </p:nvSpPr>
        <p:spPr/>
        <p:txBody>
          <a:bodyPr/>
          <a:lstStyle/>
          <a:p>
            <a:fld id="{00000000-1234-1234-1234-123412341234}" type="slidenum">
              <a:rPr lang="en-US" smtClean="0">
                <a:solidFill>
                  <a:prstClr val="black">
                    <a:tint val="75000"/>
                  </a:prstClr>
                </a:solidFill>
              </a:rPr>
              <a:pPr/>
              <a:t>28</a:t>
            </a:fld>
            <a:endParaRPr lang="en-US">
              <a:solidFill>
                <a:prstClr val="black">
                  <a:tint val="75000"/>
                </a:prstClr>
              </a:solidFill>
            </a:endParaRPr>
          </a:p>
        </p:txBody>
      </p:sp>
    </p:spTree>
    <p:extLst>
      <p:ext uri="{BB962C8B-B14F-4D97-AF65-F5344CB8AC3E}">
        <p14:creationId xmlns:p14="http://schemas.microsoft.com/office/powerpoint/2010/main" val="4871616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TextBox 1"/>
          <p:cNvSpPr txBox="1">
            <a:spLocks noChangeArrowheads="1"/>
          </p:cNvSpPr>
          <p:nvPr/>
        </p:nvSpPr>
        <p:spPr bwMode="auto">
          <a:xfrm>
            <a:off x="663677" y="2154763"/>
            <a:ext cx="8325465" cy="41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fontAlgn="auto">
              <a:spcBef>
                <a:spcPts val="0"/>
              </a:spcBef>
              <a:spcAft>
                <a:spcPts val="0"/>
              </a:spcAft>
              <a:buClr>
                <a:srgbClr val="000000"/>
              </a:buClr>
              <a:buFont typeface="Arial" panose="020B0604020202020204" pitchFamily="34" charset="0"/>
              <a:buChar char="•"/>
            </a:pPr>
            <a:r>
              <a:rPr lang="en-US" b="1" kern="0" dirty="0">
                <a:solidFill>
                  <a:prstClr val="black"/>
                </a:solidFill>
                <a:latin typeface="Calibri" panose="020F0502020204030204" pitchFamily="34" charset="0"/>
                <a:sym typeface="Arial"/>
              </a:rPr>
              <a:t>Advantages:</a:t>
            </a:r>
            <a:br>
              <a:rPr lang="en-US" kern="0" dirty="0">
                <a:solidFill>
                  <a:prstClr val="black"/>
                </a:solidFill>
                <a:latin typeface="Calibri" panose="020F0502020204030204" pitchFamily="34" charset="0"/>
                <a:sym typeface="Arial"/>
              </a:rPr>
            </a:br>
            <a:r>
              <a:rPr lang="en-US" kern="0" dirty="0">
                <a:solidFill>
                  <a:prstClr val="black"/>
                </a:solidFill>
                <a:latin typeface="Calibri" panose="020F0502020204030204" pitchFamily="34" charset="0"/>
                <a:sym typeface="Arial"/>
              </a:rPr>
              <a:t>• </a:t>
            </a:r>
            <a:r>
              <a:rPr lang="en-US" kern="0" dirty="0">
                <a:solidFill>
                  <a:prstClr val="black"/>
                </a:solidFill>
                <a:latin typeface="Calibri" panose="020F0502020204030204" pitchFamily="34" charset="0"/>
                <a:cs typeface="Calibri" panose="020F0502020204030204" pitchFamily="34" charset="0"/>
                <a:sym typeface="Arial"/>
              </a:rPr>
              <a:t>This type of topology combines the benefits of different types of topologies in one topology.</a:t>
            </a:r>
          </a:p>
          <a:p>
            <a:pPr fontAlgn="auto">
              <a:spcBef>
                <a:spcPts val="0"/>
              </a:spcBef>
              <a:spcAft>
                <a:spcPts val="0"/>
              </a:spcAft>
              <a:buClr>
                <a:srgbClr val="000000"/>
              </a:buClr>
              <a:buFont typeface="Arial" panose="020B0604020202020204" pitchFamily="34" charset="0"/>
              <a:buChar char="•"/>
            </a:pPr>
            <a:r>
              <a:rPr lang="en-US" kern="0" dirty="0">
                <a:solidFill>
                  <a:prstClr val="black"/>
                </a:solidFill>
                <a:latin typeface="Calibri" panose="020F0502020204030204" pitchFamily="34" charset="0"/>
                <a:cs typeface="Calibri" panose="020F0502020204030204" pitchFamily="34" charset="0"/>
                <a:sym typeface="Arial"/>
              </a:rPr>
              <a:t>Can be modified as per requirement.</a:t>
            </a:r>
          </a:p>
          <a:p>
            <a:pPr fontAlgn="auto">
              <a:spcBef>
                <a:spcPts val="0"/>
              </a:spcBef>
              <a:spcAft>
                <a:spcPts val="0"/>
              </a:spcAft>
              <a:buClr>
                <a:srgbClr val="000000"/>
              </a:buClr>
              <a:buFont typeface="Arial" panose="020B0604020202020204" pitchFamily="34" charset="0"/>
              <a:buChar char="•"/>
            </a:pPr>
            <a:r>
              <a:rPr lang="en-US" kern="0" dirty="0">
                <a:solidFill>
                  <a:prstClr val="black"/>
                </a:solidFill>
                <a:latin typeface="Calibri" panose="020F0502020204030204" pitchFamily="34" charset="0"/>
                <a:cs typeface="Calibri" panose="020F0502020204030204" pitchFamily="34" charset="0"/>
                <a:sym typeface="Arial"/>
              </a:rPr>
              <a:t>It is very reliable.</a:t>
            </a:r>
          </a:p>
          <a:p>
            <a:pPr fontAlgn="auto">
              <a:spcBef>
                <a:spcPts val="0"/>
              </a:spcBef>
              <a:spcAft>
                <a:spcPts val="0"/>
              </a:spcAft>
              <a:buClr>
                <a:srgbClr val="000000"/>
              </a:buClr>
              <a:buFont typeface="Arial" panose="020B0604020202020204" pitchFamily="34" charset="0"/>
              <a:buChar char="•"/>
            </a:pPr>
            <a:r>
              <a:rPr lang="en-US" kern="0" dirty="0">
                <a:solidFill>
                  <a:prstClr val="black"/>
                </a:solidFill>
                <a:latin typeface="Calibri" panose="020F0502020204030204" pitchFamily="34" charset="0"/>
                <a:cs typeface="Calibri" panose="020F0502020204030204" pitchFamily="34" charset="0"/>
                <a:sym typeface="Arial"/>
              </a:rPr>
              <a:t>Error detecting and trouble shooting is easy.</a:t>
            </a:r>
          </a:p>
          <a:p>
            <a:pPr fontAlgn="auto">
              <a:spcBef>
                <a:spcPts val="0"/>
              </a:spcBef>
              <a:spcAft>
                <a:spcPts val="0"/>
              </a:spcAft>
              <a:buClr>
                <a:srgbClr val="000000"/>
              </a:buClr>
              <a:buFont typeface="Arial" panose="020B0604020202020204" pitchFamily="34" charset="0"/>
              <a:buChar char="•"/>
            </a:pPr>
            <a:r>
              <a:rPr lang="en-US" kern="0" dirty="0">
                <a:solidFill>
                  <a:prstClr val="black"/>
                </a:solidFill>
                <a:latin typeface="Calibri" panose="020F0502020204030204" pitchFamily="34" charset="0"/>
                <a:cs typeface="Calibri" panose="020F0502020204030204" pitchFamily="34" charset="0"/>
                <a:sym typeface="Arial"/>
              </a:rPr>
              <a:t>It is used for create large network.</a:t>
            </a:r>
          </a:p>
          <a:p>
            <a:pPr eaLnBrk="1" fontAlgn="auto" hangingPunct="1">
              <a:spcBef>
                <a:spcPts val="0"/>
              </a:spcBef>
              <a:spcAft>
                <a:spcPts val="0"/>
              </a:spcAft>
              <a:buClr>
                <a:srgbClr val="000000"/>
              </a:buClr>
            </a:pPr>
            <a:endParaRPr lang="en-US" b="1" kern="0" dirty="0">
              <a:solidFill>
                <a:prstClr val="black"/>
              </a:solidFill>
              <a:latin typeface="Calibri" panose="020F0502020204030204" pitchFamily="34" charset="0"/>
              <a:cs typeface="Calibri" panose="020F0502020204030204" pitchFamily="34" charset="0"/>
              <a:sym typeface="Arial"/>
            </a:endParaRPr>
          </a:p>
          <a:p>
            <a:pPr eaLnBrk="1" fontAlgn="auto" hangingPunct="1">
              <a:spcBef>
                <a:spcPts val="0"/>
              </a:spcBef>
              <a:spcAft>
                <a:spcPts val="0"/>
              </a:spcAft>
              <a:buClr>
                <a:srgbClr val="000000"/>
              </a:buClr>
            </a:pPr>
            <a:r>
              <a:rPr lang="en-US" b="1" kern="0" dirty="0">
                <a:solidFill>
                  <a:prstClr val="black"/>
                </a:solidFill>
                <a:latin typeface="Calibri" panose="020F0502020204030204" pitchFamily="34" charset="0"/>
                <a:cs typeface="Calibri" panose="020F0502020204030204" pitchFamily="34" charset="0"/>
                <a:sym typeface="Arial"/>
              </a:rPr>
              <a:t>Disadvantages:</a:t>
            </a:r>
          </a:p>
          <a:p>
            <a:pPr marL="257175" indent="-257175" eaLnBrk="1" fontAlgn="auto" hangingPunct="1">
              <a:spcBef>
                <a:spcPts val="0"/>
              </a:spcBef>
              <a:spcAft>
                <a:spcPts val="0"/>
              </a:spcAft>
              <a:buClr>
                <a:srgbClr val="000000"/>
              </a:buClr>
              <a:buFont typeface="Arial" panose="020B0604020202020204" pitchFamily="34" charset="0"/>
              <a:buChar char="•"/>
            </a:pPr>
            <a:r>
              <a:rPr lang="en-US" kern="0" dirty="0">
                <a:solidFill>
                  <a:prstClr val="black"/>
                </a:solidFill>
                <a:latin typeface="Calibri" panose="020F0502020204030204" pitchFamily="34" charset="0"/>
                <a:cs typeface="Calibri" panose="020F0502020204030204" pitchFamily="34" charset="0"/>
                <a:sym typeface="Arial"/>
              </a:rPr>
              <a:t>It is a type of network expensive.</a:t>
            </a:r>
          </a:p>
          <a:p>
            <a:pPr marL="257175" indent="-257175" eaLnBrk="1" fontAlgn="auto" hangingPunct="1">
              <a:spcBef>
                <a:spcPts val="0"/>
              </a:spcBef>
              <a:spcAft>
                <a:spcPts val="0"/>
              </a:spcAft>
              <a:buClr>
                <a:srgbClr val="000000"/>
              </a:buClr>
              <a:buFont typeface="Arial" panose="020B0604020202020204" pitchFamily="34" charset="0"/>
              <a:buChar char="•"/>
            </a:pPr>
            <a:r>
              <a:rPr lang="en-US" kern="0" dirty="0">
                <a:solidFill>
                  <a:prstClr val="black"/>
                </a:solidFill>
                <a:latin typeface="Calibri" panose="020F0502020204030204" pitchFamily="34" charset="0"/>
                <a:cs typeface="Calibri" panose="020F0502020204030204" pitchFamily="34" charset="0"/>
                <a:sym typeface="Arial"/>
              </a:rPr>
              <a:t>Design of a hybrid network is very complex.</a:t>
            </a:r>
          </a:p>
          <a:p>
            <a:pPr marL="257175" indent="-257175" eaLnBrk="1" fontAlgn="auto" hangingPunct="1">
              <a:spcBef>
                <a:spcPts val="0"/>
              </a:spcBef>
              <a:spcAft>
                <a:spcPts val="0"/>
              </a:spcAft>
              <a:buClr>
                <a:srgbClr val="000000"/>
              </a:buClr>
              <a:buFont typeface="Arial" panose="020B0604020202020204" pitchFamily="34" charset="0"/>
              <a:buChar char="•"/>
            </a:pPr>
            <a:r>
              <a:rPr lang="en-US" kern="0" dirty="0">
                <a:solidFill>
                  <a:prstClr val="black"/>
                </a:solidFill>
                <a:sym typeface="Arial"/>
              </a:rPr>
              <a:t>There is change hardware in order to connect topology with another topology</a:t>
            </a:r>
            <a:r>
              <a:rPr lang="en-US" kern="0" dirty="0">
                <a:solidFill>
                  <a:prstClr val="black"/>
                </a:solidFill>
                <a:latin typeface="Calibri" panose="020F0502020204030204" pitchFamily="34" charset="0"/>
                <a:cs typeface="Calibri" panose="020F0502020204030204" pitchFamily="34" charset="0"/>
                <a:sym typeface="Arial"/>
              </a:rPr>
              <a:t>.</a:t>
            </a:r>
          </a:p>
          <a:p>
            <a:pPr marL="257175" indent="-257175" eaLnBrk="1" fontAlgn="auto" hangingPunct="1">
              <a:spcBef>
                <a:spcPts val="0"/>
              </a:spcBef>
              <a:spcAft>
                <a:spcPts val="0"/>
              </a:spcAft>
              <a:buClr>
                <a:srgbClr val="000000"/>
              </a:buClr>
              <a:buFont typeface="Arial" panose="020B0604020202020204" pitchFamily="34" charset="0"/>
              <a:buChar char="•"/>
            </a:pPr>
            <a:r>
              <a:rPr lang="en-US" kern="0" dirty="0">
                <a:solidFill>
                  <a:prstClr val="black"/>
                </a:solidFill>
                <a:sym typeface="Arial"/>
              </a:rPr>
              <a:t>Installation is a difficult process.</a:t>
            </a:r>
            <a:endParaRPr lang="en-US" kern="0" dirty="0">
              <a:solidFill>
                <a:prstClr val="black"/>
              </a:solidFill>
              <a:latin typeface="Calibri" panose="020F0502020204030204" pitchFamily="34" charset="0"/>
              <a:cs typeface="Calibri" panose="020F0502020204030204" pitchFamily="34" charset="0"/>
              <a:sym typeface="Arial"/>
            </a:endParaRPr>
          </a:p>
          <a:p>
            <a:pPr marL="257175" indent="-257175" eaLnBrk="1" fontAlgn="auto" hangingPunct="1">
              <a:spcBef>
                <a:spcPts val="0"/>
              </a:spcBef>
              <a:spcAft>
                <a:spcPts val="0"/>
              </a:spcAft>
              <a:buClr>
                <a:srgbClr val="000000"/>
              </a:buClr>
              <a:buFont typeface="Arial" panose="020B0604020202020204" pitchFamily="34" charset="0"/>
              <a:buChar char="•"/>
            </a:pPr>
            <a:endParaRPr lang="en-US" kern="0" dirty="0">
              <a:solidFill>
                <a:prstClr val="black"/>
              </a:solidFill>
              <a:latin typeface="Calibri" panose="020F0502020204030204" pitchFamily="34" charset="0"/>
              <a:cs typeface="Calibri" panose="020F0502020204030204" pitchFamily="34" charset="0"/>
              <a:sym typeface="Arial"/>
            </a:endParaRP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p:txBody>
      </p:sp>
      <p:sp>
        <p:nvSpPr>
          <p:cNvPr id="3" name="TextBox 2"/>
          <p:cNvSpPr txBox="1"/>
          <p:nvPr/>
        </p:nvSpPr>
        <p:spPr>
          <a:xfrm>
            <a:off x="1778794" y="1318023"/>
            <a:ext cx="4843463" cy="507831"/>
          </a:xfrm>
          <a:prstGeom prst="rect">
            <a:avLst/>
          </a:prstGeom>
          <a:noFill/>
        </p:spPr>
        <p:txBody>
          <a:bodyPr wrap="square" rtlCol="0">
            <a:spAutoFit/>
          </a:bodyPr>
          <a:lstStyle/>
          <a:p>
            <a:pPr algn="ctr" fontAlgn="auto">
              <a:spcBef>
                <a:spcPts val="0"/>
              </a:spcBef>
              <a:spcAft>
                <a:spcPts val="0"/>
              </a:spcAft>
              <a:buClr>
                <a:srgbClr val="000000"/>
              </a:buClr>
            </a:pPr>
            <a:r>
              <a:rPr lang="en-US" sz="2700" b="1" kern="0" dirty="0">
                <a:solidFill>
                  <a:srgbClr val="FF0000"/>
                </a:solidFill>
                <a:latin typeface="Times New Roman"/>
                <a:cs typeface="Arial"/>
                <a:sym typeface="Arial"/>
              </a:rPr>
              <a:t>Hybrid Topology:</a:t>
            </a:r>
            <a:endParaRPr lang="en-US" sz="2700" kern="0" dirty="0">
              <a:solidFill>
                <a:srgbClr val="FF0000"/>
              </a:solidFill>
              <a:latin typeface="Times New Roman"/>
              <a:cs typeface="Arial"/>
              <a:sym typeface="Arial"/>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29</a:t>
            </a:fld>
            <a:endParaRPr lang="en-US">
              <a:solidFill>
                <a:prstClr val="black">
                  <a:tint val="75000"/>
                </a:prstClr>
              </a:solidFill>
            </a:endParaRPr>
          </a:p>
        </p:txBody>
      </p:sp>
    </p:spTree>
    <p:extLst>
      <p:ext uri="{BB962C8B-B14F-4D97-AF65-F5344CB8AC3E}">
        <p14:creationId xmlns:p14="http://schemas.microsoft.com/office/powerpoint/2010/main" val="3719559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ext Box 6"/>
          <p:cNvSpPr txBox="1">
            <a:spLocks noChangeArrowheads="1"/>
          </p:cNvSpPr>
          <p:nvPr/>
        </p:nvSpPr>
        <p:spPr bwMode="auto">
          <a:xfrm>
            <a:off x="611560" y="332656"/>
            <a:ext cx="7292975" cy="584775"/>
          </a:xfrm>
          <a:prstGeom prst="rect">
            <a:avLst/>
          </a:prstGeom>
          <a:noFill/>
          <a:ln w="9525">
            <a:noFill/>
            <a:miter lim="800000"/>
            <a:headEnd/>
            <a:tailEnd/>
          </a:ln>
          <a:effectLst/>
        </p:spPr>
        <p:txBody>
          <a:bodyPr>
            <a:spAutoFit/>
          </a:bodyPr>
          <a:lstStyle/>
          <a:p>
            <a:pPr algn="ctr"/>
            <a:r>
              <a:rPr lang="en-US" sz="3200" dirty="0">
                <a:solidFill>
                  <a:srgbClr val="FF0000"/>
                </a:solidFill>
              </a:rPr>
              <a:t>A Basic Communication Model:</a:t>
            </a:r>
          </a:p>
        </p:txBody>
      </p:sp>
      <p:pic>
        <p:nvPicPr>
          <p:cNvPr id="4" name="image1.png"/>
          <p:cNvPicPr>
            <a:picLocks noGrp="1"/>
          </p:cNvPicPr>
          <p:nvPr>
            <p:ph idx="1"/>
          </p:nvPr>
        </p:nvPicPr>
        <p:blipFill>
          <a:blip r:embed="rId3" cstate="print"/>
          <a:stretch>
            <a:fillRect/>
          </a:stretch>
        </p:blipFill>
        <p:spPr>
          <a:xfrm>
            <a:off x="395288" y="2319027"/>
            <a:ext cx="8424862" cy="2939084"/>
          </a:xfrm>
          <a:prstGeom prst="rect">
            <a:avLst/>
          </a:prstGeom>
        </p:spPr>
      </p:pic>
      <p:sp>
        <p:nvSpPr>
          <p:cNvPr id="2" name="Rectangle 1"/>
          <p:cNvSpPr/>
          <p:nvPr/>
        </p:nvSpPr>
        <p:spPr>
          <a:xfrm>
            <a:off x="827460" y="1433563"/>
            <a:ext cx="7560518" cy="369332"/>
          </a:xfrm>
          <a:prstGeom prst="rect">
            <a:avLst/>
          </a:prstGeom>
        </p:spPr>
        <p:txBody>
          <a:bodyPr wrap="square">
            <a:spAutoFit/>
          </a:bodyPr>
          <a:lstStyle/>
          <a:p>
            <a:r>
              <a:rPr lang="en-US" dirty="0">
                <a:effectLst/>
                <a:latin typeface="Calibri" panose="020F0502020204030204" pitchFamily="34" charset="0"/>
                <a:ea typeface="Calibri" panose="020F0502020204030204" pitchFamily="34" charset="0"/>
              </a:rPr>
              <a:t>A</a:t>
            </a:r>
            <a:r>
              <a:rPr lang="en-US" spc="-10"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data</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communications</a:t>
            </a:r>
            <a:r>
              <a:rPr lang="en-US" spc="-1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system</a:t>
            </a:r>
            <a:r>
              <a:rPr lang="en-US" spc="-1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has</a:t>
            </a:r>
            <a:r>
              <a:rPr lang="en-US" spc="-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five</a:t>
            </a:r>
            <a:r>
              <a:rPr lang="en-US" spc="-15" dirty="0">
                <a:effectLst/>
                <a:latin typeface="Calibri" panose="020F0502020204030204" pitchFamily="34" charset="0"/>
                <a:ea typeface="Calibri" panose="020F0502020204030204" pitchFamily="34" charset="0"/>
              </a:rPr>
              <a:t> </a:t>
            </a:r>
            <a:r>
              <a:rPr lang="en-US" dirty="0">
                <a:effectLst/>
                <a:latin typeface="Calibri" panose="020F0502020204030204" pitchFamily="34" charset="0"/>
                <a:ea typeface="Calibri" panose="020F0502020204030204" pitchFamily="34" charset="0"/>
              </a:rPr>
              <a:t>components.</a:t>
            </a:r>
            <a:endParaRPr lang="en-US" dirty="0"/>
          </a:p>
        </p:txBody>
      </p:sp>
    </p:spTree>
    <p:extLst>
      <p:ext uri="{BB962C8B-B14F-4D97-AF65-F5344CB8AC3E}">
        <p14:creationId xmlns:p14="http://schemas.microsoft.com/office/powerpoint/2010/main" val="38814430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7890" name="Picture 3" descr="Image result for hybrid topology"/>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5900" y="1200150"/>
            <a:ext cx="622935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30</a:t>
            </a:fld>
            <a:endParaRPr lang="en-US">
              <a:solidFill>
                <a:prstClr val="black">
                  <a:tint val="75000"/>
                </a:prstClr>
              </a:solidFill>
            </a:endParaRPr>
          </a:p>
        </p:txBody>
      </p:sp>
    </p:spTree>
    <p:extLst>
      <p:ext uri="{BB962C8B-B14F-4D97-AF65-F5344CB8AC3E}">
        <p14:creationId xmlns:p14="http://schemas.microsoft.com/office/powerpoint/2010/main" val="25065202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br>
              <a:rPr lang="en-US" b="1" spc="8" dirty="0">
                <a:latin typeface="Arial"/>
                <a:cs typeface="Arial"/>
              </a:rPr>
            </a:br>
            <a:r>
              <a:rPr lang="en-US" b="1" spc="8" dirty="0">
                <a:latin typeface="Arial"/>
                <a:cs typeface="Arial"/>
              </a:rPr>
              <a:t>Network</a:t>
            </a:r>
            <a:r>
              <a:rPr lang="en-US" b="1" spc="-30" dirty="0">
                <a:latin typeface="Arial"/>
                <a:cs typeface="Arial"/>
              </a:rPr>
              <a:t> </a:t>
            </a:r>
            <a:r>
              <a:rPr lang="en-US" b="1" spc="-4" dirty="0">
                <a:latin typeface="Arial"/>
                <a:cs typeface="Arial"/>
              </a:rPr>
              <a:t>Types:</a:t>
            </a:r>
            <a:br>
              <a:rPr lang="en-US" dirty="0">
                <a:latin typeface="Arial"/>
                <a:cs typeface="Arial"/>
              </a:rPr>
            </a:br>
            <a:endParaRPr lang="en-US" dirty="0"/>
          </a:p>
        </p:txBody>
      </p:sp>
      <p:sp>
        <p:nvSpPr>
          <p:cNvPr id="3" name="Text Placeholder 2"/>
          <p:cNvSpPr>
            <a:spLocks noGrp="1"/>
          </p:cNvSpPr>
          <p:nvPr>
            <p:ph idx="1"/>
          </p:nvPr>
        </p:nvSpPr>
        <p:spPr>
          <a:xfrm>
            <a:off x="179512" y="1196752"/>
            <a:ext cx="8784976" cy="5040559"/>
          </a:xfrm>
        </p:spPr>
        <p:txBody>
          <a:bodyPr>
            <a:normAutofit fontScale="85000" lnSpcReduction="10000"/>
          </a:bodyPr>
          <a:lstStyle/>
          <a:p>
            <a:pPr marL="131445" indent="-118110">
              <a:lnSpc>
                <a:spcPct val="150000"/>
              </a:lnSpc>
              <a:spcBef>
                <a:spcPts val="11"/>
              </a:spcBef>
              <a:buSzPct val="46666"/>
              <a:buFont typeface="Wingdings"/>
              <a:buChar char=""/>
              <a:tabLst>
                <a:tab pos="131445" algn="l"/>
              </a:tabLst>
            </a:pPr>
            <a:r>
              <a:rPr lang="en-US" sz="1800" spc="4" dirty="0"/>
              <a:t>Computer</a:t>
            </a:r>
            <a:r>
              <a:rPr lang="en-US" sz="1800" spc="19" dirty="0"/>
              <a:t> </a:t>
            </a:r>
            <a:r>
              <a:rPr lang="en-US" sz="1800" dirty="0"/>
              <a:t>network</a:t>
            </a:r>
            <a:r>
              <a:rPr lang="en-US" sz="1800" spc="23" dirty="0"/>
              <a:t> </a:t>
            </a:r>
            <a:r>
              <a:rPr lang="en-US" sz="1800" spc="4" dirty="0"/>
              <a:t>is</a:t>
            </a:r>
            <a:r>
              <a:rPr lang="en-US" sz="1800" spc="8" dirty="0"/>
              <a:t> </a:t>
            </a:r>
            <a:r>
              <a:rPr lang="en-US" sz="1800" spc="4" dirty="0"/>
              <a:t>broadly</a:t>
            </a:r>
            <a:r>
              <a:rPr lang="en-US" sz="1800" spc="23" dirty="0"/>
              <a:t> </a:t>
            </a:r>
            <a:r>
              <a:rPr lang="en-US" sz="1800" dirty="0"/>
              <a:t>classified</a:t>
            </a:r>
            <a:r>
              <a:rPr lang="en-US" sz="1800" spc="30" dirty="0"/>
              <a:t> </a:t>
            </a:r>
            <a:r>
              <a:rPr lang="en-US" sz="1800" spc="4" dirty="0"/>
              <a:t>into</a:t>
            </a:r>
            <a:r>
              <a:rPr lang="en-US" sz="1800" dirty="0"/>
              <a:t> three</a:t>
            </a:r>
            <a:r>
              <a:rPr lang="en-US" sz="1800" spc="15" dirty="0"/>
              <a:t> </a:t>
            </a:r>
            <a:r>
              <a:rPr lang="en-US" sz="1800" spc="-4" dirty="0"/>
              <a:t>types</a:t>
            </a:r>
            <a:endParaRPr lang="en-US" sz="1800" dirty="0"/>
          </a:p>
          <a:p>
            <a:pPr marL="501015" lvl="1" indent="-342900">
              <a:lnSpc>
                <a:spcPct val="150000"/>
              </a:lnSpc>
              <a:spcBef>
                <a:spcPts val="146"/>
              </a:spcBef>
              <a:buFont typeface="+mj-lt"/>
              <a:buAutoNum type="arabicPeriod"/>
              <a:tabLst>
                <a:tab pos="269081" algn="l"/>
              </a:tabLst>
            </a:pPr>
            <a:r>
              <a:rPr lang="en-US" sz="1800" spc="-15" dirty="0"/>
              <a:t>L</a:t>
            </a:r>
            <a:r>
              <a:rPr lang="en-US" sz="1800" spc="-4" dirty="0"/>
              <a:t>o</a:t>
            </a:r>
            <a:r>
              <a:rPr lang="en-US" sz="1800" spc="-8" dirty="0"/>
              <a:t>c</a:t>
            </a:r>
            <a:r>
              <a:rPr lang="en-US" sz="1800" spc="-4" dirty="0"/>
              <a:t>al</a:t>
            </a:r>
            <a:r>
              <a:rPr lang="en-US" sz="1800" spc="-34" dirty="0"/>
              <a:t> </a:t>
            </a:r>
            <a:r>
              <a:rPr lang="en-US" sz="1800" spc="-11" dirty="0"/>
              <a:t>A</a:t>
            </a:r>
            <a:r>
              <a:rPr lang="en-US" sz="1800" spc="-8" dirty="0"/>
              <a:t>re</a:t>
            </a:r>
            <a:r>
              <a:rPr lang="en-US" sz="1800" spc="-4" dirty="0"/>
              <a:t>a</a:t>
            </a:r>
            <a:r>
              <a:rPr lang="en-US" sz="1800" spc="8" dirty="0"/>
              <a:t> </a:t>
            </a:r>
            <a:r>
              <a:rPr lang="en-US" sz="1800" spc="-8" dirty="0"/>
              <a:t>Ne</a:t>
            </a:r>
            <a:r>
              <a:rPr lang="en-US" sz="1800" spc="-4" dirty="0"/>
              <a:t>t</a:t>
            </a:r>
            <a:r>
              <a:rPr lang="en-US" sz="1800" spc="-8" dirty="0"/>
              <a:t>w</a:t>
            </a:r>
            <a:r>
              <a:rPr lang="en-US" sz="1800" spc="-4" dirty="0"/>
              <a:t>ork</a:t>
            </a:r>
            <a:r>
              <a:rPr lang="en-US" sz="1800" spc="-15" dirty="0"/>
              <a:t> </a:t>
            </a:r>
            <a:r>
              <a:rPr lang="en-US" sz="1800" spc="-8" dirty="0"/>
              <a:t>(</a:t>
            </a:r>
            <a:r>
              <a:rPr lang="en-US" sz="1800" spc="-11" dirty="0"/>
              <a:t>L</a:t>
            </a:r>
            <a:r>
              <a:rPr lang="en-US" sz="1800" spc="-15" dirty="0"/>
              <a:t>A</a:t>
            </a:r>
            <a:r>
              <a:rPr lang="en-US" sz="1800" spc="-8" dirty="0"/>
              <a:t>N)</a:t>
            </a:r>
            <a:r>
              <a:rPr lang="en-US" sz="1800" spc="-4" dirty="0"/>
              <a:t>,</a:t>
            </a:r>
            <a:endParaRPr lang="en-US" sz="1800" dirty="0"/>
          </a:p>
          <a:p>
            <a:pPr marL="501015" lvl="1" indent="-342900">
              <a:lnSpc>
                <a:spcPct val="150000"/>
              </a:lnSpc>
              <a:buFont typeface="+mj-lt"/>
              <a:buAutoNum type="arabicPeriod"/>
              <a:tabLst>
                <a:tab pos="269081" algn="l"/>
              </a:tabLst>
            </a:pPr>
            <a:r>
              <a:rPr lang="en-US" sz="1800" spc="-4" dirty="0"/>
              <a:t>M</a:t>
            </a:r>
            <a:r>
              <a:rPr lang="en-US" sz="1800" spc="-8" dirty="0"/>
              <a:t>e</a:t>
            </a:r>
            <a:r>
              <a:rPr lang="en-US" sz="1800" spc="-4" dirty="0"/>
              <a:t>t</a:t>
            </a:r>
            <a:r>
              <a:rPr lang="en-US" sz="1800" spc="-8" dirty="0"/>
              <a:t>r</a:t>
            </a:r>
            <a:r>
              <a:rPr lang="en-US" sz="1800" spc="-4" dirty="0"/>
              <a:t>opolit</a:t>
            </a:r>
            <a:r>
              <a:rPr lang="en-US" sz="1800" spc="-8" dirty="0"/>
              <a:t>a</a:t>
            </a:r>
            <a:r>
              <a:rPr lang="en-US" sz="1800" spc="-4" dirty="0"/>
              <a:t>n</a:t>
            </a:r>
            <a:r>
              <a:rPr lang="en-US" sz="1800" spc="-53" dirty="0"/>
              <a:t> </a:t>
            </a:r>
            <a:r>
              <a:rPr lang="en-US" sz="1800" spc="-15" dirty="0"/>
              <a:t>A</a:t>
            </a:r>
            <a:r>
              <a:rPr lang="en-US" sz="1800" spc="-4" dirty="0"/>
              <a:t>r</a:t>
            </a:r>
            <a:r>
              <a:rPr lang="en-US" sz="1800" spc="-8" dirty="0"/>
              <a:t>e</a:t>
            </a:r>
            <a:r>
              <a:rPr lang="en-US" sz="1800" spc="-4" dirty="0"/>
              <a:t>a</a:t>
            </a:r>
            <a:r>
              <a:rPr lang="en-US" sz="1800" spc="-8" dirty="0"/>
              <a:t> </a:t>
            </a:r>
            <a:r>
              <a:rPr lang="en-US" sz="1800" dirty="0"/>
              <a:t>N</a:t>
            </a:r>
            <a:r>
              <a:rPr lang="en-US" sz="1800" spc="-8" dirty="0"/>
              <a:t>e</a:t>
            </a:r>
            <a:r>
              <a:rPr lang="en-US" sz="1800" spc="-4" dirty="0"/>
              <a:t>t</a:t>
            </a:r>
            <a:r>
              <a:rPr lang="en-US" sz="1800" spc="-8" dirty="0"/>
              <a:t>w</a:t>
            </a:r>
            <a:r>
              <a:rPr lang="en-US" sz="1800" spc="-4" dirty="0"/>
              <a:t>o</a:t>
            </a:r>
            <a:r>
              <a:rPr lang="en-US" sz="1800" spc="-8" dirty="0"/>
              <a:t>r</a:t>
            </a:r>
            <a:r>
              <a:rPr lang="en-US" sz="1800" spc="-4" dirty="0"/>
              <a:t>k</a:t>
            </a:r>
            <a:r>
              <a:rPr lang="en-US" sz="1800" spc="-11" dirty="0"/>
              <a:t> </a:t>
            </a:r>
            <a:r>
              <a:rPr lang="en-US" sz="1800" spc="-8" dirty="0"/>
              <a:t>(</a:t>
            </a:r>
            <a:r>
              <a:rPr lang="en-US" sz="1800" spc="-4" dirty="0"/>
              <a:t>M</a:t>
            </a:r>
            <a:r>
              <a:rPr lang="en-US" sz="1800" spc="-15" dirty="0"/>
              <a:t>A</a:t>
            </a:r>
            <a:r>
              <a:rPr lang="en-US" sz="1800" dirty="0"/>
              <a:t>N</a:t>
            </a:r>
            <a:r>
              <a:rPr lang="en-US" sz="1800" spc="-8" dirty="0"/>
              <a:t>)</a:t>
            </a:r>
            <a:r>
              <a:rPr lang="en-US" sz="1800" spc="-4" dirty="0"/>
              <a:t>, </a:t>
            </a:r>
            <a:r>
              <a:rPr lang="en-US" sz="1800" spc="-8" dirty="0"/>
              <a:t>a</a:t>
            </a:r>
            <a:r>
              <a:rPr lang="en-US" sz="1800" spc="-4" dirty="0"/>
              <a:t>nd</a:t>
            </a:r>
            <a:endParaRPr lang="en-US" sz="1800" dirty="0"/>
          </a:p>
          <a:p>
            <a:pPr marL="501015" lvl="1" indent="-342900">
              <a:lnSpc>
                <a:spcPct val="150000"/>
              </a:lnSpc>
              <a:buFont typeface="+mj-lt"/>
              <a:buAutoNum type="arabicPeriod"/>
              <a:tabLst>
                <a:tab pos="269081" algn="l"/>
              </a:tabLst>
            </a:pPr>
            <a:r>
              <a:rPr lang="en-US" sz="1800" spc="-23" dirty="0"/>
              <a:t>W</a:t>
            </a:r>
            <a:r>
              <a:rPr lang="en-US" sz="1800" spc="-11" dirty="0"/>
              <a:t>i</a:t>
            </a:r>
            <a:r>
              <a:rPr lang="en-US" sz="1800" spc="-4" dirty="0"/>
              <a:t>de</a:t>
            </a:r>
            <a:r>
              <a:rPr lang="en-US" sz="1800" spc="-41" dirty="0"/>
              <a:t> </a:t>
            </a:r>
            <a:r>
              <a:rPr lang="en-US" sz="1800" spc="-11" dirty="0"/>
              <a:t>A</a:t>
            </a:r>
            <a:r>
              <a:rPr lang="en-US" sz="1800" spc="-8" dirty="0"/>
              <a:t>r</a:t>
            </a:r>
            <a:r>
              <a:rPr lang="en-US" sz="1800" spc="-4" dirty="0"/>
              <a:t>ea</a:t>
            </a:r>
            <a:r>
              <a:rPr lang="en-US" sz="1800" dirty="0"/>
              <a:t> </a:t>
            </a:r>
            <a:r>
              <a:rPr lang="en-US" sz="1800" spc="-8" dirty="0"/>
              <a:t>N</a:t>
            </a:r>
            <a:r>
              <a:rPr lang="en-US" sz="1800" spc="-4" dirty="0"/>
              <a:t>e</a:t>
            </a:r>
            <a:r>
              <a:rPr lang="en-US" sz="1800" spc="-11" dirty="0"/>
              <a:t>t</a:t>
            </a:r>
            <a:r>
              <a:rPr lang="en-US" sz="1800" dirty="0"/>
              <a:t>w</a:t>
            </a:r>
            <a:r>
              <a:rPr lang="en-US" sz="1800" spc="-4" dirty="0"/>
              <a:t>o</a:t>
            </a:r>
            <a:r>
              <a:rPr lang="en-US" sz="1800" spc="-8" dirty="0"/>
              <a:t>r</a:t>
            </a:r>
            <a:r>
              <a:rPr lang="en-US" sz="1800" spc="-4" dirty="0"/>
              <a:t>k</a:t>
            </a:r>
            <a:r>
              <a:rPr lang="en-US" sz="1800" spc="-15" dirty="0"/>
              <a:t> </a:t>
            </a:r>
            <a:r>
              <a:rPr lang="en-US" sz="1800" spc="-8" dirty="0"/>
              <a:t>(</a:t>
            </a:r>
            <a:r>
              <a:rPr lang="en-US" sz="1800" spc="-56" dirty="0"/>
              <a:t>W</a:t>
            </a:r>
            <a:r>
              <a:rPr lang="en-US" sz="1800" spc="-15" dirty="0"/>
              <a:t>A</a:t>
            </a:r>
            <a:r>
              <a:rPr lang="en-US" sz="1800" spc="-8" dirty="0"/>
              <a:t>N</a:t>
            </a:r>
            <a:r>
              <a:rPr lang="en-US" sz="1800" spc="-4" dirty="0"/>
              <a:t>).</a:t>
            </a:r>
            <a:endParaRPr lang="en-US" sz="1800" dirty="0"/>
          </a:p>
          <a:p>
            <a:pPr marL="131445" marR="29051" indent="-118110">
              <a:lnSpc>
                <a:spcPct val="150000"/>
              </a:lnSpc>
              <a:spcBef>
                <a:spcPts val="139"/>
              </a:spcBef>
              <a:buSzPct val="46666"/>
              <a:buFont typeface="Wingdings"/>
              <a:buChar char=""/>
              <a:tabLst>
                <a:tab pos="131445" algn="l"/>
              </a:tabLst>
            </a:pPr>
            <a:r>
              <a:rPr lang="en-US" sz="1800" spc="8" dirty="0"/>
              <a:t>The</a:t>
            </a:r>
            <a:r>
              <a:rPr lang="en-US" sz="1800" spc="-8" dirty="0"/>
              <a:t> </a:t>
            </a:r>
            <a:r>
              <a:rPr lang="en-US" sz="1800" dirty="0"/>
              <a:t>different</a:t>
            </a:r>
            <a:r>
              <a:rPr lang="en-US" sz="1800" spc="23" dirty="0"/>
              <a:t> </a:t>
            </a:r>
            <a:r>
              <a:rPr lang="en-US" sz="1800" spc="4" dirty="0"/>
              <a:t>network</a:t>
            </a:r>
            <a:r>
              <a:rPr lang="en-US" sz="1800" spc="23" dirty="0"/>
              <a:t> </a:t>
            </a:r>
            <a:r>
              <a:rPr lang="en-US" sz="1800" spc="-4" dirty="0"/>
              <a:t>types</a:t>
            </a:r>
            <a:r>
              <a:rPr lang="en-US" sz="1800" spc="34" dirty="0"/>
              <a:t> </a:t>
            </a:r>
            <a:r>
              <a:rPr lang="en-US" sz="1800" dirty="0"/>
              <a:t>are</a:t>
            </a:r>
            <a:r>
              <a:rPr lang="en-US" sz="1800" spc="8" dirty="0"/>
              <a:t> </a:t>
            </a:r>
            <a:r>
              <a:rPr lang="en-US" sz="1800" spc="4" dirty="0"/>
              <a:t>distinguished</a:t>
            </a:r>
            <a:r>
              <a:rPr lang="en-US" sz="1800" spc="15" dirty="0"/>
              <a:t> </a:t>
            </a:r>
            <a:r>
              <a:rPr lang="en-US" sz="1800" spc="4" dirty="0"/>
              <a:t>from</a:t>
            </a:r>
            <a:r>
              <a:rPr lang="en-US" sz="1800" spc="11" dirty="0"/>
              <a:t> </a:t>
            </a:r>
            <a:r>
              <a:rPr lang="en-US" sz="1800" dirty="0"/>
              <a:t>each</a:t>
            </a:r>
            <a:r>
              <a:rPr lang="en-US" sz="1800" spc="23" dirty="0"/>
              <a:t> </a:t>
            </a:r>
            <a:r>
              <a:rPr lang="en-US" sz="1800" spc="4" dirty="0"/>
              <a:t>other based</a:t>
            </a:r>
            <a:r>
              <a:rPr lang="en-US" sz="1800" spc="11" dirty="0"/>
              <a:t> </a:t>
            </a:r>
            <a:r>
              <a:rPr lang="en-US" sz="1800" spc="4" dirty="0"/>
              <a:t>on</a:t>
            </a:r>
            <a:r>
              <a:rPr lang="en-US" sz="1800" spc="15" dirty="0"/>
              <a:t> </a:t>
            </a:r>
            <a:r>
              <a:rPr lang="en-US" sz="1800" spc="4" dirty="0"/>
              <a:t>the </a:t>
            </a:r>
            <a:r>
              <a:rPr lang="en-US" sz="1800" spc="-127" dirty="0"/>
              <a:t> </a:t>
            </a:r>
            <a:r>
              <a:rPr lang="en-US" sz="1800" dirty="0"/>
              <a:t>following</a:t>
            </a:r>
            <a:r>
              <a:rPr lang="en-US" sz="1800" spc="26" dirty="0"/>
              <a:t> </a:t>
            </a:r>
            <a:r>
              <a:rPr lang="en-US" sz="1800" dirty="0"/>
              <a:t>characteristics:</a:t>
            </a:r>
          </a:p>
          <a:p>
            <a:pPr marL="501015" lvl="1" indent="-342900">
              <a:lnSpc>
                <a:spcPct val="150000"/>
              </a:lnSpc>
              <a:spcBef>
                <a:spcPts val="146"/>
              </a:spcBef>
              <a:buFont typeface="+mj-lt"/>
              <a:buAutoNum type="arabicPeriod"/>
              <a:tabLst>
                <a:tab pos="269081" algn="l"/>
              </a:tabLst>
            </a:pPr>
            <a:r>
              <a:rPr lang="en-US" sz="1800" spc="-8" dirty="0"/>
              <a:t>Size</a:t>
            </a:r>
            <a:r>
              <a:rPr lang="en-US" sz="1800" spc="-11" dirty="0"/>
              <a:t> </a:t>
            </a:r>
            <a:r>
              <a:rPr lang="en-US" sz="1800" spc="-4" dirty="0"/>
              <a:t>of</a:t>
            </a:r>
            <a:r>
              <a:rPr lang="en-US" sz="1800" spc="-15" dirty="0"/>
              <a:t> </a:t>
            </a:r>
            <a:r>
              <a:rPr lang="en-US" sz="1800" spc="-4" dirty="0"/>
              <a:t>the</a:t>
            </a:r>
            <a:r>
              <a:rPr lang="en-US" sz="1800" spc="-19" dirty="0"/>
              <a:t> </a:t>
            </a:r>
            <a:r>
              <a:rPr lang="en-US" sz="1800" spc="-4" dirty="0"/>
              <a:t>network</a:t>
            </a:r>
            <a:endParaRPr lang="en-US" sz="1800" dirty="0"/>
          </a:p>
          <a:p>
            <a:pPr marL="501015" lvl="1" indent="-342900">
              <a:lnSpc>
                <a:spcPct val="150000"/>
              </a:lnSpc>
              <a:buFont typeface="+mj-lt"/>
              <a:buAutoNum type="arabicPeriod"/>
              <a:tabLst>
                <a:tab pos="269081" algn="l"/>
              </a:tabLst>
            </a:pPr>
            <a:r>
              <a:rPr lang="en-US" sz="1800" spc="-26" dirty="0"/>
              <a:t>T</a:t>
            </a:r>
            <a:r>
              <a:rPr lang="en-US" sz="1800" spc="-4" dirty="0"/>
              <a:t>r</a:t>
            </a:r>
            <a:r>
              <a:rPr lang="en-US" sz="1800" spc="-8" dirty="0"/>
              <a:t>a</a:t>
            </a:r>
            <a:r>
              <a:rPr lang="en-US" sz="1800" spc="-4" dirty="0"/>
              <a:t>ns</a:t>
            </a:r>
            <a:r>
              <a:rPr lang="en-US" sz="1800" spc="-15" dirty="0"/>
              <a:t>m</a:t>
            </a:r>
            <a:r>
              <a:rPr lang="en-US" sz="1800" spc="-4" dirty="0"/>
              <a:t>i</a:t>
            </a:r>
            <a:r>
              <a:rPr lang="en-US" sz="1800" spc="-11" dirty="0"/>
              <a:t>s</a:t>
            </a:r>
            <a:r>
              <a:rPr lang="en-US" sz="1800" spc="-4" dirty="0"/>
              <a:t>sion</a:t>
            </a:r>
            <a:r>
              <a:rPr lang="en-US" sz="1800" spc="-26" dirty="0"/>
              <a:t> </a:t>
            </a:r>
            <a:r>
              <a:rPr lang="en-US" sz="1800" spc="-41" dirty="0"/>
              <a:t>T</a:t>
            </a:r>
            <a:r>
              <a:rPr lang="en-US" sz="1800" spc="-4" dirty="0"/>
              <a:t>e</a:t>
            </a:r>
            <a:r>
              <a:rPr lang="en-US" sz="1800" spc="-8" dirty="0"/>
              <a:t>c</a:t>
            </a:r>
            <a:r>
              <a:rPr lang="en-US" sz="1800" spc="-4" dirty="0"/>
              <a:t>hnolo</a:t>
            </a:r>
            <a:r>
              <a:rPr lang="en-US" sz="1800" spc="-15" dirty="0"/>
              <a:t>g</a:t>
            </a:r>
            <a:r>
              <a:rPr lang="en-US" sz="1800" spc="-4" dirty="0"/>
              <a:t>y</a:t>
            </a:r>
            <a:endParaRPr lang="en-US" sz="1800" dirty="0"/>
          </a:p>
          <a:p>
            <a:pPr marL="501015" lvl="1" indent="-342900">
              <a:lnSpc>
                <a:spcPct val="150000"/>
              </a:lnSpc>
              <a:buFont typeface="+mj-lt"/>
              <a:buAutoNum type="arabicPeriod"/>
              <a:tabLst>
                <a:tab pos="269081" algn="l"/>
              </a:tabLst>
            </a:pPr>
            <a:r>
              <a:rPr lang="en-US" sz="1800" spc="-8" dirty="0"/>
              <a:t>Ne</a:t>
            </a:r>
            <a:r>
              <a:rPr lang="en-US" sz="1800" spc="-4" dirty="0"/>
              <a:t>t</a:t>
            </a:r>
            <a:r>
              <a:rPr lang="en-US" sz="1800" spc="-8" dirty="0"/>
              <a:t>w</a:t>
            </a:r>
            <a:r>
              <a:rPr lang="en-US" sz="1800" spc="-4" dirty="0"/>
              <a:t>or</a:t>
            </a:r>
            <a:r>
              <a:rPr lang="en-US" sz="1800" spc="-15" dirty="0"/>
              <a:t>k</a:t>
            </a:r>
            <a:r>
              <a:rPr lang="en-US" sz="1800" spc="-4" dirty="0"/>
              <a:t>ing</a:t>
            </a:r>
            <a:r>
              <a:rPr lang="en-US" sz="1800" spc="-26" dirty="0"/>
              <a:t> </a:t>
            </a:r>
            <a:r>
              <a:rPr lang="en-US" sz="1800" spc="-41" dirty="0"/>
              <a:t>T</a:t>
            </a:r>
            <a:r>
              <a:rPr lang="en-US" sz="1800" spc="-4" dirty="0"/>
              <a:t>opolo</a:t>
            </a:r>
            <a:r>
              <a:rPr lang="en-US" sz="1800" spc="-15" dirty="0"/>
              <a:t>g</a:t>
            </a:r>
            <a:r>
              <a:rPr lang="en-US" sz="1800" spc="-4" dirty="0"/>
              <a:t>y</a:t>
            </a:r>
            <a:endParaRPr lang="en-US" sz="1800" dirty="0"/>
          </a:p>
          <a:p>
            <a:pPr marL="131445" indent="-118110">
              <a:lnSpc>
                <a:spcPct val="150000"/>
              </a:lnSpc>
              <a:spcBef>
                <a:spcPts val="161"/>
              </a:spcBef>
              <a:buSzPct val="46666"/>
              <a:buFont typeface="Wingdings"/>
              <a:buChar char=""/>
              <a:tabLst>
                <a:tab pos="131445" algn="l"/>
              </a:tabLst>
            </a:pPr>
            <a:r>
              <a:rPr lang="en-US" sz="1800" spc="8" dirty="0"/>
              <a:t>The</a:t>
            </a:r>
            <a:r>
              <a:rPr lang="en-US" sz="1800" spc="-8" dirty="0"/>
              <a:t> </a:t>
            </a:r>
            <a:r>
              <a:rPr lang="en-US" sz="1800" spc="4" dirty="0"/>
              <a:t>size</a:t>
            </a:r>
            <a:r>
              <a:rPr lang="en-US" sz="1800" spc="11" dirty="0"/>
              <a:t> </a:t>
            </a:r>
            <a:r>
              <a:rPr lang="en-US" sz="1800" spc="4" dirty="0"/>
              <a:t>of the network</a:t>
            </a:r>
            <a:r>
              <a:rPr lang="en-US" sz="1800" spc="19" dirty="0"/>
              <a:t> </a:t>
            </a:r>
            <a:r>
              <a:rPr lang="en-US" sz="1800" dirty="0"/>
              <a:t>refers</a:t>
            </a:r>
            <a:r>
              <a:rPr lang="en-US" sz="1800" spc="26" dirty="0"/>
              <a:t> </a:t>
            </a:r>
            <a:r>
              <a:rPr lang="en-US" sz="1800" spc="4" dirty="0"/>
              <a:t>to the </a:t>
            </a:r>
            <a:r>
              <a:rPr lang="en-US" sz="1800" dirty="0"/>
              <a:t>area</a:t>
            </a:r>
            <a:r>
              <a:rPr lang="en-US" sz="1800" spc="15" dirty="0"/>
              <a:t> </a:t>
            </a:r>
            <a:r>
              <a:rPr lang="en-US" sz="1800" dirty="0"/>
              <a:t>over</a:t>
            </a:r>
            <a:r>
              <a:rPr lang="en-US" sz="1800" spc="15" dirty="0"/>
              <a:t> </a:t>
            </a:r>
            <a:r>
              <a:rPr lang="en-US" sz="1800" spc="4" dirty="0"/>
              <a:t>which</a:t>
            </a:r>
            <a:r>
              <a:rPr lang="en-US" sz="1800" spc="11" dirty="0"/>
              <a:t> </a:t>
            </a:r>
            <a:r>
              <a:rPr lang="en-US" sz="1800" spc="4" dirty="0"/>
              <a:t>the network</a:t>
            </a:r>
            <a:r>
              <a:rPr lang="en-US" sz="1800" spc="23" dirty="0"/>
              <a:t> </a:t>
            </a:r>
            <a:r>
              <a:rPr lang="en-US" sz="1800" spc="4" dirty="0"/>
              <a:t>is </a:t>
            </a:r>
            <a:r>
              <a:rPr lang="en-US" sz="1800" dirty="0"/>
              <a:t>spread.</a:t>
            </a:r>
          </a:p>
          <a:p>
            <a:pPr marL="131445" marR="65246" indent="-118110">
              <a:lnSpc>
                <a:spcPct val="150000"/>
              </a:lnSpc>
              <a:spcBef>
                <a:spcPts val="153"/>
              </a:spcBef>
              <a:buSzPct val="46666"/>
              <a:buFont typeface="Wingdings"/>
              <a:buChar char=""/>
              <a:tabLst>
                <a:tab pos="131445" algn="l"/>
              </a:tabLst>
            </a:pPr>
            <a:r>
              <a:rPr lang="en-US" sz="1800" dirty="0"/>
              <a:t>Transmission</a:t>
            </a:r>
            <a:r>
              <a:rPr lang="en-US" sz="1800" spc="15" dirty="0"/>
              <a:t> </a:t>
            </a:r>
            <a:r>
              <a:rPr lang="en-US" sz="1800" spc="4" dirty="0"/>
              <a:t>technology</a:t>
            </a:r>
            <a:r>
              <a:rPr lang="en-US" sz="1800" spc="30" dirty="0"/>
              <a:t> </a:t>
            </a:r>
            <a:r>
              <a:rPr lang="en-US" sz="1800" dirty="0"/>
              <a:t>refers</a:t>
            </a:r>
            <a:r>
              <a:rPr lang="en-US" sz="1800" spc="30" dirty="0"/>
              <a:t> </a:t>
            </a:r>
            <a:r>
              <a:rPr lang="en-US" sz="1800" spc="4" dirty="0"/>
              <a:t>to the</a:t>
            </a:r>
            <a:r>
              <a:rPr lang="en-US" sz="1800" spc="8" dirty="0"/>
              <a:t> </a:t>
            </a:r>
            <a:r>
              <a:rPr lang="en-US" sz="1800" spc="4" dirty="0"/>
              <a:t>transmission</a:t>
            </a:r>
            <a:r>
              <a:rPr lang="en-US" sz="1800" spc="26" dirty="0"/>
              <a:t> </a:t>
            </a:r>
            <a:r>
              <a:rPr lang="en-US" sz="1800" dirty="0"/>
              <a:t>media</a:t>
            </a:r>
            <a:r>
              <a:rPr lang="en-US" sz="1800" spc="19" dirty="0"/>
              <a:t> </a:t>
            </a:r>
            <a:r>
              <a:rPr lang="en-US" sz="1800" spc="4" dirty="0"/>
              <a:t>used</a:t>
            </a:r>
            <a:r>
              <a:rPr lang="en-US" sz="1800" spc="15" dirty="0"/>
              <a:t> </a:t>
            </a:r>
            <a:r>
              <a:rPr lang="en-US" sz="1800" spc="4" dirty="0"/>
              <a:t>to </a:t>
            </a:r>
            <a:r>
              <a:rPr lang="en-US" sz="1800" dirty="0"/>
              <a:t>connect </a:t>
            </a:r>
            <a:r>
              <a:rPr lang="en-US" sz="1800" spc="-127" dirty="0"/>
              <a:t> </a:t>
            </a:r>
            <a:r>
              <a:rPr lang="en-US" sz="1800" spc="4" dirty="0"/>
              <a:t>computers</a:t>
            </a:r>
            <a:r>
              <a:rPr lang="en-US" sz="1800" spc="26" dirty="0"/>
              <a:t> </a:t>
            </a:r>
            <a:r>
              <a:rPr lang="en-US" sz="1800" spc="4" dirty="0"/>
              <a:t>on</a:t>
            </a:r>
            <a:r>
              <a:rPr lang="en-US" sz="1800" dirty="0"/>
              <a:t> </a:t>
            </a:r>
            <a:r>
              <a:rPr lang="en-US" sz="1800" spc="4" dirty="0"/>
              <a:t>the network</a:t>
            </a:r>
            <a:r>
              <a:rPr lang="en-US" sz="1800" spc="19" dirty="0"/>
              <a:t> </a:t>
            </a:r>
            <a:r>
              <a:rPr lang="en-US" sz="1800" spc="4" dirty="0"/>
              <a:t>and</a:t>
            </a:r>
            <a:r>
              <a:rPr lang="en-US" sz="1800" dirty="0"/>
              <a:t> </a:t>
            </a:r>
            <a:r>
              <a:rPr lang="en-US" sz="1800" spc="4" dirty="0"/>
              <a:t>the transmission</a:t>
            </a:r>
            <a:r>
              <a:rPr lang="en-US" sz="1800" spc="19" dirty="0"/>
              <a:t> </a:t>
            </a:r>
            <a:r>
              <a:rPr lang="en-US" sz="1800" dirty="0"/>
              <a:t>protocols</a:t>
            </a:r>
            <a:r>
              <a:rPr lang="en-US" sz="1800" spc="19" dirty="0"/>
              <a:t> </a:t>
            </a:r>
            <a:r>
              <a:rPr lang="en-US" sz="1800" spc="4" dirty="0"/>
              <a:t>used</a:t>
            </a:r>
            <a:r>
              <a:rPr lang="en-US" sz="1800" spc="11" dirty="0"/>
              <a:t> </a:t>
            </a:r>
            <a:r>
              <a:rPr lang="en-US" sz="1800" spc="4" dirty="0"/>
              <a:t>for </a:t>
            </a:r>
            <a:r>
              <a:rPr lang="en-US" sz="1800" spc="8" dirty="0"/>
              <a:t> </a:t>
            </a:r>
            <a:r>
              <a:rPr lang="en-US" sz="1800" spc="4" dirty="0"/>
              <a:t>connecting.</a:t>
            </a:r>
            <a:endParaRPr lang="en-US" sz="1800" dirty="0"/>
          </a:p>
          <a:p>
            <a:pPr marL="131445" marR="80963" indent="-118110">
              <a:lnSpc>
                <a:spcPct val="150000"/>
              </a:lnSpc>
              <a:spcBef>
                <a:spcPts val="143"/>
              </a:spcBef>
              <a:buSzPct val="46666"/>
              <a:buFont typeface="Wingdings"/>
              <a:buChar char=""/>
              <a:tabLst>
                <a:tab pos="131445" algn="l"/>
              </a:tabLst>
            </a:pPr>
            <a:r>
              <a:rPr lang="en-US" sz="1800" spc="4" dirty="0"/>
              <a:t>Network topology </a:t>
            </a:r>
            <a:r>
              <a:rPr lang="en-US" sz="1800" dirty="0"/>
              <a:t>refers </a:t>
            </a:r>
            <a:r>
              <a:rPr lang="en-US" sz="1800" spc="4" dirty="0"/>
              <a:t>to the </a:t>
            </a:r>
            <a:r>
              <a:rPr lang="en-US" sz="1800" dirty="0"/>
              <a:t>arrangement</a:t>
            </a:r>
            <a:r>
              <a:rPr lang="en-US" sz="1800" spc="4" dirty="0"/>
              <a:t> of computers on the </a:t>
            </a:r>
            <a:r>
              <a:rPr lang="en-US" sz="1800" dirty="0"/>
              <a:t>network </a:t>
            </a:r>
            <a:r>
              <a:rPr lang="en-US" sz="1800" spc="-131" dirty="0"/>
              <a:t> </a:t>
            </a:r>
            <a:r>
              <a:rPr lang="en-US" sz="1800" spc="4" dirty="0"/>
              <a:t>or</a:t>
            </a:r>
            <a:r>
              <a:rPr lang="en-US" sz="1800" dirty="0"/>
              <a:t> </a:t>
            </a:r>
            <a:r>
              <a:rPr lang="en-US" sz="1800" spc="4" dirty="0"/>
              <a:t>the</a:t>
            </a:r>
            <a:r>
              <a:rPr lang="en-US" sz="1800" spc="-8" dirty="0"/>
              <a:t> </a:t>
            </a:r>
            <a:r>
              <a:rPr lang="en-US" sz="1800" spc="4" dirty="0"/>
              <a:t>shape</a:t>
            </a:r>
            <a:r>
              <a:rPr lang="en-US" sz="1800" spc="15" dirty="0"/>
              <a:t> </a:t>
            </a:r>
            <a:r>
              <a:rPr lang="en-US" sz="1800" spc="4" dirty="0"/>
              <a:t>of</a:t>
            </a:r>
            <a:r>
              <a:rPr lang="en-US" sz="1800" dirty="0"/>
              <a:t> </a:t>
            </a:r>
            <a:r>
              <a:rPr lang="en-US" sz="1800" spc="4" dirty="0"/>
              <a:t>the network.</a:t>
            </a:r>
            <a:endParaRPr lang="en-US" sz="1800" dirty="0"/>
          </a:p>
          <a:p>
            <a:endParaRPr lang="en-US" dirty="0"/>
          </a:p>
        </p:txBody>
      </p:sp>
      <p:sp>
        <p:nvSpPr>
          <p:cNvPr id="2" name="Slide Number Placeholder 1"/>
          <p:cNvSpPr>
            <a:spLocks noGrp="1"/>
          </p:cNvSpPr>
          <p:nvPr>
            <p:ph type="sldNum" sz="quarter" idx="12"/>
          </p:nvPr>
        </p:nvSpPr>
        <p:spPr/>
        <p:txBody>
          <a:bodyPr/>
          <a:lstStyle/>
          <a:p>
            <a:fld id="{D7D71DB9-7D6D-4E60-8FB2-52CDF5B0F6C8}" type="slidenum">
              <a:rPr lang="en-US" smtClean="0">
                <a:solidFill>
                  <a:prstClr val="black">
                    <a:tint val="75000"/>
                  </a:prstClr>
                </a:solidFill>
              </a:rPr>
              <a:pPr/>
              <a:t>31</a:t>
            </a:fld>
            <a:endParaRPr lang="en-US">
              <a:solidFill>
                <a:prstClr val="black">
                  <a:tint val="75000"/>
                </a:prstClr>
              </a:solidFill>
            </a:endParaRPr>
          </a:p>
        </p:txBody>
      </p:sp>
    </p:spTree>
    <p:extLst>
      <p:ext uri="{BB962C8B-B14F-4D97-AF65-F5344CB8AC3E}">
        <p14:creationId xmlns:p14="http://schemas.microsoft.com/office/powerpoint/2010/main" val="26360917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extBox 1"/>
          <p:cNvSpPr txBox="1">
            <a:spLocks noChangeArrowheads="1"/>
          </p:cNvSpPr>
          <p:nvPr/>
        </p:nvSpPr>
        <p:spPr bwMode="auto">
          <a:xfrm>
            <a:off x="323528" y="1052736"/>
            <a:ext cx="8508206" cy="4154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lnSpc>
                <a:spcPct val="150000"/>
              </a:lnSpc>
              <a:spcBef>
                <a:spcPts val="0"/>
              </a:spcBef>
              <a:spcAft>
                <a:spcPts val="0"/>
              </a:spcAft>
              <a:buClr>
                <a:srgbClr val="000000"/>
              </a:buClr>
            </a:pPr>
            <a:r>
              <a:rPr lang="en-US" kern="0" dirty="0">
                <a:solidFill>
                  <a:prstClr val="black"/>
                </a:solidFill>
                <a:latin typeface="Times New Roman"/>
                <a:sym typeface="Arial"/>
              </a:rPr>
              <a:t>A local area network (LAN) refers to a combination of computer hardware and transmission media that is relatively small. Normally, LAN is entirely contained within a school, college, building etc. LANs is typically comprised of only one transmission media type such as coaxial cable or twisted pair cable but never both. The features of LAN are;</a:t>
            </a:r>
            <a:br>
              <a:rPr lang="en-US" kern="0" dirty="0">
                <a:solidFill>
                  <a:prstClr val="black"/>
                </a:solidFill>
                <a:latin typeface="Times New Roman"/>
                <a:sym typeface="Arial"/>
              </a:rPr>
            </a:br>
            <a:r>
              <a:rPr lang="en-US" kern="0" dirty="0">
                <a:solidFill>
                  <a:prstClr val="black"/>
                </a:solidFill>
                <a:latin typeface="Times New Roman"/>
                <a:sym typeface="Arial"/>
              </a:rPr>
              <a:t>• It covers short geographical area.</a:t>
            </a:r>
            <a:br>
              <a:rPr lang="en-US" kern="0" dirty="0">
                <a:solidFill>
                  <a:prstClr val="black"/>
                </a:solidFill>
                <a:latin typeface="Times New Roman"/>
                <a:sym typeface="Arial"/>
              </a:rPr>
            </a:br>
            <a:r>
              <a:rPr lang="en-US" kern="0" dirty="0">
                <a:solidFill>
                  <a:prstClr val="black"/>
                </a:solidFill>
                <a:latin typeface="Times New Roman"/>
                <a:sym typeface="Arial"/>
              </a:rPr>
              <a:t>• LANs are characterized by comparatively high speed communication.</a:t>
            </a:r>
            <a:br>
              <a:rPr lang="en-US" kern="0" dirty="0">
                <a:solidFill>
                  <a:prstClr val="black"/>
                </a:solidFill>
                <a:latin typeface="Times New Roman"/>
                <a:sym typeface="Arial"/>
              </a:rPr>
            </a:br>
            <a:r>
              <a:rPr lang="en-US" kern="0" dirty="0">
                <a:solidFill>
                  <a:prstClr val="black"/>
                </a:solidFill>
                <a:latin typeface="Times New Roman"/>
                <a:sym typeface="Arial"/>
              </a:rPr>
              <a:t>• LAN uses only one kinds of cable.</a:t>
            </a:r>
            <a:br>
              <a:rPr lang="en-US" kern="0" dirty="0">
                <a:solidFill>
                  <a:prstClr val="black"/>
                </a:solidFill>
                <a:latin typeface="Times New Roman"/>
                <a:sym typeface="Arial"/>
              </a:rPr>
            </a:br>
            <a:r>
              <a:rPr lang="en-US" kern="0" dirty="0">
                <a:solidFill>
                  <a:prstClr val="black"/>
                </a:solidFill>
                <a:latin typeface="Times New Roman"/>
                <a:sym typeface="Arial"/>
              </a:rPr>
              <a:t>• Complete ownership by single organization.</a:t>
            </a:r>
          </a:p>
          <a:p>
            <a:pPr eaLnBrk="1" fontAlgn="auto" hangingPunct="1">
              <a:lnSpc>
                <a:spcPct val="150000"/>
              </a:lnSpc>
              <a:spcBef>
                <a:spcPts val="0"/>
              </a:spcBef>
              <a:spcAft>
                <a:spcPts val="0"/>
              </a:spcAft>
              <a:buClr>
                <a:srgbClr val="000000"/>
              </a:buClr>
            </a:pPr>
            <a:endParaRPr lang="en-US" kern="0" dirty="0">
              <a:solidFill>
                <a:prstClr val="black"/>
              </a:solidFill>
              <a:latin typeface="Times New Roman"/>
              <a:sym typeface="Arial"/>
            </a:endParaRP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p:txBody>
      </p:sp>
      <p:sp>
        <p:nvSpPr>
          <p:cNvPr id="2" name="TextBox 1"/>
          <p:cNvSpPr txBox="1"/>
          <p:nvPr/>
        </p:nvSpPr>
        <p:spPr>
          <a:xfrm>
            <a:off x="953691" y="260648"/>
            <a:ext cx="6858000" cy="461665"/>
          </a:xfrm>
          <a:prstGeom prst="rect">
            <a:avLst/>
          </a:prstGeom>
          <a:noFill/>
        </p:spPr>
        <p:txBody>
          <a:bodyPr wrap="square" rtlCol="0">
            <a:spAutoFit/>
          </a:bodyPr>
          <a:lstStyle/>
          <a:p>
            <a:pPr algn="ctr" fontAlgn="auto">
              <a:spcBef>
                <a:spcPts val="0"/>
              </a:spcBef>
              <a:spcAft>
                <a:spcPts val="0"/>
              </a:spcAft>
              <a:buClr>
                <a:srgbClr val="000000"/>
              </a:buClr>
            </a:pPr>
            <a:r>
              <a:rPr lang="en-US" sz="1050" b="1" kern="0" dirty="0">
                <a:solidFill>
                  <a:srgbClr val="000000"/>
                </a:solidFill>
                <a:latin typeface="Calibri" panose="020F0502020204030204" pitchFamily="34" charset="0"/>
                <a:cs typeface="Arial"/>
                <a:sym typeface="Arial"/>
              </a:rPr>
              <a:t> </a:t>
            </a:r>
            <a:r>
              <a:rPr lang="en-US" sz="2400" b="1" kern="0" dirty="0">
                <a:solidFill>
                  <a:srgbClr val="FF0000"/>
                </a:solidFill>
                <a:latin typeface="Calibri" panose="020F0502020204030204" pitchFamily="34" charset="0"/>
                <a:cs typeface="Arial"/>
                <a:sym typeface="Arial"/>
              </a:rPr>
              <a:t>Local Area Network</a:t>
            </a:r>
            <a:endParaRPr lang="en-US" sz="2400" kern="0" dirty="0">
              <a:solidFill>
                <a:srgbClr val="FF0000"/>
              </a:solidFill>
              <a:latin typeface="Arial"/>
              <a:cs typeface="Arial"/>
              <a:sym typeface="Arial"/>
            </a:endParaRPr>
          </a:p>
        </p:txBody>
      </p:sp>
      <p:sp>
        <p:nvSpPr>
          <p:cNvPr id="3" name="Slide Number Placeholder 2"/>
          <p:cNvSpPr>
            <a:spLocks noGrp="1"/>
          </p:cNvSpPr>
          <p:nvPr>
            <p:ph type="sldNum" sz="quarter" idx="12"/>
          </p:nvPr>
        </p:nvSpPr>
        <p:spPr/>
        <p:txBody>
          <a:bodyPr/>
          <a:lstStyle/>
          <a:p>
            <a:fld id="{00000000-1234-1234-1234-123412341234}" type="slidenum">
              <a:rPr lang="en-US" smtClean="0">
                <a:solidFill>
                  <a:prstClr val="black">
                    <a:tint val="75000"/>
                  </a:prstClr>
                </a:solidFill>
              </a:rPr>
              <a:pPr/>
              <a:t>32</a:t>
            </a:fld>
            <a:endParaRPr lang="en-US">
              <a:solidFill>
                <a:prstClr val="black">
                  <a:tint val="75000"/>
                </a:prstClr>
              </a:solidFill>
            </a:endParaRPr>
          </a:p>
        </p:txBody>
      </p:sp>
    </p:spTree>
    <p:extLst>
      <p:ext uri="{BB962C8B-B14F-4D97-AF65-F5344CB8AC3E}">
        <p14:creationId xmlns:p14="http://schemas.microsoft.com/office/powerpoint/2010/main" val="32968398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729"/>
            <a:ext cx="8280920" cy="442944"/>
          </a:xfrm>
        </p:spPr>
        <p:txBody>
          <a:bodyPr>
            <a:normAutofit fontScale="90000"/>
          </a:bodyPr>
          <a:lstStyle/>
          <a:p>
            <a:br>
              <a:rPr lang="en-US" b="1" dirty="0"/>
            </a:br>
            <a:r>
              <a:rPr lang="en-US" b="1" dirty="0"/>
              <a:t>Network Types:</a:t>
            </a:r>
            <a:br>
              <a:rPr lang="en-US" b="1" dirty="0"/>
            </a:br>
            <a:endParaRPr lang="en-US" dirty="0"/>
          </a:p>
        </p:txBody>
      </p:sp>
      <p:sp>
        <p:nvSpPr>
          <p:cNvPr id="3" name="TextBox 2"/>
          <p:cNvSpPr txBox="1"/>
          <p:nvPr/>
        </p:nvSpPr>
        <p:spPr>
          <a:xfrm>
            <a:off x="251520" y="908720"/>
            <a:ext cx="8568952" cy="3416320"/>
          </a:xfrm>
          <a:prstGeom prst="rect">
            <a:avLst/>
          </a:prstGeom>
          <a:noFill/>
        </p:spPr>
        <p:txBody>
          <a:bodyPr wrap="square" rtlCol="0">
            <a:spAutoFit/>
          </a:bodyPr>
          <a:lstStyle/>
          <a:p>
            <a:r>
              <a:rPr lang="en-US" b="1" dirty="0">
                <a:solidFill>
                  <a:srgbClr val="FF0000"/>
                </a:solidFill>
              </a:rPr>
              <a:t>Local Area Networks (LAN):</a:t>
            </a:r>
          </a:p>
          <a:p>
            <a:r>
              <a:rPr lang="en-US" dirty="0"/>
              <a:t>Characteristics of LAN:</a:t>
            </a:r>
          </a:p>
          <a:p>
            <a:pPr lvl="1"/>
            <a:r>
              <a:rPr lang="en-US" dirty="0"/>
              <a:t>LANs are private networks, not subject to external control</a:t>
            </a:r>
          </a:p>
          <a:p>
            <a:pPr lvl="1"/>
            <a:r>
              <a:rPr lang="en-US" dirty="0"/>
              <a:t>Simple and better performance</a:t>
            </a:r>
          </a:p>
          <a:p>
            <a:pPr lvl="1"/>
            <a:r>
              <a:rPr lang="en-US" dirty="0"/>
              <a:t>Work in a restricted geographical area Advantages:</a:t>
            </a:r>
          </a:p>
          <a:p>
            <a:pPr lvl="1"/>
            <a:r>
              <a:rPr lang="en-US" dirty="0"/>
              <a:t>Resource sharing</a:t>
            </a:r>
          </a:p>
          <a:p>
            <a:pPr lvl="1"/>
            <a:r>
              <a:rPr lang="en-US" dirty="0"/>
              <a:t>Software applications sharing</a:t>
            </a:r>
          </a:p>
          <a:p>
            <a:pPr lvl="1"/>
            <a:r>
              <a:rPr lang="en-US" dirty="0"/>
              <a:t>Easy and Cheap communication</a:t>
            </a:r>
          </a:p>
          <a:p>
            <a:pPr lvl="1"/>
            <a:r>
              <a:rPr lang="en-US" dirty="0"/>
              <a:t>Data Security</a:t>
            </a:r>
          </a:p>
          <a:p>
            <a:pPr lvl="1"/>
            <a:r>
              <a:rPr lang="en-US" dirty="0"/>
              <a:t>Internet sharing Disadvantages</a:t>
            </a:r>
          </a:p>
          <a:p>
            <a:pPr lvl="1"/>
            <a:r>
              <a:rPr lang="en-US" dirty="0"/>
              <a:t>Restricted to local area</a:t>
            </a:r>
          </a:p>
          <a:p>
            <a:endParaRPr lang="en-US" dirty="0"/>
          </a:p>
        </p:txBody>
      </p:sp>
      <p:pic>
        <p:nvPicPr>
          <p:cNvPr id="4" name="image8.jpeg"/>
          <p:cNvPicPr/>
          <p:nvPr/>
        </p:nvPicPr>
        <p:blipFill>
          <a:blip r:embed="rId2" cstate="print"/>
          <a:stretch>
            <a:fillRect/>
          </a:stretch>
        </p:blipFill>
        <p:spPr>
          <a:xfrm>
            <a:off x="5652120" y="2598763"/>
            <a:ext cx="3014980" cy="1696085"/>
          </a:xfrm>
          <a:prstGeom prst="rect">
            <a:avLst/>
          </a:prstGeom>
        </p:spPr>
      </p:pic>
    </p:spTree>
    <p:extLst>
      <p:ext uri="{BB962C8B-B14F-4D97-AF65-F5344CB8AC3E}">
        <p14:creationId xmlns:p14="http://schemas.microsoft.com/office/powerpoint/2010/main" val="17809696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729"/>
            <a:ext cx="8280920" cy="442944"/>
          </a:xfrm>
        </p:spPr>
        <p:txBody>
          <a:bodyPr>
            <a:normAutofit fontScale="90000"/>
          </a:bodyPr>
          <a:lstStyle/>
          <a:p>
            <a:br>
              <a:rPr lang="en-US" b="1" dirty="0"/>
            </a:br>
            <a:r>
              <a:rPr lang="en-US" b="1" dirty="0"/>
              <a:t>Network Types:</a:t>
            </a:r>
            <a:br>
              <a:rPr lang="en-US" b="1" dirty="0"/>
            </a:br>
            <a:endParaRPr lang="en-US" dirty="0"/>
          </a:p>
        </p:txBody>
      </p:sp>
      <p:sp>
        <p:nvSpPr>
          <p:cNvPr id="3" name="TextBox 2"/>
          <p:cNvSpPr txBox="1"/>
          <p:nvPr/>
        </p:nvSpPr>
        <p:spPr>
          <a:xfrm>
            <a:off x="251520" y="908720"/>
            <a:ext cx="8568952" cy="3970318"/>
          </a:xfrm>
          <a:prstGeom prst="rect">
            <a:avLst/>
          </a:prstGeom>
          <a:noFill/>
        </p:spPr>
        <p:txBody>
          <a:bodyPr wrap="square" rtlCol="0">
            <a:spAutoFit/>
          </a:bodyPr>
          <a:lstStyle/>
          <a:p>
            <a:r>
              <a:rPr lang="en-US" b="1" dirty="0">
                <a:solidFill>
                  <a:srgbClr val="FF0000"/>
                </a:solidFill>
              </a:rPr>
              <a:t>Local Area Networks (LAN):</a:t>
            </a:r>
          </a:p>
          <a:p>
            <a:r>
              <a:rPr lang="en-US" dirty="0">
                <a:solidFill>
                  <a:srgbClr val="FF0000"/>
                </a:solidFill>
              </a:rPr>
              <a:t>Characteristics of LAN:</a:t>
            </a:r>
          </a:p>
          <a:p>
            <a:pPr marL="742950" lvl="1" indent="-285750">
              <a:buFont typeface="Arial" panose="020B0604020202020204" pitchFamily="34" charset="0"/>
              <a:buChar char="•"/>
            </a:pPr>
            <a:r>
              <a:rPr lang="en-US" dirty="0"/>
              <a:t>LANs are private networks, not subject to external control</a:t>
            </a:r>
          </a:p>
          <a:p>
            <a:pPr marL="742950" lvl="1" indent="-285750">
              <a:buFont typeface="Arial" panose="020B0604020202020204" pitchFamily="34" charset="0"/>
              <a:buChar char="•"/>
            </a:pPr>
            <a:r>
              <a:rPr lang="en-US" dirty="0"/>
              <a:t>Simple and better performance</a:t>
            </a:r>
          </a:p>
          <a:p>
            <a:pPr marL="742950" lvl="1" indent="-285750">
              <a:buFont typeface="Arial" panose="020B0604020202020204" pitchFamily="34" charset="0"/>
              <a:buChar char="•"/>
            </a:pPr>
            <a:r>
              <a:rPr lang="en-US" dirty="0"/>
              <a:t>Work in a restricted geographical area </a:t>
            </a:r>
          </a:p>
          <a:p>
            <a:pPr lvl="1"/>
            <a:r>
              <a:rPr lang="en-US" dirty="0">
                <a:solidFill>
                  <a:srgbClr val="FF0000"/>
                </a:solidFill>
              </a:rPr>
              <a:t>Advantages:</a:t>
            </a:r>
          </a:p>
          <a:p>
            <a:pPr marL="742950" lvl="1" indent="-285750">
              <a:buFont typeface="Arial" panose="020B0604020202020204" pitchFamily="34" charset="0"/>
              <a:buChar char="•"/>
            </a:pPr>
            <a:r>
              <a:rPr lang="en-US" dirty="0"/>
              <a:t>Resource sharing</a:t>
            </a:r>
          </a:p>
          <a:p>
            <a:pPr marL="742950" lvl="1" indent="-285750">
              <a:buFont typeface="Arial" panose="020B0604020202020204" pitchFamily="34" charset="0"/>
              <a:buChar char="•"/>
            </a:pPr>
            <a:r>
              <a:rPr lang="en-US" dirty="0"/>
              <a:t>Software applications sharing</a:t>
            </a:r>
          </a:p>
          <a:p>
            <a:pPr marL="742950" lvl="1" indent="-285750">
              <a:buFont typeface="Arial" panose="020B0604020202020204" pitchFamily="34" charset="0"/>
              <a:buChar char="•"/>
            </a:pPr>
            <a:r>
              <a:rPr lang="en-US" dirty="0"/>
              <a:t>Easy and Cheap communication</a:t>
            </a:r>
          </a:p>
          <a:p>
            <a:pPr marL="742950" lvl="1" indent="-285750">
              <a:buFont typeface="Arial" panose="020B0604020202020204" pitchFamily="34" charset="0"/>
              <a:buChar char="•"/>
            </a:pPr>
            <a:r>
              <a:rPr lang="en-US" dirty="0"/>
              <a:t>Data Security</a:t>
            </a:r>
          </a:p>
          <a:p>
            <a:pPr marL="742950" lvl="1" indent="-285750">
              <a:buFont typeface="Arial" panose="020B0604020202020204" pitchFamily="34" charset="0"/>
              <a:buChar char="•"/>
            </a:pPr>
            <a:r>
              <a:rPr lang="en-US" dirty="0"/>
              <a:t>Internet sharing </a:t>
            </a:r>
          </a:p>
          <a:p>
            <a:pPr lvl="1"/>
            <a:r>
              <a:rPr lang="en-US" dirty="0">
                <a:solidFill>
                  <a:srgbClr val="FF0000"/>
                </a:solidFill>
              </a:rPr>
              <a:t>Disadvantages</a:t>
            </a:r>
          </a:p>
          <a:p>
            <a:pPr marL="742950" lvl="1" indent="-285750">
              <a:buFont typeface="Arial" panose="020B0604020202020204" pitchFamily="34" charset="0"/>
              <a:buChar char="•"/>
            </a:pPr>
            <a:r>
              <a:rPr lang="en-US" dirty="0"/>
              <a:t>Restricted to local area</a:t>
            </a:r>
          </a:p>
          <a:p>
            <a:endParaRPr lang="en-US" dirty="0"/>
          </a:p>
        </p:txBody>
      </p:sp>
      <p:pic>
        <p:nvPicPr>
          <p:cNvPr id="4" name="image8.jpeg"/>
          <p:cNvPicPr/>
          <p:nvPr/>
        </p:nvPicPr>
        <p:blipFill>
          <a:blip r:embed="rId2" cstate="print"/>
          <a:stretch>
            <a:fillRect/>
          </a:stretch>
        </p:blipFill>
        <p:spPr>
          <a:xfrm>
            <a:off x="5652120" y="2598763"/>
            <a:ext cx="3014980" cy="1696085"/>
          </a:xfrm>
          <a:prstGeom prst="rect">
            <a:avLst/>
          </a:prstGeom>
        </p:spPr>
      </p:pic>
    </p:spTree>
    <p:extLst>
      <p:ext uri="{BB962C8B-B14F-4D97-AF65-F5344CB8AC3E}">
        <p14:creationId xmlns:p14="http://schemas.microsoft.com/office/powerpoint/2010/main" val="2217951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410" name="Picture 2" descr="Image result for local area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057400"/>
            <a:ext cx="46863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35</a:t>
            </a:fld>
            <a:endParaRPr lang="en-US">
              <a:solidFill>
                <a:prstClr val="black">
                  <a:tint val="75000"/>
                </a:prstClr>
              </a:solidFill>
            </a:endParaRPr>
          </a:p>
        </p:txBody>
      </p:sp>
    </p:spTree>
    <p:extLst>
      <p:ext uri="{BB962C8B-B14F-4D97-AF65-F5344CB8AC3E}">
        <p14:creationId xmlns:p14="http://schemas.microsoft.com/office/powerpoint/2010/main" val="2874594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203598" y="1603772"/>
            <a:ext cx="8443912" cy="4316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eaLnBrk="1" fontAlgn="auto" hangingPunct="1">
              <a:lnSpc>
                <a:spcPct val="150000"/>
              </a:lnSpc>
              <a:spcBef>
                <a:spcPts val="0"/>
              </a:spcBef>
              <a:spcAft>
                <a:spcPts val="0"/>
              </a:spcAft>
              <a:buClr>
                <a:srgbClr val="000000"/>
              </a:buClr>
              <a:buFont typeface="Arial" panose="020B0604020202020204" pitchFamily="34" charset="0"/>
              <a:buChar char="•"/>
            </a:pPr>
            <a:r>
              <a:rPr lang="en-US" kern="0" dirty="0">
                <a:solidFill>
                  <a:prstClr val="black"/>
                </a:solidFill>
                <a:latin typeface="Calibri" panose="020F0502020204030204" pitchFamily="34" charset="0"/>
                <a:sym typeface="Arial"/>
              </a:rPr>
              <a:t>A Metropolitan Area Network (MAN) is a network that is larger than a LAN. It is called metropolitan since it normally covers the area of city. Different hardware and transmission media are often used in MAN because they don’t require complete access to locations between the network sites. The features of the MAN are;</a:t>
            </a:r>
            <a:br>
              <a:rPr lang="en-US" kern="0" dirty="0">
                <a:solidFill>
                  <a:prstClr val="black"/>
                </a:solidFill>
                <a:latin typeface="Calibri" panose="020F0502020204030204" pitchFamily="34" charset="0"/>
                <a:sym typeface="Arial"/>
              </a:rPr>
            </a:br>
            <a:r>
              <a:rPr lang="en-US" kern="0" dirty="0">
                <a:solidFill>
                  <a:prstClr val="black"/>
                </a:solidFill>
                <a:latin typeface="Calibri" panose="020F0502020204030204" pitchFamily="34" charset="0"/>
                <a:sym typeface="Arial"/>
              </a:rPr>
              <a:t>• It covers large geographical area with respect to LAN.</a:t>
            </a:r>
            <a:br>
              <a:rPr lang="en-US" kern="0" dirty="0">
                <a:solidFill>
                  <a:prstClr val="black"/>
                </a:solidFill>
                <a:latin typeface="Calibri" panose="020F0502020204030204" pitchFamily="34" charset="0"/>
                <a:sym typeface="Arial"/>
              </a:rPr>
            </a:br>
            <a:r>
              <a:rPr lang="en-US" kern="0" dirty="0">
                <a:solidFill>
                  <a:prstClr val="black"/>
                </a:solidFill>
                <a:latin typeface="Calibri" panose="020F0502020204030204" pitchFamily="34" charset="0"/>
                <a:sym typeface="Arial"/>
              </a:rPr>
              <a:t>• MANs typically used when you need to connect dissimilar system within a single metropolitan.</a:t>
            </a:r>
            <a:br>
              <a:rPr lang="en-US" kern="0" dirty="0">
                <a:solidFill>
                  <a:prstClr val="black"/>
                </a:solidFill>
                <a:latin typeface="Calibri" panose="020F0502020204030204" pitchFamily="34" charset="0"/>
                <a:sym typeface="Arial"/>
              </a:rPr>
            </a:br>
            <a:r>
              <a:rPr lang="en-US" kern="0" dirty="0">
                <a:solidFill>
                  <a:prstClr val="black"/>
                </a:solidFill>
                <a:latin typeface="Calibri" panose="020F0502020204030204" pitchFamily="34" charset="0"/>
                <a:sym typeface="Arial"/>
              </a:rPr>
              <a:t>• It is owned by single or multiple organizations.</a:t>
            </a:r>
            <a:br>
              <a:rPr lang="en-US" kern="0" dirty="0">
                <a:solidFill>
                  <a:prstClr val="black"/>
                </a:solidFill>
                <a:latin typeface="Calibri" panose="020F0502020204030204" pitchFamily="34" charset="0"/>
                <a:sym typeface="Arial"/>
              </a:rPr>
            </a:br>
            <a:r>
              <a:rPr lang="en-US" kern="0" dirty="0">
                <a:solidFill>
                  <a:prstClr val="black"/>
                </a:solidFill>
                <a:latin typeface="Calibri" panose="020F0502020204030204" pitchFamily="34" charset="0"/>
                <a:sym typeface="Arial"/>
              </a:rPr>
              <a:t>• It uses private or public connection mediums.</a:t>
            </a: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p:txBody>
      </p:sp>
      <p:sp>
        <p:nvSpPr>
          <p:cNvPr id="3" name="TextBox 2"/>
          <p:cNvSpPr txBox="1"/>
          <p:nvPr/>
        </p:nvSpPr>
        <p:spPr>
          <a:xfrm>
            <a:off x="1187624" y="404664"/>
            <a:ext cx="6858000" cy="461665"/>
          </a:xfrm>
          <a:prstGeom prst="rect">
            <a:avLst/>
          </a:prstGeom>
          <a:noFill/>
        </p:spPr>
        <p:txBody>
          <a:bodyPr wrap="square" rtlCol="0">
            <a:spAutoFit/>
          </a:bodyPr>
          <a:lstStyle/>
          <a:p>
            <a:pPr algn="ctr" fontAlgn="auto">
              <a:spcBef>
                <a:spcPts val="0"/>
              </a:spcBef>
              <a:spcAft>
                <a:spcPts val="0"/>
              </a:spcAft>
              <a:buClr>
                <a:srgbClr val="000000"/>
              </a:buClr>
            </a:pPr>
            <a:r>
              <a:rPr lang="en-US" sz="1050" b="1" kern="0" dirty="0">
                <a:solidFill>
                  <a:srgbClr val="000000"/>
                </a:solidFill>
                <a:latin typeface="Calibri" panose="020F0502020204030204" pitchFamily="34" charset="0"/>
                <a:cs typeface="Arial"/>
                <a:sym typeface="Arial"/>
              </a:rPr>
              <a:t> </a:t>
            </a:r>
            <a:r>
              <a:rPr lang="en-US" sz="2400" b="1" kern="0" dirty="0">
                <a:solidFill>
                  <a:srgbClr val="FF0000"/>
                </a:solidFill>
                <a:latin typeface="Times New Roman"/>
                <a:cs typeface="Arial"/>
                <a:sym typeface="Arial"/>
              </a:rPr>
              <a:t>Metropolitan Area Network:</a:t>
            </a: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36</a:t>
            </a:fld>
            <a:endParaRPr lang="en-US">
              <a:solidFill>
                <a:prstClr val="black">
                  <a:tint val="75000"/>
                </a:prstClr>
              </a:solidFill>
            </a:endParaRPr>
          </a:p>
        </p:txBody>
      </p:sp>
    </p:spTree>
    <p:extLst>
      <p:ext uri="{BB962C8B-B14F-4D97-AF65-F5344CB8AC3E}">
        <p14:creationId xmlns:p14="http://schemas.microsoft.com/office/powerpoint/2010/main" val="6452738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729"/>
            <a:ext cx="8280920" cy="442944"/>
          </a:xfrm>
        </p:spPr>
        <p:txBody>
          <a:bodyPr>
            <a:normAutofit fontScale="90000"/>
          </a:bodyPr>
          <a:lstStyle/>
          <a:p>
            <a:br>
              <a:rPr lang="en-US" b="1" dirty="0"/>
            </a:br>
            <a:r>
              <a:rPr lang="en-US" b="1" dirty="0"/>
              <a:t>Network Types:</a:t>
            </a:r>
            <a:br>
              <a:rPr lang="en-US" b="1" dirty="0"/>
            </a:br>
            <a:endParaRPr lang="en-US" dirty="0"/>
          </a:p>
        </p:txBody>
      </p:sp>
      <p:sp>
        <p:nvSpPr>
          <p:cNvPr id="3" name="TextBox 2"/>
          <p:cNvSpPr txBox="1"/>
          <p:nvPr/>
        </p:nvSpPr>
        <p:spPr>
          <a:xfrm>
            <a:off x="251520" y="908720"/>
            <a:ext cx="8712968" cy="4801314"/>
          </a:xfrm>
          <a:prstGeom prst="rect">
            <a:avLst/>
          </a:prstGeom>
          <a:noFill/>
        </p:spPr>
        <p:txBody>
          <a:bodyPr wrap="square" rtlCol="0">
            <a:spAutoFit/>
          </a:bodyPr>
          <a:lstStyle/>
          <a:p>
            <a:r>
              <a:rPr lang="en-US" b="1" dirty="0"/>
              <a:t>Metropolitan Area Network (MAN):</a:t>
            </a:r>
          </a:p>
          <a:p>
            <a:r>
              <a:rPr lang="en-US" dirty="0"/>
              <a:t>A metropolitan area network, or MAN, covers a city. A MAN is a computer network that interconnects users with computer resources in a geographical area or region larger than that covered by a LAN. It can be an interconnection between several LANs by bridging them with backbone lines.</a:t>
            </a:r>
          </a:p>
          <a:p>
            <a:endParaRPr lang="en-US" dirty="0"/>
          </a:p>
          <a:p>
            <a:r>
              <a:rPr lang="en-US" dirty="0"/>
              <a:t>Characteristics:</a:t>
            </a:r>
          </a:p>
          <a:p>
            <a:pPr lvl="1"/>
            <a:r>
              <a:rPr lang="en-US" dirty="0"/>
              <a:t>Generally, covers towns and cities (up to 50km)</a:t>
            </a:r>
          </a:p>
          <a:p>
            <a:pPr lvl="1"/>
            <a:r>
              <a:rPr lang="en-US" dirty="0"/>
              <a:t>Transmission medium used for MAN is optical fiber, coaxial cable etc.</a:t>
            </a:r>
          </a:p>
          <a:p>
            <a:pPr lvl="1"/>
            <a:r>
              <a:rPr lang="en-US" dirty="0"/>
              <a:t>Data rates adequate for distributed computing applications </a:t>
            </a:r>
          </a:p>
          <a:p>
            <a:pPr lvl="1"/>
            <a:r>
              <a:rPr lang="en-US" dirty="0"/>
              <a:t>Advantages</a:t>
            </a:r>
          </a:p>
          <a:p>
            <a:pPr lvl="1"/>
            <a:r>
              <a:rPr lang="en-US" dirty="0"/>
              <a:t>Extremely efficient and provide fast communication via high-speed carriers, such as fiber optic cables</a:t>
            </a:r>
          </a:p>
          <a:p>
            <a:pPr lvl="1"/>
            <a:r>
              <a:rPr lang="en-US" dirty="0"/>
              <a:t>Good backbone for larger networks and provides greater access to WAN</a:t>
            </a:r>
          </a:p>
          <a:p>
            <a:pPr lvl="1"/>
            <a:r>
              <a:rPr lang="en-US" dirty="0"/>
              <a:t>Disadvantages</a:t>
            </a:r>
          </a:p>
          <a:p>
            <a:pPr lvl="1"/>
            <a:r>
              <a:rPr lang="en-US" dirty="0"/>
              <a:t>Complex, more cabling required and expensive</a:t>
            </a:r>
          </a:p>
          <a:p>
            <a:endParaRPr lang="en-US" dirty="0"/>
          </a:p>
        </p:txBody>
      </p:sp>
      <p:pic>
        <p:nvPicPr>
          <p:cNvPr id="5" name="image9.png"/>
          <p:cNvPicPr/>
          <p:nvPr/>
        </p:nvPicPr>
        <p:blipFill>
          <a:blip r:embed="rId2" cstate="print"/>
          <a:stretch>
            <a:fillRect/>
          </a:stretch>
        </p:blipFill>
        <p:spPr>
          <a:xfrm>
            <a:off x="6300192" y="1676413"/>
            <a:ext cx="1951355" cy="1503680"/>
          </a:xfrm>
          <a:prstGeom prst="rect">
            <a:avLst/>
          </a:prstGeom>
        </p:spPr>
      </p:pic>
    </p:spTree>
    <p:extLst>
      <p:ext uri="{BB962C8B-B14F-4D97-AF65-F5344CB8AC3E}">
        <p14:creationId xmlns:p14="http://schemas.microsoft.com/office/powerpoint/2010/main" val="2029321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33729"/>
            <a:ext cx="8280920" cy="442944"/>
          </a:xfrm>
        </p:spPr>
        <p:txBody>
          <a:bodyPr>
            <a:normAutofit fontScale="90000"/>
          </a:bodyPr>
          <a:lstStyle/>
          <a:p>
            <a:br>
              <a:rPr lang="en-US" b="1" dirty="0"/>
            </a:br>
            <a:r>
              <a:rPr lang="en-US" b="1" dirty="0"/>
              <a:t>Network Types:</a:t>
            </a:r>
            <a:br>
              <a:rPr lang="en-US" b="1" dirty="0"/>
            </a:br>
            <a:endParaRPr lang="en-US" dirty="0"/>
          </a:p>
        </p:txBody>
      </p:sp>
      <p:sp>
        <p:nvSpPr>
          <p:cNvPr id="3" name="TextBox 2"/>
          <p:cNvSpPr txBox="1"/>
          <p:nvPr/>
        </p:nvSpPr>
        <p:spPr>
          <a:xfrm>
            <a:off x="251520" y="908720"/>
            <a:ext cx="8712968" cy="5027017"/>
          </a:xfrm>
          <a:prstGeom prst="rect">
            <a:avLst/>
          </a:prstGeom>
          <a:noFill/>
        </p:spPr>
        <p:txBody>
          <a:bodyPr wrap="square" rtlCol="0">
            <a:spAutoFit/>
          </a:bodyPr>
          <a:lstStyle/>
          <a:p>
            <a:pPr algn="just">
              <a:lnSpc>
                <a:spcPct val="150000"/>
              </a:lnSpc>
            </a:pPr>
            <a:r>
              <a:rPr lang="en-US" dirty="0"/>
              <a:t>The best-known example of a MAN is the cable television network available in many cities. This system grew from earlier community antenna systems used in areas with poor over-the-air television reception. In these early systems, a large antenna was placed on top of a nearby hill and signal was then piped to the subscribers' houses. At first, these were locally-designed, ad hoc systems. Then companies began jumping into the business, getting contracts from city governments to wire up an entire city. The next step was television programming and even entire channels designed for cable only. Often these channels were highly specialized, such as all news, all sports, all cooking, all gardening, and so on. But from their inception until the late 1990s, they were intended for television reception only. Cable television is not the only MAN. Recent developments in high-speed wireless Internet access resulted in another MAN, which has been standardized as IEEE 802.16.</a:t>
            </a:r>
          </a:p>
        </p:txBody>
      </p:sp>
    </p:spTree>
    <p:extLst>
      <p:ext uri="{BB962C8B-B14F-4D97-AF65-F5344CB8AC3E}">
        <p14:creationId xmlns:p14="http://schemas.microsoft.com/office/powerpoint/2010/main" val="20578430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9458" name="Picture 2" descr="Image result for metropolitan area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714500"/>
            <a:ext cx="5600700" cy="331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39</a:t>
            </a:fld>
            <a:endParaRPr lang="en-US">
              <a:solidFill>
                <a:prstClr val="black">
                  <a:tint val="75000"/>
                </a:prstClr>
              </a:solidFill>
            </a:endParaRPr>
          </a:p>
        </p:txBody>
      </p:sp>
    </p:spTree>
    <p:extLst>
      <p:ext uri="{BB962C8B-B14F-4D97-AF65-F5344CB8AC3E}">
        <p14:creationId xmlns:p14="http://schemas.microsoft.com/office/powerpoint/2010/main" val="2043253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Text Box 6"/>
          <p:cNvSpPr txBox="1">
            <a:spLocks noChangeArrowheads="1"/>
          </p:cNvSpPr>
          <p:nvPr/>
        </p:nvSpPr>
        <p:spPr bwMode="auto">
          <a:xfrm>
            <a:off x="611560" y="332656"/>
            <a:ext cx="7292975" cy="584775"/>
          </a:xfrm>
          <a:prstGeom prst="rect">
            <a:avLst/>
          </a:prstGeom>
          <a:noFill/>
          <a:ln w="9525">
            <a:noFill/>
            <a:miter lim="800000"/>
            <a:headEnd/>
            <a:tailEnd/>
          </a:ln>
          <a:effectLst/>
        </p:spPr>
        <p:txBody>
          <a:bodyPr>
            <a:spAutoFit/>
          </a:bodyPr>
          <a:lstStyle/>
          <a:p>
            <a:pPr algn="ctr"/>
            <a:r>
              <a:rPr lang="en-US" sz="3200" dirty="0">
                <a:solidFill>
                  <a:srgbClr val="FF0000"/>
                </a:solidFill>
              </a:rPr>
              <a:t>A Basic Communication Model:</a:t>
            </a:r>
          </a:p>
        </p:txBody>
      </p:sp>
      <p:sp>
        <p:nvSpPr>
          <p:cNvPr id="3" name="Content Placeholder 2"/>
          <p:cNvSpPr>
            <a:spLocks noGrp="1"/>
          </p:cNvSpPr>
          <p:nvPr>
            <p:ph idx="1"/>
          </p:nvPr>
        </p:nvSpPr>
        <p:spPr>
          <a:xfrm>
            <a:off x="179512" y="1124744"/>
            <a:ext cx="8784976" cy="5472608"/>
          </a:xfrm>
        </p:spPr>
        <p:txBody>
          <a:bodyPr>
            <a:normAutofit fontScale="85000" lnSpcReduction="10000"/>
          </a:bodyPr>
          <a:lstStyle/>
          <a:p>
            <a:pPr lvl="0"/>
            <a:r>
              <a:rPr lang="en-US" dirty="0">
                <a:solidFill>
                  <a:srgbClr val="FF0000"/>
                </a:solidFill>
              </a:rPr>
              <a:t>Message. </a:t>
            </a:r>
            <a:r>
              <a:rPr lang="en-US" dirty="0"/>
              <a:t>The message is the information (data) to be communicated. Popular forms of information include text, numbers, pictures, audio, and video.</a:t>
            </a:r>
          </a:p>
          <a:p>
            <a:pPr lvl="0"/>
            <a:r>
              <a:rPr lang="en-US" dirty="0">
                <a:solidFill>
                  <a:srgbClr val="FF0000"/>
                </a:solidFill>
              </a:rPr>
              <a:t>Sender. </a:t>
            </a:r>
            <a:r>
              <a:rPr lang="en-US" dirty="0"/>
              <a:t>The sender is the device that sends the data message. It can be a computer, workstation, telephone handset, video camera, and so on.</a:t>
            </a:r>
          </a:p>
          <a:p>
            <a:pPr lvl="0"/>
            <a:r>
              <a:rPr lang="en-US" dirty="0">
                <a:solidFill>
                  <a:srgbClr val="FF0000"/>
                </a:solidFill>
              </a:rPr>
              <a:t>Receiver. </a:t>
            </a:r>
            <a:r>
              <a:rPr lang="en-US" dirty="0"/>
              <a:t>The receiver is the device that receives the message. It can be a computer, workstation, telephone handset, television, and so on.</a:t>
            </a:r>
          </a:p>
          <a:p>
            <a:pPr lvl="0"/>
            <a:r>
              <a:rPr lang="en-US" dirty="0">
                <a:solidFill>
                  <a:srgbClr val="FF0000"/>
                </a:solidFill>
              </a:rPr>
              <a:t>Transmission medium. </a:t>
            </a:r>
            <a:r>
              <a:rPr lang="en-US" dirty="0"/>
              <a:t>The transmission medium is the physical path by which a message travels from sender to receiver. Some examples of transmission media include twisted-pair wire, coaxial cable, fiber- optic cable, and radio waves</a:t>
            </a:r>
          </a:p>
          <a:p>
            <a:pPr lvl="0"/>
            <a:r>
              <a:rPr lang="en-US" dirty="0">
                <a:solidFill>
                  <a:srgbClr val="FF0000"/>
                </a:solidFill>
              </a:rPr>
              <a:t>Protocol. </a:t>
            </a:r>
            <a:r>
              <a:rPr lang="en-US" dirty="0"/>
              <a:t>A protocol is a set of rules that govern data communications. It represents an agreement between the communicating devices.</a:t>
            </a:r>
          </a:p>
          <a:p>
            <a:endParaRPr lang="en-US" dirty="0"/>
          </a:p>
        </p:txBody>
      </p:sp>
    </p:spTree>
    <p:extLst>
      <p:ext uri="{BB962C8B-B14F-4D97-AF65-F5344CB8AC3E}">
        <p14:creationId xmlns:p14="http://schemas.microsoft.com/office/powerpoint/2010/main" val="693017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235744" y="1666876"/>
            <a:ext cx="8551069" cy="3958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fontAlgn="auto" hangingPunct="1">
              <a:lnSpc>
                <a:spcPct val="150000"/>
              </a:lnSpc>
              <a:spcBef>
                <a:spcPts val="0"/>
              </a:spcBef>
              <a:spcAft>
                <a:spcPts val="0"/>
              </a:spcAft>
              <a:buClr>
                <a:srgbClr val="000000"/>
              </a:buClr>
            </a:pPr>
            <a:r>
              <a:rPr lang="en-US" sz="1500" kern="0" dirty="0">
                <a:solidFill>
                  <a:prstClr val="black"/>
                </a:solidFill>
                <a:latin typeface="Times New Roman"/>
                <a:sym typeface="Arial"/>
              </a:rPr>
              <a:t>A Wide Area Network is a network of connecting two or more computers generally across a wide geographical area such as cities, districts and countries. WANs interconnect LANs which may be at the opposite side of a country or located around the world. It uses telephone lines, communication satellite and other long range communication links to connect the computers and network. Internet is an example of WAN. The characteristics of WAN are:</a:t>
            </a:r>
          </a:p>
          <a:p>
            <a:pPr eaLnBrk="1" fontAlgn="auto" hangingPunct="1">
              <a:lnSpc>
                <a:spcPct val="150000"/>
              </a:lnSpc>
              <a:spcBef>
                <a:spcPts val="0"/>
              </a:spcBef>
              <a:spcAft>
                <a:spcPts val="0"/>
              </a:spcAft>
              <a:buClr>
                <a:srgbClr val="000000"/>
              </a:buClr>
            </a:pPr>
            <a:r>
              <a:rPr lang="en-US" sz="1500" kern="0" dirty="0">
                <a:solidFill>
                  <a:prstClr val="black"/>
                </a:solidFill>
                <a:latin typeface="Times New Roman"/>
                <a:sym typeface="Arial"/>
              </a:rPr>
              <a:t>• It covers a large geographical area.</a:t>
            </a:r>
            <a:br>
              <a:rPr lang="en-US" sz="1500" kern="0" dirty="0">
                <a:solidFill>
                  <a:prstClr val="black"/>
                </a:solidFill>
                <a:latin typeface="Times New Roman"/>
                <a:sym typeface="Arial"/>
              </a:rPr>
            </a:br>
            <a:r>
              <a:rPr lang="en-US" sz="1500" kern="0" dirty="0">
                <a:solidFill>
                  <a:prstClr val="black"/>
                </a:solidFill>
                <a:latin typeface="Times New Roman"/>
                <a:sym typeface="Arial"/>
              </a:rPr>
              <a:t>• Transmission cost is high</a:t>
            </a:r>
            <a:br>
              <a:rPr lang="en-US" sz="1500" kern="0" dirty="0">
                <a:solidFill>
                  <a:prstClr val="black"/>
                </a:solidFill>
                <a:latin typeface="Times New Roman"/>
                <a:sym typeface="Arial"/>
              </a:rPr>
            </a:br>
            <a:r>
              <a:rPr lang="en-US" sz="1500" kern="0" dirty="0">
                <a:solidFill>
                  <a:prstClr val="black"/>
                </a:solidFill>
                <a:latin typeface="Times New Roman"/>
                <a:sym typeface="Arial"/>
              </a:rPr>
              <a:t>• Transmission error is higher than LAN</a:t>
            </a:r>
          </a:p>
          <a:p>
            <a:pPr eaLnBrk="1" fontAlgn="auto" hangingPunct="1">
              <a:lnSpc>
                <a:spcPct val="150000"/>
              </a:lnSpc>
              <a:spcBef>
                <a:spcPts val="0"/>
              </a:spcBef>
              <a:spcAft>
                <a:spcPts val="0"/>
              </a:spcAft>
              <a:buClr>
                <a:srgbClr val="000000"/>
              </a:buClr>
              <a:buFont typeface="Arial" panose="020B0604020202020204" pitchFamily="34" charset="0"/>
              <a:buChar char="•"/>
            </a:pPr>
            <a:r>
              <a:rPr lang="en-US" sz="1500" kern="0" dirty="0">
                <a:solidFill>
                  <a:prstClr val="black"/>
                </a:solidFill>
                <a:latin typeface="Times New Roman"/>
                <a:sym typeface="Arial"/>
              </a:rPr>
              <a:t>  It is owned by multiple organizations.</a:t>
            </a:r>
            <a:br>
              <a:rPr lang="en-US" sz="1500" kern="0" dirty="0">
                <a:solidFill>
                  <a:prstClr val="black"/>
                </a:solidFill>
                <a:latin typeface="Times New Roman"/>
                <a:sym typeface="Arial"/>
              </a:rPr>
            </a:br>
            <a:r>
              <a:rPr lang="en-US" sz="1500" kern="0" dirty="0">
                <a:solidFill>
                  <a:prstClr val="black"/>
                </a:solidFill>
                <a:latin typeface="Times New Roman"/>
                <a:sym typeface="Arial"/>
              </a:rPr>
              <a:t>• It uses public connections mediums such as telephone lines, wireless technology etc.</a:t>
            </a:r>
            <a:br>
              <a:rPr lang="en-US" sz="1500" kern="0" dirty="0">
                <a:solidFill>
                  <a:prstClr val="black"/>
                </a:solidFill>
                <a:latin typeface="Times New Roman"/>
                <a:sym typeface="Arial"/>
              </a:rPr>
            </a:br>
            <a:endParaRPr lang="en-US" sz="1050" kern="0" dirty="0">
              <a:solidFill>
                <a:prstClr val="black"/>
              </a:solidFill>
              <a:latin typeface="Calibri" panose="020F0502020204030204" pitchFamily="34" charset="0"/>
              <a:sym typeface="Arial"/>
            </a:endParaRP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p:txBody>
      </p:sp>
      <p:sp>
        <p:nvSpPr>
          <p:cNvPr id="2" name="TextBox 1"/>
          <p:cNvSpPr txBox="1"/>
          <p:nvPr/>
        </p:nvSpPr>
        <p:spPr>
          <a:xfrm>
            <a:off x="1125142" y="1189435"/>
            <a:ext cx="5850731" cy="415498"/>
          </a:xfrm>
          <a:prstGeom prst="rect">
            <a:avLst/>
          </a:prstGeom>
          <a:noFill/>
        </p:spPr>
        <p:txBody>
          <a:bodyPr wrap="square" rtlCol="0">
            <a:spAutoFit/>
          </a:bodyPr>
          <a:lstStyle/>
          <a:p>
            <a:pPr algn="ctr" fontAlgn="auto">
              <a:spcBef>
                <a:spcPts val="0"/>
              </a:spcBef>
              <a:spcAft>
                <a:spcPts val="0"/>
              </a:spcAft>
              <a:buClr>
                <a:srgbClr val="000000"/>
              </a:buClr>
            </a:pPr>
            <a:r>
              <a:rPr lang="en-US" sz="2100" b="1" kern="0" dirty="0">
                <a:solidFill>
                  <a:srgbClr val="FF0000"/>
                </a:solidFill>
                <a:latin typeface="Times New Roman"/>
                <a:cs typeface="Arial"/>
                <a:sym typeface="Arial"/>
              </a:rPr>
              <a:t> Wide Area Network (WAN):</a:t>
            </a:r>
            <a:endParaRPr lang="en-US" sz="2100" kern="0" dirty="0">
              <a:solidFill>
                <a:srgbClr val="FF0000"/>
              </a:solidFill>
              <a:latin typeface="Times New Roman"/>
              <a:cs typeface="Arial"/>
              <a:sym typeface="Arial"/>
            </a:endParaRPr>
          </a:p>
        </p:txBody>
      </p:sp>
      <p:sp>
        <p:nvSpPr>
          <p:cNvPr id="3" name="Slide Number Placeholder 2"/>
          <p:cNvSpPr>
            <a:spLocks noGrp="1"/>
          </p:cNvSpPr>
          <p:nvPr>
            <p:ph type="sldNum" sz="quarter" idx="12"/>
          </p:nvPr>
        </p:nvSpPr>
        <p:spPr/>
        <p:txBody>
          <a:bodyPr/>
          <a:lstStyle/>
          <a:p>
            <a:fld id="{00000000-1234-1234-1234-123412341234}" type="slidenum">
              <a:rPr lang="en-US" smtClean="0">
                <a:solidFill>
                  <a:prstClr val="black">
                    <a:tint val="75000"/>
                  </a:prstClr>
                </a:solidFill>
              </a:rPr>
              <a:pPr/>
              <a:t>40</a:t>
            </a:fld>
            <a:endParaRPr lang="en-US">
              <a:solidFill>
                <a:prstClr val="black">
                  <a:tint val="75000"/>
                </a:prstClr>
              </a:solidFill>
            </a:endParaRPr>
          </a:p>
        </p:txBody>
      </p:sp>
    </p:spTree>
    <p:extLst>
      <p:ext uri="{BB962C8B-B14F-4D97-AF65-F5344CB8AC3E}">
        <p14:creationId xmlns:p14="http://schemas.microsoft.com/office/powerpoint/2010/main" val="34507998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TextBox 1"/>
          <p:cNvSpPr txBox="1">
            <a:spLocks noChangeArrowheads="1"/>
          </p:cNvSpPr>
          <p:nvPr/>
        </p:nvSpPr>
        <p:spPr bwMode="auto">
          <a:xfrm>
            <a:off x="235744" y="1666876"/>
            <a:ext cx="8551069" cy="45320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dirty="0">
                <a:solidFill>
                  <a:srgbClr val="FF0000"/>
                </a:solidFill>
              </a:rPr>
              <a:t>Characteristics</a:t>
            </a:r>
          </a:p>
          <a:p>
            <a:pPr lvl="1">
              <a:buFont typeface="Arial" panose="020B0604020202020204" pitchFamily="34" charset="0"/>
              <a:buChar char="•"/>
            </a:pPr>
            <a:r>
              <a:rPr lang="en-US" dirty="0"/>
              <a:t>Covers large distances (states, countries, continents)</a:t>
            </a:r>
          </a:p>
          <a:p>
            <a:pPr lvl="1">
              <a:buFont typeface="Arial" panose="020B0604020202020204" pitchFamily="34" charset="0"/>
              <a:buChar char="•"/>
            </a:pPr>
            <a:r>
              <a:rPr lang="en-US" dirty="0"/>
              <a:t>Communication medium used are satellite, public telephone networks which are connected by routers</a:t>
            </a:r>
          </a:p>
          <a:p>
            <a:r>
              <a:rPr lang="en-US" dirty="0">
                <a:solidFill>
                  <a:srgbClr val="FF0000"/>
                </a:solidFill>
              </a:rPr>
              <a:t>Advantages</a:t>
            </a:r>
          </a:p>
          <a:p>
            <a:pPr lvl="1">
              <a:buFont typeface="Arial" panose="020B0604020202020204" pitchFamily="34" charset="0"/>
              <a:buChar char="•"/>
            </a:pPr>
            <a:r>
              <a:rPr lang="en-US" dirty="0"/>
              <a:t>Covers large geographical area</a:t>
            </a:r>
          </a:p>
          <a:p>
            <a:pPr lvl="1">
              <a:buFont typeface="Arial" panose="020B0604020202020204" pitchFamily="34" charset="0"/>
              <a:buChar char="•"/>
            </a:pPr>
            <a:r>
              <a:rPr lang="en-US" dirty="0"/>
              <a:t>Shares software and resources with connecting workstations</a:t>
            </a:r>
          </a:p>
          <a:p>
            <a:pPr lvl="1">
              <a:buFont typeface="Arial" panose="020B0604020202020204" pitchFamily="34" charset="0"/>
              <a:buChar char="•"/>
            </a:pPr>
            <a:r>
              <a:rPr lang="en-US" dirty="0"/>
              <a:t>Information can be exchanged to anyone else worldwide in the network</a:t>
            </a:r>
          </a:p>
          <a:p>
            <a:pPr marL="0" lvl="1" indent="53975"/>
            <a:r>
              <a:rPr lang="en-US" dirty="0">
                <a:solidFill>
                  <a:srgbClr val="FF0000"/>
                </a:solidFill>
              </a:rPr>
              <a:t>Disadvantages</a:t>
            </a:r>
          </a:p>
          <a:p>
            <a:pPr lvl="1">
              <a:buFont typeface="Arial" panose="020B0604020202020204" pitchFamily="34" charset="0"/>
              <a:buChar char="•"/>
            </a:pPr>
            <a:r>
              <a:rPr lang="en-US" dirty="0"/>
              <a:t>Data security</a:t>
            </a:r>
          </a:p>
          <a:p>
            <a:pPr lvl="1">
              <a:buFont typeface="Arial" panose="020B0604020202020204" pitchFamily="34" charset="0"/>
              <a:buChar char="•"/>
            </a:pPr>
            <a:r>
              <a:rPr lang="en-US" dirty="0"/>
              <a:t>Network is very complex and management is difficult</a:t>
            </a:r>
          </a:p>
          <a:p>
            <a:pPr lvl="1">
              <a:buFont typeface="Arial" panose="020B0604020202020204" pitchFamily="34" charset="0"/>
              <a:buChar char="•"/>
            </a:pPr>
            <a:r>
              <a:rPr lang="en-US" dirty="0"/>
              <a:t>As size increases, the networks become more expensive</a:t>
            </a:r>
          </a:p>
          <a:p>
            <a:br>
              <a:rPr lang="en-US" dirty="0"/>
            </a:br>
            <a:br>
              <a:rPr lang="en-US" sz="2800" kern="0" dirty="0">
                <a:solidFill>
                  <a:prstClr val="black"/>
                </a:solidFill>
                <a:latin typeface="Times New Roman"/>
                <a:sym typeface="Arial"/>
              </a:rPr>
            </a:br>
            <a:endParaRPr lang="en-US" sz="1600" kern="0" dirty="0">
              <a:solidFill>
                <a:prstClr val="black"/>
              </a:solidFill>
              <a:latin typeface="Calibri" panose="020F0502020204030204" pitchFamily="34" charset="0"/>
              <a:sym typeface="Arial"/>
            </a:endParaRP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p:txBody>
      </p:sp>
      <p:sp>
        <p:nvSpPr>
          <p:cNvPr id="2" name="TextBox 1"/>
          <p:cNvSpPr txBox="1"/>
          <p:nvPr/>
        </p:nvSpPr>
        <p:spPr>
          <a:xfrm>
            <a:off x="1125142" y="1189435"/>
            <a:ext cx="5850731" cy="415498"/>
          </a:xfrm>
          <a:prstGeom prst="rect">
            <a:avLst/>
          </a:prstGeom>
          <a:noFill/>
        </p:spPr>
        <p:txBody>
          <a:bodyPr wrap="square" rtlCol="0">
            <a:spAutoFit/>
          </a:bodyPr>
          <a:lstStyle/>
          <a:p>
            <a:pPr algn="ctr" fontAlgn="auto">
              <a:spcBef>
                <a:spcPts val="0"/>
              </a:spcBef>
              <a:spcAft>
                <a:spcPts val="0"/>
              </a:spcAft>
              <a:buClr>
                <a:srgbClr val="000000"/>
              </a:buClr>
            </a:pPr>
            <a:r>
              <a:rPr lang="en-US" sz="2100" b="1" kern="0" dirty="0">
                <a:solidFill>
                  <a:srgbClr val="FF0000"/>
                </a:solidFill>
                <a:latin typeface="Times New Roman"/>
                <a:cs typeface="Arial"/>
                <a:sym typeface="Arial"/>
              </a:rPr>
              <a:t> Wide Area Network (WAN):</a:t>
            </a:r>
            <a:endParaRPr lang="en-US" sz="2100" kern="0" dirty="0">
              <a:solidFill>
                <a:srgbClr val="FF0000"/>
              </a:solidFill>
              <a:latin typeface="Times New Roman"/>
              <a:cs typeface="Arial"/>
              <a:sym typeface="Arial"/>
            </a:endParaRPr>
          </a:p>
        </p:txBody>
      </p:sp>
      <p:sp>
        <p:nvSpPr>
          <p:cNvPr id="3" name="Slide Number Placeholder 2"/>
          <p:cNvSpPr>
            <a:spLocks noGrp="1"/>
          </p:cNvSpPr>
          <p:nvPr>
            <p:ph type="sldNum" sz="quarter" idx="12"/>
          </p:nvPr>
        </p:nvSpPr>
        <p:spPr/>
        <p:txBody>
          <a:bodyPr/>
          <a:lstStyle/>
          <a:p>
            <a:fld id="{00000000-1234-1234-1234-123412341234}" type="slidenum">
              <a:rPr lang="en-US" smtClean="0">
                <a:solidFill>
                  <a:prstClr val="black">
                    <a:tint val="75000"/>
                  </a:prstClr>
                </a:solidFill>
              </a:rPr>
              <a:pPr/>
              <a:t>41</a:t>
            </a:fld>
            <a:endParaRPr lang="en-US">
              <a:solidFill>
                <a:prstClr val="black">
                  <a:tint val="75000"/>
                </a:prstClr>
              </a:solidFill>
            </a:endParaRPr>
          </a:p>
        </p:txBody>
      </p:sp>
    </p:spTree>
    <p:extLst>
      <p:ext uri="{BB962C8B-B14F-4D97-AF65-F5344CB8AC3E}">
        <p14:creationId xmlns:p14="http://schemas.microsoft.com/office/powerpoint/2010/main" val="21001931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1506" name="Picture 2" descr="Image result for wide area networ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1314450"/>
            <a:ext cx="565785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42</a:t>
            </a:fld>
            <a:endParaRPr lang="en-US">
              <a:solidFill>
                <a:prstClr val="black">
                  <a:tint val="75000"/>
                </a:prstClr>
              </a:solidFill>
            </a:endParaRPr>
          </a:p>
        </p:txBody>
      </p:sp>
    </p:spTree>
    <p:extLst>
      <p:ext uri="{BB962C8B-B14F-4D97-AF65-F5344CB8AC3E}">
        <p14:creationId xmlns:p14="http://schemas.microsoft.com/office/powerpoint/2010/main" val="12838869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9144000" y="0"/>
                </a:lnTo>
                <a:lnTo>
                  <a:pt x="9144000" y="6858000"/>
                </a:lnTo>
                <a:lnTo>
                  <a:pt x="0" y="68580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9144000" y="0"/>
                </a:lnTo>
                <a:lnTo>
                  <a:pt x="9144000" y="6858000"/>
                </a:lnTo>
                <a:lnTo>
                  <a:pt x="0" y="68580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1130300" y="1739900"/>
            <a:ext cx="7797800" cy="4216400"/>
          </a:xfrm>
          <a:prstGeom prst="rect">
            <a:avLst/>
          </a:prstGeom>
          <a:noFill/>
        </p:spPr>
      </p:pic>
      <p:sp>
        <p:nvSpPr>
          <p:cNvPr id="2" name="TextBox 1"/>
          <p:cNvSpPr txBox="1"/>
          <p:nvPr/>
        </p:nvSpPr>
        <p:spPr>
          <a:xfrm>
            <a:off x="190500" y="6540500"/>
            <a:ext cx="469900" cy="190500"/>
          </a:xfrm>
          <a:prstGeom prst="rect">
            <a:avLst/>
          </a:prstGeom>
          <a:noFill/>
        </p:spPr>
        <p:txBody>
          <a:bodyPr wrap="none" lIns="0" tIns="0" rIns="0" rtlCol="0">
            <a:spAutoFit/>
          </a:bodyPr>
          <a:lstStyle/>
          <a:p>
            <a:pPr>
              <a:lnSpc>
                <a:spcPts val="1500"/>
              </a:lnSpc>
              <a:tabLst/>
            </a:pPr>
            <a:r>
              <a:rPr lang="en-US" altLang="zh-CN" sz="1400" b="1" dirty="0">
                <a:solidFill>
                  <a:srgbClr val="FFFFFF"/>
                </a:solidFill>
                <a:latin typeface="Times New Roman" pitchFamily="18" charset="0"/>
                <a:cs typeface="Times New Roman" pitchFamily="18" charset="0"/>
              </a:rPr>
              <a:t>9A-11</a:t>
            </a:r>
          </a:p>
        </p:txBody>
      </p:sp>
      <p:sp>
        <p:nvSpPr>
          <p:cNvPr id="6" name="TextBox 1"/>
          <p:cNvSpPr txBox="1"/>
          <p:nvPr/>
        </p:nvSpPr>
        <p:spPr>
          <a:xfrm>
            <a:off x="1333500" y="177800"/>
            <a:ext cx="6464300" cy="1054100"/>
          </a:xfrm>
          <a:prstGeom prst="rect">
            <a:avLst/>
          </a:prstGeom>
          <a:noFill/>
        </p:spPr>
        <p:txBody>
          <a:bodyPr wrap="none" lIns="0" tIns="0" rIns="0" rtlCol="0">
            <a:spAutoFit/>
          </a:bodyPr>
          <a:lstStyle/>
          <a:p>
            <a:pPr>
              <a:lnSpc>
                <a:spcPts val="4000"/>
              </a:lnSpc>
              <a:tabLst>
                <a:tab pos="1308100" algn="l"/>
              </a:tabLst>
            </a:pPr>
            <a:r>
              <a:rPr lang="en-US" altLang="zh-CN" sz="3600" dirty="0">
                <a:solidFill>
                  <a:srgbClr val="FFFFFF"/>
                </a:solidFill>
                <a:latin typeface="Times New Roman" pitchFamily="18" charset="0"/>
                <a:cs typeface="Times New Roman" pitchFamily="18" charset="0"/>
              </a:rPr>
              <a:t>Difference</a:t>
            </a:r>
            <a:r>
              <a:rPr lang="en-US" altLang="zh-CN" sz="3600" dirty="0">
                <a:latin typeface="Times New Roman" pitchFamily="18" charset="0"/>
                <a:cs typeface="Times New Roman" pitchFamily="18" charset="0"/>
              </a:rPr>
              <a:t> </a:t>
            </a:r>
            <a:r>
              <a:rPr lang="en-US" altLang="zh-CN" sz="3600" dirty="0">
                <a:solidFill>
                  <a:srgbClr val="FFFFFF"/>
                </a:solidFill>
                <a:latin typeface="Times New Roman" pitchFamily="18" charset="0"/>
                <a:cs typeface="Times New Roman" pitchFamily="18" charset="0"/>
              </a:rPr>
              <a:t>Between</a:t>
            </a:r>
            <a:r>
              <a:rPr lang="en-US" altLang="zh-CN" sz="3600" dirty="0">
                <a:latin typeface="Times New Roman" pitchFamily="18" charset="0"/>
                <a:cs typeface="Times New Roman" pitchFamily="18" charset="0"/>
              </a:rPr>
              <a:t> </a:t>
            </a:r>
            <a:r>
              <a:rPr lang="en-US" altLang="zh-CN" sz="3600" dirty="0">
                <a:solidFill>
                  <a:srgbClr val="FFFFFF"/>
                </a:solidFill>
                <a:latin typeface="Times New Roman" pitchFamily="18" charset="0"/>
                <a:cs typeface="Times New Roman" pitchFamily="18" charset="0"/>
              </a:rPr>
              <a:t>the</a:t>
            </a:r>
            <a:r>
              <a:rPr lang="en-US" altLang="zh-CN" sz="3600" dirty="0">
                <a:latin typeface="Times New Roman" pitchFamily="18" charset="0"/>
                <a:cs typeface="Times New Roman" pitchFamily="18" charset="0"/>
              </a:rPr>
              <a:t> </a:t>
            </a:r>
            <a:r>
              <a:rPr lang="en-US" altLang="zh-CN" sz="3600" dirty="0">
                <a:solidFill>
                  <a:srgbClr val="FFFFFF"/>
                </a:solidFill>
                <a:latin typeface="Times New Roman" pitchFamily="18" charset="0"/>
                <a:cs typeface="Times New Roman" pitchFamily="18" charset="0"/>
              </a:rPr>
              <a:t>types</a:t>
            </a:r>
            <a:r>
              <a:rPr lang="en-US" altLang="zh-CN" sz="3600" dirty="0">
                <a:latin typeface="Times New Roman" pitchFamily="18" charset="0"/>
                <a:cs typeface="Times New Roman" pitchFamily="18" charset="0"/>
              </a:rPr>
              <a:t> </a:t>
            </a:r>
            <a:r>
              <a:rPr lang="en-US" altLang="zh-CN" sz="3600" dirty="0">
                <a:solidFill>
                  <a:srgbClr val="FFFFFF"/>
                </a:solidFill>
                <a:latin typeface="Times New Roman" pitchFamily="18" charset="0"/>
                <a:cs typeface="Times New Roman" pitchFamily="18" charset="0"/>
              </a:rPr>
              <a:t>of</a:t>
            </a:r>
          </a:p>
          <a:p>
            <a:pPr>
              <a:lnSpc>
                <a:spcPts val="4300"/>
              </a:lnSpc>
              <a:tabLst>
                <a:tab pos="1308100" algn="l"/>
              </a:tabLst>
            </a:pPr>
            <a:r>
              <a:rPr lang="en-US" altLang="zh-CN" dirty="0"/>
              <a:t>	</a:t>
            </a:r>
            <a:r>
              <a:rPr lang="en-US" altLang="zh-CN" sz="3600" dirty="0">
                <a:solidFill>
                  <a:srgbClr val="FFFFFF"/>
                </a:solidFill>
                <a:latin typeface="Times New Roman" pitchFamily="18" charset="0"/>
                <a:cs typeface="Times New Roman" pitchFamily="18" charset="0"/>
              </a:rPr>
              <a:t>Computer</a:t>
            </a:r>
            <a:r>
              <a:rPr lang="en-US" altLang="zh-CN" sz="3600" dirty="0">
                <a:latin typeface="Times New Roman" pitchFamily="18" charset="0"/>
                <a:cs typeface="Times New Roman" pitchFamily="18" charset="0"/>
              </a:rPr>
              <a:t> </a:t>
            </a:r>
            <a:r>
              <a:rPr lang="en-US" altLang="zh-CN" sz="3600" dirty="0">
                <a:solidFill>
                  <a:srgbClr val="FFFFFF"/>
                </a:solidFill>
                <a:latin typeface="Times New Roman" pitchFamily="18" charset="0"/>
                <a:cs typeface="Times New Roman" pitchFamily="18" charset="0"/>
              </a:rPr>
              <a:t>network</a:t>
            </a:r>
          </a:p>
        </p:txBody>
      </p:sp>
      <p:sp>
        <p:nvSpPr>
          <p:cNvPr id="7" name="TextBox 6"/>
          <p:cNvSpPr txBox="1"/>
          <p:nvPr/>
        </p:nvSpPr>
        <p:spPr>
          <a:xfrm>
            <a:off x="176210" y="-12013"/>
            <a:ext cx="8751890" cy="1036181"/>
          </a:xfrm>
          <a:prstGeom prst="rect">
            <a:avLst/>
          </a:prstGeom>
          <a:noFill/>
        </p:spPr>
        <p:txBody>
          <a:bodyPr wrap="square" rtlCol="0">
            <a:spAutoFit/>
          </a:bodyPr>
          <a:lstStyle/>
          <a:p>
            <a:pPr algn="r">
              <a:lnSpc>
                <a:spcPts val="4000"/>
              </a:lnSpc>
              <a:tabLst>
                <a:tab pos="1308100" algn="l"/>
              </a:tabLst>
            </a:pPr>
            <a:r>
              <a:rPr lang="en-US" altLang="zh-CN" sz="2800" dirty="0">
                <a:solidFill>
                  <a:srgbClr val="FF0000"/>
                </a:solidFill>
                <a:latin typeface="Times New Roman" pitchFamily="18" charset="0"/>
                <a:cs typeface="Times New Roman" pitchFamily="18" charset="0"/>
              </a:rPr>
              <a:t>Difference Between the types of Computer network</a:t>
            </a:r>
          </a:p>
          <a:p>
            <a:pPr algn="r"/>
            <a:endParaRPr lang="en-US" sz="2800" dirty="0">
              <a:solidFill>
                <a:srgbClr val="FF0000"/>
              </a:solidFill>
            </a:endParaRPr>
          </a:p>
        </p:txBody>
      </p:sp>
      <p:sp>
        <p:nvSpPr>
          <p:cNvPr id="5" name="Slide Number Placeholder 4"/>
          <p:cNvSpPr>
            <a:spLocks noGrp="1"/>
          </p:cNvSpPr>
          <p:nvPr>
            <p:ph type="sldNum" sz="quarter" idx="12"/>
          </p:nvPr>
        </p:nvSpPr>
        <p:spPr/>
        <p:txBody>
          <a:bodyPr/>
          <a:lstStyle/>
          <a:p>
            <a:fld id="{D7D71DB9-7D6D-4E60-8FB2-52CDF5B0F6C8}" type="slidenum">
              <a:rPr lang="en-US" smtClean="0">
                <a:solidFill>
                  <a:prstClr val="black">
                    <a:tint val="75000"/>
                  </a:prstClr>
                </a:solidFill>
              </a:rPr>
              <a:pPr/>
              <a:t>43</a:t>
            </a:fld>
            <a:endParaRPr lang="en-US">
              <a:solidFill>
                <a:prstClr val="black">
                  <a:tint val="75000"/>
                </a:prstClr>
              </a:solidFill>
            </a:endParaRPr>
          </a:p>
        </p:txBody>
      </p:sp>
    </p:spTree>
    <p:extLst>
      <p:ext uri="{BB962C8B-B14F-4D97-AF65-F5344CB8AC3E}">
        <p14:creationId xmlns:p14="http://schemas.microsoft.com/office/powerpoint/2010/main" val="23697402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9144000" y="0"/>
                </a:lnTo>
                <a:lnTo>
                  <a:pt x="9144000" y="6858000"/>
                </a:lnTo>
                <a:lnTo>
                  <a:pt x="0" y="68580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9144000" y="0"/>
                </a:lnTo>
                <a:lnTo>
                  <a:pt x="9144000" y="6858000"/>
                </a:lnTo>
                <a:lnTo>
                  <a:pt x="0" y="68580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90500" y="6540500"/>
            <a:ext cx="469900" cy="190500"/>
          </a:xfrm>
          <a:prstGeom prst="rect">
            <a:avLst/>
          </a:prstGeom>
          <a:noFill/>
        </p:spPr>
        <p:txBody>
          <a:bodyPr wrap="none" lIns="0" tIns="0" rIns="0" rtlCol="0">
            <a:spAutoFit/>
          </a:bodyPr>
          <a:lstStyle/>
          <a:p>
            <a:pPr>
              <a:lnSpc>
                <a:spcPts val="1500"/>
              </a:lnSpc>
              <a:tabLst/>
            </a:pPr>
            <a:r>
              <a:rPr lang="en-US" altLang="zh-CN" sz="1400" b="1" dirty="0">
                <a:solidFill>
                  <a:srgbClr val="FFFFFF"/>
                </a:solidFill>
                <a:latin typeface="Times New Roman" pitchFamily="18" charset="0"/>
                <a:cs typeface="Times New Roman" pitchFamily="18" charset="0"/>
              </a:rPr>
              <a:t>9A-11</a:t>
            </a:r>
          </a:p>
        </p:txBody>
      </p:sp>
      <p:sp>
        <p:nvSpPr>
          <p:cNvPr id="6" name="TextBox 1"/>
          <p:cNvSpPr txBox="1"/>
          <p:nvPr/>
        </p:nvSpPr>
        <p:spPr>
          <a:xfrm>
            <a:off x="1333500" y="177800"/>
            <a:ext cx="6464300" cy="1054100"/>
          </a:xfrm>
          <a:prstGeom prst="rect">
            <a:avLst/>
          </a:prstGeom>
          <a:noFill/>
        </p:spPr>
        <p:txBody>
          <a:bodyPr wrap="none" lIns="0" tIns="0" rIns="0" rtlCol="0">
            <a:spAutoFit/>
          </a:bodyPr>
          <a:lstStyle/>
          <a:p>
            <a:pPr>
              <a:lnSpc>
                <a:spcPts val="4000"/>
              </a:lnSpc>
              <a:tabLst>
                <a:tab pos="1308100" algn="l"/>
              </a:tabLst>
            </a:pPr>
            <a:r>
              <a:rPr lang="en-US" altLang="zh-CN" sz="3600" dirty="0">
                <a:solidFill>
                  <a:srgbClr val="FFFFFF"/>
                </a:solidFill>
                <a:latin typeface="Times New Roman" pitchFamily="18" charset="0"/>
                <a:cs typeface="Times New Roman" pitchFamily="18" charset="0"/>
              </a:rPr>
              <a:t>Difference</a:t>
            </a:r>
            <a:r>
              <a:rPr lang="en-US" altLang="zh-CN" sz="3600" dirty="0">
                <a:latin typeface="Times New Roman" pitchFamily="18" charset="0"/>
                <a:cs typeface="Times New Roman" pitchFamily="18" charset="0"/>
              </a:rPr>
              <a:t> </a:t>
            </a:r>
            <a:r>
              <a:rPr lang="en-US" altLang="zh-CN" sz="3600" dirty="0">
                <a:solidFill>
                  <a:srgbClr val="FFFFFF"/>
                </a:solidFill>
                <a:latin typeface="Times New Roman" pitchFamily="18" charset="0"/>
                <a:cs typeface="Times New Roman" pitchFamily="18" charset="0"/>
              </a:rPr>
              <a:t>Between</a:t>
            </a:r>
            <a:r>
              <a:rPr lang="en-US" altLang="zh-CN" sz="3600" dirty="0">
                <a:latin typeface="Times New Roman" pitchFamily="18" charset="0"/>
                <a:cs typeface="Times New Roman" pitchFamily="18" charset="0"/>
              </a:rPr>
              <a:t> </a:t>
            </a:r>
            <a:r>
              <a:rPr lang="en-US" altLang="zh-CN" sz="3600" dirty="0">
                <a:solidFill>
                  <a:srgbClr val="FFFFFF"/>
                </a:solidFill>
                <a:latin typeface="Times New Roman" pitchFamily="18" charset="0"/>
                <a:cs typeface="Times New Roman" pitchFamily="18" charset="0"/>
              </a:rPr>
              <a:t>the</a:t>
            </a:r>
            <a:r>
              <a:rPr lang="en-US" altLang="zh-CN" sz="3600" dirty="0">
                <a:latin typeface="Times New Roman" pitchFamily="18" charset="0"/>
                <a:cs typeface="Times New Roman" pitchFamily="18" charset="0"/>
              </a:rPr>
              <a:t> </a:t>
            </a:r>
            <a:r>
              <a:rPr lang="en-US" altLang="zh-CN" sz="3600" dirty="0">
                <a:solidFill>
                  <a:srgbClr val="FFFFFF"/>
                </a:solidFill>
                <a:latin typeface="Times New Roman" pitchFamily="18" charset="0"/>
                <a:cs typeface="Times New Roman" pitchFamily="18" charset="0"/>
              </a:rPr>
              <a:t>types</a:t>
            </a:r>
            <a:r>
              <a:rPr lang="en-US" altLang="zh-CN" sz="3600" dirty="0">
                <a:latin typeface="Times New Roman" pitchFamily="18" charset="0"/>
                <a:cs typeface="Times New Roman" pitchFamily="18" charset="0"/>
              </a:rPr>
              <a:t> </a:t>
            </a:r>
            <a:r>
              <a:rPr lang="en-US" altLang="zh-CN" sz="3600" dirty="0">
                <a:solidFill>
                  <a:srgbClr val="FFFFFF"/>
                </a:solidFill>
                <a:latin typeface="Times New Roman" pitchFamily="18" charset="0"/>
                <a:cs typeface="Times New Roman" pitchFamily="18" charset="0"/>
              </a:rPr>
              <a:t>of</a:t>
            </a:r>
          </a:p>
          <a:p>
            <a:pPr>
              <a:lnSpc>
                <a:spcPts val="4300"/>
              </a:lnSpc>
              <a:tabLst>
                <a:tab pos="1308100" algn="l"/>
              </a:tabLst>
            </a:pPr>
            <a:r>
              <a:rPr lang="en-US" altLang="zh-CN" dirty="0"/>
              <a:t>	</a:t>
            </a:r>
            <a:r>
              <a:rPr lang="en-US" altLang="zh-CN" sz="3600" dirty="0">
                <a:solidFill>
                  <a:srgbClr val="FFFFFF"/>
                </a:solidFill>
                <a:latin typeface="Times New Roman" pitchFamily="18" charset="0"/>
                <a:cs typeface="Times New Roman" pitchFamily="18" charset="0"/>
              </a:rPr>
              <a:t>Computer</a:t>
            </a:r>
            <a:r>
              <a:rPr lang="en-US" altLang="zh-CN" sz="3600" dirty="0">
                <a:latin typeface="Times New Roman" pitchFamily="18" charset="0"/>
                <a:cs typeface="Times New Roman" pitchFamily="18" charset="0"/>
              </a:rPr>
              <a:t> </a:t>
            </a:r>
            <a:r>
              <a:rPr lang="en-US" altLang="zh-CN" sz="3600" dirty="0">
                <a:solidFill>
                  <a:srgbClr val="FFFFFF"/>
                </a:solidFill>
                <a:latin typeface="Times New Roman" pitchFamily="18" charset="0"/>
                <a:cs typeface="Times New Roman" pitchFamily="18" charset="0"/>
              </a:rPr>
              <a:t>network</a:t>
            </a:r>
          </a:p>
        </p:txBody>
      </p:sp>
      <p:sp>
        <p:nvSpPr>
          <p:cNvPr id="7" name="TextBox 6"/>
          <p:cNvSpPr txBox="1"/>
          <p:nvPr/>
        </p:nvSpPr>
        <p:spPr>
          <a:xfrm>
            <a:off x="176210" y="-12013"/>
            <a:ext cx="8751890" cy="1036181"/>
          </a:xfrm>
          <a:prstGeom prst="rect">
            <a:avLst/>
          </a:prstGeom>
          <a:noFill/>
        </p:spPr>
        <p:txBody>
          <a:bodyPr wrap="square" rtlCol="0">
            <a:spAutoFit/>
          </a:bodyPr>
          <a:lstStyle/>
          <a:p>
            <a:pPr>
              <a:lnSpc>
                <a:spcPts val="4000"/>
              </a:lnSpc>
              <a:tabLst>
                <a:tab pos="1308100" algn="l"/>
              </a:tabLst>
            </a:pPr>
            <a:r>
              <a:rPr lang="en-US" altLang="zh-CN" sz="2800" dirty="0">
                <a:solidFill>
                  <a:srgbClr val="FF0000"/>
                </a:solidFill>
                <a:latin typeface="Times New Roman" pitchFamily="18" charset="0"/>
                <a:cs typeface="Times New Roman" pitchFamily="18" charset="0"/>
              </a:rPr>
              <a:t>	Different types of Computer network</a:t>
            </a:r>
          </a:p>
          <a:p>
            <a:pPr algn="r"/>
            <a:endParaRPr lang="en-US" sz="2800" dirty="0">
              <a:solidFill>
                <a:srgbClr val="FF0000"/>
              </a:solidFill>
            </a:endParaRPr>
          </a:p>
        </p:txBody>
      </p:sp>
      <p:sp>
        <p:nvSpPr>
          <p:cNvPr id="5" name="Slide Number Placeholder 4"/>
          <p:cNvSpPr>
            <a:spLocks noGrp="1"/>
          </p:cNvSpPr>
          <p:nvPr>
            <p:ph type="sldNum" sz="quarter" idx="12"/>
          </p:nvPr>
        </p:nvSpPr>
        <p:spPr/>
        <p:txBody>
          <a:bodyPr/>
          <a:lstStyle/>
          <a:p>
            <a:fld id="{D7D71DB9-7D6D-4E60-8FB2-52CDF5B0F6C8}" type="slidenum">
              <a:rPr lang="en-US" smtClean="0">
                <a:solidFill>
                  <a:prstClr val="black">
                    <a:tint val="75000"/>
                  </a:prstClr>
                </a:solidFill>
              </a:rPr>
              <a:pPr/>
              <a:t>44</a:t>
            </a:fld>
            <a:endParaRPr lang="en-US">
              <a:solidFill>
                <a:prstClr val="black">
                  <a:tint val="75000"/>
                </a:prstClr>
              </a:solidFill>
            </a:endParaRPr>
          </a:p>
        </p:txBody>
      </p:sp>
      <p:sp>
        <p:nvSpPr>
          <p:cNvPr id="8" name="TextBox 7">
            <a:extLst>
              <a:ext uri="{FF2B5EF4-FFF2-40B4-BE49-F238E27FC236}">
                <a16:creationId xmlns:a16="http://schemas.microsoft.com/office/drawing/2014/main" id="{5FE820B9-A895-4404-A941-6385B1833CD8}"/>
              </a:ext>
            </a:extLst>
          </p:cNvPr>
          <p:cNvSpPr txBox="1"/>
          <p:nvPr/>
        </p:nvSpPr>
        <p:spPr>
          <a:xfrm>
            <a:off x="476949" y="1140091"/>
            <a:ext cx="7975798" cy="4247317"/>
          </a:xfrm>
          <a:prstGeom prst="rect">
            <a:avLst/>
          </a:prstGeom>
          <a:noFill/>
        </p:spPr>
        <p:txBody>
          <a:bodyPr wrap="square" rtlCol="0">
            <a:spAutoFit/>
          </a:bodyPr>
          <a:lstStyle/>
          <a:p>
            <a:r>
              <a:rPr lang="en-US" b="1" dirty="0">
                <a:solidFill>
                  <a:srgbClr val="FF0000"/>
                </a:solidFill>
              </a:rPr>
              <a:t>Campus Area Network (CAN)</a:t>
            </a:r>
          </a:p>
          <a:p>
            <a:pPr marL="342900" indent="-342900">
              <a:buFont typeface="Arial" panose="020B0604020202020204" pitchFamily="34" charset="0"/>
              <a:buChar char="•"/>
            </a:pPr>
            <a:r>
              <a:rPr lang="en-US" dirty="0"/>
              <a:t>A campus area network (CAN) is a network of multiple interconnected local area networks (LAN) in a limited geographical area. A CAN is smaller than a wide area network (WAN) or metropolitan area network (MAN).</a:t>
            </a:r>
          </a:p>
          <a:p>
            <a:pPr marL="342900" indent="-342900">
              <a:buFont typeface="Arial" panose="020B0604020202020204" pitchFamily="34" charset="0"/>
              <a:buChar char="•"/>
            </a:pPr>
            <a:br>
              <a:rPr lang="en-US" dirty="0"/>
            </a:br>
            <a:r>
              <a:rPr lang="en-US" dirty="0"/>
              <a:t>A CAN is also known as a corporate area network (CAN).</a:t>
            </a:r>
          </a:p>
          <a:p>
            <a:pPr marL="342900" indent="-342900">
              <a:buFont typeface="Arial" panose="020B0604020202020204" pitchFamily="34" charset="0"/>
              <a:buChar char="•"/>
            </a:pPr>
            <a:r>
              <a:rPr lang="en-US" dirty="0"/>
              <a:t>In most cases, CANs own shared network devices and data exchange media. </a:t>
            </a:r>
          </a:p>
          <a:p>
            <a:pPr marL="342900" indent="-342900">
              <a:buFont typeface="Arial" panose="020B0604020202020204" pitchFamily="34" charset="0"/>
              <a:buChar char="•"/>
            </a:pPr>
            <a:r>
              <a:rPr lang="en-US" dirty="0"/>
              <a:t>CAN benefits are as follows:</a:t>
            </a:r>
          </a:p>
          <a:p>
            <a:pPr marL="800100" lvl="1" indent="-342900">
              <a:buFont typeface="Arial" panose="020B0604020202020204" pitchFamily="34" charset="0"/>
              <a:buChar char="•"/>
            </a:pPr>
            <a:r>
              <a:rPr lang="en-US" dirty="0"/>
              <a:t>Cost-effective</a:t>
            </a:r>
          </a:p>
          <a:p>
            <a:pPr marL="800100" lvl="1" indent="-342900">
              <a:buFont typeface="Arial" panose="020B0604020202020204" pitchFamily="34" charset="0"/>
              <a:buChar char="•"/>
            </a:pPr>
            <a:r>
              <a:rPr lang="en-US" dirty="0"/>
              <a:t>Wireless, versus cable</a:t>
            </a:r>
          </a:p>
          <a:p>
            <a:pPr marL="800100" lvl="1" indent="-342900">
              <a:buFont typeface="Arial" panose="020B0604020202020204" pitchFamily="34" charset="0"/>
              <a:buChar char="•"/>
            </a:pPr>
            <a:r>
              <a:rPr lang="en-US" dirty="0"/>
              <a:t>Multi departmental network access</a:t>
            </a:r>
          </a:p>
          <a:p>
            <a:pPr marL="800100" lvl="1" indent="-342900">
              <a:buFont typeface="Arial" panose="020B0604020202020204" pitchFamily="34" charset="0"/>
              <a:buChar char="•"/>
            </a:pPr>
            <a:r>
              <a:rPr lang="en-US" dirty="0"/>
              <a:t>Single shared data transfer rate (DTR)</a:t>
            </a:r>
          </a:p>
          <a:p>
            <a:endParaRPr lang="en-US" dirty="0"/>
          </a:p>
        </p:txBody>
      </p:sp>
    </p:spTree>
    <p:extLst>
      <p:ext uri="{BB962C8B-B14F-4D97-AF65-F5344CB8AC3E}">
        <p14:creationId xmlns:p14="http://schemas.microsoft.com/office/powerpoint/2010/main" val="29636494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9144000" y="0"/>
                </a:lnTo>
                <a:lnTo>
                  <a:pt x="9144000" y="6858000"/>
                </a:lnTo>
                <a:lnTo>
                  <a:pt x="0" y="68580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9144000" y="0"/>
                </a:lnTo>
                <a:lnTo>
                  <a:pt x="9144000" y="6858000"/>
                </a:lnTo>
                <a:lnTo>
                  <a:pt x="0" y="68580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90500" y="6540500"/>
            <a:ext cx="469900" cy="190500"/>
          </a:xfrm>
          <a:prstGeom prst="rect">
            <a:avLst/>
          </a:prstGeom>
          <a:noFill/>
        </p:spPr>
        <p:txBody>
          <a:bodyPr wrap="none" lIns="0" tIns="0" rIns="0" rtlCol="0">
            <a:spAutoFit/>
          </a:bodyPr>
          <a:lstStyle/>
          <a:p>
            <a:pPr>
              <a:lnSpc>
                <a:spcPts val="1500"/>
              </a:lnSpc>
              <a:tabLst/>
            </a:pPr>
            <a:r>
              <a:rPr lang="en-US" altLang="zh-CN" sz="1400" b="1" dirty="0">
                <a:solidFill>
                  <a:srgbClr val="FFFFFF"/>
                </a:solidFill>
                <a:latin typeface="Times New Roman" pitchFamily="18" charset="0"/>
                <a:cs typeface="Times New Roman" pitchFamily="18" charset="0"/>
              </a:rPr>
              <a:t>9A-11</a:t>
            </a:r>
          </a:p>
        </p:txBody>
      </p:sp>
      <p:sp>
        <p:nvSpPr>
          <p:cNvPr id="6" name="TextBox 1"/>
          <p:cNvSpPr txBox="1"/>
          <p:nvPr/>
        </p:nvSpPr>
        <p:spPr>
          <a:xfrm>
            <a:off x="1333500" y="177800"/>
            <a:ext cx="6464300" cy="1054100"/>
          </a:xfrm>
          <a:prstGeom prst="rect">
            <a:avLst/>
          </a:prstGeom>
          <a:noFill/>
        </p:spPr>
        <p:txBody>
          <a:bodyPr wrap="none" lIns="0" tIns="0" rIns="0" rtlCol="0">
            <a:spAutoFit/>
          </a:bodyPr>
          <a:lstStyle/>
          <a:p>
            <a:pPr>
              <a:lnSpc>
                <a:spcPts val="4000"/>
              </a:lnSpc>
              <a:tabLst>
                <a:tab pos="1308100" algn="l"/>
              </a:tabLst>
            </a:pPr>
            <a:r>
              <a:rPr lang="en-US" altLang="zh-CN" sz="3600" dirty="0">
                <a:solidFill>
                  <a:srgbClr val="FFFFFF"/>
                </a:solidFill>
                <a:latin typeface="Times New Roman" pitchFamily="18" charset="0"/>
                <a:cs typeface="Times New Roman" pitchFamily="18" charset="0"/>
              </a:rPr>
              <a:t>Difference</a:t>
            </a:r>
            <a:r>
              <a:rPr lang="en-US" altLang="zh-CN" sz="3600" dirty="0">
                <a:latin typeface="Times New Roman" pitchFamily="18" charset="0"/>
                <a:cs typeface="Times New Roman" pitchFamily="18" charset="0"/>
              </a:rPr>
              <a:t> </a:t>
            </a:r>
            <a:r>
              <a:rPr lang="en-US" altLang="zh-CN" sz="3600" dirty="0">
                <a:solidFill>
                  <a:srgbClr val="FFFFFF"/>
                </a:solidFill>
                <a:latin typeface="Times New Roman" pitchFamily="18" charset="0"/>
                <a:cs typeface="Times New Roman" pitchFamily="18" charset="0"/>
              </a:rPr>
              <a:t>Between</a:t>
            </a:r>
            <a:r>
              <a:rPr lang="en-US" altLang="zh-CN" sz="3600" dirty="0">
                <a:latin typeface="Times New Roman" pitchFamily="18" charset="0"/>
                <a:cs typeface="Times New Roman" pitchFamily="18" charset="0"/>
              </a:rPr>
              <a:t> </a:t>
            </a:r>
            <a:r>
              <a:rPr lang="en-US" altLang="zh-CN" sz="3600" dirty="0">
                <a:solidFill>
                  <a:srgbClr val="FFFFFF"/>
                </a:solidFill>
                <a:latin typeface="Times New Roman" pitchFamily="18" charset="0"/>
                <a:cs typeface="Times New Roman" pitchFamily="18" charset="0"/>
              </a:rPr>
              <a:t>the</a:t>
            </a:r>
            <a:r>
              <a:rPr lang="en-US" altLang="zh-CN" sz="3600" dirty="0">
                <a:latin typeface="Times New Roman" pitchFamily="18" charset="0"/>
                <a:cs typeface="Times New Roman" pitchFamily="18" charset="0"/>
              </a:rPr>
              <a:t> </a:t>
            </a:r>
            <a:r>
              <a:rPr lang="en-US" altLang="zh-CN" sz="3600" dirty="0">
                <a:solidFill>
                  <a:srgbClr val="FFFFFF"/>
                </a:solidFill>
                <a:latin typeface="Times New Roman" pitchFamily="18" charset="0"/>
                <a:cs typeface="Times New Roman" pitchFamily="18" charset="0"/>
              </a:rPr>
              <a:t>types</a:t>
            </a:r>
            <a:r>
              <a:rPr lang="en-US" altLang="zh-CN" sz="3600" dirty="0">
                <a:latin typeface="Times New Roman" pitchFamily="18" charset="0"/>
                <a:cs typeface="Times New Roman" pitchFamily="18" charset="0"/>
              </a:rPr>
              <a:t> </a:t>
            </a:r>
            <a:r>
              <a:rPr lang="en-US" altLang="zh-CN" sz="3600" dirty="0">
                <a:solidFill>
                  <a:srgbClr val="FFFFFF"/>
                </a:solidFill>
                <a:latin typeface="Times New Roman" pitchFamily="18" charset="0"/>
                <a:cs typeface="Times New Roman" pitchFamily="18" charset="0"/>
              </a:rPr>
              <a:t>of</a:t>
            </a:r>
          </a:p>
          <a:p>
            <a:pPr>
              <a:lnSpc>
                <a:spcPts val="4300"/>
              </a:lnSpc>
              <a:tabLst>
                <a:tab pos="1308100" algn="l"/>
              </a:tabLst>
            </a:pPr>
            <a:r>
              <a:rPr lang="en-US" altLang="zh-CN" dirty="0"/>
              <a:t>	</a:t>
            </a:r>
            <a:r>
              <a:rPr lang="en-US" altLang="zh-CN" sz="3600" dirty="0">
                <a:solidFill>
                  <a:srgbClr val="FFFFFF"/>
                </a:solidFill>
                <a:latin typeface="Times New Roman" pitchFamily="18" charset="0"/>
                <a:cs typeface="Times New Roman" pitchFamily="18" charset="0"/>
              </a:rPr>
              <a:t>Computer</a:t>
            </a:r>
            <a:r>
              <a:rPr lang="en-US" altLang="zh-CN" sz="3600" dirty="0">
                <a:latin typeface="Times New Roman" pitchFamily="18" charset="0"/>
                <a:cs typeface="Times New Roman" pitchFamily="18" charset="0"/>
              </a:rPr>
              <a:t> </a:t>
            </a:r>
            <a:r>
              <a:rPr lang="en-US" altLang="zh-CN" sz="3600" dirty="0">
                <a:solidFill>
                  <a:srgbClr val="FFFFFF"/>
                </a:solidFill>
                <a:latin typeface="Times New Roman" pitchFamily="18" charset="0"/>
                <a:cs typeface="Times New Roman" pitchFamily="18" charset="0"/>
              </a:rPr>
              <a:t>network</a:t>
            </a:r>
          </a:p>
        </p:txBody>
      </p:sp>
      <p:sp>
        <p:nvSpPr>
          <p:cNvPr id="7" name="TextBox 6"/>
          <p:cNvSpPr txBox="1"/>
          <p:nvPr/>
        </p:nvSpPr>
        <p:spPr>
          <a:xfrm>
            <a:off x="176210" y="-12013"/>
            <a:ext cx="8751890" cy="1036181"/>
          </a:xfrm>
          <a:prstGeom prst="rect">
            <a:avLst/>
          </a:prstGeom>
          <a:noFill/>
        </p:spPr>
        <p:txBody>
          <a:bodyPr wrap="square" rtlCol="0">
            <a:spAutoFit/>
          </a:bodyPr>
          <a:lstStyle/>
          <a:p>
            <a:pPr>
              <a:lnSpc>
                <a:spcPts val="4000"/>
              </a:lnSpc>
              <a:tabLst>
                <a:tab pos="1308100" algn="l"/>
              </a:tabLst>
            </a:pPr>
            <a:r>
              <a:rPr lang="en-US" altLang="zh-CN" sz="2800" dirty="0">
                <a:solidFill>
                  <a:srgbClr val="FF0000"/>
                </a:solidFill>
                <a:latin typeface="Times New Roman" pitchFamily="18" charset="0"/>
                <a:cs typeface="Times New Roman" pitchFamily="18" charset="0"/>
              </a:rPr>
              <a:t>	Different types of Computer network</a:t>
            </a:r>
          </a:p>
          <a:p>
            <a:pPr algn="r"/>
            <a:endParaRPr lang="en-US" sz="2800" dirty="0">
              <a:solidFill>
                <a:srgbClr val="FF0000"/>
              </a:solidFill>
            </a:endParaRPr>
          </a:p>
        </p:txBody>
      </p:sp>
      <p:sp>
        <p:nvSpPr>
          <p:cNvPr id="5" name="Slide Number Placeholder 4"/>
          <p:cNvSpPr>
            <a:spLocks noGrp="1"/>
          </p:cNvSpPr>
          <p:nvPr>
            <p:ph type="sldNum" sz="quarter" idx="12"/>
          </p:nvPr>
        </p:nvSpPr>
        <p:spPr/>
        <p:txBody>
          <a:bodyPr/>
          <a:lstStyle/>
          <a:p>
            <a:fld id="{D7D71DB9-7D6D-4E60-8FB2-52CDF5B0F6C8}" type="slidenum">
              <a:rPr lang="en-US" smtClean="0">
                <a:solidFill>
                  <a:prstClr val="black">
                    <a:tint val="75000"/>
                  </a:prstClr>
                </a:solidFill>
              </a:rPr>
              <a:pPr/>
              <a:t>45</a:t>
            </a:fld>
            <a:endParaRPr lang="en-US">
              <a:solidFill>
                <a:prstClr val="black">
                  <a:tint val="75000"/>
                </a:prstClr>
              </a:solidFill>
            </a:endParaRPr>
          </a:p>
        </p:txBody>
      </p:sp>
      <p:sp>
        <p:nvSpPr>
          <p:cNvPr id="8" name="TextBox 7">
            <a:extLst>
              <a:ext uri="{FF2B5EF4-FFF2-40B4-BE49-F238E27FC236}">
                <a16:creationId xmlns:a16="http://schemas.microsoft.com/office/drawing/2014/main" id="{5FE820B9-A895-4404-A941-6385B1833CD8}"/>
              </a:ext>
            </a:extLst>
          </p:cNvPr>
          <p:cNvSpPr txBox="1"/>
          <p:nvPr/>
        </p:nvSpPr>
        <p:spPr>
          <a:xfrm>
            <a:off x="476949" y="1140091"/>
            <a:ext cx="7975798" cy="3739485"/>
          </a:xfrm>
          <a:prstGeom prst="rect">
            <a:avLst/>
          </a:prstGeom>
          <a:noFill/>
        </p:spPr>
        <p:txBody>
          <a:bodyPr wrap="square" rtlCol="0">
            <a:spAutoFit/>
          </a:bodyPr>
          <a:lstStyle/>
          <a:p>
            <a:pPr>
              <a:lnSpc>
                <a:spcPct val="150000"/>
              </a:lnSpc>
            </a:pPr>
            <a:r>
              <a:rPr lang="en-US" b="1" dirty="0">
                <a:solidFill>
                  <a:srgbClr val="FF0000"/>
                </a:solidFill>
              </a:rPr>
              <a:t>Storage-Area Network (SAN)</a:t>
            </a:r>
            <a:endParaRPr lang="en-US" dirty="0"/>
          </a:p>
          <a:p>
            <a:r>
              <a:rPr lang="en-US" sz="2400" dirty="0"/>
              <a:t>As a dedicated high-speed network that connects shared pools of storage devices to several servers, these types of networks don’t rely on a LAN or WAN. Instead, they move storage resources away from the network and place them into their own high-performance network. SANs can be accessed in the same fashion as a drive attached to a server. Types of storage-area networks include converged, virtual and unified SANs.</a:t>
            </a:r>
          </a:p>
          <a:p>
            <a:endParaRPr lang="en-US" dirty="0"/>
          </a:p>
        </p:txBody>
      </p:sp>
    </p:spTree>
    <p:extLst>
      <p:ext uri="{BB962C8B-B14F-4D97-AF65-F5344CB8AC3E}">
        <p14:creationId xmlns:p14="http://schemas.microsoft.com/office/powerpoint/2010/main" val="1768798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9144000" y="0"/>
                </a:lnTo>
                <a:lnTo>
                  <a:pt x="9144000" y="6858000"/>
                </a:lnTo>
                <a:lnTo>
                  <a:pt x="0" y="68580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9144000" y="0"/>
                </a:lnTo>
                <a:lnTo>
                  <a:pt x="9144000" y="6858000"/>
                </a:lnTo>
                <a:lnTo>
                  <a:pt x="0" y="68580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extBox 1"/>
          <p:cNvSpPr txBox="1"/>
          <p:nvPr/>
        </p:nvSpPr>
        <p:spPr>
          <a:xfrm>
            <a:off x="190500" y="6540500"/>
            <a:ext cx="469900" cy="190500"/>
          </a:xfrm>
          <a:prstGeom prst="rect">
            <a:avLst/>
          </a:prstGeom>
          <a:noFill/>
        </p:spPr>
        <p:txBody>
          <a:bodyPr wrap="none" lIns="0" tIns="0" rIns="0" rtlCol="0">
            <a:spAutoFit/>
          </a:bodyPr>
          <a:lstStyle/>
          <a:p>
            <a:pPr>
              <a:lnSpc>
                <a:spcPts val="1500"/>
              </a:lnSpc>
              <a:tabLst/>
            </a:pPr>
            <a:r>
              <a:rPr lang="en-US" altLang="zh-CN" sz="1400" b="1" dirty="0">
                <a:solidFill>
                  <a:srgbClr val="FFFFFF"/>
                </a:solidFill>
                <a:latin typeface="Times New Roman" pitchFamily="18" charset="0"/>
                <a:cs typeface="Times New Roman" pitchFamily="18" charset="0"/>
              </a:rPr>
              <a:t>9A-11</a:t>
            </a:r>
          </a:p>
        </p:txBody>
      </p:sp>
      <p:sp>
        <p:nvSpPr>
          <p:cNvPr id="6" name="TextBox 1"/>
          <p:cNvSpPr txBox="1"/>
          <p:nvPr/>
        </p:nvSpPr>
        <p:spPr>
          <a:xfrm>
            <a:off x="1333500" y="177800"/>
            <a:ext cx="6464300" cy="1054100"/>
          </a:xfrm>
          <a:prstGeom prst="rect">
            <a:avLst/>
          </a:prstGeom>
          <a:noFill/>
        </p:spPr>
        <p:txBody>
          <a:bodyPr wrap="none" lIns="0" tIns="0" rIns="0" rtlCol="0">
            <a:spAutoFit/>
          </a:bodyPr>
          <a:lstStyle/>
          <a:p>
            <a:pPr>
              <a:lnSpc>
                <a:spcPts val="4000"/>
              </a:lnSpc>
              <a:tabLst>
                <a:tab pos="1308100" algn="l"/>
              </a:tabLst>
            </a:pPr>
            <a:r>
              <a:rPr lang="en-US" altLang="zh-CN" sz="3600" dirty="0">
                <a:solidFill>
                  <a:srgbClr val="FFFFFF"/>
                </a:solidFill>
                <a:latin typeface="Times New Roman" pitchFamily="18" charset="0"/>
                <a:cs typeface="Times New Roman" pitchFamily="18" charset="0"/>
              </a:rPr>
              <a:t>Difference</a:t>
            </a:r>
            <a:r>
              <a:rPr lang="en-US" altLang="zh-CN" sz="3600" dirty="0">
                <a:latin typeface="Times New Roman" pitchFamily="18" charset="0"/>
                <a:cs typeface="Times New Roman" pitchFamily="18" charset="0"/>
              </a:rPr>
              <a:t> </a:t>
            </a:r>
            <a:r>
              <a:rPr lang="en-US" altLang="zh-CN" sz="3600" dirty="0">
                <a:solidFill>
                  <a:srgbClr val="FFFFFF"/>
                </a:solidFill>
                <a:latin typeface="Times New Roman" pitchFamily="18" charset="0"/>
                <a:cs typeface="Times New Roman" pitchFamily="18" charset="0"/>
              </a:rPr>
              <a:t>Between</a:t>
            </a:r>
            <a:r>
              <a:rPr lang="en-US" altLang="zh-CN" sz="3600" dirty="0">
                <a:latin typeface="Times New Roman" pitchFamily="18" charset="0"/>
                <a:cs typeface="Times New Roman" pitchFamily="18" charset="0"/>
              </a:rPr>
              <a:t> </a:t>
            </a:r>
            <a:r>
              <a:rPr lang="en-US" altLang="zh-CN" sz="3600" dirty="0">
                <a:solidFill>
                  <a:srgbClr val="FFFFFF"/>
                </a:solidFill>
                <a:latin typeface="Times New Roman" pitchFamily="18" charset="0"/>
                <a:cs typeface="Times New Roman" pitchFamily="18" charset="0"/>
              </a:rPr>
              <a:t>the</a:t>
            </a:r>
            <a:r>
              <a:rPr lang="en-US" altLang="zh-CN" sz="3600" dirty="0">
                <a:latin typeface="Times New Roman" pitchFamily="18" charset="0"/>
                <a:cs typeface="Times New Roman" pitchFamily="18" charset="0"/>
              </a:rPr>
              <a:t> </a:t>
            </a:r>
            <a:r>
              <a:rPr lang="en-US" altLang="zh-CN" sz="3600" dirty="0">
                <a:solidFill>
                  <a:srgbClr val="FFFFFF"/>
                </a:solidFill>
                <a:latin typeface="Times New Roman" pitchFamily="18" charset="0"/>
                <a:cs typeface="Times New Roman" pitchFamily="18" charset="0"/>
              </a:rPr>
              <a:t>types</a:t>
            </a:r>
            <a:r>
              <a:rPr lang="en-US" altLang="zh-CN" sz="3600" dirty="0">
                <a:latin typeface="Times New Roman" pitchFamily="18" charset="0"/>
                <a:cs typeface="Times New Roman" pitchFamily="18" charset="0"/>
              </a:rPr>
              <a:t> </a:t>
            </a:r>
            <a:r>
              <a:rPr lang="en-US" altLang="zh-CN" sz="3600" dirty="0">
                <a:solidFill>
                  <a:srgbClr val="FFFFFF"/>
                </a:solidFill>
                <a:latin typeface="Times New Roman" pitchFamily="18" charset="0"/>
                <a:cs typeface="Times New Roman" pitchFamily="18" charset="0"/>
              </a:rPr>
              <a:t>of</a:t>
            </a:r>
          </a:p>
          <a:p>
            <a:pPr>
              <a:lnSpc>
                <a:spcPts val="4300"/>
              </a:lnSpc>
              <a:tabLst>
                <a:tab pos="1308100" algn="l"/>
              </a:tabLst>
            </a:pPr>
            <a:r>
              <a:rPr lang="en-US" altLang="zh-CN" dirty="0"/>
              <a:t>	</a:t>
            </a:r>
            <a:r>
              <a:rPr lang="en-US" altLang="zh-CN" sz="3600" dirty="0">
                <a:solidFill>
                  <a:srgbClr val="FFFFFF"/>
                </a:solidFill>
                <a:latin typeface="Times New Roman" pitchFamily="18" charset="0"/>
                <a:cs typeface="Times New Roman" pitchFamily="18" charset="0"/>
              </a:rPr>
              <a:t>Computer</a:t>
            </a:r>
            <a:r>
              <a:rPr lang="en-US" altLang="zh-CN" sz="3600" dirty="0">
                <a:latin typeface="Times New Roman" pitchFamily="18" charset="0"/>
                <a:cs typeface="Times New Roman" pitchFamily="18" charset="0"/>
              </a:rPr>
              <a:t> </a:t>
            </a:r>
            <a:r>
              <a:rPr lang="en-US" altLang="zh-CN" sz="3600" dirty="0">
                <a:solidFill>
                  <a:srgbClr val="FFFFFF"/>
                </a:solidFill>
                <a:latin typeface="Times New Roman" pitchFamily="18" charset="0"/>
                <a:cs typeface="Times New Roman" pitchFamily="18" charset="0"/>
              </a:rPr>
              <a:t>network</a:t>
            </a:r>
          </a:p>
        </p:txBody>
      </p:sp>
      <p:sp>
        <p:nvSpPr>
          <p:cNvPr id="7" name="TextBox 6"/>
          <p:cNvSpPr txBox="1"/>
          <p:nvPr/>
        </p:nvSpPr>
        <p:spPr>
          <a:xfrm>
            <a:off x="176210" y="-12013"/>
            <a:ext cx="8751890" cy="1036181"/>
          </a:xfrm>
          <a:prstGeom prst="rect">
            <a:avLst/>
          </a:prstGeom>
          <a:noFill/>
        </p:spPr>
        <p:txBody>
          <a:bodyPr wrap="square" rtlCol="0">
            <a:spAutoFit/>
          </a:bodyPr>
          <a:lstStyle/>
          <a:p>
            <a:pPr>
              <a:lnSpc>
                <a:spcPts val="4000"/>
              </a:lnSpc>
              <a:tabLst>
                <a:tab pos="1308100" algn="l"/>
              </a:tabLst>
            </a:pPr>
            <a:r>
              <a:rPr lang="en-US" altLang="zh-CN" sz="2800" dirty="0">
                <a:solidFill>
                  <a:srgbClr val="FF0000"/>
                </a:solidFill>
                <a:latin typeface="Times New Roman" pitchFamily="18" charset="0"/>
                <a:cs typeface="Times New Roman" pitchFamily="18" charset="0"/>
              </a:rPr>
              <a:t>	Different types of Computer network</a:t>
            </a:r>
          </a:p>
          <a:p>
            <a:pPr algn="r"/>
            <a:endParaRPr lang="en-US" sz="2800" dirty="0">
              <a:solidFill>
                <a:srgbClr val="FF0000"/>
              </a:solidFill>
            </a:endParaRPr>
          </a:p>
        </p:txBody>
      </p:sp>
      <p:sp>
        <p:nvSpPr>
          <p:cNvPr id="5" name="Slide Number Placeholder 4"/>
          <p:cNvSpPr>
            <a:spLocks noGrp="1"/>
          </p:cNvSpPr>
          <p:nvPr>
            <p:ph type="sldNum" sz="quarter" idx="12"/>
          </p:nvPr>
        </p:nvSpPr>
        <p:spPr/>
        <p:txBody>
          <a:bodyPr/>
          <a:lstStyle/>
          <a:p>
            <a:fld id="{D7D71DB9-7D6D-4E60-8FB2-52CDF5B0F6C8}" type="slidenum">
              <a:rPr lang="en-US" smtClean="0">
                <a:solidFill>
                  <a:prstClr val="black">
                    <a:tint val="75000"/>
                  </a:prstClr>
                </a:solidFill>
              </a:rPr>
              <a:pPr/>
              <a:t>46</a:t>
            </a:fld>
            <a:endParaRPr lang="en-US">
              <a:solidFill>
                <a:prstClr val="black">
                  <a:tint val="75000"/>
                </a:prstClr>
              </a:solidFill>
            </a:endParaRPr>
          </a:p>
        </p:txBody>
      </p:sp>
      <p:sp>
        <p:nvSpPr>
          <p:cNvPr id="8" name="TextBox 7">
            <a:extLst>
              <a:ext uri="{FF2B5EF4-FFF2-40B4-BE49-F238E27FC236}">
                <a16:creationId xmlns:a16="http://schemas.microsoft.com/office/drawing/2014/main" id="{5FE820B9-A895-4404-A941-6385B1833CD8}"/>
              </a:ext>
            </a:extLst>
          </p:cNvPr>
          <p:cNvSpPr txBox="1"/>
          <p:nvPr/>
        </p:nvSpPr>
        <p:spPr>
          <a:xfrm>
            <a:off x="437039" y="552380"/>
            <a:ext cx="7975798" cy="6590971"/>
          </a:xfrm>
          <a:prstGeom prst="rect">
            <a:avLst/>
          </a:prstGeom>
          <a:noFill/>
        </p:spPr>
        <p:txBody>
          <a:bodyPr wrap="square" rtlCol="0">
            <a:spAutoFit/>
          </a:bodyPr>
          <a:lstStyle/>
          <a:p>
            <a:pPr>
              <a:lnSpc>
                <a:spcPct val="150000"/>
              </a:lnSpc>
            </a:pPr>
            <a:r>
              <a:rPr lang="en-US" sz="2400" b="1" dirty="0">
                <a:solidFill>
                  <a:srgbClr val="FF0000"/>
                </a:solidFill>
              </a:rPr>
              <a:t>Personal Area Network (PAN)</a:t>
            </a:r>
            <a:endParaRPr lang="en-US" sz="2400" dirty="0"/>
          </a:p>
          <a:p>
            <a:pPr>
              <a:lnSpc>
                <a:spcPct val="150000"/>
              </a:lnSpc>
            </a:pPr>
            <a:r>
              <a:rPr lang="en-US" sz="2000" b="1" dirty="0"/>
              <a:t>PAN</a:t>
            </a:r>
            <a:r>
              <a:rPr lang="en-US" sz="2000" dirty="0"/>
              <a:t> (Personal Area Network) is a computer network formed around a person. It generally consists of a computer, mobile, or personal digital assistant. PAN can be used for establishing communication among these personal devices for connecting to a digital network and the internet.</a:t>
            </a:r>
          </a:p>
          <a:p>
            <a:pPr>
              <a:lnSpc>
                <a:spcPct val="150000"/>
              </a:lnSpc>
              <a:buFont typeface="Arial" panose="020B0604020202020204" pitchFamily="34" charset="0"/>
              <a:buChar char="•"/>
            </a:pPr>
            <a:r>
              <a:rPr lang="en-US" sz="2000" dirty="0"/>
              <a:t>It is mostly personal devices network equipped within a limited area.</a:t>
            </a:r>
          </a:p>
          <a:p>
            <a:pPr>
              <a:lnSpc>
                <a:spcPct val="150000"/>
              </a:lnSpc>
              <a:buFont typeface="Arial" panose="020B0604020202020204" pitchFamily="34" charset="0"/>
              <a:buChar char="•"/>
            </a:pPr>
            <a:r>
              <a:rPr lang="en-US" sz="2000" dirty="0"/>
              <a:t>Allows you to handle the interconnection of IT devices at the surrounding of a single user.</a:t>
            </a:r>
          </a:p>
          <a:p>
            <a:pPr>
              <a:lnSpc>
                <a:spcPct val="150000"/>
              </a:lnSpc>
              <a:buFont typeface="Arial" panose="020B0604020202020204" pitchFamily="34" charset="0"/>
              <a:buChar char="•"/>
            </a:pPr>
            <a:r>
              <a:rPr lang="en-US" sz="2000" dirty="0"/>
              <a:t>PAN includes mobile devices, tablet, and laptop.</a:t>
            </a:r>
          </a:p>
          <a:p>
            <a:pPr>
              <a:lnSpc>
                <a:spcPct val="150000"/>
              </a:lnSpc>
              <a:buFont typeface="Arial" panose="020B0604020202020204" pitchFamily="34" charset="0"/>
              <a:buChar char="•"/>
            </a:pPr>
            <a:r>
              <a:rPr lang="en-US" sz="2000" dirty="0"/>
              <a:t>It can be wirelessly connected to the internet called WPAN.</a:t>
            </a:r>
          </a:p>
          <a:p>
            <a:pPr>
              <a:lnSpc>
                <a:spcPct val="150000"/>
              </a:lnSpc>
              <a:buFont typeface="Arial" panose="020B0604020202020204" pitchFamily="34" charset="0"/>
              <a:buChar char="•"/>
            </a:pPr>
            <a:r>
              <a:rPr lang="en-US" sz="2000" dirty="0"/>
              <a:t>Appliances use for PAN: cordless mice, keyboards, and Bluetooth systems.</a:t>
            </a:r>
          </a:p>
          <a:p>
            <a:pPr>
              <a:lnSpc>
                <a:spcPct val="150000"/>
              </a:lnSpc>
            </a:pPr>
            <a:endParaRPr lang="en-US" sz="2000" dirty="0"/>
          </a:p>
        </p:txBody>
      </p:sp>
    </p:spTree>
    <p:extLst>
      <p:ext uri="{BB962C8B-B14F-4D97-AF65-F5344CB8AC3E}">
        <p14:creationId xmlns:p14="http://schemas.microsoft.com/office/powerpoint/2010/main" val="2581326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Freeform 3"/>
          <p:cNvSpPr/>
          <p:nvPr/>
        </p:nvSpPr>
        <p:spPr>
          <a:xfrm>
            <a:off x="0" y="0"/>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9144000" y="0"/>
                </a:lnTo>
                <a:lnTo>
                  <a:pt x="9144000" y="6858000"/>
                </a:lnTo>
                <a:lnTo>
                  <a:pt x="0" y="68580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Freeform 3"/>
          <p:cNvSpPr/>
          <p:nvPr/>
        </p:nvSpPr>
        <p:spPr>
          <a:xfrm>
            <a:off x="422074" y="116632"/>
            <a:ext cx="9144000" cy="6858000"/>
          </a:xfrm>
          <a:custGeom>
            <a:avLst/>
            <a:gdLst>
              <a:gd name="connsiteX0" fmla="*/ 0 w 9144000"/>
              <a:gd name="connsiteY0" fmla="*/ 0 h 6858000"/>
              <a:gd name="connsiteX1" fmla="*/ 9144000 w 9144000"/>
              <a:gd name="connsiteY1" fmla="*/ 0 h 6858000"/>
              <a:gd name="connsiteX2" fmla="*/ 9144000 w 9144000"/>
              <a:gd name="connsiteY2" fmla="*/ 6858000 h 6858000"/>
              <a:gd name="connsiteX3" fmla="*/ 0 w 9144000"/>
              <a:gd name="connsiteY3" fmla="*/ 6858000 h 6858000"/>
              <a:gd name="connsiteX4" fmla="*/ 0 w 9144000"/>
              <a:gd name="connsiteY4" fmla="*/ 0 h 68580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6858000">
                <a:moveTo>
                  <a:pt x="0" y="0"/>
                </a:moveTo>
                <a:lnTo>
                  <a:pt x="9144000" y="0"/>
                </a:lnTo>
                <a:lnTo>
                  <a:pt x="9144000" y="6858000"/>
                </a:lnTo>
                <a:lnTo>
                  <a:pt x="0" y="6858000"/>
                </a:lnTo>
                <a:lnTo>
                  <a:pt x="0" y="0"/>
                </a:lnTo>
              </a:path>
            </a:pathLst>
          </a:custGeom>
          <a:solidFill>
            <a:srgbClr val="FFFFFF">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p:nvPicPr>
        <p:blipFill>
          <a:blip r:embed="rId2"/>
          <a:srcRect/>
          <a:stretch>
            <a:fillRect/>
          </a:stretch>
        </p:blipFill>
        <p:spPr bwMode="auto">
          <a:xfrm>
            <a:off x="2120900" y="4483100"/>
            <a:ext cx="5359400" cy="2222500"/>
          </a:xfrm>
          <a:prstGeom prst="rect">
            <a:avLst/>
          </a:prstGeom>
          <a:noFill/>
        </p:spPr>
      </p:pic>
      <p:sp>
        <p:nvSpPr>
          <p:cNvPr id="2" name="TextBox 1"/>
          <p:cNvSpPr txBox="1"/>
          <p:nvPr/>
        </p:nvSpPr>
        <p:spPr>
          <a:xfrm>
            <a:off x="190500" y="6540500"/>
            <a:ext cx="469900" cy="190500"/>
          </a:xfrm>
          <a:prstGeom prst="rect">
            <a:avLst/>
          </a:prstGeom>
          <a:noFill/>
        </p:spPr>
        <p:txBody>
          <a:bodyPr wrap="none" lIns="0" tIns="0" rIns="0" rtlCol="0">
            <a:spAutoFit/>
          </a:bodyPr>
          <a:lstStyle/>
          <a:p>
            <a:pPr>
              <a:lnSpc>
                <a:spcPts val="1500"/>
              </a:lnSpc>
              <a:tabLst/>
            </a:pPr>
            <a:r>
              <a:rPr lang="en-US" altLang="zh-CN" sz="1400" b="1" dirty="0">
                <a:solidFill>
                  <a:srgbClr val="FFFFFF"/>
                </a:solidFill>
                <a:latin typeface="Times New Roman" pitchFamily="18" charset="0"/>
                <a:cs typeface="Times New Roman" pitchFamily="18" charset="0"/>
              </a:rPr>
              <a:t>9A-12</a:t>
            </a:r>
          </a:p>
        </p:txBody>
      </p:sp>
      <p:sp>
        <p:nvSpPr>
          <p:cNvPr id="6" name="TextBox 1"/>
          <p:cNvSpPr txBox="1"/>
          <p:nvPr/>
        </p:nvSpPr>
        <p:spPr>
          <a:xfrm>
            <a:off x="539552" y="508000"/>
            <a:ext cx="8712968" cy="4175502"/>
          </a:xfrm>
          <a:prstGeom prst="rect">
            <a:avLst/>
          </a:prstGeom>
          <a:noFill/>
        </p:spPr>
        <p:txBody>
          <a:bodyPr wrap="square" lIns="0" tIns="0" rIns="0" rtlCol="0">
            <a:spAutoFit/>
          </a:bodyPr>
          <a:lstStyle/>
          <a:p>
            <a:pPr>
              <a:lnSpc>
                <a:spcPts val="4900"/>
              </a:lnSpc>
              <a:tabLst>
                <a:tab pos="342900" algn="l"/>
                <a:tab pos="660400" algn="l"/>
              </a:tabLst>
            </a:pPr>
            <a:r>
              <a:rPr lang="en-US" altLang="zh-CN" dirty="0">
                <a:latin typeface="+mj-lt"/>
              </a:rPr>
              <a:t>		</a:t>
            </a:r>
            <a:r>
              <a:rPr lang="en-US" altLang="zh-CN" sz="4400" dirty="0">
                <a:solidFill>
                  <a:srgbClr val="FFFFFF"/>
                </a:solidFill>
                <a:latin typeface="+mj-lt"/>
                <a:cs typeface="Times New Roman" pitchFamily="18" charset="0"/>
              </a:rPr>
              <a:t>Network</a:t>
            </a:r>
            <a:r>
              <a:rPr lang="en-US" altLang="zh-CN" sz="4400" dirty="0">
                <a:latin typeface="+mj-lt"/>
                <a:cs typeface="Times New Roman" pitchFamily="18" charset="0"/>
              </a:rPr>
              <a:t> </a:t>
            </a:r>
            <a:r>
              <a:rPr lang="en-US" altLang="zh-CN" sz="4400" dirty="0">
                <a:solidFill>
                  <a:srgbClr val="FFFFFF"/>
                </a:solidFill>
                <a:latin typeface="+mj-lt"/>
                <a:cs typeface="Times New Roman" pitchFamily="18" charset="0"/>
              </a:rPr>
              <a:t>Architecture</a:t>
            </a:r>
          </a:p>
          <a:p>
            <a:pPr>
              <a:lnSpc>
                <a:spcPts val="1000"/>
              </a:lnSpc>
            </a:pPr>
            <a:endParaRPr lang="en-US" altLang="zh-CN" dirty="0">
              <a:latin typeface="+mj-lt"/>
            </a:endParaRPr>
          </a:p>
          <a:p>
            <a:pPr>
              <a:lnSpc>
                <a:spcPts val="1000"/>
              </a:lnSpc>
            </a:pPr>
            <a:endParaRPr lang="en-US" altLang="zh-CN" dirty="0">
              <a:latin typeface="+mj-lt"/>
            </a:endParaRPr>
          </a:p>
          <a:p>
            <a:pPr>
              <a:lnSpc>
                <a:spcPts val="4100"/>
              </a:lnSpc>
              <a:tabLst>
                <a:tab pos="342900" algn="l"/>
                <a:tab pos="660400" algn="l"/>
              </a:tabLst>
            </a:pPr>
            <a:r>
              <a:rPr lang="en-US" altLang="zh-CN" sz="2800" dirty="0">
                <a:solidFill>
                  <a:srgbClr val="000000"/>
                </a:solidFill>
                <a:latin typeface="+mj-lt"/>
                <a:cs typeface="Times New Roman" pitchFamily="18" charset="0"/>
              </a:rPr>
              <a:t>•</a:t>
            </a:r>
            <a:r>
              <a:rPr lang="en-US" altLang="zh-CN" sz="2800" dirty="0">
                <a:latin typeface="+mj-lt"/>
                <a:cs typeface="Times New Roman" pitchFamily="18" charset="0"/>
              </a:rPr>
              <a:t>   </a:t>
            </a:r>
            <a:r>
              <a:rPr lang="en-US" altLang="zh-CN" sz="2800" b="1" dirty="0">
                <a:solidFill>
                  <a:srgbClr val="000000"/>
                </a:solidFill>
                <a:latin typeface="+mj-lt"/>
                <a:cs typeface="Times New Roman" pitchFamily="18" charset="0"/>
              </a:rPr>
              <a:t>Network</a:t>
            </a:r>
            <a:r>
              <a:rPr lang="en-US" altLang="zh-CN" sz="2800" dirty="0">
                <a:latin typeface="+mj-lt"/>
                <a:cs typeface="Times New Roman" pitchFamily="18" charset="0"/>
              </a:rPr>
              <a:t> </a:t>
            </a:r>
            <a:r>
              <a:rPr lang="en-US" altLang="zh-CN" sz="2800" b="1" dirty="0">
                <a:solidFill>
                  <a:srgbClr val="000000"/>
                </a:solidFill>
                <a:latin typeface="+mj-lt"/>
                <a:cs typeface="Times New Roman" pitchFamily="18" charset="0"/>
              </a:rPr>
              <a:t>Architecture</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is</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the</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over</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all</a:t>
            </a:r>
            <a:r>
              <a:rPr lang="en-US" altLang="zh-CN" sz="2800" dirty="0">
                <a:latin typeface="+mj-lt"/>
                <a:cs typeface="Times New Roman" pitchFamily="18" charset="0"/>
              </a:rPr>
              <a:t> </a:t>
            </a:r>
            <a:r>
              <a:rPr lang="en-US" altLang="zh-CN" sz="2800" b="1" dirty="0">
                <a:solidFill>
                  <a:srgbClr val="000000"/>
                </a:solidFill>
                <a:latin typeface="+mj-lt"/>
                <a:cs typeface="Times New Roman" pitchFamily="18" charset="0"/>
              </a:rPr>
              <a:t>design</a:t>
            </a:r>
          </a:p>
          <a:p>
            <a:pPr>
              <a:lnSpc>
                <a:spcPts val="3300"/>
              </a:lnSpc>
              <a:tabLst>
                <a:tab pos="342900" algn="l"/>
                <a:tab pos="660400" algn="l"/>
              </a:tabLst>
            </a:pPr>
            <a:r>
              <a:rPr lang="en-US" altLang="zh-CN" dirty="0">
                <a:latin typeface="+mj-lt"/>
              </a:rPr>
              <a:t>	</a:t>
            </a:r>
            <a:r>
              <a:rPr lang="en-US" altLang="zh-CN" sz="2800" b="1" dirty="0">
                <a:solidFill>
                  <a:srgbClr val="000000"/>
                </a:solidFill>
                <a:latin typeface="+mj-lt"/>
                <a:cs typeface="Times New Roman" pitchFamily="18" charset="0"/>
              </a:rPr>
              <a:t>of</a:t>
            </a:r>
            <a:r>
              <a:rPr lang="en-US" altLang="zh-CN" sz="2800" dirty="0">
                <a:latin typeface="+mj-lt"/>
                <a:cs typeface="Times New Roman" pitchFamily="18" charset="0"/>
              </a:rPr>
              <a:t> </a:t>
            </a:r>
            <a:r>
              <a:rPr lang="en-US" altLang="zh-CN" sz="2800" b="1" dirty="0">
                <a:solidFill>
                  <a:srgbClr val="000000"/>
                </a:solidFill>
                <a:latin typeface="+mj-lt"/>
                <a:cs typeface="Times New Roman" pitchFamily="18" charset="0"/>
              </a:rPr>
              <a:t>a</a:t>
            </a:r>
            <a:r>
              <a:rPr lang="en-US" altLang="zh-CN" sz="2800" dirty="0">
                <a:latin typeface="+mj-lt"/>
                <a:cs typeface="Times New Roman" pitchFamily="18" charset="0"/>
              </a:rPr>
              <a:t> </a:t>
            </a:r>
            <a:r>
              <a:rPr lang="en-US" altLang="zh-CN" sz="2800" b="1" dirty="0">
                <a:solidFill>
                  <a:srgbClr val="000000"/>
                </a:solidFill>
                <a:latin typeface="+mj-lt"/>
                <a:cs typeface="Times New Roman" pitchFamily="18" charset="0"/>
              </a:rPr>
              <a:t>computer</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network</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that</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describes</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how</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a</a:t>
            </a:r>
          </a:p>
          <a:p>
            <a:pPr>
              <a:lnSpc>
                <a:spcPts val="3300"/>
              </a:lnSpc>
              <a:tabLst>
                <a:tab pos="342900" algn="l"/>
                <a:tab pos="660400" algn="l"/>
              </a:tabLst>
            </a:pPr>
            <a:r>
              <a:rPr lang="en-US" altLang="zh-CN" dirty="0">
                <a:latin typeface="+mj-lt"/>
              </a:rPr>
              <a:t>	</a:t>
            </a:r>
            <a:r>
              <a:rPr lang="en-US" altLang="zh-CN" sz="2800" dirty="0">
                <a:solidFill>
                  <a:srgbClr val="000000"/>
                </a:solidFill>
                <a:latin typeface="+mj-lt"/>
                <a:cs typeface="Times New Roman" pitchFamily="18" charset="0"/>
              </a:rPr>
              <a:t>computer</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network</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is</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configured</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and</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what</a:t>
            </a:r>
          </a:p>
          <a:p>
            <a:pPr>
              <a:lnSpc>
                <a:spcPts val="3300"/>
              </a:lnSpc>
              <a:tabLst>
                <a:tab pos="342900" algn="l"/>
                <a:tab pos="660400" algn="l"/>
              </a:tabLst>
            </a:pPr>
            <a:r>
              <a:rPr lang="en-US" altLang="zh-CN" dirty="0">
                <a:latin typeface="+mj-lt"/>
              </a:rPr>
              <a:t>	</a:t>
            </a:r>
            <a:r>
              <a:rPr lang="en-US" altLang="zh-CN" sz="2800" dirty="0">
                <a:solidFill>
                  <a:srgbClr val="000000"/>
                </a:solidFill>
                <a:latin typeface="+mj-lt"/>
                <a:cs typeface="Times New Roman" pitchFamily="18" charset="0"/>
              </a:rPr>
              <a:t>strategies</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are</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being</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used.</a:t>
            </a:r>
          </a:p>
          <a:p>
            <a:pPr>
              <a:lnSpc>
                <a:spcPts val="4000"/>
              </a:lnSpc>
              <a:tabLst>
                <a:tab pos="342900" algn="l"/>
                <a:tab pos="660400" algn="l"/>
              </a:tabLst>
            </a:pPr>
            <a:r>
              <a:rPr lang="en-US" altLang="zh-CN" sz="2800" dirty="0">
                <a:solidFill>
                  <a:srgbClr val="000000"/>
                </a:solidFill>
                <a:latin typeface="+mj-lt"/>
                <a:cs typeface="Times New Roman" pitchFamily="18" charset="0"/>
              </a:rPr>
              <a:t>•</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It</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also</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know</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as</a:t>
            </a:r>
            <a:r>
              <a:rPr lang="en-US" altLang="zh-CN" sz="2800" dirty="0">
                <a:latin typeface="+mj-lt"/>
                <a:cs typeface="Times New Roman" pitchFamily="18" charset="0"/>
              </a:rPr>
              <a:t> </a:t>
            </a:r>
            <a:r>
              <a:rPr lang="en-US" altLang="zh-CN" sz="2800" b="1" dirty="0">
                <a:solidFill>
                  <a:srgbClr val="000000"/>
                </a:solidFill>
                <a:latin typeface="+mj-lt"/>
                <a:cs typeface="Times New Roman" pitchFamily="18" charset="0"/>
              </a:rPr>
              <a:t>network</a:t>
            </a:r>
            <a:r>
              <a:rPr lang="en-US" altLang="zh-CN" sz="2800" dirty="0">
                <a:latin typeface="+mj-lt"/>
                <a:cs typeface="Times New Roman" pitchFamily="18" charset="0"/>
              </a:rPr>
              <a:t> </a:t>
            </a:r>
            <a:r>
              <a:rPr lang="en-US" altLang="zh-CN" sz="2800" b="1" dirty="0">
                <a:solidFill>
                  <a:srgbClr val="000000"/>
                </a:solidFill>
                <a:latin typeface="+mj-lt"/>
                <a:cs typeface="Times New Roman" pitchFamily="18" charset="0"/>
              </a:rPr>
              <a:t>model</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or</a:t>
            </a:r>
            <a:r>
              <a:rPr lang="en-US" altLang="zh-CN" sz="2800" dirty="0">
                <a:latin typeface="+mj-lt"/>
                <a:cs typeface="Times New Roman" pitchFamily="18" charset="0"/>
              </a:rPr>
              <a:t> </a:t>
            </a:r>
            <a:r>
              <a:rPr lang="en-US" altLang="zh-CN" sz="2800" b="1" dirty="0">
                <a:solidFill>
                  <a:srgbClr val="000000"/>
                </a:solidFill>
                <a:latin typeface="+mj-lt"/>
                <a:cs typeface="Times New Roman" pitchFamily="18" charset="0"/>
              </a:rPr>
              <a:t>network</a:t>
            </a:r>
          </a:p>
          <a:p>
            <a:pPr>
              <a:lnSpc>
                <a:spcPts val="3300"/>
              </a:lnSpc>
              <a:tabLst>
                <a:tab pos="342900" algn="l"/>
                <a:tab pos="660400" algn="l"/>
              </a:tabLst>
            </a:pPr>
            <a:r>
              <a:rPr lang="en-US" altLang="zh-CN" dirty="0">
                <a:latin typeface="+mj-lt"/>
              </a:rPr>
              <a:t>	</a:t>
            </a:r>
            <a:r>
              <a:rPr lang="en-US" altLang="zh-CN" sz="2800" b="1" dirty="0">
                <a:solidFill>
                  <a:srgbClr val="000000"/>
                </a:solidFill>
                <a:latin typeface="+mj-lt"/>
                <a:cs typeface="Times New Roman" pitchFamily="18" charset="0"/>
              </a:rPr>
              <a:t>design</a:t>
            </a:r>
            <a:r>
              <a:rPr lang="en-US" altLang="zh-CN" sz="2800" dirty="0">
                <a:solidFill>
                  <a:srgbClr val="000000"/>
                </a:solidFill>
                <a:latin typeface="+mj-lt"/>
                <a:cs typeface="Times New Roman" pitchFamily="18" charset="0"/>
              </a:rPr>
              <a:t>.</a:t>
            </a:r>
          </a:p>
          <a:p>
            <a:pPr>
              <a:lnSpc>
                <a:spcPts val="4000"/>
              </a:lnSpc>
              <a:tabLst>
                <a:tab pos="342900" algn="l"/>
                <a:tab pos="660400" algn="l"/>
              </a:tabLst>
            </a:pPr>
            <a:r>
              <a:rPr lang="en-US" altLang="zh-CN" sz="2800" dirty="0">
                <a:solidFill>
                  <a:srgbClr val="000000"/>
                </a:solidFill>
                <a:latin typeface="+mj-lt"/>
                <a:cs typeface="Times New Roman" pitchFamily="18" charset="0"/>
              </a:rPr>
              <a:t>•</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Two</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main</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network</a:t>
            </a:r>
            <a:r>
              <a:rPr lang="en-US" altLang="zh-CN" sz="2800" dirty="0">
                <a:latin typeface="+mj-lt"/>
                <a:cs typeface="Times New Roman" pitchFamily="18" charset="0"/>
              </a:rPr>
              <a:t> </a:t>
            </a:r>
            <a:r>
              <a:rPr lang="en-US" altLang="zh-CN" sz="2800" dirty="0">
                <a:solidFill>
                  <a:srgbClr val="000000"/>
                </a:solidFill>
                <a:latin typeface="+mj-lt"/>
                <a:cs typeface="Times New Roman" pitchFamily="18" charset="0"/>
              </a:rPr>
              <a:t>architecture:</a:t>
            </a:r>
          </a:p>
        </p:txBody>
      </p:sp>
      <p:sp>
        <p:nvSpPr>
          <p:cNvPr id="7" name="Rectangle 6"/>
          <p:cNvSpPr/>
          <p:nvPr/>
        </p:nvSpPr>
        <p:spPr>
          <a:xfrm>
            <a:off x="2608910" y="260648"/>
            <a:ext cx="5491482" cy="647741"/>
          </a:xfrm>
          <a:prstGeom prst="rect">
            <a:avLst/>
          </a:prstGeom>
        </p:spPr>
        <p:txBody>
          <a:bodyPr wrap="square">
            <a:spAutoFit/>
          </a:bodyPr>
          <a:lstStyle/>
          <a:p>
            <a:pPr algn="ctr">
              <a:lnSpc>
                <a:spcPts val="4900"/>
              </a:lnSpc>
              <a:tabLst>
                <a:tab pos="342900" algn="l"/>
                <a:tab pos="660400" algn="l"/>
              </a:tabLst>
            </a:pPr>
            <a:r>
              <a:rPr lang="en-US" altLang="zh-CN" sz="2800" dirty="0">
                <a:solidFill>
                  <a:srgbClr val="FF0000"/>
                </a:solidFill>
                <a:latin typeface="Times New Roman" pitchFamily="18" charset="0"/>
                <a:cs typeface="Times New Roman" pitchFamily="18" charset="0"/>
              </a:rPr>
              <a:t>Network Architecture</a:t>
            </a:r>
          </a:p>
        </p:txBody>
      </p:sp>
      <p:sp>
        <p:nvSpPr>
          <p:cNvPr id="5" name="Slide Number Placeholder 4"/>
          <p:cNvSpPr>
            <a:spLocks noGrp="1"/>
          </p:cNvSpPr>
          <p:nvPr>
            <p:ph type="sldNum" sz="quarter" idx="12"/>
          </p:nvPr>
        </p:nvSpPr>
        <p:spPr/>
        <p:txBody>
          <a:bodyPr/>
          <a:lstStyle/>
          <a:p>
            <a:fld id="{D7D71DB9-7D6D-4E60-8FB2-52CDF5B0F6C8}" type="slidenum">
              <a:rPr lang="en-US" smtClean="0">
                <a:solidFill>
                  <a:prstClr val="black">
                    <a:tint val="75000"/>
                  </a:prstClr>
                </a:solidFill>
              </a:rPr>
              <a:pPr/>
              <a:t>47</a:t>
            </a:fld>
            <a:endParaRPr lang="en-US">
              <a:solidFill>
                <a:prstClr val="black">
                  <a:tint val="75000"/>
                </a:prstClr>
              </a:solidFill>
            </a:endParaRPr>
          </a:p>
        </p:txBody>
      </p:sp>
    </p:spTree>
    <p:extLst>
      <p:ext uri="{BB962C8B-B14F-4D97-AF65-F5344CB8AC3E}">
        <p14:creationId xmlns:p14="http://schemas.microsoft.com/office/powerpoint/2010/main" val="10314085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 </a:t>
            </a:r>
            <a:r>
              <a:rPr lang="en-US" dirty="0" err="1"/>
              <a:t>Architecutre</a:t>
            </a:r>
            <a:endParaRPr lang="en-US" dirty="0"/>
          </a:p>
        </p:txBody>
      </p:sp>
      <p:sp>
        <p:nvSpPr>
          <p:cNvPr id="3" name="TextBox 2"/>
          <p:cNvSpPr txBox="1"/>
          <p:nvPr/>
        </p:nvSpPr>
        <p:spPr>
          <a:xfrm>
            <a:off x="298174" y="1628800"/>
            <a:ext cx="8666314" cy="3730317"/>
          </a:xfrm>
          <a:prstGeom prst="rect">
            <a:avLst/>
          </a:prstGeom>
          <a:noFill/>
        </p:spPr>
        <p:txBody>
          <a:bodyPr wrap="square" rtlCol="0">
            <a:spAutoFit/>
          </a:bodyPr>
          <a:lstStyle/>
          <a:p>
            <a:pPr algn="just">
              <a:lnSpc>
                <a:spcPct val="150000"/>
              </a:lnSpc>
            </a:pPr>
            <a:r>
              <a:rPr lang="en-US" sz="2000" dirty="0">
                <a:latin typeface="+mj-lt"/>
              </a:rPr>
              <a:t>Network is the collection of computers, software and hardware that are all connected to each other to help their users work together. A network connects computers by means of cabling systems, specialized software and devices that manage data traffic. A network enables users to share files and resources, such as printers as well as send messages electronically to each other. Computer network falls under two types:</a:t>
            </a:r>
          </a:p>
          <a:p>
            <a:pPr marL="285750" lvl="0" indent="-285750" algn="just">
              <a:lnSpc>
                <a:spcPct val="150000"/>
              </a:lnSpc>
              <a:buFont typeface="Arial" panose="020B0604020202020204" pitchFamily="34" charset="0"/>
              <a:buChar char="•"/>
            </a:pPr>
            <a:r>
              <a:rPr lang="en-US" sz="2000" dirty="0">
                <a:latin typeface="+mj-lt"/>
              </a:rPr>
              <a:t>Client/Server Network</a:t>
            </a:r>
          </a:p>
          <a:p>
            <a:pPr marL="285750" lvl="0" indent="-285750" algn="just">
              <a:lnSpc>
                <a:spcPct val="150000"/>
              </a:lnSpc>
              <a:buFont typeface="Arial" panose="020B0604020202020204" pitchFamily="34" charset="0"/>
              <a:buChar char="•"/>
            </a:pPr>
            <a:r>
              <a:rPr lang="en-US" sz="2000" dirty="0">
                <a:latin typeface="+mj-lt"/>
              </a:rPr>
              <a:t>Peer to peer Network</a:t>
            </a:r>
          </a:p>
        </p:txBody>
      </p:sp>
    </p:spTree>
    <p:extLst>
      <p:ext uri="{BB962C8B-B14F-4D97-AF65-F5344CB8AC3E}">
        <p14:creationId xmlns:p14="http://schemas.microsoft.com/office/powerpoint/2010/main" val="8645042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Client/Server Network:</a:t>
            </a:r>
          </a:p>
        </p:txBody>
      </p:sp>
      <p:sp>
        <p:nvSpPr>
          <p:cNvPr id="3" name="TextBox 2"/>
          <p:cNvSpPr txBox="1"/>
          <p:nvPr/>
        </p:nvSpPr>
        <p:spPr>
          <a:xfrm>
            <a:off x="179512" y="1340768"/>
            <a:ext cx="8666314" cy="4197559"/>
          </a:xfrm>
          <a:prstGeom prst="rect">
            <a:avLst/>
          </a:prstGeom>
          <a:noFill/>
        </p:spPr>
        <p:txBody>
          <a:bodyPr wrap="square" rtlCol="0">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n-lt"/>
              </a:rPr>
              <a:t>Client/Server network is a network model designed for the end users called clients, to access the resources such as songs, video, etc. from a central computer known as Server.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n-lt"/>
              </a:rPr>
              <a:t>The central controller is known as a </a:t>
            </a:r>
            <a:r>
              <a:rPr kumimoji="0" lang="en-US" altLang="en-US" b="1" i="0" u="none" strike="noStrike" cap="none" normalizeH="0" baseline="0" dirty="0">
                <a:ln>
                  <a:noFill/>
                </a:ln>
                <a:solidFill>
                  <a:schemeClr val="tx1"/>
                </a:solidFill>
                <a:effectLst/>
                <a:latin typeface="+mn-lt"/>
              </a:rPr>
              <a:t>server</a:t>
            </a:r>
            <a:r>
              <a:rPr kumimoji="0" lang="en-US" altLang="en-US" b="0" i="0" u="none" strike="noStrike" cap="none" normalizeH="0" baseline="0" dirty="0">
                <a:ln>
                  <a:noFill/>
                </a:ln>
                <a:solidFill>
                  <a:schemeClr val="tx1"/>
                </a:solidFill>
                <a:effectLst/>
                <a:latin typeface="+mn-lt"/>
              </a:rPr>
              <a:t> while all other computers in the network are called </a:t>
            </a:r>
            <a:r>
              <a:rPr kumimoji="0" lang="en-US" altLang="en-US" b="1" i="0" u="none" strike="noStrike" cap="none" normalizeH="0" baseline="0" dirty="0">
                <a:ln>
                  <a:noFill/>
                </a:ln>
                <a:solidFill>
                  <a:schemeClr val="tx1"/>
                </a:solidFill>
                <a:effectLst/>
                <a:latin typeface="+mn-lt"/>
              </a:rPr>
              <a:t>clients</a:t>
            </a:r>
            <a:r>
              <a:rPr kumimoji="0" lang="en-US" altLang="en-US" b="0" i="0" u="none" strike="noStrike" cap="none" normalizeH="0" baseline="0" dirty="0">
                <a:ln>
                  <a:noFill/>
                </a:ln>
                <a:solidFill>
                  <a:schemeClr val="tx1"/>
                </a:solidFill>
                <a:effectLst/>
                <a:latin typeface="+mn-lt"/>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n-lt"/>
              </a:rPr>
              <a:t>A server performs all the major operations such as security and network management.</a:t>
            </a:r>
          </a:p>
          <a:p>
            <a:pPr marL="0" marR="0" lvl="0" indent="0" algn="l" defTabSz="914400" rtl="0" eaLnBrk="0" fontAlgn="base" latinLnBrk="0" hangingPunct="0">
              <a:lnSpc>
                <a:spcPct val="150000"/>
              </a:lnSpc>
              <a:spcBef>
                <a:spcPct val="0"/>
              </a:spcBef>
              <a:spcAft>
                <a:spcPct val="0"/>
              </a:spcAft>
              <a:buClrTx/>
              <a:buSzTx/>
              <a:buFontTx/>
              <a:buChar char="•"/>
              <a:tabLst/>
            </a:pPr>
            <a:r>
              <a:rPr lang="en-US" dirty="0">
                <a:latin typeface="+mn-lt"/>
              </a:rPr>
              <a:t>All the clients communicate with each other through a server. For example, if client1 wants to send some data to client 2, then it first sends the request to the server for the permission. The server sends the response to the client 1 to initiate its communication with the client 2.</a:t>
            </a:r>
            <a:r>
              <a:rPr kumimoji="0" lang="en-US" altLang="en-US" b="0" i="0" u="none" strike="noStrike" cap="none" normalizeH="0" baseline="0" dirty="0">
                <a:ln>
                  <a:noFill/>
                </a:ln>
                <a:solidFill>
                  <a:schemeClr val="tx1"/>
                </a:solidFill>
                <a:effectLst/>
                <a:latin typeface="+mn-lt"/>
              </a:rPr>
              <a:t> </a:t>
            </a:r>
          </a:p>
          <a:p>
            <a:pPr marL="285750" indent="-285750" algn="just">
              <a:lnSpc>
                <a:spcPct val="150000"/>
              </a:lnSpc>
              <a:buFont typeface="Arial" panose="020B0604020202020204" pitchFamily="34" charset="0"/>
              <a:buChar char="•"/>
            </a:pPr>
            <a:endParaRPr lang="en-US" dirty="0">
              <a:latin typeface="+mj-lt"/>
            </a:endParaRPr>
          </a:p>
        </p:txBody>
      </p:sp>
    </p:spTree>
    <p:extLst>
      <p:ext uri="{BB962C8B-B14F-4D97-AF65-F5344CB8AC3E}">
        <p14:creationId xmlns:p14="http://schemas.microsoft.com/office/powerpoint/2010/main" val="491255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2105"/>
            <a:ext cx="7992888" cy="742599"/>
          </a:xfrm>
        </p:spPr>
        <p:txBody>
          <a:bodyPr/>
          <a:lstStyle/>
          <a:p>
            <a:pPr algn="ctr" eaLnBrk="1" fontAlgn="auto" hangingPunct="1">
              <a:spcAft>
                <a:spcPts val="0"/>
              </a:spcAft>
              <a:defRPr/>
            </a:pPr>
            <a:r>
              <a:rPr lang="en-US" b="1" dirty="0">
                <a:solidFill>
                  <a:srgbClr val="FF0000"/>
                </a:solidFill>
                <a:latin typeface="Times New Roman" panose="02020603050405020304" pitchFamily="18" charset="0"/>
                <a:cs typeface="Times New Roman" panose="02020603050405020304" pitchFamily="18" charset="0"/>
              </a:rPr>
              <a:t>Computer Networks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4294967295"/>
          </p:nvPr>
        </p:nvSpPr>
        <p:spPr>
          <a:xfrm>
            <a:off x="8686800" y="6305550"/>
            <a:ext cx="457200" cy="47625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6A813F-C8BF-4EE9-BD1D-6F71323E5217}" type="slidenum">
              <a:rPr lang="en-IN">
                <a:solidFill>
                  <a:srgbClr val="B5A788"/>
                </a:solidFill>
                <a:latin typeface="Gill Sans MT" panose="020B0502020104020203" pitchFamily="34" charset="0"/>
              </a:rPr>
              <a:pPr eaLnBrk="1" hangingPunct="1"/>
              <a:t>5</a:t>
            </a:fld>
            <a:endParaRPr lang="en-IN">
              <a:solidFill>
                <a:srgbClr val="B5A788"/>
              </a:solidFill>
              <a:latin typeface="Gill Sans MT" panose="020B0502020104020203" pitchFamily="34" charset="0"/>
            </a:endParaRPr>
          </a:p>
        </p:txBody>
      </p:sp>
      <p:sp>
        <p:nvSpPr>
          <p:cNvPr id="9219" name="Content Placeholder 2"/>
          <p:cNvSpPr>
            <a:spLocks noGrp="1"/>
          </p:cNvSpPr>
          <p:nvPr>
            <p:ph idx="4294967295"/>
          </p:nvPr>
        </p:nvSpPr>
        <p:spPr>
          <a:xfrm>
            <a:off x="261864" y="908720"/>
            <a:ext cx="8702624" cy="5873080"/>
          </a:xfrm>
        </p:spPr>
        <p:txBody>
          <a:bodyPr>
            <a:normAutofit/>
          </a:bodyPr>
          <a:lstStyle/>
          <a:p>
            <a:pPr algn="just">
              <a:lnSpc>
                <a:spcPct val="170000"/>
              </a:lnSpc>
            </a:pPr>
            <a:r>
              <a:rPr lang="en-US" dirty="0">
                <a:latin typeface="Times New Roman" panose="02020603050405020304" pitchFamily="18" charset="0"/>
                <a:cs typeface="Times New Roman" panose="02020603050405020304" pitchFamily="18" charset="0"/>
              </a:rPr>
              <a:t>A computer network is a set of devices connected through links. A node can be computer, printer, or any other device capable of sending or receiving the data. The links connecting the nodes are known as communication channels.</a:t>
            </a:r>
            <a:r>
              <a:rPr lang="en-IN" dirty="0">
                <a:latin typeface="Times New Roman" panose="02020603050405020304" pitchFamily="18" charset="0"/>
                <a:cs typeface="Times New Roman" panose="02020603050405020304" pitchFamily="18" charset="0"/>
              </a:rPr>
              <a:t> The computers on a network may be linked through cables, telephone lines, radio waves, satellites etc.</a:t>
            </a:r>
            <a:endParaRPr lang="en-US" dirty="0">
              <a:latin typeface="Times New Roman" panose="02020603050405020304" pitchFamily="18" charset="0"/>
              <a:cs typeface="Times New Roman" panose="02020603050405020304" pitchFamily="18" charset="0"/>
            </a:endParaRPr>
          </a:p>
          <a:p>
            <a:pPr algn="just">
              <a:lnSpc>
                <a:spcPct val="170000"/>
              </a:lnSpc>
            </a:pPr>
            <a:r>
              <a:rPr lang="en-US" dirty="0">
                <a:latin typeface="Times New Roman" panose="02020603050405020304" pitchFamily="18" charset="0"/>
                <a:cs typeface="Times New Roman" panose="02020603050405020304" pitchFamily="18" charset="0"/>
              </a:rPr>
              <a:t>Computer Network uses distributed processing in which task is divided among several computers. Instead, a single computer handles an entire task, each separate computer handles a subset.</a:t>
            </a:r>
            <a:endParaRPr lang="en-IN" dirty="0">
              <a:latin typeface="Times New Roman" panose="02020603050405020304" pitchFamily="18" charset="0"/>
              <a:cs typeface="Times New Roman" panose="02020603050405020304" pitchFamily="18" charset="0"/>
            </a:endParaRPr>
          </a:p>
          <a:p>
            <a:pPr algn="just" eaLnBrk="1" hangingPunct="1">
              <a:lnSpc>
                <a:spcPct val="170000"/>
              </a:lnSpc>
              <a:defRPr/>
            </a:pPr>
            <a:r>
              <a:rPr lang="en-US" dirty="0">
                <a:latin typeface="Times New Roman" panose="02020603050405020304" pitchFamily="18" charset="0"/>
                <a:cs typeface="Times New Roman" panose="02020603050405020304" pitchFamily="18" charset="0"/>
              </a:rPr>
              <a:t>A popular example of a computer network is the Internet, which allows millions of users to share information.</a:t>
            </a:r>
          </a:p>
          <a:p>
            <a:pPr eaLnBrk="1" hangingPunct="1">
              <a:buFont typeface="Wingdings 2" panose="05020102010507070707" pitchFamily="18" charset="2"/>
              <a:buNone/>
              <a:defRPr/>
            </a:pP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Client/Server Network:</a:t>
            </a:r>
          </a:p>
        </p:txBody>
      </p:sp>
      <p:sp>
        <p:nvSpPr>
          <p:cNvPr id="3" name="TextBox 2"/>
          <p:cNvSpPr txBox="1"/>
          <p:nvPr/>
        </p:nvSpPr>
        <p:spPr>
          <a:xfrm>
            <a:off x="179512" y="1196752"/>
            <a:ext cx="8784976" cy="4750018"/>
          </a:xfrm>
          <a:prstGeom prst="rect">
            <a:avLst/>
          </a:prstGeom>
          <a:noFill/>
        </p:spPr>
        <p:txBody>
          <a:bodyPr wrap="square" rtlCol="0">
            <a:spAutoFit/>
          </a:bodyPr>
          <a:lstStyle/>
          <a:p>
            <a:pPr>
              <a:lnSpc>
                <a:spcPct val="150000"/>
              </a:lnSpc>
            </a:pPr>
            <a:r>
              <a:rPr lang="en-US" dirty="0">
                <a:solidFill>
                  <a:srgbClr val="FF0000"/>
                </a:solidFill>
                <a:latin typeface="+mn-lt"/>
              </a:rPr>
              <a:t>Advantages: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n-lt"/>
              </a:rPr>
              <a:t>A Client/Server network contains the centralized system. Therefore we can back up the data easily.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n-lt"/>
              </a:rPr>
              <a:t>A Client/Server network has a dedicated server that improves the overall performance of the whole system.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n-lt"/>
              </a:rPr>
              <a:t>Security is better in Client/Server network as a single server administers the shared resources.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n-lt"/>
              </a:rPr>
              <a:t>It also increases the speed of the sharing resources </a:t>
            </a:r>
          </a:p>
          <a:p>
            <a:pPr lvl="0">
              <a:lnSpc>
                <a:spcPct val="150000"/>
              </a:lnSpc>
            </a:pPr>
            <a:r>
              <a:rPr lang="en-US" dirty="0">
                <a:solidFill>
                  <a:srgbClr val="FF0000"/>
                </a:solidFill>
                <a:latin typeface="+mn-lt"/>
              </a:rPr>
              <a:t>Disadvantages:</a:t>
            </a:r>
          </a:p>
          <a:p>
            <a:pPr marL="285750" lvl="0" indent="-285750">
              <a:lnSpc>
                <a:spcPct val="150000"/>
              </a:lnSpc>
              <a:buFont typeface="Arial" panose="020B0604020202020204" pitchFamily="34" charset="0"/>
              <a:buChar char="•"/>
            </a:pPr>
            <a:r>
              <a:rPr lang="en-US" dirty="0">
                <a:latin typeface="+mn-lt"/>
              </a:rPr>
              <a:t>Require expensive, more powerful hardware for the server machine.</a:t>
            </a:r>
          </a:p>
          <a:p>
            <a:pPr marL="285750" lvl="0" indent="-285750">
              <a:lnSpc>
                <a:spcPct val="150000"/>
              </a:lnSpc>
              <a:buFont typeface="Arial" panose="020B0604020202020204" pitchFamily="34" charset="0"/>
              <a:buChar char="•"/>
            </a:pPr>
            <a:r>
              <a:rPr lang="en-US" dirty="0">
                <a:latin typeface="+mn-lt"/>
              </a:rPr>
              <a:t>Has a single point of failure. User data is unavailable when the server is down.</a:t>
            </a:r>
          </a:p>
          <a:p>
            <a:pPr marL="285750" lvl="0" indent="-285750">
              <a:lnSpc>
                <a:spcPct val="150000"/>
              </a:lnSpc>
              <a:buFont typeface="Arial" panose="020B0604020202020204" pitchFamily="34" charset="0"/>
              <a:buChar char="•"/>
            </a:pPr>
            <a:r>
              <a:rPr lang="en-US" dirty="0">
                <a:latin typeface="+mn-lt"/>
              </a:rPr>
              <a:t>Requires expensive specialized network administrative and operational software.</a:t>
            </a:r>
          </a:p>
          <a:p>
            <a:pPr marL="285750" lvl="0" indent="-285750">
              <a:lnSpc>
                <a:spcPct val="150000"/>
              </a:lnSpc>
              <a:buFont typeface="Arial" panose="020B0604020202020204" pitchFamily="34" charset="0"/>
              <a:buChar char="•"/>
            </a:pPr>
            <a:r>
              <a:rPr lang="en-US" dirty="0">
                <a:latin typeface="+mn-lt"/>
              </a:rPr>
              <a:t>Requires a professional administrator.</a:t>
            </a:r>
          </a:p>
        </p:txBody>
      </p:sp>
    </p:spTree>
    <p:extLst>
      <p:ext uri="{BB962C8B-B14F-4D97-AF65-F5344CB8AC3E}">
        <p14:creationId xmlns:p14="http://schemas.microsoft.com/office/powerpoint/2010/main" val="3649117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Peer-to-Peer Network:</a:t>
            </a:r>
          </a:p>
        </p:txBody>
      </p:sp>
      <p:sp>
        <p:nvSpPr>
          <p:cNvPr id="3" name="TextBox 2"/>
          <p:cNvSpPr txBox="1"/>
          <p:nvPr/>
        </p:nvSpPr>
        <p:spPr>
          <a:xfrm>
            <a:off x="179512" y="1340768"/>
            <a:ext cx="8784976" cy="461305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a:latin typeface="+mj-lt"/>
              </a:rPr>
              <a:t>Network computers act as equal partners, or peers. Each computer can take on the client function or the server function. Computer A may request for a file from computer B, which then sends the file to Computer A. Computer A acts like the client and Computer B acts like the server. At a later time, Computer A and B may reverse roles.</a:t>
            </a:r>
          </a:p>
          <a:p>
            <a:pPr marL="285750" indent="-285750">
              <a:lnSpc>
                <a:spcPct val="150000"/>
              </a:lnSpc>
              <a:buFont typeface="Arial" panose="020B0604020202020204" pitchFamily="34" charset="0"/>
              <a:buChar char="•"/>
            </a:pPr>
            <a:r>
              <a:rPr lang="en-US" dirty="0">
                <a:latin typeface="+mj-lt"/>
              </a:rPr>
              <a:t>Individual users control their own resources. The users may decide to share certain files with other users. </a:t>
            </a:r>
          </a:p>
          <a:p>
            <a:pPr marL="285750" indent="-285750">
              <a:lnSpc>
                <a:spcPct val="150000"/>
              </a:lnSpc>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mn-lt"/>
              </a:rPr>
              <a:t>Peer-To-Peer network is a network in which all the computers are linked together with equal privilege and responsibilities for processing the data. </a:t>
            </a:r>
          </a:p>
          <a:p>
            <a:pPr marL="285750" indent="-285750">
              <a:lnSpc>
                <a:spcPct val="150000"/>
              </a:lnSpc>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mn-lt"/>
              </a:rPr>
              <a:t>Peer-To-Peer network is useful for small environments, usually up to 10 computers. </a:t>
            </a:r>
          </a:p>
          <a:p>
            <a:pPr marL="285750" indent="-285750">
              <a:lnSpc>
                <a:spcPct val="150000"/>
              </a:lnSpc>
              <a:buFont typeface="Arial" panose="020B0604020202020204" pitchFamily="34" charset="0"/>
              <a:buChar char="•"/>
            </a:pPr>
            <a:r>
              <a:rPr kumimoji="0" lang="en-US" altLang="en-US" sz="1800" b="0" i="0" u="none" strike="noStrike" cap="none" normalizeH="0" baseline="0" dirty="0">
                <a:ln>
                  <a:noFill/>
                </a:ln>
                <a:solidFill>
                  <a:schemeClr val="tx1"/>
                </a:solidFill>
                <a:effectLst/>
                <a:latin typeface="+mn-lt"/>
              </a:rPr>
              <a:t>Peer-To-Peer network has no dedicated server. </a:t>
            </a:r>
          </a:p>
          <a:p>
            <a:pPr marL="285750" indent="-285750">
              <a:lnSpc>
                <a:spcPct val="150000"/>
              </a:lnSpc>
              <a:buFont typeface="Arial" panose="020B0604020202020204" pitchFamily="34" charset="0"/>
              <a:buChar char="•"/>
            </a:pPr>
            <a:endParaRPr lang="en-US" dirty="0">
              <a:latin typeface="+mj-lt"/>
            </a:endParaRPr>
          </a:p>
        </p:txBody>
      </p:sp>
    </p:spTree>
    <p:extLst>
      <p:ext uri="{BB962C8B-B14F-4D97-AF65-F5344CB8AC3E}">
        <p14:creationId xmlns:p14="http://schemas.microsoft.com/office/powerpoint/2010/main" val="31184098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Peer-to-Peer Network:</a:t>
            </a:r>
          </a:p>
        </p:txBody>
      </p:sp>
      <p:sp>
        <p:nvSpPr>
          <p:cNvPr id="3" name="TextBox 2"/>
          <p:cNvSpPr txBox="1"/>
          <p:nvPr/>
        </p:nvSpPr>
        <p:spPr>
          <a:xfrm>
            <a:off x="179512" y="1340768"/>
            <a:ext cx="8784976" cy="3780522"/>
          </a:xfrm>
          <a:prstGeom prst="rect">
            <a:avLst/>
          </a:prstGeom>
          <a:noFill/>
        </p:spPr>
        <p:txBody>
          <a:bodyPr wrap="square" rtlCol="0">
            <a:spAutoFit/>
          </a:bodyPr>
          <a:lstStyle/>
          <a:p>
            <a:pPr>
              <a:lnSpc>
                <a:spcPct val="150000"/>
              </a:lnSpc>
            </a:pPr>
            <a:r>
              <a:rPr lang="en-US" dirty="0">
                <a:solidFill>
                  <a:srgbClr val="FF0000"/>
                </a:solidFill>
              </a:rPr>
              <a:t>Advantages:</a:t>
            </a:r>
          </a:p>
          <a:p>
            <a:pPr>
              <a:lnSpc>
                <a:spcPct val="150000"/>
              </a:lnSpc>
              <a:buFont typeface="Arial" panose="020B0604020202020204" pitchFamily="34" charset="0"/>
              <a:buChar char="•"/>
            </a:pPr>
            <a:r>
              <a:rPr lang="en-US" dirty="0"/>
              <a:t>It is less costly as it does not contain any dedicated server.</a:t>
            </a:r>
          </a:p>
          <a:p>
            <a:pPr>
              <a:lnSpc>
                <a:spcPct val="150000"/>
              </a:lnSpc>
              <a:buFont typeface="Arial" panose="020B0604020202020204" pitchFamily="34" charset="0"/>
              <a:buChar char="•"/>
            </a:pPr>
            <a:r>
              <a:rPr lang="en-US" dirty="0"/>
              <a:t>If </a:t>
            </a:r>
            <a:r>
              <a:rPr lang="en-US" dirty="0">
                <a:latin typeface="+mn-lt"/>
              </a:rPr>
              <a:t>one</a:t>
            </a:r>
            <a:r>
              <a:rPr lang="en-US" dirty="0"/>
              <a:t> computer stops working but, other computers will not stop working. </a:t>
            </a:r>
          </a:p>
          <a:p>
            <a:pPr>
              <a:lnSpc>
                <a:spcPct val="150000"/>
              </a:lnSpc>
              <a:buFont typeface="Arial" panose="020B0604020202020204" pitchFamily="34" charset="0"/>
              <a:buChar char="•"/>
            </a:pPr>
            <a:r>
              <a:rPr lang="en-US" dirty="0"/>
              <a:t>It is easy to set up and maintain as each computer manages itself.</a:t>
            </a:r>
          </a:p>
          <a:p>
            <a:pPr lvl="0">
              <a:lnSpc>
                <a:spcPct val="150000"/>
              </a:lnSpc>
            </a:pPr>
            <a:r>
              <a:rPr lang="en-US" dirty="0">
                <a:solidFill>
                  <a:srgbClr val="FF0000"/>
                </a:solidFill>
              </a:rPr>
              <a:t>Disadvantages:</a:t>
            </a:r>
          </a:p>
          <a:p>
            <a:pPr marL="285750" lvl="0" indent="-285750">
              <a:lnSpc>
                <a:spcPct val="150000"/>
              </a:lnSpc>
              <a:buFont typeface="Arial" panose="020B0604020202020204" pitchFamily="34" charset="0"/>
              <a:buChar char="•"/>
            </a:pPr>
            <a:r>
              <a:rPr lang="en-US" dirty="0"/>
              <a:t>Less secure.</a:t>
            </a:r>
          </a:p>
          <a:p>
            <a:pPr marL="285750" lvl="0" indent="-285750">
              <a:lnSpc>
                <a:spcPct val="150000"/>
              </a:lnSpc>
              <a:buFont typeface="Arial" panose="020B0604020202020204" pitchFamily="34" charset="0"/>
              <a:buChar char="•"/>
            </a:pPr>
            <a:r>
              <a:rPr lang="en-US" dirty="0"/>
              <a:t>Doesn’t scale well to large networks and administration becomes unmanageable.</a:t>
            </a:r>
          </a:p>
          <a:p>
            <a:pPr marL="285750" lvl="0" indent="-285750">
              <a:lnSpc>
                <a:spcPct val="150000"/>
              </a:lnSpc>
              <a:buFont typeface="Arial" panose="020B0604020202020204" pitchFamily="34" charset="0"/>
              <a:buChar char="•"/>
            </a:pPr>
            <a:r>
              <a:rPr lang="en-US" dirty="0"/>
              <a:t>In the case of Peer-To-Peer network, it does not contain the centralized system . Therefore, it cannot back up the data as the data is different in different locations.</a:t>
            </a:r>
          </a:p>
        </p:txBody>
      </p:sp>
    </p:spTree>
    <p:extLst>
      <p:ext uri="{BB962C8B-B14F-4D97-AF65-F5344CB8AC3E}">
        <p14:creationId xmlns:p14="http://schemas.microsoft.com/office/powerpoint/2010/main" val="38586384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88640"/>
            <a:ext cx="8217176" cy="695049"/>
          </a:xfrm>
        </p:spPr>
        <p:txBody>
          <a:bodyPr>
            <a:normAutofit/>
          </a:bodyPr>
          <a:lstStyle/>
          <a:p>
            <a:r>
              <a:rPr lang="en-US" b="1" dirty="0"/>
              <a:t>Protocols:</a:t>
            </a:r>
          </a:p>
        </p:txBody>
      </p:sp>
      <p:sp>
        <p:nvSpPr>
          <p:cNvPr id="3" name="TextBox 2"/>
          <p:cNvSpPr txBox="1"/>
          <p:nvPr/>
        </p:nvSpPr>
        <p:spPr>
          <a:xfrm>
            <a:off x="251520" y="980728"/>
            <a:ext cx="8640960" cy="5262979"/>
          </a:xfrm>
          <a:prstGeom prst="rect">
            <a:avLst/>
          </a:prstGeom>
          <a:noFill/>
        </p:spPr>
        <p:txBody>
          <a:bodyPr wrap="square" rtlCol="0">
            <a:spAutoFit/>
          </a:bodyPr>
          <a:lstStyle/>
          <a:p>
            <a:r>
              <a:rPr lang="en-US" sz="1600" b="1" dirty="0"/>
              <a:t> </a:t>
            </a:r>
            <a:r>
              <a:rPr lang="en-US" sz="1600" dirty="0"/>
              <a:t>In computer networks, communication occurs between entities in different systems. An entity is anything capable of sending or receiving information. However, two entities cannot simply send bit streams to each other and expect to be understood. For communication to occur, the entities must agree on a protocol. A protocol is a set of rules that govern data communications. A protocol defines what is communicated, how it is communicated, and when it is communicated. The key elements of a protocol are syntax, semantics, and timing.</a:t>
            </a:r>
          </a:p>
          <a:p>
            <a:r>
              <a:rPr lang="en-US" sz="1600" dirty="0"/>
              <a:t> </a:t>
            </a:r>
            <a:endParaRPr lang="en-US" sz="2000" dirty="0"/>
          </a:p>
          <a:p>
            <a:pPr lvl="1"/>
            <a:r>
              <a:rPr lang="en-US" sz="1600" b="1" dirty="0">
                <a:solidFill>
                  <a:srgbClr val="FF0000"/>
                </a:solidFill>
              </a:rPr>
              <a:t>Syntax. </a:t>
            </a:r>
            <a:r>
              <a:rPr lang="en-US" sz="1600" dirty="0"/>
              <a:t>The term syntax refers to the structure or format of the data, meaning the order in which they are presented. For example, a simple protocol might expect the first 8 bits of data to be the address of the sender, the second 8 bits to be the address of the receiver, and the rest of the stream to be the message itself.</a:t>
            </a:r>
          </a:p>
          <a:p>
            <a:r>
              <a:rPr lang="en-US" sz="1600" dirty="0"/>
              <a:t> </a:t>
            </a:r>
            <a:endParaRPr lang="en-US" sz="2000" dirty="0"/>
          </a:p>
          <a:p>
            <a:pPr lvl="1"/>
            <a:r>
              <a:rPr lang="en-US" sz="1600" b="1" dirty="0">
                <a:solidFill>
                  <a:srgbClr val="FF0000"/>
                </a:solidFill>
              </a:rPr>
              <a:t>Semantics. </a:t>
            </a:r>
            <a:r>
              <a:rPr lang="en-US" sz="1600" dirty="0"/>
              <a:t>The word semantics refers to the meaning of each section of bits. How is a particular pattern to be interpreted, and what action is to be taken based on that interpretation? For example, does an address identify the route to be taken or the final destination of the message?</a:t>
            </a:r>
          </a:p>
          <a:p>
            <a:r>
              <a:rPr lang="en-US" sz="1600" dirty="0"/>
              <a:t> </a:t>
            </a:r>
            <a:endParaRPr lang="en-US" sz="2000" dirty="0"/>
          </a:p>
          <a:p>
            <a:pPr lvl="1"/>
            <a:r>
              <a:rPr lang="en-US" sz="1600" b="1" dirty="0">
                <a:solidFill>
                  <a:srgbClr val="FF0000"/>
                </a:solidFill>
              </a:rPr>
              <a:t>Timing. </a:t>
            </a:r>
            <a:r>
              <a:rPr lang="en-US" sz="1600" dirty="0"/>
              <a:t>The term timing refers to two characteristics: when data should be sent and how fast they can be sent. For example, if a sender produces data at 100 Mbps but the receiver can process data at only 1 Mbps, the transmission will overload the receiver and some data will be lost.</a:t>
            </a:r>
          </a:p>
        </p:txBody>
      </p:sp>
    </p:spTree>
    <p:extLst>
      <p:ext uri="{BB962C8B-B14F-4D97-AF65-F5344CB8AC3E}">
        <p14:creationId xmlns:p14="http://schemas.microsoft.com/office/powerpoint/2010/main" val="11884741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846302" y="548680"/>
            <a:ext cx="6624736" cy="892552"/>
          </a:xfrm>
          <a:prstGeom prst="rect">
            <a:avLst/>
          </a:prstGeom>
          <a:noFill/>
        </p:spPr>
        <p:txBody>
          <a:bodyPr wrap="square" rtlCol="0">
            <a:spAutoFit/>
          </a:bodyPr>
          <a:lstStyle/>
          <a:p>
            <a:r>
              <a:rPr lang="en-US" sz="3200" b="1" dirty="0">
                <a:solidFill>
                  <a:srgbClr val="FF0000"/>
                </a:solidFill>
                <a:latin typeface="+mj-lt"/>
              </a:rPr>
              <a:t>Standards</a:t>
            </a:r>
          </a:p>
          <a:p>
            <a:endParaRPr lang="en-US" sz="2000" dirty="0">
              <a:solidFill>
                <a:srgbClr val="FF0000"/>
              </a:solidFill>
              <a:latin typeface="+mj-lt"/>
            </a:endParaRPr>
          </a:p>
        </p:txBody>
      </p:sp>
      <p:sp>
        <p:nvSpPr>
          <p:cNvPr id="5" name="TextBox 4">
            <a:extLst>
              <a:ext uri="{FF2B5EF4-FFF2-40B4-BE49-F238E27FC236}">
                <a16:creationId xmlns:a16="http://schemas.microsoft.com/office/drawing/2014/main" id="{464707FE-5BE1-4FFD-9E54-7A775F66174C}"/>
              </a:ext>
            </a:extLst>
          </p:cNvPr>
          <p:cNvSpPr txBox="1"/>
          <p:nvPr/>
        </p:nvSpPr>
        <p:spPr>
          <a:xfrm>
            <a:off x="611560" y="1484784"/>
            <a:ext cx="7416824" cy="3416320"/>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Standards :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It provides guidelines to manufacturers, vendor, government agencies and other service providers to ensure the kind of interconnectivity necessary in todays market place and in international communication. It is important to follow Standards which are created by various  Standard Organization like IEEE , ISO , ANSI etc. </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Types of Standards :</a:t>
            </a:r>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Standards are of two types :</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De Facto Standard.</a:t>
            </a:r>
          </a:p>
          <a:p>
            <a:pPr>
              <a:buFont typeface="Arial" panose="020B0604020202020204" pitchFamily="34" charset="0"/>
              <a:buChar char="•"/>
            </a:pPr>
            <a:r>
              <a:rPr lang="en-US" dirty="0">
                <a:latin typeface="Calibri" panose="020F0502020204030204" pitchFamily="34" charset="0"/>
                <a:cs typeface="Calibri" panose="020F0502020204030204" pitchFamily="34" charset="0"/>
              </a:rPr>
              <a:t>De Jure  Standard.</a:t>
            </a:r>
          </a:p>
          <a:p>
            <a:endParaRPr lang="en-US" dirty="0">
              <a:latin typeface="+mn-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54</a:t>
            </a:fld>
            <a:endParaRPr lang="en-US">
              <a:solidFill>
                <a:prstClr val="black">
                  <a:tint val="75000"/>
                </a:prstClr>
              </a:solidFill>
            </a:endParaRPr>
          </a:p>
        </p:txBody>
      </p:sp>
    </p:spTree>
    <p:extLst>
      <p:ext uri="{BB962C8B-B14F-4D97-AF65-F5344CB8AC3E}">
        <p14:creationId xmlns:p14="http://schemas.microsoft.com/office/powerpoint/2010/main" val="41937138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6D3DA2E-2D8A-42B2-2B47-30D31CB2257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1846B8A-99C8-FF94-0BD6-B8E5185ADD0D}"/>
              </a:ext>
            </a:extLst>
          </p:cNvPr>
          <p:cNvSpPr txBox="1"/>
          <p:nvPr/>
        </p:nvSpPr>
        <p:spPr>
          <a:xfrm>
            <a:off x="846302" y="548680"/>
            <a:ext cx="6624736" cy="892552"/>
          </a:xfrm>
          <a:prstGeom prst="rect">
            <a:avLst/>
          </a:prstGeom>
          <a:noFill/>
        </p:spPr>
        <p:txBody>
          <a:bodyPr wrap="square" rtlCol="0">
            <a:spAutoFit/>
          </a:bodyPr>
          <a:lstStyle/>
          <a:p>
            <a:r>
              <a:rPr lang="en-US" sz="3200" b="1" dirty="0">
                <a:solidFill>
                  <a:srgbClr val="FF0000"/>
                </a:solidFill>
                <a:latin typeface="+mj-lt"/>
              </a:rPr>
              <a:t>Standards</a:t>
            </a:r>
          </a:p>
          <a:p>
            <a:endParaRPr lang="en-US" sz="2000" dirty="0">
              <a:solidFill>
                <a:srgbClr val="FF0000"/>
              </a:solidFill>
              <a:latin typeface="+mj-lt"/>
            </a:endParaRPr>
          </a:p>
        </p:txBody>
      </p:sp>
      <p:sp>
        <p:nvSpPr>
          <p:cNvPr id="5" name="TextBox 4">
            <a:extLst>
              <a:ext uri="{FF2B5EF4-FFF2-40B4-BE49-F238E27FC236}">
                <a16:creationId xmlns:a16="http://schemas.microsoft.com/office/drawing/2014/main" id="{C0FDE997-B9BA-4721-0840-A71BA8DB35BC}"/>
              </a:ext>
            </a:extLst>
          </p:cNvPr>
          <p:cNvSpPr txBox="1"/>
          <p:nvPr/>
        </p:nvSpPr>
        <p:spPr>
          <a:xfrm>
            <a:off x="611560" y="1268760"/>
            <a:ext cx="7992888" cy="495520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sz="1600" b="1" dirty="0">
                <a:latin typeface="+mj-lt"/>
                <a:cs typeface="Calibri" panose="020F0502020204030204" pitchFamily="34" charset="0"/>
              </a:rPr>
              <a:t>De Facto Standard : </a:t>
            </a:r>
            <a:r>
              <a:rPr kumimoji="0" lang="en-US" altLang="en-US" sz="1600" b="0" i="0" u="none" strike="noStrike" cap="none" normalizeH="0" baseline="0" dirty="0">
                <a:ln>
                  <a:noFill/>
                </a:ln>
                <a:solidFill>
                  <a:schemeClr val="tx1"/>
                </a:solidFill>
                <a:effectLst/>
                <a:latin typeface="+mj-lt"/>
              </a:rPr>
              <a:t>De facto" means </a:t>
            </a:r>
            <a:r>
              <a:rPr kumimoji="0" lang="en-US" altLang="en-US" sz="1600" b="1" i="0" u="none" strike="noStrike" cap="none" normalizeH="0" baseline="0" dirty="0">
                <a:ln>
                  <a:noFill/>
                </a:ln>
                <a:solidFill>
                  <a:schemeClr val="tx1"/>
                </a:solidFill>
                <a:effectLst/>
                <a:latin typeface="+mj-lt"/>
              </a:rPr>
              <a:t>"in fact"</a:t>
            </a:r>
            <a:r>
              <a:rPr kumimoji="0" lang="en-US" altLang="en-US" sz="1600" b="0" i="0" u="none" strike="noStrike" cap="none" normalizeH="0" baseline="0" dirty="0">
                <a:ln>
                  <a:noFill/>
                </a:ln>
                <a:solidFill>
                  <a:schemeClr val="tx1"/>
                </a:solidFill>
                <a:effectLst/>
                <a:latin typeface="+mj-lt"/>
              </a:rPr>
              <a:t> or </a:t>
            </a:r>
            <a:r>
              <a:rPr kumimoji="0" lang="en-US" altLang="en-US" sz="1600" b="1" i="0" u="none" strike="noStrike" cap="none" normalizeH="0" baseline="0" dirty="0">
                <a:ln>
                  <a:noFill/>
                </a:ln>
                <a:solidFill>
                  <a:schemeClr val="tx1"/>
                </a:solidFill>
                <a:effectLst/>
                <a:latin typeface="+mj-lt"/>
              </a:rPr>
              <a:t>"in practice."</a:t>
            </a:r>
            <a:br>
              <a:rPr kumimoji="0" lang="en-US" altLang="en-US" sz="1600" b="0" i="0" u="none" strike="noStrike" cap="none" normalizeH="0" baseline="0" dirty="0">
                <a:ln>
                  <a:noFill/>
                </a:ln>
                <a:solidFill>
                  <a:schemeClr val="tx1"/>
                </a:solidFill>
                <a:effectLst/>
                <a:latin typeface="+mj-lt"/>
              </a:rPr>
            </a:br>
            <a:r>
              <a:rPr kumimoji="0" lang="en-US" altLang="en-US" sz="1600" b="0" i="0" u="none" strike="noStrike" cap="none" normalizeH="0" baseline="0" dirty="0">
                <a:ln>
                  <a:noFill/>
                </a:ln>
                <a:solidFill>
                  <a:schemeClr val="tx1"/>
                </a:solidFill>
                <a:effectLst/>
                <a:latin typeface="+mj-lt"/>
              </a:rPr>
              <a:t>These are standards that are widely used and accepted in practice, even though they may not be officially approved by a formal standards organization.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mj-lt"/>
              </a:rPr>
              <a:t>Characteristics:</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Widely adopted by users or companies.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Becomes a standard through market dominance or common usage.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mj-lt"/>
              </a:rPr>
              <a:t>May later become a formal (de jure) standard.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mj-lt"/>
              </a:rPr>
              <a:t>Examples:</a:t>
            </a:r>
            <a:endParaRPr kumimoji="0" lang="en-US" altLang="en-US" sz="16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TCP/IP:</a:t>
            </a:r>
            <a:r>
              <a:rPr kumimoji="0" lang="en-US" altLang="en-US" sz="1600" b="0" i="0" u="none" strike="noStrike" cap="none" normalizeH="0" baseline="0" dirty="0">
                <a:ln>
                  <a:noFill/>
                </a:ln>
                <a:solidFill>
                  <a:schemeClr val="tx1"/>
                </a:solidFill>
                <a:effectLst/>
                <a:latin typeface="+mj-lt"/>
              </a:rPr>
              <a:t> Became the dominant networking protocol before being standardized by IETF.</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PDF (Portable Document Format):</a:t>
            </a:r>
            <a:r>
              <a:rPr kumimoji="0" lang="en-US" altLang="en-US" sz="1600" b="0" i="0" u="none" strike="noStrike" cap="none" normalizeH="0" baseline="0" dirty="0">
                <a:ln>
                  <a:noFill/>
                </a:ln>
                <a:solidFill>
                  <a:schemeClr val="tx1"/>
                </a:solidFill>
                <a:effectLst/>
                <a:latin typeface="+mj-lt"/>
              </a:rPr>
              <a:t> Created by Adobe and widely used before becoming an ISO standard.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mj-lt"/>
              </a:rPr>
              <a:t>Microsoft Office file formats (.doc, .</a:t>
            </a:r>
            <a:r>
              <a:rPr kumimoji="0" lang="en-US" altLang="en-US" sz="1600" b="1" i="0" u="none" strike="noStrike" cap="none" normalizeH="0" baseline="0" dirty="0" err="1">
                <a:ln>
                  <a:noFill/>
                </a:ln>
                <a:solidFill>
                  <a:schemeClr val="tx1"/>
                </a:solidFill>
                <a:effectLst/>
                <a:latin typeface="+mj-lt"/>
              </a:rPr>
              <a:t>xls</a:t>
            </a:r>
            <a:r>
              <a:rPr kumimoji="0" lang="en-US" altLang="en-US" sz="1600" b="1" i="0" u="none" strike="noStrike" cap="none" normalizeH="0" baseline="0" dirty="0">
                <a:ln>
                  <a:noFill/>
                </a:ln>
                <a:solidFill>
                  <a:schemeClr val="tx1"/>
                </a:solidFill>
                <a:effectLst/>
                <a:latin typeface="+mj-lt"/>
              </a:rPr>
              <a:t>):</a:t>
            </a:r>
            <a:r>
              <a:rPr kumimoji="0" lang="en-US" altLang="en-US" sz="1600" b="0" i="0" u="none" strike="noStrike" cap="none" normalizeH="0" baseline="0" dirty="0">
                <a:ln>
                  <a:noFill/>
                </a:ln>
                <a:solidFill>
                  <a:schemeClr val="tx1"/>
                </a:solidFill>
                <a:effectLst/>
                <a:latin typeface="+mj-lt"/>
              </a:rPr>
              <a:t> Commonly used before being standardized</a:t>
            </a:r>
          </a:p>
          <a:p>
            <a:endParaRPr lang="en-US" b="1" dirty="0">
              <a:latin typeface="Calibri" panose="020F0502020204030204" pitchFamily="34" charset="0"/>
              <a:cs typeface="Calibri" panose="020F0502020204030204" pitchFamily="34" charset="0"/>
            </a:endParaRPr>
          </a:p>
          <a:p>
            <a:endParaRPr lang="en-US" dirty="0">
              <a:latin typeface="+mn-lt"/>
            </a:endParaRPr>
          </a:p>
        </p:txBody>
      </p:sp>
      <p:sp>
        <p:nvSpPr>
          <p:cNvPr id="2" name="Slide Number Placeholder 1">
            <a:extLst>
              <a:ext uri="{FF2B5EF4-FFF2-40B4-BE49-F238E27FC236}">
                <a16:creationId xmlns:a16="http://schemas.microsoft.com/office/drawing/2014/main" id="{2FBD026F-259B-49AF-2E05-96F5F576D024}"/>
              </a:ext>
            </a:extLst>
          </p:cNvPr>
          <p:cNvSpPr>
            <a:spLocks noGrp="1"/>
          </p:cNvSpPr>
          <p:nvPr>
            <p:ph type="sldNum" sz="quarter" idx="12"/>
          </p:nvPr>
        </p:nvSpPr>
        <p:spPr/>
        <p:txBody>
          <a:bodyPr/>
          <a:lstStyle/>
          <a:p>
            <a:fld id="{00000000-1234-1234-1234-123412341234}" type="slidenum">
              <a:rPr lang="en-US" smtClean="0">
                <a:solidFill>
                  <a:prstClr val="black">
                    <a:tint val="75000"/>
                  </a:prstClr>
                </a:solidFill>
              </a:rPr>
              <a:pPr/>
              <a:t>55</a:t>
            </a:fld>
            <a:endParaRPr lang="en-US">
              <a:solidFill>
                <a:prstClr val="black">
                  <a:tint val="75000"/>
                </a:prstClr>
              </a:solidFill>
            </a:endParaRPr>
          </a:p>
        </p:txBody>
      </p:sp>
    </p:spTree>
    <p:extLst>
      <p:ext uri="{BB962C8B-B14F-4D97-AF65-F5344CB8AC3E}">
        <p14:creationId xmlns:p14="http://schemas.microsoft.com/office/powerpoint/2010/main" val="5371483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847106" y="819296"/>
            <a:ext cx="6624736" cy="707886"/>
          </a:xfrm>
          <a:prstGeom prst="rect">
            <a:avLst/>
          </a:prstGeom>
          <a:noFill/>
        </p:spPr>
        <p:txBody>
          <a:bodyPr wrap="square" rtlCol="0">
            <a:spAutoFit/>
          </a:bodyPr>
          <a:lstStyle/>
          <a:p>
            <a:r>
              <a:rPr lang="en-US" sz="2000" b="1" dirty="0">
                <a:solidFill>
                  <a:srgbClr val="FF0000"/>
                </a:solidFill>
                <a:latin typeface="+mj-lt"/>
              </a:rPr>
              <a:t>Standards</a:t>
            </a:r>
          </a:p>
          <a:p>
            <a:endParaRPr lang="en-US" sz="2000" dirty="0">
              <a:solidFill>
                <a:srgbClr val="FF0000"/>
              </a:solidFill>
              <a:latin typeface="+mj-lt"/>
            </a:endParaRPr>
          </a:p>
        </p:txBody>
      </p:sp>
      <p:sp>
        <p:nvSpPr>
          <p:cNvPr id="5" name="TextBox 4">
            <a:extLst>
              <a:ext uri="{FF2B5EF4-FFF2-40B4-BE49-F238E27FC236}">
                <a16:creationId xmlns:a16="http://schemas.microsoft.com/office/drawing/2014/main" id="{464707FE-5BE1-4FFD-9E54-7A775F66174C}"/>
              </a:ext>
            </a:extLst>
          </p:cNvPr>
          <p:cNvSpPr txBox="1"/>
          <p:nvPr/>
        </p:nvSpPr>
        <p:spPr>
          <a:xfrm>
            <a:off x="539552" y="1628800"/>
            <a:ext cx="7416824" cy="424731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lang="en-US" b="1" dirty="0">
                <a:latin typeface="+mj-lt"/>
                <a:cs typeface="Calibri" panose="020F0502020204030204" pitchFamily="34" charset="0"/>
              </a:rPr>
              <a:t>De Jure Standard : </a:t>
            </a:r>
            <a:r>
              <a:rPr kumimoji="0" lang="en-US" altLang="en-US" b="0" i="0" u="none" strike="noStrike" cap="none" normalizeH="0" baseline="0" dirty="0">
                <a:ln>
                  <a:noFill/>
                </a:ln>
                <a:solidFill>
                  <a:schemeClr val="tx1"/>
                </a:solidFill>
                <a:effectLst/>
                <a:latin typeface="+mj-lt"/>
              </a:rPr>
              <a:t>De jure" means </a:t>
            </a:r>
            <a:r>
              <a:rPr kumimoji="0" lang="en-US" altLang="en-US" b="1" i="0" u="none" strike="noStrike" cap="none" normalizeH="0" baseline="0" dirty="0">
                <a:ln>
                  <a:noFill/>
                </a:ln>
                <a:solidFill>
                  <a:schemeClr val="tx1"/>
                </a:solidFill>
                <a:effectLst/>
                <a:latin typeface="+mj-lt"/>
              </a:rPr>
              <a:t>"by law"</a:t>
            </a:r>
            <a:r>
              <a:rPr kumimoji="0" lang="en-US" altLang="en-US" b="0" i="0" u="none" strike="noStrike" cap="none" normalizeH="0" baseline="0" dirty="0">
                <a:ln>
                  <a:noFill/>
                </a:ln>
                <a:solidFill>
                  <a:schemeClr val="tx1"/>
                </a:solidFill>
                <a:effectLst/>
                <a:latin typeface="+mj-lt"/>
              </a:rPr>
              <a:t> or </a:t>
            </a:r>
            <a:r>
              <a:rPr kumimoji="0" lang="en-US" altLang="en-US" b="1" i="0" u="none" strike="noStrike" cap="none" normalizeH="0" baseline="0" dirty="0">
                <a:ln>
                  <a:noFill/>
                </a:ln>
                <a:solidFill>
                  <a:schemeClr val="tx1"/>
                </a:solidFill>
                <a:effectLst/>
                <a:latin typeface="+mj-lt"/>
              </a:rPr>
              <a:t>"by regulation."</a:t>
            </a:r>
            <a:br>
              <a:rPr kumimoji="0" lang="en-US" altLang="en-US" b="0" i="0" u="none" strike="noStrike" cap="none" normalizeH="0" baseline="0" dirty="0">
                <a:ln>
                  <a:noFill/>
                </a:ln>
                <a:solidFill>
                  <a:schemeClr val="tx1"/>
                </a:solidFill>
                <a:effectLst/>
                <a:latin typeface="+mj-lt"/>
              </a:rPr>
            </a:br>
            <a:r>
              <a:rPr kumimoji="0" lang="en-US" altLang="en-US" b="0" i="0" u="none" strike="noStrike" cap="none" normalizeH="0" baseline="0" dirty="0">
                <a:ln>
                  <a:noFill/>
                </a:ln>
                <a:solidFill>
                  <a:schemeClr val="tx1"/>
                </a:solidFill>
                <a:effectLst/>
                <a:latin typeface="+mj-lt"/>
              </a:rPr>
              <a:t>These are standards that are officially approved and recognized by standardization bodies.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mj-lt"/>
              </a:rPr>
              <a:t>Characteristics:</a:t>
            </a: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j-lt"/>
              </a:rPr>
              <a:t>Approved by national or international organizations.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j-lt"/>
              </a:rPr>
              <a:t>Legally recognized.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mj-lt"/>
              </a:rPr>
              <a:t>Often more formal and documented.</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mj-lt"/>
              </a:rPr>
              <a:t>Examples:</a:t>
            </a:r>
            <a:endParaRPr kumimoji="0" lang="en-US" altLang="en-US"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OSI Model (by ISO):</a:t>
            </a:r>
            <a:r>
              <a:rPr kumimoji="0" lang="en-US" altLang="en-US" b="0" i="0" u="none" strike="noStrike" cap="none" normalizeH="0" baseline="0" dirty="0">
                <a:ln>
                  <a:noFill/>
                </a:ln>
                <a:solidFill>
                  <a:schemeClr val="tx1"/>
                </a:solidFill>
                <a:effectLst/>
                <a:latin typeface="+mj-lt"/>
              </a:rPr>
              <a:t> A reference model for how applications communicate over a network.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IEEE 802.11:</a:t>
            </a:r>
            <a:r>
              <a:rPr kumimoji="0" lang="en-US" altLang="en-US" b="0" i="0" u="none" strike="noStrike" cap="none" normalizeH="0" baseline="0" dirty="0">
                <a:ln>
                  <a:noFill/>
                </a:ln>
                <a:solidFill>
                  <a:schemeClr val="tx1"/>
                </a:solidFill>
                <a:effectLst/>
                <a:latin typeface="+mj-lt"/>
              </a:rPr>
              <a:t> Standard for wireless LAN (Wi-Fi).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mj-lt"/>
              </a:rPr>
              <a:t>HTML (by W3C):</a:t>
            </a:r>
            <a:r>
              <a:rPr kumimoji="0" lang="en-US" altLang="en-US" b="0" i="0" u="none" strike="noStrike" cap="none" normalizeH="0" baseline="0" dirty="0">
                <a:ln>
                  <a:noFill/>
                </a:ln>
                <a:solidFill>
                  <a:schemeClr val="tx1"/>
                </a:solidFill>
                <a:effectLst/>
                <a:latin typeface="+mj-lt"/>
              </a:rPr>
              <a:t> Standard for web page structure and content.</a:t>
            </a:r>
          </a:p>
          <a:p>
            <a:endParaRPr lang="en-US" dirty="0">
              <a:latin typeface="+mj-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56</a:t>
            </a:fld>
            <a:endParaRPr lang="en-US">
              <a:solidFill>
                <a:prstClr val="black">
                  <a:tint val="75000"/>
                </a:prstClr>
              </a:solidFill>
            </a:endParaRPr>
          </a:p>
        </p:txBody>
      </p:sp>
    </p:spTree>
    <p:extLst>
      <p:ext uri="{BB962C8B-B14F-4D97-AF65-F5344CB8AC3E}">
        <p14:creationId xmlns:p14="http://schemas.microsoft.com/office/powerpoint/2010/main" val="11837695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827584" y="692696"/>
            <a:ext cx="6624736" cy="707886"/>
          </a:xfrm>
          <a:prstGeom prst="rect">
            <a:avLst/>
          </a:prstGeom>
          <a:noFill/>
        </p:spPr>
        <p:txBody>
          <a:bodyPr wrap="square" rtlCol="0">
            <a:spAutoFit/>
          </a:bodyPr>
          <a:lstStyle/>
          <a:p>
            <a:r>
              <a:rPr lang="en-US" sz="2000" b="1" dirty="0">
                <a:solidFill>
                  <a:srgbClr val="FF0000"/>
                </a:solidFill>
                <a:latin typeface="+mj-lt"/>
              </a:rPr>
              <a:t>Connection-Oriented and Connectionless  Network Service</a:t>
            </a:r>
          </a:p>
          <a:p>
            <a:endParaRPr lang="en-US" sz="2000" dirty="0">
              <a:solidFill>
                <a:srgbClr val="FF0000"/>
              </a:solidFill>
              <a:latin typeface="+mj-lt"/>
            </a:endParaRPr>
          </a:p>
        </p:txBody>
      </p:sp>
      <p:sp>
        <p:nvSpPr>
          <p:cNvPr id="5" name="TextBox 4">
            <a:extLst>
              <a:ext uri="{FF2B5EF4-FFF2-40B4-BE49-F238E27FC236}">
                <a16:creationId xmlns:a16="http://schemas.microsoft.com/office/drawing/2014/main" id="{464707FE-5BE1-4FFD-9E54-7A775F66174C}"/>
              </a:ext>
            </a:extLst>
          </p:cNvPr>
          <p:cNvSpPr txBox="1"/>
          <p:nvPr/>
        </p:nvSpPr>
        <p:spPr>
          <a:xfrm>
            <a:off x="971600" y="1484784"/>
            <a:ext cx="7416824" cy="341632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mn-lt"/>
              </a:rPr>
              <a:t>Data communication is a telecommunication network to send and receive data between two or more computers over the same or different network. There are two ways to establish a connection before sending data from one device to another, that are </a:t>
            </a:r>
            <a:r>
              <a:rPr lang="en-US" b="1" dirty="0">
                <a:latin typeface="+mn-lt"/>
              </a:rPr>
              <a:t>Connection-Oriented</a:t>
            </a:r>
            <a:r>
              <a:rPr lang="en-US" dirty="0">
                <a:latin typeface="+mn-lt"/>
              </a:rPr>
              <a:t> and </a:t>
            </a:r>
            <a:r>
              <a:rPr lang="en-US" b="1" dirty="0">
                <a:latin typeface="+mn-lt"/>
              </a:rPr>
              <a:t>Connectionless Service</a:t>
            </a:r>
            <a:r>
              <a:rPr lang="en-US" dirty="0">
                <a:latin typeface="+mn-lt"/>
              </a:rPr>
              <a:t>.</a:t>
            </a:r>
          </a:p>
          <a:p>
            <a:endParaRPr lang="en-US" dirty="0">
              <a:latin typeface="+mn-lt"/>
            </a:endParaRPr>
          </a:p>
          <a:p>
            <a:pPr marL="285750" indent="-285750">
              <a:buFont typeface="Arial" panose="020B0604020202020204" pitchFamily="34" charset="0"/>
              <a:buChar char="•"/>
            </a:pPr>
            <a:r>
              <a:rPr lang="en-US" dirty="0">
                <a:latin typeface="+mn-lt"/>
              </a:rPr>
              <a:t> Connection-oriented service involves the creation and termination of the connection for sending the data between two or more devices. </a:t>
            </a:r>
          </a:p>
          <a:p>
            <a:endParaRPr lang="en-US" dirty="0">
              <a:latin typeface="+mn-lt"/>
            </a:endParaRPr>
          </a:p>
          <a:p>
            <a:pPr marL="285750" indent="-285750">
              <a:buFont typeface="Arial" panose="020B0604020202020204" pitchFamily="34" charset="0"/>
              <a:buChar char="•"/>
            </a:pPr>
            <a:r>
              <a:rPr lang="en-US" dirty="0">
                <a:latin typeface="+mn-lt"/>
              </a:rPr>
              <a:t>In contrast, connectionless service does not require establishing any connection and termination process for transferring the data over a network.</a:t>
            </a: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57</a:t>
            </a:fld>
            <a:endParaRPr lang="en-US">
              <a:solidFill>
                <a:prstClr val="black">
                  <a:tint val="75000"/>
                </a:prstClr>
              </a:solidFill>
            </a:endParaRPr>
          </a:p>
        </p:txBody>
      </p:sp>
    </p:spTree>
    <p:extLst>
      <p:ext uri="{BB962C8B-B14F-4D97-AF65-F5344CB8AC3E}">
        <p14:creationId xmlns:p14="http://schemas.microsoft.com/office/powerpoint/2010/main" val="22128354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1CC1B6A3-6CB6-493E-9ECE-A065381EA786}"/>
              </a:ext>
            </a:extLst>
          </p:cNvPr>
          <p:cNvGraphicFramePr>
            <a:graphicFrameLocks noGrp="1"/>
          </p:cNvGraphicFramePr>
          <p:nvPr>
            <p:extLst>
              <p:ext uri="{D42A27DB-BD31-4B8C-83A1-F6EECF244321}">
                <p14:modId xmlns:p14="http://schemas.microsoft.com/office/powerpoint/2010/main" val="4025124733"/>
              </p:ext>
            </p:extLst>
          </p:nvPr>
        </p:nvGraphicFramePr>
        <p:xfrm>
          <a:off x="755576" y="196468"/>
          <a:ext cx="7296472" cy="6465063"/>
        </p:xfrm>
        <a:graphic>
          <a:graphicData uri="http://schemas.openxmlformats.org/drawingml/2006/table">
            <a:tbl>
              <a:tblPr firstRow="1" bandRow="1">
                <a:tableStyleId>{5C22544A-7EE6-4342-B048-85BDC9FD1C3A}</a:tableStyleId>
              </a:tblPr>
              <a:tblGrid>
                <a:gridCol w="3648236">
                  <a:extLst>
                    <a:ext uri="{9D8B030D-6E8A-4147-A177-3AD203B41FA5}">
                      <a16:colId xmlns:a16="http://schemas.microsoft.com/office/drawing/2014/main" val="964159273"/>
                    </a:ext>
                  </a:extLst>
                </a:gridCol>
                <a:gridCol w="3648236">
                  <a:extLst>
                    <a:ext uri="{9D8B030D-6E8A-4147-A177-3AD203B41FA5}">
                      <a16:colId xmlns:a16="http://schemas.microsoft.com/office/drawing/2014/main" val="2842178761"/>
                    </a:ext>
                  </a:extLst>
                </a:gridCol>
              </a:tblGrid>
              <a:tr h="732621">
                <a:tc>
                  <a:txBody>
                    <a:bodyPr/>
                    <a:lstStyle/>
                    <a:p>
                      <a:r>
                        <a:rPr lang="en-US" sz="1800" dirty="0"/>
                        <a:t>Connection-Oriented</a:t>
                      </a:r>
                    </a:p>
                  </a:txBody>
                  <a:tcPr/>
                </a:tc>
                <a:tc>
                  <a:txBody>
                    <a:bodyPr/>
                    <a:lstStyle/>
                    <a:p>
                      <a:r>
                        <a:rPr lang="en-US" sz="1800" dirty="0"/>
                        <a:t>Connectionless</a:t>
                      </a:r>
                    </a:p>
                  </a:txBody>
                  <a:tcPr/>
                </a:tc>
                <a:extLst>
                  <a:ext uri="{0D108BD9-81ED-4DB2-BD59-A6C34878D82A}">
                    <a16:rowId xmlns:a16="http://schemas.microsoft.com/office/drawing/2014/main" val="1039390054"/>
                  </a:ext>
                </a:extLst>
              </a:tr>
              <a:tr h="732621">
                <a:tc>
                  <a:txBody>
                    <a:bodyPr/>
                    <a:lstStyle/>
                    <a:p>
                      <a:r>
                        <a:rPr lang="en-US" sz="1600" dirty="0"/>
                        <a:t>It is designed and developed based on the telephone system.</a:t>
                      </a:r>
                    </a:p>
                  </a:txBody>
                  <a:tcPr/>
                </a:tc>
                <a:tc>
                  <a:txBody>
                    <a:bodyPr/>
                    <a:lstStyle/>
                    <a:p>
                      <a:r>
                        <a:rPr lang="en-US" sz="1600" dirty="0"/>
                        <a:t>It is service based on the postal system.</a:t>
                      </a:r>
                    </a:p>
                  </a:txBody>
                  <a:tcPr/>
                </a:tc>
                <a:extLst>
                  <a:ext uri="{0D108BD9-81ED-4DB2-BD59-A6C34878D82A}">
                    <a16:rowId xmlns:a16="http://schemas.microsoft.com/office/drawing/2014/main" val="4035951533"/>
                  </a:ext>
                </a:extLst>
              </a:tr>
              <a:tr h="732621">
                <a:tc>
                  <a:txBody>
                    <a:bodyPr/>
                    <a:lstStyle/>
                    <a:p>
                      <a:r>
                        <a:rPr lang="en-US" sz="1600" dirty="0"/>
                        <a:t>It is used to create an end to end connection between the senders to the receiver before transmitting the data over the same or different network.</a:t>
                      </a:r>
                    </a:p>
                  </a:txBody>
                  <a:tcPr/>
                </a:tc>
                <a:tc>
                  <a:txBody>
                    <a:bodyPr/>
                    <a:lstStyle/>
                    <a:p>
                      <a:r>
                        <a:rPr lang="en-US" sz="1600" dirty="0"/>
                        <a:t>It is used to transfer the data packets between senders to the receiver without creating any connection.</a:t>
                      </a:r>
                    </a:p>
                  </a:txBody>
                  <a:tcPr/>
                </a:tc>
                <a:extLst>
                  <a:ext uri="{0D108BD9-81ED-4DB2-BD59-A6C34878D82A}">
                    <a16:rowId xmlns:a16="http://schemas.microsoft.com/office/drawing/2014/main" val="1109511320"/>
                  </a:ext>
                </a:extLst>
              </a:tr>
              <a:tr h="732621">
                <a:tc>
                  <a:txBody>
                    <a:bodyPr/>
                    <a:lstStyle/>
                    <a:p>
                      <a:r>
                        <a:rPr lang="en-US" sz="1600" dirty="0"/>
                        <a:t>It requires authentication before transmitting the data packets to the receiver.</a:t>
                      </a:r>
                    </a:p>
                  </a:txBody>
                  <a:tcPr/>
                </a:tc>
                <a:tc>
                  <a:txBody>
                    <a:bodyPr/>
                    <a:lstStyle/>
                    <a:p>
                      <a:r>
                        <a:rPr lang="en-US" sz="1600" dirty="0"/>
                        <a:t>It does not require authentication before transferring data packets.</a:t>
                      </a:r>
                    </a:p>
                  </a:txBody>
                  <a:tcPr/>
                </a:tc>
                <a:extLst>
                  <a:ext uri="{0D108BD9-81ED-4DB2-BD59-A6C34878D82A}">
                    <a16:rowId xmlns:a16="http://schemas.microsoft.com/office/drawing/2014/main" val="693505667"/>
                  </a:ext>
                </a:extLst>
              </a:tr>
              <a:tr h="732621">
                <a:tc>
                  <a:txBody>
                    <a:bodyPr/>
                    <a:lstStyle/>
                    <a:p>
                      <a:r>
                        <a:rPr lang="en-US" sz="1600" dirty="0"/>
                        <a:t>All data packets are received in the same order as those sent by the sender.</a:t>
                      </a:r>
                    </a:p>
                  </a:txBody>
                  <a:tcPr/>
                </a:tc>
                <a:tc>
                  <a:txBody>
                    <a:bodyPr/>
                    <a:lstStyle/>
                    <a:p>
                      <a:r>
                        <a:rPr lang="en-US" sz="1600" dirty="0"/>
                        <a:t>Not all data packets are received in the same order as those sent by the sender.</a:t>
                      </a:r>
                    </a:p>
                  </a:txBody>
                  <a:tcPr/>
                </a:tc>
                <a:extLst>
                  <a:ext uri="{0D108BD9-81ED-4DB2-BD59-A6C34878D82A}">
                    <a16:rowId xmlns:a16="http://schemas.microsoft.com/office/drawing/2014/main" val="1623981060"/>
                  </a:ext>
                </a:extLst>
              </a:tr>
              <a:tr h="73262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It is a more reliable connection service because it guarantees data packets transfer from one end to the other end with a connection.</a:t>
                      </a:r>
                    </a:p>
                    <a:p>
                      <a:endParaRPr lang="en-US" sz="1600" dirty="0"/>
                    </a:p>
                  </a:txBody>
                  <a:tcPr anchor="ctr"/>
                </a:tc>
                <a:tc>
                  <a:txBody>
                    <a:bodyPr/>
                    <a:lstStyle/>
                    <a:p>
                      <a:r>
                        <a:rPr lang="en-US" sz="1600"/>
                        <a:t>It is not a reliable connection service because it does not guarantee the transfer of data packets from one end to another for establishing a connection.</a:t>
                      </a:r>
                      <a:endParaRPr lang="en-US" sz="1600" dirty="0"/>
                    </a:p>
                  </a:txBody>
                  <a:tcPr anchor="ctr"/>
                </a:tc>
                <a:extLst>
                  <a:ext uri="{0D108BD9-81ED-4DB2-BD59-A6C34878D82A}">
                    <a16:rowId xmlns:a16="http://schemas.microsoft.com/office/drawing/2014/main" val="1930151529"/>
                  </a:ext>
                </a:extLst>
              </a:tr>
              <a:tr h="732621">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600" dirty="0"/>
                        <a:t>Transmission Control Protocol (TCP) is an example of a connection-oriented service.</a:t>
                      </a:r>
                    </a:p>
                    <a:p>
                      <a:endParaRPr lang="en-US" sz="1600" dirty="0"/>
                    </a:p>
                  </a:txBody>
                  <a:tcPr anchor="ctr"/>
                </a:tc>
                <a:tc>
                  <a:txBody>
                    <a:bodyPr/>
                    <a:lstStyle/>
                    <a:p>
                      <a:r>
                        <a:rPr lang="en-US" sz="1600" dirty="0"/>
                        <a:t>User Datagram Protocol (UDP is an examples of connectionless service.</a:t>
                      </a:r>
                    </a:p>
                  </a:txBody>
                  <a:tcPr anchor="ctr"/>
                </a:tc>
                <a:extLst>
                  <a:ext uri="{0D108BD9-81ED-4DB2-BD59-A6C34878D82A}">
                    <a16:rowId xmlns:a16="http://schemas.microsoft.com/office/drawing/2014/main" val="2698005185"/>
                  </a:ext>
                </a:extLst>
              </a:tr>
            </a:tbl>
          </a:graphicData>
        </a:graphic>
      </p:graphicFrame>
      <p:sp>
        <p:nvSpPr>
          <p:cNvPr id="3" name="Slide Number Placeholder 2"/>
          <p:cNvSpPr>
            <a:spLocks noGrp="1"/>
          </p:cNvSpPr>
          <p:nvPr>
            <p:ph type="sldNum" sz="quarter" idx="12"/>
          </p:nvPr>
        </p:nvSpPr>
        <p:spPr/>
        <p:txBody>
          <a:bodyPr/>
          <a:lstStyle/>
          <a:p>
            <a:fld id="{00000000-1234-1234-1234-123412341234}" type="slidenum">
              <a:rPr lang="en-US" smtClean="0">
                <a:solidFill>
                  <a:prstClr val="black">
                    <a:tint val="75000"/>
                  </a:prstClr>
                </a:solidFill>
              </a:rPr>
              <a:pPr/>
              <a:t>58</a:t>
            </a:fld>
            <a:endParaRPr lang="en-US">
              <a:solidFill>
                <a:prstClr val="black">
                  <a:tint val="75000"/>
                </a:prstClr>
              </a:solidFill>
            </a:endParaRPr>
          </a:p>
        </p:txBody>
      </p:sp>
    </p:spTree>
    <p:extLst>
      <p:ext uri="{BB962C8B-B14F-4D97-AF65-F5344CB8AC3E}">
        <p14:creationId xmlns:p14="http://schemas.microsoft.com/office/powerpoint/2010/main" val="2433331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Content Placeholder 1"/>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543" t="18722"/>
          <a:stretch/>
        </p:blipFill>
        <p:spPr bwMode="auto">
          <a:xfrm>
            <a:off x="467545" y="2060848"/>
            <a:ext cx="8560100" cy="4063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a:spLocks noGrp="1" noChangeArrowheads="1"/>
          </p:cNvSpPr>
          <p:nvPr>
            <p:ph type="title"/>
          </p:nvPr>
        </p:nvSpPr>
        <p:spPr bwMode="auto">
          <a:xfrm>
            <a:off x="467544" y="123360"/>
            <a:ext cx="806489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sz="3200" dirty="0">
                <a:latin typeface="+mj-lt"/>
              </a:rPr>
              <a:t>Connection-Oriented vs Connectionless</a:t>
            </a: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D7D71DB9-7D6D-4E60-8FB2-52CDF5B0F6C8}" type="slidenum">
              <a:rPr lang="en-US" smtClean="0">
                <a:solidFill>
                  <a:prstClr val="black">
                    <a:tint val="75000"/>
                  </a:prstClr>
                </a:solidFill>
              </a:rPr>
              <a:pPr/>
              <a:t>59</a:t>
            </a:fld>
            <a:endParaRPr lang="en-US">
              <a:solidFill>
                <a:prstClr val="black">
                  <a:tint val="75000"/>
                </a:prstClr>
              </a:solidFill>
            </a:endParaRPr>
          </a:p>
        </p:txBody>
      </p:sp>
    </p:spTree>
    <p:extLst>
      <p:ext uri="{BB962C8B-B14F-4D97-AF65-F5344CB8AC3E}">
        <p14:creationId xmlns:p14="http://schemas.microsoft.com/office/powerpoint/2010/main" val="239461272"/>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eaLnBrk="1" fontAlgn="auto" hangingPunct="1">
              <a:spcAft>
                <a:spcPts val="0"/>
              </a:spcAft>
              <a:defRPr/>
            </a:pPr>
            <a:r>
              <a:rPr lang="en-US" b="1" dirty="0">
                <a:solidFill>
                  <a:srgbClr val="FF0000"/>
                </a:solidFill>
                <a:latin typeface="Times New Roman" panose="02020603050405020304" pitchFamily="18" charset="0"/>
                <a:cs typeface="Times New Roman" panose="02020603050405020304" pitchFamily="18" charset="0"/>
              </a:rPr>
              <a:t>Computer Network</a:t>
            </a:r>
            <a:endParaRPr lang="en-IN" b="1" dirty="0">
              <a:solidFill>
                <a:srgbClr val="FF0000"/>
              </a:solidFill>
              <a:latin typeface="Times New Roman" panose="02020603050405020304" pitchFamily="18" charset="0"/>
              <a:cs typeface="Times New Roman" panose="02020603050405020304" pitchFamily="18" charset="0"/>
            </a:endParaRPr>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1785938"/>
            <a:ext cx="5929312" cy="444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6A707BE1-BF14-4D82-96D5-EA5BBBFF83BF}" type="slidenum">
              <a:rPr lang="en-IN" smtClean="0"/>
              <a:pPr/>
              <a:t>6</a:t>
            </a:fld>
            <a:endParaRPr lang="en-I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1475656" y="692696"/>
            <a:ext cx="5976664" cy="707886"/>
          </a:xfrm>
          <a:prstGeom prst="rect">
            <a:avLst/>
          </a:prstGeom>
          <a:noFill/>
        </p:spPr>
        <p:txBody>
          <a:bodyPr wrap="square" rtlCol="0">
            <a:spAutoFit/>
          </a:bodyPr>
          <a:lstStyle/>
          <a:p>
            <a:r>
              <a:rPr lang="en-US" sz="2000" b="1" dirty="0">
                <a:solidFill>
                  <a:srgbClr val="FF0000"/>
                </a:solidFill>
                <a:latin typeface="+mj-lt"/>
              </a:rPr>
              <a:t>Connection-Oriented Network Service</a:t>
            </a:r>
          </a:p>
          <a:p>
            <a:endParaRPr lang="en-US" sz="2000" dirty="0">
              <a:solidFill>
                <a:srgbClr val="FF0000"/>
              </a:solidFill>
              <a:latin typeface="+mj-lt"/>
            </a:endParaRPr>
          </a:p>
        </p:txBody>
      </p:sp>
      <p:sp>
        <p:nvSpPr>
          <p:cNvPr id="5" name="TextBox 4">
            <a:extLst>
              <a:ext uri="{FF2B5EF4-FFF2-40B4-BE49-F238E27FC236}">
                <a16:creationId xmlns:a16="http://schemas.microsoft.com/office/drawing/2014/main" id="{464707FE-5BE1-4FFD-9E54-7A775F66174C}"/>
              </a:ext>
            </a:extLst>
          </p:cNvPr>
          <p:cNvSpPr txBox="1"/>
          <p:nvPr/>
        </p:nvSpPr>
        <p:spPr>
          <a:xfrm>
            <a:off x="971600" y="1484784"/>
            <a:ext cx="7416824" cy="2862322"/>
          </a:xfrm>
          <a:prstGeom prst="rect">
            <a:avLst/>
          </a:prstGeom>
          <a:noFill/>
        </p:spPr>
        <p:txBody>
          <a:bodyPr wrap="square" rtlCol="0">
            <a:spAutoFit/>
          </a:bodyPr>
          <a:lstStyle/>
          <a:p>
            <a:r>
              <a:rPr lang="en-US" sz="2000" dirty="0">
                <a:latin typeface="+mn-lt"/>
              </a:rPr>
              <a:t>A connection-oriented service is a network service that was designed and developed after the telephone system. A connection-oriented service is used to create an end to end connection between the sender and the receiver before transmitting the data over the same or different networks. In connection-oriented service, packets are transmitted to the receiver in the same order the sender has sent them. It uses a handshake method that creates a connection between the user and sender for transmitting the data over the network. Hence it is also known as a reliable network service.</a:t>
            </a: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60</a:t>
            </a:fld>
            <a:endParaRPr lang="en-US">
              <a:solidFill>
                <a:prstClr val="black">
                  <a:tint val="75000"/>
                </a:prstClr>
              </a:solidFill>
            </a:endParaRPr>
          </a:p>
        </p:txBody>
      </p:sp>
    </p:spTree>
    <p:extLst>
      <p:ext uri="{BB962C8B-B14F-4D97-AF65-F5344CB8AC3E}">
        <p14:creationId xmlns:p14="http://schemas.microsoft.com/office/powerpoint/2010/main" val="25766342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1475656" y="692696"/>
            <a:ext cx="5976664" cy="707886"/>
          </a:xfrm>
          <a:prstGeom prst="rect">
            <a:avLst/>
          </a:prstGeom>
          <a:noFill/>
        </p:spPr>
        <p:txBody>
          <a:bodyPr wrap="square" rtlCol="0">
            <a:spAutoFit/>
          </a:bodyPr>
          <a:lstStyle/>
          <a:p>
            <a:r>
              <a:rPr lang="en-US" sz="2000" b="1" dirty="0">
                <a:solidFill>
                  <a:srgbClr val="FF0000"/>
                </a:solidFill>
                <a:latin typeface="+mj-lt"/>
              </a:rPr>
              <a:t>Connectionless Network Services</a:t>
            </a:r>
          </a:p>
          <a:p>
            <a:endParaRPr lang="en-US" sz="2000" dirty="0">
              <a:solidFill>
                <a:srgbClr val="FF0000"/>
              </a:solidFill>
              <a:latin typeface="+mj-lt"/>
            </a:endParaRPr>
          </a:p>
        </p:txBody>
      </p:sp>
      <p:sp>
        <p:nvSpPr>
          <p:cNvPr id="5" name="TextBox 4">
            <a:extLst>
              <a:ext uri="{FF2B5EF4-FFF2-40B4-BE49-F238E27FC236}">
                <a16:creationId xmlns:a16="http://schemas.microsoft.com/office/drawing/2014/main" id="{464707FE-5BE1-4FFD-9E54-7A775F66174C}"/>
              </a:ext>
            </a:extLst>
          </p:cNvPr>
          <p:cNvSpPr txBox="1"/>
          <p:nvPr/>
        </p:nvSpPr>
        <p:spPr>
          <a:xfrm>
            <a:off x="971600" y="1484784"/>
            <a:ext cx="7416824" cy="3785652"/>
          </a:xfrm>
          <a:prstGeom prst="rect">
            <a:avLst/>
          </a:prstGeom>
          <a:noFill/>
        </p:spPr>
        <p:txBody>
          <a:bodyPr wrap="square" rtlCol="0">
            <a:spAutoFit/>
          </a:bodyPr>
          <a:lstStyle/>
          <a:p>
            <a:r>
              <a:rPr lang="en-US" sz="2000" dirty="0">
                <a:latin typeface="+mn-lt"/>
              </a:rPr>
              <a:t>A connection is similar to a </a:t>
            </a:r>
            <a:r>
              <a:rPr lang="en-US" sz="2000" b="1" dirty="0">
                <a:latin typeface="+mn-lt"/>
              </a:rPr>
              <a:t>postal system</a:t>
            </a:r>
            <a:r>
              <a:rPr lang="en-US" sz="2000" dirty="0">
                <a:latin typeface="+mn-lt"/>
              </a:rPr>
              <a:t>, in which each letter takes along different route paths from the source to the destination address. Connectionless service is used in the network system to transfer data from one end to another end without creating any connection. So it does not require establishing a connection before sending the data from the sender to the receiver. It is not a reliable network service because it does not guarantee the transfer of data packets to the receiver, and data packets can be received in any order to the receiver. Therefore we can say that the data packet does not follow a </a:t>
            </a:r>
            <a:r>
              <a:rPr lang="en-US" sz="2000" b="1" dirty="0">
                <a:latin typeface="+mn-lt"/>
              </a:rPr>
              <a:t>defined</a:t>
            </a:r>
            <a:r>
              <a:rPr lang="en-US" sz="2000" dirty="0">
                <a:latin typeface="+mn-lt"/>
              </a:rPr>
              <a:t> path. In connectionless service, the transmitted data packet is not received by the receiver due to network congestion, and the data may be lost.</a:t>
            </a: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61</a:t>
            </a:fld>
            <a:endParaRPr lang="en-US">
              <a:solidFill>
                <a:prstClr val="black">
                  <a:tint val="75000"/>
                </a:prstClr>
              </a:solidFill>
            </a:endParaRPr>
          </a:p>
        </p:txBody>
      </p:sp>
    </p:spTree>
    <p:extLst>
      <p:ext uri="{BB962C8B-B14F-4D97-AF65-F5344CB8AC3E}">
        <p14:creationId xmlns:p14="http://schemas.microsoft.com/office/powerpoint/2010/main" val="11150075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827584" y="836712"/>
            <a:ext cx="6624736" cy="461665"/>
          </a:xfrm>
          <a:prstGeom prst="rect">
            <a:avLst/>
          </a:prstGeom>
          <a:noFill/>
        </p:spPr>
        <p:txBody>
          <a:bodyPr wrap="square" rtlCol="0">
            <a:spAutoFit/>
          </a:bodyPr>
          <a:lstStyle/>
          <a:p>
            <a:r>
              <a:rPr lang="en-US" sz="2400" spc="-8" dirty="0">
                <a:solidFill>
                  <a:srgbClr val="FF0000"/>
                </a:solidFill>
                <a:latin typeface="Times New Roman" pitchFamily="18" charset="0"/>
                <a:cs typeface="Times New Roman" pitchFamily="18" charset="0"/>
              </a:rPr>
              <a:t>Layered</a:t>
            </a:r>
            <a:r>
              <a:rPr lang="en-US" sz="2400" spc="-180" dirty="0">
                <a:solidFill>
                  <a:srgbClr val="FF0000"/>
                </a:solidFill>
                <a:latin typeface="Times New Roman" pitchFamily="18" charset="0"/>
                <a:cs typeface="Times New Roman" pitchFamily="18" charset="0"/>
              </a:rPr>
              <a:t> </a:t>
            </a:r>
            <a:r>
              <a:rPr lang="en-US" sz="2400" spc="-8" dirty="0">
                <a:solidFill>
                  <a:srgbClr val="FF0000"/>
                </a:solidFill>
                <a:latin typeface="Times New Roman" pitchFamily="18" charset="0"/>
                <a:cs typeface="Times New Roman" pitchFamily="18" charset="0"/>
              </a:rPr>
              <a:t>Architecture</a:t>
            </a:r>
            <a:endParaRPr lang="en-US" sz="2400" dirty="0">
              <a:solidFill>
                <a:srgbClr val="FF0000"/>
              </a:solidFill>
              <a:latin typeface="+mj-lt"/>
            </a:endParaRPr>
          </a:p>
        </p:txBody>
      </p:sp>
      <p:sp>
        <p:nvSpPr>
          <p:cNvPr id="5" name="TextBox 4">
            <a:extLst>
              <a:ext uri="{FF2B5EF4-FFF2-40B4-BE49-F238E27FC236}">
                <a16:creationId xmlns:a16="http://schemas.microsoft.com/office/drawing/2014/main" id="{464707FE-5BE1-4FFD-9E54-7A775F66174C}"/>
              </a:ext>
            </a:extLst>
          </p:cNvPr>
          <p:cNvSpPr txBox="1"/>
          <p:nvPr/>
        </p:nvSpPr>
        <p:spPr>
          <a:xfrm>
            <a:off x="539552" y="1628800"/>
            <a:ext cx="7416824" cy="4939814"/>
          </a:xfrm>
          <a:prstGeom prst="rect">
            <a:avLst/>
          </a:prstGeom>
          <a:noFill/>
        </p:spPr>
        <p:txBody>
          <a:bodyPr wrap="square" rtlCol="0">
            <a:spAutoFit/>
          </a:bodyPr>
          <a:lstStyle/>
          <a:p>
            <a:pPr>
              <a:lnSpc>
                <a:spcPct val="150000"/>
              </a:lnSpc>
            </a:pPr>
            <a:r>
              <a:rPr lang="en-US" dirty="0">
                <a:latin typeface="+mj-lt"/>
                <a:cs typeface="Calibri" panose="020F0502020204030204" pitchFamily="34" charset="0"/>
              </a:rPr>
              <a:t>In layered architecture of Network Model, one whole network process is divided into small tasks. Each small task is then assigned to a particular layer which works dedicatedly to process the task only. Every layer does only specific work.</a:t>
            </a:r>
          </a:p>
          <a:p>
            <a:pPr>
              <a:lnSpc>
                <a:spcPct val="150000"/>
              </a:lnSpc>
            </a:pPr>
            <a:r>
              <a:rPr lang="en-US" dirty="0">
                <a:latin typeface="+mj-lt"/>
                <a:cs typeface="Calibri" panose="020F0502020204030204" pitchFamily="34" charset="0"/>
              </a:rPr>
              <a:t>In layered communication system, one layer of a host deals with the task done by or to be done by its peer layer at the same level on the remote host. The task is either initiated by layer at the lowest level or at the top most level. If the task is initiated by the-top most layer, it is passed on to the layer below it for further processing. The lower layer does the same thing; it processes the task and passes on to lower layer. If the task is initiated by lower most layer, then the reverse path is taken.</a:t>
            </a:r>
          </a:p>
          <a:p>
            <a:endParaRPr lang="en-US" dirty="0">
              <a:latin typeface="+mn-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62</a:t>
            </a:fld>
            <a:endParaRPr lang="en-US">
              <a:solidFill>
                <a:prstClr val="black">
                  <a:tint val="75000"/>
                </a:prstClr>
              </a:solidFill>
            </a:endParaRPr>
          </a:p>
        </p:txBody>
      </p:sp>
    </p:spTree>
    <p:extLst>
      <p:ext uri="{BB962C8B-B14F-4D97-AF65-F5344CB8AC3E}">
        <p14:creationId xmlns:p14="http://schemas.microsoft.com/office/powerpoint/2010/main" val="2855335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827584" y="836712"/>
            <a:ext cx="6624736" cy="461665"/>
          </a:xfrm>
          <a:prstGeom prst="rect">
            <a:avLst/>
          </a:prstGeom>
          <a:noFill/>
        </p:spPr>
        <p:txBody>
          <a:bodyPr wrap="square" rtlCol="0">
            <a:spAutoFit/>
          </a:bodyPr>
          <a:lstStyle/>
          <a:p>
            <a:r>
              <a:rPr lang="en-US" sz="2400" spc="-8" dirty="0">
                <a:solidFill>
                  <a:srgbClr val="FF0000"/>
                </a:solidFill>
                <a:latin typeface="Times New Roman" pitchFamily="18" charset="0"/>
                <a:cs typeface="Times New Roman" pitchFamily="18" charset="0"/>
              </a:rPr>
              <a:t>Layered</a:t>
            </a:r>
            <a:r>
              <a:rPr lang="en-US" sz="2400" spc="-180" dirty="0">
                <a:solidFill>
                  <a:srgbClr val="FF0000"/>
                </a:solidFill>
                <a:latin typeface="Times New Roman" pitchFamily="18" charset="0"/>
                <a:cs typeface="Times New Roman" pitchFamily="18" charset="0"/>
              </a:rPr>
              <a:t> </a:t>
            </a:r>
            <a:r>
              <a:rPr lang="en-US" sz="2400" spc="-8" dirty="0">
                <a:solidFill>
                  <a:srgbClr val="FF0000"/>
                </a:solidFill>
                <a:latin typeface="Times New Roman" pitchFamily="18" charset="0"/>
                <a:cs typeface="Times New Roman" pitchFamily="18" charset="0"/>
              </a:rPr>
              <a:t>Architecture</a:t>
            </a:r>
            <a:endParaRPr lang="en-US" sz="2400" dirty="0">
              <a:solidFill>
                <a:srgbClr val="FF0000"/>
              </a:solidFill>
              <a:latin typeface="+mj-lt"/>
            </a:endParaRPr>
          </a:p>
        </p:txBody>
      </p:sp>
      <p:sp>
        <p:nvSpPr>
          <p:cNvPr id="5" name="TextBox 4">
            <a:extLst>
              <a:ext uri="{FF2B5EF4-FFF2-40B4-BE49-F238E27FC236}">
                <a16:creationId xmlns:a16="http://schemas.microsoft.com/office/drawing/2014/main" id="{464707FE-5BE1-4FFD-9E54-7A775F66174C}"/>
              </a:ext>
            </a:extLst>
          </p:cNvPr>
          <p:cNvSpPr txBox="1"/>
          <p:nvPr/>
        </p:nvSpPr>
        <p:spPr>
          <a:xfrm>
            <a:off x="539552" y="1628800"/>
            <a:ext cx="7416824" cy="369332"/>
          </a:xfrm>
          <a:prstGeom prst="rect">
            <a:avLst/>
          </a:prstGeom>
          <a:noFill/>
        </p:spPr>
        <p:txBody>
          <a:bodyPr wrap="square" rtlCol="0">
            <a:spAutoFit/>
          </a:bodyPr>
          <a:lstStyle/>
          <a:p>
            <a:endParaRPr lang="en-US" dirty="0">
              <a:latin typeface="+mn-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63</a:t>
            </a:fld>
            <a:endParaRPr lang="en-US">
              <a:solidFill>
                <a:prstClr val="black">
                  <a:tint val="75000"/>
                </a:prstClr>
              </a:solidFill>
            </a:endParaRPr>
          </a:p>
        </p:txBody>
      </p:sp>
      <p:pic>
        <p:nvPicPr>
          <p:cNvPr id="6" name="Picture 5">
            <a:extLst>
              <a:ext uri="{FF2B5EF4-FFF2-40B4-BE49-F238E27FC236}">
                <a16:creationId xmlns:a16="http://schemas.microsoft.com/office/drawing/2014/main" id="{2C3A27D0-5DF8-4523-962A-0875856249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8088" y="1393252"/>
            <a:ext cx="5448772" cy="3421677"/>
          </a:xfrm>
          <a:prstGeom prst="rect">
            <a:avLst/>
          </a:prstGeom>
        </p:spPr>
      </p:pic>
      <p:sp>
        <p:nvSpPr>
          <p:cNvPr id="8" name="TextBox 7">
            <a:extLst>
              <a:ext uri="{FF2B5EF4-FFF2-40B4-BE49-F238E27FC236}">
                <a16:creationId xmlns:a16="http://schemas.microsoft.com/office/drawing/2014/main" id="{64E19A83-0939-4118-A4C8-0FB1DED9A4CD}"/>
              </a:ext>
            </a:extLst>
          </p:cNvPr>
          <p:cNvSpPr txBox="1"/>
          <p:nvPr/>
        </p:nvSpPr>
        <p:spPr>
          <a:xfrm>
            <a:off x="628650" y="5229200"/>
            <a:ext cx="6823670" cy="646331"/>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Every layer clubs together all procedures, protocols, and methods which it requires to execute its piece of task. </a:t>
            </a:r>
          </a:p>
        </p:txBody>
      </p:sp>
    </p:spTree>
    <p:extLst>
      <p:ext uri="{BB962C8B-B14F-4D97-AF65-F5344CB8AC3E}">
        <p14:creationId xmlns:p14="http://schemas.microsoft.com/office/powerpoint/2010/main" val="38207371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827584" y="836712"/>
            <a:ext cx="6624736" cy="461665"/>
          </a:xfrm>
          <a:prstGeom prst="rect">
            <a:avLst/>
          </a:prstGeom>
          <a:noFill/>
        </p:spPr>
        <p:txBody>
          <a:bodyPr wrap="square" rtlCol="0">
            <a:spAutoFit/>
          </a:bodyPr>
          <a:lstStyle/>
          <a:p>
            <a:r>
              <a:rPr lang="en-US" sz="2400" spc="-8" dirty="0">
                <a:solidFill>
                  <a:srgbClr val="FF0000"/>
                </a:solidFill>
                <a:latin typeface="Times New Roman" pitchFamily="18" charset="0"/>
                <a:cs typeface="Times New Roman" pitchFamily="18" charset="0"/>
              </a:rPr>
              <a:t>Layered</a:t>
            </a:r>
            <a:r>
              <a:rPr lang="en-US" sz="2400" spc="-180" dirty="0">
                <a:solidFill>
                  <a:srgbClr val="FF0000"/>
                </a:solidFill>
                <a:latin typeface="Times New Roman" pitchFamily="18" charset="0"/>
                <a:cs typeface="Times New Roman" pitchFamily="18" charset="0"/>
              </a:rPr>
              <a:t> </a:t>
            </a:r>
            <a:r>
              <a:rPr lang="en-US" sz="2400" spc="-8" dirty="0">
                <a:solidFill>
                  <a:srgbClr val="FF0000"/>
                </a:solidFill>
                <a:latin typeface="Times New Roman" pitchFamily="18" charset="0"/>
                <a:cs typeface="Times New Roman" pitchFamily="18" charset="0"/>
              </a:rPr>
              <a:t>Architecture</a:t>
            </a:r>
            <a:endParaRPr lang="en-US" sz="2400" dirty="0">
              <a:solidFill>
                <a:srgbClr val="FF0000"/>
              </a:solidFill>
              <a:latin typeface="+mj-lt"/>
            </a:endParaRPr>
          </a:p>
        </p:txBody>
      </p:sp>
      <p:sp>
        <p:nvSpPr>
          <p:cNvPr id="5" name="TextBox 4">
            <a:extLst>
              <a:ext uri="{FF2B5EF4-FFF2-40B4-BE49-F238E27FC236}">
                <a16:creationId xmlns:a16="http://schemas.microsoft.com/office/drawing/2014/main" id="{464707FE-5BE1-4FFD-9E54-7A775F66174C}"/>
              </a:ext>
            </a:extLst>
          </p:cNvPr>
          <p:cNvSpPr txBox="1"/>
          <p:nvPr/>
        </p:nvSpPr>
        <p:spPr>
          <a:xfrm>
            <a:off x="539552" y="1628800"/>
            <a:ext cx="7416824" cy="3939540"/>
          </a:xfrm>
          <a:prstGeom prst="rect">
            <a:avLst/>
          </a:prstGeom>
          <a:noFill/>
        </p:spPr>
        <p:txBody>
          <a:bodyPr wrap="square" rtlCol="0">
            <a:spAutoFit/>
          </a:bodyPr>
          <a:lstStyle/>
          <a:p>
            <a:r>
              <a:rPr lang="en-US" sz="1600" b="1" dirty="0">
                <a:latin typeface="Times New Roman" pitchFamily="18" charset="0"/>
                <a:cs typeface="Times New Roman" pitchFamily="18" charset="0"/>
              </a:rPr>
              <a:t>Why Layered architecture?</a:t>
            </a:r>
          </a:p>
          <a:p>
            <a:br>
              <a:rPr lang="en-US" dirty="0">
                <a:latin typeface="+mj-lt"/>
                <a:cs typeface="Times New Roman" pitchFamily="18" charset="0"/>
              </a:rPr>
            </a:br>
            <a:r>
              <a:rPr lang="en-US" dirty="0">
                <a:latin typeface="+mj-lt"/>
                <a:cs typeface="Times New Roman" pitchFamily="18" charset="0"/>
              </a:rPr>
              <a:t>1. To make the design process easy by breaking unmanageable tasks into several smaller and manageable tasks (by divide-and-conquer approach).</a:t>
            </a:r>
          </a:p>
          <a:p>
            <a:br>
              <a:rPr lang="en-US" dirty="0">
                <a:latin typeface="+mj-lt"/>
                <a:cs typeface="Times New Roman" pitchFamily="18" charset="0"/>
              </a:rPr>
            </a:br>
            <a:r>
              <a:rPr lang="en-US" dirty="0">
                <a:latin typeface="+mj-lt"/>
                <a:cs typeface="Times New Roman" pitchFamily="18" charset="0"/>
              </a:rPr>
              <a:t>2. </a:t>
            </a:r>
            <a:r>
              <a:rPr lang="en-US" dirty="0">
                <a:latin typeface="+mj-lt"/>
              </a:rPr>
              <a:t>Modularity and clear interfaces in layered architecture help different parts of a network system work together, even if they are made by different companies. This makes networks more flexible, compatible, and easier to manage.</a:t>
            </a:r>
          </a:p>
          <a:p>
            <a:br>
              <a:rPr lang="en-US" dirty="0">
                <a:latin typeface="+mj-lt"/>
                <a:cs typeface="Times New Roman" pitchFamily="18" charset="0"/>
              </a:rPr>
            </a:br>
            <a:r>
              <a:rPr lang="en-US" dirty="0">
                <a:latin typeface="+mj-lt"/>
                <a:cs typeface="Times New Roman" pitchFamily="18" charset="0"/>
              </a:rPr>
              <a:t>3. Ensure independence of layers, so that implementation of each layer can be       changed or modified without affecting other layers.</a:t>
            </a:r>
          </a:p>
          <a:p>
            <a:br>
              <a:rPr lang="en-US" dirty="0">
                <a:latin typeface="+mj-lt"/>
                <a:cs typeface="Times New Roman" pitchFamily="18" charset="0"/>
              </a:rPr>
            </a:br>
            <a:r>
              <a:rPr lang="en-US" dirty="0">
                <a:latin typeface="+mj-lt"/>
                <a:cs typeface="Times New Roman" pitchFamily="18" charset="0"/>
              </a:rPr>
              <a:t>4. Each layer can be analyzed and tested independently of all other layers.</a:t>
            </a:r>
            <a:endParaRPr lang="en-US" dirty="0">
              <a:latin typeface="+mj-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64</a:t>
            </a:fld>
            <a:endParaRPr lang="en-US">
              <a:solidFill>
                <a:prstClr val="black">
                  <a:tint val="75000"/>
                </a:prstClr>
              </a:solidFill>
            </a:endParaRPr>
          </a:p>
        </p:txBody>
      </p:sp>
    </p:spTree>
    <p:extLst>
      <p:ext uri="{BB962C8B-B14F-4D97-AF65-F5344CB8AC3E}">
        <p14:creationId xmlns:p14="http://schemas.microsoft.com/office/powerpoint/2010/main" val="26635152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827584" y="836712"/>
            <a:ext cx="6624736" cy="584775"/>
          </a:xfrm>
          <a:prstGeom prst="rect">
            <a:avLst/>
          </a:prstGeom>
          <a:noFill/>
        </p:spPr>
        <p:txBody>
          <a:bodyPr wrap="square" rtlCol="0">
            <a:spAutoFit/>
          </a:bodyPr>
          <a:lstStyle/>
          <a:p>
            <a:r>
              <a:rPr lang="en-US" sz="3200" spc="-19" dirty="0">
                <a:solidFill>
                  <a:srgbClr val="FF0000"/>
                </a:solidFill>
                <a:latin typeface="Times New Roman" pitchFamily="18" charset="0"/>
                <a:cs typeface="Times New Roman" pitchFamily="18" charset="0"/>
              </a:rPr>
              <a:t>Reference</a:t>
            </a:r>
            <a:r>
              <a:rPr lang="en-US" sz="3200" spc="-53" dirty="0">
                <a:solidFill>
                  <a:srgbClr val="FF0000"/>
                </a:solidFill>
                <a:latin typeface="Times New Roman" pitchFamily="18" charset="0"/>
                <a:cs typeface="Times New Roman" pitchFamily="18" charset="0"/>
              </a:rPr>
              <a:t> </a:t>
            </a:r>
            <a:r>
              <a:rPr lang="en-US" sz="3200" spc="-4" dirty="0">
                <a:solidFill>
                  <a:srgbClr val="FF0000"/>
                </a:solidFill>
                <a:latin typeface="Times New Roman" pitchFamily="18" charset="0"/>
                <a:cs typeface="Times New Roman" pitchFamily="18" charset="0"/>
              </a:rPr>
              <a:t>Model</a:t>
            </a:r>
            <a:endParaRPr lang="en-US" sz="3200" dirty="0">
              <a:solidFill>
                <a:srgbClr val="FF0000"/>
              </a:solidFill>
              <a:latin typeface="+mj-lt"/>
            </a:endParaRPr>
          </a:p>
        </p:txBody>
      </p:sp>
      <p:sp>
        <p:nvSpPr>
          <p:cNvPr id="5" name="TextBox 4">
            <a:extLst>
              <a:ext uri="{FF2B5EF4-FFF2-40B4-BE49-F238E27FC236}">
                <a16:creationId xmlns:a16="http://schemas.microsoft.com/office/drawing/2014/main" id="{464707FE-5BE1-4FFD-9E54-7A775F66174C}"/>
              </a:ext>
            </a:extLst>
          </p:cNvPr>
          <p:cNvSpPr txBox="1"/>
          <p:nvPr/>
        </p:nvSpPr>
        <p:spPr>
          <a:xfrm>
            <a:off x="539552" y="1628800"/>
            <a:ext cx="7416824" cy="913070"/>
          </a:xfrm>
          <a:prstGeom prst="rect">
            <a:avLst/>
          </a:prstGeom>
          <a:noFill/>
        </p:spPr>
        <p:txBody>
          <a:bodyPr wrap="square" rtlCol="0">
            <a:spAutoFit/>
          </a:bodyPr>
          <a:lstStyle/>
          <a:p>
            <a:pPr marL="9526" fontAlgn="auto">
              <a:spcBef>
                <a:spcPts val="323"/>
              </a:spcBef>
              <a:spcAft>
                <a:spcPts val="0"/>
              </a:spcAft>
              <a:buClr>
                <a:srgbClr val="9F4DA2"/>
              </a:buClr>
              <a:tabLst>
                <a:tab pos="201454" algn="l"/>
                <a:tab pos="201930" algn="l"/>
              </a:tabLst>
            </a:pPr>
            <a:r>
              <a:rPr lang="en-US" sz="1800" spc="-4" dirty="0">
                <a:solidFill>
                  <a:prstClr val="black"/>
                </a:solidFill>
                <a:latin typeface="Times New Roman" pitchFamily="18" charset="0"/>
                <a:cs typeface="Times New Roman" pitchFamily="18" charset="0"/>
              </a:rPr>
              <a:t>There </a:t>
            </a:r>
            <a:r>
              <a:rPr lang="en-US" sz="1800" spc="-8" dirty="0">
                <a:solidFill>
                  <a:prstClr val="black"/>
                </a:solidFill>
                <a:latin typeface="Times New Roman" pitchFamily="18" charset="0"/>
                <a:cs typeface="Times New Roman" pitchFamily="18" charset="0"/>
              </a:rPr>
              <a:t>are </a:t>
            </a:r>
            <a:r>
              <a:rPr lang="en-US" sz="1800" spc="-4" dirty="0">
                <a:solidFill>
                  <a:prstClr val="black"/>
                </a:solidFill>
                <a:latin typeface="Times New Roman" pitchFamily="18" charset="0"/>
                <a:cs typeface="Times New Roman" pitchFamily="18" charset="0"/>
              </a:rPr>
              <a:t>basically two reference</a:t>
            </a:r>
            <a:r>
              <a:rPr lang="en-US" sz="1800" spc="38" dirty="0">
                <a:solidFill>
                  <a:prstClr val="black"/>
                </a:solidFill>
                <a:latin typeface="Times New Roman" pitchFamily="18" charset="0"/>
                <a:cs typeface="Times New Roman" pitchFamily="18" charset="0"/>
              </a:rPr>
              <a:t> </a:t>
            </a:r>
            <a:r>
              <a:rPr lang="en-US" sz="1800" spc="-8" dirty="0">
                <a:solidFill>
                  <a:prstClr val="black"/>
                </a:solidFill>
                <a:latin typeface="Times New Roman" pitchFamily="18" charset="0"/>
                <a:cs typeface="Times New Roman" pitchFamily="18" charset="0"/>
              </a:rPr>
              <a:t>model:</a:t>
            </a:r>
            <a:endParaRPr lang="en-US" sz="1800" dirty="0">
              <a:solidFill>
                <a:prstClr val="black"/>
              </a:solidFill>
              <a:latin typeface="Times New Roman" pitchFamily="18" charset="0"/>
              <a:cs typeface="Times New Roman" pitchFamily="18" charset="0"/>
            </a:endParaRPr>
          </a:p>
          <a:p>
            <a:pPr marL="235744" fontAlgn="auto">
              <a:spcBef>
                <a:spcPts val="229"/>
              </a:spcBef>
              <a:spcAft>
                <a:spcPts val="0"/>
              </a:spcAft>
              <a:tabLst>
                <a:tab pos="421005" algn="l"/>
              </a:tabLst>
            </a:pPr>
            <a:r>
              <a:rPr lang="en-US" sz="1600" dirty="0">
                <a:solidFill>
                  <a:srgbClr val="438085"/>
                </a:solidFill>
                <a:latin typeface="Times New Roman" pitchFamily="18" charset="0"/>
                <a:cs typeface="Times New Roman" pitchFamily="18" charset="0"/>
              </a:rPr>
              <a:t>▫	</a:t>
            </a:r>
            <a:r>
              <a:rPr lang="en-US" sz="1600" dirty="0">
                <a:solidFill>
                  <a:srgbClr val="206A79"/>
                </a:solidFill>
                <a:latin typeface="Times New Roman" pitchFamily="18" charset="0"/>
                <a:cs typeface="Times New Roman" pitchFamily="18" charset="0"/>
              </a:rPr>
              <a:t>OSI reference</a:t>
            </a:r>
            <a:r>
              <a:rPr lang="en-US" sz="1600" spc="-64" dirty="0">
                <a:solidFill>
                  <a:srgbClr val="206A79"/>
                </a:solidFill>
                <a:latin typeface="Times New Roman" pitchFamily="18" charset="0"/>
                <a:cs typeface="Times New Roman" pitchFamily="18" charset="0"/>
              </a:rPr>
              <a:t> </a:t>
            </a:r>
            <a:r>
              <a:rPr lang="en-US" sz="1600" spc="-4" dirty="0">
                <a:solidFill>
                  <a:srgbClr val="206A79"/>
                </a:solidFill>
                <a:latin typeface="Times New Roman" pitchFamily="18" charset="0"/>
                <a:cs typeface="Times New Roman" pitchFamily="18" charset="0"/>
              </a:rPr>
              <a:t>model</a:t>
            </a:r>
            <a:endParaRPr lang="en-US" sz="1600" dirty="0">
              <a:solidFill>
                <a:prstClr val="black"/>
              </a:solidFill>
              <a:latin typeface="Times New Roman" pitchFamily="18" charset="0"/>
              <a:cs typeface="Times New Roman" pitchFamily="18" charset="0"/>
            </a:endParaRPr>
          </a:p>
          <a:p>
            <a:pPr marL="235744" fontAlgn="auto">
              <a:spcBef>
                <a:spcPts val="225"/>
              </a:spcBef>
              <a:spcAft>
                <a:spcPts val="0"/>
              </a:spcAft>
              <a:tabLst>
                <a:tab pos="421005" algn="l"/>
              </a:tabLst>
            </a:pPr>
            <a:r>
              <a:rPr lang="en-US" sz="1600" dirty="0">
                <a:solidFill>
                  <a:srgbClr val="438085"/>
                </a:solidFill>
                <a:latin typeface="Times New Roman" pitchFamily="18" charset="0"/>
                <a:cs typeface="Times New Roman" pitchFamily="18" charset="0"/>
              </a:rPr>
              <a:t>▫	</a:t>
            </a:r>
            <a:r>
              <a:rPr lang="en-US" sz="1600" dirty="0">
                <a:solidFill>
                  <a:srgbClr val="206A79"/>
                </a:solidFill>
                <a:latin typeface="Times New Roman" pitchFamily="18" charset="0"/>
                <a:cs typeface="Times New Roman" pitchFamily="18" charset="0"/>
              </a:rPr>
              <a:t>TCP/IP </a:t>
            </a:r>
            <a:r>
              <a:rPr lang="en-US" sz="1600" spc="-4" dirty="0">
                <a:solidFill>
                  <a:srgbClr val="206A79"/>
                </a:solidFill>
                <a:latin typeface="Times New Roman" pitchFamily="18" charset="0"/>
                <a:cs typeface="Times New Roman" pitchFamily="18" charset="0"/>
              </a:rPr>
              <a:t>reference</a:t>
            </a:r>
            <a:r>
              <a:rPr lang="en-US" sz="1600" spc="-49" dirty="0">
                <a:solidFill>
                  <a:srgbClr val="206A79"/>
                </a:solidFill>
                <a:latin typeface="Times New Roman" pitchFamily="18" charset="0"/>
                <a:cs typeface="Times New Roman" pitchFamily="18" charset="0"/>
              </a:rPr>
              <a:t> </a:t>
            </a:r>
            <a:r>
              <a:rPr lang="en-US" sz="1600" dirty="0">
                <a:solidFill>
                  <a:srgbClr val="206A79"/>
                </a:solidFill>
                <a:latin typeface="Times New Roman" pitchFamily="18" charset="0"/>
                <a:cs typeface="Times New Roman" pitchFamily="18" charset="0"/>
              </a:rPr>
              <a:t>model</a:t>
            </a:r>
            <a:endParaRPr lang="en-US" sz="1600" dirty="0">
              <a:solidFill>
                <a:prstClr val="black"/>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65</a:t>
            </a:fld>
            <a:endParaRPr lang="en-US">
              <a:solidFill>
                <a:prstClr val="black">
                  <a:tint val="75000"/>
                </a:prstClr>
              </a:solidFill>
            </a:endParaRPr>
          </a:p>
        </p:txBody>
      </p:sp>
    </p:spTree>
    <p:extLst>
      <p:ext uri="{BB962C8B-B14F-4D97-AF65-F5344CB8AC3E}">
        <p14:creationId xmlns:p14="http://schemas.microsoft.com/office/powerpoint/2010/main" val="42588159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539552" y="908720"/>
            <a:ext cx="7488832" cy="400110"/>
          </a:xfrm>
          <a:prstGeom prst="rect">
            <a:avLst/>
          </a:prstGeom>
          <a:noFill/>
        </p:spPr>
        <p:txBody>
          <a:bodyPr wrap="square" rtlCol="0">
            <a:spAutoFit/>
          </a:bodyPr>
          <a:lstStyle/>
          <a:p>
            <a:r>
              <a:rPr lang="en-US" sz="2000" b="1" spc="-4" dirty="0">
                <a:solidFill>
                  <a:srgbClr val="FF0000"/>
                </a:solidFill>
                <a:latin typeface="Times New Roman" pitchFamily="18" charset="0"/>
                <a:cs typeface="Times New Roman" pitchFamily="18" charset="0"/>
              </a:rPr>
              <a:t>Open </a:t>
            </a:r>
            <a:r>
              <a:rPr lang="en-US" sz="2000" b="1" spc="-8" dirty="0">
                <a:solidFill>
                  <a:srgbClr val="FF0000"/>
                </a:solidFill>
                <a:latin typeface="Times New Roman" pitchFamily="18" charset="0"/>
                <a:cs typeface="Times New Roman" pitchFamily="18" charset="0"/>
              </a:rPr>
              <a:t>System </a:t>
            </a:r>
            <a:r>
              <a:rPr lang="en-US" sz="2000" b="1" spc="-4" dirty="0">
                <a:solidFill>
                  <a:srgbClr val="FF0000"/>
                </a:solidFill>
                <a:latin typeface="Times New Roman" pitchFamily="18" charset="0"/>
                <a:cs typeface="Times New Roman" pitchFamily="18" charset="0"/>
              </a:rPr>
              <a:t>Interconnection (OSI)  Reference</a:t>
            </a:r>
            <a:r>
              <a:rPr lang="en-US" sz="2000" b="1" spc="4" dirty="0">
                <a:solidFill>
                  <a:srgbClr val="FF0000"/>
                </a:solidFill>
                <a:latin typeface="Times New Roman" pitchFamily="18" charset="0"/>
                <a:cs typeface="Times New Roman" pitchFamily="18" charset="0"/>
              </a:rPr>
              <a:t> </a:t>
            </a:r>
            <a:r>
              <a:rPr lang="en-US" sz="2000" b="1" spc="-4" dirty="0">
                <a:solidFill>
                  <a:srgbClr val="FF0000"/>
                </a:solidFill>
                <a:latin typeface="Times New Roman" pitchFamily="18" charset="0"/>
                <a:cs typeface="Times New Roman" pitchFamily="18" charset="0"/>
              </a:rPr>
              <a:t>Model</a:t>
            </a:r>
            <a:endParaRPr lang="en-US" sz="2000" dirty="0">
              <a:solidFill>
                <a:srgbClr val="FF0000"/>
              </a:solidFill>
              <a:latin typeface="+mj-lt"/>
            </a:endParaRPr>
          </a:p>
        </p:txBody>
      </p:sp>
      <p:sp>
        <p:nvSpPr>
          <p:cNvPr id="5" name="TextBox 4">
            <a:extLst>
              <a:ext uri="{FF2B5EF4-FFF2-40B4-BE49-F238E27FC236}">
                <a16:creationId xmlns:a16="http://schemas.microsoft.com/office/drawing/2014/main" id="{464707FE-5BE1-4FFD-9E54-7A775F66174C}"/>
              </a:ext>
            </a:extLst>
          </p:cNvPr>
          <p:cNvSpPr txBox="1"/>
          <p:nvPr/>
        </p:nvSpPr>
        <p:spPr>
          <a:xfrm>
            <a:off x="539552" y="1628800"/>
            <a:ext cx="7416824" cy="1792798"/>
          </a:xfrm>
          <a:prstGeom prst="rect">
            <a:avLst/>
          </a:prstGeom>
          <a:noFill/>
        </p:spPr>
        <p:txBody>
          <a:bodyPr wrap="square" rtlCol="0">
            <a:spAutoFit/>
          </a:bodyPr>
          <a:lstStyle/>
          <a:p>
            <a:pPr marL="201454" marR="3810" indent="-191928" algn="just" fontAlgn="auto">
              <a:spcBef>
                <a:spcPts val="71"/>
              </a:spcBef>
              <a:spcAft>
                <a:spcPts val="0"/>
              </a:spcAft>
              <a:buClr>
                <a:srgbClr val="9F4DA2"/>
              </a:buClr>
              <a:buFont typeface="Georgia"/>
              <a:buChar char="•"/>
              <a:tabLst>
                <a:tab pos="201930" algn="l"/>
              </a:tabLst>
            </a:pPr>
            <a:r>
              <a:rPr lang="en-US" sz="1800" spc="-4" dirty="0">
                <a:solidFill>
                  <a:prstClr val="black"/>
                </a:solidFill>
                <a:latin typeface="Times New Roman" pitchFamily="18" charset="0"/>
                <a:cs typeface="Times New Roman" pitchFamily="18" charset="0"/>
              </a:rPr>
              <a:t>The OSI reference </a:t>
            </a:r>
            <a:r>
              <a:rPr lang="en-US" sz="1800" spc="-8" dirty="0">
                <a:solidFill>
                  <a:prstClr val="black"/>
                </a:solidFill>
                <a:latin typeface="Times New Roman" pitchFamily="18" charset="0"/>
                <a:cs typeface="Times New Roman" pitchFamily="18" charset="0"/>
              </a:rPr>
              <a:t>model </a:t>
            </a:r>
            <a:r>
              <a:rPr lang="en-US" sz="1800" spc="-4" dirty="0">
                <a:solidFill>
                  <a:prstClr val="black"/>
                </a:solidFill>
                <a:latin typeface="Times New Roman" pitchFamily="18" charset="0"/>
                <a:cs typeface="Times New Roman" pitchFamily="18" charset="0"/>
              </a:rPr>
              <a:t>is a framework </a:t>
            </a:r>
            <a:r>
              <a:rPr lang="en-US" sz="1800" dirty="0">
                <a:solidFill>
                  <a:prstClr val="black"/>
                </a:solidFill>
                <a:latin typeface="Times New Roman" pitchFamily="18" charset="0"/>
                <a:cs typeface="Times New Roman" pitchFamily="18" charset="0"/>
              </a:rPr>
              <a:t>that </a:t>
            </a:r>
            <a:r>
              <a:rPr lang="en-US" sz="1800" spc="-4" dirty="0">
                <a:solidFill>
                  <a:prstClr val="black"/>
                </a:solidFill>
                <a:latin typeface="Times New Roman" pitchFamily="18" charset="0"/>
                <a:cs typeface="Times New Roman" pitchFamily="18" charset="0"/>
              </a:rPr>
              <a:t>is used </a:t>
            </a:r>
            <a:r>
              <a:rPr lang="en-US" sz="1800" spc="-15" dirty="0">
                <a:solidFill>
                  <a:prstClr val="black"/>
                </a:solidFill>
                <a:latin typeface="Times New Roman" pitchFamily="18" charset="0"/>
                <a:cs typeface="Times New Roman" pitchFamily="18" charset="0"/>
              </a:rPr>
              <a:t>to  </a:t>
            </a:r>
            <a:r>
              <a:rPr lang="en-US" sz="1800" spc="-4" dirty="0">
                <a:solidFill>
                  <a:prstClr val="black"/>
                </a:solidFill>
                <a:latin typeface="Times New Roman" pitchFamily="18" charset="0"/>
                <a:cs typeface="Times New Roman" pitchFamily="18" charset="0"/>
              </a:rPr>
              <a:t>understand how information travels throughout a</a:t>
            </a:r>
            <a:r>
              <a:rPr lang="en-US" sz="1800" spc="83" dirty="0">
                <a:solidFill>
                  <a:prstClr val="black"/>
                </a:solidFill>
                <a:latin typeface="Times New Roman" pitchFamily="18" charset="0"/>
                <a:cs typeface="Times New Roman" pitchFamily="18" charset="0"/>
              </a:rPr>
              <a:t> </a:t>
            </a:r>
            <a:r>
              <a:rPr lang="en-US" sz="1800" spc="-4" dirty="0">
                <a:solidFill>
                  <a:prstClr val="black"/>
                </a:solidFill>
                <a:latin typeface="Times New Roman" pitchFamily="18" charset="0"/>
                <a:cs typeface="Times New Roman" pitchFamily="18" charset="0"/>
              </a:rPr>
              <a:t>network.</a:t>
            </a:r>
          </a:p>
          <a:p>
            <a:pPr marL="201454" marR="3810" indent="-191928" algn="just" fontAlgn="auto">
              <a:spcBef>
                <a:spcPts val="71"/>
              </a:spcBef>
              <a:spcAft>
                <a:spcPts val="0"/>
              </a:spcAft>
              <a:buClr>
                <a:srgbClr val="9F4DA2"/>
              </a:buClr>
              <a:buFont typeface="Georgia"/>
              <a:buChar char="•"/>
              <a:tabLst>
                <a:tab pos="201930" algn="l"/>
              </a:tabLst>
            </a:pPr>
            <a:endParaRPr lang="en-US" sz="1800" dirty="0">
              <a:solidFill>
                <a:prstClr val="black"/>
              </a:solidFill>
              <a:latin typeface="Times New Roman" pitchFamily="18" charset="0"/>
              <a:cs typeface="Times New Roman" pitchFamily="18" charset="0"/>
            </a:endParaRPr>
          </a:p>
          <a:p>
            <a:pPr marL="201454" marR="3810" indent="-191928" algn="just" fontAlgn="auto">
              <a:spcBef>
                <a:spcPts val="225"/>
              </a:spcBef>
              <a:spcAft>
                <a:spcPts val="0"/>
              </a:spcAft>
              <a:buClr>
                <a:srgbClr val="9F4DA2"/>
              </a:buClr>
              <a:buFont typeface="Georgia"/>
              <a:buChar char="•"/>
              <a:tabLst>
                <a:tab pos="201930" algn="l"/>
              </a:tabLst>
            </a:pPr>
            <a:r>
              <a:rPr lang="en-US" sz="1800" spc="-4" dirty="0">
                <a:solidFill>
                  <a:prstClr val="black"/>
                </a:solidFill>
                <a:latin typeface="Times New Roman" pitchFamily="18" charset="0"/>
                <a:cs typeface="Times New Roman" pitchFamily="18" charset="0"/>
              </a:rPr>
              <a:t>The OSI reference model explains </a:t>
            </a:r>
            <a:r>
              <a:rPr lang="en-US" sz="1800" spc="-8" dirty="0">
                <a:solidFill>
                  <a:prstClr val="black"/>
                </a:solidFill>
                <a:latin typeface="Times New Roman" pitchFamily="18" charset="0"/>
                <a:cs typeface="Times New Roman" pitchFamily="18" charset="0"/>
              </a:rPr>
              <a:t>how </a:t>
            </a:r>
            <a:r>
              <a:rPr lang="en-US" sz="1800" spc="-4" dirty="0">
                <a:solidFill>
                  <a:prstClr val="black"/>
                </a:solidFill>
                <a:latin typeface="Times New Roman" pitchFamily="18" charset="0"/>
                <a:cs typeface="Times New Roman" pitchFamily="18" charset="0"/>
              </a:rPr>
              <a:t>packets travel </a:t>
            </a:r>
            <a:r>
              <a:rPr lang="en-US" sz="1800" dirty="0">
                <a:solidFill>
                  <a:prstClr val="black"/>
                </a:solidFill>
                <a:latin typeface="Times New Roman" pitchFamily="18" charset="0"/>
                <a:cs typeface="Times New Roman" pitchFamily="18" charset="0"/>
              </a:rPr>
              <a:t>through  </a:t>
            </a:r>
            <a:r>
              <a:rPr lang="en-US" sz="1800" spc="-4" dirty="0">
                <a:solidFill>
                  <a:prstClr val="black"/>
                </a:solidFill>
                <a:latin typeface="Times New Roman" pitchFamily="18" charset="0"/>
                <a:cs typeface="Times New Roman" pitchFamily="18" charset="0"/>
              </a:rPr>
              <a:t>the various layers to another device on a network, even if the  sender and destination have different types of </a:t>
            </a:r>
            <a:r>
              <a:rPr lang="en-US" sz="1800" spc="-8" dirty="0">
                <a:solidFill>
                  <a:prstClr val="black"/>
                </a:solidFill>
                <a:latin typeface="Times New Roman" pitchFamily="18" charset="0"/>
                <a:cs typeface="Times New Roman" pitchFamily="18" charset="0"/>
              </a:rPr>
              <a:t>network</a:t>
            </a:r>
            <a:r>
              <a:rPr lang="en-US" sz="1800" spc="113" dirty="0">
                <a:solidFill>
                  <a:prstClr val="black"/>
                </a:solidFill>
                <a:latin typeface="Times New Roman" pitchFamily="18" charset="0"/>
                <a:cs typeface="Times New Roman" pitchFamily="18" charset="0"/>
              </a:rPr>
              <a:t> </a:t>
            </a:r>
            <a:r>
              <a:rPr lang="en-US" sz="1800" spc="-8" dirty="0">
                <a:solidFill>
                  <a:prstClr val="black"/>
                </a:solidFill>
                <a:latin typeface="Times New Roman" pitchFamily="18" charset="0"/>
                <a:cs typeface="Times New Roman" pitchFamily="18" charset="0"/>
              </a:rPr>
              <a:t>media.</a:t>
            </a:r>
            <a:endParaRPr lang="en-US" sz="1600" dirty="0">
              <a:solidFill>
                <a:prstClr val="black"/>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66</a:t>
            </a:fld>
            <a:endParaRPr lang="en-US">
              <a:solidFill>
                <a:prstClr val="black">
                  <a:tint val="75000"/>
                </a:prstClr>
              </a:solidFill>
            </a:endParaRPr>
          </a:p>
        </p:txBody>
      </p:sp>
    </p:spTree>
    <p:extLst>
      <p:ext uri="{BB962C8B-B14F-4D97-AF65-F5344CB8AC3E}">
        <p14:creationId xmlns:p14="http://schemas.microsoft.com/office/powerpoint/2010/main" val="14457383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539552" y="908720"/>
            <a:ext cx="7488832" cy="400110"/>
          </a:xfrm>
          <a:prstGeom prst="rect">
            <a:avLst/>
          </a:prstGeom>
          <a:noFill/>
        </p:spPr>
        <p:txBody>
          <a:bodyPr wrap="square" rtlCol="0">
            <a:spAutoFit/>
          </a:bodyPr>
          <a:lstStyle/>
          <a:p>
            <a:r>
              <a:rPr lang="en-US" sz="2000" b="1" spc="-4" dirty="0">
                <a:solidFill>
                  <a:srgbClr val="FF0000"/>
                </a:solidFill>
                <a:latin typeface="Times New Roman" pitchFamily="18" charset="0"/>
                <a:cs typeface="Times New Roman" pitchFamily="18" charset="0"/>
              </a:rPr>
              <a:t>Open </a:t>
            </a:r>
            <a:r>
              <a:rPr lang="en-US" sz="2000" b="1" spc="-8" dirty="0">
                <a:solidFill>
                  <a:srgbClr val="FF0000"/>
                </a:solidFill>
                <a:latin typeface="Times New Roman" pitchFamily="18" charset="0"/>
                <a:cs typeface="Times New Roman" pitchFamily="18" charset="0"/>
              </a:rPr>
              <a:t>System </a:t>
            </a:r>
            <a:r>
              <a:rPr lang="en-US" sz="2000" b="1" spc="-4" dirty="0">
                <a:solidFill>
                  <a:srgbClr val="FF0000"/>
                </a:solidFill>
                <a:latin typeface="Times New Roman" pitchFamily="18" charset="0"/>
                <a:cs typeface="Times New Roman" pitchFamily="18" charset="0"/>
              </a:rPr>
              <a:t>Interconnection (OSI)  Reference</a:t>
            </a:r>
            <a:r>
              <a:rPr lang="en-US" sz="2000" b="1" spc="4" dirty="0">
                <a:solidFill>
                  <a:srgbClr val="FF0000"/>
                </a:solidFill>
                <a:latin typeface="Times New Roman" pitchFamily="18" charset="0"/>
                <a:cs typeface="Times New Roman" pitchFamily="18" charset="0"/>
              </a:rPr>
              <a:t> </a:t>
            </a:r>
            <a:r>
              <a:rPr lang="en-US" sz="2000" b="1" spc="-4" dirty="0">
                <a:solidFill>
                  <a:srgbClr val="FF0000"/>
                </a:solidFill>
                <a:latin typeface="Times New Roman" pitchFamily="18" charset="0"/>
                <a:cs typeface="Times New Roman" pitchFamily="18" charset="0"/>
              </a:rPr>
              <a:t>Model</a:t>
            </a:r>
            <a:endParaRPr lang="en-US" sz="2000" dirty="0">
              <a:solidFill>
                <a:srgbClr val="FF0000"/>
              </a:solidFill>
              <a:latin typeface="+mj-lt"/>
            </a:endParaRPr>
          </a:p>
        </p:txBody>
      </p:sp>
      <p:sp>
        <p:nvSpPr>
          <p:cNvPr id="5" name="TextBox 4">
            <a:extLst>
              <a:ext uri="{FF2B5EF4-FFF2-40B4-BE49-F238E27FC236}">
                <a16:creationId xmlns:a16="http://schemas.microsoft.com/office/drawing/2014/main" id="{464707FE-5BE1-4FFD-9E54-7A775F66174C}"/>
              </a:ext>
            </a:extLst>
          </p:cNvPr>
          <p:cNvSpPr txBox="1"/>
          <p:nvPr/>
        </p:nvSpPr>
        <p:spPr>
          <a:xfrm>
            <a:off x="539552" y="1628800"/>
            <a:ext cx="7416824" cy="3114699"/>
          </a:xfrm>
          <a:prstGeom prst="rect">
            <a:avLst/>
          </a:prstGeom>
          <a:noFill/>
        </p:spPr>
        <p:txBody>
          <a:bodyPr wrap="square" rtlCol="0">
            <a:spAutoFit/>
          </a:bodyPr>
          <a:lstStyle/>
          <a:p>
            <a:pPr marL="9526" marR="5239" algn="just" fontAlgn="auto">
              <a:lnSpc>
                <a:spcPct val="90000"/>
              </a:lnSpc>
              <a:spcBef>
                <a:spcPts val="269"/>
              </a:spcBef>
              <a:spcAft>
                <a:spcPts val="0"/>
              </a:spcAft>
              <a:buClr>
                <a:srgbClr val="9F4DA2"/>
              </a:buClr>
              <a:tabLst>
                <a:tab pos="201930" algn="l"/>
              </a:tabLst>
            </a:pPr>
            <a:r>
              <a:rPr lang="en-US" sz="2000" spc="-4" dirty="0">
                <a:solidFill>
                  <a:prstClr val="black"/>
                </a:solidFill>
                <a:latin typeface="Calibri" panose="020F0502020204030204" pitchFamily="34" charset="0"/>
                <a:cs typeface="Calibri" panose="020F0502020204030204" pitchFamily="34" charset="0"/>
              </a:rPr>
              <a:t>In the OSI reference </a:t>
            </a:r>
            <a:r>
              <a:rPr lang="en-US" sz="2000" spc="-8" dirty="0">
                <a:solidFill>
                  <a:prstClr val="black"/>
                </a:solidFill>
                <a:latin typeface="Calibri" panose="020F0502020204030204" pitchFamily="34" charset="0"/>
                <a:cs typeface="Calibri" panose="020F0502020204030204" pitchFamily="34" charset="0"/>
              </a:rPr>
              <a:t>model, </a:t>
            </a:r>
            <a:r>
              <a:rPr lang="en-US" sz="2000" spc="-4" dirty="0">
                <a:solidFill>
                  <a:prstClr val="black"/>
                </a:solidFill>
                <a:latin typeface="Calibri" panose="020F0502020204030204" pitchFamily="34" charset="0"/>
                <a:cs typeface="Calibri" panose="020F0502020204030204" pitchFamily="34" charset="0"/>
              </a:rPr>
              <a:t>there </a:t>
            </a:r>
            <a:r>
              <a:rPr lang="en-US" sz="2000" spc="-8" dirty="0">
                <a:solidFill>
                  <a:prstClr val="black"/>
                </a:solidFill>
                <a:latin typeface="Calibri" panose="020F0502020204030204" pitchFamily="34" charset="0"/>
                <a:cs typeface="Calibri" panose="020F0502020204030204" pitchFamily="34" charset="0"/>
              </a:rPr>
              <a:t>are </a:t>
            </a:r>
            <a:r>
              <a:rPr lang="en-US" sz="2000" spc="-4" dirty="0">
                <a:solidFill>
                  <a:prstClr val="black"/>
                </a:solidFill>
                <a:latin typeface="Calibri" panose="020F0502020204030204" pitchFamily="34" charset="0"/>
                <a:cs typeface="Calibri" panose="020F0502020204030204" pitchFamily="34" charset="0"/>
              </a:rPr>
              <a:t>seven numbered  layers, each of </a:t>
            </a:r>
            <a:r>
              <a:rPr lang="en-US" sz="2000" spc="-8" dirty="0">
                <a:solidFill>
                  <a:prstClr val="black"/>
                </a:solidFill>
                <a:latin typeface="Calibri" panose="020F0502020204030204" pitchFamily="34" charset="0"/>
                <a:cs typeface="Calibri" panose="020F0502020204030204" pitchFamily="34" charset="0"/>
              </a:rPr>
              <a:t>which illustrates </a:t>
            </a:r>
            <a:r>
              <a:rPr lang="en-US" sz="2000" spc="-4" dirty="0">
                <a:solidFill>
                  <a:prstClr val="black"/>
                </a:solidFill>
                <a:latin typeface="Calibri" panose="020F0502020204030204" pitchFamily="34" charset="0"/>
                <a:cs typeface="Calibri" panose="020F0502020204030204" pitchFamily="34" charset="0"/>
              </a:rPr>
              <a:t>a particular </a:t>
            </a:r>
            <a:r>
              <a:rPr lang="en-US" sz="2000" spc="-8" dirty="0">
                <a:solidFill>
                  <a:prstClr val="black"/>
                </a:solidFill>
                <a:latin typeface="Calibri" panose="020F0502020204030204" pitchFamily="34" charset="0"/>
                <a:cs typeface="Calibri" panose="020F0502020204030204" pitchFamily="34" charset="0"/>
              </a:rPr>
              <a:t>network </a:t>
            </a:r>
            <a:r>
              <a:rPr lang="en-US" sz="2000" spc="-4" dirty="0">
                <a:solidFill>
                  <a:prstClr val="black"/>
                </a:solidFill>
                <a:latin typeface="Calibri" panose="020F0502020204030204" pitchFamily="34" charset="0"/>
                <a:cs typeface="Calibri" panose="020F0502020204030204" pitchFamily="34" charset="0"/>
              </a:rPr>
              <a:t>function.  </a:t>
            </a:r>
          </a:p>
          <a:p>
            <a:pPr marL="201454" marR="5239" indent="-191928" algn="just" fontAlgn="auto">
              <a:lnSpc>
                <a:spcPct val="90000"/>
              </a:lnSpc>
              <a:spcBef>
                <a:spcPts val="269"/>
              </a:spcBef>
              <a:spcAft>
                <a:spcPts val="0"/>
              </a:spcAft>
              <a:buClr>
                <a:srgbClr val="9F4DA2"/>
              </a:buClr>
              <a:buFont typeface="Georgia"/>
              <a:buChar char="•"/>
              <a:tabLst>
                <a:tab pos="201930" algn="l"/>
              </a:tabLst>
            </a:pPr>
            <a:r>
              <a:rPr lang="en-US" sz="2000" b="1" dirty="0">
                <a:latin typeface="Calibri" panose="020F0502020204030204" pitchFamily="34" charset="0"/>
                <a:cs typeface="Calibri" panose="020F0502020204030204" pitchFamily="34" charset="0"/>
              </a:rPr>
              <a:t>Physical Layer</a:t>
            </a:r>
          </a:p>
          <a:p>
            <a:pPr marL="201454" marR="5239" indent="-191928" algn="just" fontAlgn="auto">
              <a:lnSpc>
                <a:spcPct val="90000"/>
              </a:lnSpc>
              <a:spcBef>
                <a:spcPts val="269"/>
              </a:spcBef>
              <a:spcAft>
                <a:spcPts val="0"/>
              </a:spcAft>
              <a:buClr>
                <a:srgbClr val="9F4DA2"/>
              </a:buClr>
              <a:buFont typeface="Georgia"/>
              <a:buChar char="•"/>
              <a:tabLst>
                <a:tab pos="201930" algn="l"/>
              </a:tabLst>
            </a:pPr>
            <a:r>
              <a:rPr lang="en-US" sz="2000" b="1" dirty="0">
                <a:latin typeface="Calibri" panose="020F0502020204030204" pitchFamily="34" charset="0"/>
                <a:cs typeface="Calibri" panose="020F0502020204030204" pitchFamily="34" charset="0"/>
              </a:rPr>
              <a:t>Data Link Layer</a:t>
            </a:r>
          </a:p>
          <a:p>
            <a:pPr marL="201454" marR="5239" indent="-191928" algn="just" fontAlgn="auto">
              <a:lnSpc>
                <a:spcPct val="90000"/>
              </a:lnSpc>
              <a:spcBef>
                <a:spcPts val="269"/>
              </a:spcBef>
              <a:spcAft>
                <a:spcPts val="0"/>
              </a:spcAft>
              <a:buClr>
                <a:srgbClr val="9F4DA2"/>
              </a:buClr>
              <a:buFont typeface="Georgia"/>
              <a:buChar char="•"/>
              <a:tabLst>
                <a:tab pos="201930" algn="l"/>
              </a:tabLst>
            </a:pPr>
            <a:r>
              <a:rPr lang="en-US" sz="2000" b="1" dirty="0">
                <a:latin typeface="Calibri" panose="020F0502020204030204" pitchFamily="34" charset="0"/>
                <a:cs typeface="Calibri" panose="020F0502020204030204" pitchFamily="34" charset="0"/>
              </a:rPr>
              <a:t> Network Layer</a:t>
            </a:r>
          </a:p>
          <a:p>
            <a:pPr marL="201454" marR="5239" indent="-191928" algn="just" fontAlgn="auto">
              <a:lnSpc>
                <a:spcPct val="90000"/>
              </a:lnSpc>
              <a:spcBef>
                <a:spcPts val="269"/>
              </a:spcBef>
              <a:spcAft>
                <a:spcPts val="0"/>
              </a:spcAft>
              <a:buClr>
                <a:srgbClr val="9F4DA2"/>
              </a:buClr>
              <a:buFont typeface="Georgia"/>
              <a:buChar char="•"/>
              <a:tabLst>
                <a:tab pos="201930" algn="l"/>
              </a:tabLst>
            </a:pPr>
            <a:r>
              <a:rPr lang="en-US" sz="2000" b="1" dirty="0">
                <a:latin typeface="Calibri" panose="020F0502020204030204" pitchFamily="34" charset="0"/>
                <a:cs typeface="Calibri" panose="020F0502020204030204" pitchFamily="34" charset="0"/>
              </a:rPr>
              <a:t>Transport Layer</a:t>
            </a:r>
          </a:p>
          <a:p>
            <a:pPr marL="201454" marR="5239" indent="-191928" algn="just" fontAlgn="auto">
              <a:lnSpc>
                <a:spcPct val="90000"/>
              </a:lnSpc>
              <a:spcBef>
                <a:spcPts val="269"/>
              </a:spcBef>
              <a:spcAft>
                <a:spcPts val="0"/>
              </a:spcAft>
              <a:buClr>
                <a:srgbClr val="9F4DA2"/>
              </a:buClr>
              <a:buFont typeface="Georgia"/>
              <a:buChar char="•"/>
              <a:tabLst>
                <a:tab pos="201930" algn="l"/>
              </a:tabLst>
            </a:pPr>
            <a:r>
              <a:rPr lang="en-US" sz="2000" b="1" dirty="0">
                <a:latin typeface="Calibri" panose="020F0502020204030204" pitchFamily="34" charset="0"/>
                <a:cs typeface="Calibri" panose="020F0502020204030204" pitchFamily="34" charset="0"/>
              </a:rPr>
              <a:t>Session Layer</a:t>
            </a:r>
          </a:p>
          <a:p>
            <a:pPr marL="201454" marR="5239" indent="-191928" algn="just" fontAlgn="auto">
              <a:lnSpc>
                <a:spcPct val="90000"/>
              </a:lnSpc>
              <a:spcBef>
                <a:spcPts val="269"/>
              </a:spcBef>
              <a:spcAft>
                <a:spcPts val="0"/>
              </a:spcAft>
              <a:buClr>
                <a:srgbClr val="9F4DA2"/>
              </a:buClr>
              <a:buFont typeface="Georgia"/>
              <a:buChar char="•"/>
              <a:tabLst>
                <a:tab pos="201930" algn="l"/>
              </a:tabLst>
            </a:pPr>
            <a:r>
              <a:rPr lang="en-US" sz="2000" b="1" dirty="0">
                <a:latin typeface="Calibri" panose="020F0502020204030204" pitchFamily="34" charset="0"/>
                <a:cs typeface="Calibri" panose="020F0502020204030204" pitchFamily="34" charset="0"/>
              </a:rPr>
              <a:t>Presentation Layer</a:t>
            </a:r>
          </a:p>
          <a:p>
            <a:pPr marL="201454" marR="5239" indent="-191928" algn="just" fontAlgn="auto">
              <a:lnSpc>
                <a:spcPct val="90000"/>
              </a:lnSpc>
              <a:spcBef>
                <a:spcPts val="269"/>
              </a:spcBef>
              <a:spcAft>
                <a:spcPts val="0"/>
              </a:spcAft>
              <a:buClr>
                <a:srgbClr val="9F4DA2"/>
              </a:buClr>
              <a:buFont typeface="Georgia"/>
              <a:buChar char="•"/>
              <a:tabLst>
                <a:tab pos="201930" algn="l"/>
              </a:tabLst>
            </a:pPr>
            <a:r>
              <a:rPr lang="en-US" sz="2000" b="1" dirty="0">
                <a:latin typeface="Calibri" panose="020F0502020204030204" pitchFamily="34" charset="0"/>
                <a:cs typeface="Calibri" panose="020F0502020204030204" pitchFamily="34" charset="0"/>
              </a:rPr>
              <a:t>Application Layer</a:t>
            </a:r>
          </a:p>
          <a:p>
            <a:pPr marL="9526" marR="5239" algn="just" fontAlgn="auto">
              <a:lnSpc>
                <a:spcPct val="90000"/>
              </a:lnSpc>
              <a:spcBef>
                <a:spcPts val="269"/>
              </a:spcBef>
              <a:spcAft>
                <a:spcPts val="0"/>
              </a:spcAft>
              <a:buClr>
                <a:srgbClr val="9F4DA2"/>
              </a:buClr>
              <a:tabLst>
                <a:tab pos="201930" algn="l"/>
              </a:tabLst>
            </a:pPr>
            <a:endParaRPr lang="en-US" sz="1600" dirty="0">
              <a:solidFill>
                <a:prstClr val="black"/>
              </a:solidFill>
              <a:latin typeface="Times New Roman" pitchFamily="18" charset="0"/>
              <a:cs typeface="Times New Roman" pitchFamily="18" charset="0"/>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67</a:t>
            </a:fld>
            <a:endParaRPr lang="en-US">
              <a:solidFill>
                <a:prstClr val="black">
                  <a:tint val="75000"/>
                </a:prstClr>
              </a:solidFill>
            </a:endParaRPr>
          </a:p>
        </p:txBody>
      </p:sp>
    </p:spTree>
    <p:extLst>
      <p:ext uri="{BB962C8B-B14F-4D97-AF65-F5344CB8AC3E}">
        <p14:creationId xmlns:p14="http://schemas.microsoft.com/office/powerpoint/2010/main" val="23602064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539552" y="908720"/>
            <a:ext cx="7488832" cy="400110"/>
          </a:xfrm>
          <a:prstGeom prst="rect">
            <a:avLst/>
          </a:prstGeom>
          <a:noFill/>
        </p:spPr>
        <p:txBody>
          <a:bodyPr wrap="square" rtlCol="0">
            <a:spAutoFit/>
          </a:bodyPr>
          <a:lstStyle/>
          <a:p>
            <a:r>
              <a:rPr lang="en-US" sz="2000" b="1" spc="-4" dirty="0">
                <a:solidFill>
                  <a:srgbClr val="FF0000"/>
                </a:solidFill>
                <a:latin typeface="Times New Roman" pitchFamily="18" charset="0"/>
                <a:cs typeface="Times New Roman" pitchFamily="18" charset="0"/>
              </a:rPr>
              <a:t>Open </a:t>
            </a:r>
            <a:r>
              <a:rPr lang="en-US" sz="2000" b="1" spc="-8" dirty="0">
                <a:solidFill>
                  <a:srgbClr val="FF0000"/>
                </a:solidFill>
                <a:latin typeface="Times New Roman" pitchFamily="18" charset="0"/>
                <a:cs typeface="Times New Roman" pitchFamily="18" charset="0"/>
              </a:rPr>
              <a:t>System </a:t>
            </a:r>
            <a:r>
              <a:rPr lang="en-US" sz="2000" b="1" spc="-4" dirty="0">
                <a:solidFill>
                  <a:srgbClr val="FF0000"/>
                </a:solidFill>
                <a:latin typeface="Times New Roman" pitchFamily="18" charset="0"/>
                <a:cs typeface="Times New Roman" pitchFamily="18" charset="0"/>
              </a:rPr>
              <a:t>Interconnection (OSI)  Reference</a:t>
            </a:r>
            <a:r>
              <a:rPr lang="en-US" sz="2000" b="1" spc="4" dirty="0">
                <a:solidFill>
                  <a:srgbClr val="FF0000"/>
                </a:solidFill>
                <a:latin typeface="Times New Roman" pitchFamily="18" charset="0"/>
                <a:cs typeface="Times New Roman" pitchFamily="18" charset="0"/>
              </a:rPr>
              <a:t> </a:t>
            </a:r>
            <a:r>
              <a:rPr lang="en-US" sz="2000" b="1" spc="-4" dirty="0">
                <a:solidFill>
                  <a:srgbClr val="FF0000"/>
                </a:solidFill>
                <a:latin typeface="Times New Roman" pitchFamily="18" charset="0"/>
                <a:cs typeface="Times New Roman" pitchFamily="18" charset="0"/>
              </a:rPr>
              <a:t>Model</a:t>
            </a:r>
            <a:endParaRPr lang="en-US" sz="2000" dirty="0">
              <a:solidFill>
                <a:srgbClr val="FF0000"/>
              </a:solidFill>
              <a:latin typeface="+mj-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68</a:t>
            </a:fld>
            <a:endParaRPr lang="en-US">
              <a:solidFill>
                <a:prstClr val="black">
                  <a:tint val="75000"/>
                </a:prstClr>
              </a:solidFill>
            </a:endParaRPr>
          </a:p>
        </p:txBody>
      </p:sp>
      <p:sp>
        <p:nvSpPr>
          <p:cNvPr id="6" name="object 5">
            <a:extLst>
              <a:ext uri="{FF2B5EF4-FFF2-40B4-BE49-F238E27FC236}">
                <a16:creationId xmlns:a16="http://schemas.microsoft.com/office/drawing/2014/main" id="{521C5DAF-C66A-40CD-9288-A7E01EEFC8AE}"/>
              </a:ext>
            </a:extLst>
          </p:cNvPr>
          <p:cNvSpPr/>
          <p:nvPr/>
        </p:nvSpPr>
        <p:spPr>
          <a:xfrm>
            <a:off x="1043608" y="1628800"/>
            <a:ext cx="5933089" cy="4011905"/>
          </a:xfrm>
          <a:prstGeom prst="rect">
            <a:avLst/>
          </a:prstGeom>
          <a:blipFill>
            <a:blip r:embed="rId2" cstate="print"/>
            <a:stretch>
              <a:fillRect/>
            </a:stretch>
          </a:blipFill>
        </p:spPr>
        <p:txBody>
          <a:bodyPr wrap="square" lIns="0" tIns="0" rIns="0" bIns="0" rtlCol="0"/>
          <a:lstStyle/>
          <a:p>
            <a:pPr fontAlgn="auto">
              <a:spcBef>
                <a:spcPts val="0"/>
              </a:spcBef>
              <a:spcAft>
                <a:spcPts val="0"/>
              </a:spcAft>
            </a:pPr>
            <a:endParaRPr>
              <a:solidFill>
                <a:prstClr val="black"/>
              </a:solidFill>
              <a:latin typeface="Perpetua"/>
              <a:cs typeface="+mn-cs"/>
            </a:endParaRPr>
          </a:p>
        </p:txBody>
      </p:sp>
    </p:spTree>
    <p:extLst>
      <p:ext uri="{BB962C8B-B14F-4D97-AF65-F5344CB8AC3E}">
        <p14:creationId xmlns:p14="http://schemas.microsoft.com/office/powerpoint/2010/main" val="12750220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83568" y="609461"/>
            <a:ext cx="7488832" cy="584775"/>
          </a:xfrm>
          <a:prstGeom prst="rect">
            <a:avLst/>
          </a:prstGeom>
          <a:noFill/>
        </p:spPr>
        <p:txBody>
          <a:bodyPr wrap="square" rtlCol="0">
            <a:spAutoFit/>
          </a:bodyPr>
          <a:lstStyle/>
          <a:p>
            <a:r>
              <a:rPr lang="en-US" sz="3200" spc="-23" dirty="0">
                <a:solidFill>
                  <a:srgbClr val="FF0000"/>
                </a:solidFill>
                <a:latin typeface="Times New Roman" pitchFamily="18" charset="0"/>
                <a:cs typeface="Times New Roman" pitchFamily="18" charset="0"/>
              </a:rPr>
              <a:t>Physical </a:t>
            </a:r>
            <a:r>
              <a:rPr lang="en-US" sz="3200" spc="-4" dirty="0">
                <a:solidFill>
                  <a:srgbClr val="FF0000"/>
                </a:solidFill>
                <a:latin typeface="Times New Roman" pitchFamily="18" charset="0"/>
                <a:cs typeface="Times New Roman" pitchFamily="18" charset="0"/>
              </a:rPr>
              <a:t>Layer (Layer</a:t>
            </a:r>
            <a:r>
              <a:rPr lang="en-US" sz="3200" spc="-34" dirty="0">
                <a:solidFill>
                  <a:srgbClr val="FF0000"/>
                </a:solidFill>
                <a:latin typeface="Times New Roman" pitchFamily="18" charset="0"/>
                <a:cs typeface="Times New Roman" pitchFamily="18" charset="0"/>
              </a:rPr>
              <a:t> </a:t>
            </a:r>
            <a:r>
              <a:rPr lang="en-US" sz="3200" spc="-8" dirty="0">
                <a:solidFill>
                  <a:srgbClr val="FF0000"/>
                </a:solidFill>
                <a:latin typeface="Times New Roman" pitchFamily="18" charset="0"/>
                <a:cs typeface="Times New Roman" pitchFamily="18" charset="0"/>
              </a:rPr>
              <a:t>1)</a:t>
            </a:r>
            <a:endParaRPr lang="en-US" sz="3200" dirty="0">
              <a:solidFill>
                <a:srgbClr val="FF0000"/>
              </a:solidFill>
              <a:latin typeface="+mj-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69</a:t>
            </a:fld>
            <a:endParaRPr lang="en-US">
              <a:solidFill>
                <a:prstClr val="black">
                  <a:tint val="75000"/>
                </a:prstClr>
              </a:solidFill>
            </a:endParaRPr>
          </a:p>
        </p:txBody>
      </p:sp>
      <p:sp>
        <p:nvSpPr>
          <p:cNvPr id="7" name="TextBox 6">
            <a:extLst>
              <a:ext uri="{FF2B5EF4-FFF2-40B4-BE49-F238E27FC236}">
                <a16:creationId xmlns:a16="http://schemas.microsoft.com/office/drawing/2014/main" id="{72AD92E6-D70C-41E9-A1B5-26FE3C6138A1}"/>
              </a:ext>
            </a:extLst>
          </p:cNvPr>
          <p:cNvSpPr txBox="1"/>
          <p:nvPr/>
        </p:nvSpPr>
        <p:spPr>
          <a:xfrm>
            <a:off x="1043608" y="1700808"/>
            <a:ext cx="5814392" cy="2159566"/>
          </a:xfrm>
          <a:prstGeom prst="rect">
            <a:avLst/>
          </a:prstGeom>
          <a:noFill/>
        </p:spPr>
        <p:txBody>
          <a:bodyPr wrap="square">
            <a:spAutoFit/>
          </a:bodyPr>
          <a:lstStyle/>
          <a:p>
            <a:pPr marL="201454" indent="-191928" fontAlgn="auto">
              <a:spcBef>
                <a:spcPts val="300"/>
              </a:spcBef>
              <a:spcAft>
                <a:spcPts val="0"/>
              </a:spcAft>
              <a:buClr>
                <a:srgbClr val="9F4DA2"/>
              </a:buClr>
              <a:buFont typeface="Georgia"/>
              <a:buChar char="•"/>
              <a:tabLst>
                <a:tab pos="201454" algn="l"/>
                <a:tab pos="201930" algn="l"/>
              </a:tabLst>
            </a:pPr>
            <a:r>
              <a:rPr lang="en-US" sz="1800" spc="-8" dirty="0">
                <a:solidFill>
                  <a:prstClr val="black"/>
                </a:solidFill>
                <a:latin typeface="Times New Roman" pitchFamily="18" charset="0"/>
                <a:cs typeface="Times New Roman" pitchFamily="18" charset="0"/>
              </a:rPr>
              <a:t>Concern with </a:t>
            </a:r>
            <a:r>
              <a:rPr lang="en-US" sz="1800" spc="-4" dirty="0">
                <a:solidFill>
                  <a:prstClr val="black"/>
                </a:solidFill>
                <a:latin typeface="Times New Roman" pitchFamily="18" charset="0"/>
                <a:cs typeface="Times New Roman" pitchFamily="18" charset="0"/>
              </a:rPr>
              <a:t>data</a:t>
            </a:r>
            <a:r>
              <a:rPr lang="en-US" sz="1800" spc="19" dirty="0">
                <a:solidFill>
                  <a:prstClr val="black"/>
                </a:solidFill>
                <a:latin typeface="Times New Roman" pitchFamily="18" charset="0"/>
                <a:cs typeface="Times New Roman" pitchFamily="18" charset="0"/>
              </a:rPr>
              <a:t> </a:t>
            </a:r>
            <a:r>
              <a:rPr lang="en-US" sz="1800" spc="-4" dirty="0">
                <a:solidFill>
                  <a:prstClr val="black"/>
                </a:solidFill>
                <a:latin typeface="Times New Roman" pitchFamily="18" charset="0"/>
                <a:cs typeface="Times New Roman" pitchFamily="18" charset="0"/>
              </a:rPr>
              <a:t>transmission</a:t>
            </a:r>
            <a:endParaRPr lang="en-US" sz="1800" dirty="0">
              <a:solidFill>
                <a:prstClr val="black"/>
              </a:solidFill>
              <a:latin typeface="Times New Roman" pitchFamily="18" charset="0"/>
              <a:cs typeface="Times New Roman" pitchFamily="18" charset="0"/>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Wires </a:t>
            </a:r>
            <a:r>
              <a:rPr lang="en-US" sz="1800" spc="-8" dirty="0">
                <a:solidFill>
                  <a:prstClr val="black"/>
                </a:solidFill>
                <a:latin typeface="Times New Roman" pitchFamily="18" charset="0"/>
                <a:cs typeface="Times New Roman" pitchFamily="18" charset="0"/>
              </a:rPr>
              <a:t>and </a:t>
            </a:r>
            <a:r>
              <a:rPr lang="en-US" sz="1800" spc="-4" dirty="0">
                <a:solidFill>
                  <a:prstClr val="black"/>
                </a:solidFill>
                <a:latin typeface="Times New Roman" pitchFamily="18" charset="0"/>
                <a:cs typeface="Times New Roman" pitchFamily="18" charset="0"/>
              </a:rPr>
              <a:t>their</a:t>
            </a:r>
            <a:r>
              <a:rPr lang="en-US" sz="1800" spc="19" dirty="0">
                <a:solidFill>
                  <a:prstClr val="black"/>
                </a:solidFill>
                <a:latin typeface="Times New Roman" pitchFamily="18" charset="0"/>
                <a:cs typeface="Times New Roman" pitchFamily="18" charset="0"/>
              </a:rPr>
              <a:t> </a:t>
            </a:r>
            <a:r>
              <a:rPr lang="en-US" sz="1800" spc="-4" dirty="0">
                <a:solidFill>
                  <a:prstClr val="black"/>
                </a:solidFill>
                <a:latin typeface="Times New Roman" pitchFamily="18" charset="0"/>
                <a:cs typeface="Times New Roman" pitchFamily="18" charset="0"/>
              </a:rPr>
              <a:t>specification</a:t>
            </a:r>
            <a:endParaRPr lang="en-US" sz="1800" dirty="0">
              <a:solidFill>
                <a:prstClr val="black"/>
              </a:solidFill>
              <a:latin typeface="Times New Roman" pitchFamily="18" charset="0"/>
              <a:cs typeface="Times New Roman" pitchFamily="18" charset="0"/>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Connector for the system to</a:t>
            </a:r>
            <a:r>
              <a:rPr lang="en-US" sz="1800" spc="30" dirty="0">
                <a:solidFill>
                  <a:prstClr val="black"/>
                </a:solidFill>
                <a:latin typeface="Times New Roman" pitchFamily="18" charset="0"/>
                <a:cs typeface="Times New Roman" pitchFamily="18" charset="0"/>
              </a:rPr>
              <a:t> </a:t>
            </a:r>
            <a:r>
              <a:rPr lang="en-US" sz="1800" spc="-4" dirty="0">
                <a:solidFill>
                  <a:prstClr val="black"/>
                </a:solidFill>
                <a:latin typeface="Times New Roman" pitchFamily="18" charset="0"/>
                <a:cs typeface="Times New Roman" pitchFamily="18" charset="0"/>
              </a:rPr>
              <a:t>connect</a:t>
            </a:r>
            <a:endParaRPr lang="en-US" sz="1800" dirty="0">
              <a:solidFill>
                <a:prstClr val="black"/>
              </a:solidFill>
              <a:latin typeface="Times New Roman" pitchFamily="18" charset="0"/>
              <a:cs typeface="Times New Roman" pitchFamily="18" charset="0"/>
            </a:endParaRPr>
          </a:p>
          <a:p>
            <a:pPr marL="201454" marR="3810"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Voltage (voltage at which the binary data is being assign </a:t>
            </a:r>
            <a:r>
              <a:rPr lang="en-US" sz="1800" spc="-8" dirty="0">
                <a:solidFill>
                  <a:prstClr val="black"/>
                </a:solidFill>
                <a:latin typeface="Times New Roman" pitchFamily="18" charset="0"/>
                <a:cs typeface="Times New Roman" pitchFamily="18" charset="0"/>
              </a:rPr>
              <a:t>and (</a:t>
            </a:r>
            <a:r>
              <a:rPr lang="en-US" sz="1800" spc="-4" dirty="0">
                <a:solidFill>
                  <a:prstClr val="black"/>
                </a:solidFill>
                <a:latin typeface="Times New Roman" pitchFamily="18" charset="0"/>
                <a:cs typeface="Times New Roman" pitchFamily="18" charset="0"/>
              </a:rPr>
              <a:t>transmitted)</a:t>
            </a:r>
            <a:endParaRPr lang="en-US" sz="1800" dirty="0">
              <a:solidFill>
                <a:prstClr val="black"/>
              </a:solidFill>
              <a:latin typeface="Times New Roman" pitchFamily="18" charset="0"/>
              <a:cs typeface="Times New Roman" pitchFamily="18" charset="0"/>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Data rate ( rate at which bit is</a:t>
            </a:r>
            <a:r>
              <a:rPr lang="en-US" sz="1800" spc="30" dirty="0">
                <a:solidFill>
                  <a:prstClr val="black"/>
                </a:solidFill>
                <a:latin typeface="Times New Roman" pitchFamily="18" charset="0"/>
                <a:cs typeface="Times New Roman" pitchFamily="18" charset="0"/>
              </a:rPr>
              <a:t> </a:t>
            </a:r>
            <a:r>
              <a:rPr lang="en-US" sz="1800" spc="-4" dirty="0">
                <a:solidFill>
                  <a:prstClr val="black"/>
                </a:solidFill>
                <a:latin typeface="Times New Roman" pitchFamily="18" charset="0"/>
                <a:cs typeface="Times New Roman" pitchFamily="18" charset="0"/>
              </a:rPr>
              <a:t>transmit)</a:t>
            </a:r>
            <a:endParaRPr lang="en-US" sz="1800" dirty="0">
              <a:solidFill>
                <a:prstClr val="black"/>
              </a:solidFill>
              <a:latin typeface="Times New Roman" pitchFamily="18" charset="0"/>
              <a:cs typeface="Times New Roman" pitchFamily="18" charset="0"/>
            </a:endParaRPr>
          </a:p>
          <a:p>
            <a:pPr marL="201454" indent="-191928" fontAlgn="auto">
              <a:spcBef>
                <a:spcPts val="229"/>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Protocol </a:t>
            </a:r>
            <a:r>
              <a:rPr lang="en-US" sz="1800" spc="-8" dirty="0">
                <a:solidFill>
                  <a:prstClr val="black"/>
                </a:solidFill>
                <a:latin typeface="Times New Roman" pitchFamily="18" charset="0"/>
                <a:cs typeface="Times New Roman" pitchFamily="18" charset="0"/>
              </a:rPr>
              <a:t>Data Unit(PDU):</a:t>
            </a:r>
            <a:r>
              <a:rPr lang="en-US" sz="1800" spc="26" dirty="0">
                <a:solidFill>
                  <a:prstClr val="black"/>
                </a:solidFill>
                <a:latin typeface="Times New Roman" pitchFamily="18" charset="0"/>
                <a:cs typeface="Times New Roman" pitchFamily="18" charset="0"/>
              </a:rPr>
              <a:t> </a:t>
            </a:r>
            <a:r>
              <a:rPr lang="en-US" sz="1800" spc="-8" dirty="0">
                <a:solidFill>
                  <a:prstClr val="black"/>
                </a:solidFill>
                <a:latin typeface="Times New Roman" pitchFamily="18" charset="0"/>
                <a:cs typeface="Times New Roman" pitchFamily="18" charset="0"/>
              </a:rPr>
              <a:t>bps</a:t>
            </a:r>
            <a:endParaRPr lang="en-US" sz="18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422383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2105"/>
            <a:ext cx="7992888" cy="742599"/>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Network Criteria</a:t>
            </a:r>
          </a:p>
        </p:txBody>
      </p:sp>
      <p:sp>
        <p:nvSpPr>
          <p:cNvPr id="5" name="Slide Number Placeholder 4"/>
          <p:cNvSpPr>
            <a:spLocks noGrp="1"/>
          </p:cNvSpPr>
          <p:nvPr>
            <p:ph type="sldNum" sz="quarter" idx="4294967295"/>
          </p:nvPr>
        </p:nvSpPr>
        <p:spPr>
          <a:xfrm>
            <a:off x="8686800" y="6305550"/>
            <a:ext cx="457200" cy="47625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6A813F-C8BF-4EE9-BD1D-6F71323E5217}" type="slidenum">
              <a:rPr lang="en-IN">
                <a:solidFill>
                  <a:srgbClr val="B5A788"/>
                </a:solidFill>
                <a:latin typeface="Gill Sans MT" panose="020B0502020104020203" pitchFamily="34" charset="0"/>
              </a:rPr>
              <a:pPr eaLnBrk="1" hangingPunct="1"/>
              <a:t>7</a:t>
            </a:fld>
            <a:endParaRPr lang="en-IN">
              <a:solidFill>
                <a:srgbClr val="B5A788"/>
              </a:solidFill>
              <a:latin typeface="Gill Sans MT" panose="020B0502020104020203" pitchFamily="34" charset="0"/>
            </a:endParaRPr>
          </a:p>
        </p:txBody>
      </p:sp>
      <p:sp>
        <p:nvSpPr>
          <p:cNvPr id="9219" name="Content Placeholder 2"/>
          <p:cNvSpPr>
            <a:spLocks noGrp="1"/>
          </p:cNvSpPr>
          <p:nvPr>
            <p:ph idx="4294967295"/>
          </p:nvPr>
        </p:nvSpPr>
        <p:spPr>
          <a:xfrm>
            <a:off x="261864" y="908720"/>
            <a:ext cx="8702624" cy="5873080"/>
          </a:xfrm>
        </p:spPr>
        <p:txBody>
          <a:bodyPr>
            <a:normAutofit fontScale="92500" lnSpcReduction="10000"/>
          </a:bodyPr>
          <a:lstStyle/>
          <a:p>
            <a:pPr marL="0" indent="0" algn="just">
              <a:lnSpc>
                <a:spcPct val="150000"/>
              </a:lnSpc>
              <a:buNone/>
            </a:pPr>
            <a:r>
              <a:rPr lang="en-US" dirty="0">
                <a:latin typeface="Times New Roman" panose="02020603050405020304" pitchFamily="18" charset="0"/>
                <a:cs typeface="Times New Roman" panose="02020603050405020304" pitchFamily="18" charset="0"/>
              </a:rPr>
              <a:t>A network must be able to meet a certain number of criteria. The most important of these are performance, reliability, and security.</a:t>
            </a:r>
          </a:p>
          <a:p>
            <a:pPr lvl="0" algn="just">
              <a:lnSpc>
                <a:spcPct val="150000"/>
              </a:lnSpc>
            </a:pPr>
            <a:r>
              <a:rPr lang="en-US" dirty="0">
                <a:solidFill>
                  <a:srgbClr val="FF0000"/>
                </a:solidFill>
                <a:latin typeface="Times New Roman" panose="02020603050405020304" pitchFamily="18" charset="0"/>
                <a:cs typeface="Times New Roman" panose="02020603050405020304" pitchFamily="18" charset="0"/>
              </a:rPr>
              <a:t>Performance: </a:t>
            </a:r>
            <a:r>
              <a:rPr lang="en-US" dirty="0">
                <a:latin typeface="Times New Roman" panose="02020603050405020304" pitchFamily="18" charset="0"/>
                <a:cs typeface="Times New Roman" panose="02020603050405020304" pitchFamily="18" charset="0"/>
              </a:rPr>
              <a:t>Performance can be measured in many ways, including transit time and response time. Transit time is the amount of time required for a message to travel from one device to another. Response time is the elapsed time between an inquiry and a response. The performance of a network depends on a number of factors, including the number of users, the type of transmission medium, the capabilities of the connected hardware, and the efficiency of the software.</a:t>
            </a:r>
          </a:p>
          <a:p>
            <a:pPr lvl="0" algn="just">
              <a:lnSpc>
                <a:spcPct val="150000"/>
              </a:lnSpc>
            </a:pPr>
            <a:r>
              <a:rPr lang="en-US" dirty="0">
                <a:solidFill>
                  <a:srgbClr val="FF0000"/>
                </a:solidFill>
                <a:latin typeface="Times New Roman" panose="02020603050405020304" pitchFamily="18" charset="0"/>
                <a:cs typeface="Times New Roman" panose="02020603050405020304" pitchFamily="18" charset="0"/>
              </a:rPr>
              <a:t>Reliability: </a:t>
            </a:r>
            <a:r>
              <a:rPr lang="en-US" dirty="0">
                <a:latin typeface="Times New Roman" panose="02020603050405020304" pitchFamily="18" charset="0"/>
                <a:cs typeface="Times New Roman" panose="02020603050405020304" pitchFamily="18" charset="0"/>
              </a:rPr>
              <a:t>Network reliability is measured by the frequency of failure, the time it takes a link to recover from a failure, and the network's robustness in a catastrophe.</a:t>
            </a:r>
          </a:p>
          <a:p>
            <a:pPr lvl="0" algn="just">
              <a:lnSpc>
                <a:spcPct val="150000"/>
              </a:lnSpc>
            </a:pPr>
            <a:r>
              <a:rPr lang="en-US" dirty="0">
                <a:solidFill>
                  <a:srgbClr val="FF0000"/>
                </a:solidFill>
                <a:latin typeface="Times New Roman" panose="02020603050405020304" pitchFamily="18" charset="0"/>
                <a:cs typeface="Times New Roman" panose="02020603050405020304" pitchFamily="18" charset="0"/>
              </a:rPr>
              <a:t>Security: </a:t>
            </a:r>
            <a:r>
              <a:rPr lang="en-US" dirty="0">
                <a:latin typeface="Times New Roman" panose="02020603050405020304" pitchFamily="18" charset="0"/>
                <a:cs typeface="Times New Roman" panose="02020603050405020304" pitchFamily="18" charset="0"/>
              </a:rPr>
              <a:t>Network security issues include protecting data from unauthorized access, protecting data from damage and development, and implementing policies and procedures for recovery from breaches and data losses.</a:t>
            </a:r>
          </a:p>
          <a:p>
            <a:pPr eaLnBrk="1" hangingPunct="1">
              <a:buFont typeface="Wingdings 2" panose="05020102010507070707" pitchFamily="18" charset="2"/>
              <a:buNone/>
              <a:defRPr/>
            </a:pPr>
            <a:endParaRPr lang="en-IN" dirty="0"/>
          </a:p>
        </p:txBody>
      </p:sp>
    </p:spTree>
    <p:extLst>
      <p:ext uri="{BB962C8B-B14F-4D97-AF65-F5344CB8AC3E}">
        <p14:creationId xmlns:p14="http://schemas.microsoft.com/office/powerpoint/2010/main" val="131002375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83568" y="609461"/>
            <a:ext cx="7488832" cy="584775"/>
          </a:xfrm>
          <a:prstGeom prst="rect">
            <a:avLst/>
          </a:prstGeom>
          <a:noFill/>
        </p:spPr>
        <p:txBody>
          <a:bodyPr wrap="square" rtlCol="0">
            <a:spAutoFit/>
          </a:bodyPr>
          <a:lstStyle/>
          <a:p>
            <a:r>
              <a:rPr lang="en-US" sz="3200" spc="-4" dirty="0">
                <a:solidFill>
                  <a:srgbClr val="FF0000"/>
                </a:solidFill>
                <a:latin typeface="+mn-lt"/>
              </a:rPr>
              <a:t>Data Link Layer (Layer</a:t>
            </a:r>
            <a:r>
              <a:rPr lang="en-US" sz="3200" spc="-53" dirty="0">
                <a:solidFill>
                  <a:srgbClr val="FF0000"/>
                </a:solidFill>
                <a:latin typeface="+mn-lt"/>
              </a:rPr>
              <a:t> </a:t>
            </a:r>
            <a:r>
              <a:rPr lang="en-US" sz="3200" spc="-8" dirty="0">
                <a:solidFill>
                  <a:srgbClr val="FF0000"/>
                </a:solidFill>
                <a:latin typeface="+mn-lt"/>
              </a:rPr>
              <a:t>2)</a:t>
            </a:r>
            <a:endParaRPr lang="en-US" sz="3200" dirty="0">
              <a:solidFill>
                <a:srgbClr val="FF0000"/>
              </a:solidFill>
              <a:latin typeface="+mn-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70</a:t>
            </a:fld>
            <a:endParaRPr lang="en-US">
              <a:solidFill>
                <a:prstClr val="black">
                  <a:tint val="75000"/>
                </a:prstClr>
              </a:solidFill>
            </a:endParaRPr>
          </a:p>
        </p:txBody>
      </p:sp>
      <p:sp>
        <p:nvSpPr>
          <p:cNvPr id="7" name="TextBox 6">
            <a:extLst>
              <a:ext uri="{FF2B5EF4-FFF2-40B4-BE49-F238E27FC236}">
                <a16:creationId xmlns:a16="http://schemas.microsoft.com/office/drawing/2014/main" id="{72AD92E6-D70C-41E9-A1B5-26FE3C6138A1}"/>
              </a:ext>
            </a:extLst>
          </p:cNvPr>
          <p:cNvSpPr txBox="1"/>
          <p:nvPr/>
        </p:nvSpPr>
        <p:spPr>
          <a:xfrm>
            <a:off x="1043608" y="1700808"/>
            <a:ext cx="5814392" cy="1579920"/>
          </a:xfrm>
          <a:prstGeom prst="rect">
            <a:avLst/>
          </a:prstGeom>
          <a:noFill/>
        </p:spPr>
        <p:txBody>
          <a:bodyPr wrap="square">
            <a:spAutoFit/>
          </a:bodyPr>
          <a:lstStyle/>
          <a:p>
            <a:pPr marL="201454" indent="-191928" fontAlgn="auto">
              <a:spcBef>
                <a:spcPts val="300"/>
              </a:spcBef>
              <a:spcAft>
                <a:spcPts val="0"/>
              </a:spcAft>
              <a:buClr>
                <a:srgbClr val="9F4DA2"/>
              </a:buClr>
              <a:buFont typeface="Georgia"/>
              <a:buChar char="•"/>
              <a:tabLst>
                <a:tab pos="201454" algn="l"/>
                <a:tab pos="201930" algn="l"/>
              </a:tabLst>
            </a:pPr>
            <a:r>
              <a:rPr lang="en-US" sz="1800" spc="-4" dirty="0">
                <a:solidFill>
                  <a:prstClr val="black"/>
                </a:solidFill>
                <a:latin typeface="+mn-lt"/>
                <a:cs typeface="Arial"/>
              </a:rPr>
              <a:t>There is a direct link control on the</a:t>
            </a:r>
            <a:r>
              <a:rPr lang="en-US" sz="1800" spc="4" dirty="0">
                <a:solidFill>
                  <a:prstClr val="black"/>
                </a:solidFill>
                <a:latin typeface="+mn-lt"/>
                <a:cs typeface="Arial"/>
              </a:rPr>
              <a:t> </a:t>
            </a:r>
            <a:r>
              <a:rPr lang="en-US" sz="1800" spc="-4" dirty="0">
                <a:solidFill>
                  <a:prstClr val="black"/>
                </a:solidFill>
                <a:latin typeface="+mn-lt"/>
                <a:cs typeface="Arial"/>
              </a:rPr>
              <a:t>network</a:t>
            </a:r>
            <a:endParaRPr lang="en-US" sz="1800" dirty="0">
              <a:solidFill>
                <a:prstClr val="black"/>
              </a:solidFill>
              <a:latin typeface="+mn-lt"/>
              <a:cs typeface="Arial"/>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mn-lt"/>
                <a:cs typeface="Arial"/>
              </a:rPr>
              <a:t>Provide reliable data transfer over the</a:t>
            </a:r>
            <a:r>
              <a:rPr lang="en-US" sz="1800" spc="30" dirty="0">
                <a:solidFill>
                  <a:prstClr val="black"/>
                </a:solidFill>
                <a:latin typeface="+mn-lt"/>
                <a:cs typeface="Arial"/>
              </a:rPr>
              <a:t> </a:t>
            </a:r>
            <a:r>
              <a:rPr lang="en-US" sz="1800" spc="-8" dirty="0">
                <a:solidFill>
                  <a:prstClr val="black"/>
                </a:solidFill>
                <a:latin typeface="+mn-lt"/>
                <a:cs typeface="Arial"/>
              </a:rPr>
              <a:t>link</a:t>
            </a:r>
            <a:endParaRPr lang="en-US" sz="1800" dirty="0">
              <a:solidFill>
                <a:prstClr val="black"/>
              </a:solidFill>
              <a:latin typeface="+mn-lt"/>
              <a:cs typeface="Arial"/>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mn-lt"/>
                <a:cs typeface="Arial"/>
              </a:rPr>
              <a:t>Physical</a:t>
            </a:r>
            <a:r>
              <a:rPr lang="en-US" sz="1800" spc="-15" dirty="0">
                <a:solidFill>
                  <a:prstClr val="black"/>
                </a:solidFill>
                <a:latin typeface="+mn-lt"/>
                <a:cs typeface="Arial"/>
              </a:rPr>
              <a:t> </a:t>
            </a:r>
            <a:r>
              <a:rPr lang="en-US" sz="1800" spc="-4" dirty="0">
                <a:solidFill>
                  <a:prstClr val="black"/>
                </a:solidFill>
                <a:latin typeface="+mn-lt"/>
                <a:cs typeface="Arial"/>
              </a:rPr>
              <a:t>addressing</a:t>
            </a:r>
            <a:endParaRPr lang="en-US" sz="1800" dirty="0">
              <a:solidFill>
                <a:prstClr val="black"/>
              </a:solidFill>
              <a:latin typeface="+mn-lt"/>
              <a:cs typeface="Arial"/>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mn-lt"/>
                <a:cs typeface="Arial"/>
              </a:rPr>
              <a:t>Error notification and flow</a:t>
            </a:r>
            <a:r>
              <a:rPr lang="en-US" sz="1800" spc="8" dirty="0">
                <a:solidFill>
                  <a:prstClr val="black"/>
                </a:solidFill>
                <a:latin typeface="+mn-lt"/>
                <a:cs typeface="Arial"/>
              </a:rPr>
              <a:t> </a:t>
            </a:r>
            <a:r>
              <a:rPr lang="en-US" sz="1800" spc="-4" dirty="0">
                <a:solidFill>
                  <a:prstClr val="black"/>
                </a:solidFill>
                <a:latin typeface="+mn-lt"/>
                <a:cs typeface="Arial"/>
              </a:rPr>
              <a:t>control</a:t>
            </a:r>
            <a:endParaRPr lang="en-US" sz="1800" dirty="0">
              <a:solidFill>
                <a:prstClr val="black"/>
              </a:solidFill>
              <a:latin typeface="+mn-lt"/>
              <a:cs typeface="Arial"/>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mn-lt"/>
                <a:cs typeface="Arial"/>
              </a:rPr>
              <a:t>Protocol Data </a:t>
            </a:r>
            <a:r>
              <a:rPr lang="en-US" sz="1800" spc="-8" dirty="0">
                <a:solidFill>
                  <a:prstClr val="black"/>
                </a:solidFill>
                <a:latin typeface="+mn-lt"/>
                <a:cs typeface="Arial"/>
              </a:rPr>
              <a:t>Unit(PDU):</a:t>
            </a:r>
            <a:r>
              <a:rPr lang="en-US" sz="1800" spc="19" dirty="0">
                <a:solidFill>
                  <a:prstClr val="black"/>
                </a:solidFill>
                <a:latin typeface="+mn-lt"/>
                <a:cs typeface="Arial"/>
              </a:rPr>
              <a:t> </a:t>
            </a:r>
            <a:r>
              <a:rPr lang="en-US" sz="1800" spc="-4" dirty="0">
                <a:solidFill>
                  <a:prstClr val="black"/>
                </a:solidFill>
                <a:latin typeface="+mn-lt"/>
                <a:cs typeface="Arial"/>
              </a:rPr>
              <a:t>Frame</a:t>
            </a:r>
            <a:endParaRPr lang="en-US" sz="1800" dirty="0">
              <a:solidFill>
                <a:prstClr val="black"/>
              </a:solidFill>
              <a:latin typeface="+mn-lt"/>
              <a:cs typeface="Arial"/>
            </a:endParaRPr>
          </a:p>
        </p:txBody>
      </p:sp>
    </p:spTree>
    <p:extLst>
      <p:ext uri="{BB962C8B-B14F-4D97-AF65-F5344CB8AC3E}">
        <p14:creationId xmlns:p14="http://schemas.microsoft.com/office/powerpoint/2010/main" val="3104913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83568" y="609461"/>
            <a:ext cx="7488832" cy="584775"/>
          </a:xfrm>
          <a:prstGeom prst="rect">
            <a:avLst/>
          </a:prstGeom>
          <a:noFill/>
        </p:spPr>
        <p:txBody>
          <a:bodyPr wrap="square" rtlCol="0">
            <a:spAutoFit/>
          </a:bodyPr>
          <a:lstStyle/>
          <a:p>
            <a:r>
              <a:rPr lang="en-US" sz="3200" spc="-4" dirty="0">
                <a:solidFill>
                  <a:srgbClr val="FF0000"/>
                </a:solidFill>
                <a:latin typeface="+mn-lt"/>
              </a:rPr>
              <a:t>Network Link Layer (Layer</a:t>
            </a:r>
            <a:r>
              <a:rPr lang="en-US" sz="3200" spc="-53" dirty="0">
                <a:solidFill>
                  <a:srgbClr val="FF0000"/>
                </a:solidFill>
                <a:latin typeface="+mn-lt"/>
              </a:rPr>
              <a:t> </a:t>
            </a:r>
            <a:r>
              <a:rPr lang="en-US" sz="3200" spc="-8" dirty="0">
                <a:solidFill>
                  <a:srgbClr val="FF0000"/>
                </a:solidFill>
                <a:latin typeface="+mn-lt"/>
              </a:rPr>
              <a:t>3)</a:t>
            </a:r>
            <a:endParaRPr lang="en-US" sz="3200" dirty="0">
              <a:solidFill>
                <a:srgbClr val="FF0000"/>
              </a:solidFill>
              <a:latin typeface="+mn-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71</a:t>
            </a:fld>
            <a:endParaRPr lang="en-US">
              <a:solidFill>
                <a:prstClr val="black">
                  <a:tint val="75000"/>
                </a:prstClr>
              </a:solidFill>
            </a:endParaRPr>
          </a:p>
        </p:txBody>
      </p:sp>
      <p:sp>
        <p:nvSpPr>
          <p:cNvPr id="7" name="TextBox 6">
            <a:extLst>
              <a:ext uri="{FF2B5EF4-FFF2-40B4-BE49-F238E27FC236}">
                <a16:creationId xmlns:a16="http://schemas.microsoft.com/office/drawing/2014/main" id="{72AD92E6-D70C-41E9-A1B5-26FE3C6138A1}"/>
              </a:ext>
            </a:extLst>
          </p:cNvPr>
          <p:cNvSpPr txBox="1"/>
          <p:nvPr/>
        </p:nvSpPr>
        <p:spPr>
          <a:xfrm>
            <a:off x="1043608" y="1700808"/>
            <a:ext cx="5814392" cy="1277273"/>
          </a:xfrm>
          <a:prstGeom prst="rect">
            <a:avLst/>
          </a:prstGeom>
          <a:noFill/>
        </p:spPr>
        <p:txBody>
          <a:bodyPr wrap="square">
            <a:spAutoFit/>
          </a:bodyPr>
          <a:lstStyle/>
          <a:p>
            <a:pPr marL="201454" indent="-191928" fontAlgn="auto">
              <a:spcBef>
                <a:spcPts val="300"/>
              </a:spcBef>
              <a:spcAft>
                <a:spcPts val="0"/>
              </a:spcAft>
              <a:buClr>
                <a:srgbClr val="9F4DA2"/>
              </a:buClr>
              <a:buFont typeface="Georgia"/>
              <a:buChar char="•"/>
              <a:tabLst>
                <a:tab pos="201454" algn="l"/>
                <a:tab pos="201930" algn="l"/>
              </a:tabLst>
            </a:pPr>
            <a:r>
              <a:rPr lang="en-US" sz="1800" spc="-8" dirty="0">
                <a:solidFill>
                  <a:prstClr val="black"/>
                </a:solidFill>
                <a:latin typeface="Arial"/>
                <a:cs typeface="Arial"/>
              </a:rPr>
              <a:t>Network</a:t>
            </a:r>
            <a:r>
              <a:rPr lang="en-US" sz="1800" spc="4" dirty="0">
                <a:solidFill>
                  <a:prstClr val="black"/>
                </a:solidFill>
                <a:latin typeface="Arial"/>
                <a:cs typeface="Arial"/>
              </a:rPr>
              <a:t> </a:t>
            </a:r>
            <a:r>
              <a:rPr lang="en-US" sz="1800" spc="-4" dirty="0">
                <a:solidFill>
                  <a:prstClr val="black"/>
                </a:solidFill>
                <a:latin typeface="Arial"/>
                <a:cs typeface="Arial"/>
              </a:rPr>
              <a:t>addressing</a:t>
            </a:r>
            <a:endParaRPr lang="en-US" sz="1800" dirty="0">
              <a:solidFill>
                <a:prstClr val="black"/>
              </a:solidFill>
              <a:latin typeface="Arial"/>
              <a:cs typeface="Arial"/>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Arial"/>
                <a:cs typeface="Arial"/>
              </a:rPr>
              <a:t>Best path determination</a:t>
            </a:r>
            <a:endParaRPr lang="en-US" sz="1800" dirty="0">
              <a:solidFill>
                <a:prstClr val="black"/>
              </a:solidFill>
              <a:latin typeface="Arial"/>
              <a:cs typeface="Arial"/>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Arial"/>
                <a:cs typeface="Arial"/>
              </a:rPr>
              <a:t>Data transmission between the</a:t>
            </a:r>
            <a:r>
              <a:rPr lang="en-US" sz="1800" spc="19" dirty="0">
                <a:solidFill>
                  <a:prstClr val="black"/>
                </a:solidFill>
                <a:latin typeface="Arial"/>
                <a:cs typeface="Arial"/>
              </a:rPr>
              <a:t> </a:t>
            </a:r>
            <a:r>
              <a:rPr lang="en-US" sz="1800" spc="-4" dirty="0">
                <a:solidFill>
                  <a:prstClr val="black"/>
                </a:solidFill>
                <a:latin typeface="Arial"/>
                <a:cs typeface="Arial"/>
              </a:rPr>
              <a:t>subnet</a:t>
            </a:r>
            <a:endParaRPr lang="en-US" sz="1800" dirty="0">
              <a:solidFill>
                <a:prstClr val="black"/>
              </a:solidFill>
              <a:latin typeface="Arial"/>
              <a:cs typeface="Arial"/>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Arial"/>
                <a:cs typeface="Arial"/>
              </a:rPr>
              <a:t>Protocol </a:t>
            </a:r>
            <a:r>
              <a:rPr lang="en-US" sz="1800" spc="-8" dirty="0">
                <a:solidFill>
                  <a:prstClr val="black"/>
                </a:solidFill>
                <a:latin typeface="Arial"/>
                <a:cs typeface="Arial"/>
              </a:rPr>
              <a:t>Data Unit(PDU): </a:t>
            </a:r>
            <a:r>
              <a:rPr lang="en-US" sz="1800" spc="98" dirty="0">
                <a:solidFill>
                  <a:prstClr val="black"/>
                </a:solidFill>
                <a:latin typeface="Arial"/>
                <a:cs typeface="Arial"/>
              </a:rPr>
              <a:t> </a:t>
            </a:r>
            <a:r>
              <a:rPr lang="en-US" sz="1800" spc="-4" dirty="0">
                <a:solidFill>
                  <a:prstClr val="black"/>
                </a:solidFill>
                <a:latin typeface="Arial"/>
                <a:cs typeface="Arial"/>
              </a:rPr>
              <a:t>Packet</a:t>
            </a:r>
            <a:endParaRPr lang="en-US" sz="1800" dirty="0">
              <a:solidFill>
                <a:prstClr val="black"/>
              </a:solidFill>
              <a:latin typeface="+mn-lt"/>
              <a:cs typeface="Arial"/>
            </a:endParaRPr>
          </a:p>
        </p:txBody>
      </p:sp>
    </p:spTree>
    <p:extLst>
      <p:ext uri="{BB962C8B-B14F-4D97-AF65-F5344CB8AC3E}">
        <p14:creationId xmlns:p14="http://schemas.microsoft.com/office/powerpoint/2010/main" val="379135318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83568" y="609461"/>
            <a:ext cx="7488832" cy="584775"/>
          </a:xfrm>
          <a:prstGeom prst="rect">
            <a:avLst/>
          </a:prstGeom>
          <a:noFill/>
        </p:spPr>
        <p:txBody>
          <a:bodyPr wrap="square" rtlCol="0">
            <a:spAutoFit/>
          </a:bodyPr>
          <a:lstStyle/>
          <a:p>
            <a:r>
              <a:rPr lang="en-US" sz="3200" spc="-4" dirty="0">
                <a:solidFill>
                  <a:srgbClr val="FF0000"/>
                </a:solidFill>
                <a:latin typeface="+mn-lt"/>
              </a:rPr>
              <a:t>Transport Link Layer (Layer</a:t>
            </a:r>
            <a:r>
              <a:rPr lang="en-US" sz="3200" spc="-53" dirty="0">
                <a:solidFill>
                  <a:srgbClr val="FF0000"/>
                </a:solidFill>
                <a:latin typeface="+mn-lt"/>
              </a:rPr>
              <a:t> </a:t>
            </a:r>
            <a:r>
              <a:rPr lang="en-US" sz="3200" spc="-8" dirty="0">
                <a:solidFill>
                  <a:srgbClr val="FF0000"/>
                </a:solidFill>
                <a:latin typeface="+mn-lt"/>
              </a:rPr>
              <a:t>4)</a:t>
            </a:r>
            <a:endParaRPr lang="en-US" sz="3200" dirty="0">
              <a:solidFill>
                <a:srgbClr val="FF0000"/>
              </a:solidFill>
              <a:latin typeface="+mn-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72</a:t>
            </a:fld>
            <a:endParaRPr lang="en-US">
              <a:solidFill>
                <a:prstClr val="black">
                  <a:tint val="75000"/>
                </a:prstClr>
              </a:solidFill>
            </a:endParaRPr>
          </a:p>
        </p:txBody>
      </p:sp>
      <p:sp>
        <p:nvSpPr>
          <p:cNvPr id="7" name="TextBox 6">
            <a:extLst>
              <a:ext uri="{FF2B5EF4-FFF2-40B4-BE49-F238E27FC236}">
                <a16:creationId xmlns:a16="http://schemas.microsoft.com/office/drawing/2014/main" id="{72AD92E6-D70C-41E9-A1B5-26FE3C6138A1}"/>
              </a:ext>
            </a:extLst>
          </p:cNvPr>
          <p:cNvSpPr txBox="1"/>
          <p:nvPr/>
        </p:nvSpPr>
        <p:spPr>
          <a:xfrm>
            <a:off x="1043608" y="1700808"/>
            <a:ext cx="5814392" cy="2198038"/>
          </a:xfrm>
          <a:prstGeom prst="rect">
            <a:avLst/>
          </a:prstGeom>
          <a:noFill/>
        </p:spPr>
        <p:txBody>
          <a:bodyPr wrap="square">
            <a:spAutoFit/>
          </a:bodyPr>
          <a:lstStyle/>
          <a:p>
            <a:pPr marL="201454" indent="-191928" fontAlgn="auto">
              <a:spcBef>
                <a:spcPts val="300"/>
              </a:spcBef>
              <a:spcAft>
                <a:spcPts val="0"/>
              </a:spcAft>
              <a:buClr>
                <a:srgbClr val="9F4DA2"/>
              </a:buClr>
              <a:buFont typeface="Georgia"/>
              <a:buChar char="•"/>
              <a:tabLst>
                <a:tab pos="201454" algn="l"/>
                <a:tab pos="201930" algn="l"/>
              </a:tabLst>
            </a:pPr>
            <a:r>
              <a:rPr lang="en-US" dirty="0">
                <a:latin typeface="+mn-lt"/>
              </a:rPr>
              <a:t>Segmentation and Reassembly </a:t>
            </a:r>
          </a:p>
          <a:p>
            <a:pPr marL="201454" indent="-191928" fontAlgn="auto">
              <a:spcBef>
                <a:spcPts val="300"/>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Process </a:t>
            </a:r>
            <a:r>
              <a:rPr lang="en-US" sz="1800" spc="-8" dirty="0">
                <a:solidFill>
                  <a:prstClr val="black"/>
                </a:solidFill>
                <a:latin typeface="Times New Roman" pitchFamily="18" charset="0"/>
                <a:cs typeface="Times New Roman" pitchFamily="18" charset="0"/>
              </a:rPr>
              <a:t>are</a:t>
            </a:r>
            <a:r>
              <a:rPr lang="en-US" sz="1800" spc="4" dirty="0">
                <a:solidFill>
                  <a:prstClr val="black"/>
                </a:solidFill>
                <a:latin typeface="Times New Roman" pitchFamily="18" charset="0"/>
                <a:cs typeface="Times New Roman" pitchFamily="18" charset="0"/>
              </a:rPr>
              <a:t> </a:t>
            </a:r>
            <a:r>
              <a:rPr lang="en-US" sz="1800" spc="-4" dirty="0">
                <a:solidFill>
                  <a:prstClr val="black"/>
                </a:solidFill>
                <a:latin typeface="Times New Roman" pitchFamily="18" charset="0"/>
                <a:cs typeface="Times New Roman" pitchFamily="18" charset="0"/>
              </a:rPr>
              <a:t>addressed</a:t>
            </a:r>
            <a:endParaRPr lang="en-US" sz="1800" dirty="0">
              <a:solidFill>
                <a:prstClr val="black"/>
              </a:solidFill>
              <a:latin typeface="Times New Roman" pitchFamily="18" charset="0"/>
              <a:cs typeface="Times New Roman" pitchFamily="18" charset="0"/>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Reliable data transfer </a:t>
            </a:r>
            <a:r>
              <a:rPr lang="en-US" sz="1800" spc="-8" dirty="0">
                <a:solidFill>
                  <a:prstClr val="black"/>
                </a:solidFill>
                <a:latin typeface="Times New Roman" pitchFamily="18" charset="0"/>
                <a:cs typeface="Times New Roman" pitchFamily="18" charset="0"/>
              </a:rPr>
              <a:t>between </a:t>
            </a:r>
            <a:r>
              <a:rPr lang="en-US" sz="1800" spc="-4" dirty="0">
                <a:solidFill>
                  <a:prstClr val="black"/>
                </a:solidFill>
                <a:latin typeface="Times New Roman" pitchFamily="18" charset="0"/>
                <a:cs typeface="Times New Roman" pitchFamily="18" charset="0"/>
              </a:rPr>
              <a:t>the</a:t>
            </a:r>
            <a:r>
              <a:rPr lang="en-US" sz="1800" spc="19" dirty="0">
                <a:solidFill>
                  <a:prstClr val="black"/>
                </a:solidFill>
                <a:latin typeface="Times New Roman" pitchFamily="18" charset="0"/>
                <a:cs typeface="Times New Roman" pitchFamily="18" charset="0"/>
              </a:rPr>
              <a:t> </a:t>
            </a:r>
            <a:r>
              <a:rPr lang="en-US" sz="1800" spc="-4" dirty="0">
                <a:solidFill>
                  <a:prstClr val="black"/>
                </a:solidFill>
                <a:latin typeface="Times New Roman" pitchFamily="18" charset="0"/>
                <a:cs typeface="Times New Roman" pitchFamily="18" charset="0"/>
              </a:rPr>
              <a:t>host</a:t>
            </a:r>
            <a:endParaRPr lang="en-US" sz="1800" dirty="0">
              <a:solidFill>
                <a:prstClr val="black"/>
              </a:solidFill>
              <a:latin typeface="Times New Roman" pitchFamily="18" charset="0"/>
              <a:cs typeface="Times New Roman" pitchFamily="18" charset="0"/>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Establish connection </a:t>
            </a:r>
            <a:r>
              <a:rPr lang="en-US" sz="1800" spc="-8" dirty="0">
                <a:solidFill>
                  <a:prstClr val="black"/>
                </a:solidFill>
                <a:latin typeface="Times New Roman" pitchFamily="18" charset="0"/>
                <a:cs typeface="Times New Roman" pitchFamily="18" charset="0"/>
              </a:rPr>
              <a:t>between </a:t>
            </a:r>
            <a:r>
              <a:rPr lang="en-US" sz="1800" spc="-4" dirty="0">
                <a:solidFill>
                  <a:prstClr val="black"/>
                </a:solidFill>
                <a:latin typeface="Times New Roman" pitchFamily="18" charset="0"/>
                <a:cs typeface="Times New Roman" pitchFamily="18" charset="0"/>
              </a:rPr>
              <a:t>the</a:t>
            </a:r>
            <a:r>
              <a:rPr lang="en-US" sz="1800" spc="4" dirty="0">
                <a:solidFill>
                  <a:prstClr val="black"/>
                </a:solidFill>
                <a:latin typeface="Times New Roman" pitchFamily="18" charset="0"/>
                <a:cs typeface="Times New Roman" pitchFamily="18" charset="0"/>
              </a:rPr>
              <a:t> </a:t>
            </a:r>
            <a:r>
              <a:rPr lang="en-US" sz="1800" spc="-4" dirty="0">
                <a:solidFill>
                  <a:prstClr val="black"/>
                </a:solidFill>
                <a:latin typeface="Times New Roman" pitchFamily="18" charset="0"/>
                <a:cs typeface="Times New Roman" pitchFamily="18" charset="0"/>
              </a:rPr>
              <a:t>host</a:t>
            </a:r>
            <a:endParaRPr lang="en-US" sz="1800" dirty="0">
              <a:solidFill>
                <a:prstClr val="black"/>
              </a:solidFill>
              <a:latin typeface="Times New Roman" pitchFamily="18" charset="0"/>
              <a:cs typeface="Times New Roman" pitchFamily="18" charset="0"/>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Flow control and congestion</a:t>
            </a:r>
            <a:r>
              <a:rPr lang="en-US" sz="1800" spc="11" dirty="0">
                <a:solidFill>
                  <a:prstClr val="black"/>
                </a:solidFill>
                <a:latin typeface="Times New Roman" pitchFamily="18" charset="0"/>
                <a:cs typeface="Times New Roman" pitchFamily="18" charset="0"/>
              </a:rPr>
              <a:t> </a:t>
            </a:r>
            <a:r>
              <a:rPr lang="en-US" sz="1800" spc="-4" dirty="0">
                <a:solidFill>
                  <a:prstClr val="black"/>
                </a:solidFill>
                <a:latin typeface="Times New Roman" pitchFamily="18" charset="0"/>
                <a:cs typeface="Times New Roman" pitchFamily="18" charset="0"/>
              </a:rPr>
              <a:t>control</a:t>
            </a:r>
            <a:endParaRPr lang="en-US" sz="1800" dirty="0">
              <a:solidFill>
                <a:prstClr val="black"/>
              </a:solidFill>
              <a:latin typeface="Times New Roman" pitchFamily="18" charset="0"/>
              <a:cs typeface="Times New Roman" pitchFamily="18" charset="0"/>
            </a:endParaRPr>
          </a:p>
          <a:p>
            <a:pPr marL="201454" indent="-191928" fontAlgn="auto">
              <a:spcBef>
                <a:spcPts val="229"/>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Error detection and</a:t>
            </a:r>
            <a:r>
              <a:rPr lang="en-US" sz="1800" spc="19" dirty="0">
                <a:solidFill>
                  <a:prstClr val="black"/>
                </a:solidFill>
                <a:latin typeface="Times New Roman" pitchFamily="18" charset="0"/>
                <a:cs typeface="Times New Roman" pitchFamily="18" charset="0"/>
              </a:rPr>
              <a:t> </a:t>
            </a:r>
            <a:r>
              <a:rPr lang="en-US" sz="1800" spc="-8" dirty="0">
                <a:solidFill>
                  <a:prstClr val="black"/>
                </a:solidFill>
                <a:latin typeface="Times New Roman" pitchFamily="18" charset="0"/>
                <a:cs typeface="Times New Roman" pitchFamily="18" charset="0"/>
              </a:rPr>
              <a:t>recovery</a:t>
            </a:r>
            <a:endParaRPr lang="en-US" sz="1800" dirty="0">
              <a:solidFill>
                <a:prstClr val="black"/>
              </a:solidFill>
              <a:latin typeface="Times New Roman" pitchFamily="18" charset="0"/>
              <a:cs typeface="Times New Roman" pitchFamily="18" charset="0"/>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Protocol </a:t>
            </a:r>
            <a:r>
              <a:rPr lang="en-US" sz="1800" spc="-8" dirty="0">
                <a:solidFill>
                  <a:prstClr val="black"/>
                </a:solidFill>
                <a:latin typeface="Times New Roman" pitchFamily="18" charset="0"/>
                <a:cs typeface="Times New Roman" pitchFamily="18" charset="0"/>
              </a:rPr>
              <a:t>Data Unit (PDU):</a:t>
            </a:r>
            <a:r>
              <a:rPr lang="en-US" sz="1800" spc="38" dirty="0">
                <a:solidFill>
                  <a:prstClr val="black"/>
                </a:solidFill>
                <a:latin typeface="Times New Roman" pitchFamily="18" charset="0"/>
                <a:cs typeface="Times New Roman" pitchFamily="18" charset="0"/>
              </a:rPr>
              <a:t> </a:t>
            </a:r>
            <a:r>
              <a:rPr lang="en-US" sz="1800" spc="-4" dirty="0">
                <a:solidFill>
                  <a:prstClr val="black"/>
                </a:solidFill>
                <a:latin typeface="Times New Roman" pitchFamily="18" charset="0"/>
                <a:cs typeface="Times New Roman" pitchFamily="18" charset="0"/>
              </a:rPr>
              <a:t>Segment / Datagram</a:t>
            </a:r>
            <a:endParaRPr lang="en-US" sz="1800" dirty="0">
              <a:solidFill>
                <a:prstClr val="black"/>
              </a:solidFill>
              <a:latin typeface="+mn-lt"/>
              <a:cs typeface="Arial"/>
            </a:endParaRPr>
          </a:p>
        </p:txBody>
      </p:sp>
    </p:spTree>
    <p:extLst>
      <p:ext uri="{BB962C8B-B14F-4D97-AF65-F5344CB8AC3E}">
        <p14:creationId xmlns:p14="http://schemas.microsoft.com/office/powerpoint/2010/main" val="24956596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83568" y="609461"/>
            <a:ext cx="7488832" cy="584775"/>
          </a:xfrm>
          <a:prstGeom prst="rect">
            <a:avLst/>
          </a:prstGeom>
          <a:noFill/>
        </p:spPr>
        <p:txBody>
          <a:bodyPr wrap="square" rtlCol="0">
            <a:spAutoFit/>
          </a:bodyPr>
          <a:lstStyle/>
          <a:p>
            <a:r>
              <a:rPr lang="en-US" sz="3200" spc="-4" dirty="0">
                <a:solidFill>
                  <a:srgbClr val="FF0000"/>
                </a:solidFill>
                <a:latin typeface="+mn-lt"/>
              </a:rPr>
              <a:t>Session Link Layer (Layer</a:t>
            </a:r>
            <a:r>
              <a:rPr lang="en-US" sz="3200" spc="-53" dirty="0">
                <a:solidFill>
                  <a:srgbClr val="FF0000"/>
                </a:solidFill>
                <a:latin typeface="+mn-lt"/>
              </a:rPr>
              <a:t> </a:t>
            </a:r>
            <a:r>
              <a:rPr lang="en-US" sz="3200" spc="-8" dirty="0">
                <a:solidFill>
                  <a:srgbClr val="FF0000"/>
                </a:solidFill>
                <a:latin typeface="+mn-lt"/>
              </a:rPr>
              <a:t>5)</a:t>
            </a:r>
            <a:endParaRPr lang="en-US" sz="3200" dirty="0">
              <a:solidFill>
                <a:srgbClr val="FF0000"/>
              </a:solidFill>
              <a:latin typeface="+mn-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73</a:t>
            </a:fld>
            <a:endParaRPr lang="en-US">
              <a:solidFill>
                <a:prstClr val="black">
                  <a:tint val="75000"/>
                </a:prstClr>
              </a:solidFill>
            </a:endParaRPr>
          </a:p>
        </p:txBody>
      </p:sp>
      <p:sp>
        <p:nvSpPr>
          <p:cNvPr id="7" name="TextBox 6">
            <a:extLst>
              <a:ext uri="{FF2B5EF4-FFF2-40B4-BE49-F238E27FC236}">
                <a16:creationId xmlns:a16="http://schemas.microsoft.com/office/drawing/2014/main" id="{72AD92E6-D70C-41E9-A1B5-26FE3C6138A1}"/>
              </a:ext>
            </a:extLst>
          </p:cNvPr>
          <p:cNvSpPr txBox="1"/>
          <p:nvPr/>
        </p:nvSpPr>
        <p:spPr>
          <a:xfrm>
            <a:off x="1043608" y="1700808"/>
            <a:ext cx="5814392" cy="1579920"/>
          </a:xfrm>
          <a:prstGeom prst="rect">
            <a:avLst/>
          </a:prstGeom>
          <a:noFill/>
        </p:spPr>
        <p:txBody>
          <a:bodyPr wrap="square">
            <a:spAutoFit/>
          </a:bodyPr>
          <a:lstStyle/>
          <a:p>
            <a:pPr marL="201454" indent="-191928" fontAlgn="auto">
              <a:spcBef>
                <a:spcPts val="300"/>
              </a:spcBef>
              <a:spcAft>
                <a:spcPts val="0"/>
              </a:spcAft>
              <a:buClr>
                <a:srgbClr val="9F4DA2"/>
              </a:buClr>
              <a:buFont typeface="Georgia"/>
              <a:buChar char="•"/>
              <a:tabLst>
                <a:tab pos="201454" algn="l"/>
                <a:tab pos="201930" algn="l"/>
              </a:tabLst>
            </a:pPr>
            <a:r>
              <a:rPr lang="en-US" sz="1800" spc="-8" dirty="0">
                <a:solidFill>
                  <a:prstClr val="black"/>
                </a:solidFill>
                <a:latin typeface="Times New Roman" pitchFamily="18" charset="0"/>
                <a:cs typeface="Times New Roman" pitchFamily="18" charset="0"/>
              </a:rPr>
              <a:t>Maintain </a:t>
            </a:r>
            <a:r>
              <a:rPr lang="en-US" sz="1800" spc="-4" dirty="0">
                <a:solidFill>
                  <a:prstClr val="black"/>
                </a:solidFill>
                <a:latin typeface="Times New Roman" pitchFamily="18" charset="0"/>
                <a:cs typeface="Times New Roman" pitchFamily="18" charset="0"/>
              </a:rPr>
              <a:t>the session of the</a:t>
            </a:r>
            <a:r>
              <a:rPr lang="en-US" sz="1800" spc="19" dirty="0">
                <a:solidFill>
                  <a:prstClr val="black"/>
                </a:solidFill>
                <a:latin typeface="Times New Roman" pitchFamily="18" charset="0"/>
                <a:cs typeface="Times New Roman" pitchFamily="18" charset="0"/>
              </a:rPr>
              <a:t> </a:t>
            </a:r>
            <a:r>
              <a:rPr lang="en-US" sz="1800" spc="-8" dirty="0">
                <a:solidFill>
                  <a:prstClr val="black"/>
                </a:solidFill>
                <a:latin typeface="Times New Roman" pitchFamily="18" charset="0"/>
                <a:cs typeface="Times New Roman" pitchFamily="18" charset="0"/>
              </a:rPr>
              <a:t>user</a:t>
            </a:r>
            <a:endParaRPr lang="en-US" sz="1800" dirty="0">
              <a:solidFill>
                <a:prstClr val="black"/>
              </a:solidFill>
              <a:latin typeface="Times New Roman" pitchFamily="18" charset="0"/>
              <a:cs typeface="Times New Roman" pitchFamily="18" charset="0"/>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Token</a:t>
            </a:r>
            <a:r>
              <a:rPr lang="en-US" sz="1800" dirty="0">
                <a:solidFill>
                  <a:prstClr val="black"/>
                </a:solidFill>
                <a:latin typeface="Times New Roman" pitchFamily="18" charset="0"/>
                <a:cs typeface="Times New Roman" pitchFamily="18" charset="0"/>
              </a:rPr>
              <a:t> </a:t>
            </a:r>
            <a:r>
              <a:rPr lang="en-US" sz="1800" spc="-8" dirty="0">
                <a:solidFill>
                  <a:prstClr val="black"/>
                </a:solidFill>
                <a:latin typeface="Times New Roman" pitchFamily="18" charset="0"/>
                <a:cs typeface="Times New Roman" pitchFamily="18" charset="0"/>
              </a:rPr>
              <a:t>management</a:t>
            </a:r>
            <a:endParaRPr lang="en-US" sz="1800" dirty="0">
              <a:solidFill>
                <a:prstClr val="black"/>
              </a:solidFill>
              <a:latin typeface="Times New Roman" pitchFamily="18" charset="0"/>
              <a:cs typeface="Times New Roman" pitchFamily="18" charset="0"/>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Track all the event through the</a:t>
            </a:r>
            <a:r>
              <a:rPr lang="en-US" sz="1800" spc="38" dirty="0">
                <a:solidFill>
                  <a:prstClr val="black"/>
                </a:solidFill>
                <a:latin typeface="Times New Roman" pitchFamily="18" charset="0"/>
                <a:cs typeface="Times New Roman" pitchFamily="18" charset="0"/>
              </a:rPr>
              <a:t> </a:t>
            </a:r>
            <a:r>
              <a:rPr lang="en-US" sz="1800" spc="-4" dirty="0">
                <a:solidFill>
                  <a:prstClr val="black"/>
                </a:solidFill>
                <a:latin typeface="Times New Roman" pitchFamily="18" charset="0"/>
                <a:cs typeface="Times New Roman" pitchFamily="18" charset="0"/>
              </a:rPr>
              <a:t>use</a:t>
            </a:r>
            <a:endParaRPr lang="en-US" sz="1800" dirty="0">
              <a:solidFill>
                <a:prstClr val="black"/>
              </a:solidFill>
              <a:latin typeface="Times New Roman" pitchFamily="18" charset="0"/>
              <a:cs typeface="Times New Roman" pitchFamily="18" charset="0"/>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Establish </a:t>
            </a:r>
            <a:r>
              <a:rPr lang="en-US" sz="1800" spc="-8" dirty="0">
                <a:solidFill>
                  <a:prstClr val="black"/>
                </a:solidFill>
                <a:latin typeface="Times New Roman" pitchFamily="18" charset="0"/>
                <a:cs typeface="Times New Roman" pitchFamily="18" charset="0"/>
              </a:rPr>
              <a:t>and </a:t>
            </a:r>
            <a:r>
              <a:rPr lang="en-US" sz="1800" spc="-4" dirty="0">
                <a:solidFill>
                  <a:prstClr val="black"/>
                </a:solidFill>
                <a:latin typeface="Times New Roman" pitchFamily="18" charset="0"/>
                <a:cs typeface="Times New Roman" pitchFamily="18" charset="0"/>
              </a:rPr>
              <a:t>terminate</a:t>
            </a:r>
            <a:r>
              <a:rPr lang="en-US" sz="1800" spc="11" dirty="0">
                <a:solidFill>
                  <a:prstClr val="black"/>
                </a:solidFill>
                <a:latin typeface="Times New Roman" pitchFamily="18" charset="0"/>
                <a:cs typeface="Times New Roman" pitchFamily="18" charset="0"/>
              </a:rPr>
              <a:t> </a:t>
            </a:r>
            <a:r>
              <a:rPr lang="en-US" sz="1800" spc="-4" dirty="0">
                <a:solidFill>
                  <a:prstClr val="black"/>
                </a:solidFill>
                <a:latin typeface="Times New Roman" pitchFamily="18" charset="0"/>
                <a:cs typeface="Times New Roman" pitchFamily="18" charset="0"/>
              </a:rPr>
              <a:t>session</a:t>
            </a:r>
            <a:endParaRPr lang="en-US" sz="1800" dirty="0">
              <a:solidFill>
                <a:prstClr val="black"/>
              </a:solidFill>
              <a:latin typeface="Times New Roman" pitchFamily="18" charset="0"/>
              <a:cs typeface="Times New Roman" pitchFamily="18" charset="0"/>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Protocol </a:t>
            </a:r>
            <a:r>
              <a:rPr lang="en-US" sz="1800" spc="-8" dirty="0">
                <a:solidFill>
                  <a:prstClr val="black"/>
                </a:solidFill>
                <a:latin typeface="Times New Roman" pitchFamily="18" charset="0"/>
                <a:cs typeface="Times New Roman" pitchFamily="18" charset="0"/>
              </a:rPr>
              <a:t>Data Unit (PDU):</a:t>
            </a:r>
            <a:r>
              <a:rPr lang="en-US" sz="1800" spc="38" dirty="0">
                <a:solidFill>
                  <a:prstClr val="black"/>
                </a:solidFill>
                <a:latin typeface="Times New Roman" pitchFamily="18" charset="0"/>
                <a:cs typeface="Times New Roman" pitchFamily="18" charset="0"/>
              </a:rPr>
              <a:t> </a:t>
            </a:r>
            <a:r>
              <a:rPr lang="en-US" sz="1800" spc="-8" dirty="0">
                <a:solidFill>
                  <a:prstClr val="black"/>
                </a:solidFill>
                <a:latin typeface="Times New Roman" pitchFamily="18" charset="0"/>
                <a:cs typeface="Times New Roman" pitchFamily="18" charset="0"/>
              </a:rPr>
              <a:t>Data</a:t>
            </a:r>
            <a:endParaRPr lang="en-US" sz="18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83231772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83568" y="609461"/>
            <a:ext cx="7488832" cy="584775"/>
          </a:xfrm>
          <a:prstGeom prst="rect">
            <a:avLst/>
          </a:prstGeom>
          <a:noFill/>
        </p:spPr>
        <p:txBody>
          <a:bodyPr wrap="square" rtlCol="0">
            <a:spAutoFit/>
          </a:bodyPr>
          <a:lstStyle/>
          <a:p>
            <a:r>
              <a:rPr lang="en-US" sz="3200" spc="-4" dirty="0">
                <a:solidFill>
                  <a:srgbClr val="FF0000"/>
                </a:solidFill>
                <a:latin typeface="+mn-lt"/>
              </a:rPr>
              <a:t>Presentation Link Layer (Layer</a:t>
            </a:r>
            <a:r>
              <a:rPr lang="en-US" sz="3200" spc="-53" dirty="0">
                <a:solidFill>
                  <a:srgbClr val="FF0000"/>
                </a:solidFill>
                <a:latin typeface="+mn-lt"/>
              </a:rPr>
              <a:t> </a:t>
            </a:r>
            <a:r>
              <a:rPr lang="en-US" sz="3200" spc="-8" dirty="0">
                <a:solidFill>
                  <a:srgbClr val="FF0000"/>
                </a:solidFill>
                <a:latin typeface="+mn-lt"/>
              </a:rPr>
              <a:t>6)</a:t>
            </a:r>
            <a:endParaRPr lang="en-US" sz="3200" dirty="0">
              <a:solidFill>
                <a:srgbClr val="FF0000"/>
              </a:solidFill>
              <a:latin typeface="+mn-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74</a:t>
            </a:fld>
            <a:endParaRPr lang="en-US">
              <a:solidFill>
                <a:prstClr val="black">
                  <a:tint val="75000"/>
                </a:prstClr>
              </a:solidFill>
            </a:endParaRPr>
          </a:p>
        </p:txBody>
      </p:sp>
      <p:sp>
        <p:nvSpPr>
          <p:cNvPr id="7" name="TextBox 6">
            <a:extLst>
              <a:ext uri="{FF2B5EF4-FFF2-40B4-BE49-F238E27FC236}">
                <a16:creationId xmlns:a16="http://schemas.microsoft.com/office/drawing/2014/main" id="{72AD92E6-D70C-41E9-A1B5-26FE3C6138A1}"/>
              </a:ext>
            </a:extLst>
          </p:cNvPr>
          <p:cNvSpPr txBox="1"/>
          <p:nvPr/>
        </p:nvSpPr>
        <p:spPr>
          <a:xfrm>
            <a:off x="1043608" y="1700808"/>
            <a:ext cx="5814392" cy="2185214"/>
          </a:xfrm>
          <a:prstGeom prst="rect">
            <a:avLst/>
          </a:prstGeom>
          <a:noFill/>
        </p:spPr>
        <p:txBody>
          <a:bodyPr wrap="square">
            <a:spAutoFit/>
          </a:bodyPr>
          <a:lstStyle/>
          <a:p>
            <a:pPr marL="201454" indent="-191928" fontAlgn="auto">
              <a:spcBef>
                <a:spcPts val="300"/>
              </a:spcBef>
              <a:spcAft>
                <a:spcPts val="0"/>
              </a:spcAft>
              <a:buClr>
                <a:srgbClr val="9F4DA2"/>
              </a:buClr>
              <a:buFont typeface="Georgia"/>
              <a:buChar char="•"/>
              <a:tabLst>
                <a:tab pos="201454" algn="l"/>
                <a:tab pos="201930" algn="l"/>
              </a:tabLst>
            </a:pPr>
            <a:r>
              <a:rPr lang="en-US" sz="1800" spc="-8" dirty="0">
                <a:solidFill>
                  <a:prstClr val="black"/>
                </a:solidFill>
                <a:latin typeface="Times New Roman" pitchFamily="18" charset="0"/>
                <a:cs typeface="Times New Roman" pitchFamily="18" charset="0"/>
              </a:rPr>
              <a:t>Data</a:t>
            </a:r>
            <a:r>
              <a:rPr lang="en-US" sz="1800" spc="4" dirty="0">
                <a:solidFill>
                  <a:prstClr val="black"/>
                </a:solidFill>
                <a:latin typeface="Times New Roman" pitchFamily="18" charset="0"/>
                <a:cs typeface="Times New Roman" pitchFamily="18" charset="0"/>
              </a:rPr>
              <a:t> </a:t>
            </a:r>
            <a:r>
              <a:rPr lang="en-US" sz="1800" spc="-8" dirty="0">
                <a:solidFill>
                  <a:prstClr val="black"/>
                </a:solidFill>
                <a:latin typeface="Times New Roman" pitchFamily="18" charset="0"/>
                <a:cs typeface="Times New Roman" pitchFamily="18" charset="0"/>
              </a:rPr>
              <a:t>representation</a:t>
            </a:r>
            <a:endParaRPr lang="en-US" sz="1800" dirty="0">
              <a:solidFill>
                <a:prstClr val="black"/>
              </a:solidFill>
              <a:latin typeface="Times New Roman" pitchFamily="18" charset="0"/>
              <a:cs typeface="Times New Roman" pitchFamily="18" charset="0"/>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Ensure the data is </a:t>
            </a:r>
            <a:r>
              <a:rPr lang="en-US" sz="1800" spc="-8" dirty="0">
                <a:solidFill>
                  <a:prstClr val="black"/>
                </a:solidFill>
                <a:latin typeface="Times New Roman" pitchFamily="18" charset="0"/>
                <a:cs typeface="Times New Roman" pitchFamily="18" charset="0"/>
              </a:rPr>
              <a:t>read </a:t>
            </a:r>
            <a:r>
              <a:rPr lang="en-US" sz="1800" spc="-4" dirty="0">
                <a:solidFill>
                  <a:prstClr val="black"/>
                </a:solidFill>
                <a:latin typeface="Times New Roman" pitchFamily="18" charset="0"/>
                <a:cs typeface="Times New Roman" pitchFamily="18" charset="0"/>
              </a:rPr>
              <a:t>able by the</a:t>
            </a:r>
            <a:r>
              <a:rPr lang="en-US" sz="1800" spc="30" dirty="0">
                <a:solidFill>
                  <a:prstClr val="black"/>
                </a:solidFill>
                <a:latin typeface="Times New Roman" pitchFamily="18" charset="0"/>
                <a:cs typeface="Times New Roman" pitchFamily="18" charset="0"/>
              </a:rPr>
              <a:t> </a:t>
            </a:r>
            <a:r>
              <a:rPr lang="en-US" sz="1800" spc="-4" dirty="0">
                <a:solidFill>
                  <a:prstClr val="black"/>
                </a:solidFill>
                <a:latin typeface="Times New Roman" pitchFamily="18" charset="0"/>
                <a:cs typeface="Times New Roman" pitchFamily="18" charset="0"/>
              </a:rPr>
              <a:t>application</a:t>
            </a:r>
            <a:endParaRPr lang="en-US" sz="1800" dirty="0">
              <a:solidFill>
                <a:prstClr val="black"/>
              </a:solidFill>
              <a:latin typeface="Times New Roman" pitchFamily="18" charset="0"/>
              <a:cs typeface="Times New Roman" pitchFamily="18" charset="0"/>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Format of</a:t>
            </a:r>
            <a:r>
              <a:rPr lang="en-US" sz="1800" spc="8" dirty="0">
                <a:solidFill>
                  <a:prstClr val="black"/>
                </a:solidFill>
                <a:latin typeface="Times New Roman" pitchFamily="18" charset="0"/>
                <a:cs typeface="Times New Roman" pitchFamily="18" charset="0"/>
              </a:rPr>
              <a:t> </a:t>
            </a:r>
            <a:r>
              <a:rPr lang="en-US" sz="1800" spc="-4" dirty="0">
                <a:solidFill>
                  <a:prstClr val="black"/>
                </a:solidFill>
                <a:latin typeface="Times New Roman" pitchFamily="18" charset="0"/>
                <a:cs typeface="Times New Roman" pitchFamily="18" charset="0"/>
              </a:rPr>
              <a:t>data</a:t>
            </a:r>
            <a:endParaRPr lang="en-US" sz="1800" dirty="0">
              <a:solidFill>
                <a:prstClr val="black"/>
              </a:solidFill>
              <a:latin typeface="Times New Roman" pitchFamily="18" charset="0"/>
              <a:cs typeface="Times New Roman" pitchFamily="18" charset="0"/>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8" dirty="0">
                <a:solidFill>
                  <a:prstClr val="black"/>
                </a:solidFill>
                <a:latin typeface="Times New Roman" pitchFamily="18" charset="0"/>
                <a:cs typeface="Times New Roman" pitchFamily="18" charset="0"/>
              </a:rPr>
              <a:t>Data </a:t>
            </a:r>
            <a:r>
              <a:rPr lang="en-US" sz="1800" spc="-4" dirty="0">
                <a:solidFill>
                  <a:prstClr val="black"/>
                </a:solidFill>
                <a:latin typeface="Times New Roman" pitchFamily="18" charset="0"/>
                <a:cs typeface="Times New Roman" pitchFamily="18" charset="0"/>
              </a:rPr>
              <a:t>structure</a:t>
            </a:r>
            <a:r>
              <a:rPr lang="en-US" sz="1800" spc="19" dirty="0">
                <a:solidFill>
                  <a:prstClr val="black"/>
                </a:solidFill>
                <a:latin typeface="Times New Roman" pitchFamily="18" charset="0"/>
                <a:cs typeface="Times New Roman" pitchFamily="18" charset="0"/>
              </a:rPr>
              <a:t> </a:t>
            </a:r>
            <a:r>
              <a:rPr lang="en-US" sz="1800" spc="-4" dirty="0">
                <a:solidFill>
                  <a:prstClr val="black"/>
                </a:solidFill>
                <a:latin typeface="Times New Roman" pitchFamily="18" charset="0"/>
                <a:cs typeface="Times New Roman" pitchFamily="18" charset="0"/>
              </a:rPr>
              <a:t>selection</a:t>
            </a:r>
            <a:endParaRPr lang="en-US" sz="1800" dirty="0">
              <a:solidFill>
                <a:prstClr val="black"/>
              </a:solidFill>
              <a:latin typeface="Times New Roman" pitchFamily="18" charset="0"/>
              <a:cs typeface="Times New Roman" pitchFamily="18" charset="0"/>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8" dirty="0">
                <a:solidFill>
                  <a:prstClr val="black"/>
                </a:solidFill>
                <a:latin typeface="Times New Roman" pitchFamily="18" charset="0"/>
                <a:cs typeface="Times New Roman" pitchFamily="18" charset="0"/>
              </a:rPr>
              <a:t>Data </a:t>
            </a:r>
            <a:r>
              <a:rPr lang="en-US" sz="1800" spc="-4" dirty="0">
                <a:solidFill>
                  <a:prstClr val="black"/>
                </a:solidFill>
                <a:latin typeface="Times New Roman" pitchFamily="18" charset="0"/>
                <a:cs typeface="Times New Roman" pitchFamily="18" charset="0"/>
              </a:rPr>
              <a:t>transfer syntax </a:t>
            </a:r>
            <a:r>
              <a:rPr lang="en-US" sz="1800" spc="-8" dirty="0">
                <a:solidFill>
                  <a:prstClr val="black"/>
                </a:solidFill>
                <a:latin typeface="Times New Roman" pitchFamily="18" charset="0"/>
                <a:cs typeface="Times New Roman" pitchFamily="18" charset="0"/>
              </a:rPr>
              <a:t>and</a:t>
            </a:r>
            <a:r>
              <a:rPr lang="en-US" sz="1800" spc="19" dirty="0">
                <a:solidFill>
                  <a:prstClr val="black"/>
                </a:solidFill>
                <a:latin typeface="Times New Roman" pitchFamily="18" charset="0"/>
                <a:cs typeface="Times New Roman" pitchFamily="18" charset="0"/>
              </a:rPr>
              <a:t> </a:t>
            </a:r>
            <a:r>
              <a:rPr lang="en-US" sz="1800" spc="-4" dirty="0">
                <a:solidFill>
                  <a:prstClr val="black"/>
                </a:solidFill>
                <a:latin typeface="Times New Roman" pitchFamily="18" charset="0"/>
                <a:cs typeface="Times New Roman" pitchFamily="18" charset="0"/>
              </a:rPr>
              <a:t>semantics</a:t>
            </a:r>
            <a:endParaRPr lang="en-US" sz="1800" dirty="0">
              <a:solidFill>
                <a:prstClr val="black"/>
              </a:solidFill>
              <a:latin typeface="Times New Roman" pitchFamily="18" charset="0"/>
              <a:cs typeface="Times New Roman" pitchFamily="18" charset="0"/>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err="1">
                <a:solidFill>
                  <a:prstClr val="black"/>
                </a:solidFill>
                <a:latin typeface="Times New Roman" pitchFamily="18" charset="0"/>
                <a:cs typeface="Times New Roman" pitchFamily="18" charset="0"/>
              </a:rPr>
              <a:t>eg.</a:t>
            </a:r>
            <a:r>
              <a:rPr lang="en-US" sz="1800" spc="-4" dirty="0">
                <a:solidFill>
                  <a:prstClr val="black"/>
                </a:solidFill>
                <a:latin typeface="Times New Roman" pitchFamily="18" charset="0"/>
                <a:cs typeface="Times New Roman" pitchFamily="18" charset="0"/>
              </a:rPr>
              <a:t> ASCII, </a:t>
            </a:r>
            <a:r>
              <a:rPr lang="en-US" sz="1800" spc="-8" dirty="0">
                <a:solidFill>
                  <a:prstClr val="black"/>
                </a:solidFill>
                <a:latin typeface="Times New Roman" pitchFamily="18" charset="0"/>
                <a:cs typeface="Times New Roman" pitchFamily="18" charset="0"/>
              </a:rPr>
              <a:t>UNICODE</a:t>
            </a:r>
            <a:r>
              <a:rPr lang="en-US" sz="1800" spc="19" dirty="0">
                <a:solidFill>
                  <a:prstClr val="black"/>
                </a:solidFill>
                <a:latin typeface="Times New Roman" pitchFamily="18" charset="0"/>
                <a:cs typeface="Times New Roman" pitchFamily="18" charset="0"/>
              </a:rPr>
              <a:t> </a:t>
            </a:r>
            <a:r>
              <a:rPr lang="en-US" sz="1800" spc="-4" dirty="0" err="1">
                <a:solidFill>
                  <a:prstClr val="black"/>
                </a:solidFill>
                <a:latin typeface="Times New Roman" pitchFamily="18" charset="0"/>
                <a:cs typeface="Times New Roman" pitchFamily="18" charset="0"/>
              </a:rPr>
              <a:t>etc</a:t>
            </a:r>
            <a:endParaRPr lang="en-US" sz="1800" dirty="0">
              <a:solidFill>
                <a:prstClr val="black"/>
              </a:solidFill>
              <a:latin typeface="Times New Roman" pitchFamily="18" charset="0"/>
              <a:cs typeface="Times New Roman" pitchFamily="18" charset="0"/>
            </a:endParaRPr>
          </a:p>
          <a:p>
            <a:pPr marL="201454" indent="-191928" fontAlgn="auto">
              <a:spcBef>
                <a:spcPts val="229"/>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Protocol </a:t>
            </a:r>
            <a:r>
              <a:rPr lang="en-US" sz="1800" spc="-8" dirty="0">
                <a:solidFill>
                  <a:prstClr val="black"/>
                </a:solidFill>
                <a:latin typeface="Times New Roman" pitchFamily="18" charset="0"/>
                <a:cs typeface="Times New Roman" pitchFamily="18" charset="0"/>
              </a:rPr>
              <a:t>Data Unit (PDU):</a:t>
            </a:r>
            <a:r>
              <a:rPr lang="en-US" sz="1800" spc="38" dirty="0">
                <a:solidFill>
                  <a:prstClr val="black"/>
                </a:solidFill>
                <a:latin typeface="Times New Roman" pitchFamily="18" charset="0"/>
                <a:cs typeface="Times New Roman" pitchFamily="18" charset="0"/>
              </a:rPr>
              <a:t> </a:t>
            </a:r>
            <a:r>
              <a:rPr lang="en-US" sz="1800" spc="-8" dirty="0">
                <a:solidFill>
                  <a:prstClr val="black"/>
                </a:solidFill>
                <a:latin typeface="Times New Roman" pitchFamily="18" charset="0"/>
                <a:cs typeface="Times New Roman" pitchFamily="18" charset="0"/>
              </a:rPr>
              <a:t>Data</a:t>
            </a:r>
            <a:endParaRPr lang="en-US" sz="18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101662396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83568" y="609461"/>
            <a:ext cx="7488832" cy="584775"/>
          </a:xfrm>
          <a:prstGeom prst="rect">
            <a:avLst/>
          </a:prstGeom>
          <a:noFill/>
        </p:spPr>
        <p:txBody>
          <a:bodyPr wrap="square" rtlCol="0">
            <a:spAutoFit/>
          </a:bodyPr>
          <a:lstStyle/>
          <a:p>
            <a:r>
              <a:rPr lang="en-US" sz="3200" spc="-4" dirty="0">
                <a:solidFill>
                  <a:srgbClr val="FF0000"/>
                </a:solidFill>
                <a:latin typeface="+mn-lt"/>
              </a:rPr>
              <a:t>Application Link Layer (Layer</a:t>
            </a:r>
            <a:r>
              <a:rPr lang="en-US" sz="3200" spc="-53" dirty="0">
                <a:solidFill>
                  <a:srgbClr val="FF0000"/>
                </a:solidFill>
                <a:latin typeface="+mn-lt"/>
              </a:rPr>
              <a:t> </a:t>
            </a:r>
            <a:r>
              <a:rPr lang="en-US" sz="3200" spc="-8" dirty="0">
                <a:solidFill>
                  <a:srgbClr val="FF0000"/>
                </a:solidFill>
                <a:latin typeface="+mn-lt"/>
              </a:rPr>
              <a:t>7)</a:t>
            </a:r>
            <a:endParaRPr lang="en-US" sz="3200" dirty="0">
              <a:solidFill>
                <a:srgbClr val="FF0000"/>
              </a:solidFill>
              <a:latin typeface="+mn-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75</a:t>
            </a:fld>
            <a:endParaRPr lang="en-US">
              <a:solidFill>
                <a:prstClr val="black">
                  <a:tint val="75000"/>
                </a:prstClr>
              </a:solidFill>
            </a:endParaRPr>
          </a:p>
        </p:txBody>
      </p:sp>
      <p:sp>
        <p:nvSpPr>
          <p:cNvPr id="7" name="TextBox 6">
            <a:extLst>
              <a:ext uri="{FF2B5EF4-FFF2-40B4-BE49-F238E27FC236}">
                <a16:creationId xmlns:a16="http://schemas.microsoft.com/office/drawing/2014/main" id="{72AD92E6-D70C-41E9-A1B5-26FE3C6138A1}"/>
              </a:ext>
            </a:extLst>
          </p:cNvPr>
          <p:cNvSpPr txBox="1"/>
          <p:nvPr/>
        </p:nvSpPr>
        <p:spPr>
          <a:xfrm>
            <a:off x="1043608" y="1700808"/>
            <a:ext cx="4464496" cy="1554272"/>
          </a:xfrm>
          <a:prstGeom prst="rect">
            <a:avLst/>
          </a:prstGeom>
          <a:noFill/>
        </p:spPr>
        <p:txBody>
          <a:bodyPr wrap="square">
            <a:spAutoFit/>
          </a:bodyPr>
          <a:lstStyle/>
          <a:p>
            <a:pPr marL="201454" indent="-191928" fontAlgn="auto">
              <a:spcBef>
                <a:spcPts val="300"/>
              </a:spcBef>
              <a:spcAft>
                <a:spcPts val="0"/>
              </a:spcAft>
              <a:buClr>
                <a:srgbClr val="9F4DA2"/>
              </a:buClr>
              <a:buFont typeface="Georgia"/>
              <a:buChar char="•"/>
              <a:tabLst>
                <a:tab pos="201454" algn="l"/>
                <a:tab pos="201930" algn="l"/>
              </a:tabLst>
            </a:pPr>
            <a:r>
              <a:rPr lang="en-US" sz="1800" spc="-4" dirty="0">
                <a:solidFill>
                  <a:prstClr val="black"/>
                </a:solidFill>
                <a:latin typeface="Arial"/>
                <a:cs typeface="Arial"/>
              </a:rPr>
              <a:t>Application for the user for </a:t>
            </a:r>
            <a:r>
              <a:rPr lang="en-US" sz="1800" spc="-8" dirty="0">
                <a:solidFill>
                  <a:prstClr val="black"/>
                </a:solidFill>
                <a:latin typeface="Arial"/>
                <a:cs typeface="Arial"/>
              </a:rPr>
              <a:t>network</a:t>
            </a:r>
            <a:r>
              <a:rPr lang="en-US" sz="1800" spc="38" dirty="0">
                <a:solidFill>
                  <a:prstClr val="black"/>
                </a:solidFill>
                <a:latin typeface="Arial"/>
                <a:cs typeface="Arial"/>
              </a:rPr>
              <a:t> </a:t>
            </a:r>
            <a:r>
              <a:rPr lang="en-US" sz="1800" spc="-4" dirty="0">
                <a:solidFill>
                  <a:prstClr val="black"/>
                </a:solidFill>
                <a:latin typeface="Arial"/>
                <a:cs typeface="Arial"/>
              </a:rPr>
              <a:t>use</a:t>
            </a:r>
            <a:endParaRPr lang="en-US" sz="1800" dirty="0">
              <a:solidFill>
                <a:prstClr val="black"/>
              </a:solidFill>
              <a:latin typeface="Arial"/>
              <a:cs typeface="Arial"/>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Arial"/>
                <a:cs typeface="Arial"/>
              </a:rPr>
              <a:t>Provide the different </a:t>
            </a:r>
            <a:r>
              <a:rPr lang="en-US" sz="1800" spc="-8" dirty="0">
                <a:solidFill>
                  <a:prstClr val="black"/>
                </a:solidFill>
                <a:latin typeface="Arial"/>
                <a:cs typeface="Arial"/>
              </a:rPr>
              <a:t>network </a:t>
            </a:r>
            <a:r>
              <a:rPr lang="en-US" sz="1800" spc="-4" dirty="0">
                <a:solidFill>
                  <a:prstClr val="black"/>
                </a:solidFill>
                <a:latin typeface="Arial"/>
                <a:cs typeface="Arial"/>
              </a:rPr>
              <a:t>services to the</a:t>
            </a:r>
            <a:r>
              <a:rPr lang="en-US" sz="1800" spc="68" dirty="0">
                <a:solidFill>
                  <a:prstClr val="black"/>
                </a:solidFill>
                <a:latin typeface="Arial"/>
                <a:cs typeface="Arial"/>
              </a:rPr>
              <a:t> </a:t>
            </a:r>
            <a:r>
              <a:rPr lang="en-US" sz="1800" spc="-8" dirty="0">
                <a:solidFill>
                  <a:prstClr val="black"/>
                </a:solidFill>
                <a:latin typeface="Arial"/>
                <a:cs typeface="Arial"/>
              </a:rPr>
              <a:t>user</a:t>
            </a:r>
            <a:endParaRPr lang="en-US" sz="1800" dirty="0">
              <a:solidFill>
                <a:prstClr val="black"/>
              </a:solidFill>
              <a:latin typeface="Arial"/>
              <a:cs typeface="Arial"/>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Arial"/>
                <a:cs typeface="Arial"/>
              </a:rPr>
              <a:t>Email, </a:t>
            </a:r>
            <a:r>
              <a:rPr lang="en-US" sz="1800" spc="-8" dirty="0">
                <a:solidFill>
                  <a:prstClr val="black"/>
                </a:solidFill>
                <a:latin typeface="Arial"/>
                <a:cs typeface="Arial"/>
              </a:rPr>
              <a:t>www, </a:t>
            </a:r>
            <a:r>
              <a:rPr lang="en-US" sz="1800" spc="-4" dirty="0">
                <a:solidFill>
                  <a:prstClr val="black"/>
                </a:solidFill>
                <a:latin typeface="Arial"/>
                <a:cs typeface="Arial"/>
              </a:rPr>
              <a:t>ftp, http, smtp</a:t>
            </a:r>
            <a:r>
              <a:rPr lang="en-US" sz="1800" spc="38" dirty="0">
                <a:solidFill>
                  <a:prstClr val="black"/>
                </a:solidFill>
                <a:latin typeface="Arial"/>
                <a:cs typeface="Arial"/>
              </a:rPr>
              <a:t> </a:t>
            </a:r>
            <a:r>
              <a:rPr lang="en-US" sz="1800" spc="-4" dirty="0">
                <a:solidFill>
                  <a:prstClr val="black"/>
                </a:solidFill>
                <a:latin typeface="Arial"/>
                <a:cs typeface="Arial"/>
              </a:rPr>
              <a:t>etc.</a:t>
            </a:r>
            <a:endParaRPr lang="en-US" sz="1800" dirty="0">
              <a:solidFill>
                <a:prstClr val="black"/>
              </a:solidFill>
              <a:latin typeface="Arial"/>
              <a:cs typeface="Arial"/>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Arial"/>
                <a:cs typeface="Arial"/>
              </a:rPr>
              <a:t>Protocol </a:t>
            </a:r>
            <a:r>
              <a:rPr lang="en-US" sz="1800" spc="-8" dirty="0">
                <a:solidFill>
                  <a:prstClr val="black"/>
                </a:solidFill>
                <a:latin typeface="Arial"/>
                <a:cs typeface="Arial"/>
              </a:rPr>
              <a:t>Data Unit (PDU):</a:t>
            </a:r>
            <a:r>
              <a:rPr lang="en-US" sz="1800" spc="38" dirty="0">
                <a:solidFill>
                  <a:prstClr val="black"/>
                </a:solidFill>
                <a:latin typeface="Arial"/>
                <a:cs typeface="Arial"/>
              </a:rPr>
              <a:t> </a:t>
            </a:r>
            <a:r>
              <a:rPr lang="en-US" sz="1800" spc="-8" dirty="0">
                <a:solidFill>
                  <a:prstClr val="black"/>
                </a:solidFill>
                <a:latin typeface="Arial"/>
                <a:cs typeface="Arial"/>
              </a:rPr>
              <a:t>Data</a:t>
            </a:r>
            <a:endParaRPr lang="en-US" sz="1800" dirty="0">
              <a:solidFill>
                <a:prstClr val="black"/>
              </a:solidFill>
              <a:latin typeface="Arial"/>
              <a:cs typeface="Arial"/>
            </a:endParaRPr>
          </a:p>
        </p:txBody>
      </p:sp>
      <p:sp>
        <p:nvSpPr>
          <p:cNvPr id="5" name="object 6">
            <a:extLst>
              <a:ext uri="{FF2B5EF4-FFF2-40B4-BE49-F238E27FC236}">
                <a16:creationId xmlns:a16="http://schemas.microsoft.com/office/drawing/2014/main" id="{DF942E07-9C63-412B-A366-25AD86003710}"/>
              </a:ext>
            </a:extLst>
          </p:cNvPr>
          <p:cNvSpPr/>
          <p:nvPr/>
        </p:nvSpPr>
        <p:spPr>
          <a:xfrm>
            <a:off x="4596341" y="3255080"/>
            <a:ext cx="4173869" cy="3113962"/>
          </a:xfrm>
          <a:prstGeom prst="rect">
            <a:avLst/>
          </a:prstGeom>
          <a:blipFill>
            <a:blip r:embed="rId2" cstate="print"/>
            <a:stretch>
              <a:fillRect/>
            </a:stretch>
          </a:blipFill>
        </p:spPr>
        <p:txBody>
          <a:bodyPr wrap="square" lIns="0" tIns="0" rIns="0" bIns="0" rtlCol="0"/>
          <a:lstStyle/>
          <a:p>
            <a:pPr fontAlgn="auto">
              <a:spcBef>
                <a:spcPts val="0"/>
              </a:spcBef>
              <a:spcAft>
                <a:spcPts val="0"/>
              </a:spcAft>
            </a:pPr>
            <a:endParaRPr>
              <a:solidFill>
                <a:prstClr val="black"/>
              </a:solidFill>
              <a:latin typeface="Perpetua"/>
              <a:cs typeface="+mn-cs"/>
            </a:endParaRPr>
          </a:p>
        </p:txBody>
      </p:sp>
    </p:spTree>
    <p:extLst>
      <p:ext uri="{BB962C8B-B14F-4D97-AF65-F5344CB8AC3E}">
        <p14:creationId xmlns:p14="http://schemas.microsoft.com/office/powerpoint/2010/main" val="261880849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83568" y="609461"/>
            <a:ext cx="7488832" cy="584775"/>
          </a:xfrm>
          <a:prstGeom prst="rect">
            <a:avLst/>
          </a:prstGeom>
          <a:noFill/>
        </p:spPr>
        <p:txBody>
          <a:bodyPr wrap="square" rtlCol="0">
            <a:spAutoFit/>
          </a:bodyPr>
          <a:lstStyle/>
          <a:p>
            <a:r>
              <a:rPr lang="en-US" sz="3200" spc="-11" dirty="0">
                <a:solidFill>
                  <a:srgbClr val="FF0000"/>
                </a:solidFill>
                <a:latin typeface="Times New Roman" pitchFamily="18" charset="0"/>
                <a:cs typeface="Times New Roman" pitchFamily="18" charset="0"/>
              </a:rPr>
              <a:t>Relationship </a:t>
            </a:r>
            <a:r>
              <a:rPr lang="en-US" sz="3200" dirty="0">
                <a:solidFill>
                  <a:srgbClr val="FF0000"/>
                </a:solidFill>
                <a:latin typeface="Times New Roman" pitchFamily="18" charset="0"/>
                <a:cs typeface="Times New Roman" pitchFamily="18" charset="0"/>
              </a:rPr>
              <a:t>of </a:t>
            </a:r>
            <a:r>
              <a:rPr lang="en-US" sz="3200" spc="-4" dirty="0">
                <a:solidFill>
                  <a:srgbClr val="FF0000"/>
                </a:solidFill>
                <a:latin typeface="Times New Roman" pitchFamily="18" charset="0"/>
                <a:cs typeface="Times New Roman" pitchFamily="18" charset="0"/>
              </a:rPr>
              <a:t>Services </a:t>
            </a:r>
            <a:r>
              <a:rPr lang="en-US" sz="3200" dirty="0">
                <a:solidFill>
                  <a:srgbClr val="FF0000"/>
                </a:solidFill>
                <a:latin typeface="Times New Roman" pitchFamily="18" charset="0"/>
                <a:cs typeface="Times New Roman" pitchFamily="18" charset="0"/>
              </a:rPr>
              <a:t>to</a:t>
            </a:r>
            <a:r>
              <a:rPr lang="en-US" sz="3200" spc="-38" dirty="0">
                <a:solidFill>
                  <a:srgbClr val="FF0000"/>
                </a:solidFill>
                <a:latin typeface="Times New Roman" pitchFamily="18" charset="0"/>
                <a:cs typeface="Times New Roman" pitchFamily="18" charset="0"/>
              </a:rPr>
              <a:t> </a:t>
            </a:r>
            <a:r>
              <a:rPr lang="en-US" sz="3200" spc="-15" dirty="0">
                <a:solidFill>
                  <a:srgbClr val="FF0000"/>
                </a:solidFill>
                <a:latin typeface="Times New Roman" pitchFamily="18" charset="0"/>
                <a:cs typeface="Times New Roman" pitchFamily="18" charset="0"/>
              </a:rPr>
              <a:t>Protocols</a:t>
            </a:r>
            <a:endParaRPr lang="en-US" sz="3200" dirty="0">
              <a:solidFill>
                <a:srgbClr val="FF0000"/>
              </a:solidFill>
              <a:latin typeface="+mn-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76</a:t>
            </a:fld>
            <a:endParaRPr lang="en-US">
              <a:solidFill>
                <a:prstClr val="black">
                  <a:tint val="75000"/>
                </a:prstClr>
              </a:solidFill>
            </a:endParaRPr>
          </a:p>
        </p:txBody>
      </p:sp>
      <p:sp>
        <p:nvSpPr>
          <p:cNvPr id="7" name="TextBox 6">
            <a:extLst>
              <a:ext uri="{FF2B5EF4-FFF2-40B4-BE49-F238E27FC236}">
                <a16:creationId xmlns:a16="http://schemas.microsoft.com/office/drawing/2014/main" id="{72AD92E6-D70C-41E9-A1B5-26FE3C6138A1}"/>
              </a:ext>
            </a:extLst>
          </p:cNvPr>
          <p:cNvSpPr txBox="1"/>
          <p:nvPr/>
        </p:nvSpPr>
        <p:spPr>
          <a:xfrm>
            <a:off x="683568" y="1340768"/>
            <a:ext cx="8208912" cy="535531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mj-lt"/>
              </a:rPr>
              <a:t>Services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mj-lt"/>
              </a:rPr>
              <a:t>A service is a set of operations (primitives) that one layer offers to the layer above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mj-lt"/>
              </a:rPr>
              <a:t>It defines what functions or tasks a layer will perform for the layer above.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mj-lt"/>
              </a:rPr>
              <a:t>It describes what the layer does, but not how it is done internally.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mj-lt"/>
              </a:rPr>
              <a:t>The service is about the interface between two adjacent layers: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mj-lt"/>
              </a:rPr>
              <a:t>The lower layer acts as a service provider.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mj-lt"/>
              </a:rPr>
              <a:t>The upper layer acts as a service user.</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mj-l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mj-lt"/>
              </a:rPr>
              <a:t>Protocol</a:t>
            </a:r>
            <a:endParaRPr lang="en-US" altLang="en-US" b="1" dirty="0">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mj-lt"/>
              </a:rPr>
              <a:t>A protocol is a set of rules and conventions used by peer entities at the same layer on different machines.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mj-lt"/>
              </a:rPr>
              <a:t>It defines how data is formatted, transmitted, and understood between these peer entities.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mj-lt"/>
              </a:rPr>
              <a:t>Protocols are used to implement the services that a layer promises.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mj-lt"/>
              </a:rPr>
              <a:t>Protocols govern the actual communication between devices (like how packets are structured and exchanged).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632390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BA1B9CE5-B926-D0C8-FE69-D9C056732FE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5C5DC27-71F1-CFE2-AD93-0DC90529EDAC}"/>
              </a:ext>
            </a:extLst>
          </p:cNvPr>
          <p:cNvSpPr txBox="1"/>
          <p:nvPr/>
        </p:nvSpPr>
        <p:spPr>
          <a:xfrm>
            <a:off x="683568" y="609461"/>
            <a:ext cx="7488832" cy="584775"/>
          </a:xfrm>
          <a:prstGeom prst="rect">
            <a:avLst/>
          </a:prstGeom>
          <a:noFill/>
        </p:spPr>
        <p:txBody>
          <a:bodyPr wrap="square" rtlCol="0">
            <a:spAutoFit/>
          </a:bodyPr>
          <a:lstStyle/>
          <a:p>
            <a:r>
              <a:rPr lang="en-US" sz="3200" spc="-11" dirty="0">
                <a:solidFill>
                  <a:srgbClr val="FF0000"/>
                </a:solidFill>
                <a:latin typeface="Times New Roman" pitchFamily="18" charset="0"/>
                <a:cs typeface="Times New Roman" pitchFamily="18" charset="0"/>
              </a:rPr>
              <a:t>Relationship </a:t>
            </a:r>
            <a:r>
              <a:rPr lang="en-US" sz="3200" dirty="0">
                <a:solidFill>
                  <a:srgbClr val="FF0000"/>
                </a:solidFill>
                <a:latin typeface="Times New Roman" pitchFamily="18" charset="0"/>
                <a:cs typeface="Times New Roman" pitchFamily="18" charset="0"/>
              </a:rPr>
              <a:t>of </a:t>
            </a:r>
            <a:r>
              <a:rPr lang="en-US" sz="3200" spc="-4" dirty="0">
                <a:solidFill>
                  <a:srgbClr val="FF0000"/>
                </a:solidFill>
                <a:latin typeface="Times New Roman" pitchFamily="18" charset="0"/>
                <a:cs typeface="Times New Roman" pitchFamily="18" charset="0"/>
              </a:rPr>
              <a:t>Services </a:t>
            </a:r>
            <a:r>
              <a:rPr lang="en-US" sz="3200" dirty="0">
                <a:solidFill>
                  <a:srgbClr val="FF0000"/>
                </a:solidFill>
                <a:latin typeface="Times New Roman" pitchFamily="18" charset="0"/>
                <a:cs typeface="Times New Roman" pitchFamily="18" charset="0"/>
              </a:rPr>
              <a:t>to</a:t>
            </a:r>
            <a:r>
              <a:rPr lang="en-US" sz="3200" spc="-38" dirty="0">
                <a:solidFill>
                  <a:srgbClr val="FF0000"/>
                </a:solidFill>
                <a:latin typeface="Times New Roman" pitchFamily="18" charset="0"/>
                <a:cs typeface="Times New Roman" pitchFamily="18" charset="0"/>
              </a:rPr>
              <a:t> </a:t>
            </a:r>
            <a:r>
              <a:rPr lang="en-US" sz="3200" spc="-15" dirty="0">
                <a:solidFill>
                  <a:srgbClr val="FF0000"/>
                </a:solidFill>
                <a:latin typeface="Times New Roman" pitchFamily="18" charset="0"/>
                <a:cs typeface="Times New Roman" pitchFamily="18" charset="0"/>
              </a:rPr>
              <a:t>Protocols</a:t>
            </a:r>
            <a:endParaRPr lang="en-US" sz="3200" dirty="0">
              <a:solidFill>
                <a:srgbClr val="FF0000"/>
              </a:solidFill>
              <a:latin typeface="+mn-lt"/>
            </a:endParaRPr>
          </a:p>
        </p:txBody>
      </p:sp>
      <p:sp>
        <p:nvSpPr>
          <p:cNvPr id="2" name="Slide Number Placeholder 1">
            <a:extLst>
              <a:ext uri="{FF2B5EF4-FFF2-40B4-BE49-F238E27FC236}">
                <a16:creationId xmlns:a16="http://schemas.microsoft.com/office/drawing/2014/main" id="{38F9E4F1-C316-D15B-A2E5-02774FC21E28}"/>
              </a:ext>
            </a:extLst>
          </p:cNvPr>
          <p:cNvSpPr>
            <a:spLocks noGrp="1"/>
          </p:cNvSpPr>
          <p:nvPr>
            <p:ph type="sldNum" sz="quarter" idx="12"/>
          </p:nvPr>
        </p:nvSpPr>
        <p:spPr/>
        <p:txBody>
          <a:bodyPr/>
          <a:lstStyle/>
          <a:p>
            <a:fld id="{00000000-1234-1234-1234-123412341234}" type="slidenum">
              <a:rPr lang="en-US" smtClean="0">
                <a:solidFill>
                  <a:prstClr val="black">
                    <a:tint val="75000"/>
                  </a:prstClr>
                </a:solidFill>
              </a:rPr>
              <a:pPr/>
              <a:t>77</a:t>
            </a:fld>
            <a:endParaRPr lang="en-US">
              <a:solidFill>
                <a:prstClr val="black">
                  <a:tint val="75000"/>
                </a:prstClr>
              </a:solidFill>
            </a:endParaRPr>
          </a:p>
        </p:txBody>
      </p:sp>
      <p:sp>
        <p:nvSpPr>
          <p:cNvPr id="7" name="TextBox 6">
            <a:extLst>
              <a:ext uri="{FF2B5EF4-FFF2-40B4-BE49-F238E27FC236}">
                <a16:creationId xmlns:a16="http://schemas.microsoft.com/office/drawing/2014/main" id="{7433E687-F52D-9D7C-7F52-E41FAEA0773D}"/>
              </a:ext>
            </a:extLst>
          </p:cNvPr>
          <p:cNvSpPr txBox="1"/>
          <p:nvPr/>
        </p:nvSpPr>
        <p:spPr>
          <a:xfrm>
            <a:off x="683568" y="1340768"/>
            <a:ext cx="8208912" cy="92333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3" name="Table 2">
            <a:extLst>
              <a:ext uri="{FF2B5EF4-FFF2-40B4-BE49-F238E27FC236}">
                <a16:creationId xmlns:a16="http://schemas.microsoft.com/office/drawing/2014/main" id="{048E428D-F97D-C2D3-5D2C-C2103D38B8D4}"/>
              </a:ext>
            </a:extLst>
          </p:cNvPr>
          <p:cNvGraphicFramePr>
            <a:graphicFrameLocks noGrp="1"/>
          </p:cNvGraphicFramePr>
          <p:nvPr>
            <p:extLst>
              <p:ext uri="{D42A27DB-BD31-4B8C-83A1-F6EECF244321}">
                <p14:modId xmlns:p14="http://schemas.microsoft.com/office/powerpoint/2010/main" val="1229096861"/>
              </p:ext>
            </p:extLst>
          </p:nvPr>
        </p:nvGraphicFramePr>
        <p:xfrm>
          <a:off x="1524000" y="1397000"/>
          <a:ext cx="6936432" cy="5128343"/>
        </p:xfrm>
        <a:graphic>
          <a:graphicData uri="http://schemas.openxmlformats.org/drawingml/2006/table">
            <a:tbl>
              <a:tblPr firstRow="1" bandRow="1">
                <a:tableStyleId>{5C22544A-7EE6-4342-B048-85BDC9FD1C3A}</a:tableStyleId>
              </a:tblPr>
              <a:tblGrid>
                <a:gridCol w="3468216">
                  <a:extLst>
                    <a:ext uri="{9D8B030D-6E8A-4147-A177-3AD203B41FA5}">
                      <a16:colId xmlns:a16="http://schemas.microsoft.com/office/drawing/2014/main" val="2907705075"/>
                    </a:ext>
                  </a:extLst>
                </a:gridCol>
                <a:gridCol w="3468216">
                  <a:extLst>
                    <a:ext uri="{9D8B030D-6E8A-4147-A177-3AD203B41FA5}">
                      <a16:colId xmlns:a16="http://schemas.microsoft.com/office/drawing/2014/main" val="2949988116"/>
                    </a:ext>
                  </a:extLst>
                </a:gridCol>
              </a:tblGrid>
              <a:tr h="714445">
                <a:tc>
                  <a:txBody>
                    <a:bodyPr/>
                    <a:lstStyle/>
                    <a:p>
                      <a:r>
                        <a:rPr lang="en-US" sz="1800" b="1" dirty="0"/>
                        <a:t>Service</a:t>
                      </a:r>
                    </a:p>
                  </a:txBody>
                  <a:tcPr/>
                </a:tc>
                <a:tc>
                  <a:txBody>
                    <a:bodyPr/>
                    <a:lstStyle/>
                    <a:p>
                      <a:r>
                        <a:rPr lang="en-US" sz="1800" b="1" dirty="0"/>
                        <a:t>Protocol</a:t>
                      </a:r>
                    </a:p>
                  </a:txBody>
                  <a:tcPr/>
                </a:tc>
                <a:extLst>
                  <a:ext uri="{0D108BD9-81ED-4DB2-BD59-A6C34878D82A}">
                    <a16:rowId xmlns:a16="http://schemas.microsoft.com/office/drawing/2014/main" val="2185715885"/>
                  </a:ext>
                </a:extLst>
              </a:tr>
              <a:tr h="1233151">
                <a:tc>
                  <a:txBody>
                    <a:bodyPr/>
                    <a:lstStyle/>
                    <a:p>
                      <a:r>
                        <a:rPr lang="en-US" sz="1800" dirty="0"/>
                        <a:t>Set of operations provided to the upper layer</a:t>
                      </a:r>
                    </a:p>
                  </a:txBody>
                  <a:tcPr/>
                </a:tc>
                <a:tc>
                  <a:txBody>
                    <a:bodyPr/>
                    <a:lstStyle/>
                    <a:p>
                      <a:r>
                        <a:rPr lang="en-US" sz="1800" dirty="0"/>
                        <a:t>Rules for communication between peer entities</a:t>
                      </a:r>
                    </a:p>
                  </a:txBody>
                  <a:tcPr/>
                </a:tc>
                <a:extLst>
                  <a:ext uri="{0D108BD9-81ED-4DB2-BD59-A6C34878D82A}">
                    <a16:rowId xmlns:a16="http://schemas.microsoft.com/office/drawing/2014/main" val="1236866771"/>
                  </a:ext>
                </a:extLst>
              </a:tr>
              <a:tr h="714445">
                <a:tc>
                  <a:txBody>
                    <a:bodyPr/>
                    <a:lstStyle/>
                    <a:p>
                      <a:r>
                        <a:rPr lang="en-US" sz="1800" b="1" dirty="0"/>
                        <a:t>What</a:t>
                      </a:r>
                      <a:r>
                        <a:rPr lang="en-US" sz="1800" dirty="0"/>
                        <a:t> the layer does</a:t>
                      </a:r>
                    </a:p>
                  </a:txBody>
                  <a:tcPr/>
                </a:tc>
                <a:tc>
                  <a:txBody>
                    <a:bodyPr/>
                    <a:lstStyle/>
                    <a:p>
                      <a:r>
                        <a:rPr lang="en-US" sz="1800" b="1" dirty="0"/>
                        <a:t>How</a:t>
                      </a:r>
                      <a:r>
                        <a:rPr lang="en-US" sz="1800" dirty="0"/>
                        <a:t> the layer does it</a:t>
                      </a:r>
                    </a:p>
                  </a:txBody>
                  <a:tcPr/>
                </a:tc>
                <a:extLst>
                  <a:ext uri="{0D108BD9-81ED-4DB2-BD59-A6C34878D82A}">
                    <a16:rowId xmlns:a16="http://schemas.microsoft.com/office/drawing/2014/main" val="1485329331"/>
                  </a:ext>
                </a:extLst>
              </a:tr>
              <a:tr h="1233151">
                <a:tc>
                  <a:txBody>
                    <a:bodyPr/>
                    <a:lstStyle/>
                    <a:p>
                      <a:r>
                        <a:rPr lang="en-US" sz="1800" dirty="0"/>
                        <a:t>Interface between adjacent layers</a:t>
                      </a:r>
                    </a:p>
                  </a:txBody>
                  <a:tcPr/>
                </a:tc>
                <a:tc>
                  <a:txBody>
                    <a:bodyPr/>
                    <a:lstStyle/>
                    <a:p>
                      <a:r>
                        <a:rPr lang="en-US" sz="1800" dirty="0"/>
                        <a:t>Communication between entities at the same layer</a:t>
                      </a:r>
                    </a:p>
                  </a:txBody>
                  <a:tcPr/>
                </a:tc>
                <a:extLst>
                  <a:ext uri="{0D108BD9-81ED-4DB2-BD59-A6C34878D82A}">
                    <a16:rowId xmlns:a16="http://schemas.microsoft.com/office/drawing/2014/main" val="811385662"/>
                  </a:ext>
                </a:extLst>
              </a:tr>
              <a:tr h="1233151">
                <a:tc>
                  <a:txBody>
                    <a:bodyPr/>
                    <a:lstStyle/>
                    <a:p>
                      <a:r>
                        <a:rPr lang="en-US" sz="1800" dirty="0"/>
                        <a:t>File transfer service, error checking service</a:t>
                      </a:r>
                    </a:p>
                  </a:txBody>
                  <a:tcPr/>
                </a:tc>
                <a:tc>
                  <a:txBody>
                    <a:bodyPr/>
                    <a:lstStyle/>
                    <a:p>
                      <a:r>
                        <a:rPr lang="en-US" sz="1800" dirty="0"/>
                        <a:t>TCP protocol, HTTP protocol</a:t>
                      </a:r>
                    </a:p>
                  </a:txBody>
                  <a:tcPr/>
                </a:tc>
                <a:extLst>
                  <a:ext uri="{0D108BD9-81ED-4DB2-BD59-A6C34878D82A}">
                    <a16:rowId xmlns:a16="http://schemas.microsoft.com/office/drawing/2014/main" val="2405901994"/>
                  </a:ext>
                </a:extLst>
              </a:tr>
            </a:tbl>
          </a:graphicData>
        </a:graphic>
      </p:graphicFrame>
    </p:spTree>
    <p:extLst>
      <p:ext uri="{BB962C8B-B14F-4D97-AF65-F5344CB8AC3E}">
        <p14:creationId xmlns:p14="http://schemas.microsoft.com/office/powerpoint/2010/main" val="35899408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83568" y="609461"/>
            <a:ext cx="7488832" cy="584775"/>
          </a:xfrm>
          <a:prstGeom prst="rect">
            <a:avLst/>
          </a:prstGeom>
          <a:noFill/>
        </p:spPr>
        <p:txBody>
          <a:bodyPr wrap="square" rtlCol="0">
            <a:spAutoFit/>
          </a:bodyPr>
          <a:lstStyle/>
          <a:p>
            <a:r>
              <a:rPr lang="en-US" sz="3200" spc="-11" dirty="0">
                <a:solidFill>
                  <a:srgbClr val="FF0000"/>
                </a:solidFill>
                <a:latin typeface="Times New Roman" pitchFamily="18" charset="0"/>
                <a:cs typeface="Times New Roman" pitchFamily="18" charset="0"/>
              </a:rPr>
              <a:t>Relationship </a:t>
            </a:r>
            <a:r>
              <a:rPr lang="en-US" sz="3200" dirty="0">
                <a:solidFill>
                  <a:srgbClr val="FF0000"/>
                </a:solidFill>
                <a:latin typeface="Times New Roman" pitchFamily="18" charset="0"/>
                <a:cs typeface="Times New Roman" pitchFamily="18" charset="0"/>
              </a:rPr>
              <a:t>of </a:t>
            </a:r>
            <a:r>
              <a:rPr lang="en-US" sz="3200" spc="-4" dirty="0">
                <a:solidFill>
                  <a:srgbClr val="FF0000"/>
                </a:solidFill>
                <a:latin typeface="Times New Roman" pitchFamily="18" charset="0"/>
                <a:cs typeface="Times New Roman" pitchFamily="18" charset="0"/>
              </a:rPr>
              <a:t>Services </a:t>
            </a:r>
            <a:r>
              <a:rPr lang="en-US" sz="3200" dirty="0">
                <a:solidFill>
                  <a:srgbClr val="FF0000"/>
                </a:solidFill>
                <a:latin typeface="Times New Roman" pitchFamily="18" charset="0"/>
                <a:cs typeface="Times New Roman" pitchFamily="18" charset="0"/>
              </a:rPr>
              <a:t>to</a:t>
            </a:r>
            <a:r>
              <a:rPr lang="en-US" sz="3200" spc="-38" dirty="0">
                <a:solidFill>
                  <a:srgbClr val="FF0000"/>
                </a:solidFill>
                <a:latin typeface="Times New Roman" pitchFamily="18" charset="0"/>
                <a:cs typeface="Times New Roman" pitchFamily="18" charset="0"/>
              </a:rPr>
              <a:t> </a:t>
            </a:r>
            <a:r>
              <a:rPr lang="en-US" sz="3200" spc="-15" dirty="0">
                <a:solidFill>
                  <a:srgbClr val="FF0000"/>
                </a:solidFill>
                <a:latin typeface="Times New Roman" pitchFamily="18" charset="0"/>
                <a:cs typeface="Times New Roman" pitchFamily="18" charset="0"/>
              </a:rPr>
              <a:t>Protocols</a:t>
            </a:r>
            <a:endParaRPr lang="en-US" sz="3200" dirty="0">
              <a:solidFill>
                <a:srgbClr val="FF0000"/>
              </a:solidFill>
              <a:latin typeface="+mn-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78</a:t>
            </a:fld>
            <a:endParaRPr lang="en-US">
              <a:solidFill>
                <a:prstClr val="black">
                  <a:tint val="75000"/>
                </a:prstClr>
              </a:solidFill>
            </a:endParaRPr>
          </a:p>
        </p:txBody>
      </p:sp>
      <p:sp>
        <p:nvSpPr>
          <p:cNvPr id="5" name="object 5">
            <a:extLst>
              <a:ext uri="{FF2B5EF4-FFF2-40B4-BE49-F238E27FC236}">
                <a16:creationId xmlns:a16="http://schemas.microsoft.com/office/drawing/2014/main" id="{118F50C7-D50C-4C3C-AADB-79FCDEB68B25}"/>
              </a:ext>
            </a:extLst>
          </p:cNvPr>
          <p:cNvSpPr/>
          <p:nvPr/>
        </p:nvSpPr>
        <p:spPr>
          <a:xfrm>
            <a:off x="1167494" y="1872887"/>
            <a:ext cx="5239838" cy="3641271"/>
          </a:xfrm>
          <a:prstGeom prst="rect">
            <a:avLst/>
          </a:prstGeom>
          <a:blipFill>
            <a:blip r:embed="rId2" cstate="print"/>
            <a:stretch>
              <a:fillRect/>
            </a:stretch>
          </a:blipFill>
        </p:spPr>
        <p:txBody>
          <a:bodyPr wrap="square" lIns="0" tIns="0" rIns="0" bIns="0" rtlCol="0"/>
          <a:lstStyle/>
          <a:p>
            <a:pPr fontAlgn="auto">
              <a:spcBef>
                <a:spcPts val="0"/>
              </a:spcBef>
              <a:spcAft>
                <a:spcPts val="0"/>
              </a:spcAft>
            </a:pPr>
            <a:endParaRPr>
              <a:solidFill>
                <a:prstClr val="black"/>
              </a:solidFill>
              <a:latin typeface="Perpetua"/>
              <a:cs typeface="+mn-cs"/>
            </a:endParaRPr>
          </a:p>
        </p:txBody>
      </p:sp>
    </p:spTree>
    <p:extLst>
      <p:ext uri="{BB962C8B-B14F-4D97-AF65-F5344CB8AC3E}">
        <p14:creationId xmlns:p14="http://schemas.microsoft.com/office/powerpoint/2010/main" val="314700622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83568" y="609461"/>
            <a:ext cx="7488832" cy="584775"/>
          </a:xfrm>
          <a:prstGeom prst="rect">
            <a:avLst/>
          </a:prstGeom>
          <a:noFill/>
        </p:spPr>
        <p:txBody>
          <a:bodyPr wrap="square" rtlCol="0">
            <a:spAutoFit/>
          </a:bodyPr>
          <a:lstStyle/>
          <a:p>
            <a:r>
              <a:rPr lang="en-US" sz="3200" spc="-4" dirty="0">
                <a:solidFill>
                  <a:srgbClr val="FF0000"/>
                </a:solidFill>
                <a:latin typeface="+mn-lt"/>
              </a:rPr>
              <a:t>TCP/IP</a:t>
            </a:r>
            <a:r>
              <a:rPr lang="en-US" sz="3200" spc="-105" dirty="0">
                <a:solidFill>
                  <a:srgbClr val="FF0000"/>
                </a:solidFill>
                <a:latin typeface="+mn-lt"/>
              </a:rPr>
              <a:t> </a:t>
            </a:r>
            <a:r>
              <a:rPr lang="en-US" sz="3200" spc="-8" dirty="0">
                <a:solidFill>
                  <a:srgbClr val="FF0000"/>
                </a:solidFill>
                <a:latin typeface="+mn-lt"/>
              </a:rPr>
              <a:t>Model</a:t>
            </a:r>
            <a:endParaRPr lang="en-US" sz="3200" dirty="0">
              <a:solidFill>
                <a:srgbClr val="FF0000"/>
              </a:solidFill>
              <a:latin typeface="+mn-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79</a:t>
            </a:fld>
            <a:endParaRPr lang="en-US">
              <a:solidFill>
                <a:prstClr val="black">
                  <a:tint val="75000"/>
                </a:prstClr>
              </a:solidFill>
            </a:endParaRPr>
          </a:p>
        </p:txBody>
      </p:sp>
      <p:sp>
        <p:nvSpPr>
          <p:cNvPr id="7" name="TextBox 6">
            <a:extLst>
              <a:ext uri="{FF2B5EF4-FFF2-40B4-BE49-F238E27FC236}">
                <a16:creationId xmlns:a16="http://schemas.microsoft.com/office/drawing/2014/main" id="{72AD92E6-D70C-41E9-A1B5-26FE3C6138A1}"/>
              </a:ext>
            </a:extLst>
          </p:cNvPr>
          <p:cNvSpPr txBox="1"/>
          <p:nvPr/>
        </p:nvSpPr>
        <p:spPr>
          <a:xfrm>
            <a:off x="698172" y="1268760"/>
            <a:ext cx="7344816" cy="4465325"/>
          </a:xfrm>
          <a:prstGeom prst="rect">
            <a:avLst/>
          </a:prstGeom>
          <a:noFill/>
        </p:spPr>
        <p:txBody>
          <a:bodyPr wrap="square">
            <a:spAutoFit/>
          </a:bodyPr>
          <a:lstStyle/>
          <a:p>
            <a:pPr marL="201454" marR="3810" indent="-191928" algn="just" fontAlgn="auto">
              <a:spcBef>
                <a:spcPts val="229"/>
              </a:spcBef>
              <a:spcAft>
                <a:spcPts val="0"/>
              </a:spcAft>
              <a:buClr>
                <a:srgbClr val="9F4DA2"/>
              </a:buClr>
              <a:buFont typeface="Georgia"/>
              <a:buChar char="•"/>
              <a:tabLst>
                <a:tab pos="201930" algn="l"/>
              </a:tabLst>
            </a:pPr>
            <a:endParaRPr lang="en-US" sz="1800" spc="-4" dirty="0">
              <a:solidFill>
                <a:prstClr val="black"/>
              </a:solidFill>
              <a:latin typeface="Times New Roman" pitchFamily="18" charset="0"/>
              <a:cs typeface="Times New Roman" pitchFamily="18" charset="0"/>
            </a:endParaRPr>
          </a:p>
          <a:p>
            <a:pPr marL="201454" marR="3810" indent="-191928" algn="just" fontAlgn="auto">
              <a:spcBef>
                <a:spcPts val="229"/>
              </a:spcBef>
              <a:spcAft>
                <a:spcPts val="0"/>
              </a:spcAft>
              <a:buClr>
                <a:srgbClr val="9F4DA2"/>
              </a:buClr>
              <a:buFont typeface="Georgia"/>
              <a:buChar char="•"/>
              <a:tabLst>
                <a:tab pos="201930" algn="l"/>
              </a:tabLst>
            </a:pPr>
            <a:r>
              <a:rPr lang="en-US" sz="1800" dirty="0"/>
              <a:t>TCP/IP Reference Model is a four-layered suite of communication protocols. It was developed by the DoD (Department of </a:t>
            </a:r>
            <a:r>
              <a:rPr lang="en-US" sz="1800" dirty="0" err="1"/>
              <a:t>Defence</a:t>
            </a:r>
            <a:r>
              <a:rPr lang="en-US" sz="1800" dirty="0"/>
              <a:t>) in the 1960s. It is named after the two main protocols that are used in the model, namely, TCP and IP. TCP stands for Transmission Control Protocol and IP stands for Internet Protocol.</a:t>
            </a:r>
            <a:endParaRPr lang="en-US" sz="1800" spc="-4" dirty="0">
              <a:solidFill>
                <a:prstClr val="black"/>
              </a:solidFill>
              <a:latin typeface="Times New Roman" pitchFamily="18" charset="0"/>
              <a:cs typeface="Times New Roman" pitchFamily="18" charset="0"/>
            </a:endParaRPr>
          </a:p>
          <a:p>
            <a:pPr marL="201454" marR="3810" indent="-191928" algn="just" fontAlgn="auto">
              <a:spcBef>
                <a:spcPts val="229"/>
              </a:spcBef>
              <a:spcAft>
                <a:spcPts val="0"/>
              </a:spcAft>
              <a:buClr>
                <a:srgbClr val="9F4DA2"/>
              </a:buClr>
              <a:buFont typeface="Georgia"/>
              <a:buChar char="•"/>
              <a:tabLst>
                <a:tab pos="201930" algn="l"/>
              </a:tabLst>
            </a:pPr>
            <a:r>
              <a:rPr lang="en-US" sz="1800" spc="-4" dirty="0">
                <a:solidFill>
                  <a:prstClr val="black"/>
                </a:solidFill>
                <a:latin typeface="Times New Roman" pitchFamily="18" charset="0"/>
                <a:cs typeface="Times New Roman" pitchFamily="18" charset="0"/>
              </a:rPr>
              <a:t>TCP/IP </a:t>
            </a:r>
            <a:r>
              <a:rPr lang="en-US" sz="1800" spc="-8" dirty="0">
                <a:solidFill>
                  <a:prstClr val="black"/>
                </a:solidFill>
                <a:latin typeface="Times New Roman" pitchFamily="18" charset="0"/>
                <a:cs typeface="Times New Roman" pitchFamily="18" charset="0"/>
              </a:rPr>
              <a:t>was </a:t>
            </a:r>
            <a:r>
              <a:rPr lang="en-US" sz="1800" spc="-4" dirty="0">
                <a:solidFill>
                  <a:prstClr val="black"/>
                </a:solidFill>
                <a:latin typeface="Times New Roman" pitchFamily="18" charset="0"/>
                <a:cs typeface="Times New Roman" pitchFamily="18" charset="0"/>
              </a:rPr>
              <a:t>developed as an open standard. This meant that anyone  </a:t>
            </a:r>
            <a:r>
              <a:rPr lang="en-US" sz="1800" spc="-8" dirty="0">
                <a:solidFill>
                  <a:prstClr val="black"/>
                </a:solidFill>
                <a:latin typeface="Times New Roman" pitchFamily="18" charset="0"/>
                <a:cs typeface="Times New Roman" pitchFamily="18" charset="0"/>
              </a:rPr>
              <a:t>was </a:t>
            </a:r>
            <a:r>
              <a:rPr lang="en-US" sz="1800" spc="-4" dirty="0">
                <a:solidFill>
                  <a:prstClr val="black"/>
                </a:solidFill>
                <a:latin typeface="Times New Roman" pitchFamily="18" charset="0"/>
                <a:cs typeface="Times New Roman" pitchFamily="18" charset="0"/>
              </a:rPr>
              <a:t>free to use TCP/IP. This helped speed </a:t>
            </a:r>
            <a:r>
              <a:rPr lang="en-US" sz="1800" dirty="0">
                <a:solidFill>
                  <a:prstClr val="black"/>
                </a:solidFill>
                <a:latin typeface="Times New Roman" pitchFamily="18" charset="0"/>
                <a:cs typeface="Times New Roman" pitchFamily="18" charset="0"/>
              </a:rPr>
              <a:t>up </a:t>
            </a:r>
            <a:r>
              <a:rPr lang="en-US" sz="1800" spc="-4" dirty="0">
                <a:solidFill>
                  <a:prstClr val="black"/>
                </a:solidFill>
                <a:latin typeface="Times New Roman" pitchFamily="18" charset="0"/>
                <a:cs typeface="Times New Roman" pitchFamily="18" charset="0"/>
              </a:rPr>
              <a:t>the development </a:t>
            </a:r>
            <a:r>
              <a:rPr lang="en-US" sz="1800" dirty="0">
                <a:solidFill>
                  <a:prstClr val="black"/>
                </a:solidFill>
                <a:latin typeface="Times New Roman" pitchFamily="18" charset="0"/>
                <a:cs typeface="Times New Roman" pitchFamily="18" charset="0"/>
              </a:rPr>
              <a:t>of  </a:t>
            </a:r>
            <a:r>
              <a:rPr lang="en-US" sz="1800" spc="-4" dirty="0">
                <a:solidFill>
                  <a:prstClr val="black"/>
                </a:solidFill>
                <a:latin typeface="Times New Roman" pitchFamily="18" charset="0"/>
                <a:cs typeface="Times New Roman" pitchFamily="18" charset="0"/>
              </a:rPr>
              <a:t>TCP/IP as a</a:t>
            </a:r>
            <a:r>
              <a:rPr lang="en-US" sz="1800" spc="4" dirty="0">
                <a:solidFill>
                  <a:prstClr val="black"/>
                </a:solidFill>
                <a:latin typeface="Times New Roman" pitchFamily="18" charset="0"/>
                <a:cs typeface="Times New Roman" pitchFamily="18" charset="0"/>
              </a:rPr>
              <a:t> </a:t>
            </a:r>
            <a:r>
              <a:rPr lang="en-US" sz="1800" spc="-4" dirty="0">
                <a:solidFill>
                  <a:prstClr val="black"/>
                </a:solidFill>
                <a:latin typeface="Times New Roman" pitchFamily="18" charset="0"/>
                <a:cs typeface="Times New Roman" pitchFamily="18" charset="0"/>
              </a:rPr>
              <a:t>standard.</a:t>
            </a:r>
            <a:endParaRPr lang="en-US" sz="1800" dirty="0">
              <a:solidFill>
                <a:prstClr val="black"/>
              </a:solidFill>
              <a:latin typeface="Times New Roman" pitchFamily="18" charset="0"/>
              <a:cs typeface="Times New Roman" pitchFamily="18" charset="0"/>
            </a:endParaRPr>
          </a:p>
          <a:p>
            <a:pPr marL="201454" indent="-191928" fontAlgn="auto">
              <a:spcBef>
                <a:spcPts val="225"/>
              </a:spcBef>
              <a:spcAft>
                <a:spcPts val="0"/>
              </a:spcAft>
              <a:buClr>
                <a:srgbClr val="9F4DA2"/>
              </a:buClr>
              <a:buFont typeface="Georgia"/>
              <a:buChar char="•"/>
              <a:tabLst>
                <a:tab pos="201454" algn="l"/>
                <a:tab pos="201930" algn="l"/>
              </a:tabLst>
            </a:pPr>
            <a:r>
              <a:rPr lang="en-US" sz="1800" b="1" spc="-4" dirty="0">
                <a:latin typeface="Times New Roman" pitchFamily="18" charset="0"/>
                <a:cs typeface="Times New Roman" pitchFamily="18" charset="0"/>
              </a:rPr>
              <a:t>The TCP/IP model has the following four</a:t>
            </a:r>
            <a:r>
              <a:rPr lang="en-US" sz="1800" b="1" spc="86" dirty="0">
                <a:latin typeface="Times New Roman" pitchFamily="18" charset="0"/>
                <a:cs typeface="Times New Roman" pitchFamily="18" charset="0"/>
              </a:rPr>
              <a:t> </a:t>
            </a:r>
            <a:r>
              <a:rPr lang="en-US" sz="1800" b="1" spc="-4" dirty="0">
                <a:latin typeface="Times New Roman" pitchFamily="18" charset="0"/>
                <a:cs typeface="Times New Roman" pitchFamily="18" charset="0"/>
              </a:rPr>
              <a:t>layers:</a:t>
            </a:r>
            <a:endParaRPr lang="en-US" sz="1800" b="1" dirty="0">
              <a:latin typeface="Times New Roman" pitchFamily="18" charset="0"/>
              <a:cs typeface="Times New Roman" pitchFamily="18" charset="0"/>
            </a:endParaRPr>
          </a:p>
          <a:p>
            <a:pPr marL="235744" fontAlgn="auto">
              <a:spcBef>
                <a:spcPts val="229"/>
              </a:spcBef>
              <a:spcAft>
                <a:spcPts val="0"/>
              </a:spcAft>
              <a:tabLst>
                <a:tab pos="421005" algn="l"/>
              </a:tabLst>
            </a:pPr>
            <a:r>
              <a:rPr lang="en-US" b="1" dirty="0">
                <a:latin typeface="Times New Roman" pitchFamily="18" charset="0"/>
                <a:cs typeface="Times New Roman" pitchFamily="18" charset="0"/>
              </a:rPr>
              <a:t>▫	</a:t>
            </a:r>
            <a:r>
              <a:rPr lang="en-US" b="1" spc="-4" dirty="0">
                <a:latin typeface="Times New Roman" pitchFamily="18" charset="0"/>
                <a:cs typeface="Times New Roman" pitchFamily="18" charset="0"/>
              </a:rPr>
              <a:t>Application</a:t>
            </a:r>
            <a:r>
              <a:rPr lang="en-US" b="1" spc="4" dirty="0">
                <a:latin typeface="Times New Roman" pitchFamily="18" charset="0"/>
                <a:cs typeface="Times New Roman" pitchFamily="18" charset="0"/>
              </a:rPr>
              <a:t> </a:t>
            </a:r>
            <a:r>
              <a:rPr lang="en-US" b="1" spc="-4" dirty="0">
                <a:latin typeface="Times New Roman" pitchFamily="18" charset="0"/>
                <a:cs typeface="Times New Roman" pitchFamily="18" charset="0"/>
              </a:rPr>
              <a:t>layer</a:t>
            </a:r>
            <a:endParaRPr lang="en-US" b="1" dirty="0">
              <a:latin typeface="Times New Roman" pitchFamily="18" charset="0"/>
              <a:cs typeface="Times New Roman" pitchFamily="18" charset="0"/>
            </a:endParaRPr>
          </a:p>
          <a:p>
            <a:pPr marL="235744" fontAlgn="auto">
              <a:spcBef>
                <a:spcPts val="225"/>
              </a:spcBef>
              <a:spcAft>
                <a:spcPts val="0"/>
              </a:spcAft>
              <a:tabLst>
                <a:tab pos="421005" algn="l"/>
              </a:tabLst>
            </a:pPr>
            <a:r>
              <a:rPr lang="en-US" b="1" dirty="0">
                <a:latin typeface="Times New Roman" pitchFamily="18" charset="0"/>
                <a:cs typeface="Times New Roman" pitchFamily="18" charset="0"/>
              </a:rPr>
              <a:t>▫	</a:t>
            </a:r>
            <a:r>
              <a:rPr lang="en-US" b="1" spc="-4" dirty="0">
                <a:latin typeface="Times New Roman" pitchFamily="18" charset="0"/>
                <a:cs typeface="Times New Roman" pitchFamily="18" charset="0"/>
              </a:rPr>
              <a:t>Transport layer</a:t>
            </a:r>
            <a:endParaRPr lang="en-US" b="1" dirty="0">
              <a:latin typeface="Times New Roman" pitchFamily="18" charset="0"/>
              <a:cs typeface="Times New Roman" pitchFamily="18" charset="0"/>
            </a:endParaRPr>
          </a:p>
          <a:p>
            <a:pPr marL="235744" fontAlgn="auto">
              <a:spcBef>
                <a:spcPts val="225"/>
              </a:spcBef>
              <a:spcAft>
                <a:spcPts val="0"/>
              </a:spcAft>
              <a:tabLst>
                <a:tab pos="421005" algn="l"/>
              </a:tabLst>
            </a:pPr>
            <a:r>
              <a:rPr lang="en-US" b="1" dirty="0">
                <a:latin typeface="Times New Roman" pitchFamily="18" charset="0"/>
                <a:cs typeface="Times New Roman" pitchFamily="18" charset="0"/>
              </a:rPr>
              <a:t>▫	</a:t>
            </a:r>
            <a:r>
              <a:rPr lang="en-US" b="1" spc="-4" dirty="0">
                <a:latin typeface="Times New Roman" pitchFamily="18" charset="0"/>
                <a:cs typeface="Times New Roman" pitchFamily="18" charset="0"/>
              </a:rPr>
              <a:t>Internet layer</a:t>
            </a:r>
            <a:endParaRPr lang="en-US" b="1" dirty="0">
              <a:latin typeface="Times New Roman" pitchFamily="18" charset="0"/>
              <a:cs typeface="Times New Roman" pitchFamily="18" charset="0"/>
            </a:endParaRPr>
          </a:p>
          <a:p>
            <a:pPr marL="235744" fontAlgn="auto">
              <a:spcBef>
                <a:spcPts val="225"/>
              </a:spcBef>
              <a:spcAft>
                <a:spcPts val="0"/>
              </a:spcAft>
              <a:tabLst>
                <a:tab pos="421005" algn="l"/>
              </a:tabLst>
            </a:pPr>
            <a:r>
              <a:rPr lang="en-US" b="1" dirty="0">
                <a:latin typeface="Times New Roman" pitchFamily="18" charset="0"/>
                <a:cs typeface="Times New Roman" pitchFamily="18" charset="0"/>
              </a:rPr>
              <a:t>▫	</a:t>
            </a:r>
            <a:r>
              <a:rPr lang="en-US" b="1" spc="-4" dirty="0">
                <a:latin typeface="Times New Roman" pitchFamily="18" charset="0"/>
                <a:cs typeface="Times New Roman" pitchFamily="18" charset="0"/>
              </a:rPr>
              <a:t>Network access layer /Host-to-network</a:t>
            </a:r>
            <a:r>
              <a:rPr lang="en-US" b="1" spc="19" dirty="0">
                <a:latin typeface="Times New Roman" pitchFamily="18" charset="0"/>
                <a:cs typeface="Times New Roman" pitchFamily="18" charset="0"/>
              </a:rPr>
              <a:t> </a:t>
            </a:r>
            <a:r>
              <a:rPr lang="en-US" b="1" spc="-4" dirty="0">
                <a:latin typeface="Times New Roman" pitchFamily="18" charset="0"/>
                <a:cs typeface="Times New Roman" pitchFamily="18" charset="0"/>
              </a:rPr>
              <a:t>layer</a:t>
            </a:r>
            <a:endParaRPr lang="en-US" b="1" dirty="0">
              <a:latin typeface="Times New Roman" pitchFamily="18" charset="0"/>
              <a:cs typeface="Times New Roman" pitchFamily="18" charset="0"/>
            </a:endParaRPr>
          </a:p>
          <a:p>
            <a:pPr marL="9526" fontAlgn="auto">
              <a:spcBef>
                <a:spcPts val="300"/>
              </a:spcBef>
              <a:spcAft>
                <a:spcPts val="0"/>
              </a:spcAft>
              <a:buClr>
                <a:srgbClr val="9F4DA2"/>
              </a:buClr>
              <a:tabLst>
                <a:tab pos="201454" algn="l"/>
                <a:tab pos="201930" algn="l"/>
              </a:tabLst>
            </a:pPr>
            <a:endParaRPr lang="en-US" sz="18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3561386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759774" cy="471586"/>
          </a:xfrm>
        </p:spPr>
        <p:txBody>
          <a:bodyPr>
            <a:normAutofit fontScale="90000"/>
          </a:bodyPr>
          <a:lstStyle/>
          <a:p>
            <a:pPr algn="ctr">
              <a:defRPr/>
            </a:pPr>
            <a:r>
              <a:rPr lang="en-IN" sz="3600" b="1" dirty="0">
                <a:solidFill>
                  <a:srgbClr val="FF0000"/>
                </a:solidFill>
                <a:latin typeface="Times New Roman" panose="02020603050405020304" pitchFamily="18" charset="0"/>
                <a:cs typeface="Times New Roman" panose="02020603050405020304" pitchFamily="18" charset="0"/>
              </a:rPr>
              <a:t>Every Network Includes: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4294967295"/>
          </p:nvPr>
        </p:nvSpPr>
        <p:spPr>
          <a:xfrm>
            <a:off x="8686800" y="6305550"/>
            <a:ext cx="457200" cy="476250"/>
          </a:xfrm>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B2599C2-8577-43A0-A47F-AE1FE876787A}" type="slidenum">
              <a:rPr lang="en-IN">
                <a:solidFill>
                  <a:srgbClr val="B5A788"/>
                </a:solidFill>
                <a:latin typeface="Gill Sans MT" panose="020B0502020104020203" pitchFamily="34" charset="0"/>
              </a:rPr>
              <a:pPr eaLnBrk="1" hangingPunct="1"/>
              <a:t>8</a:t>
            </a:fld>
            <a:endParaRPr lang="en-IN">
              <a:solidFill>
                <a:srgbClr val="B5A788"/>
              </a:solidFill>
              <a:latin typeface="Gill Sans MT" panose="020B0502020104020203" pitchFamily="34" charset="0"/>
            </a:endParaRPr>
          </a:p>
        </p:txBody>
      </p:sp>
      <p:sp>
        <p:nvSpPr>
          <p:cNvPr id="4" name="Content Placeholder 3"/>
          <p:cNvSpPr>
            <a:spLocks noGrp="1"/>
          </p:cNvSpPr>
          <p:nvPr>
            <p:ph idx="4294967295"/>
          </p:nvPr>
        </p:nvSpPr>
        <p:spPr>
          <a:xfrm>
            <a:off x="323528" y="1447800"/>
            <a:ext cx="8820472" cy="4800600"/>
          </a:xfrm>
        </p:spPr>
        <p:txBody>
          <a:bodyPr>
            <a:normAutofit/>
          </a:bodyPr>
          <a:lstStyle/>
          <a:p>
            <a:pPr marL="596900" indent="-514350">
              <a:lnSpc>
                <a:spcPct val="200000"/>
              </a:lnSpc>
              <a:buFont typeface="+mj-lt"/>
              <a:buAutoNum type="arabicPeriod"/>
              <a:defRPr/>
            </a:pPr>
            <a:r>
              <a:rPr lang="en-IN" dirty="0"/>
              <a:t>At least two computers that have something to share.</a:t>
            </a:r>
          </a:p>
          <a:p>
            <a:pPr marL="596900" indent="-514350">
              <a:lnSpc>
                <a:spcPct val="200000"/>
              </a:lnSpc>
              <a:buFont typeface="+mj-lt"/>
              <a:buAutoNum type="arabicPeriod"/>
              <a:defRPr/>
            </a:pPr>
            <a:r>
              <a:rPr lang="en-IN" dirty="0"/>
              <a:t>A cable or wireless pathway, called </a:t>
            </a:r>
            <a:r>
              <a:rPr lang="en-IN" b="1" dirty="0"/>
              <a:t>Transmission Media</a:t>
            </a:r>
            <a:r>
              <a:rPr lang="en-IN" dirty="0"/>
              <a:t>, for computers to signal each other.</a:t>
            </a:r>
          </a:p>
          <a:p>
            <a:pPr marL="596900" indent="-514350">
              <a:lnSpc>
                <a:spcPct val="200000"/>
              </a:lnSpc>
              <a:buFont typeface="+mj-lt"/>
              <a:buAutoNum type="arabicPeriod"/>
              <a:defRPr/>
            </a:pPr>
            <a:r>
              <a:rPr lang="en-IN" dirty="0"/>
              <a:t>Rules, called </a:t>
            </a:r>
            <a:r>
              <a:rPr lang="en-IN" b="1" dirty="0"/>
              <a:t>Protocols</a:t>
            </a:r>
            <a:r>
              <a:rPr lang="en-IN" dirty="0"/>
              <a:t>, so that computers can use the unified principle of data communication.</a:t>
            </a:r>
            <a:endParaRPr lang="en-US" dirty="0"/>
          </a:p>
          <a:p>
            <a:pPr marL="596900" indent="-514350">
              <a:lnSpc>
                <a:spcPct val="200000"/>
              </a:lnSpc>
              <a:buFont typeface="+mj-lt"/>
              <a:buAutoNum type="arabicPeriod"/>
              <a:defRPr/>
            </a:pPr>
            <a:r>
              <a:rPr lang="en-IN" dirty="0"/>
              <a:t>Networking Interface Cards (NIC)</a:t>
            </a:r>
          </a:p>
          <a:p>
            <a:pPr>
              <a:defRPr/>
            </a:pPr>
            <a:endParaRPr lang="en-IN"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83568" y="609461"/>
            <a:ext cx="7488832" cy="584775"/>
          </a:xfrm>
          <a:prstGeom prst="rect">
            <a:avLst/>
          </a:prstGeom>
          <a:noFill/>
        </p:spPr>
        <p:txBody>
          <a:bodyPr wrap="square" rtlCol="0">
            <a:spAutoFit/>
          </a:bodyPr>
          <a:lstStyle/>
          <a:p>
            <a:r>
              <a:rPr lang="en-US" sz="3200" spc="-4" dirty="0">
                <a:solidFill>
                  <a:srgbClr val="FF0000"/>
                </a:solidFill>
                <a:latin typeface="+mn-lt"/>
              </a:rPr>
              <a:t>TCP/IP</a:t>
            </a:r>
            <a:r>
              <a:rPr lang="en-US" sz="3200" spc="-105" dirty="0">
                <a:solidFill>
                  <a:srgbClr val="FF0000"/>
                </a:solidFill>
                <a:latin typeface="+mn-lt"/>
              </a:rPr>
              <a:t> </a:t>
            </a:r>
            <a:r>
              <a:rPr lang="en-US" sz="3200" spc="-8" dirty="0">
                <a:solidFill>
                  <a:srgbClr val="FF0000"/>
                </a:solidFill>
                <a:latin typeface="+mn-lt"/>
              </a:rPr>
              <a:t>Model</a:t>
            </a:r>
            <a:endParaRPr lang="en-US" sz="3200" dirty="0">
              <a:solidFill>
                <a:srgbClr val="FF0000"/>
              </a:solidFill>
              <a:latin typeface="+mn-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80</a:t>
            </a:fld>
            <a:endParaRPr lang="en-US">
              <a:solidFill>
                <a:prstClr val="black">
                  <a:tint val="75000"/>
                </a:prstClr>
              </a:solidFill>
            </a:endParaRPr>
          </a:p>
        </p:txBody>
      </p:sp>
      <p:sp>
        <p:nvSpPr>
          <p:cNvPr id="5" name="object 5">
            <a:extLst>
              <a:ext uri="{FF2B5EF4-FFF2-40B4-BE49-F238E27FC236}">
                <a16:creationId xmlns:a16="http://schemas.microsoft.com/office/drawing/2014/main" id="{F48730F6-349D-4B8B-A82C-8252E66CDFC1}"/>
              </a:ext>
            </a:extLst>
          </p:cNvPr>
          <p:cNvSpPr/>
          <p:nvPr/>
        </p:nvSpPr>
        <p:spPr>
          <a:xfrm>
            <a:off x="1508760" y="1997766"/>
            <a:ext cx="5277395" cy="3274730"/>
          </a:xfrm>
          <a:prstGeom prst="rect">
            <a:avLst/>
          </a:prstGeom>
          <a:blipFill>
            <a:blip r:embed="rId2" cstate="print"/>
            <a:stretch>
              <a:fillRect/>
            </a:stretch>
          </a:blipFill>
        </p:spPr>
        <p:txBody>
          <a:bodyPr wrap="square" lIns="0" tIns="0" rIns="0" bIns="0" rtlCol="0"/>
          <a:lstStyle/>
          <a:p>
            <a:pPr fontAlgn="auto">
              <a:spcBef>
                <a:spcPts val="0"/>
              </a:spcBef>
              <a:spcAft>
                <a:spcPts val="0"/>
              </a:spcAft>
            </a:pPr>
            <a:endParaRPr>
              <a:solidFill>
                <a:prstClr val="black"/>
              </a:solidFill>
              <a:latin typeface="Perpetua"/>
              <a:cs typeface="+mn-cs"/>
            </a:endParaRPr>
          </a:p>
        </p:txBody>
      </p:sp>
    </p:spTree>
    <p:extLst>
      <p:ext uri="{BB962C8B-B14F-4D97-AF65-F5344CB8AC3E}">
        <p14:creationId xmlns:p14="http://schemas.microsoft.com/office/powerpoint/2010/main" val="19146266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83568" y="609461"/>
            <a:ext cx="7488832" cy="584775"/>
          </a:xfrm>
          <a:prstGeom prst="rect">
            <a:avLst/>
          </a:prstGeom>
          <a:noFill/>
        </p:spPr>
        <p:txBody>
          <a:bodyPr wrap="square" rtlCol="0">
            <a:spAutoFit/>
          </a:bodyPr>
          <a:lstStyle/>
          <a:p>
            <a:r>
              <a:rPr lang="en-US" sz="3200" spc="-4" dirty="0">
                <a:solidFill>
                  <a:srgbClr val="FF0000"/>
                </a:solidFill>
                <a:latin typeface="+mn-lt"/>
              </a:rPr>
              <a:t>TCP/IP</a:t>
            </a:r>
            <a:r>
              <a:rPr lang="en-US" sz="3200" spc="-105" dirty="0">
                <a:solidFill>
                  <a:srgbClr val="FF0000"/>
                </a:solidFill>
                <a:latin typeface="+mn-lt"/>
              </a:rPr>
              <a:t> </a:t>
            </a:r>
            <a:r>
              <a:rPr lang="en-US" sz="3200" spc="-8" dirty="0">
                <a:solidFill>
                  <a:srgbClr val="FF0000"/>
                </a:solidFill>
                <a:latin typeface="+mn-lt"/>
              </a:rPr>
              <a:t>Model</a:t>
            </a:r>
            <a:endParaRPr lang="en-US" sz="3200" dirty="0">
              <a:solidFill>
                <a:srgbClr val="FF0000"/>
              </a:solidFill>
              <a:latin typeface="+mn-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81</a:t>
            </a:fld>
            <a:endParaRPr lang="en-US">
              <a:solidFill>
                <a:prstClr val="black">
                  <a:tint val="75000"/>
                </a:prstClr>
              </a:solidFill>
            </a:endParaRPr>
          </a:p>
        </p:txBody>
      </p:sp>
      <p:sp>
        <p:nvSpPr>
          <p:cNvPr id="7" name="TextBox 6">
            <a:extLst>
              <a:ext uri="{FF2B5EF4-FFF2-40B4-BE49-F238E27FC236}">
                <a16:creationId xmlns:a16="http://schemas.microsoft.com/office/drawing/2014/main" id="{72AD92E6-D70C-41E9-A1B5-26FE3C6138A1}"/>
              </a:ext>
            </a:extLst>
          </p:cNvPr>
          <p:cNvSpPr txBox="1"/>
          <p:nvPr/>
        </p:nvSpPr>
        <p:spPr>
          <a:xfrm>
            <a:off x="698172" y="1268761"/>
            <a:ext cx="7817178" cy="5611793"/>
          </a:xfrm>
          <a:prstGeom prst="rect">
            <a:avLst/>
          </a:prstGeom>
          <a:noFill/>
        </p:spPr>
        <p:txBody>
          <a:bodyPr wrap="square">
            <a:spAutoFit/>
          </a:bodyPr>
          <a:lstStyle/>
          <a:p>
            <a:pPr marL="201454" marR="3810" indent="-191928" algn="just" fontAlgn="auto">
              <a:spcBef>
                <a:spcPts val="229"/>
              </a:spcBef>
              <a:spcAft>
                <a:spcPts val="0"/>
              </a:spcAft>
              <a:buClr>
                <a:srgbClr val="9F4DA2"/>
              </a:buClr>
              <a:buFont typeface="Georgia"/>
              <a:buChar char="•"/>
              <a:tabLst>
                <a:tab pos="201930" algn="l"/>
              </a:tabLst>
            </a:pPr>
            <a:endParaRPr lang="en-US" sz="1800" spc="-4" dirty="0">
              <a:solidFill>
                <a:prstClr val="black"/>
              </a:solidFill>
              <a:latin typeface="Times New Roman" pitchFamily="18" charset="0"/>
              <a:cs typeface="Times New Roman" pitchFamily="18" charset="0"/>
            </a:endParaRPr>
          </a:p>
          <a:p>
            <a:pPr marL="9525" fontAlgn="auto">
              <a:spcBef>
                <a:spcPts val="300"/>
              </a:spcBef>
              <a:spcAft>
                <a:spcPts val="0"/>
              </a:spcAft>
            </a:pPr>
            <a:r>
              <a:rPr lang="en-US" sz="1800" b="1" u="sng" spc="-60" dirty="0">
                <a:solidFill>
                  <a:prstClr val="black"/>
                </a:solidFill>
                <a:uFill>
                  <a:solidFill>
                    <a:srgbClr val="000000"/>
                  </a:solidFill>
                </a:uFill>
                <a:latin typeface="Arial"/>
                <a:cs typeface="Arial"/>
              </a:rPr>
              <a:t>Network </a:t>
            </a:r>
            <a:r>
              <a:rPr lang="en-US" sz="1800" b="1" u="sng" spc="-68" dirty="0">
                <a:solidFill>
                  <a:prstClr val="black"/>
                </a:solidFill>
                <a:uFill>
                  <a:solidFill>
                    <a:srgbClr val="000000"/>
                  </a:solidFill>
                </a:uFill>
                <a:latin typeface="Arial"/>
                <a:cs typeface="Arial"/>
              </a:rPr>
              <a:t>Access</a:t>
            </a:r>
            <a:r>
              <a:rPr lang="en-US" sz="1800" b="1" u="sng" dirty="0">
                <a:solidFill>
                  <a:prstClr val="black"/>
                </a:solidFill>
                <a:uFill>
                  <a:solidFill>
                    <a:srgbClr val="000000"/>
                  </a:solidFill>
                </a:uFill>
                <a:latin typeface="Arial"/>
                <a:cs typeface="Arial"/>
              </a:rPr>
              <a:t> </a:t>
            </a:r>
            <a:r>
              <a:rPr lang="en-US" sz="1800" b="1" u="sng" spc="-49" dirty="0">
                <a:solidFill>
                  <a:prstClr val="black"/>
                </a:solidFill>
                <a:uFill>
                  <a:solidFill>
                    <a:srgbClr val="000000"/>
                  </a:solidFill>
                </a:uFill>
                <a:latin typeface="Arial"/>
                <a:cs typeface="Arial"/>
              </a:rPr>
              <a:t>Layer</a:t>
            </a:r>
            <a:r>
              <a:rPr lang="en-US" sz="1800" b="1" u="sng" spc="4" dirty="0">
                <a:solidFill>
                  <a:prstClr val="black"/>
                </a:solidFill>
                <a:uFill>
                  <a:solidFill>
                    <a:srgbClr val="000000"/>
                  </a:solidFill>
                </a:uFill>
                <a:latin typeface="Arial"/>
                <a:cs typeface="Arial"/>
              </a:rPr>
              <a:t> </a:t>
            </a:r>
            <a:endParaRPr lang="en-US" sz="1800" dirty="0">
              <a:solidFill>
                <a:prstClr val="black"/>
              </a:solidFill>
              <a:latin typeface="Arial"/>
              <a:cs typeface="Arial"/>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Arial"/>
                <a:cs typeface="Arial"/>
              </a:rPr>
              <a:t>The </a:t>
            </a:r>
            <a:r>
              <a:rPr lang="en-US" sz="1800" spc="-8" dirty="0">
                <a:solidFill>
                  <a:prstClr val="black"/>
                </a:solidFill>
                <a:latin typeface="Arial"/>
                <a:cs typeface="Arial"/>
              </a:rPr>
              <a:t>lowest layer </a:t>
            </a:r>
            <a:r>
              <a:rPr lang="en-US" sz="1800" spc="-4" dirty="0">
                <a:solidFill>
                  <a:prstClr val="black"/>
                </a:solidFill>
                <a:latin typeface="Arial"/>
                <a:cs typeface="Arial"/>
              </a:rPr>
              <a:t>of the TCP/IP protocol</a:t>
            </a:r>
            <a:r>
              <a:rPr lang="en-US" sz="1800" spc="79" dirty="0">
                <a:solidFill>
                  <a:prstClr val="black"/>
                </a:solidFill>
                <a:latin typeface="Arial"/>
                <a:cs typeface="Arial"/>
              </a:rPr>
              <a:t> </a:t>
            </a:r>
            <a:r>
              <a:rPr lang="en-US" sz="1800" spc="-4" dirty="0">
                <a:solidFill>
                  <a:prstClr val="black"/>
                </a:solidFill>
                <a:latin typeface="Arial"/>
                <a:cs typeface="Arial"/>
              </a:rPr>
              <a:t>hierarchy.</a:t>
            </a:r>
          </a:p>
          <a:p>
            <a:pPr marL="201454" indent="-191928" fontAlgn="auto">
              <a:spcBef>
                <a:spcPts val="225"/>
              </a:spcBef>
              <a:spcAft>
                <a:spcPts val="0"/>
              </a:spcAft>
              <a:buClr>
                <a:srgbClr val="9F4DA2"/>
              </a:buClr>
              <a:buFont typeface="Georgia"/>
              <a:buChar char="•"/>
              <a:tabLst>
                <a:tab pos="201454" algn="l"/>
                <a:tab pos="201930" algn="l"/>
              </a:tabLst>
            </a:pPr>
            <a:endParaRPr lang="en-US" sz="1800" dirty="0">
              <a:solidFill>
                <a:prstClr val="black"/>
              </a:solidFill>
              <a:latin typeface="Arial"/>
              <a:cs typeface="Arial"/>
            </a:endParaRPr>
          </a:p>
          <a:p>
            <a:pPr marL="201454" marR="3810"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Arial"/>
                <a:cs typeface="Arial"/>
              </a:rPr>
              <a:t>It </a:t>
            </a:r>
            <a:r>
              <a:rPr lang="en-US" sz="1800" spc="-8" dirty="0">
                <a:solidFill>
                  <a:prstClr val="black"/>
                </a:solidFill>
                <a:latin typeface="Arial"/>
                <a:cs typeface="Arial"/>
              </a:rPr>
              <a:t>defines </a:t>
            </a:r>
            <a:r>
              <a:rPr lang="en-US" sz="1800" spc="-4" dirty="0">
                <a:solidFill>
                  <a:prstClr val="black"/>
                </a:solidFill>
                <a:latin typeface="Arial"/>
                <a:cs typeface="Arial"/>
              </a:rPr>
              <a:t>how to use the </a:t>
            </a:r>
            <a:r>
              <a:rPr lang="en-US" sz="1800" spc="-8" dirty="0">
                <a:solidFill>
                  <a:prstClr val="black"/>
                </a:solidFill>
                <a:latin typeface="Arial"/>
                <a:cs typeface="Arial"/>
              </a:rPr>
              <a:t>network </a:t>
            </a:r>
            <a:r>
              <a:rPr lang="en-US" sz="1800" spc="-4" dirty="0">
                <a:solidFill>
                  <a:prstClr val="black"/>
                </a:solidFill>
                <a:latin typeface="Arial"/>
                <a:cs typeface="Arial"/>
              </a:rPr>
              <a:t>to transmit an IP datagram. </a:t>
            </a:r>
            <a:r>
              <a:rPr lang="en-US" sz="1800" spc="-8" dirty="0">
                <a:solidFill>
                  <a:prstClr val="black"/>
                </a:solidFill>
                <a:latin typeface="Arial"/>
                <a:cs typeface="Arial"/>
              </a:rPr>
              <a:t>Unlike  higher-level protocols, Network </a:t>
            </a:r>
            <a:r>
              <a:rPr lang="en-US" sz="1800" spc="-4" dirty="0">
                <a:solidFill>
                  <a:prstClr val="black"/>
                </a:solidFill>
                <a:latin typeface="Arial"/>
                <a:cs typeface="Arial"/>
              </a:rPr>
              <a:t>Access </a:t>
            </a:r>
            <a:r>
              <a:rPr lang="en-US" sz="1800" spc="-8" dirty="0">
                <a:solidFill>
                  <a:prstClr val="black"/>
                </a:solidFill>
                <a:latin typeface="Arial"/>
                <a:cs typeface="Arial"/>
              </a:rPr>
              <a:t>Layer protocols </a:t>
            </a:r>
            <a:r>
              <a:rPr lang="en-US" sz="1800" spc="-4" dirty="0">
                <a:solidFill>
                  <a:prstClr val="black"/>
                </a:solidFill>
                <a:latin typeface="Arial"/>
                <a:cs typeface="Arial"/>
              </a:rPr>
              <a:t>must know the  </a:t>
            </a:r>
            <a:r>
              <a:rPr lang="en-US" sz="1800" spc="-8" dirty="0">
                <a:solidFill>
                  <a:prstClr val="black"/>
                </a:solidFill>
                <a:latin typeface="Arial"/>
                <a:cs typeface="Arial"/>
              </a:rPr>
              <a:t>details </a:t>
            </a:r>
            <a:r>
              <a:rPr lang="en-US" sz="1800" spc="-4" dirty="0">
                <a:solidFill>
                  <a:prstClr val="black"/>
                </a:solidFill>
                <a:latin typeface="Arial"/>
                <a:cs typeface="Arial"/>
              </a:rPr>
              <a:t>of the </a:t>
            </a:r>
            <a:r>
              <a:rPr lang="en-US" sz="1800" spc="-8" dirty="0">
                <a:solidFill>
                  <a:prstClr val="black"/>
                </a:solidFill>
                <a:latin typeface="Arial"/>
                <a:cs typeface="Arial"/>
              </a:rPr>
              <a:t>underlying network (its packet </a:t>
            </a:r>
            <a:r>
              <a:rPr lang="en-US" sz="1800" spc="-4" dirty="0">
                <a:solidFill>
                  <a:prstClr val="black"/>
                </a:solidFill>
                <a:latin typeface="Arial"/>
                <a:cs typeface="Arial"/>
              </a:rPr>
              <a:t>structure, </a:t>
            </a:r>
            <a:r>
              <a:rPr lang="en-US" sz="1800" spc="-8" dirty="0">
                <a:solidFill>
                  <a:prstClr val="black"/>
                </a:solidFill>
                <a:latin typeface="Arial"/>
                <a:cs typeface="Arial"/>
              </a:rPr>
              <a:t>addressing, etc.)  </a:t>
            </a:r>
            <a:r>
              <a:rPr lang="en-US" sz="1800" spc="-4" dirty="0">
                <a:solidFill>
                  <a:prstClr val="black"/>
                </a:solidFill>
                <a:latin typeface="Arial"/>
                <a:cs typeface="Arial"/>
              </a:rPr>
              <a:t>to correctly format the data </a:t>
            </a:r>
            <a:r>
              <a:rPr lang="en-US" sz="1800" spc="-8" dirty="0">
                <a:solidFill>
                  <a:prstClr val="black"/>
                </a:solidFill>
                <a:latin typeface="Arial"/>
                <a:cs typeface="Arial"/>
              </a:rPr>
              <a:t>being </a:t>
            </a:r>
            <a:r>
              <a:rPr lang="en-US" sz="1800" spc="-4" dirty="0">
                <a:solidFill>
                  <a:prstClr val="black"/>
                </a:solidFill>
                <a:latin typeface="Arial"/>
                <a:cs typeface="Arial"/>
              </a:rPr>
              <a:t>transmitted to comply </a:t>
            </a:r>
            <a:r>
              <a:rPr lang="en-US" sz="1800" spc="-8" dirty="0">
                <a:solidFill>
                  <a:prstClr val="black"/>
                </a:solidFill>
                <a:latin typeface="Arial"/>
                <a:cs typeface="Arial"/>
              </a:rPr>
              <a:t>with </a:t>
            </a:r>
            <a:r>
              <a:rPr lang="en-US" sz="1800" spc="-4" dirty="0">
                <a:solidFill>
                  <a:prstClr val="black"/>
                </a:solidFill>
                <a:latin typeface="Arial"/>
                <a:cs typeface="Arial"/>
              </a:rPr>
              <a:t>the  </a:t>
            </a:r>
            <a:r>
              <a:rPr lang="en-US" sz="1800" spc="-8" dirty="0">
                <a:solidFill>
                  <a:prstClr val="black"/>
                </a:solidFill>
                <a:latin typeface="Arial"/>
                <a:cs typeface="Arial"/>
              </a:rPr>
              <a:t>network</a:t>
            </a:r>
            <a:r>
              <a:rPr lang="en-US" sz="1800" spc="8" dirty="0">
                <a:solidFill>
                  <a:prstClr val="black"/>
                </a:solidFill>
                <a:latin typeface="Arial"/>
                <a:cs typeface="Arial"/>
              </a:rPr>
              <a:t> </a:t>
            </a:r>
            <a:r>
              <a:rPr lang="en-US" sz="1800" spc="-4" dirty="0">
                <a:solidFill>
                  <a:prstClr val="black"/>
                </a:solidFill>
                <a:latin typeface="Arial"/>
                <a:cs typeface="Arial"/>
              </a:rPr>
              <a:t>constraints.</a:t>
            </a:r>
          </a:p>
          <a:p>
            <a:pPr marL="201454" marR="3810" indent="-191928" fontAlgn="auto">
              <a:spcBef>
                <a:spcPts val="225"/>
              </a:spcBef>
              <a:spcAft>
                <a:spcPts val="0"/>
              </a:spcAft>
              <a:buClr>
                <a:srgbClr val="9F4DA2"/>
              </a:buClr>
              <a:buFont typeface="Georgia"/>
              <a:buChar char="•"/>
              <a:tabLst>
                <a:tab pos="201454" algn="l"/>
                <a:tab pos="201930" algn="l"/>
              </a:tabLst>
            </a:pPr>
            <a:endParaRPr lang="en-US" sz="1800" dirty="0">
              <a:solidFill>
                <a:prstClr val="black"/>
              </a:solidFill>
              <a:latin typeface="Arial"/>
              <a:cs typeface="Arial"/>
            </a:endParaRPr>
          </a:p>
          <a:p>
            <a:pPr marL="201454" marR="13811" indent="-191928" algn="just" fontAlgn="auto">
              <a:spcBef>
                <a:spcPts val="229"/>
              </a:spcBef>
              <a:spcAft>
                <a:spcPts val="0"/>
              </a:spcAft>
              <a:buClr>
                <a:srgbClr val="9F4DA2"/>
              </a:buClr>
              <a:buFont typeface="Georgia"/>
              <a:buChar char="•"/>
              <a:tabLst>
                <a:tab pos="201930" algn="l"/>
              </a:tabLst>
            </a:pPr>
            <a:r>
              <a:rPr lang="en-US" sz="1800" spc="-4" dirty="0">
                <a:solidFill>
                  <a:prstClr val="black"/>
                </a:solidFill>
                <a:latin typeface="Arial"/>
                <a:cs typeface="Arial"/>
              </a:rPr>
              <a:t>The TCP/IP </a:t>
            </a:r>
            <a:r>
              <a:rPr lang="en-US" sz="1800" spc="-8" dirty="0">
                <a:solidFill>
                  <a:prstClr val="black"/>
                </a:solidFill>
                <a:latin typeface="Arial"/>
                <a:cs typeface="Arial"/>
              </a:rPr>
              <a:t>Network </a:t>
            </a:r>
            <a:r>
              <a:rPr lang="en-US" sz="1800" spc="-4" dirty="0">
                <a:solidFill>
                  <a:prstClr val="black"/>
                </a:solidFill>
                <a:latin typeface="Arial"/>
                <a:cs typeface="Arial"/>
              </a:rPr>
              <a:t>Access </a:t>
            </a:r>
            <a:r>
              <a:rPr lang="en-US" sz="1800" spc="-8" dirty="0">
                <a:solidFill>
                  <a:prstClr val="black"/>
                </a:solidFill>
                <a:latin typeface="Arial"/>
                <a:cs typeface="Arial"/>
              </a:rPr>
              <a:t>Layer </a:t>
            </a:r>
            <a:r>
              <a:rPr lang="en-US" sz="1800" spc="-4" dirty="0">
                <a:solidFill>
                  <a:prstClr val="black"/>
                </a:solidFill>
                <a:latin typeface="Arial"/>
                <a:cs typeface="Arial"/>
              </a:rPr>
              <a:t>can </a:t>
            </a:r>
            <a:r>
              <a:rPr lang="en-US" sz="1800" spc="-8" dirty="0">
                <a:solidFill>
                  <a:prstClr val="black"/>
                </a:solidFill>
                <a:latin typeface="Arial"/>
                <a:cs typeface="Arial"/>
              </a:rPr>
              <a:t>encompass </a:t>
            </a:r>
            <a:r>
              <a:rPr lang="en-US" sz="1800" spc="-4" dirty="0">
                <a:solidFill>
                  <a:prstClr val="black"/>
                </a:solidFill>
                <a:latin typeface="Arial"/>
                <a:cs typeface="Arial"/>
              </a:rPr>
              <a:t>the functions of </a:t>
            </a:r>
            <a:r>
              <a:rPr lang="en-US" sz="1800" spc="-8" dirty="0">
                <a:solidFill>
                  <a:prstClr val="black"/>
                </a:solidFill>
                <a:latin typeface="Arial"/>
                <a:cs typeface="Arial"/>
              </a:rPr>
              <a:t>all  </a:t>
            </a:r>
            <a:r>
              <a:rPr lang="en-US" sz="1800" spc="-4" dirty="0">
                <a:solidFill>
                  <a:prstClr val="black"/>
                </a:solidFill>
                <a:latin typeface="Arial"/>
                <a:cs typeface="Arial"/>
              </a:rPr>
              <a:t>three </a:t>
            </a:r>
            <a:r>
              <a:rPr lang="en-US" sz="1800" spc="-8" dirty="0">
                <a:solidFill>
                  <a:prstClr val="black"/>
                </a:solidFill>
                <a:latin typeface="Arial"/>
                <a:cs typeface="Arial"/>
              </a:rPr>
              <a:t>lower layers </a:t>
            </a:r>
            <a:r>
              <a:rPr lang="en-US" sz="1800" spc="-4" dirty="0">
                <a:solidFill>
                  <a:prstClr val="black"/>
                </a:solidFill>
                <a:latin typeface="Arial"/>
                <a:cs typeface="Arial"/>
              </a:rPr>
              <a:t>of the OSI reference </a:t>
            </a:r>
            <a:r>
              <a:rPr lang="en-US" sz="1800" spc="-8" dirty="0">
                <a:solidFill>
                  <a:prstClr val="black"/>
                </a:solidFill>
                <a:latin typeface="Arial"/>
                <a:cs typeface="Arial"/>
              </a:rPr>
              <a:t>Model (Physical, Data Link and  Network</a:t>
            </a:r>
            <a:r>
              <a:rPr lang="en-US" sz="1800" spc="8" dirty="0">
                <a:solidFill>
                  <a:prstClr val="black"/>
                </a:solidFill>
                <a:latin typeface="Arial"/>
                <a:cs typeface="Arial"/>
              </a:rPr>
              <a:t> </a:t>
            </a:r>
            <a:r>
              <a:rPr lang="en-US" sz="1800" spc="-4" dirty="0">
                <a:solidFill>
                  <a:prstClr val="black"/>
                </a:solidFill>
                <a:latin typeface="Arial"/>
                <a:cs typeface="Arial"/>
              </a:rPr>
              <a:t>layers).</a:t>
            </a:r>
          </a:p>
          <a:p>
            <a:pPr marL="201454" marR="13811" indent="-191928" algn="just" fontAlgn="auto">
              <a:spcBef>
                <a:spcPts val="229"/>
              </a:spcBef>
              <a:spcAft>
                <a:spcPts val="0"/>
              </a:spcAft>
              <a:buClr>
                <a:srgbClr val="9F4DA2"/>
              </a:buClr>
              <a:buFont typeface="Georgia"/>
              <a:buChar char="•"/>
              <a:tabLst>
                <a:tab pos="201930" algn="l"/>
              </a:tabLst>
            </a:pPr>
            <a:endParaRPr lang="en-US" sz="1800" dirty="0">
              <a:solidFill>
                <a:prstClr val="black"/>
              </a:solidFill>
              <a:latin typeface="Arial"/>
              <a:cs typeface="Arial"/>
            </a:endParaRPr>
          </a:p>
          <a:p>
            <a:pPr marL="201454" marR="23813"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Arial"/>
                <a:cs typeface="Arial"/>
              </a:rPr>
              <a:t>As </a:t>
            </a:r>
            <a:r>
              <a:rPr lang="en-US" sz="1800" spc="-8" dirty="0">
                <a:solidFill>
                  <a:prstClr val="black"/>
                </a:solidFill>
                <a:latin typeface="Arial"/>
                <a:cs typeface="Arial"/>
              </a:rPr>
              <a:t>new hardware </a:t>
            </a:r>
            <a:r>
              <a:rPr lang="en-US" sz="1800" spc="-4" dirty="0">
                <a:solidFill>
                  <a:prstClr val="black"/>
                </a:solidFill>
                <a:latin typeface="Arial"/>
                <a:cs typeface="Arial"/>
              </a:rPr>
              <a:t>technologies appear, </a:t>
            </a:r>
            <a:r>
              <a:rPr lang="en-US" sz="1800" spc="-8" dirty="0">
                <a:solidFill>
                  <a:prstClr val="black"/>
                </a:solidFill>
                <a:latin typeface="Arial"/>
                <a:cs typeface="Arial"/>
              </a:rPr>
              <a:t>new Network </a:t>
            </a:r>
            <a:r>
              <a:rPr lang="en-US" sz="1800" spc="-4" dirty="0">
                <a:solidFill>
                  <a:prstClr val="black"/>
                </a:solidFill>
                <a:latin typeface="Arial"/>
                <a:cs typeface="Arial"/>
              </a:rPr>
              <a:t>Access </a:t>
            </a:r>
            <a:r>
              <a:rPr lang="en-US" sz="1800" spc="-8" dirty="0">
                <a:solidFill>
                  <a:prstClr val="black"/>
                </a:solidFill>
                <a:latin typeface="Arial"/>
                <a:cs typeface="Arial"/>
              </a:rPr>
              <a:t>protocols  </a:t>
            </a:r>
            <a:r>
              <a:rPr lang="en-US" sz="1800" spc="-4" dirty="0">
                <a:solidFill>
                  <a:prstClr val="black"/>
                </a:solidFill>
                <a:latin typeface="Arial"/>
                <a:cs typeface="Arial"/>
              </a:rPr>
              <a:t>must be </a:t>
            </a:r>
            <a:r>
              <a:rPr lang="en-US" sz="1800" spc="-8" dirty="0">
                <a:solidFill>
                  <a:prstClr val="black"/>
                </a:solidFill>
                <a:latin typeface="Arial"/>
                <a:cs typeface="Arial"/>
              </a:rPr>
              <a:t>developed </a:t>
            </a:r>
            <a:r>
              <a:rPr lang="en-US" sz="1800" spc="-4" dirty="0">
                <a:solidFill>
                  <a:prstClr val="black"/>
                </a:solidFill>
                <a:latin typeface="Arial"/>
                <a:cs typeface="Arial"/>
              </a:rPr>
              <a:t>so that TCP/IP </a:t>
            </a:r>
            <a:r>
              <a:rPr lang="en-US" sz="1800" spc="-8" dirty="0">
                <a:solidFill>
                  <a:prstClr val="black"/>
                </a:solidFill>
                <a:latin typeface="Arial"/>
                <a:cs typeface="Arial"/>
              </a:rPr>
              <a:t>networks </a:t>
            </a:r>
            <a:r>
              <a:rPr lang="en-US" sz="1800" spc="-4" dirty="0">
                <a:solidFill>
                  <a:prstClr val="black"/>
                </a:solidFill>
                <a:latin typeface="Arial"/>
                <a:cs typeface="Arial"/>
              </a:rPr>
              <a:t>can </a:t>
            </a:r>
            <a:r>
              <a:rPr lang="en-US" sz="1800" spc="-8" dirty="0">
                <a:solidFill>
                  <a:prstClr val="black"/>
                </a:solidFill>
                <a:latin typeface="Arial"/>
                <a:cs typeface="Arial"/>
              </a:rPr>
              <a:t>use </a:t>
            </a:r>
            <a:r>
              <a:rPr lang="en-US" sz="1800" spc="-4" dirty="0">
                <a:solidFill>
                  <a:prstClr val="black"/>
                </a:solidFill>
                <a:latin typeface="Arial"/>
                <a:cs typeface="Arial"/>
              </a:rPr>
              <a:t>the </a:t>
            </a:r>
            <a:r>
              <a:rPr lang="en-US" sz="1800" spc="-8" dirty="0">
                <a:solidFill>
                  <a:prstClr val="black"/>
                </a:solidFill>
                <a:latin typeface="Arial"/>
                <a:cs typeface="Arial"/>
              </a:rPr>
              <a:t>new  hardware. Consequently, </a:t>
            </a:r>
            <a:r>
              <a:rPr lang="en-US" sz="1800" spc="-4" dirty="0">
                <a:solidFill>
                  <a:prstClr val="black"/>
                </a:solidFill>
                <a:latin typeface="Arial"/>
                <a:cs typeface="Arial"/>
              </a:rPr>
              <a:t>there are many </a:t>
            </a:r>
            <a:r>
              <a:rPr lang="en-US" sz="1800" spc="-8" dirty="0">
                <a:solidFill>
                  <a:prstClr val="black"/>
                </a:solidFill>
                <a:latin typeface="Arial"/>
                <a:cs typeface="Arial"/>
              </a:rPr>
              <a:t>access protocols </a:t>
            </a:r>
            <a:r>
              <a:rPr lang="en-US" sz="1800" spc="-4" dirty="0">
                <a:solidFill>
                  <a:prstClr val="black"/>
                </a:solidFill>
                <a:latin typeface="Arial"/>
                <a:cs typeface="Arial"/>
              </a:rPr>
              <a:t>- </a:t>
            </a:r>
            <a:r>
              <a:rPr lang="en-US" sz="1800" spc="-8" dirty="0">
                <a:solidFill>
                  <a:prstClr val="black"/>
                </a:solidFill>
                <a:latin typeface="Arial"/>
                <a:cs typeface="Arial"/>
              </a:rPr>
              <a:t>one </a:t>
            </a:r>
            <a:r>
              <a:rPr lang="en-US" sz="1800" spc="-4" dirty="0">
                <a:solidFill>
                  <a:prstClr val="black"/>
                </a:solidFill>
                <a:latin typeface="Arial"/>
                <a:cs typeface="Arial"/>
              </a:rPr>
              <a:t>for  </a:t>
            </a:r>
            <a:r>
              <a:rPr lang="en-US" sz="1800" spc="-8" dirty="0">
                <a:solidFill>
                  <a:prstClr val="black"/>
                </a:solidFill>
                <a:latin typeface="Arial"/>
                <a:cs typeface="Arial"/>
              </a:rPr>
              <a:t>each physical network</a:t>
            </a:r>
            <a:r>
              <a:rPr lang="en-US" sz="1800" spc="60" dirty="0">
                <a:solidFill>
                  <a:prstClr val="black"/>
                </a:solidFill>
                <a:latin typeface="Arial"/>
                <a:cs typeface="Arial"/>
              </a:rPr>
              <a:t> </a:t>
            </a:r>
            <a:r>
              <a:rPr lang="en-US" sz="1800" spc="-4" dirty="0">
                <a:solidFill>
                  <a:prstClr val="black"/>
                </a:solidFill>
                <a:latin typeface="Arial"/>
                <a:cs typeface="Arial"/>
              </a:rPr>
              <a:t>standard.</a:t>
            </a:r>
            <a:endParaRPr lang="en-US" sz="1800" dirty="0">
              <a:solidFill>
                <a:prstClr val="black"/>
              </a:solidFill>
              <a:latin typeface="Arial"/>
              <a:cs typeface="Arial"/>
            </a:endParaRPr>
          </a:p>
          <a:p>
            <a:pPr marL="9526" fontAlgn="auto">
              <a:spcBef>
                <a:spcPts val="300"/>
              </a:spcBef>
              <a:spcAft>
                <a:spcPts val="0"/>
              </a:spcAft>
              <a:buClr>
                <a:srgbClr val="9F4DA2"/>
              </a:buClr>
              <a:tabLst>
                <a:tab pos="201454" algn="l"/>
                <a:tab pos="201930" algn="l"/>
              </a:tabLst>
            </a:pPr>
            <a:endParaRPr lang="en-US" sz="18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8222515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83568" y="609461"/>
            <a:ext cx="7488832" cy="584775"/>
          </a:xfrm>
          <a:prstGeom prst="rect">
            <a:avLst/>
          </a:prstGeom>
          <a:noFill/>
        </p:spPr>
        <p:txBody>
          <a:bodyPr wrap="square" rtlCol="0">
            <a:spAutoFit/>
          </a:bodyPr>
          <a:lstStyle/>
          <a:p>
            <a:r>
              <a:rPr lang="en-US" sz="3200" spc="-4" dirty="0">
                <a:solidFill>
                  <a:srgbClr val="FF0000"/>
                </a:solidFill>
                <a:latin typeface="+mn-lt"/>
              </a:rPr>
              <a:t>TCP/IP</a:t>
            </a:r>
            <a:r>
              <a:rPr lang="en-US" sz="3200" spc="-105" dirty="0">
                <a:solidFill>
                  <a:srgbClr val="FF0000"/>
                </a:solidFill>
                <a:latin typeface="+mn-lt"/>
              </a:rPr>
              <a:t> </a:t>
            </a:r>
            <a:r>
              <a:rPr lang="en-US" sz="3200" spc="-8" dirty="0">
                <a:solidFill>
                  <a:srgbClr val="FF0000"/>
                </a:solidFill>
                <a:latin typeface="+mn-lt"/>
              </a:rPr>
              <a:t>Model</a:t>
            </a:r>
            <a:endParaRPr lang="en-US" sz="3200" dirty="0">
              <a:solidFill>
                <a:srgbClr val="FF0000"/>
              </a:solidFill>
              <a:latin typeface="+mn-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82</a:t>
            </a:fld>
            <a:endParaRPr lang="en-US">
              <a:solidFill>
                <a:prstClr val="black">
                  <a:tint val="75000"/>
                </a:prstClr>
              </a:solidFill>
            </a:endParaRPr>
          </a:p>
        </p:txBody>
      </p:sp>
      <p:sp>
        <p:nvSpPr>
          <p:cNvPr id="7" name="TextBox 6">
            <a:extLst>
              <a:ext uri="{FF2B5EF4-FFF2-40B4-BE49-F238E27FC236}">
                <a16:creationId xmlns:a16="http://schemas.microsoft.com/office/drawing/2014/main" id="{72AD92E6-D70C-41E9-A1B5-26FE3C6138A1}"/>
              </a:ext>
            </a:extLst>
          </p:cNvPr>
          <p:cNvSpPr txBox="1"/>
          <p:nvPr/>
        </p:nvSpPr>
        <p:spPr>
          <a:xfrm>
            <a:off x="698172" y="1268761"/>
            <a:ext cx="7817178" cy="4873129"/>
          </a:xfrm>
          <a:prstGeom prst="rect">
            <a:avLst/>
          </a:prstGeom>
          <a:noFill/>
        </p:spPr>
        <p:txBody>
          <a:bodyPr wrap="square">
            <a:spAutoFit/>
          </a:bodyPr>
          <a:lstStyle/>
          <a:p>
            <a:pPr marL="201454" marR="3810" indent="-191928" algn="just" fontAlgn="auto">
              <a:spcBef>
                <a:spcPts val="229"/>
              </a:spcBef>
              <a:spcAft>
                <a:spcPts val="0"/>
              </a:spcAft>
              <a:buClr>
                <a:srgbClr val="9F4DA2"/>
              </a:buClr>
              <a:buFont typeface="Georgia"/>
              <a:buChar char="•"/>
              <a:tabLst>
                <a:tab pos="201930" algn="l"/>
              </a:tabLst>
            </a:pPr>
            <a:endParaRPr lang="en-US" sz="1800" spc="-4" dirty="0">
              <a:solidFill>
                <a:prstClr val="black"/>
              </a:solidFill>
              <a:latin typeface="Times New Roman" pitchFamily="18" charset="0"/>
              <a:cs typeface="Times New Roman" pitchFamily="18" charset="0"/>
            </a:endParaRPr>
          </a:p>
          <a:p>
            <a:pPr marL="9525" fontAlgn="auto">
              <a:spcBef>
                <a:spcPts val="300"/>
              </a:spcBef>
              <a:spcAft>
                <a:spcPts val="0"/>
              </a:spcAft>
            </a:pPr>
            <a:r>
              <a:rPr lang="en-US" sz="1800" b="1" u="sng" spc="-49" dirty="0">
                <a:solidFill>
                  <a:prstClr val="black"/>
                </a:solidFill>
                <a:uFill>
                  <a:solidFill>
                    <a:srgbClr val="000000"/>
                  </a:solidFill>
                </a:uFill>
                <a:latin typeface="Times New Roman" pitchFamily="18" charset="0"/>
                <a:cs typeface="Times New Roman" pitchFamily="18" charset="0"/>
              </a:rPr>
              <a:t>Internet</a:t>
            </a:r>
            <a:r>
              <a:rPr lang="en-US" sz="1800" b="1" u="sng" spc="-30" dirty="0">
                <a:solidFill>
                  <a:prstClr val="black"/>
                </a:solidFill>
                <a:uFill>
                  <a:solidFill>
                    <a:srgbClr val="000000"/>
                  </a:solidFill>
                </a:uFill>
                <a:latin typeface="Times New Roman" pitchFamily="18" charset="0"/>
                <a:cs typeface="Times New Roman" pitchFamily="18" charset="0"/>
              </a:rPr>
              <a:t> </a:t>
            </a:r>
            <a:r>
              <a:rPr lang="en-US" sz="1800" b="1" u="sng" spc="-49" dirty="0">
                <a:solidFill>
                  <a:prstClr val="black"/>
                </a:solidFill>
                <a:uFill>
                  <a:solidFill>
                    <a:srgbClr val="000000"/>
                  </a:solidFill>
                </a:uFill>
                <a:latin typeface="Times New Roman" pitchFamily="18" charset="0"/>
                <a:cs typeface="Times New Roman" pitchFamily="18" charset="0"/>
              </a:rPr>
              <a:t>layer</a:t>
            </a:r>
            <a:endParaRPr lang="en-US" sz="1800" dirty="0">
              <a:solidFill>
                <a:prstClr val="black"/>
              </a:solidFill>
              <a:latin typeface="Times New Roman" pitchFamily="18" charset="0"/>
              <a:cs typeface="Times New Roman" pitchFamily="18" charset="0"/>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Provides services that are </a:t>
            </a:r>
            <a:r>
              <a:rPr lang="en-US" sz="1800" spc="-8" dirty="0">
                <a:solidFill>
                  <a:prstClr val="black"/>
                </a:solidFill>
                <a:latin typeface="Times New Roman" pitchFamily="18" charset="0"/>
                <a:cs typeface="Times New Roman" pitchFamily="18" charset="0"/>
              </a:rPr>
              <a:t>roughly equivalent </a:t>
            </a:r>
            <a:r>
              <a:rPr lang="en-US" sz="1800" spc="-4" dirty="0">
                <a:solidFill>
                  <a:prstClr val="black"/>
                </a:solidFill>
                <a:latin typeface="Times New Roman" pitchFamily="18" charset="0"/>
                <a:cs typeface="Times New Roman" pitchFamily="18" charset="0"/>
              </a:rPr>
              <a:t>to the OSI </a:t>
            </a:r>
            <a:r>
              <a:rPr lang="en-US" sz="1800" spc="-8" dirty="0">
                <a:solidFill>
                  <a:prstClr val="black"/>
                </a:solidFill>
                <a:latin typeface="Times New Roman" pitchFamily="18" charset="0"/>
                <a:cs typeface="Times New Roman" pitchFamily="18" charset="0"/>
              </a:rPr>
              <a:t>Network</a:t>
            </a:r>
            <a:r>
              <a:rPr lang="en-US" sz="1800" spc="225" dirty="0">
                <a:solidFill>
                  <a:prstClr val="black"/>
                </a:solidFill>
                <a:latin typeface="Times New Roman" pitchFamily="18" charset="0"/>
                <a:cs typeface="Times New Roman" pitchFamily="18" charset="0"/>
              </a:rPr>
              <a:t> </a:t>
            </a:r>
            <a:r>
              <a:rPr lang="en-US" sz="1800" spc="-4" dirty="0">
                <a:solidFill>
                  <a:prstClr val="black"/>
                </a:solidFill>
                <a:latin typeface="Times New Roman" pitchFamily="18" charset="0"/>
                <a:cs typeface="Times New Roman" pitchFamily="18" charset="0"/>
              </a:rPr>
              <a:t>layer.</a:t>
            </a:r>
          </a:p>
          <a:p>
            <a:pPr marL="201454" indent="-191928" fontAlgn="auto">
              <a:spcBef>
                <a:spcPts val="225"/>
              </a:spcBef>
              <a:spcAft>
                <a:spcPts val="0"/>
              </a:spcAft>
              <a:buClr>
                <a:srgbClr val="9F4DA2"/>
              </a:buClr>
              <a:buFont typeface="Georgia"/>
              <a:buChar char="•"/>
              <a:tabLst>
                <a:tab pos="201454" algn="l"/>
                <a:tab pos="201930" algn="l"/>
              </a:tabLst>
            </a:pPr>
            <a:endParaRPr lang="en-US" sz="1800" dirty="0">
              <a:solidFill>
                <a:prstClr val="black"/>
              </a:solidFill>
              <a:latin typeface="Times New Roman" pitchFamily="18" charset="0"/>
              <a:cs typeface="Times New Roman" pitchFamily="18" charset="0"/>
            </a:endParaRPr>
          </a:p>
          <a:p>
            <a:pPr marL="201454" marR="145256"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The primary concern of the </a:t>
            </a:r>
            <a:r>
              <a:rPr lang="en-US" sz="1800" spc="-8" dirty="0">
                <a:solidFill>
                  <a:prstClr val="black"/>
                </a:solidFill>
                <a:latin typeface="Times New Roman" pitchFamily="18" charset="0"/>
                <a:cs typeface="Times New Roman" pitchFamily="18" charset="0"/>
              </a:rPr>
              <a:t>protocol </a:t>
            </a:r>
            <a:r>
              <a:rPr lang="en-US" sz="1800" spc="-4" dirty="0">
                <a:solidFill>
                  <a:prstClr val="black"/>
                </a:solidFill>
                <a:latin typeface="Times New Roman" pitchFamily="18" charset="0"/>
                <a:cs typeface="Times New Roman" pitchFamily="18" charset="0"/>
              </a:rPr>
              <a:t>at this layer is to </a:t>
            </a:r>
            <a:r>
              <a:rPr lang="en-US" sz="1800" spc="-8" dirty="0">
                <a:solidFill>
                  <a:prstClr val="black"/>
                </a:solidFill>
                <a:latin typeface="Times New Roman" pitchFamily="18" charset="0"/>
                <a:cs typeface="Times New Roman" pitchFamily="18" charset="0"/>
              </a:rPr>
              <a:t>manage </a:t>
            </a:r>
            <a:r>
              <a:rPr lang="en-US" sz="1800" spc="-4" dirty="0">
                <a:solidFill>
                  <a:prstClr val="black"/>
                </a:solidFill>
                <a:latin typeface="Times New Roman" pitchFamily="18" charset="0"/>
                <a:cs typeface="Times New Roman" pitchFamily="18" charset="0"/>
              </a:rPr>
              <a:t>the  connections </a:t>
            </a:r>
            <a:r>
              <a:rPr lang="en-US" sz="1800" spc="-8" dirty="0">
                <a:solidFill>
                  <a:prstClr val="black"/>
                </a:solidFill>
                <a:latin typeface="Times New Roman" pitchFamily="18" charset="0"/>
                <a:cs typeface="Times New Roman" pitchFamily="18" charset="0"/>
              </a:rPr>
              <a:t>across networks </a:t>
            </a:r>
            <a:r>
              <a:rPr lang="en-US" sz="1800" spc="-4" dirty="0">
                <a:solidFill>
                  <a:prstClr val="black"/>
                </a:solidFill>
                <a:latin typeface="Times New Roman" pitchFamily="18" charset="0"/>
                <a:cs typeface="Times New Roman" pitchFamily="18" charset="0"/>
              </a:rPr>
              <a:t>as information is </a:t>
            </a:r>
            <a:r>
              <a:rPr lang="en-US" sz="1800" spc="-8" dirty="0">
                <a:solidFill>
                  <a:prstClr val="black"/>
                </a:solidFill>
                <a:latin typeface="Times New Roman" pitchFamily="18" charset="0"/>
                <a:cs typeface="Times New Roman" pitchFamily="18" charset="0"/>
              </a:rPr>
              <a:t>passed </a:t>
            </a:r>
            <a:r>
              <a:rPr lang="en-US" sz="1800" spc="-4" dirty="0">
                <a:solidFill>
                  <a:prstClr val="black"/>
                </a:solidFill>
                <a:latin typeface="Times New Roman" pitchFamily="18" charset="0"/>
                <a:cs typeface="Times New Roman" pitchFamily="18" charset="0"/>
              </a:rPr>
              <a:t>from source to  destination.</a:t>
            </a:r>
          </a:p>
          <a:p>
            <a:pPr marL="201454" marR="145256" indent="-191928" fontAlgn="auto">
              <a:spcBef>
                <a:spcPts val="225"/>
              </a:spcBef>
              <a:spcAft>
                <a:spcPts val="0"/>
              </a:spcAft>
              <a:buClr>
                <a:srgbClr val="9F4DA2"/>
              </a:buClr>
              <a:buFont typeface="Georgia"/>
              <a:buChar char="•"/>
              <a:tabLst>
                <a:tab pos="201454" algn="l"/>
                <a:tab pos="201930" algn="l"/>
              </a:tabLst>
            </a:pPr>
            <a:endParaRPr lang="en-US" sz="1800" dirty="0">
              <a:solidFill>
                <a:prstClr val="black"/>
              </a:solidFill>
              <a:latin typeface="Times New Roman" pitchFamily="18" charset="0"/>
              <a:cs typeface="Times New Roman" pitchFamily="18" charset="0"/>
            </a:endParaRPr>
          </a:p>
          <a:p>
            <a:pPr marL="201454" marR="340519"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The Internet Protocol </a:t>
            </a:r>
            <a:r>
              <a:rPr lang="en-US" sz="1800" spc="-8" dirty="0">
                <a:solidFill>
                  <a:prstClr val="black"/>
                </a:solidFill>
                <a:latin typeface="Times New Roman" pitchFamily="18" charset="0"/>
                <a:cs typeface="Times New Roman" pitchFamily="18" charset="0"/>
              </a:rPr>
              <a:t>(IP) </a:t>
            </a:r>
            <a:r>
              <a:rPr lang="en-US" sz="1800" spc="-4" dirty="0">
                <a:solidFill>
                  <a:prstClr val="black"/>
                </a:solidFill>
                <a:latin typeface="Times New Roman" pitchFamily="18" charset="0"/>
                <a:cs typeface="Times New Roman" pitchFamily="18" charset="0"/>
              </a:rPr>
              <a:t>is the primary protocol at this </a:t>
            </a:r>
            <a:r>
              <a:rPr lang="en-US" sz="1800" spc="-8" dirty="0">
                <a:solidFill>
                  <a:prstClr val="black"/>
                </a:solidFill>
                <a:latin typeface="Times New Roman" pitchFamily="18" charset="0"/>
                <a:cs typeface="Times New Roman" pitchFamily="18" charset="0"/>
              </a:rPr>
              <a:t>layer </a:t>
            </a:r>
            <a:r>
              <a:rPr lang="en-US" sz="1800" spc="-4" dirty="0">
                <a:solidFill>
                  <a:prstClr val="black"/>
                </a:solidFill>
                <a:latin typeface="Times New Roman" pitchFamily="18" charset="0"/>
                <a:cs typeface="Times New Roman" pitchFamily="18" charset="0"/>
              </a:rPr>
              <a:t>of the  TCP/IP</a:t>
            </a:r>
            <a:r>
              <a:rPr lang="en-US" sz="1800" spc="-8" dirty="0">
                <a:solidFill>
                  <a:prstClr val="black"/>
                </a:solidFill>
                <a:latin typeface="Times New Roman" pitchFamily="18" charset="0"/>
                <a:cs typeface="Times New Roman" pitchFamily="18" charset="0"/>
              </a:rPr>
              <a:t> model.</a:t>
            </a:r>
            <a:endParaRPr lang="en-US" sz="1800" dirty="0">
              <a:solidFill>
                <a:prstClr val="black"/>
              </a:solidFill>
              <a:latin typeface="Times New Roman" pitchFamily="18" charset="0"/>
              <a:cs typeface="Times New Roman" pitchFamily="18" charset="0"/>
            </a:endParaRPr>
          </a:p>
          <a:p>
            <a:pPr fontAlgn="auto">
              <a:spcBef>
                <a:spcPts val="8"/>
              </a:spcBef>
              <a:spcAft>
                <a:spcPts val="0"/>
              </a:spcAft>
              <a:buClr>
                <a:srgbClr val="9F4DA2"/>
              </a:buClr>
              <a:buFont typeface="Georgia"/>
              <a:buChar char="•"/>
            </a:pPr>
            <a:endParaRPr lang="en-US" sz="2400" dirty="0">
              <a:solidFill>
                <a:prstClr val="black"/>
              </a:solidFill>
              <a:latin typeface="Times New Roman" pitchFamily="18" charset="0"/>
              <a:cs typeface="Times New Roman" pitchFamily="18" charset="0"/>
            </a:endParaRPr>
          </a:p>
          <a:p>
            <a:pPr marL="9525" fontAlgn="auto">
              <a:spcBef>
                <a:spcPts val="0"/>
              </a:spcBef>
              <a:spcAft>
                <a:spcPts val="0"/>
              </a:spcAft>
            </a:pPr>
            <a:r>
              <a:rPr lang="en-US" sz="1800" b="1" u="sng" spc="-64" dirty="0">
                <a:solidFill>
                  <a:prstClr val="black"/>
                </a:solidFill>
                <a:uFill>
                  <a:solidFill>
                    <a:srgbClr val="000000"/>
                  </a:solidFill>
                </a:uFill>
                <a:latin typeface="Times New Roman" pitchFamily="18" charset="0"/>
                <a:cs typeface="Times New Roman" pitchFamily="18" charset="0"/>
              </a:rPr>
              <a:t>Transport</a:t>
            </a:r>
            <a:r>
              <a:rPr lang="en-US" sz="1800" b="1" u="sng" spc="-15" dirty="0">
                <a:solidFill>
                  <a:prstClr val="black"/>
                </a:solidFill>
                <a:uFill>
                  <a:solidFill>
                    <a:srgbClr val="000000"/>
                  </a:solidFill>
                </a:uFill>
                <a:latin typeface="Times New Roman" pitchFamily="18" charset="0"/>
                <a:cs typeface="Times New Roman" pitchFamily="18" charset="0"/>
              </a:rPr>
              <a:t> </a:t>
            </a:r>
            <a:r>
              <a:rPr lang="en-US" sz="1800" b="1" u="sng" spc="-49" dirty="0">
                <a:solidFill>
                  <a:prstClr val="black"/>
                </a:solidFill>
                <a:uFill>
                  <a:solidFill>
                    <a:srgbClr val="000000"/>
                  </a:solidFill>
                </a:uFill>
                <a:latin typeface="Times New Roman" pitchFamily="18" charset="0"/>
                <a:cs typeface="Times New Roman" pitchFamily="18" charset="0"/>
              </a:rPr>
              <a:t>layer</a:t>
            </a:r>
            <a:endParaRPr lang="en-US" sz="1800" dirty="0">
              <a:solidFill>
                <a:prstClr val="black"/>
              </a:solidFill>
              <a:latin typeface="Times New Roman" pitchFamily="18" charset="0"/>
              <a:cs typeface="Times New Roman" pitchFamily="18" charset="0"/>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It is </a:t>
            </a:r>
            <a:r>
              <a:rPr lang="en-US" sz="1800" spc="-8" dirty="0">
                <a:solidFill>
                  <a:prstClr val="black"/>
                </a:solidFill>
                <a:latin typeface="Times New Roman" pitchFamily="18" charset="0"/>
                <a:cs typeface="Times New Roman" pitchFamily="18" charset="0"/>
              </a:rPr>
              <a:t>designed </a:t>
            </a:r>
            <a:r>
              <a:rPr lang="en-US" sz="1800" spc="-4" dirty="0">
                <a:solidFill>
                  <a:prstClr val="black"/>
                </a:solidFill>
                <a:latin typeface="Times New Roman" pitchFamily="18" charset="0"/>
                <a:cs typeface="Times New Roman" pitchFamily="18" charset="0"/>
              </a:rPr>
              <a:t>to </a:t>
            </a:r>
            <a:r>
              <a:rPr lang="en-US" sz="1800" spc="-8" dirty="0">
                <a:solidFill>
                  <a:prstClr val="black"/>
                </a:solidFill>
                <a:latin typeface="Times New Roman" pitchFamily="18" charset="0"/>
                <a:cs typeface="Times New Roman" pitchFamily="18" charset="0"/>
              </a:rPr>
              <a:t>allow peer entities </a:t>
            </a:r>
            <a:r>
              <a:rPr lang="en-US" sz="1800" spc="-4" dirty="0">
                <a:solidFill>
                  <a:prstClr val="black"/>
                </a:solidFill>
                <a:latin typeface="Times New Roman" pitchFamily="18" charset="0"/>
                <a:cs typeface="Times New Roman" pitchFamily="18" charset="0"/>
              </a:rPr>
              <a:t>on the source </a:t>
            </a:r>
            <a:r>
              <a:rPr lang="en-US" sz="1800" spc="-8" dirty="0">
                <a:solidFill>
                  <a:prstClr val="black"/>
                </a:solidFill>
                <a:latin typeface="Times New Roman" pitchFamily="18" charset="0"/>
                <a:cs typeface="Times New Roman" pitchFamily="18" charset="0"/>
              </a:rPr>
              <a:t>and </a:t>
            </a:r>
            <a:r>
              <a:rPr lang="en-US" sz="1800" spc="-4" dirty="0">
                <a:solidFill>
                  <a:prstClr val="black"/>
                </a:solidFill>
                <a:latin typeface="Times New Roman" pitchFamily="18" charset="0"/>
                <a:cs typeface="Times New Roman" pitchFamily="18" charset="0"/>
              </a:rPr>
              <a:t>destination</a:t>
            </a:r>
            <a:r>
              <a:rPr lang="en-US" sz="1800" spc="255" dirty="0">
                <a:solidFill>
                  <a:prstClr val="black"/>
                </a:solidFill>
                <a:latin typeface="Times New Roman" pitchFamily="18" charset="0"/>
                <a:cs typeface="Times New Roman" pitchFamily="18" charset="0"/>
              </a:rPr>
              <a:t> </a:t>
            </a:r>
            <a:r>
              <a:rPr lang="en-US" sz="1800" spc="-8" dirty="0">
                <a:solidFill>
                  <a:prstClr val="black"/>
                </a:solidFill>
                <a:latin typeface="Times New Roman" pitchFamily="18" charset="0"/>
                <a:cs typeface="Times New Roman" pitchFamily="18" charset="0"/>
              </a:rPr>
              <a:t>hosts </a:t>
            </a:r>
            <a:r>
              <a:rPr lang="en-US" sz="1800" spc="-4" dirty="0">
                <a:solidFill>
                  <a:prstClr val="black"/>
                </a:solidFill>
                <a:latin typeface="Times New Roman" pitchFamily="18" charset="0"/>
                <a:cs typeface="Times New Roman" pitchFamily="18" charset="0"/>
              </a:rPr>
              <a:t>to carry on a conversation, just as in the OSI transport</a:t>
            </a:r>
            <a:r>
              <a:rPr lang="en-US" sz="1800" spc="113" dirty="0">
                <a:solidFill>
                  <a:prstClr val="black"/>
                </a:solidFill>
                <a:latin typeface="Times New Roman" pitchFamily="18" charset="0"/>
                <a:cs typeface="Times New Roman" pitchFamily="18" charset="0"/>
              </a:rPr>
              <a:t> </a:t>
            </a:r>
            <a:r>
              <a:rPr lang="en-US" sz="1800" spc="-8" dirty="0">
                <a:solidFill>
                  <a:prstClr val="black"/>
                </a:solidFill>
                <a:latin typeface="Times New Roman" pitchFamily="18" charset="0"/>
                <a:cs typeface="Times New Roman" pitchFamily="18" charset="0"/>
              </a:rPr>
              <a:t>layer.</a:t>
            </a:r>
          </a:p>
          <a:p>
            <a:pPr marL="201454" fontAlgn="auto">
              <a:spcBef>
                <a:spcPts val="0"/>
              </a:spcBef>
              <a:spcAft>
                <a:spcPts val="0"/>
              </a:spcAft>
            </a:pPr>
            <a:endParaRPr lang="en-US" sz="1800" dirty="0">
              <a:solidFill>
                <a:prstClr val="black"/>
              </a:solidFill>
              <a:latin typeface="Times New Roman" pitchFamily="18" charset="0"/>
              <a:cs typeface="Times New Roman" pitchFamily="18" charset="0"/>
            </a:endParaRPr>
          </a:p>
          <a:p>
            <a:pPr marL="201454" marR="89059"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Two end-to-end transport </a:t>
            </a:r>
            <a:r>
              <a:rPr lang="en-US" sz="1800" spc="-8" dirty="0">
                <a:solidFill>
                  <a:prstClr val="black"/>
                </a:solidFill>
                <a:latin typeface="Times New Roman" pitchFamily="18" charset="0"/>
                <a:cs typeface="Times New Roman" pitchFamily="18" charset="0"/>
              </a:rPr>
              <a:t>protocols have been defined </a:t>
            </a:r>
            <a:r>
              <a:rPr lang="en-US" sz="1800" spc="-4" dirty="0">
                <a:solidFill>
                  <a:prstClr val="black"/>
                </a:solidFill>
                <a:latin typeface="Times New Roman" pitchFamily="18" charset="0"/>
                <a:cs typeface="Times New Roman" pitchFamily="18" charset="0"/>
              </a:rPr>
              <a:t>here: TCP </a:t>
            </a:r>
            <a:r>
              <a:rPr lang="en-US" sz="1800" spc="-8" dirty="0">
                <a:solidFill>
                  <a:prstClr val="black"/>
                </a:solidFill>
                <a:latin typeface="Times New Roman" pitchFamily="18" charset="0"/>
                <a:cs typeface="Times New Roman" pitchFamily="18" charset="0"/>
              </a:rPr>
              <a:t>and  UDP</a:t>
            </a:r>
            <a:endParaRPr lang="en-US" sz="1800" dirty="0">
              <a:solidFill>
                <a:prstClr val="black"/>
              </a:solidFill>
              <a:latin typeface="Times New Roman" pitchFamily="18" charset="0"/>
              <a:cs typeface="Times New Roman" pitchFamily="18" charset="0"/>
            </a:endParaRPr>
          </a:p>
          <a:p>
            <a:pPr marL="9526" fontAlgn="auto">
              <a:spcBef>
                <a:spcPts val="300"/>
              </a:spcBef>
              <a:spcAft>
                <a:spcPts val="0"/>
              </a:spcAft>
              <a:buClr>
                <a:srgbClr val="9F4DA2"/>
              </a:buClr>
              <a:tabLst>
                <a:tab pos="201454" algn="l"/>
                <a:tab pos="201930" algn="l"/>
              </a:tabLst>
            </a:pPr>
            <a:endParaRPr lang="en-US" sz="18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25103669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83568" y="609461"/>
            <a:ext cx="7488832" cy="584775"/>
          </a:xfrm>
          <a:prstGeom prst="rect">
            <a:avLst/>
          </a:prstGeom>
          <a:noFill/>
        </p:spPr>
        <p:txBody>
          <a:bodyPr wrap="square" rtlCol="0">
            <a:spAutoFit/>
          </a:bodyPr>
          <a:lstStyle/>
          <a:p>
            <a:r>
              <a:rPr lang="en-US" sz="3200" spc="-4" dirty="0">
                <a:solidFill>
                  <a:srgbClr val="FF0000"/>
                </a:solidFill>
                <a:latin typeface="+mn-lt"/>
              </a:rPr>
              <a:t>TCP/IP</a:t>
            </a:r>
            <a:r>
              <a:rPr lang="en-US" sz="3200" spc="-105" dirty="0">
                <a:solidFill>
                  <a:srgbClr val="FF0000"/>
                </a:solidFill>
                <a:latin typeface="+mn-lt"/>
              </a:rPr>
              <a:t> </a:t>
            </a:r>
            <a:r>
              <a:rPr lang="en-US" sz="3200" spc="-8" dirty="0">
                <a:solidFill>
                  <a:srgbClr val="FF0000"/>
                </a:solidFill>
                <a:latin typeface="+mn-lt"/>
              </a:rPr>
              <a:t>Model</a:t>
            </a:r>
            <a:endParaRPr lang="en-US" sz="3200" dirty="0">
              <a:solidFill>
                <a:srgbClr val="FF0000"/>
              </a:solidFill>
              <a:latin typeface="+mn-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83</a:t>
            </a:fld>
            <a:endParaRPr lang="en-US">
              <a:solidFill>
                <a:prstClr val="black">
                  <a:tint val="75000"/>
                </a:prstClr>
              </a:solidFill>
            </a:endParaRPr>
          </a:p>
        </p:txBody>
      </p:sp>
      <p:sp>
        <p:nvSpPr>
          <p:cNvPr id="7" name="TextBox 6">
            <a:extLst>
              <a:ext uri="{FF2B5EF4-FFF2-40B4-BE49-F238E27FC236}">
                <a16:creationId xmlns:a16="http://schemas.microsoft.com/office/drawing/2014/main" id="{72AD92E6-D70C-41E9-A1B5-26FE3C6138A1}"/>
              </a:ext>
            </a:extLst>
          </p:cNvPr>
          <p:cNvSpPr txBox="1"/>
          <p:nvPr/>
        </p:nvSpPr>
        <p:spPr>
          <a:xfrm>
            <a:off x="698172" y="1268761"/>
            <a:ext cx="7817178" cy="4188326"/>
          </a:xfrm>
          <a:prstGeom prst="rect">
            <a:avLst/>
          </a:prstGeom>
          <a:noFill/>
        </p:spPr>
        <p:txBody>
          <a:bodyPr wrap="square">
            <a:spAutoFit/>
          </a:bodyPr>
          <a:lstStyle/>
          <a:p>
            <a:pPr marL="9525" fontAlgn="auto">
              <a:spcBef>
                <a:spcPts val="300"/>
              </a:spcBef>
              <a:spcAft>
                <a:spcPts val="0"/>
              </a:spcAft>
            </a:pPr>
            <a:r>
              <a:rPr lang="en-US" sz="1800" b="1" u="sng" spc="-75" dirty="0">
                <a:solidFill>
                  <a:prstClr val="black"/>
                </a:solidFill>
                <a:uFill>
                  <a:solidFill>
                    <a:srgbClr val="000000"/>
                  </a:solidFill>
                </a:uFill>
                <a:latin typeface="Times New Roman" pitchFamily="18" charset="0"/>
                <a:cs typeface="Times New Roman" pitchFamily="18" charset="0"/>
              </a:rPr>
              <a:t>Application</a:t>
            </a:r>
            <a:r>
              <a:rPr lang="en-US" sz="1800" b="1" u="sng" spc="-30" dirty="0">
                <a:solidFill>
                  <a:prstClr val="black"/>
                </a:solidFill>
                <a:uFill>
                  <a:solidFill>
                    <a:srgbClr val="000000"/>
                  </a:solidFill>
                </a:uFill>
                <a:latin typeface="Times New Roman" pitchFamily="18" charset="0"/>
                <a:cs typeface="Times New Roman" pitchFamily="18" charset="0"/>
              </a:rPr>
              <a:t> </a:t>
            </a:r>
            <a:r>
              <a:rPr lang="en-US" sz="1800" b="1" u="sng" spc="-49" dirty="0">
                <a:solidFill>
                  <a:prstClr val="black"/>
                </a:solidFill>
                <a:uFill>
                  <a:solidFill>
                    <a:srgbClr val="000000"/>
                  </a:solidFill>
                </a:uFill>
                <a:latin typeface="Times New Roman" pitchFamily="18" charset="0"/>
                <a:cs typeface="Times New Roman" pitchFamily="18" charset="0"/>
              </a:rPr>
              <a:t>Layer </a:t>
            </a:r>
            <a:endParaRPr lang="en-US" sz="1800" dirty="0">
              <a:solidFill>
                <a:prstClr val="black"/>
              </a:solidFill>
              <a:latin typeface="Times New Roman" pitchFamily="18" charset="0"/>
              <a:cs typeface="Times New Roman" pitchFamily="18" charset="0"/>
            </a:endParaRPr>
          </a:p>
          <a:p>
            <a:pPr marL="201454"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Includes the OSI </a:t>
            </a:r>
            <a:r>
              <a:rPr lang="en-US" sz="1800" spc="-8" dirty="0">
                <a:solidFill>
                  <a:prstClr val="black"/>
                </a:solidFill>
                <a:latin typeface="Times New Roman" pitchFamily="18" charset="0"/>
                <a:cs typeface="Times New Roman" pitchFamily="18" charset="0"/>
              </a:rPr>
              <a:t>Session, </a:t>
            </a:r>
            <a:r>
              <a:rPr lang="en-US" sz="1800" spc="-4" dirty="0">
                <a:solidFill>
                  <a:prstClr val="black"/>
                </a:solidFill>
                <a:latin typeface="Times New Roman" pitchFamily="18" charset="0"/>
                <a:cs typeface="Times New Roman" pitchFamily="18" charset="0"/>
              </a:rPr>
              <a:t>Presentation </a:t>
            </a:r>
            <a:r>
              <a:rPr lang="en-US" sz="1800" spc="-8" dirty="0">
                <a:solidFill>
                  <a:prstClr val="black"/>
                </a:solidFill>
                <a:latin typeface="Times New Roman" pitchFamily="18" charset="0"/>
                <a:cs typeface="Times New Roman" pitchFamily="18" charset="0"/>
              </a:rPr>
              <a:t>and </a:t>
            </a:r>
            <a:r>
              <a:rPr lang="en-US" sz="1800" spc="-4" dirty="0">
                <a:solidFill>
                  <a:prstClr val="black"/>
                </a:solidFill>
                <a:latin typeface="Times New Roman" pitchFamily="18" charset="0"/>
                <a:cs typeface="Times New Roman" pitchFamily="18" charset="0"/>
              </a:rPr>
              <a:t>Application</a:t>
            </a:r>
            <a:r>
              <a:rPr lang="en-US" sz="1800" spc="169" dirty="0">
                <a:solidFill>
                  <a:prstClr val="black"/>
                </a:solidFill>
                <a:latin typeface="Times New Roman" pitchFamily="18" charset="0"/>
                <a:cs typeface="Times New Roman" pitchFamily="18" charset="0"/>
              </a:rPr>
              <a:t> </a:t>
            </a:r>
            <a:r>
              <a:rPr lang="en-US" sz="1800" spc="-4" dirty="0">
                <a:solidFill>
                  <a:prstClr val="black"/>
                </a:solidFill>
                <a:latin typeface="Times New Roman" pitchFamily="18" charset="0"/>
                <a:cs typeface="Times New Roman" pitchFamily="18" charset="0"/>
              </a:rPr>
              <a:t>layers.</a:t>
            </a:r>
          </a:p>
          <a:p>
            <a:pPr marL="201454" indent="-191928" fontAlgn="auto">
              <a:spcBef>
                <a:spcPts val="225"/>
              </a:spcBef>
              <a:spcAft>
                <a:spcPts val="0"/>
              </a:spcAft>
              <a:buClr>
                <a:srgbClr val="9F4DA2"/>
              </a:buClr>
              <a:buFont typeface="Georgia"/>
              <a:buChar char="•"/>
              <a:tabLst>
                <a:tab pos="201454" algn="l"/>
                <a:tab pos="201930" algn="l"/>
              </a:tabLst>
            </a:pPr>
            <a:endParaRPr lang="en-US" sz="1800" dirty="0">
              <a:solidFill>
                <a:prstClr val="black"/>
              </a:solidFill>
              <a:latin typeface="Times New Roman" pitchFamily="18" charset="0"/>
              <a:cs typeface="Times New Roman" pitchFamily="18" charset="0"/>
            </a:endParaRPr>
          </a:p>
          <a:p>
            <a:pPr marL="201454" marR="99060" indent="-191928" fontAlgn="auto">
              <a:spcBef>
                <a:spcPts val="225"/>
              </a:spcBef>
              <a:spcAft>
                <a:spcPts val="0"/>
              </a:spcAft>
              <a:buClr>
                <a:srgbClr val="9F4DA2"/>
              </a:buClr>
              <a:buFont typeface="Georgia"/>
              <a:buChar char="•"/>
              <a:tabLst>
                <a:tab pos="201454" algn="l"/>
                <a:tab pos="201930" algn="l"/>
              </a:tabLst>
            </a:pPr>
            <a:r>
              <a:rPr lang="en-US" sz="1800" spc="-8" dirty="0">
                <a:solidFill>
                  <a:prstClr val="black"/>
                </a:solidFill>
                <a:latin typeface="Times New Roman" pitchFamily="18" charset="0"/>
                <a:cs typeface="Times New Roman" pitchFamily="18" charset="0"/>
              </a:rPr>
              <a:t>An application </a:t>
            </a:r>
            <a:r>
              <a:rPr lang="en-US" sz="1800" spc="-4" dirty="0">
                <a:solidFill>
                  <a:prstClr val="black"/>
                </a:solidFill>
                <a:latin typeface="Times New Roman" pitchFamily="18" charset="0"/>
                <a:cs typeface="Times New Roman" pitchFamily="18" charset="0"/>
              </a:rPr>
              <a:t>is any </a:t>
            </a:r>
            <a:r>
              <a:rPr lang="en-US" sz="1800" spc="-8" dirty="0">
                <a:solidFill>
                  <a:prstClr val="black"/>
                </a:solidFill>
                <a:latin typeface="Times New Roman" pitchFamily="18" charset="0"/>
                <a:cs typeface="Times New Roman" pitchFamily="18" charset="0"/>
              </a:rPr>
              <a:t>process </a:t>
            </a:r>
            <a:r>
              <a:rPr lang="en-US" sz="1800" spc="-4" dirty="0">
                <a:solidFill>
                  <a:prstClr val="black"/>
                </a:solidFill>
                <a:latin typeface="Times New Roman" pitchFamily="18" charset="0"/>
                <a:cs typeface="Times New Roman" pitchFamily="18" charset="0"/>
              </a:rPr>
              <a:t>that occurs above the Transport </a:t>
            </a:r>
            <a:r>
              <a:rPr lang="en-US" sz="1800" spc="-8" dirty="0">
                <a:solidFill>
                  <a:prstClr val="black"/>
                </a:solidFill>
                <a:latin typeface="Times New Roman" pitchFamily="18" charset="0"/>
                <a:cs typeface="Times New Roman" pitchFamily="18" charset="0"/>
              </a:rPr>
              <a:t>Layer.  </a:t>
            </a:r>
            <a:r>
              <a:rPr lang="en-US" sz="1800" spc="-4" dirty="0">
                <a:solidFill>
                  <a:prstClr val="black"/>
                </a:solidFill>
                <a:latin typeface="Times New Roman" pitchFamily="18" charset="0"/>
                <a:cs typeface="Times New Roman" pitchFamily="18" charset="0"/>
              </a:rPr>
              <a:t>This </a:t>
            </a:r>
            <a:r>
              <a:rPr lang="en-US" sz="1800" spc="-8" dirty="0">
                <a:solidFill>
                  <a:prstClr val="black"/>
                </a:solidFill>
                <a:latin typeface="Times New Roman" pitchFamily="18" charset="0"/>
                <a:cs typeface="Times New Roman" pitchFamily="18" charset="0"/>
              </a:rPr>
              <a:t>includes </a:t>
            </a:r>
            <a:r>
              <a:rPr lang="en-US" sz="1800" spc="-4" dirty="0">
                <a:solidFill>
                  <a:prstClr val="black"/>
                </a:solidFill>
                <a:latin typeface="Times New Roman" pitchFamily="18" charset="0"/>
                <a:cs typeface="Times New Roman" pitchFamily="18" charset="0"/>
              </a:rPr>
              <a:t>all of the </a:t>
            </a:r>
            <a:r>
              <a:rPr lang="en-US" sz="1800" spc="-8" dirty="0">
                <a:solidFill>
                  <a:prstClr val="black"/>
                </a:solidFill>
                <a:latin typeface="Times New Roman" pitchFamily="18" charset="0"/>
                <a:cs typeface="Times New Roman" pitchFamily="18" charset="0"/>
              </a:rPr>
              <a:t>processes </a:t>
            </a:r>
            <a:r>
              <a:rPr lang="en-US" sz="1800" spc="-4" dirty="0">
                <a:solidFill>
                  <a:prstClr val="black"/>
                </a:solidFill>
                <a:latin typeface="Times New Roman" pitchFamily="18" charset="0"/>
                <a:cs typeface="Times New Roman" pitchFamily="18" charset="0"/>
              </a:rPr>
              <a:t>that </a:t>
            </a:r>
            <a:r>
              <a:rPr lang="en-US" sz="1800" spc="-8" dirty="0">
                <a:solidFill>
                  <a:prstClr val="black"/>
                </a:solidFill>
                <a:latin typeface="Times New Roman" pitchFamily="18" charset="0"/>
                <a:cs typeface="Times New Roman" pitchFamily="18" charset="0"/>
              </a:rPr>
              <a:t>involve user interaction. </a:t>
            </a:r>
            <a:r>
              <a:rPr lang="en-US" sz="1800" spc="-4" dirty="0">
                <a:solidFill>
                  <a:prstClr val="black"/>
                </a:solidFill>
                <a:latin typeface="Times New Roman" pitchFamily="18" charset="0"/>
                <a:cs typeface="Times New Roman" pitchFamily="18" charset="0"/>
              </a:rPr>
              <a:t>The  </a:t>
            </a:r>
            <a:r>
              <a:rPr lang="en-US" sz="1800" spc="-8" dirty="0">
                <a:solidFill>
                  <a:prstClr val="black"/>
                </a:solidFill>
                <a:latin typeface="Times New Roman" pitchFamily="18" charset="0"/>
                <a:cs typeface="Times New Roman" pitchFamily="18" charset="0"/>
              </a:rPr>
              <a:t>application determines </a:t>
            </a:r>
            <a:r>
              <a:rPr lang="en-US" sz="1800" spc="-4" dirty="0">
                <a:solidFill>
                  <a:prstClr val="black"/>
                </a:solidFill>
                <a:latin typeface="Times New Roman" pitchFamily="18" charset="0"/>
                <a:cs typeface="Times New Roman" pitchFamily="18" charset="0"/>
              </a:rPr>
              <a:t>the </a:t>
            </a:r>
            <a:r>
              <a:rPr lang="en-US" sz="1800" spc="-8" dirty="0">
                <a:solidFill>
                  <a:prstClr val="black"/>
                </a:solidFill>
                <a:latin typeface="Times New Roman" pitchFamily="18" charset="0"/>
                <a:cs typeface="Times New Roman" pitchFamily="18" charset="0"/>
              </a:rPr>
              <a:t>presentation </a:t>
            </a:r>
            <a:r>
              <a:rPr lang="en-US" sz="1800" spc="-4" dirty="0">
                <a:solidFill>
                  <a:prstClr val="black"/>
                </a:solidFill>
                <a:latin typeface="Times New Roman" pitchFamily="18" charset="0"/>
                <a:cs typeface="Times New Roman" pitchFamily="18" charset="0"/>
              </a:rPr>
              <a:t>of the data </a:t>
            </a:r>
            <a:r>
              <a:rPr lang="en-US" sz="1800" spc="-8" dirty="0">
                <a:solidFill>
                  <a:prstClr val="black"/>
                </a:solidFill>
                <a:latin typeface="Times New Roman" pitchFamily="18" charset="0"/>
                <a:cs typeface="Times New Roman" pitchFamily="18" charset="0"/>
              </a:rPr>
              <a:t>and </a:t>
            </a:r>
            <a:r>
              <a:rPr lang="en-US" sz="1800" spc="-4" dirty="0">
                <a:solidFill>
                  <a:prstClr val="black"/>
                </a:solidFill>
                <a:latin typeface="Times New Roman" pitchFamily="18" charset="0"/>
                <a:cs typeface="Times New Roman" pitchFamily="18" charset="0"/>
              </a:rPr>
              <a:t>controls the  session.</a:t>
            </a:r>
          </a:p>
          <a:p>
            <a:pPr marL="201454" marR="99060" indent="-191928" fontAlgn="auto">
              <a:spcBef>
                <a:spcPts val="225"/>
              </a:spcBef>
              <a:spcAft>
                <a:spcPts val="0"/>
              </a:spcAft>
              <a:buClr>
                <a:srgbClr val="9F4DA2"/>
              </a:buClr>
              <a:buFont typeface="Georgia"/>
              <a:buChar char="•"/>
              <a:tabLst>
                <a:tab pos="201454" algn="l"/>
                <a:tab pos="201930" algn="l"/>
              </a:tabLst>
            </a:pPr>
            <a:endParaRPr lang="en-US" sz="1800" dirty="0">
              <a:solidFill>
                <a:prstClr val="black"/>
              </a:solidFill>
              <a:latin typeface="Times New Roman" pitchFamily="18" charset="0"/>
              <a:cs typeface="Times New Roman" pitchFamily="18" charset="0"/>
            </a:endParaRPr>
          </a:p>
          <a:p>
            <a:pPr marL="201454" marR="3810" indent="-191928" fontAlgn="auto">
              <a:spcBef>
                <a:spcPts val="225"/>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There are </a:t>
            </a:r>
            <a:r>
              <a:rPr lang="en-US" sz="1800" spc="-8" dirty="0">
                <a:solidFill>
                  <a:prstClr val="black"/>
                </a:solidFill>
                <a:latin typeface="Times New Roman" pitchFamily="18" charset="0"/>
                <a:cs typeface="Times New Roman" pitchFamily="18" charset="0"/>
              </a:rPr>
              <a:t>numerous application layer protocols </a:t>
            </a:r>
            <a:r>
              <a:rPr lang="en-US" sz="1800" spc="-4" dirty="0">
                <a:solidFill>
                  <a:prstClr val="black"/>
                </a:solidFill>
                <a:latin typeface="Times New Roman" pitchFamily="18" charset="0"/>
                <a:cs typeface="Times New Roman" pitchFamily="18" charset="0"/>
              </a:rPr>
              <a:t>in </a:t>
            </a:r>
            <a:r>
              <a:rPr lang="en-US" sz="1800" spc="-8" dirty="0">
                <a:solidFill>
                  <a:prstClr val="black"/>
                </a:solidFill>
                <a:latin typeface="Times New Roman" pitchFamily="18" charset="0"/>
                <a:cs typeface="Times New Roman" pitchFamily="18" charset="0"/>
              </a:rPr>
              <a:t>TCP/IP, including  </a:t>
            </a:r>
            <a:r>
              <a:rPr lang="en-US" sz="1800" spc="-4" dirty="0">
                <a:solidFill>
                  <a:prstClr val="black"/>
                </a:solidFill>
                <a:latin typeface="Times New Roman" pitchFamily="18" charset="0"/>
                <a:cs typeface="Times New Roman" pitchFamily="18" charset="0"/>
              </a:rPr>
              <a:t>Simple Mail Transfer Protocol (SMTP) </a:t>
            </a:r>
            <a:r>
              <a:rPr lang="en-US" sz="1800" spc="-8" dirty="0">
                <a:solidFill>
                  <a:prstClr val="black"/>
                </a:solidFill>
                <a:latin typeface="Times New Roman" pitchFamily="18" charset="0"/>
                <a:cs typeface="Times New Roman" pitchFamily="18" charset="0"/>
              </a:rPr>
              <a:t>and </a:t>
            </a:r>
            <a:r>
              <a:rPr lang="en-US" sz="1800" spc="-4" dirty="0">
                <a:solidFill>
                  <a:prstClr val="black"/>
                </a:solidFill>
                <a:latin typeface="Times New Roman" pitchFamily="18" charset="0"/>
                <a:cs typeface="Times New Roman" pitchFamily="18" charset="0"/>
              </a:rPr>
              <a:t>Post Office Protocol </a:t>
            </a:r>
            <a:r>
              <a:rPr lang="en-US" sz="1800" spc="-8" dirty="0">
                <a:solidFill>
                  <a:prstClr val="black"/>
                </a:solidFill>
                <a:latin typeface="Times New Roman" pitchFamily="18" charset="0"/>
                <a:cs typeface="Times New Roman" pitchFamily="18" charset="0"/>
              </a:rPr>
              <a:t>(POP)  used </a:t>
            </a:r>
            <a:r>
              <a:rPr lang="en-US" sz="1800" spc="-4" dirty="0">
                <a:solidFill>
                  <a:prstClr val="black"/>
                </a:solidFill>
                <a:latin typeface="Times New Roman" pitchFamily="18" charset="0"/>
                <a:cs typeface="Times New Roman" pitchFamily="18" charset="0"/>
              </a:rPr>
              <a:t>for e-mail, </a:t>
            </a:r>
            <a:r>
              <a:rPr lang="en-US" sz="1800" spc="-8" dirty="0">
                <a:solidFill>
                  <a:prstClr val="black"/>
                </a:solidFill>
                <a:latin typeface="Times New Roman" pitchFamily="18" charset="0"/>
                <a:cs typeface="Times New Roman" pitchFamily="18" charset="0"/>
              </a:rPr>
              <a:t>Hyper </a:t>
            </a:r>
            <a:r>
              <a:rPr lang="en-US" sz="1800" spc="-4" dirty="0">
                <a:solidFill>
                  <a:prstClr val="black"/>
                </a:solidFill>
                <a:latin typeface="Times New Roman" pitchFamily="18" charset="0"/>
                <a:cs typeface="Times New Roman" pitchFamily="18" charset="0"/>
              </a:rPr>
              <a:t>Text Transfer Protocol (HTTP) </a:t>
            </a:r>
            <a:r>
              <a:rPr lang="en-US" sz="1800" spc="-8" dirty="0">
                <a:solidFill>
                  <a:prstClr val="black"/>
                </a:solidFill>
                <a:latin typeface="Times New Roman" pitchFamily="18" charset="0"/>
                <a:cs typeface="Times New Roman" pitchFamily="18" charset="0"/>
              </a:rPr>
              <a:t>used </a:t>
            </a:r>
            <a:r>
              <a:rPr lang="en-US" sz="1800" spc="-4" dirty="0">
                <a:solidFill>
                  <a:prstClr val="black"/>
                </a:solidFill>
                <a:latin typeface="Times New Roman" pitchFamily="18" charset="0"/>
                <a:cs typeface="Times New Roman" pitchFamily="18" charset="0"/>
              </a:rPr>
              <a:t>for the  World-Wide-Web, </a:t>
            </a:r>
            <a:r>
              <a:rPr lang="en-US" sz="1800" spc="-8" dirty="0">
                <a:solidFill>
                  <a:prstClr val="black"/>
                </a:solidFill>
                <a:latin typeface="Times New Roman" pitchFamily="18" charset="0"/>
                <a:cs typeface="Times New Roman" pitchFamily="18" charset="0"/>
              </a:rPr>
              <a:t>and </a:t>
            </a:r>
            <a:r>
              <a:rPr lang="en-US" sz="1800" spc="-4" dirty="0">
                <a:solidFill>
                  <a:prstClr val="black"/>
                </a:solidFill>
                <a:latin typeface="Times New Roman" pitchFamily="18" charset="0"/>
                <a:cs typeface="Times New Roman" pitchFamily="18" charset="0"/>
              </a:rPr>
              <a:t>File Transfer Protocol</a:t>
            </a:r>
            <a:r>
              <a:rPr lang="en-US" sz="1800" spc="105" dirty="0">
                <a:solidFill>
                  <a:prstClr val="black"/>
                </a:solidFill>
                <a:latin typeface="Times New Roman" pitchFamily="18" charset="0"/>
                <a:cs typeface="Times New Roman" pitchFamily="18" charset="0"/>
              </a:rPr>
              <a:t> </a:t>
            </a:r>
            <a:r>
              <a:rPr lang="en-US" sz="1800" spc="-4" dirty="0">
                <a:solidFill>
                  <a:prstClr val="black"/>
                </a:solidFill>
                <a:latin typeface="Times New Roman" pitchFamily="18" charset="0"/>
                <a:cs typeface="Times New Roman" pitchFamily="18" charset="0"/>
              </a:rPr>
              <a:t>(FTP).</a:t>
            </a:r>
          </a:p>
          <a:p>
            <a:pPr marL="201454" marR="3810" indent="-191928" fontAlgn="auto">
              <a:spcBef>
                <a:spcPts val="225"/>
              </a:spcBef>
              <a:spcAft>
                <a:spcPts val="0"/>
              </a:spcAft>
              <a:buClr>
                <a:srgbClr val="9F4DA2"/>
              </a:buClr>
              <a:buFont typeface="Georgia"/>
              <a:buChar char="•"/>
              <a:tabLst>
                <a:tab pos="201454" algn="l"/>
                <a:tab pos="201930" algn="l"/>
              </a:tabLst>
            </a:pPr>
            <a:endParaRPr lang="en-US" sz="1800" dirty="0">
              <a:solidFill>
                <a:prstClr val="black"/>
              </a:solidFill>
              <a:latin typeface="Times New Roman" pitchFamily="18" charset="0"/>
              <a:cs typeface="Times New Roman" pitchFamily="18" charset="0"/>
            </a:endParaRPr>
          </a:p>
          <a:p>
            <a:pPr marL="201454" marR="76676" indent="-191928" fontAlgn="auto">
              <a:spcBef>
                <a:spcPts val="229"/>
              </a:spcBef>
              <a:spcAft>
                <a:spcPts val="0"/>
              </a:spcAft>
              <a:buClr>
                <a:srgbClr val="9F4DA2"/>
              </a:buClr>
              <a:buFont typeface="Georgia"/>
              <a:buChar char="•"/>
              <a:tabLst>
                <a:tab pos="201454" algn="l"/>
                <a:tab pos="201930" algn="l"/>
              </a:tabLst>
            </a:pPr>
            <a:r>
              <a:rPr lang="en-US" sz="1800" spc="-4" dirty="0">
                <a:solidFill>
                  <a:prstClr val="black"/>
                </a:solidFill>
                <a:latin typeface="Times New Roman" pitchFamily="18" charset="0"/>
                <a:cs typeface="Times New Roman" pitchFamily="18" charset="0"/>
              </a:rPr>
              <a:t>Most </a:t>
            </a:r>
            <a:r>
              <a:rPr lang="en-US" sz="1800" spc="-8" dirty="0">
                <a:solidFill>
                  <a:prstClr val="black"/>
                </a:solidFill>
                <a:latin typeface="Times New Roman" pitchFamily="18" charset="0"/>
                <a:cs typeface="Times New Roman" pitchFamily="18" charset="0"/>
              </a:rPr>
              <a:t>application layer protocols </a:t>
            </a:r>
            <a:r>
              <a:rPr lang="en-US" sz="1800" spc="-4" dirty="0">
                <a:solidFill>
                  <a:prstClr val="black"/>
                </a:solidFill>
                <a:latin typeface="Times New Roman" pitchFamily="18" charset="0"/>
                <a:cs typeface="Times New Roman" pitchFamily="18" charset="0"/>
              </a:rPr>
              <a:t>are </a:t>
            </a:r>
            <a:r>
              <a:rPr lang="en-US" sz="1800" spc="-8" dirty="0">
                <a:solidFill>
                  <a:prstClr val="black"/>
                </a:solidFill>
                <a:latin typeface="Times New Roman" pitchFamily="18" charset="0"/>
                <a:cs typeface="Times New Roman" pitchFamily="18" charset="0"/>
              </a:rPr>
              <a:t>associated with one </a:t>
            </a:r>
            <a:r>
              <a:rPr lang="en-US" sz="1800" spc="-4" dirty="0">
                <a:solidFill>
                  <a:prstClr val="black"/>
                </a:solidFill>
                <a:latin typeface="Times New Roman" pitchFamily="18" charset="0"/>
                <a:cs typeface="Times New Roman" pitchFamily="18" charset="0"/>
              </a:rPr>
              <a:t>or more port  number.</a:t>
            </a:r>
            <a:endParaRPr lang="en-US" sz="1800" dirty="0">
              <a:solidFill>
                <a:prstClr val="black"/>
              </a:solidFill>
              <a:latin typeface="Times New Roman" pitchFamily="18" charset="0"/>
              <a:cs typeface="Times New Roman" pitchFamily="18" charset="0"/>
            </a:endParaRPr>
          </a:p>
          <a:p>
            <a:pPr marL="9526" fontAlgn="auto">
              <a:spcBef>
                <a:spcPts val="300"/>
              </a:spcBef>
              <a:spcAft>
                <a:spcPts val="0"/>
              </a:spcAft>
              <a:buClr>
                <a:srgbClr val="9F4DA2"/>
              </a:buClr>
              <a:tabLst>
                <a:tab pos="201454" algn="l"/>
                <a:tab pos="201930" algn="l"/>
              </a:tabLst>
            </a:pPr>
            <a:endParaRPr lang="en-US" sz="18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410575008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28650" y="332656"/>
            <a:ext cx="7488832" cy="523220"/>
          </a:xfrm>
          <a:prstGeom prst="rect">
            <a:avLst/>
          </a:prstGeom>
          <a:noFill/>
        </p:spPr>
        <p:txBody>
          <a:bodyPr wrap="square" rtlCol="0">
            <a:spAutoFit/>
          </a:bodyPr>
          <a:lstStyle/>
          <a:p>
            <a:r>
              <a:rPr lang="en-US" sz="2800" dirty="0">
                <a:solidFill>
                  <a:srgbClr val="FF0000"/>
                </a:solidFill>
                <a:latin typeface="+mn-lt"/>
              </a:rPr>
              <a:t>Similarities between OSI Model &amp; TCP/IP Model</a:t>
            </a: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84</a:t>
            </a:fld>
            <a:endParaRPr lang="en-US">
              <a:solidFill>
                <a:prstClr val="black">
                  <a:tint val="75000"/>
                </a:prstClr>
              </a:solidFill>
            </a:endParaRPr>
          </a:p>
        </p:txBody>
      </p:sp>
      <p:sp>
        <p:nvSpPr>
          <p:cNvPr id="7" name="TextBox 6">
            <a:extLst>
              <a:ext uri="{FF2B5EF4-FFF2-40B4-BE49-F238E27FC236}">
                <a16:creationId xmlns:a16="http://schemas.microsoft.com/office/drawing/2014/main" id="{72AD92E6-D70C-41E9-A1B5-26FE3C6138A1}"/>
              </a:ext>
            </a:extLst>
          </p:cNvPr>
          <p:cNvSpPr txBox="1"/>
          <p:nvPr/>
        </p:nvSpPr>
        <p:spPr>
          <a:xfrm>
            <a:off x="698172" y="1268761"/>
            <a:ext cx="7817178" cy="2346796"/>
          </a:xfrm>
          <a:prstGeom prst="rect">
            <a:avLst/>
          </a:prstGeom>
          <a:noFill/>
        </p:spPr>
        <p:txBody>
          <a:bodyPr wrap="square">
            <a:spAutoFit/>
          </a:bodyPr>
          <a:lstStyle/>
          <a:p>
            <a:endParaRPr lang="en-US" dirty="0"/>
          </a:p>
          <a:p>
            <a:pPr>
              <a:lnSpc>
                <a:spcPct val="150000"/>
              </a:lnSpc>
              <a:buFont typeface="Arial" panose="020B0604020202020204" pitchFamily="34" charset="0"/>
              <a:buChar char="•"/>
            </a:pPr>
            <a:r>
              <a:rPr lang="en-US" dirty="0"/>
              <a:t>Both have layered architecture.</a:t>
            </a:r>
          </a:p>
          <a:p>
            <a:pPr>
              <a:lnSpc>
                <a:spcPct val="150000"/>
              </a:lnSpc>
              <a:buFont typeface="Arial" panose="020B0604020202020204" pitchFamily="34" charset="0"/>
              <a:buChar char="•"/>
            </a:pPr>
            <a:r>
              <a:rPr lang="en-US" dirty="0"/>
              <a:t>Layers provide similar functionalities.</a:t>
            </a:r>
          </a:p>
          <a:p>
            <a:pPr>
              <a:lnSpc>
                <a:spcPct val="150000"/>
              </a:lnSpc>
              <a:buFont typeface="Arial" panose="020B0604020202020204" pitchFamily="34" charset="0"/>
              <a:buChar char="•"/>
            </a:pPr>
            <a:r>
              <a:rPr lang="en-US" dirty="0"/>
              <a:t>Both are protocol stack.</a:t>
            </a:r>
          </a:p>
          <a:p>
            <a:pPr>
              <a:lnSpc>
                <a:spcPct val="150000"/>
              </a:lnSpc>
              <a:buFont typeface="Arial" panose="020B0604020202020204" pitchFamily="34" charset="0"/>
              <a:buChar char="•"/>
            </a:pPr>
            <a:r>
              <a:rPr lang="en-US" dirty="0"/>
              <a:t>Both are reference models.</a:t>
            </a:r>
          </a:p>
          <a:p>
            <a:pPr marL="9526" fontAlgn="auto">
              <a:spcBef>
                <a:spcPts val="300"/>
              </a:spcBef>
              <a:spcAft>
                <a:spcPts val="0"/>
              </a:spcAft>
              <a:buClr>
                <a:srgbClr val="9F4DA2"/>
              </a:buClr>
              <a:tabLst>
                <a:tab pos="201454" algn="l"/>
                <a:tab pos="201930" algn="l"/>
              </a:tabLst>
            </a:pPr>
            <a:endParaRPr lang="en-US" sz="1800" dirty="0">
              <a:solidFill>
                <a:prstClr val="black"/>
              </a:solidFill>
              <a:latin typeface="Times New Roman" pitchFamily="18" charset="0"/>
              <a:cs typeface="Times New Roman" pitchFamily="18" charset="0"/>
            </a:endParaRPr>
          </a:p>
        </p:txBody>
      </p:sp>
    </p:spTree>
    <p:extLst>
      <p:ext uri="{BB962C8B-B14F-4D97-AF65-F5344CB8AC3E}">
        <p14:creationId xmlns:p14="http://schemas.microsoft.com/office/powerpoint/2010/main" val="27967818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28650" y="332656"/>
            <a:ext cx="7488832" cy="523220"/>
          </a:xfrm>
          <a:prstGeom prst="rect">
            <a:avLst/>
          </a:prstGeom>
          <a:noFill/>
        </p:spPr>
        <p:txBody>
          <a:bodyPr wrap="square" rtlCol="0">
            <a:spAutoFit/>
          </a:bodyPr>
          <a:lstStyle/>
          <a:p>
            <a:r>
              <a:rPr lang="en-US" sz="2800" dirty="0">
                <a:solidFill>
                  <a:srgbClr val="FF0000"/>
                </a:solidFill>
                <a:latin typeface="+mn-lt"/>
              </a:rPr>
              <a:t>Difference between OSI Model &amp; TCP/IP Model</a:t>
            </a: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85</a:t>
            </a:fld>
            <a:endParaRPr lang="en-US">
              <a:solidFill>
                <a:prstClr val="black">
                  <a:tint val="75000"/>
                </a:prstClr>
              </a:solidFill>
            </a:endParaRPr>
          </a:p>
        </p:txBody>
      </p:sp>
      <p:sp>
        <p:nvSpPr>
          <p:cNvPr id="7" name="TextBox 6">
            <a:extLst>
              <a:ext uri="{FF2B5EF4-FFF2-40B4-BE49-F238E27FC236}">
                <a16:creationId xmlns:a16="http://schemas.microsoft.com/office/drawing/2014/main" id="{72AD92E6-D70C-41E9-A1B5-26FE3C6138A1}"/>
              </a:ext>
            </a:extLst>
          </p:cNvPr>
          <p:cNvSpPr txBox="1"/>
          <p:nvPr/>
        </p:nvSpPr>
        <p:spPr>
          <a:xfrm>
            <a:off x="698172" y="1268761"/>
            <a:ext cx="7817178" cy="369332"/>
          </a:xfrm>
          <a:prstGeom prst="rect">
            <a:avLst/>
          </a:prstGeom>
          <a:noFill/>
        </p:spPr>
        <p:txBody>
          <a:bodyPr wrap="square">
            <a:spAutoFit/>
          </a:bodyPr>
          <a:lstStyle/>
          <a:p>
            <a:pPr marL="9526" fontAlgn="auto">
              <a:spcBef>
                <a:spcPts val="300"/>
              </a:spcBef>
              <a:spcAft>
                <a:spcPts val="0"/>
              </a:spcAft>
              <a:buClr>
                <a:srgbClr val="9F4DA2"/>
              </a:buClr>
              <a:tabLst>
                <a:tab pos="201454" algn="l"/>
                <a:tab pos="201930" algn="l"/>
              </a:tabLst>
            </a:pPr>
            <a:endParaRPr lang="en-US" sz="1800" dirty="0">
              <a:solidFill>
                <a:prstClr val="black"/>
              </a:solidFill>
              <a:latin typeface="Times New Roman" pitchFamily="18" charset="0"/>
              <a:cs typeface="Times New Roman" pitchFamily="18" charset="0"/>
            </a:endParaRPr>
          </a:p>
        </p:txBody>
      </p:sp>
      <p:graphicFrame>
        <p:nvGraphicFramePr>
          <p:cNvPr id="3" name="Table 4">
            <a:extLst>
              <a:ext uri="{FF2B5EF4-FFF2-40B4-BE49-F238E27FC236}">
                <a16:creationId xmlns:a16="http://schemas.microsoft.com/office/drawing/2014/main" id="{FCA7B3B8-1220-4ADD-BE06-8030D30234D7}"/>
              </a:ext>
            </a:extLst>
          </p:cNvPr>
          <p:cNvGraphicFramePr>
            <a:graphicFrameLocks noGrp="1"/>
          </p:cNvGraphicFramePr>
          <p:nvPr>
            <p:extLst>
              <p:ext uri="{D42A27DB-BD31-4B8C-83A1-F6EECF244321}">
                <p14:modId xmlns:p14="http://schemas.microsoft.com/office/powerpoint/2010/main" val="4054720834"/>
              </p:ext>
            </p:extLst>
          </p:nvPr>
        </p:nvGraphicFramePr>
        <p:xfrm>
          <a:off x="971600" y="1196752"/>
          <a:ext cx="7416824" cy="5172277"/>
        </p:xfrm>
        <a:graphic>
          <a:graphicData uri="http://schemas.openxmlformats.org/drawingml/2006/table">
            <a:tbl>
              <a:tblPr firstRow="1" bandRow="1">
                <a:tableStyleId>{5C22544A-7EE6-4342-B048-85BDC9FD1C3A}</a:tableStyleId>
              </a:tblPr>
              <a:tblGrid>
                <a:gridCol w="3708412">
                  <a:extLst>
                    <a:ext uri="{9D8B030D-6E8A-4147-A177-3AD203B41FA5}">
                      <a16:colId xmlns:a16="http://schemas.microsoft.com/office/drawing/2014/main" val="2420029602"/>
                    </a:ext>
                  </a:extLst>
                </a:gridCol>
                <a:gridCol w="3708412">
                  <a:extLst>
                    <a:ext uri="{9D8B030D-6E8A-4147-A177-3AD203B41FA5}">
                      <a16:colId xmlns:a16="http://schemas.microsoft.com/office/drawing/2014/main" val="3893886129"/>
                    </a:ext>
                  </a:extLst>
                </a:gridCol>
              </a:tblGrid>
              <a:tr h="537287">
                <a:tc>
                  <a:txBody>
                    <a:bodyPr/>
                    <a:lstStyle/>
                    <a:p>
                      <a:r>
                        <a:rPr lang="en-US" sz="1800" dirty="0"/>
                        <a:t>OSI Model</a:t>
                      </a:r>
                    </a:p>
                  </a:txBody>
                  <a:tcPr/>
                </a:tc>
                <a:tc>
                  <a:txBody>
                    <a:bodyPr/>
                    <a:lstStyle/>
                    <a:p>
                      <a:r>
                        <a:rPr lang="en-US" sz="1800" dirty="0"/>
                        <a:t>TCP/IP Model</a:t>
                      </a:r>
                    </a:p>
                  </a:txBody>
                  <a:tcPr/>
                </a:tc>
                <a:extLst>
                  <a:ext uri="{0D108BD9-81ED-4DB2-BD59-A6C34878D82A}">
                    <a16:rowId xmlns:a16="http://schemas.microsoft.com/office/drawing/2014/main" val="3243422716"/>
                  </a:ext>
                </a:extLst>
              </a:tr>
              <a:tr h="537287">
                <a:tc>
                  <a:txBody>
                    <a:bodyPr/>
                    <a:lstStyle/>
                    <a:p>
                      <a:r>
                        <a:rPr lang="en-US" sz="1800" dirty="0"/>
                        <a:t>It has 7 layers</a:t>
                      </a:r>
                    </a:p>
                  </a:txBody>
                  <a:tcPr/>
                </a:tc>
                <a:tc>
                  <a:txBody>
                    <a:bodyPr/>
                    <a:lstStyle/>
                    <a:p>
                      <a:r>
                        <a:rPr lang="en-US" sz="1800" dirty="0"/>
                        <a:t>It has 4 layers</a:t>
                      </a:r>
                    </a:p>
                  </a:txBody>
                  <a:tcPr/>
                </a:tc>
                <a:extLst>
                  <a:ext uri="{0D108BD9-81ED-4DB2-BD59-A6C34878D82A}">
                    <a16:rowId xmlns:a16="http://schemas.microsoft.com/office/drawing/2014/main" val="72289250"/>
                  </a:ext>
                </a:extLst>
              </a:tr>
              <a:tr h="1026732">
                <a:tc>
                  <a:txBody>
                    <a:bodyPr/>
                    <a:lstStyle/>
                    <a:p>
                      <a:r>
                        <a:rPr lang="en-US" sz="1800" dirty="0"/>
                        <a:t>In OSI model the transport layer guarantees the delivery of packets.</a:t>
                      </a:r>
                    </a:p>
                  </a:txBody>
                  <a:tcPr/>
                </a:tc>
                <a:tc>
                  <a:txBody>
                    <a:bodyPr/>
                    <a:lstStyle/>
                    <a:p>
                      <a:r>
                        <a:rPr lang="en-US" sz="1800" dirty="0"/>
                        <a:t>In TCP/IP model the transport layer does not guarantees delivery of packets. Still the TCP/IP model is more reliable.</a:t>
                      </a:r>
                    </a:p>
                  </a:txBody>
                  <a:tcPr/>
                </a:tc>
                <a:extLst>
                  <a:ext uri="{0D108BD9-81ED-4DB2-BD59-A6C34878D82A}">
                    <a16:rowId xmlns:a16="http://schemas.microsoft.com/office/drawing/2014/main" val="2683540049"/>
                  </a:ext>
                </a:extLst>
              </a:tr>
              <a:tr h="537287">
                <a:tc>
                  <a:txBody>
                    <a:bodyPr/>
                    <a:lstStyle/>
                    <a:p>
                      <a:r>
                        <a:rPr lang="en-US" sz="1800" dirty="0"/>
                        <a:t>It is reference model.</a:t>
                      </a:r>
                    </a:p>
                  </a:txBody>
                  <a:tcPr/>
                </a:tc>
                <a:tc>
                  <a:txBody>
                    <a:bodyPr/>
                    <a:lstStyle/>
                    <a:p>
                      <a:r>
                        <a:rPr lang="en-US" sz="1800" dirty="0"/>
                        <a:t>It is implemented model.</a:t>
                      </a:r>
                    </a:p>
                  </a:txBody>
                  <a:tcPr/>
                </a:tc>
                <a:extLst>
                  <a:ext uri="{0D108BD9-81ED-4DB2-BD59-A6C34878D82A}">
                    <a16:rowId xmlns:a16="http://schemas.microsoft.com/office/drawing/2014/main" val="1760497383"/>
                  </a:ext>
                </a:extLst>
              </a:tr>
              <a:tr h="728648">
                <a:tc>
                  <a:txBody>
                    <a:bodyPr/>
                    <a:lstStyle/>
                    <a:p>
                      <a:r>
                        <a:rPr lang="en-US" sz="1800" dirty="0"/>
                        <a:t>OSI model has a separate Presentation layer and Session layer.</a:t>
                      </a:r>
                    </a:p>
                  </a:txBody>
                  <a:tcPr/>
                </a:tc>
                <a:tc>
                  <a:txBody>
                    <a:bodyPr/>
                    <a:lstStyle/>
                    <a:p>
                      <a:r>
                        <a:rPr lang="en-US" sz="1800" dirty="0"/>
                        <a:t>TCP/IP does not have a separate Presentation layer or Session layer.</a:t>
                      </a:r>
                    </a:p>
                  </a:txBody>
                  <a:tcPr/>
                </a:tc>
                <a:extLst>
                  <a:ext uri="{0D108BD9-81ED-4DB2-BD59-A6C34878D82A}">
                    <a16:rowId xmlns:a16="http://schemas.microsoft.com/office/drawing/2014/main" val="613551526"/>
                  </a:ext>
                </a:extLst>
              </a:tr>
              <a:tr h="728648">
                <a:tc>
                  <a:txBody>
                    <a:bodyPr/>
                    <a:lstStyle/>
                    <a:p>
                      <a:r>
                        <a:rPr lang="en-US" sz="1800" dirty="0"/>
                        <a:t>Transport Layer is Connection Oriented.</a:t>
                      </a:r>
                    </a:p>
                  </a:txBody>
                  <a:tcPr/>
                </a:tc>
                <a:tc>
                  <a:txBody>
                    <a:bodyPr/>
                    <a:lstStyle/>
                    <a:p>
                      <a:r>
                        <a:rPr lang="en-US" sz="1800" dirty="0"/>
                        <a:t>Transport Layer is both Connection Oriented and Connection less.</a:t>
                      </a:r>
                    </a:p>
                  </a:txBody>
                  <a:tcPr/>
                </a:tc>
                <a:extLst>
                  <a:ext uri="{0D108BD9-81ED-4DB2-BD59-A6C34878D82A}">
                    <a16:rowId xmlns:a16="http://schemas.microsoft.com/office/drawing/2014/main" val="2385281969"/>
                  </a:ext>
                </a:extLst>
              </a:tr>
              <a:tr h="728648">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a:t>It is a theoretical model which is used for computing system.</a:t>
                      </a:r>
                    </a:p>
                    <a:p>
                      <a:endParaRPr lang="en-US" sz="180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800" dirty="0"/>
                        <a:t>It is a client server model used for transmission of data over the internet. </a:t>
                      </a:r>
                    </a:p>
                  </a:txBody>
                  <a:tcPr/>
                </a:tc>
                <a:extLst>
                  <a:ext uri="{0D108BD9-81ED-4DB2-BD59-A6C34878D82A}">
                    <a16:rowId xmlns:a16="http://schemas.microsoft.com/office/drawing/2014/main" val="1093448702"/>
                  </a:ext>
                </a:extLst>
              </a:tr>
            </a:tbl>
          </a:graphicData>
        </a:graphic>
      </p:graphicFrame>
    </p:spTree>
    <p:extLst>
      <p:ext uri="{BB962C8B-B14F-4D97-AF65-F5344CB8AC3E}">
        <p14:creationId xmlns:p14="http://schemas.microsoft.com/office/powerpoint/2010/main" val="72214963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28650" y="332656"/>
            <a:ext cx="7488832" cy="523220"/>
          </a:xfrm>
          <a:prstGeom prst="rect">
            <a:avLst/>
          </a:prstGeom>
          <a:noFill/>
        </p:spPr>
        <p:txBody>
          <a:bodyPr wrap="square" rtlCol="0">
            <a:spAutoFit/>
          </a:bodyPr>
          <a:lstStyle/>
          <a:p>
            <a:r>
              <a:rPr lang="en-US" sz="2800" dirty="0">
                <a:solidFill>
                  <a:srgbClr val="FF0000"/>
                </a:solidFill>
                <a:latin typeface="+mn-lt"/>
              </a:rPr>
              <a:t>Internet</a:t>
            </a: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86</a:t>
            </a:fld>
            <a:endParaRPr lang="en-US">
              <a:solidFill>
                <a:prstClr val="black">
                  <a:tint val="75000"/>
                </a:prstClr>
              </a:solidFill>
            </a:endParaRPr>
          </a:p>
        </p:txBody>
      </p:sp>
      <p:sp>
        <p:nvSpPr>
          <p:cNvPr id="7" name="TextBox 6">
            <a:extLst>
              <a:ext uri="{FF2B5EF4-FFF2-40B4-BE49-F238E27FC236}">
                <a16:creationId xmlns:a16="http://schemas.microsoft.com/office/drawing/2014/main" id="{72AD92E6-D70C-41E9-A1B5-26FE3C6138A1}"/>
              </a:ext>
            </a:extLst>
          </p:cNvPr>
          <p:cNvSpPr txBox="1"/>
          <p:nvPr/>
        </p:nvSpPr>
        <p:spPr>
          <a:xfrm>
            <a:off x="698172" y="1268761"/>
            <a:ext cx="7817178" cy="369332"/>
          </a:xfrm>
          <a:prstGeom prst="rect">
            <a:avLst/>
          </a:prstGeom>
          <a:noFill/>
        </p:spPr>
        <p:txBody>
          <a:bodyPr wrap="square">
            <a:spAutoFit/>
          </a:bodyPr>
          <a:lstStyle/>
          <a:p>
            <a:pPr marL="9526" fontAlgn="auto">
              <a:spcBef>
                <a:spcPts val="300"/>
              </a:spcBef>
              <a:spcAft>
                <a:spcPts val="0"/>
              </a:spcAft>
              <a:buClr>
                <a:srgbClr val="9F4DA2"/>
              </a:buClr>
              <a:tabLst>
                <a:tab pos="201454" algn="l"/>
                <a:tab pos="201930" algn="l"/>
              </a:tabLst>
            </a:pPr>
            <a:endParaRPr lang="en-US" sz="1800" dirty="0">
              <a:solidFill>
                <a:prstClr val="black"/>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284CB1D8-9D85-4047-A4C8-D8F21A677BD7}"/>
              </a:ext>
            </a:extLst>
          </p:cNvPr>
          <p:cNvSpPr txBox="1"/>
          <p:nvPr/>
        </p:nvSpPr>
        <p:spPr>
          <a:xfrm>
            <a:off x="539552" y="980728"/>
            <a:ext cx="7906276" cy="4678204"/>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 network is a group of connected communicating devices such as computers  printers and other devices. </a:t>
            </a:r>
          </a:p>
          <a:p>
            <a:pPr algn="just"/>
            <a:r>
              <a:rPr lang="en-US" sz="2000" dirty="0">
                <a:latin typeface="Times New Roman" panose="02020603050405020304" pitchFamily="18" charset="0"/>
                <a:cs typeface="Times New Roman" panose="02020603050405020304" pitchFamily="18" charset="0"/>
              </a:rPr>
              <a:t>The internet is a globally connected network system that uses TCP/IP to transmit data via various types of media. Simply, internet is a means of connecting a computer to any other computer anywhere in the world via dedicated routers and servers.</a:t>
            </a:r>
          </a:p>
          <a:p>
            <a:pPr algn="just"/>
            <a:r>
              <a:rPr lang="en-US" sz="2000" dirty="0">
                <a:latin typeface="Times New Roman" panose="02020603050405020304" pitchFamily="18" charset="0"/>
                <a:cs typeface="Times New Roman" panose="02020603050405020304" pitchFamily="18" charset="0"/>
              </a:rPr>
              <a:t> Internet is a network of global exchanges – including private, public, business, academic and government networks and is made up of many wide and local-area networks joined by connecting devices and switching stations. It is difficult to give an accurate representation of the internet because it is continually changing-new networks are being added, existing networks are adding addresses and networks of defunct companies are being removed. Most end users nowadays use the Internet services of Internet Service providers (ISPs).</a:t>
            </a:r>
          </a:p>
          <a:p>
            <a:endParaRPr lang="en-US" dirty="0"/>
          </a:p>
        </p:txBody>
      </p:sp>
    </p:spTree>
    <p:extLst>
      <p:ext uri="{BB962C8B-B14F-4D97-AF65-F5344CB8AC3E}">
        <p14:creationId xmlns:p14="http://schemas.microsoft.com/office/powerpoint/2010/main" val="29096888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28650" y="332656"/>
            <a:ext cx="7488832" cy="523220"/>
          </a:xfrm>
          <a:prstGeom prst="rect">
            <a:avLst/>
          </a:prstGeom>
          <a:noFill/>
        </p:spPr>
        <p:txBody>
          <a:bodyPr wrap="square" rtlCol="0">
            <a:spAutoFit/>
          </a:bodyPr>
          <a:lstStyle/>
          <a:p>
            <a:r>
              <a:rPr lang="en-US" sz="2800" dirty="0">
                <a:solidFill>
                  <a:srgbClr val="FF0000"/>
                </a:solidFill>
              </a:rPr>
              <a:t>Internet Service Provider (ISP):</a:t>
            </a:r>
            <a:endParaRPr lang="en-US" sz="2800" dirty="0">
              <a:solidFill>
                <a:srgbClr val="FF0000"/>
              </a:solidFill>
              <a:latin typeface="+mn-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87</a:t>
            </a:fld>
            <a:endParaRPr lang="en-US">
              <a:solidFill>
                <a:prstClr val="black">
                  <a:tint val="75000"/>
                </a:prstClr>
              </a:solidFill>
            </a:endParaRPr>
          </a:p>
        </p:txBody>
      </p:sp>
      <p:sp>
        <p:nvSpPr>
          <p:cNvPr id="7" name="TextBox 6">
            <a:extLst>
              <a:ext uri="{FF2B5EF4-FFF2-40B4-BE49-F238E27FC236}">
                <a16:creationId xmlns:a16="http://schemas.microsoft.com/office/drawing/2014/main" id="{72AD92E6-D70C-41E9-A1B5-26FE3C6138A1}"/>
              </a:ext>
            </a:extLst>
          </p:cNvPr>
          <p:cNvSpPr txBox="1"/>
          <p:nvPr/>
        </p:nvSpPr>
        <p:spPr>
          <a:xfrm>
            <a:off x="698172" y="1268761"/>
            <a:ext cx="7817178" cy="369332"/>
          </a:xfrm>
          <a:prstGeom prst="rect">
            <a:avLst/>
          </a:prstGeom>
          <a:noFill/>
        </p:spPr>
        <p:txBody>
          <a:bodyPr wrap="square">
            <a:spAutoFit/>
          </a:bodyPr>
          <a:lstStyle/>
          <a:p>
            <a:pPr marL="9526" fontAlgn="auto">
              <a:spcBef>
                <a:spcPts val="300"/>
              </a:spcBef>
              <a:spcAft>
                <a:spcPts val="0"/>
              </a:spcAft>
              <a:buClr>
                <a:srgbClr val="9F4DA2"/>
              </a:buClr>
              <a:tabLst>
                <a:tab pos="201454" algn="l"/>
                <a:tab pos="201930" algn="l"/>
              </a:tabLst>
            </a:pPr>
            <a:endParaRPr lang="en-US" sz="1800" dirty="0">
              <a:solidFill>
                <a:prstClr val="black"/>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284CB1D8-9D85-4047-A4C8-D8F21A677BD7}"/>
              </a:ext>
            </a:extLst>
          </p:cNvPr>
          <p:cNvSpPr txBox="1"/>
          <p:nvPr/>
        </p:nvSpPr>
        <p:spPr>
          <a:xfrm>
            <a:off x="539552" y="980728"/>
            <a:ext cx="8064896" cy="5147563"/>
          </a:xfrm>
          <a:prstGeom prst="rect">
            <a:avLst/>
          </a:prstGeom>
          <a:noFill/>
        </p:spPr>
        <p:txBody>
          <a:bodyPr wrap="square" rtlCol="0">
            <a:spAutoFit/>
          </a:bodyPr>
          <a:lstStyle/>
          <a:p>
            <a:pPr algn="just">
              <a:lnSpc>
                <a:spcPct val="125000"/>
              </a:lnSpc>
            </a:pPr>
            <a:r>
              <a:rPr lang="en-US" b="1" dirty="0">
                <a:latin typeface="+mj-lt"/>
                <a:cs typeface="Times New Roman" panose="02020603050405020304" pitchFamily="18" charset="0"/>
              </a:rPr>
              <a:t>Internet service provider (ISP)</a:t>
            </a:r>
            <a:r>
              <a:rPr lang="en-US" dirty="0">
                <a:latin typeface="+mj-lt"/>
                <a:cs typeface="Times New Roman" panose="02020603050405020304" pitchFamily="18" charset="0"/>
              </a:rPr>
              <a:t>, company that provides </a:t>
            </a:r>
            <a:r>
              <a:rPr lang="en-US" dirty="0">
                <a:latin typeface="+mj-lt"/>
                <a:cs typeface="Times New Roman" panose="02020603050405020304" pitchFamily="18" charset="0"/>
                <a:hlinkClick r:id="rId2"/>
              </a:rPr>
              <a:t>Internet</a:t>
            </a:r>
            <a:r>
              <a:rPr lang="en-US" dirty="0">
                <a:latin typeface="+mj-lt"/>
                <a:cs typeface="Times New Roman" panose="02020603050405020304" pitchFamily="18" charset="0"/>
              </a:rPr>
              <a:t> connections and services to individuals and organizations. In addition to providing access to the Internet, ISPs may also provide </a:t>
            </a:r>
            <a:r>
              <a:rPr lang="en-US" dirty="0">
                <a:latin typeface="+mj-lt"/>
                <a:cs typeface="Times New Roman" panose="02020603050405020304" pitchFamily="18" charset="0"/>
                <a:hlinkClick r:id="rId3"/>
              </a:rPr>
              <a:t>software</a:t>
            </a:r>
            <a:r>
              <a:rPr lang="en-US" dirty="0">
                <a:latin typeface="+mj-lt"/>
                <a:cs typeface="Times New Roman" panose="02020603050405020304" pitchFamily="18" charset="0"/>
              </a:rPr>
              <a:t> packages (such as </a:t>
            </a:r>
            <a:r>
              <a:rPr lang="en-US" dirty="0">
                <a:latin typeface="+mj-lt"/>
                <a:cs typeface="Times New Roman" panose="02020603050405020304" pitchFamily="18" charset="0"/>
                <a:hlinkClick r:id="rId4"/>
              </a:rPr>
              <a:t>browsers</a:t>
            </a:r>
            <a:r>
              <a:rPr lang="en-US" dirty="0">
                <a:latin typeface="+mj-lt"/>
                <a:cs typeface="Times New Roman" panose="02020603050405020304" pitchFamily="18" charset="0"/>
              </a:rPr>
              <a:t>), </a:t>
            </a:r>
            <a:r>
              <a:rPr lang="en-US" dirty="0">
                <a:latin typeface="+mj-lt"/>
                <a:cs typeface="Times New Roman" panose="02020603050405020304" pitchFamily="18" charset="0"/>
                <a:hlinkClick r:id="rId5"/>
              </a:rPr>
              <a:t>e-mail</a:t>
            </a:r>
            <a:r>
              <a:rPr lang="en-US" dirty="0">
                <a:latin typeface="+mj-lt"/>
                <a:cs typeface="Times New Roman" panose="02020603050405020304" pitchFamily="18" charset="0"/>
              </a:rPr>
              <a:t> accounts, and a personal </a:t>
            </a:r>
            <a:r>
              <a:rPr lang="en-US" dirty="0">
                <a:latin typeface="+mj-lt"/>
                <a:cs typeface="Times New Roman" panose="02020603050405020304" pitchFamily="18" charset="0"/>
                <a:hlinkClick r:id="rId6"/>
              </a:rPr>
              <a:t>Web site</a:t>
            </a:r>
            <a:r>
              <a:rPr lang="en-US" dirty="0">
                <a:latin typeface="+mj-lt"/>
                <a:cs typeface="Times New Roman" panose="02020603050405020304" pitchFamily="18" charset="0"/>
              </a:rPr>
              <a:t> or home page. ISPs can host Web sites for businesses and can also build the Web sites themselves. ISPs are all connected to each other through network access points, public network facilities on the Internet </a:t>
            </a:r>
            <a:r>
              <a:rPr lang="en-US" dirty="0">
                <a:latin typeface="+mj-lt"/>
                <a:cs typeface="Times New Roman" panose="02020603050405020304" pitchFamily="18" charset="0"/>
                <a:hlinkClick r:id="rId7"/>
              </a:rPr>
              <a:t>backbone</a:t>
            </a:r>
            <a:r>
              <a:rPr lang="en-US" dirty="0">
                <a:latin typeface="+mj-lt"/>
                <a:cs typeface="Times New Roman" panose="02020603050405020304" pitchFamily="18" charset="0"/>
              </a:rPr>
              <a:t>.</a:t>
            </a:r>
          </a:p>
          <a:p>
            <a:pPr algn="just">
              <a:lnSpc>
                <a:spcPct val="125000"/>
              </a:lnSpc>
            </a:pPr>
            <a:r>
              <a:rPr lang="en-US" dirty="0">
                <a:latin typeface="+mj-lt"/>
                <a:cs typeface="Times New Roman" panose="02020603050405020304" pitchFamily="18" charset="0"/>
              </a:rPr>
              <a:t>An Internet service provider (ISP) is a company that provides web access to both businesses and consumers.</a:t>
            </a:r>
          </a:p>
          <a:p>
            <a:pPr algn="just">
              <a:lnSpc>
                <a:spcPct val="125000"/>
              </a:lnSpc>
            </a:pPr>
            <a:r>
              <a:rPr lang="en-US" dirty="0">
                <a:latin typeface="+mj-lt"/>
                <a:cs typeface="Times New Roman" panose="02020603050405020304" pitchFamily="18" charset="0"/>
              </a:rPr>
              <a:t>ISPs may also provide other services such as email services, domain registration, web hosting, and browser services.</a:t>
            </a:r>
          </a:p>
          <a:p>
            <a:pPr algn="just">
              <a:lnSpc>
                <a:spcPct val="125000"/>
              </a:lnSpc>
            </a:pPr>
            <a:r>
              <a:rPr lang="en-US" dirty="0">
                <a:latin typeface="+mj-lt"/>
                <a:cs typeface="Times New Roman" panose="02020603050405020304" pitchFamily="18" charset="0"/>
              </a:rPr>
              <a:t>An ISP is considered to be an information service provider, storage service provider, Internet network service provider (INSP), or a mix of all of them.</a:t>
            </a:r>
          </a:p>
          <a:p>
            <a:r>
              <a:rPr lang="en-US" dirty="0">
                <a:latin typeface="+mj-lt"/>
              </a:rPr>
              <a:t>An </a:t>
            </a:r>
            <a:r>
              <a:rPr lang="en-US" b="1" dirty="0">
                <a:latin typeface="+mj-lt"/>
              </a:rPr>
              <a:t>INSP</a:t>
            </a:r>
            <a:r>
              <a:rPr lang="en-US" dirty="0">
                <a:latin typeface="+mj-lt"/>
              </a:rPr>
              <a:t> is a company or organization that provides </a:t>
            </a:r>
            <a:r>
              <a:rPr lang="en-US" b="1" dirty="0">
                <a:latin typeface="+mj-lt"/>
              </a:rPr>
              <a:t>internet backbone services</a:t>
            </a:r>
            <a:r>
              <a:rPr lang="en-US" dirty="0">
                <a:latin typeface="+mj-lt"/>
              </a:rPr>
              <a:t> or network infrastructure that connects various ISPs.</a:t>
            </a:r>
          </a:p>
        </p:txBody>
      </p:sp>
    </p:spTree>
    <p:extLst>
      <p:ext uri="{BB962C8B-B14F-4D97-AF65-F5344CB8AC3E}">
        <p14:creationId xmlns:p14="http://schemas.microsoft.com/office/powerpoint/2010/main" val="114527193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28650" y="332656"/>
            <a:ext cx="7488832" cy="584775"/>
          </a:xfrm>
          <a:prstGeom prst="rect">
            <a:avLst/>
          </a:prstGeom>
          <a:noFill/>
        </p:spPr>
        <p:txBody>
          <a:bodyPr wrap="square" rtlCol="0">
            <a:spAutoFit/>
          </a:bodyPr>
          <a:lstStyle/>
          <a:p>
            <a:r>
              <a:rPr lang="en-US" sz="3200" dirty="0">
                <a:solidFill>
                  <a:srgbClr val="FF0000"/>
                </a:solidFill>
              </a:rPr>
              <a:t>Backbone Network:</a:t>
            </a:r>
            <a:endParaRPr lang="en-US" sz="3200" dirty="0">
              <a:solidFill>
                <a:srgbClr val="FF0000"/>
              </a:solidFill>
              <a:latin typeface="+mn-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88</a:t>
            </a:fld>
            <a:endParaRPr lang="en-US">
              <a:solidFill>
                <a:prstClr val="black">
                  <a:tint val="75000"/>
                </a:prstClr>
              </a:solidFill>
            </a:endParaRPr>
          </a:p>
        </p:txBody>
      </p:sp>
      <p:sp>
        <p:nvSpPr>
          <p:cNvPr id="7" name="TextBox 6">
            <a:extLst>
              <a:ext uri="{FF2B5EF4-FFF2-40B4-BE49-F238E27FC236}">
                <a16:creationId xmlns:a16="http://schemas.microsoft.com/office/drawing/2014/main" id="{72AD92E6-D70C-41E9-A1B5-26FE3C6138A1}"/>
              </a:ext>
            </a:extLst>
          </p:cNvPr>
          <p:cNvSpPr txBox="1"/>
          <p:nvPr/>
        </p:nvSpPr>
        <p:spPr>
          <a:xfrm>
            <a:off x="698172" y="1268761"/>
            <a:ext cx="7817178" cy="369332"/>
          </a:xfrm>
          <a:prstGeom prst="rect">
            <a:avLst/>
          </a:prstGeom>
          <a:noFill/>
        </p:spPr>
        <p:txBody>
          <a:bodyPr wrap="square">
            <a:spAutoFit/>
          </a:bodyPr>
          <a:lstStyle/>
          <a:p>
            <a:pPr marL="9526" fontAlgn="auto">
              <a:spcBef>
                <a:spcPts val="300"/>
              </a:spcBef>
              <a:spcAft>
                <a:spcPts val="0"/>
              </a:spcAft>
              <a:buClr>
                <a:srgbClr val="9F4DA2"/>
              </a:buClr>
              <a:tabLst>
                <a:tab pos="201454" algn="l"/>
                <a:tab pos="201930" algn="l"/>
              </a:tabLst>
            </a:pPr>
            <a:endParaRPr lang="en-US" sz="1800" dirty="0">
              <a:solidFill>
                <a:prstClr val="black"/>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284CB1D8-9D85-4047-A4C8-D8F21A677BD7}"/>
              </a:ext>
            </a:extLst>
          </p:cNvPr>
          <p:cNvSpPr txBox="1"/>
          <p:nvPr/>
        </p:nvSpPr>
        <p:spPr>
          <a:xfrm>
            <a:off x="539552" y="980728"/>
            <a:ext cx="8064896" cy="5355312"/>
          </a:xfrm>
          <a:prstGeom prst="rect">
            <a:avLst/>
          </a:prstGeom>
          <a:noFill/>
        </p:spPr>
        <p:txBody>
          <a:bodyPr wrap="square" rtlCol="0">
            <a:spAutoFit/>
          </a:bodyPr>
          <a:lstStyle/>
          <a:p>
            <a:pPr algn="just">
              <a:lnSpc>
                <a:spcPct val="150000"/>
              </a:lnSpc>
            </a:pPr>
            <a:r>
              <a:rPr lang="en-US" sz="1800" dirty="0">
                <a:latin typeface="Times New Roman" panose="02020603050405020304" pitchFamily="18" charset="0"/>
                <a:cs typeface="Times New Roman" panose="02020603050405020304" pitchFamily="18" charset="0"/>
              </a:rPr>
              <a:t>A backbone or core is a part of a computer network which interconnects pieces of various networks, providing a path for the exchange of information between different LANs or subnetworks. </a:t>
            </a:r>
          </a:p>
          <a:p>
            <a:pPr algn="just">
              <a:lnSpc>
                <a:spcPct val="150000"/>
              </a:lnSpc>
            </a:pPr>
            <a:r>
              <a:rPr lang="en-US" sz="1800" dirty="0">
                <a:latin typeface="Times New Roman" panose="02020603050405020304" pitchFamily="18" charset="0"/>
                <a:cs typeface="Times New Roman" panose="02020603050405020304" pitchFamily="18" charset="0"/>
              </a:rPr>
              <a:t>A backbone can tie together diverse networks in the same building, in different buildings in a campus environment, or over wide areas. Normally, the backbone's capacity is greater than the networks connected to it. </a:t>
            </a:r>
          </a:p>
          <a:p>
            <a:pPr algn="just">
              <a:lnSpc>
                <a:spcPct val="150000"/>
              </a:lnSpc>
            </a:pPr>
            <a:r>
              <a:rPr lang="en-US" sz="1800" dirty="0">
                <a:latin typeface="Times New Roman" panose="02020603050405020304" pitchFamily="18" charset="0"/>
                <a:cs typeface="Times New Roman" panose="02020603050405020304" pitchFamily="18" charset="0"/>
              </a:rPr>
              <a:t>In a backbone network, no station is directly connected to the backbone; the stations are part of a LAN and the backbone connects the LANs. </a:t>
            </a:r>
          </a:p>
          <a:p>
            <a:pPr algn="just">
              <a:lnSpc>
                <a:spcPct val="150000"/>
              </a:lnSpc>
            </a:pPr>
            <a:r>
              <a:rPr lang="en-US" sz="1800" dirty="0">
                <a:latin typeface="Times New Roman" panose="02020603050405020304" pitchFamily="18" charset="0"/>
                <a:cs typeface="Times New Roman" panose="02020603050405020304" pitchFamily="18" charset="0"/>
              </a:rPr>
              <a:t>The backbone is itself a LAN that uses a LAN protocol such as Ethernet; each connection to the backbone is itself another LAN. Although many different architectures can be used for a backbone, we discuss only the two most common: the bus and the star.</a:t>
            </a:r>
            <a:endParaRPr lang="en-US"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4678198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28650" y="332656"/>
            <a:ext cx="7488832" cy="584775"/>
          </a:xfrm>
          <a:prstGeom prst="rect">
            <a:avLst/>
          </a:prstGeom>
          <a:noFill/>
        </p:spPr>
        <p:txBody>
          <a:bodyPr wrap="square" rtlCol="0">
            <a:spAutoFit/>
          </a:bodyPr>
          <a:lstStyle/>
          <a:p>
            <a:r>
              <a:rPr lang="en-US" sz="3200" dirty="0">
                <a:solidFill>
                  <a:srgbClr val="FF0000"/>
                </a:solidFill>
              </a:rPr>
              <a:t>Backbone Network:</a:t>
            </a:r>
            <a:endParaRPr lang="en-US" sz="3200" dirty="0">
              <a:solidFill>
                <a:srgbClr val="FF0000"/>
              </a:solidFill>
              <a:latin typeface="+mn-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89</a:t>
            </a:fld>
            <a:endParaRPr lang="en-US">
              <a:solidFill>
                <a:prstClr val="black">
                  <a:tint val="75000"/>
                </a:prstClr>
              </a:solidFill>
            </a:endParaRPr>
          </a:p>
        </p:txBody>
      </p:sp>
      <p:sp>
        <p:nvSpPr>
          <p:cNvPr id="7" name="TextBox 6">
            <a:extLst>
              <a:ext uri="{FF2B5EF4-FFF2-40B4-BE49-F238E27FC236}">
                <a16:creationId xmlns:a16="http://schemas.microsoft.com/office/drawing/2014/main" id="{72AD92E6-D70C-41E9-A1B5-26FE3C6138A1}"/>
              </a:ext>
            </a:extLst>
          </p:cNvPr>
          <p:cNvSpPr txBox="1"/>
          <p:nvPr/>
        </p:nvSpPr>
        <p:spPr>
          <a:xfrm>
            <a:off x="698172" y="1268761"/>
            <a:ext cx="7817178" cy="369332"/>
          </a:xfrm>
          <a:prstGeom prst="rect">
            <a:avLst/>
          </a:prstGeom>
          <a:noFill/>
        </p:spPr>
        <p:txBody>
          <a:bodyPr wrap="square">
            <a:spAutoFit/>
          </a:bodyPr>
          <a:lstStyle/>
          <a:p>
            <a:pPr marL="9526" fontAlgn="auto">
              <a:spcBef>
                <a:spcPts val="300"/>
              </a:spcBef>
              <a:spcAft>
                <a:spcPts val="0"/>
              </a:spcAft>
              <a:buClr>
                <a:srgbClr val="9F4DA2"/>
              </a:buClr>
              <a:tabLst>
                <a:tab pos="201454" algn="l"/>
                <a:tab pos="201930" algn="l"/>
              </a:tabLst>
            </a:pPr>
            <a:endParaRPr lang="en-US" sz="1800" dirty="0">
              <a:solidFill>
                <a:prstClr val="black"/>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284CB1D8-9D85-4047-A4C8-D8F21A677BD7}"/>
              </a:ext>
            </a:extLst>
          </p:cNvPr>
          <p:cNvSpPr txBox="1"/>
          <p:nvPr/>
        </p:nvSpPr>
        <p:spPr>
          <a:xfrm>
            <a:off x="539552" y="980728"/>
            <a:ext cx="8064896" cy="4108817"/>
          </a:xfrm>
          <a:prstGeom prst="rect">
            <a:avLst/>
          </a:prstGeom>
          <a:noFill/>
        </p:spPr>
        <p:txBody>
          <a:bodyPr wrap="square" rtlCol="0">
            <a:spAutoFit/>
          </a:bodyPr>
          <a:lstStyle/>
          <a:p>
            <a:pPr>
              <a:lnSpc>
                <a:spcPct val="150000"/>
              </a:lnSpc>
            </a:pPr>
            <a:r>
              <a:rPr lang="en-US" sz="1800" b="1" dirty="0">
                <a:solidFill>
                  <a:srgbClr val="FF0000"/>
                </a:solidFill>
              </a:rPr>
              <a:t>Bus Backbone:</a:t>
            </a:r>
            <a:br>
              <a:rPr lang="en-US" sz="1800" dirty="0"/>
            </a:br>
            <a:r>
              <a:rPr lang="en-US" sz="1800" dirty="0">
                <a:latin typeface="Times New Roman" panose="02020603050405020304" pitchFamily="18" charset="0"/>
                <a:cs typeface="Times New Roman" panose="02020603050405020304" pitchFamily="18" charset="0"/>
              </a:rPr>
              <a:t>In a bus backbone, the topology of the backbone is a bus. Bus backbones are normally used as a distribution backbone to connect different buildings in an organization. Each building can comprise either a single LAN or another backbone (normally a star backbone). A good example of a bus backbone is one that connects single- or multiple-floor buildings on a campus. Each single-floor building usually has a single LAN. Each multiple-floor building has a backbone (usually a star) that connects each LAN on a floor. A bus backbone can interconnect these LANs and backbone</a:t>
            </a:r>
            <a:endParaRPr lang="en-US" sz="2000" dirty="0">
              <a:latin typeface="Times New Roman" panose="02020603050405020304" pitchFamily="18" charset="0"/>
              <a:cs typeface="Times New Roman" panose="02020603050405020304" pitchFamily="18" charset="0"/>
            </a:endParaRPr>
          </a:p>
          <a:p>
            <a:endParaRPr lang="en-US" dirty="0"/>
          </a:p>
        </p:txBody>
      </p:sp>
      <p:pic>
        <p:nvPicPr>
          <p:cNvPr id="8" name="Picture 7">
            <a:extLst>
              <a:ext uri="{FF2B5EF4-FFF2-40B4-BE49-F238E27FC236}">
                <a16:creationId xmlns:a16="http://schemas.microsoft.com/office/drawing/2014/main" id="{90D08A5E-0DA9-41D3-B9EC-EE5788349148}"/>
              </a:ext>
            </a:extLst>
          </p:cNvPr>
          <p:cNvPicPr>
            <a:picLocks noChangeAspect="1"/>
          </p:cNvPicPr>
          <p:nvPr/>
        </p:nvPicPr>
        <p:blipFill rotWithShape="1">
          <a:blip r:embed="rId2"/>
          <a:srcRect l="35038" t="29000" r="35825" b="36000"/>
          <a:stretch/>
        </p:blipFill>
        <p:spPr>
          <a:xfrm>
            <a:off x="2411760" y="4477478"/>
            <a:ext cx="2664296" cy="1800200"/>
          </a:xfrm>
          <a:prstGeom prst="rect">
            <a:avLst/>
          </a:prstGeom>
        </p:spPr>
      </p:pic>
    </p:spTree>
    <p:extLst>
      <p:ext uri="{BB962C8B-B14F-4D97-AF65-F5344CB8AC3E}">
        <p14:creationId xmlns:p14="http://schemas.microsoft.com/office/powerpoint/2010/main" val="951598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353616" y="1609889"/>
            <a:ext cx="8593931" cy="4443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fontAlgn="auto" hangingPunct="1">
              <a:lnSpc>
                <a:spcPct val="150000"/>
              </a:lnSpc>
              <a:spcBef>
                <a:spcPts val="0"/>
              </a:spcBef>
              <a:spcAft>
                <a:spcPts val="0"/>
              </a:spcAft>
              <a:buClr>
                <a:srgbClr val="000000"/>
              </a:buClr>
              <a:buFont typeface="Arial" panose="020B0604020202020204" pitchFamily="34" charset="0"/>
              <a:buChar char="•"/>
            </a:pPr>
            <a:r>
              <a:rPr lang="en-US" sz="1650" b="1" kern="0" dirty="0">
                <a:solidFill>
                  <a:prstClr val="black"/>
                </a:solidFill>
                <a:latin typeface="Times New Roman"/>
                <a:sym typeface="Arial"/>
              </a:rPr>
              <a:t>Sharing resources: </a:t>
            </a:r>
            <a:r>
              <a:rPr lang="en-US" sz="1650" kern="0" dirty="0">
                <a:solidFill>
                  <a:prstClr val="black"/>
                </a:solidFill>
                <a:latin typeface="Times New Roman"/>
                <a:sym typeface="Arial"/>
              </a:rPr>
              <a:t>hardware resources such as processor, storage devices, printers, scanner, etc. can be shared among us using computer network. It helps to minimize the operational cost of an organization.</a:t>
            </a:r>
          </a:p>
          <a:p>
            <a:pPr algn="just" eaLnBrk="1" fontAlgn="auto" hangingPunct="1">
              <a:lnSpc>
                <a:spcPct val="150000"/>
              </a:lnSpc>
              <a:spcBef>
                <a:spcPts val="0"/>
              </a:spcBef>
              <a:spcAft>
                <a:spcPts val="0"/>
              </a:spcAft>
              <a:buClr>
                <a:srgbClr val="000000"/>
              </a:buClr>
              <a:buFont typeface="Arial" panose="020B0604020202020204" pitchFamily="34" charset="0"/>
              <a:buChar char="•"/>
            </a:pPr>
            <a:r>
              <a:rPr lang="en-US" sz="1650" b="1" kern="0" dirty="0">
                <a:solidFill>
                  <a:prstClr val="black"/>
                </a:solidFill>
                <a:latin typeface="Times New Roman"/>
                <a:sym typeface="Arial"/>
              </a:rPr>
              <a:t>Faster and cheaper communication: </a:t>
            </a:r>
            <a:r>
              <a:rPr lang="en-US" sz="1650" kern="0" dirty="0">
                <a:solidFill>
                  <a:prstClr val="black"/>
                </a:solidFill>
                <a:latin typeface="Times New Roman"/>
                <a:sym typeface="Arial"/>
              </a:rPr>
              <a:t>communication in modern days has become very faster and cheaper to send information to a long distance through network.</a:t>
            </a:r>
          </a:p>
          <a:p>
            <a:pPr algn="just" eaLnBrk="1" fontAlgn="auto" hangingPunct="1">
              <a:lnSpc>
                <a:spcPct val="150000"/>
              </a:lnSpc>
              <a:spcBef>
                <a:spcPts val="0"/>
              </a:spcBef>
              <a:spcAft>
                <a:spcPts val="0"/>
              </a:spcAft>
              <a:buClr>
                <a:srgbClr val="000000"/>
              </a:buClr>
              <a:buFont typeface="Arial" panose="020B0604020202020204" pitchFamily="34" charset="0"/>
              <a:buChar char="•"/>
            </a:pPr>
            <a:r>
              <a:rPr lang="en-US" sz="1650" b="1" kern="0" dirty="0">
                <a:solidFill>
                  <a:prstClr val="black"/>
                </a:solidFill>
                <a:latin typeface="Times New Roman"/>
                <a:sym typeface="Arial"/>
              </a:rPr>
              <a:t>Centralized control: </a:t>
            </a:r>
            <a:r>
              <a:rPr lang="en-US" sz="1650" kern="0" dirty="0">
                <a:solidFill>
                  <a:prstClr val="black"/>
                </a:solidFill>
                <a:latin typeface="Times New Roman"/>
                <a:sym typeface="Arial"/>
              </a:rPr>
              <a:t>all network resources such as computers, printer file , database , </a:t>
            </a:r>
            <a:r>
              <a:rPr lang="en-US" sz="1650" kern="0" dirty="0" err="1">
                <a:solidFill>
                  <a:prstClr val="black"/>
                </a:solidFill>
                <a:latin typeface="Times New Roman"/>
                <a:sym typeface="Arial"/>
              </a:rPr>
              <a:t>etc</a:t>
            </a:r>
            <a:r>
              <a:rPr lang="en-US" sz="1650" kern="0" dirty="0">
                <a:solidFill>
                  <a:prstClr val="black"/>
                </a:solidFill>
                <a:latin typeface="Times New Roman"/>
                <a:sym typeface="Arial"/>
              </a:rPr>
              <a:t> can be managed and controlled by a central connecting computer also known as the server.</a:t>
            </a:r>
          </a:p>
          <a:p>
            <a:pPr algn="just" eaLnBrk="1" fontAlgn="auto" hangingPunct="1">
              <a:lnSpc>
                <a:spcPct val="150000"/>
              </a:lnSpc>
              <a:spcBef>
                <a:spcPts val="0"/>
              </a:spcBef>
              <a:spcAft>
                <a:spcPts val="0"/>
              </a:spcAft>
              <a:buClr>
                <a:srgbClr val="000000"/>
              </a:buClr>
              <a:buFont typeface="Arial" panose="020B0604020202020204" pitchFamily="34" charset="0"/>
              <a:buChar char="•"/>
            </a:pPr>
            <a:r>
              <a:rPr lang="en-US" sz="1650" b="1" kern="0" dirty="0">
                <a:solidFill>
                  <a:prstClr val="black"/>
                </a:solidFill>
                <a:latin typeface="Times New Roman"/>
                <a:sym typeface="Arial"/>
              </a:rPr>
              <a:t>Backup and recovery: </a:t>
            </a:r>
            <a:r>
              <a:rPr lang="en-US" sz="1650" kern="0" dirty="0">
                <a:solidFill>
                  <a:prstClr val="black"/>
                </a:solidFill>
                <a:latin typeface="Times New Roman"/>
                <a:sym typeface="Arial"/>
              </a:rPr>
              <a:t>server is used to keep data as backup. It maintains backup of all individual computer information.</a:t>
            </a:r>
          </a:p>
          <a:p>
            <a:pPr algn="just" eaLnBrk="1" fontAlgn="auto" hangingPunct="1">
              <a:lnSpc>
                <a:spcPct val="150000"/>
              </a:lnSpc>
              <a:spcBef>
                <a:spcPts val="0"/>
              </a:spcBef>
              <a:spcAft>
                <a:spcPts val="0"/>
              </a:spcAft>
              <a:buClr>
                <a:srgbClr val="000000"/>
              </a:buClr>
              <a:buFont typeface="Arial" panose="020B0604020202020204" pitchFamily="34" charset="0"/>
              <a:buChar char="•"/>
            </a:pPr>
            <a:r>
              <a:rPr lang="en-US" sz="1650" b="1" kern="0" dirty="0">
                <a:solidFill>
                  <a:prstClr val="black"/>
                </a:solidFill>
                <a:latin typeface="Times New Roman"/>
                <a:sym typeface="Arial"/>
              </a:rPr>
              <a:t>Remote and mobile access: </a:t>
            </a:r>
            <a:r>
              <a:rPr lang="en-US" sz="1650" kern="0" dirty="0">
                <a:solidFill>
                  <a:prstClr val="black"/>
                </a:solidFill>
                <a:latin typeface="Times New Roman"/>
                <a:sym typeface="Arial"/>
              </a:rPr>
              <a:t>a remote user can access resources from the distance using computer network.</a:t>
            </a:r>
          </a:p>
          <a:p>
            <a:pPr eaLnBrk="1" fontAlgn="auto" hangingPunct="1">
              <a:spcBef>
                <a:spcPts val="0"/>
              </a:spcBef>
              <a:spcAft>
                <a:spcPts val="0"/>
              </a:spcAft>
              <a:buClr>
                <a:srgbClr val="000000"/>
              </a:buClr>
            </a:pPr>
            <a:endParaRPr lang="en-US" sz="1050" kern="0" dirty="0">
              <a:solidFill>
                <a:prstClr val="black"/>
              </a:solidFill>
              <a:latin typeface="Calibri" panose="020F0502020204030204" pitchFamily="34" charset="0"/>
              <a:sym typeface="Arial"/>
            </a:endParaRPr>
          </a:p>
        </p:txBody>
      </p:sp>
      <p:sp>
        <p:nvSpPr>
          <p:cNvPr id="2" name="TextBox 1"/>
          <p:cNvSpPr txBox="1"/>
          <p:nvPr/>
        </p:nvSpPr>
        <p:spPr>
          <a:xfrm>
            <a:off x="467544" y="476672"/>
            <a:ext cx="7950994" cy="507831"/>
          </a:xfrm>
          <a:prstGeom prst="rect">
            <a:avLst/>
          </a:prstGeom>
          <a:noFill/>
        </p:spPr>
        <p:txBody>
          <a:bodyPr wrap="square" rtlCol="0">
            <a:spAutoFit/>
          </a:bodyPr>
          <a:lstStyle/>
          <a:p>
            <a:pPr algn="ctr" fontAlgn="auto">
              <a:spcBef>
                <a:spcPts val="0"/>
              </a:spcBef>
              <a:spcAft>
                <a:spcPts val="0"/>
              </a:spcAft>
              <a:buClr>
                <a:srgbClr val="000000"/>
              </a:buClr>
            </a:pPr>
            <a:r>
              <a:rPr lang="en-US" sz="2700" b="1" kern="0" dirty="0">
                <a:solidFill>
                  <a:srgbClr val="FF0000"/>
                </a:solidFill>
                <a:latin typeface="Times New Roman"/>
                <a:cs typeface="Arial"/>
                <a:sym typeface="Arial"/>
              </a:rPr>
              <a:t>Advantages of Computer Network</a:t>
            </a:r>
          </a:p>
        </p:txBody>
      </p:sp>
      <p:sp>
        <p:nvSpPr>
          <p:cNvPr id="3" name="Slide Number Placeholder 2"/>
          <p:cNvSpPr>
            <a:spLocks noGrp="1"/>
          </p:cNvSpPr>
          <p:nvPr>
            <p:ph type="sldNum" sz="quarter" idx="12"/>
          </p:nvPr>
        </p:nvSpPr>
        <p:spPr/>
        <p:txBody>
          <a:bodyPr/>
          <a:lstStyle/>
          <a:p>
            <a:fld id="{00000000-1234-1234-1234-123412341234}" type="slidenum">
              <a:rPr lang="en-US" smtClean="0">
                <a:solidFill>
                  <a:prstClr val="black">
                    <a:tint val="75000"/>
                  </a:prstClr>
                </a:solidFill>
              </a:rPr>
              <a:pPr/>
              <a:t>9</a:t>
            </a:fld>
            <a:endParaRPr lang="en-US">
              <a:solidFill>
                <a:prstClr val="black">
                  <a:tint val="75000"/>
                </a:prstClr>
              </a:solidFill>
            </a:endParaRPr>
          </a:p>
        </p:txBody>
      </p:sp>
    </p:spTree>
    <p:extLst>
      <p:ext uri="{BB962C8B-B14F-4D97-AF65-F5344CB8AC3E}">
        <p14:creationId xmlns:p14="http://schemas.microsoft.com/office/powerpoint/2010/main" val="24005036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50D00C-DE77-49B1-A250-D04E4E59A00B}"/>
              </a:ext>
            </a:extLst>
          </p:cNvPr>
          <p:cNvSpPr txBox="1"/>
          <p:nvPr/>
        </p:nvSpPr>
        <p:spPr>
          <a:xfrm>
            <a:off x="628650" y="332656"/>
            <a:ext cx="7488832" cy="584775"/>
          </a:xfrm>
          <a:prstGeom prst="rect">
            <a:avLst/>
          </a:prstGeom>
          <a:noFill/>
        </p:spPr>
        <p:txBody>
          <a:bodyPr wrap="square" rtlCol="0">
            <a:spAutoFit/>
          </a:bodyPr>
          <a:lstStyle/>
          <a:p>
            <a:r>
              <a:rPr lang="en-US" sz="3200" dirty="0">
                <a:solidFill>
                  <a:srgbClr val="FF0000"/>
                </a:solidFill>
              </a:rPr>
              <a:t>Backbone Network:</a:t>
            </a:r>
            <a:endParaRPr lang="en-US" sz="3200" dirty="0">
              <a:solidFill>
                <a:srgbClr val="FF0000"/>
              </a:solidFill>
              <a:latin typeface="+mn-lt"/>
            </a:endParaRPr>
          </a:p>
        </p:txBody>
      </p:sp>
      <p:sp>
        <p:nvSpPr>
          <p:cNvPr id="2" name="Slide Number Placeholder 1"/>
          <p:cNvSpPr>
            <a:spLocks noGrp="1"/>
          </p:cNvSpPr>
          <p:nvPr>
            <p:ph type="sldNum" sz="quarter" idx="12"/>
          </p:nvPr>
        </p:nvSpPr>
        <p:spPr/>
        <p:txBody>
          <a:bodyPr/>
          <a:lstStyle/>
          <a:p>
            <a:fld id="{00000000-1234-1234-1234-123412341234}" type="slidenum">
              <a:rPr lang="en-US" smtClean="0">
                <a:solidFill>
                  <a:prstClr val="black">
                    <a:tint val="75000"/>
                  </a:prstClr>
                </a:solidFill>
              </a:rPr>
              <a:pPr/>
              <a:t>90</a:t>
            </a:fld>
            <a:endParaRPr lang="en-US">
              <a:solidFill>
                <a:prstClr val="black">
                  <a:tint val="75000"/>
                </a:prstClr>
              </a:solidFill>
            </a:endParaRPr>
          </a:p>
        </p:txBody>
      </p:sp>
      <p:sp>
        <p:nvSpPr>
          <p:cNvPr id="7" name="TextBox 6">
            <a:extLst>
              <a:ext uri="{FF2B5EF4-FFF2-40B4-BE49-F238E27FC236}">
                <a16:creationId xmlns:a16="http://schemas.microsoft.com/office/drawing/2014/main" id="{72AD92E6-D70C-41E9-A1B5-26FE3C6138A1}"/>
              </a:ext>
            </a:extLst>
          </p:cNvPr>
          <p:cNvSpPr txBox="1"/>
          <p:nvPr/>
        </p:nvSpPr>
        <p:spPr>
          <a:xfrm>
            <a:off x="698172" y="1268761"/>
            <a:ext cx="7817178" cy="369332"/>
          </a:xfrm>
          <a:prstGeom prst="rect">
            <a:avLst/>
          </a:prstGeom>
          <a:noFill/>
        </p:spPr>
        <p:txBody>
          <a:bodyPr wrap="square">
            <a:spAutoFit/>
          </a:bodyPr>
          <a:lstStyle/>
          <a:p>
            <a:pPr marL="9526" fontAlgn="auto">
              <a:spcBef>
                <a:spcPts val="300"/>
              </a:spcBef>
              <a:spcAft>
                <a:spcPts val="0"/>
              </a:spcAft>
              <a:buClr>
                <a:srgbClr val="9F4DA2"/>
              </a:buClr>
              <a:tabLst>
                <a:tab pos="201454" algn="l"/>
                <a:tab pos="201930" algn="l"/>
              </a:tabLst>
            </a:pPr>
            <a:endParaRPr lang="en-US" sz="1800" dirty="0">
              <a:solidFill>
                <a:prstClr val="black"/>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id="{284CB1D8-9D85-4047-A4C8-D8F21A677BD7}"/>
              </a:ext>
            </a:extLst>
          </p:cNvPr>
          <p:cNvSpPr txBox="1"/>
          <p:nvPr/>
        </p:nvSpPr>
        <p:spPr>
          <a:xfrm>
            <a:off x="539552" y="980728"/>
            <a:ext cx="8064896" cy="4108817"/>
          </a:xfrm>
          <a:prstGeom prst="rect">
            <a:avLst/>
          </a:prstGeom>
          <a:noFill/>
        </p:spPr>
        <p:txBody>
          <a:bodyPr wrap="square" rtlCol="0">
            <a:spAutoFit/>
          </a:bodyPr>
          <a:lstStyle/>
          <a:p>
            <a:pPr>
              <a:lnSpc>
                <a:spcPct val="150000"/>
              </a:lnSpc>
            </a:pPr>
            <a:r>
              <a:rPr lang="en-US" sz="1800" b="1" dirty="0">
                <a:solidFill>
                  <a:srgbClr val="FF0000"/>
                </a:solidFill>
              </a:rPr>
              <a:t>Star Backbone</a:t>
            </a:r>
            <a:r>
              <a:rPr lang="en-US" sz="1800" b="1" dirty="0"/>
              <a:t>:</a:t>
            </a:r>
            <a:br>
              <a:rPr lang="en-US" sz="1800" dirty="0"/>
            </a:br>
            <a:r>
              <a:rPr lang="en-US" sz="1800" dirty="0">
                <a:latin typeface="Times New Roman" panose="02020603050405020304" pitchFamily="18" charset="0"/>
                <a:cs typeface="Times New Roman" panose="02020603050405020304" pitchFamily="18" charset="0"/>
              </a:rPr>
              <a:t>In a star backbone, sometimes called a collapsed or switched backbone, the topology of the backbone is a star. In this configuration, the backbone is just one switch that connects the LANs. Star backbones are mostly used as a distribution backbone inside a building. In a multi-floor building, we usually find one LAN that serves each particular floor. A star backbone connects these LANs. The backbone network, which is just a switch, can be installed in the basement or the first floor, and separate cables can run from the switch to each LAN. In the following configuration, the switch does the job of the backbone and at the same time connects the LANs</a:t>
            </a:r>
            <a:endParaRPr lang="en-US" sz="2000" dirty="0">
              <a:latin typeface="Times New Roman" panose="02020603050405020304" pitchFamily="18"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3C223D60-3570-49FA-A830-653915E12BF7}"/>
              </a:ext>
            </a:extLst>
          </p:cNvPr>
          <p:cNvPicPr>
            <a:picLocks noChangeAspect="1"/>
          </p:cNvPicPr>
          <p:nvPr/>
        </p:nvPicPr>
        <p:blipFill rotWithShape="1">
          <a:blip r:embed="rId2"/>
          <a:srcRect l="36614" t="38800" r="35824" b="27600"/>
          <a:stretch/>
        </p:blipFill>
        <p:spPr>
          <a:xfrm>
            <a:off x="5617892" y="4634650"/>
            <a:ext cx="2520280" cy="1728192"/>
          </a:xfrm>
          <a:prstGeom prst="rect">
            <a:avLst/>
          </a:prstGeom>
        </p:spPr>
      </p:pic>
    </p:spTree>
    <p:extLst>
      <p:ext uri="{BB962C8B-B14F-4D97-AF65-F5344CB8AC3E}">
        <p14:creationId xmlns:p14="http://schemas.microsoft.com/office/powerpoint/2010/main" val="39674967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1228</TotalTime>
  <Words>7544</Words>
  <Application>Microsoft Office PowerPoint</Application>
  <PresentationFormat>On-screen Show (4:3)</PresentationFormat>
  <Paragraphs>613</Paragraphs>
  <Slides>90</Slides>
  <Notes>3</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90</vt:i4>
      </vt:variant>
    </vt:vector>
  </HeadingPairs>
  <TitlesOfParts>
    <vt:vector size="101" baseType="lpstr">
      <vt:lpstr>Arial</vt:lpstr>
      <vt:lpstr>Calibri</vt:lpstr>
      <vt:lpstr>Calibri Light</vt:lpstr>
      <vt:lpstr>Georgia</vt:lpstr>
      <vt:lpstr>Gill Sans MT</vt:lpstr>
      <vt:lpstr>Perpetua</vt:lpstr>
      <vt:lpstr>Times New Roman</vt:lpstr>
      <vt:lpstr>Wingdings</vt:lpstr>
      <vt:lpstr>Wingdings 2</vt:lpstr>
      <vt:lpstr>Office Theme</vt:lpstr>
      <vt:lpstr>1_Office Theme</vt:lpstr>
      <vt:lpstr>COMPUTER NETWORKS</vt:lpstr>
      <vt:lpstr>PowerPoint Presentation</vt:lpstr>
      <vt:lpstr>PowerPoint Presentation</vt:lpstr>
      <vt:lpstr>PowerPoint Presentation</vt:lpstr>
      <vt:lpstr>Computer Networks</vt:lpstr>
      <vt:lpstr>Computer Network</vt:lpstr>
      <vt:lpstr>Network Criteria</vt:lpstr>
      <vt:lpstr>Every Network Includes: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Network Types: </vt:lpstr>
      <vt:lpstr>PowerPoint Presentation</vt:lpstr>
      <vt:lpstr> Network Types: </vt:lpstr>
      <vt:lpstr> Network Types: </vt:lpstr>
      <vt:lpstr>PowerPoint Presentation</vt:lpstr>
      <vt:lpstr>PowerPoint Presentation</vt:lpstr>
      <vt:lpstr> Network Types: </vt:lpstr>
      <vt:lpstr> Network Types: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Network Architecutre</vt:lpstr>
      <vt:lpstr>Client/Server Network:</vt:lpstr>
      <vt:lpstr>Client/Server Network:</vt:lpstr>
      <vt:lpstr>Peer-to-Peer Network:</vt:lpstr>
      <vt:lpstr>Peer-to-Peer Network:</vt:lpstr>
      <vt:lpstr>Protocols:</vt:lpstr>
      <vt:lpstr>PowerPoint Presentation</vt:lpstr>
      <vt:lpstr>PowerPoint Presentation</vt:lpstr>
      <vt:lpstr>PowerPoint Presentation</vt:lpstr>
      <vt:lpstr>PowerPoint Presentation</vt:lpstr>
      <vt:lpstr>PowerPoint Presentation</vt:lpstr>
      <vt:lpstr>Connection-Oriented vs Connectionless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PCTE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dc:title>
  <dc:creator>Gursharan Singh Tatla</dc:creator>
  <cp:lastModifiedBy>user</cp:lastModifiedBy>
  <cp:revision>203</cp:revision>
  <dcterms:created xsi:type="dcterms:W3CDTF">2010-10-14T04:18:29Z</dcterms:created>
  <dcterms:modified xsi:type="dcterms:W3CDTF">2025-06-02T02:15:21Z</dcterms:modified>
</cp:coreProperties>
</file>