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318" r:id="rId3"/>
    <p:sldId id="257" r:id="rId4"/>
    <p:sldId id="258" r:id="rId5"/>
    <p:sldId id="259" r:id="rId6"/>
    <p:sldId id="260" r:id="rId7"/>
    <p:sldId id="261" r:id="rId8"/>
    <p:sldId id="262" r:id="rId9"/>
    <p:sldId id="264" r:id="rId10"/>
    <p:sldId id="265" r:id="rId11"/>
    <p:sldId id="266" r:id="rId12"/>
    <p:sldId id="267" r:id="rId13"/>
    <p:sldId id="268" r:id="rId14"/>
    <p:sldId id="269" r:id="rId15"/>
    <p:sldId id="271" r:id="rId16"/>
    <p:sldId id="272" r:id="rId17"/>
    <p:sldId id="273" r:id="rId18"/>
    <p:sldId id="274" r:id="rId19"/>
    <p:sldId id="275" r:id="rId20"/>
    <p:sldId id="270" r:id="rId21"/>
    <p:sldId id="319" r:id="rId22"/>
    <p:sldId id="322" r:id="rId23"/>
    <p:sldId id="323" r:id="rId24"/>
    <p:sldId id="324" r:id="rId25"/>
    <p:sldId id="320" r:id="rId26"/>
    <p:sldId id="321" r:id="rId27"/>
    <p:sldId id="325" r:id="rId28"/>
    <p:sldId id="276" r:id="rId29"/>
    <p:sldId id="326" r:id="rId30"/>
    <p:sldId id="333" r:id="rId31"/>
    <p:sldId id="334" r:id="rId32"/>
    <p:sldId id="330" r:id="rId33"/>
    <p:sldId id="279" r:id="rId34"/>
    <p:sldId id="280" r:id="rId35"/>
    <p:sldId id="281" r:id="rId36"/>
    <p:sldId id="282" r:id="rId37"/>
    <p:sldId id="283" r:id="rId38"/>
    <p:sldId id="284" r:id="rId39"/>
    <p:sldId id="285" r:id="rId40"/>
    <p:sldId id="286" r:id="rId41"/>
    <p:sldId id="287" r:id="rId42"/>
    <p:sldId id="335" r:id="rId43"/>
    <p:sldId id="288" r:id="rId44"/>
    <p:sldId id="292" r:id="rId45"/>
    <p:sldId id="336" r:id="rId46"/>
    <p:sldId id="337" r:id="rId47"/>
    <p:sldId id="344" r:id="rId48"/>
    <p:sldId id="290" r:id="rId49"/>
    <p:sldId id="293" r:id="rId50"/>
    <p:sldId id="294" r:id="rId51"/>
    <p:sldId id="295" r:id="rId52"/>
    <p:sldId id="296" r:id="rId53"/>
    <p:sldId id="297" r:id="rId54"/>
    <p:sldId id="298" r:id="rId55"/>
    <p:sldId id="301" r:id="rId56"/>
    <p:sldId id="302" r:id="rId57"/>
    <p:sldId id="303" r:id="rId58"/>
    <p:sldId id="304" r:id="rId59"/>
    <p:sldId id="305" r:id="rId60"/>
    <p:sldId id="306" r:id="rId61"/>
    <p:sldId id="307" r:id="rId62"/>
    <p:sldId id="308" r:id="rId63"/>
    <p:sldId id="309" r:id="rId64"/>
    <p:sldId id="341" r:id="rId65"/>
    <p:sldId id="342" r:id="rId66"/>
    <p:sldId id="343" r:id="rId67"/>
    <p:sldId id="331" r:id="rId68"/>
    <p:sldId id="332" r:id="rId69"/>
    <p:sldId id="338" r:id="rId70"/>
    <p:sldId id="340" r:id="rId71"/>
    <p:sldId id="33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 y="10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C083E0-A95B-42AF-84EB-9A6C11E9BEFE}" type="datetimeFigureOut">
              <a:rPr lang="en-US" smtClean="0"/>
              <a:pPr/>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4EFB76-61D0-473E-ACF0-22115BF20A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032676-3A99-428E-BDCB-85CA0FC6A7FE}" type="datetime1">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D1E8BD-5457-4B9B-BB9D-AB15362B99F0}" type="datetime1">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0D094-957C-4649-BCA3-6B134360804C}" type="datetime1">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4C9F7-F047-408E-8897-49CA84605EBA}" type="datetime1">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06E18-A6C7-4C15-ADB5-AD24237B294E}" type="datetime1">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E48900-3737-4614-BDAF-DF3756DCF172}" type="datetime1">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0BFB0E-C055-48A2-B106-E00DD20EB16A}" type="datetime1">
              <a:rPr lang="en-US" smtClean="0"/>
              <a:pPr/>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081183-45AF-4F49-A220-A47126281AD0}" type="datetime1">
              <a:rPr lang="en-US" smtClean="0"/>
              <a:pPr/>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5EE30-48B4-4EE1-987F-6C3993D089D3}" type="datetime1">
              <a:rPr lang="en-US" smtClean="0"/>
              <a:pPr/>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078059-AEA7-4F13-BFAB-3D12EA0615C4}" type="datetime1">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F29936-351B-454E-BC57-596466152846}" type="datetime1">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F545B-0AC4-4F52-ACEB-28BADA18A8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62937-7D27-401A-BFDE-84D362AB0415}" type="datetime1">
              <a:rPr lang="en-US" smtClean="0"/>
              <a:pPr/>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F545B-0AC4-4F52-ACEB-28BADA18A8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763000" cy="1470025"/>
          </a:xfrm>
        </p:spPr>
        <p:txBody>
          <a:bodyPr>
            <a:normAutofit fontScale="90000"/>
          </a:bodyPr>
          <a:lstStyle/>
          <a:p>
            <a:r>
              <a:rPr lang="en-US" b="1" dirty="0"/>
              <a:t>Unit 8: Introduction to Transaction Processing Concepts and Theory [4 HRs]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Atomicity</a:t>
            </a:r>
          </a:p>
        </p:txBody>
      </p:sp>
      <p:sp>
        <p:nvSpPr>
          <p:cNvPr id="3" name="Content Placeholder 2"/>
          <p:cNvSpPr>
            <a:spLocks noGrp="1"/>
          </p:cNvSpPr>
          <p:nvPr>
            <p:ph idx="1"/>
          </p:nvPr>
        </p:nvSpPr>
        <p:spPr>
          <a:xfrm>
            <a:off x="457200" y="1143000"/>
            <a:ext cx="8229600" cy="5181600"/>
          </a:xfrm>
        </p:spPr>
        <p:txBody>
          <a:bodyPr>
            <a:normAutofit/>
          </a:bodyPr>
          <a:lstStyle/>
          <a:p>
            <a:pPr algn="just"/>
            <a:r>
              <a:rPr lang="en-US" sz="2800" dirty="0"/>
              <a:t>The atomicity property of a transaction implies that it will run to completion as an indivisible unit, at the end of which either no changes have occurred to the database or the database has been  changed in a consistent manner.</a:t>
            </a:r>
          </a:p>
          <a:p>
            <a:pPr algn="just"/>
            <a:r>
              <a:rPr lang="en-US" sz="2800" dirty="0"/>
              <a:t>The database keeps track of the old values off  any database on which a transaction performs a write, and if the transaction does not complete its execution, the old values are restored to make it as though the transaction never executed.</a:t>
            </a:r>
          </a:p>
          <a:p>
            <a:pPr algn="just"/>
            <a:endParaRPr lang="en-US" sz="28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00B0F0"/>
                </a:solidFill>
              </a:rPr>
              <a:t>Consistency</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800" dirty="0"/>
              <a:t>The consistency property ensures that any transaction will bring the database from one valid state to another.</a:t>
            </a:r>
          </a:p>
          <a:p>
            <a:pPr algn="just"/>
            <a:r>
              <a:rPr lang="en-US" sz="2800" dirty="0"/>
              <a:t>It implies that if the database was in a consistent state before the start of a transaction, then on termination of the transaction, the database will also be in a consistent state.</a:t>
            </a:r>
          </a:p>
          <a:p>
            <a:pPr algn="just"/>
            <a:r>
              <a:rPr lang="en-US" sz="2800" dirty="0"/>
              <a:t>During the execution of the transaction the state of the database become inconsistent. This state  must not be visible to the users</a:t>
            </a:r>
          </a:p>
          <a:p>
            <a:pPr algn="just"/>
            <a:endParaRPr lang="en-US" sz="28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B0F0"/>
                </a:solidFill>
              </a:rPr>
              <a:t>Isolation</a:t>
            </a: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800" dirty="0"/>
              <a:t>Each transaction is unaware of other transactions executing concurrently in the system.</a:t>
            </a:r>
          </a:p>
          <a:p>
            <a:pPr algn="just"/>
            <a:r>
              <a:rPr lang="en-US" sz="2800" dirty="0"/>
              <a:t>This means in case of concurrent execution of transaction, execution of one transaction should not interfere the execution another transaction.</a:t>
            </a:r>
          </a:p>
          <a:p>
            <a:pPr algn="just"/>
            <a:r>
              <a:rPr lang="en-US" sz="2800" dirty="0"/>
              <a:t>The isolation property of a transaction ensures that the concurrent execution of transactions results in a system state that is equivalent to a state that could have been obtained had these transactions executed one at a time in same order.</a:t>
            </a:r>
          </a:p>
          <a:p>
            <a:pPr algn="just"/>
            <a:endParaRPr lang="en-US" sz="2800" dirty="0"/>
          </a:p>
          <a:p>
            <a:pPr algn="just"/>
            <a:endParaRPr lang="en-US" sz="28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B0F0"/>
                </a:solidFill>
              </a:rPr>
              <a:t>Durability</a:t>
            </a:r>
          </a:p>
        </p:txBody>
      </p:sp>
      <p:sp>
        <p:nvSpPr>
          <p:cNvPr id="3" name="Content Placeholder 2"/>
          <p:cNvSpPr>
            <a:spLocks noGrp="1"/>
          </p:cNvSpPr>
          <p:nvPr>
            <p:ph idx="1"/>
          </p:nvPr>
        </p:nvSpPr>
        <p:spPr>
          <a:xfrm>
            <a:off x="457200" y="914400"/>
            <a:ext cx="8229600" cy="5486400"/>
          </a:xfrm>
        </p:spPr>
        <p:txBody>
          <a:bodyPr>
            <a:normAutofit/>
          </a:bodyPr>
          <a:lstStyle/>
          <a:p>
            <a:pPr algn="just"/>
            <a:r>
              <a:rPr lang="en-US" sz="2800" dirty="0"/>
              <a:t>After a transaction completes successfully, the changes made to the database persist, even if there are system failures.</a:t>
            </a:r>
          </a:p>
          <a:p>
            <a:pPr algn="just"/>
            <a:r>
              <a:rPr lang="en-US" sz="2800" dirty="0"/>
              <a:t>The durability property guarantees that,  once a transaction completes successfully, all the updates that are carried out on the database persists even if there is a system failure after the transaction completes execution.</a:t>
            </a:r>
          </a:p>
        </p:txBody>
      </p:sp>
      <p:sp>
        <p:nvSpPr>
          <p:cNvPr id="4" name="Slide Number Placeholder 3"/>
          <p:cNvSpPr>
            <a:spLocks noGrp="1"/>
          </p:cNvSpPr>
          <p:nvPr>
            <p:ph type="sldNum" sz="quarter" idx="12"/>
          </p:nvPr>
        </p:nvSpPr>
        <p:spPr/>
        <p:txBody>
          <a:bodyPr/>
          <a:lstStyle/>
          <a:p>
            <a:fld id="{8DBF545B-0AC4-4F52-ACEB-28BADA18A82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Transaction State</a:t>
            </a:r>
          </a:p>
        </p:txBody>
      </p:sp>
      <p:sp>
        <p:nvSpPr>
          <p:cNvPr id="3" name="Content Placeholder 2"/>
          <p:cNvSpPr>
            <a:spLocks noGrp="1"/>
          </p:cNvSpPr>
          <p:nvPr>
            <p:ph idx="1"/>
          </p:nvPr>
        </p:nvSpPr>
        <p:spPr/>
        <p:txBody>
          <a:bodyPr/>
          <a:lstStyle/>
          <a:p>
            <a:r>
              <a:rPr lang="en-US" dirty="0"/>
              <a:t>During the execution of transaction it passes through various states that are: </a:t>
            </a:r>
          </a:p>
          <a:p>
            <a:r>
              <a:rPr lang="en-US" dirty="0"/>
              <a:t>Active state</a:t>
            </a:r>
          </a:p>
          <a:p>
            <a:r>
              <a:rPr lang="en-US" dirty="0"/>
              <a:t>Partially committed state</a:t>
            </a:r>
          </a:p>
          <a:p>
            <a:r>
              <a:rPr lang="en-US" dirty="0"/>
              <a:t>Committed state</a:t>
            </a:r>
          </a:p>
          <a:p>
            <a:r>
              <a:rPr lang="en-US" dirty="0"/>
              <a:t>Failed state</a:t>
            </a:r>
          </a:p>
          <a:p>
            <a:r>
              <a:rPr lang="en-US" dirty="0"/>
              <a:t>Aborted State</a:t>
            </a:r>
          </a:p>
        </p:txBody>
      </p:sp>
      <p:sp>
        <p:nvSpPr>
          <p:cNvPr id="4" name="Slide Number Placeholder 3"/>
          <p:cNvSpPr>
            <a:spLocks noGrp="1"/>
          </p:cNvSpPr>
          <p:nvPr>
            <p:ph type="sldNum" sz="quarter" idx="12"/>
          </p:nvPr>
        </p:nvSpPr>
        <p:spPr/>
        <p:txBody>
          <a:bodyPr/>
          <a:lstStyle/>
          <a:p>
            <a:fld id="{8DBF545B-0AC4-4F52-ACEB-28BADA18A82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Active State</a:t>
            </a:r>
            <a:endParaRPr lang="en-US" dirty="0">
              <a:solidFill>
                <a:srgbClr val="00B0F0"/>
              </a:solidFill>
            </a:endParaRPr>
          </a:p>
        </p:txBody>
      </p:sp>
      <p:sp>
        <p:nvSpPr>
          <p:cNvPr id="3" name="Content Placeholder 2"/>
          <p:cNvSpPr>
            <a:spLocks noGrp="1"/>
          </p:cNvSpPr>
          <p:nvPr>
            <p:ph idx="1"/>
          </p:nvPr>
        </p:nvSpPr>
        <p:spPr/>
        <p:txBody>
          <a:bodyPr/>
          <a:lstStyle/>
          <a:p>
            <a:r>
              <a:rPr lang="en-US" dirty="0"/>
              <a:t>In this state the transaction is being executed. </a:t>
            </a:r>
          </a:p>
          <a:p>
            <a:r>
              <a:rPr lang="en-US" dirty="0"/>
              <a:t>It is the initial state of transaction.</a:t>
            </a:r>
          </a:p>
          <a:p>
            <a:r>
              <a:rPr lang="en-US" dirty="0"/>
              <a:t>The transaction performs its READ and WRITE operations in this state.</a:t>
            </a:r>
          </a:p>
          <a:p>
            <a:endParaRPr lang="en-US" dirty="0"/>
          </a:p>
          <a:p>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Partially Committed State</a:t>
            </a:r>
          </a:p>
        </p:txBody>
      </p:sp>
      <p:sp>
        <p:nvSpPr>
          <p:cNvPr id="3" name="Content Placeholder 2"/>
          <p:cNvSpPr>
            <a:spLocks noGrp="1"/>
          </p:cNvSpPr>
          <p:nvPr>
            <p:ph idx="1"/>
          </p:nvPr>
        </p:nvSpPr>
        <p:spPr/>
        <p:txBody>
          <a:bodyPr/>
          <a:lstStyle/>
          <a:p>
            <a:r>
              <a:rPr lang="en-US" dirty="0"/>
              <a:t>When transaction executes its final operation, it is said to be in this state,</a:t>
            </a:r>
          </a:p>
          <a:p>
            <a:r>
              <a:rPr lang="en-US" dirty="0"/>
              <a:t>After execution of all operations, the database system performs some checks eg, consistency state of database.</a:t>
            </a:r>
          </a:p>
        </p:txBody>
      </p:sp>
      <p:sp>
        <p:nvSpPr>
          <p:cNvPr id="4" name="Slide Number Placeholder 3"/>
          <p:cNvSpPr>
            <a:spLocks noGrp="1"/>
          </p:cNvSpPr>
          <p:nvPr>
            <p:ph type="sldNum" sz="quarter" idx="12"/>
          </p:nvPr>
        </p:nvSpPr>
        <p:spPr/>
        <p:txBody>
          <a:bodyPr/>
          <a:lstStyle/>
          <a:p>
            <a:fld id="{8DBF545B-0AC4-4F52-ACEB-28BADA18A82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Failed State</a:t>
            </a:r>
          </a:p>
        </p:txBody>
      </p:sp>
      <p:sp>
        <p:nvSpPr>
          <p:cNvPr id="3" name="Content Placeholder 2"/>
          <p:cNvSpPr>
            <a:spLocks noGrp="1"/>
          </p:cNvSpPr>
          <p:nvPr>
            <p:ph idx="1"/>
          </p:nvPr>
        </p:nvSpPr>
        <p:spPr/>
        <p:txBody>
          <a:bodyPr/>
          <a:lstStyle/>
          <a:p>
            <a:pPr algn="just"/>
            <a:r>
              <a:rPr lang="en-US" dirty="0"/>
              <a:t>If any check made by database recovery system fails, the transaction is said to be in failed state, from where it can no longer proceed further.</a:t>
            </a:r>
          </a:p>
        </p:txBody>
      </p:sp>
      <p:sp>
        <p:nvSpPr>
          <p:cNvPr id="4" name="Slide Number Placeholder 3"/>
          <p:cNvSpPr>
            <a:spLocks noGrp="1"/>
          </p:cNvSpPr>
          <p:nvPr>
            <p:ph type="sldNum" sz="quarter" idx="12"/>
          </p:nvPr>
        </p:nvSpPr>
        <p:spPr/>
        <p:txBody>
          <a:bodyPr/>
          <a:lstStyle/>
          <a:p>
            <a:fld id="{8DBF545B-0AC4-4F52-ACEB-28BADA18A82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Aborted State</a:t>
            </a:r>
          </a:p>
        </p:txBody>
      </p:sp>
      <p:sp>
        <p:nvSpPr>
          <p:cNvPr id="3" name="Content Placeholder 2"/>
          <p:cNvSpPr>
            <a:spLocks noGrp="1"/>
          </p:cNvSpPr>
          <p:nvPr>
            <p:ph idx="1"/>
          </p:nvPr>
        </p:nvSpPr>
        <p:spPr/>
        <p:txBody>
          <a:bodyPr>
            <a:normAutofit lnSpcReduction="10000"/>
          </a:bodyPr>
          <a:lstStyle/>
          <a:p>
            <a:pPr algn="just"/>
            <a:r>
              <a:rPr lang="en-US" sz="2800" dirty="0"/>
              <a:t>If any of the checks fails and transaction reached in failed state, the recovery manager rolls back all its write operations on the database to make database in the state where it was prior to the start off execution of transaction.</a:t>
            </a:r>
          </a:p>
          <a:p>
            <a:pPr algn="just"/>
            <a:r>
              <a:rPr lang="en-US" sz="2800" dirty="0"/>
              <a:t>Transactions in this state are called aborted.</a:t>
            </a:r>
          </a:p>
          <a:p>
            <a:pPr algn="just"/>
            <a:r>
              <a:rPr lang="en-US" sz="2800" dirty="0"/>
              <a:t>Database recovery module can select either of the following operations:</a:t>
            </a:r>
          </a:p>
          <a:p>
            <a:pPr algn="just"/>
            <a:r>
              <a:rPr lang="en-US" sz="2800" dirty="0"/>
              <a:t>Restart the transaction</a:t>
            </a:r>
          </a:p>
          <a:p>
            <a:pPr algn="just"/>
            <a:r>
              <a:rPr lang="en-US" sz="2800" dirty="0"/>
              <a:t>Kill the transaction</a:t>
            </a:r>
          </a:p>
        </p:txBody>
      </p:sp>
      <p:sp>
        <p:nvSpPr>
          <p:cNvPr id="4" name="Slide Number Placeholder 3"/>
          <p:cNvSpPr>
            <a:spLocks noGrp="1"/>
          </p:cNvSpPr>
          <p:nvPr>
            <p:ph type="sldNum" sz="quarter" idx="12"/>
          </p:nvPr>
        </p:nvSpPr>
        <p:spPr/>
        <p:txBody>
          <a:bodyPr/>
          <a:lstStyle/>
          <a:p>
            <a:fld id="{8DBF545B-0AC4-4F52-ACEB-28BADA18A82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Committed State</a:t>
            </a:r>
          </a:p>
        </p:txBody>
      </p:sp>
      <p:sp>
        <p:nvSpPr>
          <p:cNvPr id="3" name="Content Placeholder 2"/>
          <p:cNvSpPr>
            <a:spLocks noGrp="1"/>
          </p:cNvSpPr>
          <p:nvPr>
            <p:ph idx="1"/>
          </p:nvPr>
        </p:nvSpPr>
        <p:spPr/>
        <p:txBody>
          <a:bodyPr/>
          <a:lstStyle/>
          <a:p>
            <a:pPr algn="just"/>
            <a:r>
              <a:rPr lang="en-US" dirty="0"/>
              <a:t>If transaction executes all its operations successfully it is said to be committed.</a:t>
            </a:r>
          </a:p>
          <a:p>
            <a:pPr algn="just"/>
            <a:r>
              <a:rPr lang="en-US" dirty="0"/>
              <a:t>All its effects are now permanently made on database system.</a:t>
            </a:r>
          </a:p>
        </p:txBody>
      </p:sp>
      <p:sp>
        <p:nvSpPr>
          <p:cNvPr id="4" name="Slide Number Placeholder 3"/>
          <p:cNvSpPr>
            <a:spLocks noGrp="1"/>
          </p:cNvSpPr>
          <p:nvPr>
            <p:ph type="sldNum" sz="quarter" idx="12"/>
          </p:nvPr>
        </p:nvSpPr>
        <p:spPr/>
        <p:txBody>
          <a:bodyPr/>
          <a:lstStyle/>
          <a:p>
            <a:fld id="{8DBF545B-0AC4-4F52-ACEB-28BADA18A82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Contents of the Unit</a:t>
            </a:r>
          </a:p>
        </p:txBody>
      </p:sp>
      <p:sp>
        <p:nvSpPr>
          <p:cNvPr id="3" name="Content Placeholder 2"/>
          <p:cNvSpPr>
            <a:spLocks noGrp="1"/>
          </p:cNvSpPr>
          <p:nvPr>
            <p:ph idx="1"/>
          </p:nvPr>
        </p:nvSpPr>
        <p:spPr/>
        <p:txBody>
          <a:bodyPr/>
          <a:lstStyle/>
          <a:p>
            <a:pPr algn="just"/>
            <a:r>
              <a:rPr lang="en-US" altLang="en-US" dirty="0"/>
              <a:t>Introduction to Transaction Processing; Transaction and System Concepts, Desirable Properties of Transaction; Characterizing Schedules based on Recoverability; Characterizing Schedules based on Serializability </a:t>
            </a:r>
          </a:p>
          <a:p>
            <a:pPr algn="just"/>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2</a:t>
            </a:fld>
            <a:endParaRPr lang="en-US"/>
          </a:p>
        </p:txBody>
      </p:sp>
    </p:spTree>
    <p:extLst>
      <p:ext uri="{BB962C8B-B14F-4D97-AF65-F5344CB8AC3E}">
        <p14:creationId xmlns:p14="http://schemas.microsoft.com/office/powerpoint/2010/main" val="79020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lstStyle/>
          <a:p>
            <a:endParaRPr lang="en-US" dirty="0"/>
          </a:p>
          <a:p>
            <a:endParaRPr lang="en-US" dirty="0"/>
          </a:p>
          <a:p>
            <a:endParaRPr lang="en-US" sz="2000" dirty="0"/>
          </a:p>
          <a:p>
            <a:r>
              <a:rPr lang="en-US" sz="2000" dirty="0"/>
              <a:t>Begin		</a:t>
            </a:r>
            <a:r>
              <a:rPr lang="en-US" sz="1600" dirty="0"/>
              <a:t>End-transaction                          Commit Transaction</a:t>
            </a:r>
            <a:endParaRPr lang="en-US" sz="2000" dirty="0"/>
          </a:p>
          <a:p>
            <a:pPr>
              <a:buNone/>
            </a:pPr>
            <a:r>
              <a:rPr lang="en-US" sz="2000" dirty="0"/>
              <a:t>Transaction</a:t>
            </a:r>
          </a:p>
          <a:p>
            <a:pPr>
              <a:buNone/>
            </a:pPr>
            <a:endParaRPr lang="en-US" sz="2000" dirty="0"/>
          </a:p>
          <a:p>
            <a:pPr>
              <a:buNone/>
            </a:pPr>
            <a:endParaRPr lang="en-US" sz="2000" dirty="0"/>
          </a:p>
          <a:p>
            <a:pPr>
              <a:buNone/>
            </a:pPr>
            <a:endParaRPr lang="en-US" sz="2000" dirty="0"/>
          </a:p>
          <a:p>
            <a:pPr>
              <a:buNone/>
            </a:pPr>
            <a:r>
              <a:rPr lang="en-US" sz="2000" dirty="0"/>
              <a:t>		Abort                Abort</a:t>
            </a:r>
          </a:p>
          <a:p>
            <a:endParaRPr lang="en-US" dirty="0"/>
          </a:p>
          <a:p>
            <a:endParaRPr lang="en-US" dirty="0"/>
          </a:p>
          <a:p>
            <a:endParaRPr lang="en-US" dirty="0"/>
          </a:p>
          <a:p>
            <a:r>
              <a:rPr lang="en-US" dirty="0"/>
              <a:t>                 Figure: State of transaction</a:t>
            </a:r>
          </a:p>
        </p:txBody>
      </p:sp>
      <p:sp>
        <p:nvSpPr>
          <p:cNvPr id="4" name="Slide Number Placeholder 3"/>
          <p:cNvSpPr>
            <a:spLocks noGrp="1"/>
          </p:cNvSpPr>
          <p:nvPr>
            <p:ph type="sldNum" sz="quarter" idx="12"/>
          </p:nvPr>
        </p:nvSpPr>
        <p:spPr/>
        <p:txBody>
          <a:bodyPr/>
          <a:lstStyle/>
          <a:p>
            <a:fld id="{8DBF545B-0AC4-4F52-ACEB-28BADA18A823}" type="slidenum">
              <a:rPr lang="en-US" smtClean="0"/>
              <a:pPr/>
              <a:t>20</a:t>
            </a:fld>
            <a:endParaRPr lang="en-US"/>
          </a:p>
        </p:txBody>
      </p:sp>
      <p:sp>
        <p:nvSpPr>
          <p:cNvPr id="5" name="Oval 4"/>
          <p:cNvSpPr/>
          <p:nvPr/>
        </p:nvSpPr>
        <p:spPr>
          <a:xfrm>
            <a:off x="1935480" y="18288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a:t>
            </a:r>
          </a:p>
        </p:txBody>
      </p:sp>
      <p:sp>
        <p:nvSpPr>
          <p:cNvPr id="6" name="Oval 5"/>
          <p:cNvSpPr/>
          <p:nvPr/>
        </p:nvSpPr>
        <p:spPr>
          <a:xfrm>
            <a:off x="4190206" y="1905000"/>
            <a:ext cx="182959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Partially Committed</a:t>
            </a:r>
          </a:p>
        </p:txBody>
      </p:sp>
      <p:sp>
        <p:nvSpPr>
          <p:cNvPr id="7" name="Oval 6"/>
          <p:cNvSpPr/>
          <p:nvPr/>
        </p:nvSpPr>
        <p:spPr>
          <a:xfrm>
            <a:off x="1066800" y="4953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Failed</a:t>
            </a:r>
          </a:p>
        </p:txBody>
      </p:sp>
      <p:sp>
        <p:nvSpPr>
          <p:cNvPr id="8" name="Oval 7"/>
          <p:cNvSpPr/>
          <p:nvPr/>
        </p:nvSpPr>
        <p:spPr>
          <a:xfrm>
            <a:off x="6553200" y="5029200"/>
            <a:ext cx="1905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Terminated</a:t>
            </a:r>
          </a:p>
        </p:txBody>
      </p:sp>
      <p:sp>
        <p:nvSpPr>
          <p:cNvPr id="9" name="Oval 8"/>
          <p:cNvSpPr/>
          <p:nvPr/>
        </p:nvSpPr>
        <p:spPr>
          <a:xfrm>
            <a:off x="6705600" y="20574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Committed</a:t>
            </a:r>
          </a:p>
        </p:txBody>
      </p:sp>
      <p:cxnSp>
        <p:nvCxnSpPr>
          <p:cNvPr id="11" name="Straight Arrow Connector 10"/>
          <p:cNvCxnSpPr>
            <a:stCxn id="5" idx="6"/>
          </p:cNvCxnSpPr>
          <p:nvPr/>
        </p:nvCxnSpPr>
        <p:spPr>
          <a:xfrm flipV="1">
            <a:off x="3459480" y="2209800"/>
            <a:ext cx="1295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9" idx="2"/>
          </p:cNvCxnSpPr>
          <p:nvPr/>
        </p:nvCxnSpPr>
        <p:spPr>
          <a:xfrm>
            <a:off x="6019800" y="23622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p:cNvCxnSpPr>
          <p:nvPr/>
        </p:nvCxnSpPr>
        <p:spPr>
          <a:xfrm rot="5400000">
            <a:off x="6380956" y="3981450"/>
            <a:ext cx="2362994" cy="38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8" idx="2"/>
          </p:cNvCxnSpPr>
          <p:nvPr/>
        </p:nvCxnSpPr>
        <p:spPr>
          <a:xfrm>
            <a:off x="2590800" y="5410200"/>
            <a:ext cx="396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1142206" y="3657600"/>
            <a:ext cx="2286794" cy="305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2362200" y="2743200"/>
            <a:ext cx="2514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96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15400" cy="4756150"/>
          </a:xfrm>
        </p:spPr>
        <p:txBody>
          <a:bodyPr/>
          <a:lstStyle/>
          <a:p>
            <a:pPr algn="just"/>
            <a:r>
              <a:rPr lang="en-US" dirty="0"/>
              <a:t>Several problems can occur when concurrent transactions execute in an uncontrolled manner. </a:t>
            </a:r>
          </a:p>
          <a:p>
            <a:pPr algn="just"/>
            <a:r>
              <a:rPr lang="en-US" b="1" dirty="0"/>
              <a:t>The Lost Update Problem</a:t>
            </a:r>
          </a:p>
          <a:p>
            <a:pPr algn="just"/>
            <a:r>
              <a:rPr lang="en-US" b="1" dirty="0"/>
              <a:t>The Temporary Update (or dirty read) Problem</a:t>
            </a:r>
          </a:p>
          <a:p>
            <a:pPr algn="just"/>
            <a:r>
              <a:rPr lang="en-US" b="1" dirty="0"/>
              <a:t>The Incorrect Summary Problem</a:t>
            </a:r>
          </a:p>
        </p:txBody>
      </p:sp>
      <p:sp>
        <p:nvSpPr>
          <p:cNvPr id="2" name="Title 1"/>
          <p:cNvSpPr>
            <a:spLocks noGrp="1"/>
          </p:cNvSpPr>
          <p:nvPr>
            <p:ph type="title"/>
          </p:nvPr>
        </p:nvSpPr>
        <p:spPr/>
        <p:txBody>
          <a:bodyPr>
            <a:normAutofit fontScale="90000"/>
          </a:bodyPr>
          <a:lstStyle/>
          <a:p>
            <a:r>
              <a:rPr lang="en-US" dirty="0">
                <a:solidFill>
                  <a:srgbClr val="00B0F0"/>
                </a:solidFill>
              </a:rPr>
              <a:t>Why Concurrency Control is needed</a:t>
            </a:r>
          </a:p>
        </p:txBody>
      </p:sp>
      <p:sp>
        <p:nvSpPr>
          <p:cNvPr id="4" name="Slide Number Placeholder 3"/>
          <p:cNvSpPr>
            <a:spLocks noGrp="1"/>
          </p:cNvSpPr>
          <p:nvPr>
            <p:ph type="sldNum" sz="quarter" idx="12"/>
          </p:nvPr>
        </p:nvSpPr>
        <p:spPr/>
        <p:txBody>
          <a:bodyPr/>
          <a:lstStyle/>
          <a:p>
            <a:fld id="{8DBF545B-0AC4-4F52-ACEB-28BADA18A823}" type="slidenum">
              <a:rPr lang="en-US" smtClean="0"/>
              <a:pPr/>
              <a:t>21</a:t>
            </a:fld>
            <a:endParaRPr lang="en-US"/>
          </a:p>
        </p:txBody>
      </p:sp>
    </p:spTree>
    <p:extLst>
      <p:ext uri="{BB962C8B-B14F-4D97-AF65-F5344CB8AC3E}">
        <p14:creationId xmlns:p14="http://schemas.microsoft.com/office/powerpoint/2010/main" val="26839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00B0F0"/>
                </a:solidFill>
              </a:rPr>
              <a:t>Why Concurrency Control is needed</a:t>
            </a:r>
          </a:p>
        </p:txBody>
      </p:sp>
      <p:sp>
        <p:nvSpPr>
          <p:cNvPr id="3" name="Content Placeholder 2"/>
          <p:cNvSpPr>
            <a:spLocks noGrp="1"/>
          </p:cNvSpPr>
          <p:nvPr>
            <p:ph idx="1"/>
          </p:nvPr>
        </p:nvSpPr>
        <p:spPr>
          <a:xfrm>
            <a:off x="228600" y="990600"/>
            <a:ext cx="8915400" cy="5135563"/>
          </a:xfrm>
        </p:spPr>
        <p:txBody>
          <a:bodyPr/>
          <a:lstStyle/>
          <a:p>
            <a:pPr algn="just"/>
            <a:r>
              <a:rPr lang="en-US" b="1" dirty="0"/>
              <a:t>The Lost Update Problem : </a:t>
            </a:r>
            <a:r>
              <a:rPr lang="en-US" dirty="0"/>
              <a:t>This problem occurs when two transactions that access the same database items have their operations interleaved in a way that makes the value of some data items incorrect</a:t>
            </a:r>
          </a:p>
          <a:p>
            <a:pPr algn="just"/>
            <a:endParaRPr lang="en-US" b="1" dirty="0"/>
          </a:p>
          <a:p>
            <a:pPr algn="just"/>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22</a:t>
            </a:fld>
            <a:endParaRPr lang="en-US"/>
          </a:p>
        </p:txBody>
      </p:sp>
    </p:spTree>
    <p:extLst>
      <p:ext uri="{BB962C8B-B14F-4D97-AF65-F5344CB8AC3E}">
        <p14:creationId xmlns:p14="http://schemas.microsoft.com/office/powerpoint/2010/main" val="4186318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Why Concurrency Control is needed</a:t>
            </a:r>
          </a:p>
        </p:txBody>
      </p:sp>
      <p:sp>
        <p:nvSpPr>
          <p:cNvPr id="3" name="Content Placeholder 2"/>
          <p:cNvSpPr>
            <a:spLocks noGrp="1"/>
          </p:cNvSpPr>
          <p:nvPr>
            <p:ph idx="1"/>
          </p:nvPr>
        </p:nvSpPr>
        <p:spPr>
          <a:xfrm>
            <a:off x="228600" y="1600200"/>
            <a:ext cx="8915400" cy="4525963"/>
          </a:xfrm>
        </p:spPr>
        <p:txBody>
          <a:bodyPr/>
          <a:lstStyle/>
          <a:p>
            <a:r>
              <a:rPr lang="en-US" b="1" dirty="0"/>
              <a:t>The Temporary Update (or dirty read) Problem : </a:t>
            </a:r>
            <a:r>
              <a:rPr lang="en-US" dirty="0"/>
              <a:t>This problem occurs when one transaction updates a database and then the transaction fails for some reason. meanwhile, the updated item is accessed (read) by another transaction before it is changed back to its original value.</a:t>
            </a:r>
            <a:endParaRPr lang="en-US" b="1" dirty="0"/>
          </a:p>
          <a:p>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23</a:t>
            </a:fld>
            <a:endParaRPr lang="en-US"/>
          </a:p>
        </p:txBody>
      </p:sp>
    </p:spTree>
    <p:extLst>
      <p:ext uri="{BB962C8B-B14F-4D97-AF65-F5344CB8AC3E}">
        <p14:creationId xmlns:p14="http://schemas.microsoft.com/office/powerpoint/2010/main" val="342911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Why Concurrency Control is needed</a:t>
            </a:r>
          </a:p>
        </p:txBody>
      </p:sp>
      <p:sp>
        <p:nvSpPr>
          <p:cNvPr id="3" name="Content Placeholder 2"/>
          <p:cNvSpPr>
            <a:spLocks noGrp="1"/>
          </p:cNvSpPr>
          <p:nvPr>
            <p:ph idx="1"/>
          </p:nvPr>
        </p:nvSpPr>
        <p:spPr/>
        <p:txBody>
          <a:bodyPr/>
          <a:lstStyle/>
          <a:p>
            <a:pPr algn="just"/>
            <a:r>
              <a:rPr lang="en-US" b="1" dirty="0"/>
              <a:t>The Incorrect Summary Problem : </a:t>
            </a:r>
            <a:r>
              <a:rPr lang="en-US" dirty="0"/>
              <a:t>If one transaction is calculating an average summary function on a number of database items while other transactions are updating some of these items, the aggregate function may calculate some values before they are updated and other after they are updated.</a:t>
            </a:r>
            <a:endParaRPr lang="en-US" b="1" dirty="0"/>
          </a:p>
          <a:p>
            <a:pPr algn="just"/>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24</a:t>
            </a:fld>
            <a:endParaRPr lang="en-US"/>
          </a:p>
        </p:txBody>
      </p:sp>
    </p:spTree>
    <p:extLst>
      <p:ext uri="{BB962C8B-B14F-4D97-AF65-F5344CB8AC3E}">
        <p14:creationId xmlns:p14="http://schemas.microsoft.com/office/powerpoint/2010/main" val="768927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85800" y="0"/>
            <a:ext cx="6629400" cy="6700812"/>
          </a:xfrm>
          <a:prstGeom prst="rect">
            <a:avLst/>
          </a:prstGeom>
        </p:spPr>
      </p:pic>
      <p:sp>
        <p:nvSpPr>
          <p:cNvPr id="4" name="Slide Number Placeholder 3"/>
          <p:cNvSpPr>
            <a:spLocks noGrp="1"/>
          </p:cNvSpPr>
          <p:nvPr>
            <p:ph type="sldNum" sz="quarter" idx="12"/>
          </p:nvPr>
        </p:nvSpPr>
        <p:spPr/>
        <p:txBody>
          <a:bodyPr/>
          <a:lstStyle/>
          <a:p>
            <a:fld id="{8DBF545B-0AC4-4F52-ACEB-28BADA18A823}" type="slidenum">
              <a:rPr lang="en-US" smtClean="0"/>
              <a:pPr/>
              <a:t>25</a:t>
            </a:fld>
            <a:endParaRPr lang="en-US"/>
          </a:p>
        </p:txBody>
      </p:sp>
    </p:spTree>
    <p:extLst>
      <p:ext uri="{BB962C8B-B14F-4D97-AF65-F5344CB8AC3E}">
        <p14:creationId xmlns:p14="http://schemas.microsoft.com/office/powerpoint/2010/main" val="3510096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85848" y="381000"/>
            <a:ext cx="7643752" cy="5845222"/>
          </a:xfrm>
          <a:prstGeom prst="rect">
            <a:avLst/>
          </a:prstGeom>
        </p:spPr>
      </p:pic>
      <p:sp>
        <p:nvSpPr>
          <p:cNvPr id="4" name="Slide Number Placeholder 3"/>
          <p:cNvSpPr>
            <a:spLocks noGrp="1"/>
          </p:cNvSpPr>
          <p:nvPr>
            <p:ph type="sldNum" sz="quarter" idx="12"/>
          </p:nvPr>
        </p:nvSpPr>
        <p:spPr/>
        <p:txBody>
          <a:bodyPr/>
          <a:lstStyle/>
          <a:p>
            <a:fld id="{8DBF545B-0AC4-4F52-ACEB-28BADA18A823}" type="slidenum">
              <a:rPr lang="en-US" smtClean="0"/>
              <a:pPr/>
              <a:t>26</a:t>
            </a:fld>
            <a:endParaRPr lang="en-US"/>
          </a:p>
        </p:txBody>
      </p:sp>
    </p:spTree>
    <p:extLst>
      <p:ext uri="{BB962C8B-B14F-4D97-AF65-F5344CB8AC3E}">
        <p14:creationId xmlns:p14="http://schemas.microsoft.com/office/powerpoint/2010/main" val="394387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Schedules</a:t>
            </a:r>
          </a:p>
        </p:txBody>
      </p:sp>
      <p:sp>
        <p:nvSpPr>
          <p:cNvPr id="3" name="Content Placeholder 2"/>
          <p:cNvSpPr>
            <a:spLocks noGrp="1"/>
          </p:cNvSpPr>
          <p:nvPr>
            <p:ph idx="1"/>
          </p:nvPr>
        </p:nvSpPr>
        <p:spPr/>
        <p:txBody>
          <a:bodyPr/>
          <a:lstStyle/>
          <a:p>
            <a:pPr algn="just"/>
            <a:r>
              <a:rPr lang="en-US" dirty="0"/>
              <a:t>When transactions are executing concurrently in an interleaved fashion, then the order of execution of operations from the various transactions is known as a schedules (history).</a:t>
            </a:r>
          </a:p>
        </p:txBody>
      </p:sp>
      <p:sp>
        <p:nvSpPr>
          <p:cNvPr id="4" name="Slide Number Placeholder 3"/>
          <p:cNvSpPr>
            <a:spLocks noGrp="1"/>
          </p:cNvSpPr>
          <p:nvPr>
            <p:ph type="sldNum" sz="quarter" idx="12"/>
          </p:nvPr>
        </p:nvSpPr>
        <p:spPr/>
        <p:txBody>
          <a:bodyPr/>
          <a:lstStyle/>
          <a:p>
            <a:fld id="{8DBF545B-0AC4-4F52-ACEB-28BADA18A823}" type="slidenum">
              <a:rPr lang="en-US" smtClean="0"/>
              <a:pPr/>
              <a:t>27</a:t>
            </a:fld>
            <a:endParaRPr lang="en-US"/>
          </a:p>
        </p:txBody>
      </p:sp>
    </p:spTree>
    <p:extLst>
      <p:ext uri="{BB962C8B-B14F-4D97-AF65-F5344CB8AC3E}">
        <p14:creationId xmlns:p14="http://schemas.microsoft.com/office/powerpoint/2010/main" val="3976376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Schedule</a:t>
            </a:r>
          </a:p>
        </p:txBody>
      </p:sp>
      <p:sp>
        <p:nvSpPr>
          <p:cNvPr id="3" name="Content Placeholder 2"/>
          <p:cNvSpPr>
            <a:spLocks noGrp="1"/>
          </p:cNvSpPr>
          <p:nvPr>
            <p:ph idx="1"/>
          </p:nvPr>
        </p:nvSpPr>
        <p:spPr>
          <a:xfrm>
            <a:off x="76200" y="1462088"/>
            <a:ext cx="8839200" cy="4938712"/>
          </a:xfrm>
        </p:spPr>
        <p:txBody>
          <a:bodyPr>
            <a:normAutofit fontScale="92500" lnSpcReduction="10000"/>
          </a:bodyPr>
          <a:lstStyle/>
          <a:p>
            <a:pPr lvl="1" algn="just">
              <a:lnSpc>
                <a:spcPct val="90000"/>
              </a:lnSpc>
              <a:buNone/>
            </a:pPr>
            <a:r>
              <a:rPr lang="en-US" altLang="zh-CN" dirty="0">
                <a:latin typeface="Times New Roman" pitchFamily="18" charset="0"/>
              </a:rPr>
              <a:t>A schedule S of n transactions T</a:t>
            </a:r>
            <a:r>
              <a:rPr lang="en-US" altLang="zh-CN" baseline="-25000" dirty="0">
                <a:latin typeface="Times New Roman" pitchFamily="18" charset="0"/>
              </a:rPr>
              <a:t>1</a:t>
            </a:r>
            <a:r>
              <a:rPr lang="en-US" altLang="zh-CN" dirty="0">
                <a:latin typeface="Times New Roman" pitchFamily="18" charset="0"/>
              </a:rPr>
              <a:t>,T</a:t>
            </a:r>
            <a:r>
              <a:rPr lang="en-US" altLang="zh-CN" baseline="-25000" dirty="0">
                <a:latin typeface="Times New Roman" pitchFamily="18" charset="0"/>
              </a:rPr>
              <a:t>2</a:t>
            </a:r>
            <a:r>
              <a:rPr lang="en-US" altLang="zh-CN" dirty="0">
                <a:latin typeface="Times New Roman" pitchFamily="18" charset="0"/>
              </a:rPr>
              <a:t>,…T</a:t>
            </a:r>
            <a:r>
              <a:rPr lang="en-US" altLang="zh-CN" baseline="-25000" dirty="0">
                <a:latin typeface="Times New Roman" pitchFamily="18" charset="0"/>
              </a:rPr>
              <a:t>n</a:t>
            </a:r>
            <a:r>
              <a:rPr lang="en-US" altLang="zh-CN" dirty="0">
                <a:latin typeface="Times New Roman" pitchFamily="18" charset="0"/>
              </a:rPr>
              <a:t> is an ordering of the operations of the transactions subject to the constraint that, for each transaction T</a:t>
            </a:r>
            <a:r>
              <a:rPr lang="en-US" altLang="zh-CN" baseline="-25000" dirty="0">
                <a:latin typeface="Times New Roman" pitchFamily="18" charset="0"/>
              </a:rPr>
              <a:t>i</a:t>
            </a:r>
            <a:r>
              <a:rPr lang="en-US" altLang="zh-CN" dirty="0">
                <a:latin typeface="Times New Roman" pitchFamily="18" charset="0"/>
              </a:rPr>
              <a:t> that participates in S, the operations of T</a:t>
            </a:r>
            <a:r>
              <a:rPr lang="en-US" altLang="zh-CN" baseline="-25000" dirty="0">
                <a:latin typeface="Times New Roman" pitchFamily="18" charset="0"/>
              </a:rPr>
              <a:t>i</a:t>
            </a:r>
            <a:r>
              <a:rPr lang="en-US" altLang="zh-CN" dirty="0">
                <a:latin typeface="Times New Roman" pitchFamily="18" charset="0"/>
              </a:rPr>
              <a:t> in S must appear in the same order in which they occur in T</a:t>
            </a:r>
            <a:r>
              <a:rPr lang="en-US" altLang="zh-CN" baseline="-25000" dirty="0">
                <a:latin typeface="Times New Roman" pitchFamily="18" charset="0"/>
              </a:rPr>
              <a:t>i</a:t>
            </a:r>
            <a:r>
              <a:rPr lang="en-US" altLang="zh-CN" dirty="0">
                <a:latin typeface="Times New Roman" pitchFamily="18" charset="0"/>
              </a:rPr>
              <a:t>.</a:t>
            </a:r>
          </a:p>
          <a:p>
            <a:pPr lvl="1" algn="just">
              <a:lnSpc>
                <a:spcPct val="90000"/>
              </a:lnSpc>
              <a:buNone/>
            </a:pPr>
            <a:r>
              <a:rPr lang="en-US" altLang="zh-CN" dirty="0">
                <a:latin typeface="Times New Roman" pitchFamily="18" charset="0"/>
              </a:rPr>
              <a:t>   However, that operations from other transactions T</a:t>
            </a:r>
            <a:r>
              <a:rPr lang="en-US" altLang="zh-CN" baseline="-25000" dirty="0">
                <a:latin typeface="Times New Roman" pitchFamily="18" charset="0"/>
              </a:rPr>
              <a:t>j</a:t>
            </a:r>
            <a:r>
              <a:rPr lang="en-US" altLang="zh-CN" dirty="0">
                <a:latin typeface="Times New Roman" pitchFamily="18" charset="0"/>
              </a:rPr>
              <a:t> can be interleaved with the operations of T</a:t>
            </a:r>
            <a:r>
              <a:rPr lang="en-US" altLang="zh-CN" baseline="-25000" dirty="0">
                <a:latin typeface="Times New Roman" pitchFamily="18" charset="0"/>
              </a:rPr>
              <a:t>i</a:t>
            </a:r>
            <a:r>
              <a:rPr lang="en-US" altLang="zh-CN" dirty="0">
                <a:latin typeface="Times New Roman" pitchFamily="18" charset="0"/>
              </a:rPr>
              <a:t> in S.</a:t>
            </a:r>
          </a:p>
          <a:p>
            <a:pPr lvl="1" algn="just">
              <a:lnSpc>
                <a:spcPct val="90000"/>
              </a:lnSpc>
              <a:buNone/>
            </a:pPr>
            <a:r>
              <a:rPr lang="en-US" altLang="zh-CN" dirty="0">
                <a:latin typeface="Times New Roman" pitchFamily="18" charset="0"/>
              </a:rPr>
              <a:t>   For the purpose of recovery and concurrency control, we are mainly interested in the </a:t>
            </a:r>
            <a:r>
              <a:rPr lang="en-US" altLang="zh-CN" b="1" dirty="0">
                <a:latin typeface="Times New Roman" pitchFamily="18" charset="0"/>
              </a:rPr>
              <a:t>read_item</a:t>
            </a:r>
            <a:r>
              <a:rPr lang="en-US" altLang="zh-CN" dirty="0">
                <a:latin typeface="Times New Roman" pitchFamily="18" charset="0"/>
              </a:rPr>
              <a:t> and </a:t>
            </a:r>
            <a:r>
              <a:rPr lang="en-US" altLang="zh-CN" b="1" dirty="0">
                <a:latin typeface="Times New Roman" pitchFamily="18" charset="0"/>
              </a:rPr>
              <a:t>write_item</a:t>
            </a:r>
            <a:r>
              <a:rPr lang="en-US" altLang="zh-CN" dirty="0">
                <a:latin typeface="Times New Roman" pitchFamily="18" charset="0"/>
              </a:rPr>
              <a:t> operations. A shorthand notation for describing a schedule uses the symbols </a:t>
            </a:r>
            <a:r>
              <a:rPr lang="en-US" altLang="zh-CN" b="1" dirty="0">
                <a:latin typeface="Times New Roman" pitchFamily="18" charset="0"/>
              </a:rPr>
              <a:t>r, w, c</a:t>
            </a:r>
            <a:r>
              <a:rPr lang="en-US" altLang="zh-CN" dirty="0">
                <a:latin typeface="Times New Roman" pitchFamily="18" charset="0"/>
              </a:rPr>
              <a:t> and </a:t>
            </a:r>
            <a:r>
              <a:rPr lang="en-US" altLang="zh-CN" b="1" dirty="0">
                <a:latin typeface="Times New Roman" pitchFamily="18" charset="0"/>
              </a:rPr>
              <a:t>a</a:t>
            </a:r>
            <a:r>
              <a:rPr lang="en-US" altLang="zh-CN" dirty="0">
                <a:latin typeface="Times New Roman" pitchFamily="18" charset="0"/>
              </a:rPr>
              <a:t> for the operations </a:t>
            </a:r>
            <a:r>
              <a:rPr lang="en-US" altLang="zh-CN" b="1" dirty="0">
                <a:latin typeface="Times New Roman" pitchFamily="18" charset="0"/>
              </a:rPr>
              <a:t>read_item</a:t>
            </a:r>
            <a:r>
              <a:rPr lang="en-US" altLang="zh-CN" dirty="0">
                <a:latin typeface="Times New Roman" pitchFamily="18" charset="0"/>
              </a:rPr>
              <a:t>,  </a:t>
            </a:r>
            <a:r>
              <a:rPr lang="en-US" altLang="zh-CN" b="1" dirty="0">
                <a:latin typeface="Times New Roman" pitchFamily="18" charset="0"/>
              </a:rPr>
              <a:t>write_item</a:t>
            </a:r>
            <a:r>
              <a:rPr lang="en-US" altLang="zh-CN" dirty="0">
                <a:latin typeface="Times New Roman" pitchFamily="18" charset="0"/>
              </a:rPr>
              <a:t>, </a:t>
            </a:r>
            <a:r>
              <a:rPr lang="en-US" altLang="zh-CN" b="1" dirty="0">
                <a:latin typeface="Times New Roman" pitchFamily="18" charset="0"/>
              </a:rPr>
              <a:t>commit</a:t>
            </a:r>
            <a:r>
              <a:rPr lang="en-US" altLang="zh-CN" dirty="0">
                <a:latin typeface="Times New Roman" pitchFamily="18" charset="0"/>
              </a:rPr>
              <a:t>, </a:t>
            </a:r>
            <a:r>
              <a:rPr lang="en-US" altLang="zh-CN" b="1" dirty="0">
                <a:latin typeface="Times New Roman" pitchFamily="18" charset="0"/>
              </a:rPr>
              <a:t>abort</a:t>
            </a:r>
            <a:r>
              <a:rPr lang="en-US" altLang="zh-CN" dirty="0">
                <a:latin typeface="Times New Roman" pitchFamily="18" charset="0"/>
              </a:rPr>
              <a:t> respectively, appends as subscript the transaction id (transaction number) to each operation in the schedule.</a:t>
            </a:r>
          </a:p>
          <a:p>
            <a:pPr lvl="1" algn="just">
              <a:lnSpc>
                <a:spcPct val="90000"/>
              </a:lnSpc>
              <a:buNone/>
            </a:pPr>
            <a:endParaRPr lang="en-US" altLang="zh-CN" dirty="0">
              <a:latin typeface="Times New Roman" pitchFamily="18" charset="0"/>
            </a:endParaRPr>
          </a:p>
          <a:p>
            <a:pPr lvl="1" algn="just">
              <a:lnSpc>
                <a:spcPct val="90000"/>
              </a:lnSpc>
              <a:buNone/>
            </a:pPr>
            <a:endParaRPr lang="en-US" altLang="zh-CN" dirty="0">
              <a:latin typeface="Times New Roman" pitchFamily="18" charset="0"/>
            </a:endParaRPr>
          </a:p>
        </p:txBody>
      </p:sp>
      <p:sp>
        <p:nvSpPr>
          <p:cNvPr id="4" name="Slide Number Placeholder 3"/>
          <p:cNvSpPr>
            <a:spLocks noGrp="1"/>
          </p:cNvSpPr>
          <p:nvPr>
            <p:ph type="sldNum" sz="quarter" idx="12"/>
          </p:nvPr>
        </p:nvSpPr>
        <p:spPr/>
        <p:txBody>
          <a:bodyPr/>
          <a:lstStyle/>
          <a:p>
            <a:fld id="{8DBF545B-0AC4-4F52-ACEB-28BADA18A82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Schedule</a:t>
            </a:r>
            <a:endParaRPr lang="en-US" dirty="0"/>
          </a:p>
        </p:txBody>
      </p:sp>
      <p:sp>
        <p:nvSpPr>
          <p:cNvPr id="3" name="Content Placeholder 2"/>
          <p:cNvSpPr>
            <a:spLocks noGrp="1"/>
          </p:cNvSpPr>
          <p:nvPr>
            <p:ph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8DBF545B-0AC4-4F52-ACEB-28BADA18A823}" type="slidenum">
              <a:rPr lang="en-US" smtClean="0"/>
              <a:pPr/>
              <a:t>29</a:t>
            </a:fld>
            <a:endParaRPr lang="en-US"/>
          </a:p>
        </p:txBody>
      </p:sp>
      <p:pic>
        <p:nvPicPr>
          <p:cNvPr id="5" name="Picture 4"/>
          <p:cNvPicPr>
            <a:picLocks noChangeAspect="1"/>
          </p:cNvPicPr>
          <p:nvPr/>
        </p:nvPicPr>
        <p:blipFill>
          <a:blip r:embed="rId2"/>
          <a:stretch>
            <a:fillRect/>
          </a:stretch>
        </p:blipFill>
        <p:spPr>
          <a:xfrm>
            <a:off x="296555" y="1650873"/>
            <a:ext cx="8847445" cy="3835527"/>
          </a:xfrm>
          <a:prstGeom prst="rect">
            <a:avLst/>
          </a:prstGeom>
        </p:spPr>
      </p:pic>
    </p:spTree>
    <p:extLst>
      <p:ext uri="{BB962C8B-B14F-4D97-AF65-F5344CB8AC3E}">
        <p14:creationId xmlns:p14="http://schemas.microsoft.com/office/powerpoint/2010/main" val="23236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Introduction</a:t>
            </a:r>
          </a:p>
        </p:txBody>
      </p:sp>
      <p:sp>
        <p:nvSpPr>
          <p:cNvPr id="3" name="Content Placeholder 2"/>
          <p:cNvSpPr>
            <a:spLocks noGrp="1"/>
          </p:cNvSpPr>
          <p:nvPr>
            <p:ph idx="1"/>
          </p:nvPr>
        </p:nvSpPr>
        <p:spPr/>
        <p:txBody>
          <a:bodyPr>
            <a:normAutofit/>
          </a:bodyPr>
          <a:lstStyle/>
          <a:p>
            <a:pPr algn="just"/>
            <a:r>
              <a:rPr lang="en-US" sz="2800" dirty="0"/>
              <a:t>A transaction is a collection of several operations on the database that appears to be a single unit from the point of view of the database user.</a:t>
            </a:r>
          </a:p>
          <a:p>
            <a:pPr algn="just"/>
            <a:r>
              <a:rPr lang="en-US" sz="2800" dirty="0"/>
              <a:t>For example, a transfer of funds from one account to another account is a single operation from customer’s point of view but within the database system, however, it consists of several tasks.</a:t>
            </a:r>
          </a:p>
          <a:p>
            <a:pPr algn="just"/>
            <a:endParaRPr lang="en-US" sz="28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Schedule</a:t>
            </a:r>
            <a:endParaRPr lang="en-US" dirty="0">
              <a:solidFill>
                <a:srgbClr val="00B0F0"/>
              </a:solidFill>
            </a:endParaRPr>
          </a:p>
        </p:txBody>
      </p:sp>
      <p:graphicFrame>
        <p:nvGraphicFramePr>
          <p:cNvPr id="5" name="Content Placeholder 4"/>
          <p:cNvGraphicFramePr>
            <a:graphicFrameLocks noGrp="1"/>
          </p:cNvGraphicFramePr>
          <p:nvPr>
            <p:ph idx="1"/>
          </p:nvPr>
        </p:nvGraphicFramePr>
        <p:xfrm>
          <a:off x="457200" y="1600200"/>
          <a:ext cx="8229600" cy="3708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T</a:t>
                      </a:r>
                      <a:r>
                        <a:rPr lang="en-US" baseline="-25000" dirty="0"/>
                        <a:t>1</a:t>
                      </a:r>
                    </a:p>
                  </a:txBody>
                  <a:tcPr/>
                </a:tc>
                <a:tc>
                  <a:txBody>
                    <a:bodyPr/>
                    <a:lstStyle/>
                    <a:p>
                      <a:r>
                        <a:rPr lang="en-US" dirty="0"/>
                        <a:t>T</a:t>
                      </a:r>
                      <a:r>
                        <a:rPr lang="en-US" baseline="-25000" dirty="0"/>
                        <a:t>2</a:t>
                      </a:r>
                    </a:p>
                  </a:txBody>
                  <a:tcPr/>
                </a:tc>
                <a:tc>
                  <a:txBody>
                    <a:bodyPr/>
                    <a:lstStyle/>
                    <a:p>
                      <a:r>
                        <a:rPr lang="en-US" dirty="0"/>
                        <a:t>T</a:t>
                      </a:r>
                      <a:r>
                        <a:rPr lang="en-US" baseline="-25000" dirty="0"/>
                        <a:t>3</a:t>
                      </a:r>
                    </a:p>
                  </a:txBody>
                  <a:tcPr/>
                </a:tc>
                <a:extLst>
                  <a:ext uri="{0D108BD9-81ED-4DB2-BD59-A6C34878D82A}">
                    <a16:rowId xmlns:a16="http://schemas.microsoft.com/office/drawing/2014/main" val="10000"/>
                  </a:ext>
                </a:extLst>
              </a:tr>
              <a:tr h="370840">
                <a:tc>
                  <a:txBody>
                    <a:bodyPr/>
                    <a:lstStyle/>
                    <a:p>
                      <a:r>
                        <a:rPr lang="en-US" dirty="0"/>
                        <a:t>Read(X)</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Write(X)</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Commit</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r>
                        <a:rPr lang="en-US" dirty="0"/>
                        <a:t>Read(Y)</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r>
                        <a:rPr lang="en-US" dirty="0"/>
                        <a:t>Write(Y)</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r>
                        <a:rPr lang="en-US" dirty="0"/>
                        <a:t>Commit</a:t>
                      </a:r>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a:p>
                  </a:txBody>
                  <a:tcPr/>
                </a:tc>
                <a:tc>
                  <a:txBody>
                    <a:bodyPr/>
                    <a:lstStyle/>
                    <a:p>
                      <a:r>
                        <a:rPr lang="en-US" dirty="0"/>
                        <a:t>Read(Z)</a:t>
                      </a:r>
                    </a:p>
                  </a:txBody>
                  <a:tcPr/>
                </a:tc>
                <a:extLst>
                  <a:ext uri="{0D108BD9-81ED-4DB2-BD59-A6C34878D82A}">
                    <a16:rowId xmlns:a16="http://schemas.microsoft.com/office/drawing/2014/main" val="10007"/>
                  </a:ext>
                </a:extLst>
              </a:tr>
              <a:tr h="370840">
                <a:tc>
                  <a:txBody>
                    <a:bodyPr/>
                    <a:lstStyle/>
                    <a:p>
                      <a:endParaRPr lang="en-US"/>
                    </a:p>
                  </a:txBody>
                  <a:tcPr/>
                </a:tc>
                <a:tc>
                  <a:txBody>
                    <a:bodyPr/>
                    <a:lstStyle/>
                    <a:p>
                      <a:endParaRPr lang="en-US"/>
                    </a:p>
                  </a:txBody>
                  <a:tcPr/>
                </a:tc>
                <a:tc>
                  <a:txBody>
                    <a:bodyPr/>
                    <a:lstStyle/>
                    <a:p>
                      <a:r>
                        <a:rPr lang="en-US" dirty="0"/>
                        <a:t>Write(Z)</a:t>
                      </a:r>
                    </a:p>
                  </a:txBody>
                  <a:tcPr/>
                </a:tc>
                <a:extLst>
                  <a:ext uri="{0D108BD9-81ED-4DB2-BD59-A6C34878D82A}">
                    <a16:rowId xmlns:a16="http://schemas.microsoft.com/office/drawing/2014/main" val="10008"/>
                  </a:ext>
                </a:extLst>
              </a:tr>
              <a:tr h="370840">
                <a:tc>
                  <a:txBody>
                    <a:bodyPr/>
                    <a:lstStyle/>
                    <a:p>
                      <a:endParaRPr lang="en-US"/>
                    </a:p>
                  </a:txBody>
                  <a:tcPr/>
                </a:tc>
                <a:tc>
                  <a:txBody>
                    <a:bodyPr/>
                    <a:lstStyle/>
                    <a:p>
                      <a:endParaRPr lang="en-US"/>
                    </a:p>
                  </a:txBody>
                  <a:tcPr/>
                </a:tc>
                <a:tc>
                  <a:txBody>
                    <a:bodyPr/>
                    <a:lstStyle/>
                    <a:p>
                      <a:r>
                        <a:rPr lang="en-US" dirty="0"/>
                        <a:t>Commit</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8DBF545B-0AC4-4F52-ACEB-28BADA18A823}" type="slidenum">
              <a:rPr lang="en-US" smtClean="0"/>
              <a:pPr/>
              <a:t>30</a:t>
            </a:fld>
            <a:endParaRPr lang="en-US"/>
          </a:p>
        </p:txBody>
      </p:sp>
    </p:spTree>
    <p:extLst>
      <p:ext uri="{BB962C8B-B14F-4D97-AF65-F5344CB8AC3E}">
        <p14:creationId xmlns:p14="http://schemas.microsoft.com/office/powerpoint/2010/main" val="136107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Schedule</a:t>
            </a:r>
            <a:endParaRPr lang="en-US" dirty="0">
              <a:solidFill>
                <a:srgbClr val="00B0F0"/>
              </a:solidFill>
            </a:endParaRPr>
          </a:p>
        </p:txBody>
      </p:sp>
      <p:sp>
        <p:nvSpPr>
          <p:cNvPr id="3" name="Content Placeholder 2"/>
          <p:cNvSpPr>
            <a:spLocks noGrp="1"/>
          </p:cNvSpPr>
          <p:nvPr>
            <p:ph idx="1"/>
          </p:nvPr>
        </p:nvSpPr>
        <p:spPr>
          <a:xfrm>
            <a:off x="304800" y="1417638"/>
            <a:ext cx="8382000" cy="4708525"/>
          </a:xfrm>
        </p:spPr>
        <p:txBody>
          <a:bodyPr/>
          <a:lstStyle/>
          <a:p>
            <a:pPr algn="just"/>
            <a:r>
              <a:rPr lang="en-US" dirty="0"/>
              <a:t>A more common way in the technical literature for representing schedule is as follows:</a:t>
            </a:r>
          </a:p>
          <a:p>
            <a:pPr algn="just"/>
            <a:r>
              <a:rPr lang="en-US"/>
              <a:t>S: </a:t>
            </a:r>
            <a:r>
              <a:rPr lang="en-US" dirty="0"/>
              <a:t>R</a:t>
            </a:r>
            <a:r>
              <a:rPr lang="en-US" baseline="-25000" dirty="0"/>
              <a:t>1</a:t>
            </a:r>
            <a:r>
              <a:rPr lang="en-US" dirty="0"/>
              <a:t>(X) W</a:t>
            </a:r>
            <a:r>
              <a:rPr lang="en-US" baseline="-25000" dirty="0"/>
              <a:t>1</a:t>
            </a:r>
            <a:r>
              <a:rPr lang="en-US" dirty="0"/>
              <a:t>(X) com</a:t>
            </a:r>
            <a:r>
              <a:rPr lang="en-US" baseline="-25000" dirty="0"/>
              <a:t>1</a:t>
            </a:r>
            <a:r>
              <a:rPr lang="en-US" dirty="0"/>
              <a:t> R</a:t>
            </a:r>
            <a:r>
              <a:rPr lang="en-US" baseline="-25000" dirty="0"/>
              <a:t>2</a:t>
            </a:r>
            <a:r>
              <a:rPr lang="en-US" dirty="0"/>
              <a:t>(Y) W</a:t>
            </a:r>
            <a:r>
              <a:rPr lang="en-US" baseline="-25000" dirty="0"/>
              <a:t>2</a:t>
            </a:r>
            <a:r>
              <a:rPr lang="en-US" dirty="0"/>
              <a:t>(Y) com</a:t>
            </a:r>
            <a:r>
              <a:rPr lang="en-US" baseline="-25000" dirty="0"/>
              <a:t>2</a:t>
            </a:r>
            <a:r>
              <a:rPr lang="en-US" dirty="0"/>
              <a:t> R</a:t>
            </a:r>
            <a:r>
              <a:rPr lang="en-US" baseline="-25000" dirty="0"/>
              <a:t>3</a:t>
            </a:r>
            <a:r>
              <a:rPr lang="en-US" dirty="0"/>
              <a:t>(Z) Z</a:t>
            </a:r>
            <a:r>
              <a:rPr lang="en-US" baseline="-25000" dirty="0"/>
              <a:t>3</a:t>
            </a:r>
            <a:r>
              <a:rPr lang="en-US" dirty="0"/>
              <a:t>(Z) com</a:t>
            </a:r>
            <a:r>
              <a:rPr lang="en-US" baseline="-25000" dirty="0"/>
              <a:t>3</a:t>
            </a:r>
          </a:p>
        </p:txBody>
      </p:sp>
      <p:sp>
        <p:nvSpPr>
          <p:cNvPr id="4" name="Slide Number Placeholder 3"/>
          <p:cNvSpPr>
            <a:spLocks noGrp="1"/>
          </p:cNvSpPr>
          <p:nvPr>
            <p:ph type="sldNum" sz="quarter" idx="12"/>
          </p:nvPr>
        </p:nvSpPr>
        <p:spPr/>
        <p:txBody>
          <a:bodyPr/>
          <a:lstStyle/>
          <a:p>
            <a:fld id="{8DBF545B-0AC4-4F52-ACEB-28BADA18A823}" type="slidenum">
              <a:rPr lang="en-US" smtClean="0"/>
              <a:pPr/>
              <a:t>31</a:t>
            </a:fld>
            <a:endParaRPr lang="en-US"/>
          </a:p>
        </p:txBody>
      </p:sp>
    </p:spTree>
    <p:extLst>
      <p:ext uri="{BB962C8B-B14F-4D97-AF65-F5344CB8AC3E}">
        <p14:creationId xmlns:p14="http://schemas.microsoft.com/office/powerpoint/2010/main" val="3384770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b="1" dirty="0">
                <a:solidFill>
                  <a:srgbClr val="00B0F0"/>
                </a:solidFill>
              </a:rPr>
              <a:t>Characterizing Schedules Based on Serializability</a:t>
            </a:r>
          </a:p>
        </p:txBody>
      </p:sp>
      <p:sp>
        <p:nvSpPr>
          <p:cNvPr id="3" name="Content Placeholder 2"/>
          <p:cNvSpPr>
            <a:spLocks noGrp="1"/>
          </p:cNvSpPr>
          <p:nvPr>
            <p:ph idx="1"/>
          </p:nvPr>
        </p:nvSpPr>
        <p:spPr/>
        <p:txBody>
          <a:bodyPr/>
          <a:lstStyle/>
          <a:p>
            <a:pPr algn="just"/>
            <a:r>
              <a:rPr lang="en-US" dirty="0"/>
              <a:t>The concept of Serializability of schedules is used to identify which schedules are correct when transaction executions have interleaving of their operations in the schedules.</a:t>
            </a:r>
          </a:p>
          <a:p>
            <a:pPr algn="just"/>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32</a:t>
            </a:fld>
            <a:endParaRPr lang="en-US"/>
          </a:p>
        </p:txBody>
      </p:sp>
    </p:spTree>
    <p:extLst>
      <p:ext uri="{BB962C8B-B14F-4D97-AF65-F5344CB8AC3E}">
        <p14:creationId xmlns:p14="http://schemas.microsoft.com/office/powerpoint/2010/main" val="4104649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Serial and non-serial Schedule</a:t>
            </a:r>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sz="2800" dirty="0"/>
              <a:t>A schedule in which transactions are aligned in such a way that one transaction is executed first. When the first transaction completes its cycle then next transaction is executed.</a:t>
            </a:r>
          </a:p>
          <a:p>
            <a:pPr algn="just"/>
            <a:r>
              <a:rPr lang="en-US" sz="2800" dirty="0"/>
              <a:t>Transactions are ordered one after other. This type of schedule is called </a:t>
            </a:r>
            <a:r>
              <a:rPr lang="en-US" sz="2800" b="1" i="1" dirty="0"/>
              <a:t>serial schedule</a:t>
            </a:r>
            <a:r>
              <a:rPr lang="en-US" sz="2800" dirty="0"/>
              <a:t> as transactions are executed in a serial manner.</a:t>
            </a:r>
          </a:p>
          <a:p>
            <a:pPr algn="just"/>
            <a:r>
              <a:rPr lang="en-US" sz="2800" dirty="0"/>
              <a:t>In a multi-transaction environment, serial schedules are considered as </a:t>
            </a:r>
            <a:r>
              <a:rPr lang="en-US" sz="2800" b="1" dirty="0"/>
              <a:t>benchmark</a:t>
            </a:r>
            <a:r>
              <a:rPr lang="en-US" sz="2800" dirty="0"/>
              <a:t>.</a:t>
            </a:r>
          </a:p>
          <a:p>
            <a:pPr algn="just"/>
            <a:r>
              <a:rPr lang="en-US" sz="2800" dirty="0"/>
              <a:t>The commit or abort of one transaction initiates the execution of the next  transaction.</a:t>
            </a:r>
          </a:p>
        </p:txBody>
      </p:sp>
      <p:sp>
        <p:nvSpPr>
          <p:cNvPr id="4" name="Slide Number Placeholder 3"/>
          <p:cNvSpPr>
            <a:spLocks noGrp="1"/>
          </p:cNvSpPr>
          <p:nvPr>
            <p:ph type="sldNum" sz="quarter" idx="12"/>
          </p:nvPr>
        </p:nvSpPr>
        <p:spPr/>
        <p:txBody>
          <a:bodyPr/>
          <a:lstStyle/>
          <a:p>
            <a:fld id="{8DBF545B-0AC4-4F52-ACEB-28BADA18A82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solidFill>
                  <a:srgbClr val="00B0F0"/>
                </a:solidFill>
              </a:rPr>
              <a:t>Serial and non-serial Schedule</a:t>
            </a:r>
            <a:endParaRPr lang="en-US" dirty="0">
              <a:solidFill>
                <a:srgbClr val="00B0F0"/>
              </a:solidFill>
            </a:endParaRPr>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algn="just"/>
            <a:r>
              <a:rPr lang="en-US" sz="2800" dirty="0"/>
              <a:t>Serial schedule limit concurrency if one transaction waits for I/O operation to complete, the CPU cannot be switched to some other transaction.</a:t>
            </a:r>
          </a:p>
          <a:p>
            <a:pPr algn="just"/>
            <a:r>
              <a:rPr lang="en-US" sz="2800" dirty="0"/>
              <a:t>Hence serial schedules are considered unaccepted in practice.</a:t>
            </a:r>
          </a:p>
          <a:p>
            <a:pPr algn="just"/>
            <a:r>
              <a:rPr lang="en-US" sz="2800" dirty="0"/>
              <a:t>A schedule where the operations from a set of concurrent transactions are interleaved is called </a:t>
            </a:r>
            <a:r>
              <a:rPr lang="en-US" sz="2800" b="1" i="1" dirty="0"/>
              <a:t>non-serial schedule.</a:t>
            </a:r>
            <a:r>
              <a:rPr lang="en-US" sz="2800" b="1" dirty="0"/>
              <a:t> </a:t>
            </a:r>
            <a:endParaRPr lang="en-US" sz="2800" dirty="0"/>
          </a:p>
          <a:p>
            <a:pPr algn="just"/>
            <a:r>
              <a:rPr lang="en-US" sz="2800" dirty="0"/>
              <a:t>Although non-serial schedules are important to achieve efficient throughput in multi-user environment, they do not produce correct result always. The execution sequence of instructions in a transaction cannot be changed but two transactions can have their instruction executed in random fashion.</a:t>
            </a:r>
          </a:p>
        </p:txBody>
      </p:sp>
      <p:sp>
        <p:nvSpPr>
          <p:cNvPr id="4" name="Slide Number Placeholder 3"/>
          <p:cNvSpPr>
            <a:spLocks noGrp="1"/>
          </p:cNvSpPr>
          <p:nvPr>
            <p:ph type="sldNum" sz="quarter" idx="12"/>
          </p:nvPr>
        </p:nvSpPr>
        <p:spPr/>
        <p:txBody>
          <a:bodyPr/>
          <a:lstStyle/>
          <a:p>
            <a:fld id="{8DBF545B-0AC4-4F52-ACEB-28BADA18A82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B0F0"/>
                </a:solidFill>
              </a:rPr>
              <a:t>Serial and non-serial Schedule</a:t>
            </a:r>
            <a:endParaRPr lang="en-US" dirty="0">
              <a:solidFill>
                <a:srgbClr val="00B0F0"/>
              </a:solidFill>
            </a:endParaRPr>
          </a:p>
        </p:txBody>
      </p:sp>
      <p:sp>
        <p:nvSpPr>
          <p:cNvPr id="3" name="Content Placeholder 2"/>
          <p:cNvSpPr>
            <a:spLocks noGrp="1"/>
          </p:cNvSpPr>
          <p:nvPr>
            <p:ph idx="1"/>
          </p:nvPr>
        </p:nvSpPr>
        <p:spPr>
          <a:xfrm>
            <a:off x="457200" y="762000"/>
            <a:ext cx="8229600" cy="5486400"/>
          </a:xfrm>
        </p:spPr>
        <p:txBody>
          <a:bodyPr>
            <a:normAutofit/>
          </a:bodyPr>
          <a:lstStyle/>
          <a:p>
            <a:pPr algn="just"/>
            <a:r>
              <a:rPr lang="en-US" sz="2800" dirty="0"/>
              <a:t>This execution does not harm if two transactions are mutually independent and working on different segment of data but in case these two transactions are working on same data, results may vary.</a:t>
            </a:r>
          </a:p>
          <a:p>
            <a:pPr algn="just"/>
            <a:r>
              <a:rPr lang="en-US" sz="2800" dirty="0"/>
              <a:t>This ever-varying result may cause the database in an inconsistent state.</a:t>
            </a:r>
          </a:p>
          <a:p>
            <a:pPr algn="just"/>
            <a:r>
              <a:rPr lang="en-US" sz="2800" dirty="0"/>
              <a:t> </a:t>
            </a:r>
          </a:p>
        </p:txBody>
      </p:sp>
      <p:sp>
        <p:nvSpPr>
          <p:cNvPr id="4" name="Slide Number Placeholder 3"/>
          <p:cNvSpPr>
            <a:spLocks noGrp="1"/>
          </p:cNvSpPr>
          <p:nvPr>
            <p:ph type="sldNum" sz="quarter" idx="12"/>
          </p:nvPr>
        </p:nvSpPr>
        <p:spPr/>
        <p:txBody>
          <a:bodyPr/>
          <a:lstStyle/>
          <a:p>
            <a:fld id="{8DBF545B-0AC4-4F52-ACEB-28BADA18A823}"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B0F0"/>
                </a:solidFill>
              </a:rPr>
              <a:t>Serial and non-serial Schedule</a:t>
            </a:r>
            <a:endParaRPr lang="en-US" dirty="0">
              <a:solidFill>
                <a:srgbClr val="00B0F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8761267"/>
              </p:ext>
            </p:extLst>
          </p:nvPr>
        </p:nvGraphicFramePr>
        <p:xfrm>
          <a:off x="457200" y="990600"/>
          <a:ext cx="3429000" cy="54864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tblGrid>
              <a:tr h="323850">
                <a:tc>
                  <a:txBody>
                    <a:bodyPr/>
                    <a:lstStyle/>
                    <a:p>
                      <a:r>
                        <a:rPr lang="en-US" dirty="0"/>
                        <a:t>T</a:t>
                      </a:r>
                      <a:r>
                        <a:rPr lang="en-US" baseline="-25000" dirty="0"/>
                        <a:t>1</a:t>
                      </a:r>
                    </a:p>
                  </a:txBody>
                  <a:tcPr/>
                </a:tc>
                <a:tc>
                  <a:txBody>
                    <a:bodyPr/>
                    <a:lstStyle/>
                    <a:p>
                      <a:r>
                        <a:rPr lang="en-US" dirty="0"/>
                        <a:t>T</a:t>
                      </a:r>
                      <a:r>
                        <a:rPr lang="en-US" baseline="-25000" dirty="0"/>
                        <a:t>2</a:t>
                      </a:r>
                    </a:p>
                  </a:txBody>
                  <a:tcPr/>
                </a:tc>
                <a:extLst>
                  <a:ext uri="{0D108BD9-81ED-4DB2-BD59-A6C34878D82A}">
                    <a16:rowId xmlns:a16="http://schemas.microsoft.com/office/drawing/2014/main" val="10000"/>
                  </a:ext>
                </a:extLst>
              </a:tr>
              <a:tr h="323850">
                <a:tc>
                  <a:txBody>
                    <a:bodyPr/>
                    <a:lstStyle/>
                    <a:p>
                      <a:r>
                        <a:rPr lang="en-US" dirty="0"/>
                        <a:t>Read(A)</a:t>
                      </a:r>
                    </a:p>
                  </a:txBody>
                  <a:tcPr/>
                </a:tc>
                <a:tc>
                  <a:txBody>
                    <a:bodyPr/>
                    <a:lstStyle/>
                    <a:p>
                      <a:endParaRPr lang="en-US"/>
                    </a:p>
                  </a:txBody>
                  <a:tcPr/>
                </a:tc>
                <a:extLst>
                  <a:ext uri="{0D108BD9-81ED-4DB2-BD59-A6C34878D82A}">
                    <a16:rowId xmlns:a16="http://schemas.microsoft.com/office/drawing/2014/main" val="10001"/>
                  </a:ext>
                </a:extLst>
              </a:tr>
              <a:tr h="323850">
                <a:tc>
                  <a:txBody>
                    <a:bodyPr/>
                    <a:lstStyle/>
                    <a:p>
                      <a:r>
                        <a:rPr lang="en-US" dirty="0"/>
                        <a:t>A = A-50</a:t>
                      </a:r>
                    </a:p>
                  </a:txBody>
                  <a:tcPr/>
                </a:tc>
                <a:tc>
                  <a:txBody>
                    <a:bodyPr/>
                    <a:lstStyle/>
                    <a:p>
                      <a:endParaRPr lang="en-US"/>
                    </a:p>
                  </a:txBody>
                  <a:tcPr/>
                </a:tc>
                <a:extLst>
                  <a:ext uri="{0D108BD9-81ED-4DB2-BD59-A6C34878D82A}">
                    <a16:rowId xmlns:a16="http://schemas.microsoft.com/office/drawing/2014/main" val="10002"/>
                  </a:ext>
                </a:extLst>
              </a:tr>
              <a:tr h="323850">
                <a:tc>
                  <a:txBody>
                    <a:bodyPr/>
                    <a:lstStyle/>
                    <a:p>
                      <a:r>
                        <a:rPr lang="en-US" dirty="0"/>
                        <a:t>Write(A)</a:t>
                      </a:r>
                    </a:p>
                  </a:txBody>
                  <a:tcPr/>
                </a:tc>
                <a:tc>
                  <a:txBody>
                    <a:bodyPr/>
                    <a:lstStyle/>
                    <a:p>
                      <a:endParaRPr lang="en-US"/>
                    </a:p>
                  </a:txBody>
                  <a:tcPr/>
                </a:tc>
                <a:extLst>
                  <a:ext uri="{0D108BD9-81ED-4DB2-BD59-A6C34878D82A}">
                    <a16:rowId xmlns:a16="http://schemas.microsoft.com/office/drawing/2014/main" val="10003"/>
                  </a:ext>
                </a:extLst>
              </a:tr>
              <a:tr h="323850">
                <a:tc>
                  <a:txBody>
                    <a:bodyPr/>
                    <a:lstStyle/>
                    <a:p>
                      <a:r>
                        <a:rPr lang="en-US" dirty="0"/>
                        <a:t>Read(B)</a:t>
                      </a:r>
                    </a:p>
                  </a:txBody>
                  <a:tcPr/>
                </a:tc>
                <a:tc>
                  <a:txBody>
                    <a:bodyPr/>
                    <a:lstStyle/>
                    <a:p>
                      <a:endParaRPr lang="en-US"/>
                    </a:p>
                  </a:txBody>
                  <a:tcPr/>
                </a:tc>
                <a:extLst>
                  <a:ext uri="{0D108BD9-81ED-4DB2-BD59-A6C34878D82A}">
                    <a16:rowId xmlns:a16="http://schemas.microsoft.com/office/drawing/2014/main" val="10004"/>
                  </a:ext>
                </a:extLst>
              </a:tr>
              <a:tr h="323850">
                <a:tc>
                  <a:txBody>
                    <a:bodyPr/>
                    <a:lstStyle/>
                    <a:p>
                      <a:r>
                        <a:rPr lang="en-US" dirty="0"/>
                        <a:t>B </a:t>
                      </a:r>
                      <a:r>
                        <a:rPr lang="en-US" baseline="0" dirty="0"/>
                        <a:t> = B+50</a:t>
                      </a:r>
                      <a:endParaRPr lang="en-US" dirty="0"/>
                    </a:p>
                  </a:txBody>
                  <a:tcPr/>
                </a:tc>
                <a:tc>
                  <a:txBody>
                    <a:bodyPr/>
                    <a:lstStyle/>
                    <a:p>
                      <a:endParaRPr lang="en-US"/>
                    </a:p>
                  </a:txBody>
                  <a:tcPr/>
                </a:tc>
                <a:extLst>
                  <a:ext uri="{0D108BD9-81ED-4DB2-BD59-A6C34878D82A}">
                    <a16:rowId xmlns:a16="http://schemas.microsoft.com/office/drawing/2014/main" val="10005"/>
                  </a:ext>
                </a:extLst>
              </a:tr>
              <a:tr h="323850">
                <a:tc>
                  <a:txBody>
                    <a:bodyPr/>
                    <a:lstStyle/>
                    <a:p>
                      <a:r>
                        <a:rPr lang="en-US" dirty="0"/>
                        <a:t>Write(B)</a:t>
                      </a:r>
                    </a:p>
                  </a:txBody>
                  <a:tcPr/>
                </a:tc>
                <a:tc>
                  <a:txBody>
                    <a:bodyPr/>
                    <a:lstStyle/>
                    <a:p>
                      <a:endParaRPr lang="en-US"/>
                    </a:p>
                  </a:txBody>
                  <a:tcPr/>
                </a:tc>
                <a:extLst>
                  <a:ext uri="{0D108BD9-81ED-4DB2-BD59-A6C34878D82A}">
                    <a16:rowId xmlns:a16="http://schemas.microsoft.com/office/drawing/2014/main" val="10006"/>
                  </a:ext>
                </a:extLst>
              </a:tr>
              <a:tr h="323850">
                <a:tc>
                  <a:txBody>
                    <a:bodyPr/>
                    <a:lstStyle/>
                    <a:p>
                      <a:endParaRPr lang="en-US" dirty="0"/>
                    </a:p>
                  </a:txBody>
                  <a:tcPr/>
                </a:tc>
                <a:tc>
                  <a:txBody>
                    <a:bodyPr/>
                    <a:lstStyle/>
                    <a:p>
                      <a:r>
                        <a:rPr lang="en-US" dirty="0"/>
                        <a:t>Read(A)</a:t>
                      </a:r>
                    </a:p>
                  </a:txBody>
                  <a:tcPr/>
                </a:tc>
                <a:extLst>
                  <a:ext uri="{0D108BD9-81ED-4DB2-BD59-A6C34878D82A}">
                    <a16:rowId xmlns:a16="http://schemas.microsoft.com/office/drawing/2014/main" val="10007"/>
                  </a:ext>
                </a:extLst>
              </a:tr>
              <a:tr h="323850">
                <a:tc>
                  <a:txBody>
                    <a:bodyPr/>
                    <a:lstStyle/>
                    <a:p>
                      <a:endParaRPr lang="en-US"/>
                    </a:p>
                  </a:txBody>
                  <a:tcPr/>
                </a:tc>
                <a:tc>
                  <a:txBody>
                    <a:bodyPr/>
                    <a:lstStyle/>
                    <a:p>
                      <a:r>
                        <a:rPr lang="en-US" dirty="0"/>
                        <a:t>Temp = A*0.1</a:t>
                      </a:r>
                    </a:p>
                  </a:txBody>
                  <a:tcPr/>
                </a:tc>
                <a:extLst>
                  <a:ext uri="{0D108BD9-81ED-4DB2-BD59-A6C34878D82A}">
                    <a16:rowId xmlns:a16="http://schemas.microsoft.com/office/drawing/2014/main" val="10008"/>
                  </a:ext>
                </a:extLst>
              </a:tr>
              <a:tr h="323850">
                <a:tc>
                  <a:txBody>
                    <a:bodyPr/>
                    <a:lstStyle/>
                    <a:p>
                      <a:endParaRPr lang="en-US" dirty="0"/>
                    </a:p>
                  </a:txBody>
                  <a:tcPr/>
                </a:tc>
                <a:tc>
                  <a:txBody>
                    <a:bodyPr/>
                    <a:lstStyle/>
                    <a:p>
                      <a:r>
                        <a:rPr lang="en-US" dirty="0"/>
                        <a:t>A = A-temp;</a:t>
                      </a:r>
                    </a:p>
                  </a:txBody>
                  <a:tcPr/>
                </a:tc>
                <a:extLst>
                  <a:ext uri="{0D108BD9-81ED-4DB2-BD59-A6C34878D82A}">
                    <a16:rowId xmlns:a16="http://schemas.microsoft.com/office/drawing/2014/main" val="10009"/>
                  </a:ext>
                </a:extLst>
              </a:tr>
              <a:tr h="323850">
                <a:tc>
                  <a:txBody>
                    <a:bodyPr/>
                    <a:lstStyle/>
                    <a:p>
                      <a:endParaRPr lang="en-US"/>
                    </a:p>
                  </a:txBody>
                  <a:tcPr/>
                </a:tc>
                <a:tc>
                  <a:txBody>
                    <a:bodyPr/>
                    <a:lstStyle/>
                    <a:p>
                      <a:r>
                        <a:rPr lang="en-US" dirty="0"/>
                        <a:t>Write(A)</a:t>
                      </a:r>
                    </a:p>
                  </a:txBody>
                  <a:tcPr/>
                </a:tc>
                <a:extLst>
                  <a:ext uri="{0D108BD9-81ED-4DB2-BD59-A6C34878D82A}">
                    <a16:rowId xmlns:a16="http://schemas.microsoft.com/office/drawing/2014/main" val="10010"/>
                  </a:ext>
                </a:extLst>
              </a:tr>
              <a:tr h="323850">
                <a:tc>
                  <a:txBody>
                    <a:bodyPr/>
                    <a:lstStyle/>
                    <a:p>
                      <a:endParaRPr lang="en-US"/>
                    </a:p>
                  </a:txBody>
                  <a:tcPr/>
                </a:tc>
                <a:tc>
                  <a:txBody>
                    <a:bodyPr/>
                    <a:lstStyle/>
                    <a:p>
                      <a:r>
                        <a:rPr lang="en-US" dirty="0"/>
                        <a:t>Read(B)</a:t>
                      </a:r>
                    </a:p>
                  </a:txBody>
                  <a:tcPr/>
                </a:tc>
                <a:extLst>
                  <a:ext uri="{0D108BD9-81ED-4DB2-BD59-A6C34878D82A}">
                    <a16:rowId xmlns:a16="http://schemas.microsoft.com/office/drawing/2014/main" val="10011"/>
                  </a:ext>
                </a:extLst>
              </a:tr>
              <a:tr h="323850">
                <a:tc>
                  <a:txBody>
                    <a:bodyPr/>
                    <a:lstStyle/>
                    <a:p>
                      <a:endParaRPr lang="en-US"/>
                    </a:p>
                  </a:txBody>
                  <a:tcPr/>
                </a:tc>
                <a:tc>
                  <a:txBody>
                    <a:bodyPr/>
                    <a:lstStyle/>
                    <a:p>
                      <a:r>
                        <a:rPr lang="en-US" dirty="0"/>
                        <a:t>B = B+Temp</a:t>
                      </a:r>
                    </a:p>
                  </a:txBody>
                  <a:tcPr/>
                </a:tc>
                <a:extLst>
                  <a:ext uri="{0D108BD9-81ED-4DB2-BD59-A6C34878D82A}">
                    <a16:rowId xmlns:a16="http://schemas.microsoft.com/office/drawing/2014/main" val="10012"/>
                  </a:ext>
                </a:extLst>
              </a:tr>
              <a:tr h="323850">
                <a:tc>
                  <a:txBody>
                    <a:bodyPr/>
                    <a:lstStyle/>
                    <a:p>
                      <a:endParaRPr lang="en-US"/>
                    </a:p>
                  </a:txBody>
                  <a:tcPr/>
                </a:tc>
                <a:tc>
                  <a:txBody>
                    <a:bodyPr/>
                    <a:lstStyle/>
                    <a:p>
                      <a:r>
                        <a:rPr lang="en-US" dirty="0"/>
                        <a:t>Write(B)</a:t>
                      </a:r>
                    </a:p>
                  </a:txBody>
                  <a:tcPr/>
                </a:tc>
                <a:extLst>
                  <a:ext uri="{0D108BD9-81ED-4DB2-BD59-A6C34878D82A}">
                    <a16:rowId xmlns:a16="http://schemas.microsoft.com/office/drawing/2014/main" val="10013"/>
                  </a:ext>
                </a:extLst>
              </a:tr>
              <a:tr h="323850">
                <a:tc gridSpan="2">
                  <a:txBody>
                    <a:bodyPr/>
                    <a:lstStyle/>
                    <a:p>
                      <a:r>
                        <a:rPr lang="en-US" dirty="0"/>
                        <a:t>Table: Serial schedule</a:t>
                      </a:r>
                    </a:p>
                  </a:txBody>
                  <a:tcPr/>
                </a:tc>
                <a:tc hMerge="1">
                  <a:txBody>
                    <a:bodyPr/>
                    <a:lstStyle/>
                    <a:p>
                      <a:endParaRPr lang="en-US" dirty="0"/>
                    </a:p>
                  </a:txBody>
                  <a:tcP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fld id="{8DBF545B-0AC4-4F52-ACEB-28BADA18A823}" type="slidenum">
              <a:rPr lang="en-US" smtClean="0"/>
              <a:pPr/>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29555260"/>
              </p:ext>
            </p:extLst>
          </p:nvPr>
        </p:nvGraphicFramePr>
        <p:xfrm>
          <a:off x="4419600" y="914400"/>
          <a:ext cx="3276600" cy="54864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92100">
                <a:tc>
                  <a:txBody>
                    <a:bodyPr/>
                    <a:lstStyle/>
                    <a:p>
                      <a:r>
                        <a:rPr lang="en-US" dirty="0"/>
                        <a:t>T</a:t>
                      </a:r>
                      <a:r>
                        <a:rPr lang="en-US" baseline="-25000" dirty="0"/>
                        <a:t>1</a:t>
                      </a:r>
                    </a:p>
                  </a:txBody>
                  <a:tcPr/>
                </a:tc>
                <a:tc>
                  <a:txBody>
                    <a:bodyPr/>
                    <a:lstStyle/>
                    <a:p>
                      <a:r>
                        <a:rPr lang="en-US" dirty="0"/>
                        <a:t>T</a:t>
                      </a:r>
                      <a:r>
                        <a:rPr lang="en-US" baseline="-25000" dirty="0"/>
                        <a:t>2</a:t>
                      </a:r>
                    </a:p>
                  </a:txBody>
                  <a:tcPr/>
                </a:tc>
                <a:extLst>
                  <a:ext uri="{0D108BD9-81ED-4DB2-BD59-A6C34878D82A}">
                    <a16:rowId xmlns:a16="http://schemas.microsoft.com/office/drawing/2014/main" val="10000"/>
                  </a:ext>
                </a:extLst>
              </a:tr>
              <a:tr h="292100">
                <a:tc>
                  <a:txBody>
                    <a:bodyPr/>
                    <a:lstStyle/>
                    <a:p>
                      <a:r>
                        <a:rPr lang="en-US" dirty="0"/>
                        <a:t>Read(A)</a:t>
                      </a:r>
                    </a:p>
                  </a:txBody>
                  <a:tcPr/>
                </a:tc>
                <a:tc>
                  <a:txBody>
                    <a:bodyPr/>
                    <a:lstStyle/>
                    <a:p>
                      <a:endParaRPr lang="en-US" dirty="0"/>
                    </a:p>
                  </a:txBody>
                  <a:tcPr/>
                </a:tc>
                <a:extLst>
                  <a:ext uri="{0D108BD9-81ED-4DB2-BD59-A6C34878D82A}">
                    <a16:rowId xmlns:a16="http://schemas.microsoft.com/office/drawing/2014/main" val="10001"/>
                  </a:ext>
                </a:extLst>
              </a:tr>
              <a:tr h="292100">
                <a:tc>
                  <a:txBody>
                    <a:bodyPr/>
                    <a:lstStyle/>
                    <a:p>
                      <a:r>
                        <a:rPr lang="en-US" dirty="0"/>
                        <a:t>A = A-50</a:t>
                      </a:r>
                    </a:p>
                  </a:txBody>
                  <a:tcPr/>
                </a:tc>
                <a:tc>
                  <a:txBody>
                    <a:bodyPr/>
                    <a:lstStyle/>
                    <a:p>
                      <a:endParaRPr lang="en-US"/>
                    </a:p>
                  </a:txBody>
                  <a:tcPr/>
                </a:tc>
                <a:extLst>
                  <a:ext uri="{0D108BD9-81ED-4DB2-BD59-A6C34878D82A}">
                    <a16:rowId xmlns:a16="http://schemas.microsoft.com/office/drawing/2014/main" val="10002"/>
                  </a:ext>
                </a:extLst>
              </a:tr>
              <a:tr h="292100">
                <a:tc>
                  <a:txBody>
                    <a:bodyPr/>
                    <a:lstStyle/>
                    <a:p>
                      <a:r>
                        <a:rPr lang="en-US" dirty="0"/>
                        <a:t>Write(A)</a:t>
                      </a:r>
                    </a:p>
                  </a:txBody>
                  <a:tcPr/>
                </a:tc>
                <a:tc>
                  <a:txBody>
                    <a:bodyPr/>
                    <a:lstStyle/>
                    <a:p>
                      <a:endParaRPr lang="en-US"/>
                    </a:p>
                  </a:txBody>
                  <a:tcPr/>
                </a:tc>
                <a:extLst>
                  <a:ext uri="{0D108BD9-81ED-4DB2-BD59-A6C34878D82A}">
                    <a16:rowId xmlns:a16="http://schemas.microsoft.com/office/drawing/2014/main" val="10003"/>
                  </a:ext>
                </a:extLst>
              </a:tr>
              <a:tr h="292100">
                <a:tc>
                  <a:txBody>
                    <a:bodyPr/>
                    <a:lstStyle/>
                    <a:p>
                      <a:endParaRPr lang="en-US"/>
                    </a:p>
                  </a:txBody>
                  <a:tcPr/>
                </a:tc>
                <a:tc>
                  <a:txBody>
                    <a:bodyPr/>
                    <a:lstStyle/>
                    <a:p>
                      <a:r>
                        <a:rPr lang="en-US" dirty="0"/>
                        <a:t>Read(A)</a:t>
                      </a:r>
                    </a:p>
                  </a:txBody>
                  <a:tcPr/>
                </a:tc>
                <a:extLst>
                  <a:ext uri="{0D108BD9-81ED-4DB2-BD59-A6C34878D82A}">
                    <a16:rowId xmlns:a16="http://schemas.microsoft.com/office/drawing/2014/main" val="10004"/>
                  </a:ext>
                </a:extLst>
              </a:tr>
              <a:tr h="292100">
                <a:tc>
                  <a:txBody>
                    <a:bodyPr/>
                    <a:lstStyle/>
                    <a:p>
                      <a:endParaRPr lang="en-US" dirty="0"/>
                    </a:p>
                  </a:txBody>
                  <a:tcPr/>
                </a:tc>
                <a:tc>
                  <a:txBody>
                    <a:bodyPr/>
                    <a:lstStyle/>
                    <a:p>
                      <a:r>
                        <a:rPr lang="en-US" dirty="0"/>
                        <a:t>Temp = A*0.1</a:t>
                      </a:r>
                    </a:p>
                  </a:txBody>
                  <a:tcPr/>
                </a:tc>
                <a:extLst>
                  <a:ext uri="{0D108BD9-81ED-4DB2-BD59-A6C34878D82A}">
                    <a16:rowId xmlns:a16="http://schemas.microsoft.com/office/drawing/2014/main" val="10005"/>
                  </a:ext>
                </a:extLst>
              </a:tr>
              <a:tr h="292100">
                <a:tc>
                  <a:txBody>
                    <a:bodyPr/>
                    <a:lstStyle/>
                    <a:p>
                      <a:endParaRPr lang="en-US"/>
                    </a:p>
                  </a:txBody>
                  <a:tcPr/>
                </a:tc>
                <a:tc>
                  <a:txBody>
                    <a:bodyPr/>
                    <a:lstStyle/>
                    <a:p>
                      <a:r>
                        <a:rPr lang="en-US" dirty="0"/>
                        <a:t>A = A-temp;</a:t>
                      </a:r>
                    </a:p>
                  </a:txBody>
                  <a:tcPr/>
                </a:tc>
                <a:extLst>
                  <a:ext uri="{0D108BD9-81ED-4DB2-BD59-A6C34878D82A}">
                    <a16:rowId xmlns:a16="http://schemas.microsoft.com/office/drawing/2014/main" val="10006"/>
                  </a:ext>
                </a:extLst>
              </a:tr>
              <a:tr h="292100">
                <a:tc>
                  <a:txBody>
                    <a:bodyPr/>
                    <a:lstStyle/>
                    <a:p>
                      <a:endParaRPr lang="en-US"/>
                    </a:p>
                  </a:txBody>
                  <a:tcPr/>
                </a:tc>
                <a:tc>
                  <a:txBody>
                    <a:bodyPr/>
                    <a:lstStyle/>
                    <a:p>
                      <a:r>
                        <a:rPr lang="en-US" dirty="0"/>
                        <a:t>Write(A)</a:t>
                      </a:r>
                    </a:p>
                  </a:txBody>
                  <a:tcPr/>
                </a:tc>
                <a:extLst>
                  <a:ext uri="{0D108BD9-81ED-4DB2-BD59-A6C34878D82A}">
                    <a16:rowId xmlns:a16="http://schemas.microsoft.com/office/drawing/2014/main" val="10007"/>
                  </a:ext>
                </a:extLst>
              </a:tr>
              <a:tr h="292100">
                <a:tc>
                  <a:txBody>
                    <a:bodyPr/>
                    <a:lstStyle/>
                    <a:p>
                      <a:r>
                        <a:rPr lang="en-US" dirty="0"/>
                        <a:t>Read(B)</a:t>
                      </a:r>
                    </a:p>
                  </a:txBody>
                  <a:tcPr/>
                </a:tc>
                <a:tc>
                  <a:txBody>
                    <a:bodyPr/>
                    <a:lstStyle/>
                    <a:p>
                      <a:endParaRPr lang="en-US"/>
                    </a:p>
                  </a:txBody>
                  <a:tcPr/>
                </a:tc>
                <a:extLst>
                  <a:ext uri="{0D108BD9-81ED-4DB2-BD59-A6C34878D82A}">
                    <a16:rowId xmlns:a16="http://schemas.microsoft.com/office/drawing/2014/main" val="10008"/>
                  </a:ext>
                </a:extLst>
              </a:tr>
              <a:tr h="292100">
                <a:tc>
                  <a:txBody>
                    <a:bodyPr/>
                    <a:lstStyle/>
                    <a:p>
                      <a:r>
                        <a:rPr lang="en-US" dirty="0"/>
                        <a:t>B </a:t>
                      </a:r>
                      <a:r>
                        <a:rPr lang="en-US" baseline="0" dirty="0"/>
                        <a:t> = B+50</a:t>
                      </a:r>
                      <a:endParaRPr lang="en-US" dirty="0"/>
                    </a:p>
                  </a:txBody>
                  <a:tcPr/>
                </a:tc>
                <a:tc>
                  <a:txBody>
                    <a:bodyPr/>
                    <a:lstStyle/>
                    <a:p>
                      <a:endParaRPr lang="en-US"/>
                    </a:p>
                  </a:txBody>
                  <a:tcPr/>
                </a:tc>
                <a:extLst>
                  <a:ext uri="{0D108BD9-81ED-4DB2-BD59-A6C34878D82A}">
                    <a16:rowId xmlns:a16="http://schemas.microsoft.com/office/drawing/2014/main" val="10009"/>
                  </a:ext>
                </a:extLst>
              </a:tr>
              <a:tr h="292100">
                <a:tc>
                  <a:txBody>
                    <a:bodyPr/>
                    <a:lstStyle/>
                    <a:p>
                      <a:r>
                        <a:rPr lang="en-US" dirty="0"/>
                        <a:t>Write(B)</a:t>
                      </a:r>
                    </a:p>
                  </a:txBody>
                  <a:tcPr/>
                </a:tc>
                <a:tc>
                  <a:txBody>
                    <a:bodyPr/>
                    <a:lstStyle/>
                    <a:p>
                      <a:endParaRPr lang="en-US" dirty="0"/>
                    </a:p>
                  </a:txBody>
                  <a:tcPr/>
                </a:tc>
                <a:extLst>
                  <a:ext uri="{0D108BD9-81ED-4DB2-BD59-A6C34878D82A}">
                    <a16:rowId xmlns:a16="http://schemas.microsoft.com/office/drawing/2014/main" val="10010"/>
                  </a:ext>
                </a:extLst>
              </a:tr>
              <a:tr h="292100">
                <a:tc>
                  <a:txBody>
                    <a:bodyPr/>
                    <a:lstStyle/>
                    <a:p>
                      <a:endParaRPr lang="en-US"/>
                    </a:p>
                  </a:txBody>
                  <a:tcPr/>
                </a:tc>
                <a:tc>
                  <a:txBody>
                    <a:bodyPr/>
                    <a:lstStyle/>
                    <a:p>
                      <a:r>
                        <a:rPr lang="en-US" dirty="0"/>
                        <a:t>Read(B)</a:t>
                      </a:r>
                    </a:p>
                  </a:txBody>
                  <a:tcPr/>
                </a:tc>
                <a:extLst>
                  <a:ext uri="{0D108BD9-81ED-4DB2-BD59-A6C34878D82A}">
                    <a16:rowId xmlns:a16="http://schemas.microsoft.com/office/drawing/2014/main" val="10011"/>
                  </a:ext>
                </a:extLst>
              </a:tr>
              <a:tr h="292100">
                <a:tc>
                  <a:txBody>
                    <a:bodyPr/>
                    <a:lstStyle/>
                    <a:p>
                      <a:endParaRPr lang="en-US"/>
                    </a:p>
                  </a:txBody>
                  <a:tcPr/>
                </a:tc>
                <a:tc>
                  <a:txBody>
                    <a:bodyPr/>
                    <a:lstStyle/>
                    <a:p>
                      <a:r>
                        <a:rPr lang="en-US" dirty="0"/>
                        <a:t>B = B+Temp</a:t>
                      </a:r>
                    </a:p>
                  </a:txBody>
                  <a:tcPr/>
                </a:tc>
                <a:extLst>
                  <a:ext uri="{0D108BD9-81ED-4DB2-BD59-A6C34878D82A}">
                    <a16:rowId xmlns:a16="http://schemas.microsoft.com/office/drawing/2014/main" val="10012"/>
                  </a:ext>
                </a:extLst>
              </a:tr>
              <a:tr h="292100">
                <a:tc>
                  <a:txBody>
                    <a:bodyPr/>
                    <a:lstStyle/>
                    <a:p>
                      <a:endParaRPr lang="en-US"/>
                    </a:p>
                  </a:txBody>
                  <a:tcPr/>
                </a:tc>
                <a:tc>
                  <a:txBody>
                    <a:bodyPr/>
                    <a:lstStyle/>
                    <a:p>
                      <a:r>
                        <a:rPr lang="en-US" dirty="0"/>
                        <a:t>Write(B)</a:t>
                      </a:r>
                    </a:p>
                  </a:txBody>
                  <a:tcPr/>
                </a:tc>
                <a:extLst>
                  <a:ext uri="{0D108BD9-81ED-4DB2-BD59-A6C34878D82A}">
                    <a16:rowId xmlns:a16="http://schemas.microsoft.com/office/drawing/2014/main" val="10013"/>
                  </a:ext>
                </a:extLst>
              </a:tr>
              <a:tr h="292100">
                <a:tc gridSpan="2">
                  <a:txBody>
                    <a:bodyPr/>
                    <a:lstStyle/>
                    <a:p>
                      <a:r>
                        <a:rPr lang="en-US" dirty="0"/>
                        <a:t>Table: Non-serial schedule</a:t>
                      </a:r>
                    </a:p>
                  </a:txBody>
                  <a:tcPr/>
                </a:tc>
                <a:tc hMerge="1">
                  <a:txBody>
                    <a:bodyPr/>
                    <a:lstStyle/>
                    <a:p>
                      <a:endParaRPr lang="en-US" dirty="0"/>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a:solidFill>
                  <a:srgbClr val="00B0F0"/>
                </a:solidFill>
              </a:rPr>
              <a:t>Serial and non-serial Schedule</a:t>
            </a:r>
            <a:endParaRPr lang="en-US" sz="4000" dirty="0">
              <a:solidFill>
                <a:srgbClr val="00B0F0"/>
              </a:solidFill>
            </a:endParaRPr>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a:t>In non-serial schedule if all the operations in DBMS systems are doing read operation on the database then no problem will arise.</a:t>
            </a:r>
          </a:p>
          <a:p>
            <a:r>
              <a:rPr lang="en-US" sz="2400" dirty="0"/>
              <a:t>When the read and write operations done alternatively there is a possibility of some type of anomalies.</a:t>
            </a:r>
          </a:p>
          <a:p>
            <a:r>
              <a:rPr lang="en-US" sz="2400" dirty="0"/>
              <a:t>These are classified into three categories:</a:t>
            </a:r>
          </a:p>
          <a:p>
            <a:pPr marL="457200" indent="-457200">
              <a:buFont typeface="+mj-lt"/>
              <a:buAutoNum type="arabicPeriod"/>
            </a:pPr>
            <a:r>
              <a:rPr lang="en-US" sz="2400" b="1" dirty="0"/>
              <a:t>Write-Read Conflicts(WR Conflicts)</a:t>
            </a:r>
          </a:p>
          <a:p>
            <a:pPr marL="457200" indent="-457200">
              <a:buFont typeface="+mj-lt"/>
              <a:buAutoNum type="arabicPeriod"/>
            </a:pPr>
            <a:r>
              <a:rPr lang="en-US" sz="2400" b="1" dirty="0"/>
              <a:t>Read-Write Conflicts (RW Conflicts)</a:t>
            </a:r>
          </a:p>
          <a:p>
            <a:pPr marL="457200" indent="-457200">
              <a:buFont typeface="+mj-lt"/>
              <a:buAutoNum type="arabicPeriod"/>
            </a:pPr>
            <a:r>
              <a:rPr lang="en-US" sz="2400" b="1" dirty="0"/>
              <a:t>Write-Write Conflicts(WW Conflicts)</a:t>
            </a:r>
          </a:p>
          <a:p>
            <a:pPr marL="457200" indent="-457200">
              <a:buFont typeface="+mj-lt"/>
              <a:buAutoNum type="arabicPeriod"/>
            </a:pPr>
            <a:endParaRPr lang="en-US" sz="2400" dirty="0"/>
          </a:p>
          <a:p>
            <a:pPr marL="457200" indent="-457200">
              <a:buNone/>
            </a:pPr>
            <a:r>
              <a:rPr lang="en-US" sz="2400" dirty="0"/>
              <a:t>Non serial schedule can be further categorized into four categories: Serializable schedule, Non- Serializable schedule,</a:t>
            </a:r>
          </a:p>
          <a:p>
            <a:pPr marL="457200" indent="-457200">
              <a:buNone/>
            </a:pPr>
            <a:r>
              <a:rPr lang="en-US" sz="2400" dirty="0"/>
              <a:t>Recoverable schedule and non-recoverable schedule</a:t>
            </a:r>
          </a:p>
        </p:txBody>
      </p:sp>
      <p:sp>
        <p:nvSpPr>
          <p:cNvPr id="4" name="Slide Number Placeholder 3"/>
          <p:cNvSpPr>
            <a:spLocks noGrp="1"/>
          </p:cNvSpPr>
          <p:nvPr>
            <p:ph type="sldNum" sz="quarter" idx="12"/>
          </p:nvPr>
        </p:nvSpPr>
        <p:spPr/>
        <p:txBody>
          <a:bodyPr/>
          <a:lstStyle/>
          <a:p>
            <a:fld id="{8DBF545B-0AC4-4F52-ACEB-28BADA18A82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2314"/>
            <a:ext cx="8229600" cy="788286"/>
          </a:xfrm>
        </p:spPr>
        <p:txBody>
          <a:bodyPr>
            <a:normAutofit/>
          </a:bodyPr>
          <a:lstStyle/>
          <a:p>
            <a:r>
              <a:rPr lang="en-US" b="1" dirty="0">
                <a:solidFill>
                  <a:srgbClr val="00B0F0"/>
                </a:solidFill>
              </a:rPr>
              <a:t>Conflict Schedule</a:t>
            </a:r>
          </a:p>
        </p:txBody>
      </p:sp>
      <p:sp>
        <p:nvSpPr>
          <p:cNvPr id="3" name="Content Placeholder 2"/>
          <p:cNvSpPr>
            <a:spLocks noGrp="1"/>
          </p:cNvSpPr>
          <p:nvPr>
            <p:ph idx="1"/>
          </p:nvPr>
        </p:nvSpPr>
        <p:spPr>
          <a:xfrm>
            <a:off x="457200" y="1143000"/>
            <a:ext cx="8229600" cy="5181600"/>
          </a:xfrm>
        </p:spPr>
        <p:txBody>
          <a:bodyPr>
            <a:normAutofit lnSpcReduction="10000"/>
          </a:bodyPr>
          <a:lstStyle/>
          <a:p>
            <a:pPr algn="just"/>
            <a:r>
              <a:rPr lang="en-US" sz="2400" dirty="0"/>
              <a:t>Concept of conflict schedule is based on conflict operations.</a:t>
            </a:r>
          </a:p>
          <a:p>
            <a:pPr algn="just"/>
            <a:r>
              <a:rPr lang="en-US" sz="2400" dirty="0"/>
              <a:t>Two operations in a schedule are said to be conflict if they satisfy all three of the following conditions.</a:t>
            </a:r>
          </a:p>
          <a:p>
            <a:pPr algn="just"/>
            <a:r>
              <a:rPr lang="en-US" sz="2400" dirty="0"/>
              <a:t>They belong to different transactions;</a:t>
            </a:r>
          </a:p>
          <a:p>
            <a:pPr algn="just"/>
            <a:r>
              <a:rPr lang="en-US" sz="2400" dirty="0"/>
              <a:t>They access the same item X, and</a:t>
            </a:r>
          </a:p>
          <a:p>
            <a:pPr algn="just"/>
            <a:r>
              <a:rPr lang="en-US" sz="2400" dirty="0"/>
              <a:t>At least one of the operations is write(X) operation.</a:t>
            </a:r>
          </a:p>
          <a:p>
            <a:pPr algn="just"/>
            <a:endParaRPr lang="en-US" sz="2400" dirty="0"/>
          </a:p>
          <a:p>
            <a:pPr algn="just"/>
            <a:r>
              <a:rPr lang="en-US" sz="2400" dirty="0"/>
              <a:t>Consider the following examples:</a:t>
            </a:r>
          </a:p>
          <a:p>
            <a:pPr algn="just"/>
            <a:r>
              <a:rPr lang="en-US" sz="2400" b="1" dirty="0"/>
              <a:t>Schedule A</a:t>
            </a:r>
            <a:r>
              <a:rPr lang="en-US" sz="2400" dirty="0"/>
              <a:t>: R</a:t>
            </a:r>
            <a:r>
              <a:rPr lang="en-US" sz="2400" baseline="-25000" dirty="0"/>
              <a:t>1</a:t>
            </a:r>
            <a:r>
              <a:rPr lang="en-US" sz="2400" dirty="0"/>
              <a:t>(X), W</a:t>
            </a:r>
            <a:r>
              <a:rPr lang="en-US" sz="2400" baseline="-25000" dirty="0"/>
              <a:t>2</a:t>
            </a:r>
            <a:r>
              <a:rPr lang="en-US" sz="2400" dirty="0"/>
              <a:t>(X), W</a:t>
            </a:r>
            <a:r>
              <a:rPr lang="en-US" sz="2400" baseline="-25000" dirty="0"/>
              <a:t>3</a:t>
            </a:r>
            <a:r>
              <a:rPr lang="en-US" sz="2400" dirty="0"/>
              <a:t>(X)</a:t>
            </a:r>
          </a:p>
          <a:p>
            <a:pPr algn="just"/>
            <a:r>
              <a:rPr lang="en-US" sz="2400" b="1" dirty="0"/>
              <a:t>Schedule B</a:t>
            </a:r>
            <a:r>
              <a:rPr lang="en-US" sz="2400" dirty="0"/>
              <a:t>: R</a:t>
            </a:r>
            <a:r>
              <a:rPr lang="en-US" sz="2400" baseline="-25000" dirty="0"/>
              <a:t>1</a:t>
            </a:r>
            <a:r>
              <a:rPr lang="en-US" sz="2400" dirty="0"/>
              <a:t>(X), R</a:t>
            </a:r>
            <a:r>
              <a:rPr lang="en-US" sz="2400" baseline="-25000" dirty="0"/>
              <a:t>2</a:t>
            </a:r>
            <a:r>
              <a:rPr lang="en-US" sz="2400" dirty="0"/>
              <a:t>(X), R</a:t>
            </a:r>
            <a:r>
              <a:rPr lang="en-US" sz="2400" baseline="-25000" dirty="0"/>
              <a:t>3</a:t>
            </a:r>
            <a:r>
              <a:rPr lang="en-US" sz="2400" dirty="0"/>
              <a:t>(X)</a:t>
            </a:r>
          </a:p>
          <a:p>
            <a:pPr algn="just"/>
            <a:r>
              <a:rPr lang="en-US" sz="2400" b="1" dirty="0"/>
              <a:t>Schedule C: </a:t>
            </a:r>
            <a:r>
              <a:rPr lang="en-US" sz="2400" dirty="0"/>
              <a:t>R</a:t>
            </a:r>
            <a:r>
              <a:rPr lang="en-US" sz="2400" baseline="-25000" dirty="0"/>
              <a:t>1</a:t>
            </a:r>
            <a:r>
              <a:rPr lang="en-US" sz="2400" dirty="0"/>
              <a:t>(X),W</a:t>
            </a:r>
            <a:r>
              <a:rPr lang="en-US" sz="2400" baseline="-25000" dirty="0"/>
              <a:t>2</a:t>
            </a:r>
            <a:r>
              <a:rPr lang="en-US" sz="2400" dirty="0"/>
              <a:t>(Y), R</a:t>
            </a:r>
            <a:r>
              <a:rPr lang="en-US" sz="2400" baseline="-25000" dirty="0"/>
              <a:t>3</a:t>
            </a:r>
            <a:r>
              <a:rPr lang="en-US" sz="2400" dirty="0"/>
              <a:t>(X)</a:t>
            </a:r>
          </a:p>
          <a:p>
            <a:pPr algn="just"/>
            <a:r>
              <a:rPr lang="en-US" sz="2400" dirty="0"/>
              <a:t>Schedule </a:t>
            </a:r>
            <a:r>
              <a:rPr lang="en-US" sz="2400" b="1" dirty="0"/>
              <a:t>A</a:t>
            </a:r>
            <a:r>
              <a:rPr lang="en-US" sz="2400" dirty="0"/>
              <a:t> is conflict schedule and schedules </a:t>
            </a:r>
            <a:r>
              <a:rPr lang="en-US" sz="2400" b="1" dirty="0"/>
              <a:t>B and C </a:t>
            </a:r>
            <a:r>
              <a:rPr lang="en-US" sz="2400" dirty="0"/>
              <a:t>are not conflicting schedules</a:t>
            </a:r>
          </a:p>
        </p:txBody>
      </p:sp>
      <p:sp>
        <p:nvSpPr>
          <p:cNvPr id="4" name="Slide Number Placeholder 3"/>
          <p:cNvSpPr>
            <a:spLocks noGrp="1"/>
          </p:cNvSpPr>
          <p:nvPr>
            <p:ph type="sldNum" sz="quarter" idx="12"/>
          </p:nvPr>
        </p:nvSpPr>
        <p:spPr>
          <a:xfrm>
            <a:off x="6553200" y="6319466"/>
            <a:ext cx="2133600" cy="402009"/>
          </a:xfrm>
        </p:spPr>
        <p:txBody>
          <a:bodyPr/>
          <a:lstStyle/>
          <a:p>
            <a:fld id="{8DBF545B-0AC4-4F52-ACEB-28BADA18A823}"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B0F0"/>
                </a:solidFill>
              </a:rPr>
              <a:t>Conflict Schedule</a:t>
            </a:r>
          </a:p>
        </p:txBody>
      </p:sp>
      <p:sp>
        <p:nvSpPr>
          <p:cNvPr id="3" name="Content Placeholder 2"/>
          <p:cNvSpPr>
            <a:spLocks noGrp="1"/>
          </p:cNvSpPr>
          <p:nvPr>
            <p:ph idx="1"/>
          </p:nvPr>
        </p:nvSpPr>
        <p:spPr>
          <a:xfrm>
            <a:off x="457200" y="762000"/>
            <a:ext cx="8229600" cy="5486400"/>
          </a:xfrm>
        </p:spPr>
        <p:txBody>
          <a:bodyPr>
            <a:normAutofit/>
          </a:bodyPr>
          <a:lstStyle/>
          <a:p>
            <a:pPr algn="just"/>
            <a:r>
              <a:rPr lang="en-US" sz="2800" dirty="0"/>
              <a:t>A schedule is called conflict schedule if it contains at least one pair of conflicting operations in it.</a:t>
            </a:r>
          </a:p>
          <a:p>
            <a:pPr algn="just"/>
            <a:r>
              <a:rPr lang="en-US" sz="2800" dirty="0"/>
              <a:t>In the above example A is conflict schedule and schedules B and C are not conflicting schedules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Transaction Example</a:t>
            </a:r>
          </a:p>
        </p:txBody>
      </p:sp>
      <p:graphicFrame>
        <p:nvGraphicFramePr>
          <p:cNvPr id="4" name="Content Placeholder 3"/>
          <p:cNvGraphicFramePr>
            <a:graphicFrameLocks noGrp="1"/>
          </p:cNvGraphicFramePr>
          <p:nvPr>
            <p:ph idx="1"/>
          </p:nvPr>
        </p:nvGraphicFramePr>
        <p:xfrm>
          <a:off x="457200" y="1600200"/>
          <a:ext cx="6781800" cy="2819397"/>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402771">
                <a:tc>
                  <a:txBody>
                    <a:bodyPr/>
                    <a:lstStyle/>
                    <a:p>
                      <a:r>
                        <a:rPr lang="en-US" dirty="0"/>
                        <a:t>Operation (Money Transfer)</a:t>
                      </a:r>
                    </a:p>
                  </a:txBody>
                  <a:tcPr/>
                </a:tc>
                <a:tc>
                  <a:txBody>
                    <a:bodyPr/>
                    <a:lstStyle/>
                    <a:p>
                      <a:r>
                        <a:rPr lang="en-US" dirty="0"/>
                        <a:t>T1</a:t>
                      </a:r>
                    </a:p>
                  </a:txBody>
                  <a:tcPr/>
                </a:tc>
                <a:extLst>
                  <a:ext uri="{0D108BD9-81ED-4DB2-BD59-A6C34878D82A}">
                    <a16:rowId xmlns:a16="http://schemas.microsoft.com/office/drawing/2014/main" val="10000"/>
                  </a:ext>
                </a:extLst>
              </a:tr>
              <a:tr h="402771">
                <a:tc>
                  <a:txBody>
                    <a:bodyPr/>
                    <a:lstStyle/>
                    <a:p>
                      <a:r>
                        <a:rPr lang="en-US" dirty="0"/>
                        <a:t>Read balance of account A1</a:t>
                      </a:r>
                    </a:p>
                  </a:txBody>
                  <a:tcPr/>
                </a:tc>
                <a:tc>
                  <a:txBody>
                    <a:bodyPr/>
                    <a:lstStyle/>
                    <a:p>
                      <a:r>
                        <a:rPr lang="en-US" dirty="0"/>
                        <a:t>Read(A1)</a:t>
                      </a:r>
                    </a:p>
                  </a:txBody>
                  <a:tcPr/>
                </a:tc>
                <a:extLst>
                  <a:ext uri="{0D108BD9-81ED-4DB2-BD59-A6C34878D82A}">
                    <a16:rowId xmlns:a16="http://schemas.microsoft.com/office/drawing/2014/main" val="10001"/>
                  </a:ext>
                </a:extLst>
              </a:tr>
              <a:tr h="402771">
                <a:tc>
                  <a:txBody>
                    <a:bodyPr/>
                    <a:lstStyle/>
                    <a:p>
                      <a:r>
                        <a:rPr lang="en-US" dirty="0"/>
                        <a:t>Subtract 20000 from A1</a:t>
                      </a:r>
                    </a:p>
                  </a:txBody>
                  <a:tcPr/>
                </a:tc>
                <a:tc>
                  <a:txBody>
                    <a:bodyPr/>
                    <a:lstStyle/>
                    <a:p>
                      <a:r>
                        <a:rPr lang="en-US" dirty="0"/>
                        <a:t>A1 = A1-20000</a:t>
                      </a:r>
                    </a:p>
                  </a:txBody>
                  <a:tcPr/>
                </a:tc>
                <a:extLst>
                  <a:ext uri="{0D108BD9-81ED-4DB2-BD59-A6C34878D82A}">
                    <a16:rowId xmlns:a16="http://schemas.microsoft.com/office/drawing/2014/main" val="10002"/>
                  </a:ext>
                </a:extLst>
              </a:tr>
              <a:tr h="402771">
                <a:tc>
                  <a:txBody>
                    <a:bodyPr/>
                    <a:lstStyle/>
                    <a:p>
                      <a:r>
                        <a:rPr lang="en-US" dirty="0"/>
                        <a:t>Update balance of A1</a:t>
                      </a:r>
                    </a:p>
                  </a:txBody>
                  <a:tcPr/>
                </a:tc>
                <a:tc>
                  <a:txBody>
                    <a:bodyPr/>
                    <a:lstStyle/>
                    <a:p>
                      <a:r>
                        <a:rPr lang="en-US" dirty="0"/>
                        <a:t>Write (A1)</a:t>
                      </a:r>
                    </a:p>
                  </a:txBody>
                  <a:tcPr/>
                </a:tc>
                <a:extLst>
                  <a:ext uri="{0D108BD9-81ED-4DB2-BD59-A6C34878D82A}">
                    <a16:rowId xmlns:a16="http://schemas.microsoft.com/office/drawing/2014/main" val="10003"/>
                  </a:ext>
                </a:extLst>
              </a:tr>
              <a:tr h="402771">
                <a:tc>
                  <a:txBody>
                    <a:bodyPr/>
                    <a:lstStyle/>
                    <a:p>
                      <a:r>
                        <a:rPr lang="en-US" dirty="0"/>
                        <a:t>Read balance of account A2</a:t>
                      </a:r>
                    </a:p>
                  </a:txBody>
                  <a:tcPr/>
                </a:tc>
                <a:tc>
                  <a:txBody>
                    <a:bodyPr/>
                    <a:lstStyle/>
                    <a:p>
                      <a:r>
                        <a:rPr lang="en-US" dirty="0"/>
                        <a:t>Read(A2)</a:t>
                      </a:r>
                    </a:p>
                  </a:txBody>
                  <a:tcPr/>
                </a:tc>
                <a:extLst>
                  <a:ext uri="{0D108BD9-81ED-4DB2-BD59-A6C34878D82A}">
                    <a16:rowId xmlns:a16="http://schemas.microsoft.com/office/drawing/2014/main" val="10004"/>
                  </a:ext>
                </a:extLst>
              </a:tr>
              <a:tr h="402771">
                <a:tc>
                  <a:txBody>
                    <a:bodyPr/>
                    <a:lstStyle/>
                    <a:p>
                      <a:r>
                        <a:rPr lang="en-US" dirty="0"/>
                        <a:t>Add 20000 to</a:t>
                      </a:r>
                      <a:r>
                        <a:rPr lang="en-US" baseline="0" dirty="0"/>
                        <a:t> A2</a:t>
                      </a:r>
                      <a:endParaRPr lang="en-US" dirty="0"/>
                    </a:p>
                  </a:txBody>
                  <a:tcPr/>
                </a:tc>
                <a:tc>
                  <a:txBody>
                    <a:bodyPr/>
                    <a:lstStyle/>
                    <a:p>
                      <a:r>
                        <a:rPr lang="en-US" dirty="0"/>
                        <a:t>A2 = A2+20000</a:t>
                      </a:r>
                    </a:p>
                  </a:txBody>
                  <a:tcPr/>
                </a:tc>
                <a:extLst>
                  <a:ext uri="{0D108BD9-81ED-4DB2-BD59-A6C34878D82A}">
                    <a16:rowId xmlns:a16="http://schemas.microsoft.com/office/drawing/2014/main" val="10005"/>
                  </a:ext>
                </a:extLst>
              </a:tr>
              <a:tr h="402771">
                <a:tc>
                  <a:txBody>
                    <a:bodyPr/>
                    <a:lstStyle/>
                    <a:p>
                      <a:r>
                        <a:rPr lang="en-US" dirty="0"/>
                        <a:t>Update balance of A2</a:t>
                      </a:r>
                    </a:p>
                  </a:txBody>
                  <a:tcPr/>
                </a:tc>
                <a:tc>
                  <a:txBody>
                    <a:bodyPr/>
                    <a:lstStyle/>
                    <a:p>
                      <a:r>
                        <a:rPr lang="en-US" dirty="0"/>
                        <a:t>Write(A2)</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8DBF545B-0AC4-4F52-ACEB-28BADA18A82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solidFill>
                  <a:srgbClr val="00B0F0"/>
                </a:solidFill>
              </a:rPr>
              <a:t>Equivalence Schedules</a:t>
            </a:r>
          </a:p>
        </p:txBody>
      </p:sp>
      <p:sp>
        <p:nvSpPr>
          <p:cNvPr id="3" name="Content Placeholder 2"/>
          <p:cNvSpPr>
            <a:spLocks noGrp="1"/>
          </p:cNvSpPr>
          <p:nvPr>
            <p:ph idx="1"/>
          </p:nvPr>
        </p:nvSpPr>
        <p:spPr>
          <a:xfrm>
            <a:off x="457200" y="914400"/>
            <a:ext cx="8229600" cy="5410200"/>
          </a:xfrm>
        </p:spPr>
        <p:txBody>
          <a:bodyPr>
            <a:normAutofit/>
          </a:bodyPr>
          <a:lstStyle/>
          <a:p>
            <a:pPr algn="just"/>
            <a:r>
              <a:rPr lang="en-US" sz="2800" dirty="0"/>
              <a:t>There are several ways to define equivalence of schedules.</a:t>
            </a:r>
          </a:p>
          <a:p>
            <a:pPr algn="just"/>
            <a:r>
              <a:rPr lang="en-US" sz="2800" dirty="0"/>
              <a:t>The simplest, but least satisfactory, definition of schedule equivalence involves comparing the effects of the schedules on the database.</a:t>
            </a:r>
          </a:p>
          <a:p>
            <a:pPr algn="just"/>
            <a:r>
              <a:rPr lang="en-US" sz="2800" dirty="0"/>
              <a:t>Three categories of equivalent schedules are: Result equivalent schedules, View equivalent schedules and conflict equivalent schedules.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Result Equivalent Schedule</a:t>
            </a:r>
          </a:p>
        </p:txBody>
      </p:sp>
      <p:sp>
        <p:nvSpPr>
          <p:cNvPr id="3" name="Content Placeholder 2"/>
          <p:cNvSpPr>
            <a:spLocks noGrp="1"/>
          </p:cNvSpPr>
          <p:nvPr>
            <p:ph idx="1"/>
          </p:nvPr>
        </p:nvSpPr>
        <p:spPr/>
        <p:txBody>
          <a:bodyPr>
            <a:normAutofit lnSpcReduction="10000"/>
          </a:bodyPr>
          <a:lstStyle/>
          <a:p>
            <a:pPr algn="just"/>
            <a:r>
              <a:rPr lang="en-US" sz="2800" dirty="0"/>
              <a:t>Two schedules are called result equivalent if they produce the same final state of the database.</a:t>
            </a:r>
          </a:p>
          <a:p>
            <a:pPr algn="just"/>
            <a:r>
              <a:rPr lang="en-US" sz="2800" dirty="0"/>
              <a:t>However, two different schedules may accidently produce the same final state.</a:t>
            </a:r>
          </a:p>
          <a:p>
            <a:pPr algn="just"/>
            <a:r>
              <a:rPr lang="en-US" sz="2800" dirty="0"/>
              <a:t>So result equivalence alone cannot be used to define equivalence of schedules.</a:t>
            </a:r>
          </a:p>
          <a:p>
            <a:pPr algn="just"/>
            <a:r>
              <a:rPr lang="en-US" sz="2800" dirty="0"/>
              <a:t>They may yield same result for some value and may yield different results for another set of values.</a:t>
            </a:r>
          </a:p>
          <a:p>
            <a:pPr algn="just"/>
            <a:r>
              <a:rPr lang="en-US" sz="2800" dirty="0"/>
              <a:t>That‘s why this equivalence is not generally considered significant.</a:t>
            </a:r>
          </a:p>
        </p:txBody>
      </p:sp>
      <p:sp>
        <p:nvSpPr>
          <p:cNvPr id="4" name="Slide Number Placeholder 3"/>
          <p:cNvSpPr>
            <a:spLocks noGrp="1"/>
          </p:cNvSpPr>
          <p:nvPr>
            <p:ph type="sldNum" sz="quarter" idx="12"/>
          </p:nvPr>
        </p:nvSpPr>
        <p:spPr/>
        <p:txBody>
          <a:bodyPr/>
          <a:lstStyle/>
          <a:p>
            <a:fld id="{8DBF545B-0AC4-4F52-ACEB-28BADA18A823}"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Result Equivalent Schedule</a:t>
            </a:r>
            <a:endParaRPr lang="en-US" dirty="0"/>
          </a:p>
        </p:txBody>
      </p:sp>
      <p:pic>
        <p:nvPicPr>
          <p:cNvPr id="5" name="Content Placeholder 4"/>
          <p:cNvPicPr>
            <a:picLocks noGrp="1" noChangeAspect="1"/>
          </p:cNvPicPr>
          <p:nvPr>
            <p:ph idx="1"/>
          </p:nvPr>
        </p:nvPicPr>
        <p:blipFill>
          <a:blip r:embed="rId2"/>
          <a:stretch>
            <a:fillRect/>
          </a:stretch>
        </p:blipFill>
        <p:spPr>
          <a:xfrm>
            <a:off x="609599" y="1143000"/>
            <a:ext cx="8453535" cy="2743200"/>
          </a:xfrm>
          <a:prstGeom prst="rect">
            <a:avLst/>
          </a:prstGeom>
        </p:spPr>
      </p:pic>
      <p:sp>
        <p:nvSpPr>
          <p:cNvPr id="4" name="Slide Number Placeholder 3"/>
          <p:cNvSpPr>
            <a:spLocks noGrp="1"/>
          </p:cNvSpPr>
          <p:nvPr>
            <p:ph type="sldNum" sz="quarter" idx="12"/>
          </p:nvPr>
        </p:nvSpPr>
        <p:spPr/>
        <p:txBody>
          <a:bodyPr/>
          <a:lstStyle/>
          <a:p>
            <a:fld id="{8DBF545B-0AC4-4F52-ACEB-28BADA18A823}" type="slidenum">
              <a:rPr lang="en-US" smtClean="0"/>
              <a:pPr/>
              <a:t>42</a:t>
            </a:fld>
            <a:endParaRPr lang="en-US"/>
          </a:p>
        </p:txBody>
      </p:sp>
    </p:spTree>
    <p:extLst>
      <p:ext uri="{BB962C8B-B14F-4D97-AF65-F5344CB8AC3E}">
        <p14:creationId xmlns:p14="http://schemas.microsoft.com/office/powerpoint/2010/main" val="278832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a:solidFill>
                  <a:srgbClr val="00B0F0"/>
                </a:solidFill>
              </a:rPr>
              <a:t>View Equivalent Schedules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43</a:t>
            </a:fld>
            <a:endParaRPr lang="en-US"/>
          </a:p>
        </p:txBody>
      </p:sp>
      <p:sp>
        <p:nvSpPr>
          <p:cNvPr id="3" name="Content Placeholder 2"/>
          <p:cNvSpPr>
            <a:spLocks noGrp="1"/>
          </p:cNvSpPr>
          <p:nvPr>
            <p:ph idx="1"/>
          </p:nvPr>
        </p:nvSpPr>
        <p:spPr>
          <a:xfrm>
            <a:off x="457200" y="838200"/>
            <a:ext cx="8229600" cy="5486400"/>
          </a:xfrm>
        </p:spPr>
        <p:txBody>
          <a:bodyPr>
            <a:normAutofit/>
          </a:bodyPr>
          <a:lstStyle/>
          <a:p>
            <a:pPr algn="just"/>
            <a:r>
              <a:rPr lang="en-US" sz="2800" dirty="0"/>
              <a:t>Two  schedules S</a:t>
            </a:r>
            <a:r>
              <a:rPr lang="en-US" sz="2800" baseline="-25000" dirty="0"/>
              <a:t>1</a:t>
            </a:r>
            <a:r>
              <a:rPr lang="en-US" sz="2800" dirty="0"/>
              <a:t> and S</a:t>
            </a:r>
            <a:r>
              <a:rPr lang="en-US" sz="2800" baseline="-25000" dirty="0"/>
              <a:t>2</a:t>
            </a:r>
            <a:r>
              <a:rPr lang="en-US" sz="2800" dirty="0"/>
              <a:t>  are view equivalent if transactions in both schedules perform similar actions in similar manner.</a:t>
            </a:r>
          </a:p>
          <a:p>
            <a:pPr algn="just">
              <a:buFont typeface="Wingdings" pitchFamily="2" charset="2"/>
              <a:buChar char="§"/>
            </a:pPr>
            <a:r>
              <a:rPr lang="en-US" sz="2800" dirty="0"/>
              <a:t>For every data item X, if T</a:t>
            </a:r>
            <a:r>
              <a:rPr lang="en-US" sz="2800" baseline="-25000" dirty="0"/>
              <a:t>i</a:t>
            </a:r>
            <a:r>
              <a:rPr lang="en-US" sz="2800" dirty="0"/>
              <a:t> reads initial value of X in S</a:t>
            </a:r>
            <a:r>
              <a:rPr lang="en-US" sz="2800" baseline="-25000" dirty="0"/>
              <a:t>1</a:t>
            </a:r>
            <a:r>
              <a:rPr lang="en-US" sz="2800" dirty="0"/>
              <a:t> then T</a:t>
            </a:r>
            <a:r>
              <a:rPr lang="en-US" sz="2800" baseline="-25000" dirty="0"/>
              <a:t>i</a:t>
            </a:r>
            <a:r>
              <a:rPr lang="en-US" sz="2800" dirty="0"/>
              <a:t> must also read initial value of X in S</a:t>
            </a:r>
            <a:r>
              <a:rPr lang="en-US" sz="2800" baseline="-25000" dirty="0"/>
              <a:t>2</a:t>
            </a:r>
          </a:p>
          <a:p>
            <a:pPr algn="just">
              <a:buFont typeface="Wingdings" pitchFamily="2" charset="2"/>
              <a:buChar char="§"/>
            </a:pPr>
            <a:r>
              <a:rPr lang="en-US" sz="2800" dirty="0"/>
              <a:t>For every data item X, if T</a:t>
            </a:r>
            <a:r>
              <a:rPr lang="en-US" sz="2800" baseline="-25000" dirty="0"/>
              <a:t>i</a:t>
            </a:r>
            <a:r>
              <a:rPr lang="en-US" sz="2800" dirty="0"/>
              <a:t> reads value written by T</a:t>
            </a:r>
            <a:r>
              <a:rPr lang="en-US" sz="2800" baseline="-25000" dirty="0"/>
              <a:t>j</a:t>
            </a:r>
            <a:r>
              <a:rPr lang="en-US" sz="2800" dirty="0"/>
              <a:t> in S</a:t>
            </a:r>
            <a:r>
              <a:rPr lang="en-US" sz="2800" baseline="-25000" dirty="0"/>
              <a:t>1</a:t>
            </a:r>
            <a:r>
              <a:rPr lang="en-US" sz="2800" dirty="0"/>
              <a:t> then T</a:t>
            </a:r>
            <a:r>
              <a:rPr lang="en-US" sz="2800" baseline="-25000" dirty="0"/>
              <a:t>i</a:t>
            </a:r>
            <a:r>
              <a:rPr lang="en-US" sz="2800" dirty="0"/>
              <a:t> must also read value written by T</a:t>
            </a:r>
            <a:r>
              <a:rPr lang="en-US" sz="2800" baseline="-25000" dirty="0"/>
              <a:t>j</a:t>
            </a:r>
            <a:r>
              <a:rPr lang="en-US" sz="2800" dirty="0"/>
              <a:t> in S</a:t>
            </a:r>
            <a:r>
              <a:rPr lang="en-US" sz="2800" baseline="-25000" dirty="0"/>
              <a:t>2</a:t>
            </a:r>
          </a:p>
          <a:p>
            <a:pPr algn="just">
              <a:buFont typeface="Wingdings" pitchFamily="2" charset="2"/>
              <a:buChar char="§"/>
            </a:pPr>
            <a:r>
              <a:rPr lang="en-US" sz="2800" dirty="0"/>
              <a:t>For every data item X, if T</a:t>
            </a:r>
            <a:r>
              <a:rPr lang="en-US" sz="2800" baseline="-25000" dirty="0"/>
              <a:t>i</a:t>
            </a:r>
            <a:r>
              <a:rPr lang="en-US" sz="2800" dirty="0"/>
              <a:t> performs final write on the data value in S</a:t>
            </a:r>
            <a:r>
              <a:rPr lang="en-US" sz="2800" baseline="-25000" dirty="0"/>
              <a:t>1</a:t>
            </a:r>
            <a:r>
              <a:rPr lang="en-US" sz="2800" dirty="0"/>
              <a:t> then T</a:t>
            </a:r>
            <a:r>
              <a:rPr lang="en-US" sz="2800" baseline="-25000" dirty="0"/>
              <a:t>i</a:t>
            </a:r>
            <a:r>
              <a:rPr lang="en-US" sz="2800" dirty="0"/>
              <a:t> must also perform final write on data value in S</a:t>
            </a:r>
            <a:r>
              <a:rPr lang="en-US" sz="2800" baseline="-25000" dirty="0"/>
              <a:t>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a:t>Consider the following schedules</a:t>
            </a:r>
          </a:p>
          <a:p>
            <a:r>
              <a:rPr lang="en-US" sz="2400" b="1" dirty="0"/>
              <a:t>Schedule P:</a:t>
            </a:r>
            <a:r>
              <a:rPr lang="en-US" sz="2400" dirty="0"/>
              <a:t> R</a:t>
            </a:r>
            <a:r>
              <a:rPr lang="en-US" sz="2400" baseline="-25000" dirty="0"/>
              <a:t>1</a:t>
            </a:r>
            <a:r>
              <a:rPr lang="en-US" sz="2400" dirty="0"/>
              <a:t>(x), R</a:t>
            </a:r>
            <a:r>
              <a:rPr lang="en-US" sz="2400" baseline="-25000" dirty="0"/>
              <a:t>2</a:t>
            </a:r>
            <a:r>
              <a:rPr lang="en-US" sz="2400" dirty="0"/>
              <a:t>(y),W</a:t>
            </a:r>
            <a:r>
              <a:rPr lang="en-US" sz="2400" baseline="-25000" dirty="0"/>
              <a:t>1</a:t>
            </a:r>
            <a:r>
              <a:rPr lang="en-US" sz="2400" dirty="0"/>
              <a:t>(x),R</a:t>
            </a:r>
            <a:r>
              <a:rPr lang="en-US" sz="2400" baseline="-25000" dirty="0"/>
              <a:t>3</a:t>
            </a:r>
            <a:r>
              <a:rPr lang="en-US" sz="2400" dirty="0"/>
              <a:t>(x),W</a:t>
            </a:r>
            <a:r>
              <a:rPr lang="en-US" sz="2400" baseline="-25000" dirty="0"/>
              <a:t>3</a:t>
            </a:r>
            <a:r>
              <a:rPr lang="en-US" sz="2400" dirty="0"/>
              <a:t>(x),R</a:t>
            </a:r>
            <a:r>
              <a:rPr lang="en-US" sz="2400" baseline="-25000" dirty="0"/>
              <a:t>1</a:t>
            </a:r>
            <a:r>
              <a:rPr lang="en-US" sz="2400" dirty="0"/>
              <a:t>(y),W</a:t>
            </a:r>
            <a:r>
              <a:rPr lang="en-US" sz="2400" baseline="-25000" dirty="0"/>
              <a:t>1</a:t>
            </a:r>
            <a:r>
              <a:rPr lang="en-US" sz="2400" dirty="0"/>
              <a:t>(y)</a:t>
            </a:r>
          </a:p>
          <a:p>
            <a:r>
              <a:rPr lang="en-US" sz="2400" b="1" dirty="0"/>
              <a:t>Schedule Q:</a:t>
            </a:r>
            <a:r>
              <a:rPr lang="en-US" sz="2400" dirty="0"/>
              <a:t> R</a:t>
            </a:r>
            <a:r>
              <a:rPr lang="en-US" sz="2400" baseline="-25000" dirty="0"/>
              <a:t>2</a:t>
            </a:r>
            <a:r>
              <a:rPr lang="en-US" sz="2400" dirty="0"/>
              <a:t>(y), R</a:t>
            </a:r>
            <a:r>
              <a:rPr lang="en-US" sz="2400" baseline="-25000" dirty="0"/>
              <a:t>1</a:t>
            </a:r>
            <a:r>
              <a:rPr lang="en-US" sz="2400" dirty="0"/>
              <a:t>(x),W</a:t>
            </a:r>
            <a:r>
              <a:rPr lang="en-US" sz="2400" baseline="-25000" dirty="0"/>
              <a:t>1</a:t>
            </a:r>
            <a:r>
              <a:rPr lang="en-US" sz="2400" dirty="0"/>
              <a:t>(x),R</a:t>
            </a:r>
            <a:r>
              <a:rPr lang="en-US" sz="2400" baseline="-25000" dirty="0"/>
              <a:t>3</a:t>
            </a:r>
            <a:r>
              <a:rPr lang="en-US" sz="2400" dirty="0"/>
              <a:t>(x),R</a:t>
            </a:r>
            <a:r>
              <a:rPr lang="en-US" sz="2400" baseline="-25000" dirty="0"/>
              <a:t>1</a:t>
            </a:r>
            <a:r>
              <a:rPr lang="en-US" sz="2400" dirty="0"/>
              <a:t>(y),W</a:t>
            </a:r>
            <a:r>
              <a:rPr lang="en-US" sz="2400" baseline="-25000" dirty="0"/>
              <a:t>3</a:t>
            </a:r>
            <a:r>
              <a:rPr lang="en-US" sz="2400" dirty="0"/>
              <a:t>(x),W</a:t>
            </a:r>
            <a:r>
              <a:rPr lang="en-US" sz="2400" baseline="-25000" dirty="0"/>
              <a:t>1</a:t>
            </a:r>
            <a:r>
              <a:rPr lang="en-US" sz="2400" dirty="0"/>
              <a:t>(y)</a:t>
            </a:r>
          </a:p>
          <a:p>
            <a:endParaRPr lang="en-US" sz="2400" dirty="0"/>
          </a:p>
          <a:p>
            <a:r>
              <a:rPr lang="en-US" sz="2400" dirty="0"/>
              <a:t>In the above example, schedule P and Q are view equivalent because in both schedules initial value of x is read by T</a:t>
            </a:r>
            <a:r>
              <a:rPr lang="en-US" sz="2400" baseline="-25000" dirty="0"/>
              <a:t>1</a:t>
            </a:r>
            <a:r>
              <a:rPr lang="en-US" sz="2400" dirty="0"/>
              <a:t> and initial value of y is read by T</a:t>
            </a:r>
            <a:r>
              <a:rPr lang="en-US" sz="2400" baseline="-25000" dirty="0"/>
              <a:t>2</a:t>
            </a:r>
            <a:r>
              <a:rPr lang="en-US" sz="2400" dirty="0"/>
              <a:t>.</a:t>
            </a:r>
          </a:p>
          <a:p>
            <a:r>
              <a:rPr lang="en-US" sz="2400" dirty="0"/>
              <a:t>Similarly T</a:t>
            </a:r>
            <a:r>
              <a:rPr lang="en-US" sz="2400" baseline="-25000" dirty="0"/>
              <a:t>3</a:t>
            </a:r>
            <a:r>
              <a:rPr lang="en-US" sz="2400" dirty="0"/>
              <a:t> reads value of x that is written by T</a:t>
            </a:r>
            <a:r>
              <a:rPr lang="en-US" sz="2400" baseline="-25000" dirty="0"/>
              <a:t>1</a:t>
            </a:r>
          </a:p>
          <a:p>
            <a:r>
              <a:rPr lang="en-US" sz="2400" dirty="0"/>
              <a:t>And finally T</a:t>
            </a:r>
            <a:r>
              <a:rPr lang="en-US" sz="2400" baseline="-25000" dirty="0"/>
              <a:t>3</a:t>
            </a:r>
            <a:r>
              <a:rPr lang="en-US" sz="2400" dirty="0"/>
              <a:t> writes final value of x and t</a:t>
            </a:r>
            <a:r>
              <a:rPr lang="en-US" sz="2400" baseline="-25000" dirty="0"/>
              <a:t>1</a:t>
            </a:r>
            <a:r>
              <a:rPr lang="en-US" sz="2400" dirty="0"/>
              <a:t> writes final value of Y</a:t>
            </a:r>
          </a:p>
        </p:txBody>
      </p:sp>
      <p:sp>
        <p:nvSpPr>
          <p:cNvPr id="4" name="Slide Number Placeholder 3"/>
          <p:cNvSpPr>
            <a:spLocks noGrp="1"/>
          </p:cNvSpPr>
          <p:nvPr>
            <p:ph type="sldNum" sz="quarter" idx="12"/>
          </p:nvPr>
        </p:nvSpPr>
        <p:spPr/>
        <p:txBody>
          <a:bodyPr/>
          <a:lstStyle/>
          <a:p>
            <a:fld id="{8DBF545B-0AC4-4F52-ACEB-28BADA18A823}"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Conflict Equivalent Schedules</a:t>
            </a:r>
          </a:p>
        </p:txBody>
      </p:sp>
      <p:sp>
        <p:nvSpPr>
          <p:cNvPr id="3" name="Content Placeholder 2"/>
          <p:cNvSpPr>
            <a:spLocks noGrp="1"/>
          </p:cNvSpPr>
          <p:nvPr>
            <p:ph idx="1"/>
          </p:nvPr>
        </p:nvSpPr>
        <p:spPr>
          <a:xfrm>
            <a:off x="76200" y="762000"/>
            <a:ext cx="8915400" cy="5594350"/>
          </a:xfrm>
        </p:spPr>
        <p:txBody>
          <a:bodyPr>
            <a:normAutofit/>
          </a:bodyPr>
          <a:lstStyle/>
          <a:p>
            <a:pPr algn="just"/>
            <a:r>
              <a:rPr lang="en-US" dirty="0"/>
              <a:t>Two schedules are said to be conflict equivalent if the order of any two conflicting operations is the same in both schedules.</a:t>
            </a:r>
          </a:p>
          <a:p>
            <a:pPr algn="just"/>
            <a:r>
              <a:rPr lang="en-US" dirty="0"/>
              <a:t>If two conflicting operations are  applied in different orders in two schedules, the effect can be different on the database or on other transactions in the schedule and hence the schedules are not conflict equivalent.</a:t>
            </a:r>
          </a:p>
          <a:p>
            <a:pPr algn="just"/>
            <a:endParaRPr lang="en-US" dirty="0"/>
          </a:p>
          <a:p>
            <a:pPr algn="just"/>
            <a:r>
              <a:rPr lang="en-US" dirty="0"/>
              <a:t> </a:t>
            </a:r>
          </a:p>
        </p:txBody>
      </p:sp>
      <p:sp>
        <p:nvSpPr>
          <p:cNvPr id="4" name="Slide Number Placeholder 3"/>
          <p:cNvSpPr>
            <a:spLocks noGrp="1"/>
          </p:cNvSpPr>
          <p:nvPr>
            <p:ph type="sldNum" sz="quarter" idx="12"/>
          </p:nvPr>
        </p:nvSpPr>
        <p:spPr/>
        <p:txBody>
          <a:bodyPr/>
          <a:lstStyle/>
          <a:p>
            <a:fld id="{8DBF545B-0AC4-4F52-ACEB-28BADA18A823}" type="slidenum">
              <a:rPr lang="en-US" smtClean="0"/>
              <a:pPr/>
              <a:t>45</a:t>
            </a:fld>
            <a:endParaRPr lang="en-US"/>
          </a:p>
        </p:txBody>
      </p:sp>
    </p:spTree>
    <p:extLst>
      <p:ext uri="{BB962C8B-B14F-4D97-AF65-F5344CB8AC3E}">
        <p14:creationId xmlns:p14="http://schemas.microsoft.com/office/powerpoint/2010/main" val="2919796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Equivalent Schedules</a:t>
            </a:r>
            <a:endParaRPr lang="en-US" dirty="0"/>
          </a:p>
        </p:txBody>
      </p:sp>
      <p:sp>
        <p:nvSpPr>
          <p:cNvPr id="3" name="Content Placeholder 2"/>
          <p:cNvSpPr>
            <a:spLocks noGrp="1"/>
          </p:cNvSpPr>
          <p:nvPr>
            <p:ph idx="1"/>
          </p:nvPr>
        </p:nvSpPr>
        <p:spPr/>
        <p:txBody>
          <a:bodyPr/>
          <a:lstStyle/>
          <a:p>
            <a:pPr algn="just"/>
            <a:r>
              <a:rPr lang="en-US" dirty="0"/>
              <a:t>Using the notation of conflict equivalence, we define a schedule S to be </a:t>
            </a:r>
            <a:r>
              <a:rPr lang="en-US" b="1" dirty="0"/>
              <a:t>conflict serializable</a:t>
            </a:r>
            <a:r>
              <a:rPr lang="en-US" dirty="0"/>
              <a:t> it is  (conflict) equivalent to some serial schedule S’. In such a case, we can reorder the nonconflicting operations in S until we form the equivalent serial schedule S’</a:t>
            </a:r>
          </a:p>
          <a:p>
            <a:pPr algn="just"/>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46</a:t>
            </a:fld>
            <a:endParaRPr lang="en-US"/>
          </a:p>
        </p:txBody>
      </p:sp>
    </p:spTree>
    <p:extLst>
      <p:ext uri="{BB962C8B-B14F-4D97-AF65-F5344CB8AC3E}">
        <p14:creationId xmlns:p14="http://schemas.microsoft.com/office/powerpoint/2010/main" val="3339787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4375"/>
          </a:xfrm>
        </p:spPr>
        <p:txBody>
          <a:bodyPr>
            <a:normAutofit fontScale="90000"/>
          </a:bodyPr>
          <a:lstStyle/>
          <a:p>
            <a:r>
              <a:rPr lang="en-US" b="1" dirty="0">
                <a:solidFill>
                  <a:srgbClr val="00B0F0"/>
                </a:solidFill>
              </a:rPr>
              <a:t>Serializability </a:t>
            </a:r>
            <a:endParaRPr lang="en-US" dirty="0"/>
          </a:p>
        </p:txBody>
      </p:sp>
      <p:sp>
        <p:nvSpPr>
          <p:cNvPr id="3" name="Content Placeholder 2"/>
          <p:cNvSpPr>
            <a:spLocks noGrp="1"/>
          </p:cNvSpPr>
          <p:nvPr>
            <p:ph idx="1"/>
          </p:nvPr>
        </p:nvSpPr>
        <p:spPr>
          <a:xfrm>
            <a:off x="457200" y="1219200"/>
            <a:ext cx="8382000" cy="5334000"/>
          </a:xfrm>
        </p:spPr>
        <p:txBody>
          <a:bodyPr>
            <a:normAutofit fontScale="92500"/>
          </a:bodyPr>
          <a:lstStyle/>
          <a:p>
            <a:pPr algn="just"/>
            <a:r>
              <a:rPr lang="en-US" dirty="0"/>
              <a:t>When several concurrent transactions are trying to access the same data item, the instructions within these concurrent transactions must be ordered in some way so as there are no problems in accessing and releasing the shared data item. </a:t>
            </a:r>
          </a:p>
          <a:p>
            <a:pPr algn="just"/>
            <a:r>
              <a:rPr lang="en-US" dirty="0"/>
              <a:t>We can ensure consistency of the database under concurrent execution by making sure that any schedule that is executed has the same effect as a schedule that could have occurred without any concurrent execution. That concurrent (non-serial) schedule is called serializable schedule.</a:t>
            </a:r>
          </a:p>
        </p:txBody>
      </p:sp>
      <p:sp>
        <p:nvSpPr>
          <p:cNvPr id="4" name="Slide Number Placeholder 3"/>
          <p:cNvSpPr>
            <a:spLocks noGrp="1"/>
          </p:cNvSpPr>
          <p:nvPr>
            <p:ph type="sldNum" sz="quarter" idx="12"/>
          </p:nvPr>
        </p:nvSpPr>
        <p:spPr/>
        <p:txBody>
          <a:bodyPr/>
          <a:lstStyle/>
          <a:p>
            <a:fld id="{8DBF545B-0AC4-4F52-ACEB-28BADA18A823}" type="slidenum">
              <a:rPr lang="en-US" smtClean="0"/>
              <a:pPr/>
              <a:t>47</a:t>
            </a:fld>
            <a:endParaRPr lang="en-US"/>
          </a:p>
        </p:txBody>
      </p:sp>
    </p:spTree>
    <p:extLst>
      <p:ext uri="{BB962C8B-B14F-4D97-AF65-F5344CB8AC3E}">
        <p14:creationId xmlns:p14="http://schemas.microsoft.com/office/powerpoint/2010/main" val="760789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B0F0"/>
                </a:solidFill>
              </a:rPr>
              <a:t>Serializability </a:t>
            </a:r>
          </a:p>
        </p:txBody>
      </p:sp>
      <p:sp>
        <p:nvSpPr>
          <p:cNvPr id="3" name="Content Placeholder 2"/>
          <p:cNvSpPr>
            <a:spLocks noGrp="1"/>
          </p:cNvSpPr>
          <p:nvPr>
            <p:ph idx="1"/>
          </p:nvPr>
        </p:nvSpPr>
        <p:spPr>
          <a:xfrm>
            <a:off x="457200" y="914400"/>
            <a:ext cx="8229600" cy="5410200"/>
          </a:xfrm>
        </p:spPr>
        <p:txBody>
          <a:bodyPr>
            <a:normAutofit lnSpcReduction="10000"/>
          </a:bodyPr>
          <a:lstStyle/>
          <a:p>
            <a:pPr algn="just"/>
            <a:r>
              <a:rPr lang="en-US" sz="2800" dirty="0"/>
              <a:t>A given non-serial schedule of </a:t>
            </a:r>
            <a:r>
              <a:rPr lang="en-US" sz="2800" b="1" dirty="0"/>
              <a:t>n</a:t>
            </a:r>
            <a:r>
              <a:rPr lang="en-US" sz="2800" dirty="0"/>
              <a:t> transactions is </a:t>
            </a:r>
            <a:r>
              <a:rPr lang="en-US" sz="2800" b="1" dirty="0"/>
              <a:t>serializable</a:t>
            </a:r>
            <a:r>
              <a:rPr lang="en-US" sz="2800" dirty="0"/>
              <a:t> if it is equivalent to some serial schedule.</a:t>
            </a:r>
          </a:p>
          <a:p>
            <a:pPr algn="just"/>
            <a:r>
              <a:rPr lang="en-US" sz="2800" dirty="0"/>
              <a:t>That is, if a non-serial schedule produce the same result as of the serial schedule then the non serial schedule is said to be </a:t>
            </a:r>
            <a:r>
              <a:rPr lang="en-US" sz="2800" b="1" dirty="0"/>
              <a:t>serializable</a:t>
            </a:r>
            <a:r>
              <a:rPr lang="en-US" sz="2800" dirty="0"/>
              <a:t>.</a:t>
            </a:r>
          </a:p>
          <a:p>
            <a:pPr algn="just"/>
            <a:r>
              <a:rPr lang="en-US" sz="2800" dirty="0"/>
              <a:t>A schedule that is not serializable is called non-</a:t>
            </a:r>
            <a:r>
              <a:rPr lang="en-US" sz="2800" b="1" dirty="0"/>
              <a:t>serializable schedule</a:t>
            </a:r>
            <a:r>
              <a:rPr lang="en-US" sz="2800" dirty="0"/>
              <a:t>.</a:t>
            </a:r>
          </a:p>
          <a:p>
            <a:pPr algn="just"/>
            <a:r>
              <a:rPr lang="en-US" sz="2800" dirty="0"/>
              <a:t>The main objective of </a:t>
            </a:r>
            <a:r>
              <a:rPr lang="en-US" sz="2800" b="1" dirty="0"/>
              <a:t>Serializability</a:t>
            </a:r>
            <a:r>
              <a:rPr lang="en-US" sz="2800" dirty="0"/>
              <a:t> is to search non-serial schedules that allow transaction to execute concurrently without interfering one another transaction and produce the result that could be produced by a serial execution</a:t>
            </a:r>
          </a:p>
          <a:p>
            <a:pPr algn="just"/>
            <a:endParaRPr lang="en-US" sz="28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solidFill>
                  <a:srgbClr val="00B0F0"/>
                </a:solidFill>
              </a:rPr>
              <a:t>Serializability </a:t>
            </a:r>
            <a:endParaRPr lang="en-US" dirty="0">
              <a:solidFill>
                <a:srgbClr val="00B0F0"/>
              </a:solidFill>
            </a:endParaRPr>
          </a:p>
        </p:txBody>
      </p:sp>
      <p:sp>
        <p:nvSpPr>
          <p:cNvPr id="3" name="Content Placeholder 2"/>
          <p:cNvSpPr>
            <a:spLocks noGrp="1"/>
          </p:cNvSpPr>
          <p:nvPr>
            <p:ph idx="1"/>
          </p:nvPr>
        </p:nvSpPr>
        <p:spPr>
          <a:xfrm>
            <a:off x="152400" y="838200"/>
            <a:ext cx="8839200" cy="5562600"/>
          </a:xfrm>
        </p:spPr>
        <p:txBody>
          <a:bodyPr/>
          <a:lstStyle/>
          <a:p>
            <a:r>
              <a:rPr lang="en-US" dirty="0"/>
              <a:t>There are n! possible serial schedules of n transactions and many more possible non-serial schedules.</a:t>
            </a:r>
          </a:p>
          <a:p>
            <a:r>
              <a:rPr lang="en-US" dirty="0"/>
              <a:t>We can form two disjoint groups of the non-serial schedules those that are equivalent to one or more of the serial schedules and hence are serializable.</a:t>
            </a:r>
          </a:p>
          <a:p>
            <a:r>
              <a:rPr lang="en-US" dirty="0"/>
              <a:t>Different forms of schedule equivalence give rise to the notions of : </a:t>
            </a:r>
            <a:r>
              <a:rPr lang="en-US" b="1" dirty="0"/>
              <a:t>Conflict Serializability</a:t>
            </a:r>
            <a:r>
              <a:rPr lang="en-US" dirty="0"/>
              <a:t> and </a:t>
            </a:r>
            <a:r>
              <a:rPr lang="en-US" b="1" dirty="0"/>
              <a:t>view Serializability</a:t>
            </a:r>
          </a:p>
        </p:txBody>
      </p:sp>
      <p:sp>
        <p:nvSpPr>
          <p:cNvPr id="4" name="Slide Number Placeholder 3"/>
          <p:cNvSpPr>
            <a:spLocks noGrp="1"/>
          </p:cNvSpPr>
          <p:nvPr>
            <p:ph type="sldNum" sz="quarter" idx="12"/>
          </p:nvPr>
        </p:nvSpPr>
        <p:spPr/>
        <p:txBody>
          <a:bodyPr/>
          <a:lstStyle/>
          <a:p>
            <a:fld id="{8DBF545B-0AC4-4F52-ACEB-28BADA18A823}"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SQL Representation</a:t>
            </a:r>
          </a:p>
        </p:txBody>
      </p:sp>
      <p:sp>
        <p:nvSpPr>
          <p:cNvPr id="3" name="Content Placeholder 2"/>
          <p:cNvSpPr>
            <a:spLocks noGrp="1"/>
          </p:cNvSpPr>
          <p:nvPr>
            <p:ph idx="1"/>
          </p:nvPr>
        </p:nvSpPr>
        <p:spPr/>
        <p:txBody>
          <a:bodyPr>
            <a:normAutofit/>
          </a:bodyPr>
          <a:lstStyle/>
          <a:p>
            <a:r>
              <a:rPr lang="en-US" sz="2800" dirty="0"/>
              <a:t>Update Account set balance  = balance-20000 where </a:t>
            </a:r>
            <a:r>
              <a:rPr lang="en-US" sz="2800" dirty="0" err="1"/>
              <a:t>accno</a:t>
            </a:r>
            <a:r>
              <a:rPr lang="en-US" sz="2800" dirty="0"/>
              <a:t> = ‘A1’</a:t>
            </a:r>
          </a:p>
          <a:p>
            <a:r>
              <a:rPr lang="en-US" sz="2800" dirty="0"/>
              <a:t>Update Account set balance = balance+20000 where </a:t>
            </a:r>
            <a:r>
              <a:rPr lang="en-US" sz="2800" dirty="0" err="1"/>
              <a:t>accno</a:t>
            </a:r>
            <a:r>
              <a:rPr lang="en-US" sz="2800" dirty="0"/>
              <a:t> = ‘A2’</a:t>
            </a:r>
          </a:p>
        </p:txBody>
      </p:sp>
      <p:sp>
        <p:nvSpPr>
          <p:cNvPr id="4" name="Slide Number Placeholder 3"/>
          <p:cNvSpPr>
            <a:spLocks noGrp="1"/>
          </p:cNvSpPr>
          <p:nvPr>
            <p:ph type="sldNum" sz="quarter" idx="12"/>
          </p:nvPr>
        </p:nvSpPr>
        <p:spPr/>
        <p:txBody>
          <a:bodyPr/>
          <a:lstStyle/>
          <a:p>
            <a:fld id="{8DBF545B-0AC4-4F52-ACEB-28BADA18A823}"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B0F0"/>
                </a:solidFill>
              </a:rPr>
              <a:t>Conflict</a:t>
            </a:r>
            <a:r>
              <a:rPr lang="en-US" dirty="0">
                <a:solidFill>
                  <a:srgbClr val="00B0F0"/>
                </a:solidFill>
              </a:rPr>
              <a:t> </a:t>
            </a:r>
            <a:r>
              <a:rPr lang="en-US" b="1" dirty="0">
                <a:solidFill>
                  <a:srgbClr val="00B0F0"/>
                </a:solidFill>
              </a:rPr>
              <a:t>Serializability </a:t>
            </a:r>
            <a:endParaRPr lang="en-US" dirty="0">
              <a:solidFill>
                <a:srgbClr val="00B0F0"/>
              </a:solidFill>
            </a:endParaRPr>
          </a:p>
        </p:txBody>
      </p:sp>
      <p:sp>
        <p:nvSpPr>
          <p:cNvPr id="3" name="Content Placeholder 2"/>
          <p:cNvSpPr>
            <a:spLocks noGrp="1"/>
          </p:cNvSpPr>
          <p:nvPr>
            <p:ph idx="1"/>
          </p:nvPr>
        </p:nvSpPr>
        <p:spPr>
          <a:xfrm>
            <a:off x="457200" y="990600"/>
            <a:ext cx="8229600" cy="5410200"/>
          </a:xfrm>
        </p:spPr>
        <p:txBody>
          <a:bodyPr>
            <a:normAutofit/>
          </a:bodyPr>
          <a:lstStyle/>
          <a:p>
            <a:pPr algn="just"/>
            <a:r>
              <a:rPr lang="en-US" sz="2800" dirty="0"/>
              <a:t>The definition of conflict </a:t>
            </a:r>
            <a:r>
              <a:rPr lang="en-US" sz="2800" b="1" dirty="0"/>
              <a:t>Serializability</a:t>
            </a:r>
            <a:r>
              <a:rPr lang="en-US" sz="2800" dirty="0"/>
              <a:t> is that a schedule is </a:t>
            </a:r>
            <a:r>
              <a:rPr lang="en-US" sz="2800" b="1" dirty="0"/>
              <a:t>conflict-serializable</a:t>
            </a:r>
            <a:r>
              <a:rPr lang="en-US" sz="2800" dirty="0"/>
              <a:t> if and only if its precedence graph/serializability graph, when only committed transactions are considered, is acyclic.</a:t>
            </a:r>
          </a:p>
          <a:p>
            <a:pPr algn="just"/>
            <a:r>
              <a:rPr lang="en-US" sz="2800" dirty="0"/>
              <a:t>Consider the following schedules.</a:t>
            </a:r>
          </a:p>
          <a:p>
            <a:pPr algn="just"/>
            <a:endParaRPr lang="en-US" sz="2800" dirty="0"/>
          </a:p>
          <a:p>
            <a:pPr algn="just"/>
            <a:endParaRPr lang="en-US" sz="28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72254304"/>
              </p:ext>
            </p:extLst>
          </p:nvPr>
        </p:nvGraphicFramePr>
        <p:xfrm>
          <a:off x="304800" y="228600"/>
          <a:ext cx="1981200" cy="322105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8710">
                <a:tc>
                  <a:txBody>
                    <a:bodyPr/>
                    <a:lstStyle/>
                    <a:p>
                      <a:r>
                        <a:rPr lang="en-US" dirty="0"/>
                        <a:t>T</a:t>
                      </a:r>
                      <a:r>
                        <a:rPr lang="en-US" baseline="-25000" dirty="0"/>
                        <a:t>1</a:t>
                      </a:r>
                    </a:p>
                  </a:txBody>
                  <a:tcPr/>
                </a:tc>
                <a:tc>
                  <a:txBody>
                    <a:bodyPr/>
                    <a:lstStyle/>
                    <a:p>
                      <a:r>
                        <a:rPr lang="en-US" dirty="0"/>
                        <a:t>T</a:t>
                      </a:r>
                      <a:r>
                        <a:rPr lang="en-US" baseline="-25000" dirty="0"/>
                        <a:t>2</a:t>
                      </a:r>
                    </a:p>
                  </a:txBody>
                  <a:tcPr/>
                </a:tc>
                <a:extLst>
                  <a:ext uri="{0D108BD9-81ED-4DB2-BD59-A6C34878D82A}">
                    <a16:rowId xmlns:a16="http://schemas.microsoft.com/office/drawing/2014/main" val="10000"/>
                  </a:ext>
                </a:extLst>
              </a:tr>
              <a:tr h="368710">
                <a:tc>
                  <a:txBody>
                    <a:bodyPr/>
                    <a:lstStyle/>
                    <a:p>
                      <a:r>
                        <a:rPr lang="en-US" dirty="0"/>
                        <a:t>Read(X)</a:t>
                      </a:r>
                    </a:p>
                  </a:txBody>
                  <a:tcPr/>
                </a:tc>
                <a:tc>
                  <a:txBody>
                    <a:bodyPr/>
                    <a:lstStyle/>
                    <a:p>
                      <a:endParaRPr lang="en-US" dirty="0"/>
                    </a:p>
                  </a:txBody>
                  <a:tcPr/>
                </a:tc>
                <a:extLst>
                  <a:ext uri="{0D108BD9-81ED-4DB2-BD59-A6C34878D82A}">
                    <a16:rowId xmlns:a16="http://schemas.microsoft.com/office/drawing/2014/main" val="10001"/>
                  </a:ext>
                </a:extLst>
              </a:tr>
              <a:tr h="368710">
                <a:tc>
                  <a:txBody>
                    <a:bodyPr/>
                    <a:lstStyle/>
                    <a:p>
                      <a:r>
                        <a:rPr lang="en-US" dirty="0"/>
                        <a:t>Write(Y)</a:t>
                      </a:r>
                    </a:p>
                  </a:txBody>
                  <a:tcPr/>
                </a:tc>
                <a:tc>
                  <a:txBody>
                    <a:bodyPr/>
                    <a:lstStyle/>
                    <a:p>
                      <a:endParaRPr lang="en-US" dirty="0"/>
                    </a:p>
                  </a:txBody>
                  <a:tcPr/>
                </a:tc>
                <a:extLst>
                  <a:ext uri="{0D108BD9-81ED-4DB2-BD59-A6C34878D82A}">
                    <a16:rowId xmlns:a16="http://schemas.microsoft.com/office/drawing/2014/main" val="10002"/>
                  </a:ext>
                </a:extLst>
              </a:tr>
              <a:tr h="368710">
                <a:tc>
                  <a:txBody>
                    <a:bodyPr/>
                    <a:lstStyle/>
                    <a:p>
                      <a:r>
                        <a:rPr lang="en-US" dirty="0"/>
                        <a:t>Commit</a:t>
                      </a:r>
                    </a:p>
                  </a:txBody>
                  <a:tcPr/>
                </a:tc>
                <a:tc>
                  <a:txBody>
                    <a:bodyPr/>
                    <a:lstStyle/>
                    <a:p>
                      <a:endParaRPr lang="en-US" dirty="0"/>
                    </a:p>
                  </a:txBody>
                  <a:tcPr/>
                </a:tc>
                <a:extLst>
                  <a:ext uri="{0D108BD9-81ED-4DB2-BD59-A6C34878D82A}">
                    <a16:rowId xmlns:a16="http://schemas.microsoft.com/office/drawing/2014/main" val="10003"/>
                  </a:ext>
                </a:extLst>
              </a:tr>
              <a:tr h="368710">
                <a:tc>
                  <a:txBody>
                    <a:bodyPr/>
                    <a:lstStyle/>
                    <a:p>
                      <a:endParaRPr lang="en-US"/>
                    </a:p>
                  </a:txBody>
                  <a:tcPr/>
                </a:tc>
                <a:tc>
                  <a:txBody>
                    <a:bodyPr/>
                    <a:lstStyle/>
                    <a:p>
                      <a:r>
                        <a:rPr lang="en-US" dirty="0"/>
                        <a:t>Read(X)</a:t>
                      </a:r>
                    </a:p>
                  </a:txBody>
                  <a:tcPr/>
                </a:tc>
                <a:extLst>
                  <a:ext uri="{0D108BD9-81ED-4DB2-BD59-A6C34878D82A}">
                    <a16:rowId xmlns:a16="http://schemas.microsoft.com/office/drawing/2014/main" val="10004"/>
                  </a:ext>
                </a:extLst>
              </a:tr>
              <a:tr h="368710">
                <a:tc>
                  <a:txBody>
                    <a:bodyPr/>
                    <a:lstStyle/>
                    <a:p>
                      <a:endParaRPr lang="en-US"/>
                    </a:p>
                  </a:txBody>
                  <a:tcPr/>
                </a:tc>
                <a:tc>
                  <a:txBody>
                    <a:bodyPr/>
                    <a:lstStyle/>
                    <a:p>
                      <a:r>
                        <a:rPr lang="en-US" dirty="0"/>
                        <a:t>Write(Y)</a:t>
                      </a:r>
                    </a:p>
                  </a:txBody>
                  <a:tcPr/>
                </a:tc>
                <a:extLst>
                  <a:ext uri="{0D108BD9-81ED-4DB2-BD59-A6C34878D82A}">
                    <a16:rowId xmlns:a16="http://schemas.microsoft.com/office/drawing/2014/main" val="10005"/>
                  </a:ext>
                </a:extLst>
              </a:tr>
              <a:tr h="368710">
                <a:tc>
                  <a:txBody>
                    <a:bodyPr/>
                    <a:lstStyle/>
                    <a:p>
                      <a:endParaRPr lang="en-US"/>
                    </a:p>
                  </a:txBody>
                  <a:tcPr/>
                </a:tc>
                <a:tc>
                  <a:txBody>
                    <a:bodyPr/>
                    <a:lstStyle/>
                    <a:p>
                      <a:r>
                        <a:rPr lang="en-US" dirty="0"/>
                        <a:t>Commit</a:t>
                      </a:r>
                    </a:p>
                  </a:txBody>
                  <a:tcPr/>
                </a:tc>
                <a:extLst>
                  <a:ext uri="{0D108BD9-81ED-4DB2-BD59-A6C34878D82A}">
                    <a16:rowId xmlns:a16="http://schemas.microsoft.com/office/drawing/2014/main" val="10006"/>
                  </a:ext>
                </a:extLst>
              </a:tr>
              <a:tr h="619432">
                <a:tc gridSpan="2">
                  <a:txBody>
                    <a:bodyPr/>
                    <a:lstStyle/>
                    <a:p>
                      <a:r>
                        <a:rPr lang="en-US" dirty="0"/>
                        <a:t>Schedule 1: Serial Schedule &lt;T1,T2&gt;</a:t>
                      </a:r>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8DBF545B-0AC4-4F52-ACEB-28BADA18A823}" type="slidenum">
              <a:rPr lang="en-US" smtClean="0"/>
              <a:pPr/>
              <a:t>51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66685184"/>
              </p:ext>
            </p:extLst>
          </p:nvPr>
        </p:nvGraphicFramePr>
        <p:xfrm>
          <a:off x="2514600" y="228600"/>
          <a:ext cx="2057400" cy="320040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30926">
                <a:tc>
                  <a:txBody>
                    <a:bodyPr/>
                    <a:lstStyle/>
                    <a:p>
                      <a:r>
                        <a:rPr lang="en-US" dirty="0"/>
                        <a:t>T</a:t>
                      </a:r>
                      <a:r>
                        <a:rPr lang="en-US" baseline="-25000" dirty="0"/>
                        <a:t>1</a:t>
                      </a:r>
                    </a:p>
                  </a:txBody>
                  <a:tcPr/>
                </a:tc>
                <a:tc>
                  <a:txBody>
                    <a:bodyPr/>
                    <a:lstStyle/>
                    <a:p>
                      <a:r>
                        <a:rPr lang="en-US" dirty="0"/>
                        <a:t>T</a:t>
                      </a:r>
                      <a:r>
                        <a:rPr lang="en-US" baseline="-25000" dirty="0"/>
                        <a:t>2</a:t>
                      </a:r>
                    </a:p>
                  </a:txBody>
                  <a:tcPr/>
                </a:tc>
                <a:extLst>
                  <a:ext uri="{0D108BD9-81ED-4DB2-BD59-A6C34878D82A}">
                    <a16:rowId xmlns:a16="http://schemas.microsoft.com/office/drawing/2014/main" val="10000"/>
                  </a:ext>
                </a:extLst>
              </a:tr>
              <a:tr h="330926">
                <a:tc>
                  <a:txBody>
                    <a:bodyPr/>
                    <a:lstStyle/>
                    <a:p>
                      <a:endParaRPr lang="en-US" dirty="0"/>
                    </a:p>
                  </a:txBody>
                  <a:tcPr/>
                </a:tc>
                <a:tc>
                  <a:txBody>
                    <a:bodyPr/>
                    <a:lstStyle/>
                    <a:p>
                      <a:r>
                        <a:rPr lang="en-US" dirty="0"/>
                        <a:t>Read(X)</a:t>
                      </a:r>
                    </a:p>
                  </a:txBody>
                  <a:tcPr/>
                </a:tc>
                <a:extLst>
                  <a:ext uri="{0D108BD9-81ED-4DB2-BD59-A6C34878D82A}">
                    <a16:rowId xmlns:a16="http://schemas.microsoft.com/office/drawing/2014/main" val="10001"/>
                  </a:ext>
                </a:extLst>
              </a:tr>
              <a:tr h="330926">
                <a:tc>
                  <a:txBody>
                    <a:bodyPr/>
                    <a:lstStyle/>
                    <a:p>
                      <a:endParaRPr lang="en-US"/>
                    </a:p>
                  </a:txBody>
                  <a:tcPr/>
                </a:tc>
                <a:tc>
                  <a:txBody>
                    <a:bodyPr/>
                    <a:lstStyle/>
                    <a:p>
                      <a:r>
                        <a:rPr lang="en-US" dirty="0"/>
                        <a:t>Write(X)</a:t>
                      </a:r>
                    </a:p>
                  </a:txBody>
                  <a:tcPr/>
                </a:tc>
                <a:extLst>
                  <a:ext uri="{0D108BD9-81ED-4DB2-BD59-A6C34878D82A}">
                    <a16:rowId xmlns:a16="http://schemas.microsoft.com/office/drawing/2014/main" val="10002"/>
                  </a:ext>
                </a:extLst>
              </a:tr>
              <a:tr h="330926">
                <a:tc>
                  <a:txBody>
                    <a:bodyPr/>
                    <a:lstStyle/>
                    <a:p>
                      <a:endParaRPr lang="en-US"/>
                    </a:p>
                  </a:txBody>
                  <a:tcPr/>
                </a:tc>
                <a:tc>
                  <a:txBody>
                    <a:bodyPr/>
                    <a:lstStyle/>
                    <a:p>
                      <a:r>
                        <a:rPr lang="en-US" dirty="0"/>
                        <a:t>Commit</a:t>
                      </a:r>
                    </a:p>
                  </a:txBody>
                  <a:tcPr/>
                </a:tc>
                <a:extLst>
                  <a:ext uri="{0D108BD9-81ED-4DB2-BD59-A6C34878D82A}">
                    <a16:rowId xmlns:a16="http://schemas.microsoft.com/office/drawing/2014/main" val="10003"/>
                  </a:ext>
                </a:extLst>
              </a:tr>
              <a:tr h="330926">
                <a:tc>
                  <a:txBody>
                    <a:bodyPr/>
                    <a:lstStyle/>
                    <a:p>
                      <a:r>
                        <a:rPr lang="en-US" dirty="0"/>
                        <a:t>Read(X)</a:t>
                      </a:r>
                    </a:p>
                  </a:txBody>
                  <a:tcPr/>
                </a:tc>
                <a:tc>
                  <a:txBody>
                    <a:bodyPr/>
                    <a:lstStyle/>
                    <a:p>
                      <a:endParaRPr lang="en-US"/>
                    </a:p>
                  </a:txBody>
                  <a:tcPr/>
                </a:tc>
                <a:extLst>
                  <a:ext uri="{0D108BD9-81ED-4DB2-BD59-A6C34878D82A}">
                    <a16:rowId xmlns:a16="http://schemas.microsoft.com/office/drawing/2014/main" val="10004"/>
                  </a:ext>
                </a:extLst>
              </a:tr>
              <a:tr h="330926">
                <a:tc>
                  <a:txBody>
                    <a:bodyPr/>
                    <a:lstStyle/>
                    <a:p>
                      <a:r>
                        <a:rPr lang="en-US" dirty="0"/>
                        <a:t>Write(Y)</a:t>
                      </a:r>
                    </a:p>
                  </a:txBody>
                  <a:tcPr/>
                </a:tc>
                <a:tc>
                  <a:txBody>
                    <a:bodyPr/>
                    <a:lstStyle/>
                    <a:p>
                      <a:endParaRPr lang="en-US"/>
                    </a:p>
                  </a:txBody>
                  <a:tcPr/>
                </a:tc>
                <a:extLst>
                  <a:ext uri="{0D108BD9-81ED-4DB2-BD59-A6C34878D82A}">
                    <a16:rowId xmlns:a16="http://schemas.microsoft.com/office/drawing/2014/main" val="10005"/>
                  </a:ext>
                </a:extLst>
              </a:tr>
              <a:tr h="330926">
                <a:tc>
                  <a:txBody>
                    <a:bodyPr/>
                    <a:lstStyle/>
                    <a:p>
                      <a:r>
                        <a:rPr lang="en-US" dirty="0"/>
                        <a:t>Commit</a:t>
                      </a:r>
                    </a:p>
                  </a:txBody>
                  <a:tcPr/>
                </a:tc>
                <a:tc>
                  <a:txBody>
                    <a:bodyPr/>
                    <a:lstStyle/>
                    <a:p>
                      <a:endParaRPr lang="en-US" dirty="0"/>
                    </a:p>
                  </a:txBody>
                  <a:tcPr/>
                </a:tc>
                <a:extLst>
                  <a:ext uri="{0D108BD9-81ED-4DB2-BD59-A6C34878D82A}">
                    <a16:rowId xmlns:a16="http://schemas.microsoft.com/office/drawing/2014/main" val="10006"/>
                  </a:ext>
                </a:extLst>
              </a:tr>
              <a:tr h="579120">
                <a:tc gridSpan="2">
                  <a:txBody>
                    <a:bodyPr/>
                    <a:lstStyle/>
                    <a:p>
                      <a:r>
                        <a:rPr lang="en-US" dirty="0"/>
                        <a:t>Schedule</a:t>
                      </a:r>
                      <a:r>
                        <a:rPr lang="en-US" baseline="0" dirty="0"/>
                        <a:t> 2: Serial Schedule &lt;T2,T1&gt;</a:t>
                      </a:r>
                      <a:endParaRPr lang="en-US" dirty="0"/>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40671955"/>
              </p:ext>
            </p:extLst>
          </p:nvPr>
        </p:nvGraphicFramePr>
        <p:xfrm>
          <a:off x="4724400" y="228600"/>
          <a:ext cx="3200400" cy="2926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39725">
                <a:tc>
                  <a:txBody>
                    <a:bodyPr/>
                    <a:lstStyle/>
                    <a:p>
                      <a:r>
                        <a:rPr lang="en-US" dirty="0"/>
                        <a:t>T</a:t>
                      </a:r>
                      <a:r>
                        <a:rPr lang="en-US" baseline="-25000" dirty="0"/>
                        <a:t>1</a:t>
                      </a:r>
                    </a:p>
                  </a:txBody>
                  <a:tcPr/>
                </a:tc>
                <a:tc>
                  <a:txBody>
                    <a:bodyPr/>
                    <a:lstStyle/>
                    <a:p>
                      <a:r>
                        <a:rPr lang="en-US" dirty="0"/>
                        <a:t>T</a:t>
                      </a:r>
                      <a:r>
                        <a:rPr lang="en-US" baseline="-25000" dirty="0"/>
                        <a:t>2</a:t>
                      </a:r>
                    </a:p>
                  </a:txBody>
                  <a:tcPr/>
                </a:tc>
                <a:extLst>
                  <a:ext uri="{0D108BD9-81ED-4DB2-BD59-A6C34878D82A}">
                    <a16:rowId xmlns:a16="http://schemas.microsoft.com/office/drawing/2014/main" val="10000"/>
                  </a:ext>
                </a:extLst>
              </a:tr>
              <a:tr h="339725">
                <a:tc>
                  <a:txBody>
                    <a:bodyPr/>
                    <a:lstStyle/>
                    <a:p>
                      <a:r>
                        <a:rPr lang="en-US" dirty="0"/>
                        <a:t>Read(X)</a:t>
                      </a:r>
                    </a:p>
                  </a:txBody>
                  <a:tcPr/>
                </a:tc>
                <a:tc>
                  <a:txBody>
                    <a:bodyPr/>
                    <a:lstStyle/>
                    <a:p>
                      <a:endParaRPr lang="en-US" dirty="0"/>
                    </a:p>
                  </a:txBody>
                  <a:tcPr/>
                </a:tc>
                <a:extLst>
                  <a:ext uri="{0D108BD9-81ED-4DB2-BD59-A6C34878D82A}">
                    <a16:rowId xmlns:a16="http://schemas.microsoft.com/office/drawing/2014/main" val="10001"/>
                  </a:ext>
                </a:extLst>
              </a:tr>
              <a:tr h="339725">
                <a:tc>
                  <a:txBody>
                    <a:bodyPr/>
                    <a:lstStyle/>
                    <a:p>
                      <a:endParaRPr lang="en-US" dirty="0"/>
                    </a:p>
                  </a:txBody>
                  <a:tcPr/>
                </a:tc>
                <a:tc>
                  <a:txBody>
                    <a:bodyPr/>
                    <a:lstStyle/>
                    <a:p>
                      <a:r>
                        <a:rPr lang="en-US" dirty="0"/>
                        <a:t>Read(X)</a:t>
                      </a:r>
                    </a:p>
                  </a:txBody>
                  <a:tcPr/>
                </a:tc>
                <a:extLst>
                  <a:ext uri="{0D108BD9-81ED-4DB2-BD59-A6C34878D82A}">
                    <a16:rowId xmlns:a16="http://schemas.microsoft.com/office/drawing/2014/main" val="10002"/>
                  </a:ext>
                </a:extLst>
              </a:tr>
              <a:tr h="339725">
                <a:tc>
                  <a:txBody>
                    <a:bodyPr/>
                    <a:lstStyle/>
                    <a:p>
                      <a:r>
                        <a:rPr lang="en-US" dirty="0"/>
                        <a:t>Write(Y)</a:t>
                      </a:r>
                    </a:p>
                  </a:txBody>
                  <a:tcPr/>
                </a:tc>
                <a:tc>
                  <a:txBody>
                    <a:bodyPr/>
                    <a:lstStyle/>
                    <a:p>
                      <a:endParaRPr lang="en-US" dirty="0"/>
                    </a:p>
                  </a:txBody>
                  <a:tcPr/>
                </a:tc>
                <a:extLst>
                  <a:ext uri="{0D108BD9-81ED-4DB2-BD59-A6C34878D82A}">
                    <a16:rowId xmlns:a16="http://schemas.microsoft.com/office/drawing/2014/main" val="10003"/>
                  </a:ext>
                </a:extLst>
              </a:tr>
              <a:tr h="339725">
                <a:tc>
                  <a:txBody>
                    <a:bodyPr/>
                    <a:lstStyle/>
                    <a:p>
                      <a:r>
                        <a:rPr lang="en-US" dirty="0"/>
                        <a:t>Commit</a:t>
                      </a:r>
                    </a:p>
                  </a:txBody>
                  <a:tcPr/>
                </a:tc>
                <a:tc>
                  <a:txBody>
                    <a:bodyPr/>
                    <a:lstStyle/>
                    <a:p>
                      <a:endParaRPr lang="en-US" dirty="0"/>
                    </a:p>
                  </a:txBody>
                  <a:tcPr/>
                </a:tc>
                <a:extLst>
                  <a:ext uri="{0D108BD9-81ED-4DB2-BD59-A6C34878D82A}">
                    <a16:rowId xmlns:a16="http://schemas.microsoft.com/office/drawing/2014/main" val="10004"/>
                  </a:ext>
                </a:extLst>
              </a:tr>
              <a:tr h="339725">
                <a:tc>
                  <a:txBody>
                    <a:bodyPr/>
                    <a:lstStyle/>
                    <a:p>
                      <a:endParaRPr lang="en-US"/>
                    </a:p>
                  </a:txBody>
                  <a:tcPr/>
                </a:tc>
                <a:tc>
                  <a:txBody>
                    <a:bodyPr/>
                    <a:lstStyle/>
                    <a:p>
                      <a:r>
                        <a:rPr lang="en-US" dirty="0"/>
                        <a:t>Write(Y)</a:t>
                      </a:r>
                    </a:p>
                  </a:txBody>
                  <a:tcPr/>
                </a:tc>
                <a:extLst>
                  <a:ext uri="{0D108BD9-81ED-4DB2-BD59-A6C34878D82A}">
                    <a16:rowId xmlns:a16="http://schemas.microsoft.com/office/drawing/2014/main" val="10005"/>
                  </a:ext>
                </a:extLst>
              </a:tr>
              <a:tr h="339725">
                <a:tc>
                  <a:txBody>
                    <a:bodyPr/>
                    <a:lstStyle/>
                    <a:p>
                      <a:endParaRPr lang="en-US"/>
                    </a:p>
                  </a:txBody>
                  <a:tcPr/>
                </a:tc>
                <a:tc>
                  <a:txBody>
                    <a:bodyPr/>
                    <a:lstStyle/>
                    <a:p>
                      <a:r>
                        <a:rPr lang="en-US" dirty="0"/>
                        <a:t>commit</a:t>
                      </a:r>
                    </a:p>
                  </a:txBody>
                  <a:tcPr/>
                </a:tc>
                <a:extLst>
                  <a:ext uri="{0D108BD9-81ED-4DB2-BD59-A6C34878D82A}">
                    <a16:rowId xmlns:a16="http://schemas.microsoft.com/office/drawing/2014/main" val="10006"/>
                  </a:ext>
                </a:extLst>
              </a:tr>
              <a:tr h="339725">
                <a:tc gridSpan="2">
                  <a:txBody>
                    <a:bodyPr/>
                    <a:lstStyle/>
                    <a:p>
                      <a:r>
                        <a:rPr lang="en-US" dirty="0"/>
                        <a:t>Schedule 3: Non-serial Schedule</a:t>
                      </a:r>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03627386"/>
              </p:ext>
            </p:extLst>
          </p:nvPr>
        </p:nvGraphicFramePr>
        <p:xfrm>
          <a:off x="4876800" y="3352800"/>
          <a:ext cx="3810000" cy="30480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81000">
                <a:tc>
                  <a:txBody>
                    <a:bodyPr/>
                    <a:lstStyle/>
                    <a:p>
                      <a:r>
                        <a:rPr lang="en-US" dirty="0"/>
                        <a:t>T</a:t>
                      </a:r>
                      <a:r>
                        <a:rPr lang="en-US" baseline="-25000" dirty="0"/>
                        <a:t>1</a:t>
                      </a:r>
                    </a:p>
                  </a:txBody>
                  <a:tcPr/>
                </a:tc>
                <a:tc>
                  <a:txBody>
                    <a:bodyPr/>
                    <a:lstStyle/>
                    <a:p>
                      <a:r>
                        <a:rPr lang="en-US" dirty="0"/>
                        <a:t>T</a:t>
                      </a:r>
                      <a:r>
                        <a:rPr lang="en-US" baseline="-25000" dirty="0"/>
                        <a:t>2</a:t>
                      </a:r>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r>
                        <a:rPr lang="en-US" dirty="0"/>
                        <a:t>Read(X)</a:t>
                      </a:r>
                    </a:p>
                  </a:txBody>
                  <a:tcPr/>
                </a:tc>
                <a:extLst>
                  <a:ext uri="{0D108BD9-81ED-4DB2-BD59-A6C34878D82A}">
                    <a16:rowId xmlns:a16="http://schemas.microsoft.com/office/drawing/2014/main" val="10001"/>
                  </a:ext>
                </a:extLst>
              </a:tr>
              <a:tr h="381000">
                <a:tc>
                  <a:txBody>
                    <a:bodyPr/>
                    <a:lstStyle/>
                    <a:p>
                      <a:endParaRPr lang="en-US" dirty="0"/>
                    </a:p>
                  </a:txBody>
                  <a:tcPr/>
                </a:tc>
                <a:tc>
                  <a:txBody>
                    <a:bodyPr/>
                    <a:lstStyle/>
                    <a:p>
                      <a:r>
                        <a:rPr lang="en-US" dirty="0"/>
                        <a:t>Write(X)</a:t>
                      </a:r>
                    </a:p>
                  </a:txBody>
                  <a:tcPr/>
                </a:tc>
                <a:extLst>
                  <a:ext uri="{0D108BD9-81ED-4DB2-BD59-A6C34878D82A}">
                    <a16:rowId xmlns:a16="http://schemas.microsoft.com/office/drawing/2014/main" val="10002"/>
                  </a:ext>
                </a:extLst>
              </a:tr>
              <a:tr h="381000">
                <a:tc>
                  <a:txBody>
                    <a:bodyPr/>
                    <a:lstStyle/>
                    <a:p>
                      <a:r>
                        <a:rPr lang="en-US" dirty="0"/>
                        <a:t>Read(X)</a:t>
                      </a:r>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r>
                        <a:rPr lang="en-US" dirty="0"/>
                        <a:t>Commit</a:t>
                      </a:r>
                    </a:p>
                  </a:txBody>
                  <a:tcPr/>
                </a:tc>
                <a:extLst>
                  <a:ext uri="{0D108BD9-81ED-4DB2-BD59-A6C34878D82A}">
                    <a16:rowId xmlns:a16="http://schemas.microsoft.com/office/drawing/2014/main" val="10004"/>
                  </a:ext>
                </a:extLst>
              </a:tr>
              <a:tr h="381000">
                <a:tc>
                  <a:txBody>
                    <a:bodyPr/>
                    <a:lstStyle/>
                    <a:p>
                      <a:r>
                        <a:rPr lang="en-US" dirty="0"/>
                        <a:t>Write(Y)</a:t>
                      </a:r>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r>
                        <a:rPr lang="en-US" dirty="0"/>
                        <a:t>Commit</a:t>
                      </a:r>
                    </a:p>
                  </a:txBody>
                  <a:tcPr/>
                </a:tc>
                <a:tc>
                  <a:txBody>
                    <a:bodyPr/>
                    <a:lstStyle/>
                    <a:p>
                      <a:endParaRPr lang="en-US"/>
                    </a:p>
                  </a:txBody>
                  <a:tcPr/>
                </a:tc>
                <a:extLst>
                  <a:ext uri="{0D108BD9-81ED-4DB2-BD59-A6C34878D82A}">
                    <a16:rowId xmlns:a16="http://schemas.microsoft.com/office/drawing/2014/main" val="10006"/>
                  </a:ext>
                </a:extLst>
              </a:tr>
              <a:tr h="381000">
                <a:tc gridSpan="2">
                  <a:txBody>
                    <a:bodyPr/>
                    <a:lstStyle/>
                    <a:p>
                      <a:r>
                        <a:rPr lang="en-US" dirty="0"/>
                        <a:t>Schedule 4: Non-serial Schedule</a:t>
                      </a:r>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Conflict</a:t>
            </a:r>
            <a:r>
              <a:rPr lang="en-US" dirty="0">
                <a:solidFill>
                  <a:srgbClr val="00B0F0"/>
                </a:solidFill>
              </a:rPr>
              <a:t> </a:t>
            </a:r>
            <a:r>
              <a:rPr lang="en-US" b="1" dirty="0">
                <a:solidFill>
                  <a:srgbClr val="00B0F0"/>
                </a:solidFill>
              </a:rPr>
              <a:t>Serializability </a:t>
            </a:r>
            <a:endParaRPr lang="en-US" dirty="0">
              <a:solidFill>
                <a:srgbClr val="00B0F0"/>
              </a:solidFill>
            </a:endParaRPr>
          </a:p>
        </p:txBody>
      </p:sp>
      <p:sp>
        <p:nvSpPr>
          <p:cNvPr id="3" name="Content Placeholder 2"/>
          <p:cNvSpPr>
            <a:spLocks noGrp="1"/>
          </p:cNvSpPr>
          <p:nvPr>
            <p:ph idx="1"/>
          </p:nvPr>
        </p:nvSpPr>
        <p:spPr/>
        <p:txBody>
          <a:bodyPr/>
          <a:lstStyle/>
          <a:p>
            <a:pPr algn="just"/>
            <a:r>
              <a:rPr lang="en-US" dirty="0"/>
              <a:t>In the above table, non-serial schedule 3 is serializable because it is conflict equivalent to serial schedule 1.</a:t>
            </a:r>
          </a:p>
          <a:p>
            <a:pPr algn="just"/>
            <a:r>
              <a:rPr lang="en-US" dirty="0"/>
              <a:t>Again, non-serial schedule 4 is also serializable because it is conflict equivalent to any serial schedule 2</a:t>
            </a:r>
          </a:p>
        </p:txBody>
      </p:sp>
      <p:sp>
        <p:nvSpPr>
          <p:cNvPr id="4" name="Slide Number Placeholder 3"/>
          <p:cNvSpPr>
            <a:spLocks noGrp="1"/>
          </p:cNvSpPr>
          <p:nvPr>
            <p:ph type="sldNum" sz="quarter" idx="12"/>
          </p:nvPr>
        </p:nvSpPr>
        <p:spPr/>
        <p:txBody>
          <a:bodyPr/>
          <a:lstStyle/>
          <a:p>
            <a:fld id="{8DBF545B-0AC4-4F52-ACEB-28BADA18A823}"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a:solidFill>
                  <a:srgbClr val="00B0F0"/>
                </a:solidFill>
              </a:rPr>
              <a:t>Testing for Conflict Serializability of a Schedule</a:t>
            </a:r>
          </a:p>
        </p:txBody>
      </p:sp>
      <p:sp>
        <p:nvSpPr>
          <p:cNvPr id="3" name="Content Placeholder 2"/>
          <p:cNvSpPr>
            <a:spLocks noGrp="1"/>
          </p:cNvSpPr>
          <p:nvPr>
            <p:ph idx="1"/>
          </p:nvPr>
        </p:nvSpPr>
        <p:spPr>
          <a:xfrm>
            <a:off x="457200" y="914400"/>
            <a:ext cx="8229600" cy="5562600"/>
          </a:xfrm>
        </p:spPr>
        <p:txBody>
          <a:bodyPr>
            <a:normAutofit fontScale="92500" lnSpcReduction="10000"/>
          </a:bodyPr>
          <a:lstStyle/>
          <a:p>
            <a:pPr algn="just"/>
            <a:r>
              <a:rPr lang="en-US" sz="2800" dirty="0"/>
              <a:t>Schedule compliance with conflict Serializability can be tested with the precedence graph (Serializability or conflict graph).</a:t>
            </a:r>
          </a:p>
          <a:p>
            <a:pPr algn="just"/>
            <a:r>
              <a:rPr lang="en-US" sz="2800" dirty="0"/>
              <a:t>Precedence graph is the directed graph representing precedence of transactions in the schedule, as reflected by precedence of conflicting operations in the transactions.</a:t>
            </a:r>
          </a:p>
          <a:p>
            <a:pPr algn="just"/>
            <a:r>
              <a:rPr lang="en-US" sz="2800" dirty="0"/>
              <a:t>In the precedence graph transactions are nodes and precedence relations are directed edges.</a:t>
            </a:r>
          </a:p>
          <a:p>
            <a:pPr algn="just"/>
            <a:r>
              <a:rPr lang="en-US" sz="2800" dirty="0"/>
              <a:t>There exists an edge from a first transaction to a second transaction, if the second transaction is in conflict with the first.</a:t>
            </a:r>
          </a:p>
          <a:p>
            <a:pPr algn="just"/>
            <a:r>
              <a:rPr lang="en-US" sz="2800" dirty="0"/>
              <a:t>A schedule is conflict serializable if and only if its precedence graph is acyclic</a:t>
            </a:r>
          </a:p>
        </p:txBody>
      </p:sp>
      <p:sp>
        <p:nvSpPr>
          <p:cNvPr id="4" name="Slide Number Placeholder 3"/>
          <p:cNvSpPr>
            <a:spLocks noGrp="1"/>
          </p:cNvSpPr>
          <p:nvPr>
            <p:ph type="sldNum" sz="quarter" idx="12"/>
          </p:nvPr>
        </p:nvSpPr>
        <p:spPr/>
        <p:txBody>
          <a:bodyPr/>
          <a:lstStyle/>
          <a:p>
            <a:fld id="{8DBF545B-0AC4-4F52-ACEB-28BADA18A823}"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a:solidFill>
                  <a:srgbClr val="00B0F0"/>
                </a:solidFill>
              </a:rPr>
              <a:t>Algorithm testing Serializability of a schedule S</a:t>
            </a:r>
          </a:p>
        </p:txBody>
      </p:sp>
      <p:sp>
        <p:nvSpPr>
          <p:cNvPr id="3" name="Content Placeholder 2"/>
          <p:cNvSpPr>
            <a:spLocks noGrp="1"/>
          </p:cNvSpPr>
          <p:nvPr>
            <p:ph idx="1"/>
          </p:nvPr>
        </p:nvSpPr>
        <p:spPr>
          <a:xfrm>
            <a:off x="457200" y="990600"/>
            <a:ext cx="8229600" cy="5334000"/>
          </a:xfrm>
        </p:spPr>
        <p:txBody>
          <a:bodyPr>
            <a:normAutofit/>
          </a:bodyPr>
          <a:lstStyle/>
          <a:p>
            <a:pPr marL="514350" indent="-514350" algn="just">
              <a:buFont typeface="+mj-lt"/>
              <a:buAutoNum type="arabicPeriod"/>
            </a:pPr>
            <a:r>
              <a:rPr lang="en-US" sz="2400" dirty="0"/>
              <a:t>For each transaction T</a:t>
            </a:r>
            <a:r>
              <a:rPr lang="en-US" sz="2400" baseline="-25000" dirty="0"/>
              <a:t>i</a:t>
            </a:r>
            <a:r>
              <a:rPr lang="en-US" sz="2400" dirty="0"/>
              <a:t> participating in schedule S, create a node labeled T</a:t>
            </a:r>
            <a:r>
              <a:rPr lang="en-US" sz="2400" baseline="-25000" dirty="0"/>
              <a:t>i</a:t>
            </a:r>
            <a:r>
              <a:rPr lang="en-US" sz="2400" dirty="0"/>
              <a:t> in the precedence graph.</a:t>
            </a:r>
          </a:p>
          <a:p>
            <a:pPr marL="514350" indent="-514350" algn="just">
              <a:buFont typeface="+mj-lt"/>
              <a:buAutoNum type="arabicPeriod"/>
            </a:pPr>
            <a:r>
              <a:rPr lang="en-US" sz="2400" dirty="0">
                <a:sym typeface="Wingdings" pitchFamily="2" charset="2"/>
              </a:rPr>
              <a:t>Create a directed edge, T</a:t>
            </a:r>
            <a:r>
              <a:rPr lang="en-US" sz="2400" baseline="-25000" dirty="0">
                <a:sym typeface="Wingdings" pitchFamily="2" charset="2"/>
              </a:rPr>
              <a:t>i</a:t>
            </a:r>
            <a:r>
              <a:rPr lang="en-US" sz="2400" dirty="0">
                <a:sym typeface="Wingdings" pitchFamily="2" charset="2"/>
              </a:rPr>
              <a:t>T</a:t>
            </a:r>
            <a:r>
              <a:rPr lang="en-US" sz="2400" baseline="-25000" dirty="0">
                <a:sym typeface="Wingdings" pitchFamily="2" charset="2"/>
              </a:rPr>
              <a:t>j</a:t>
            </a:r>
            <a:r>
              <a:rPr lang="en-US" sz="2400" dirty="0">
                <a:sym typeface="Wingdings" pitchFamily="2" charset="2"/>
              </a:rPr>
              <a:t>, if T</a:t>
            </a:r>
            <a:r>
              <a:rPr lang="en-US" sz="2400" baseline="-25000" dirty="0">
                <a:sym typeface="Wingdings" pitchFamily="2" charset="2"/>
              </a:rPr>
              <a:t>j</a:t>
            </a:r>
            <a:r>
              <a:rPr lang="en-US" sz="2400" dirty="0">
                <a:sym typeface="Wingdings" pitchFamily="2" charset="2"/>
              </a:rPr>
              <a:t> reads a value of an item written by T</a:t>
            </a:r>
            <a:r>
              <a:rPr lang="en-US" sz="2400" baseline="-25000" dirty="0">
                <a:sym typeface="Wingdings" pitchFamily="2" charset="2"/>
              </a:rPr>
              <a:t>i</a:t>
            </a:r>
            <a:r>
              <a:rPr lang="en-US" sz="2400" dirty="0">
                <a:sym typeface="Wingdings" pitchFamily="2" charset="2"/>
              </a:rPr>
              <a:t>.</a:t>
            </a:r>
          </a:p>
          <a:p>
            <a:pPr marL="514350" indent="-514350" algn="just">
              <a:buFont typeface="+mj-lt"/>
              <a:buAutoNum type="arabicPeriod"/>
            </a:pPr>
            <a:r>
              <a:rPr lang="en-US" sz="2400" dirty="0">
                <a:sym typeface="Wingdings" pitchFamily="2" charset="2"/>
              </a:rPr>
              <a:t>Create a directed edge, T</a:t>
            </a:r>
            <a:r>
              <a:rPr lang="en-US" sz="2400" baseline="-25000" dirty="0">
                <a:sym typeface="Wingdings" pitchFamily="2" charset="2"/>
              </a:rPr>
              <a:t>i</a:t>
            </a:r>
            <a:r>
              <a:rPr lang="en-US" sz="2400" dirty="0">
                <a:sym typeface="Wingdings" pitchFamily="2" charset="2"/>
              </a:rPr>
              <a:t>T</a:t>
            </a:r>
            <a:r>
              <a:rPr lang="en-US" sz="2400" baseline="-25000" dirty="0">
                <a:sym typeface="Wingdings" pitchFamily="2" charset="2"/>
              </a:rPr>
              <a:t>j</a:t>
            </a:r>
            <a:r>
              <a:rPr lang="en-US" sz="2400" dirty="0">
                <a:sym typeface="Wingdings" pitchFamily="2" charset="2"/>
              </a:rPr>
              <a:t>, if T</a:t>
            </a:r>
            <a:r>
              <a:rPr lang="en-US" sz="2400" baseline="-25000" dirty="0">
                <a:sym typeface="Wingdings" pitchFamily="2" charset="2"/>
              </a:rPr>
              <a:t>j</a:t>
            </a:r>
            <a:r>
              <a:rPr lang="en-US" sz="2400" dirty="0">
                <a:sym typeface="Wingdings" pitchFamily="2" charset="2"/>
              </a:rPr>
              <a:t> writes a value of an item after it has been read by T</a:t>
            </a:r>
            <a:r>
              <a:rPr lang="en-US" sz="2400" baseline="-25000" dirty="0">
                <a:sym typeface="Wingdings" pitchFamily="2" charset="2"/>
              </a:rPr>
              <a:t>i</a:t>
            </a:r>
          </a:p>
          <a:p>
            <a:pPr marL="514350" indent="-514350" algn="just">
              <a:buFont typeface="+mj-lt"/>
              <a:buAutoNum type="arabicPeriod"/>
            </a:pPr>
            <a:r>
              <a:rPr lang="en-US" sz="2400" dirty="0">
                <a:sym typeface="Wingdings" pitchFamily="2" charset="2"/>
              </a:rPr>
              <a:t>Create a directed edge, T</a:t>
            </a:r>
            <a:r>
              <a:rPr lang="en-US" sz="2400" baseline="-25000" dirty="0">
                <a:sym typeface="Wingdings" pitchFamily="2" charset="2"/>
              </a:rPr>
              <a:t>i</a:t>
            </a:r>
            <a:r>
              <a:rPr lang="en-US" sz="2400" dirty="0">
                <a:sym typeface="Wingdings" pitchFamily="2" charset="2"/>
              </a:rPr>
              <a:t>T</a:t>
            </a:r>
            <a:r>
              <a:rPr lang="en-US" sz="2400" baseline="-25000" dirty="0">
                <a:sym typeface="Wingdings" pitchFamily="2" charset="2"/>
              </a:rPr>
              <a:t>j</a:t>
            </a:r>
            <a:r>
              <a:rPr lang="en-US" sz="2400" dirty="0">
                <a:sym typeface="Wingdings" pitchFamily="2" charset="2"/>
              </a:rPr>
              <a:t>, if T</a:t>
            </a:r>
            <a:r>
              <a:rPr lang="en-US" sz="2400" baseline="-25000" dirty="0">
                <a:sym typeface="Wingdings" pitchFamily="2" charset="2"/>
              </a:rPr>
              <a:t>j</a:t>
            </a:r>
            <a:r>
              <a:rPr lang="en-US" sz="2400" dirty="0">
                <a:sym typeface="Wingdings" pitchFamily="2" charset="2"/>
              </a:rPr>
              <a:t> writes a value of an item written by T</a:t>
            </a:r>
            <a:r>
              <a:rPr lang="en-US" sz="2400" baseline="-25000" dirty="0">
                <a:sym typeface="Wingdings" pitchFamily="2" charset="2"/>
              </a:rPr>
              <a:t>i</a:t>
            </a:r>
            <a:r>
              <a:rPr lang="en-US" sz="2400" dirty="0">
                <a:sym typeface="Wingdings" pitchFamily="2" charset="2"/>
              </a:rPr>
              <a:t>.</a:t>
            </a:r>
          </a:p>
          <a:p>
            <a:pPr marL="514350" indent="-514350" algn="just">
              <a:buFont typeface="+mj-lt"/>
              <a:buAutoNum type="arabicPeriod"/>
            </a:pPr>
            <a:r>
              <a:rPr lang="en-US" sz="2400" dirty="0">
                <a:sym typeface="Wingdings" pitchFamily="2" charset="2"/>
              </a:rPr>
              <a:t>Test the precedence graph for existence of cycle. If cycle is encountered, schedule is not serializable. Otherwise schedule is serializable.</a:t>
            </a:r>
            <a:endParaRPr lang="en-US" sz="24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19112"/>
            <a:ext cx="9144000" cy="6019800"/>
          </a:xfrm>
        </p:spPr>
        <p:txBody>
          <a:bodyPr>
            <a:normAutofit/>
          </a:bodyPr>
          <a:lstStyle/>
          <a:p>
            <a:pPr algn="just"/>
            <a:r>
              <a:rPr lang="en-US" sz="2800" dirty="0">
                <a:solidFill>
                  <a:srgbClr val="00B0F0"/>
                </a:solidFill>
              </a:rPr>
              <a:t>Example 1: Draw precedence graph for following schedule and  identify whether it is conflict serializable or not. If it is conflict serializable, identify equivalent serial schedule also.</a:t>
            </a:r>
          </a:p>
          <a:p>
            <a:pPr algn="just"/>
            <a:r>
              <a:rPr lang="en-US" sz="2800" b="1" dirty="0"/>
              <a:t>Schedule H:</a:t>
            </a:r>
            <a:r>
              <a:rPr lang="en-US" sz="2800" dirty="0"/>
              <a:t> R</a:t>
            </a:r>
            <a:r>
              <a:rPr lang="en-US" sz="2800" baseline="-25000" dirty="0"/>
              <a:t>2</a:t>
            </a:r>
            <a:r>
              <a:rPr lang="en-US" sz="2800" dirty="0"/>
              <a:t>(x), W</a:t>
            </a:r>
            <a:r>
              <a:rPr lang="en-US" sz="2800" baseline="-25000" dirty="0"/>
              <a:t>2</a:t>
            </a:r>
            <a:r>
              <a:rPr lang="en-US" sz="2800" dirty="0"/>
              <a:t>(x), R</a:t>
            </a:r>
            <a:r>
              <a:rPr lang="en-US" sz="2800" baseline="-25000" dirty="0"/>
              <a:t>1</a:t>
            </a:r>
            <a:r>
              <a:rPr lang="en-US" sz="2800" dirty="0"/>
              <a:t>(x), W</a:t>
            </a:r>
            <a:r>
              <a:rPr lang="en-US" sz="2800" baseline="-25000" dirty="0"/>
              <a:t>1</a:t>
            </a:r>
            <a:r>
              <a:rPr lang="en-US" sz="2800" dirty="0"/>
              <a:t>(x), R</a:t>
            </a:r>
            <a:r>
              <a:rPr lang="en-US" sz="2800" baseline="-25000" dirty="0"/>
              <a:t>2</a:t>
            </a:r>
            <a:r>
              <a:rPr lang="en-US" sz="2800" dirty="0"/>
              <a:t>(y),R</a:t>
            </a:r>
            <a:r>
              <a:rPr lang="en-US" sz="2800" baseline="-25000" dirty="0"/>
              <a:t>3</a:t>
            </a:r>
            <a:r>
              <a:rPr lang="en-US" sz="2800" dirty="0"/>
              <a:t>(x), W</a:t>
            </a:r>
            <a:r>
              <a:rPr lang="en-US" sz="2800" baseline="-25000" dirty="0"/>
              <a:t>2</a:t>
            </a:r>
            <a:r>
              <a:rPr lang="en-US" sz="2800" dirty="0"/>
              <a:t>(y), W</a:t>
            </a:r>
            <a:r>
              <a:rPr lang="en-US" sz="2800" baseline="-25000" dirty="0"/>
              <a:t>3</a:t>
            </a:r>
            <a:r>
              <a:rPr lang="en-US" sz="2800" dirty="0"/>
              <a:t>(x)</a:t>
            </a:r>
          </a:p>
          <a:p>
            <a:pPr algn="just"/>
            <a:r>
              <a:rPr lang="en-US" sz="2800" dirty="0"/>
              <a:t>Solution:</a:t>
            </a:r>
          </a:p>
        </p:txBody>
      </p:sp>
      <p:sp>
        <p:nvSpPr>
          <p:cNvPr id="4" name="Slide Number Placeholder 3"/>
          <p:cNvSpPr>
            <a:spLocks noGrp="1"/>
          </p:cNvSpPr>
          <p:nvPr>
            <p:ph type="sldNum" sz="quarter" idx="12"/>
          </p:nvPr>
        </p:nvSpPr>
        <p:spPr/>
        <p:txBody>
          <a:bodyPr/>
          <a:lstStyle/>
          <a:p>
            <a:fld id="{8DBF545B-0AC4-4F52-ACEB-28BADA18A823}" type="slidenum">
              <a:rPr lang="en-US" smtClean="0"/>
              <a:pPr/>
              <a:t>55</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741171190"/>
              </p:ext>
            </p:extLst>
          </p:nvPr>
        </p:nvGraphicFramePr>
        <p:xfrm>
          <a:off x="4364277" y="2514600"/>
          <a:ext cx="3276600" cy="3396339"/>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1683038656"/>
                    </a:ext>
                  </a:extLst>
                </a:gridCol>
                <a:gridCol w="1092200">
                  <a:extLst>
                    <a:ext uri="{9D8B030D-6E8A-4147-A177-3AD203B41FA5}">
                      <a16:colId xmlns:a16="http://schemas.microsoft.com/office/drawing/2014/main" val="100390880"/>
                    </a:ext>
                  </a:extLst>
                </a:gridCol>
                <a:gridCol w="1092200">
                  <a:extLst>
                    <a:ext uri="{9D8B030D-6E8A-4147-A177-3AD203B41FA5}">
                      <a16:colId xmlns:a16="http://schemas.microsoft.com/office/drawing/2014/main" val="2442223391"/>
                    </a:ext>
                  </a:extLst>
                </a:gridCol>
              </a:tblGrid>
              <a:tr h="377371">
                <a:tc>
                  <a:txBody>
                    <a:bodyPr/>
                    <a:lstStyle/>
                    <a:p>
                      <a:r>
                        <a:rPr lang="en-US" dirty="0"/>
                        <a:t>T</a:t>
                      </a:r>
                      <a:r>
                        <a:rPr lang="en-US" baseline="-25000" dirty="0"/>
                        <a:t>1</a:t>
                      </a:r>
                    </a:p>
                  </a:txBody>
                  <a:tcPr/>
                </a:tc>
                <a:tc>
                  <a:txBody>
                    <a:bodyPr/>
                    <a:lstStyle/>
                    <a:p>
                      <a:r>
                        <a:rPr lang="en-US" dirty="0"/>
                        <a:t>T</a:t>
                      </a:r>
                      <a:r>
                        <a:rPr lang="en-US" baseline="-25000" dirty="0"/>
                        <a:t>2</a:t>
                      </a:r>
                    </a:p>
                  </a:txBody>
                  <a:tcPr/>
                </a:tc>
                <a:tc>
                  <a:txBody>
                    <a:bodyPr/>
                    <a:lstStyle/>
                    <a:p>
                      <a:r>
                        <a:rPr lang="en-US" dirty="0"/>
                        <a:t>T</a:t>
                      </a:r>
                      <a:r>
                        <a:rPr lang="en-US" baseline="-25000" dirty="0"/>
                        <a:t>3</a:t>
                      </a:r>
                    </a:p>
                  </a:txBody>
                  <a:tcPr/>
                </a:tc>
                <a:extLst>
                  <a:ext uri="{0D108BD9-81ED-4DB2-BD59-A6C34878D82A}">
                    <a16:rowId xmlns:a16="http://schemas.microsoft.com/office/drawing/2014/main" val="1051395061"/>
                  </a:ext>
                </a:extLst>
              </a:tr>
              <a:tr h="377371">
                <a:tc>
                  <a:txBody>
                    <a:bodyPr/>
                    <a:lstStyle/>
                    <a:p>
                      <a:endParaRPr lang="en-US" dirty="0"/>
                    </a:p>
                  </a:txBody>
                  <a:tcPr/>
                </a:tc>
                <a:tc>
                  <a:txBody>
                    <a:bodyPr/>
                    <a:lstStyle/>
                    <a:p>
                      <a:r>
                        <a:rPr lang="en-US" dirty="0"/>
                        <a:t>read(X)</a:t>
                      </a:r>
                    </a:p>
                  </a:txBody>
                  <a:tcPr/>
                </a:tc>
                <a:tc>
                  <a:txBody>
                    <a:bodyPr/>
                    <a:lstStyle/>
                    <a:p>
                      <a:endParaRPr lang="en-US" dirty="0"/>
                    </a:p>
                  </a:txBody>
                  <a:tcPr/>
                </a:tc>
                <a:extLst>
                  <a:ext uri="{0D108BD9-81ED-4DB2-BD59-A6C34878D82A}">
                    <a16:rowId xmlns:a16="http://schemas.microsoft.com/office/drawing/2014/main" val="3310342403"/>
                  </a:ext>
                </a:extLst>
              </a:tr>
              <a:tr h="377371">
                <a:tc>
                  <a:txBody>
                    <a:bodyPr/>
                    <a:lstStyle/>
                    <a:p>
                      <a:endParaRPr lang="en-US"/>
                    </a:p>
                  </a:txBody>
                  <a:tcPr/>
                </a:tc>
                <a:tc>
                  <a:txBody>
                    <a:bodyPr/>
                    <a:lstStyle/>
                    <a:p>
                      <a:r>
                        <a:rPr lang="en-US" dirty="0"/>
                        <a:t>Write(X)</a:t>
                      </a:r>
                    </a:p>
                  </a:txBody>
                  <a:tcPr/>
                </a:tc>
                <a:tc>
                  <a:txBody>
                    <a:bodyPr/>
                    <a:lstStyle/>
                    <a:p>
                      <a:endParaRPr lang="en-US" dirty="0"/>
                    </a:p>
                  </a:txBody>
                  <a:tcPr/>
                </a:tc>
                <a:extLst>
                  <a:ext uri="{0D108BD9-81ED-4DB2-BD59-A6C34878D82A}">
                    <a16:rowId xmlns:a16="http://schemas.microsoft.com/office/drawing/2014/main" val="2216551021"/>
                  </a:ext>
                </a:extLst>
              </a:tr>
              <a:tr h="377371">
                <a:tc>
                  <a:txBody>
                    <a:bodyPr/>
                    <a:lstStyle/>
                    <a:p>
                      <a:r>
                        <a:rPr lang="en-US" dirty="0"/>
                        <a:t>Read(x)</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47266061"/>
                  </a:ext>
                </a:extLst>
              </a:tr>
              <a:tr h="377371">
                <a:tc>
                  <a:txBody>
                    <a:bodyPr/>
                    <a:lstStyle/>
                    <a:p>
                      <a:r>
                        <a:rPr lang="en-US" dirty="0"/>
                        <a:t>Write(x)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2458831"/>
                  </a:ext>
                </a:extLst>
              </a:tr>
              <a:tr h="377371">
                <a:tc>
                  <a:txBody>
                    <a:bodyPr/>
                    <a:lstStyle/>
                    <a:p>
                      <a:endParaRPr lang="en-US" dirty="0"/>
                    </a:p>
                  </a:txBody>
                  <a:tcPr/>
                </a:tc>
                <a:tc>
                  <a:txBody>
                    <a:bodyPr/>
                    <a:lstStyle/>
                    <a:p>
                      <a:r>
                        <a:rPr lang="en-US" dirty="0"/>
                        <a:t>Write(y)</a:t>
                      </a:r>
                    </a:p>
                  </a:txBody>
                  <a:tcPr/>
                </a:tc>
                <a:tc>
                  <a:txBody>
                    <a:bodyPr/>
                    <a:lstStyle/>
                    <a:p>
                      <a:endParaRPr lang="en-US" dirty="0"/>
                    </a:p>
                  </a:txBody>
                  <a:tcPr/>
                </a:tc>
                <a:extLst>
                  <a:ext uri="{0D108BD9-81ED-4DB2-BD59-A6C34878D82A}">
                    <a16:rowId xmlns:a16="http://schemas.microsoft.com/office/drawing/2014/main" val="3798804631"/>
                  </a:ext>
                </a:extLst>
              </a:tr>
              <a:tr h="377371">
                <a:tc>
                  <a:txBody>
                    <a:bodyPr/>
                    <a:lstStyle/>
                    <a:p>
                      <a:endParaRPr lang="en-US"/>
                    </a:p>
                  </a:txBody>
                  <a:tcPr/>
                </a:tc>
                <a:tc>
                  <a:txBody>
                    <a:bodyPr/>
                    <a:lstStyle/>
                    <a:p>
                      <a:endParaRPr lang="en-US" dirty="0"/>
                    </a:p>
                  </a:txBody>
                  <a:tcPr/>
                </a:tc>
                <a:tc>
                  <a:txBody>
                    <a:bodyPr/>
                    <a:lstStyle/>
                    <a:p>
                      <a:r>
                        <a:rPr lang="en-US" dirty="0"/>
                        <a:t>Read(x)</a:t>
                      </a:r>
                    </a:p>
                  </a:txBody>
                  <a:tcPr/>
                </a:tc>
                <a:extLst>
                  <a:ext uri="{0D108BD9-81ED-4DB2-BD59-A6C34878D82A}">
                    <a16:rowId xmlns:a16="http://schemas.microsoft.com/office/drawing/2014/main" val="1746855161"/>
                  </a:ext>
                </a:extLst>
              </a:tr>
              <a:tr h="377371">
                <a:tc>
                  <a:txBody>
                    <a:bodyPr/>
                    <a:lstStyle/>
                    <a:p>
                      <a:endParaRPr lang="en-US"/>
                    </a:p>
                  </a:txBody>
                  <a:tcPr/>
                </a:tc>
                <a:tc>
                  <a:txBody>
                    <a:bodyPr/>
                    <a:lstStyle/>
                    <a:p>
                      <a:r>
                        <a:rPr lang="en-US" dirty="0"/>
                        <a:t>Write(y)</a:t>
                      </a:r>
                    </a:p>
                  </a:txBody>
                  <a:tcPr/>
                </a:tc>
                <a:tc>
                  <a:txBody>
                    <a:bodyPr/>
                    <a:lstStyle/>
                    <a:p>
                      <a:endParaRPr lang="en-US" dirty="0"/>
                    </a:p>
                  </a:txBody>
                  <a:tcPr/>
                </a:tc>
                <a:extLst>
                  <a:ext uri="{0D108BD9-81ED-4DB2-BD59-A6C34878D82A}">
                    <a16:rowId xmlns:a16="http://schemas.microsoft.com/office/drawing/2014/main" val="1001092224"/>
                  </a:ext>
                </a:extLst>
              </a:tr>
              <a:tr h="377371">
                <a:tc>
                  <a:txBody>
                    <a:bodyPr/>
                    <a:lstStyle/>
                    <a:p>
                      <a:endParaRPr lang="en-US" dirty="0"/>
                    </a:p>
                  </a:txBody>
                  <a:tcPr/>
                </a:tc>
                <a:tc>
                  <a:txBody>
                    <a:bodyPr/>
                    <a:lstStyle/>
                    <a:p>
                      <a:endParaRPr lang="en-US" dirty="0"/>
                    </a:p>
                  </a:txBody>
                  <a:tcPr/>
                </a:tc>
                <a:tc>
                  <a:txBody>
                    <a:bodyPr/>
                    <a:lstStyle/>
                    <a:p>
                      <a:r>
                        <a:rPr lang="en-US" dirty="0"/>
                        <a:t>Write(X)</a:t>
                      </a:r>
                    </a:p>
                  </a:txBody>
                  <a:tcPr/>
                </a:tc>
                <a:extLst>
                  <a:ext uri="{0D108BD9-81ED-4DB2-BD59-A6C34878D82A}">
                    <a16:rowId xmlns:a16="http://schemas.microsoft.com/office/drawing/2014/main" val="1050404847"/>
                  </a:ext>
                </a:extLst>
              </a:tr>
            </a:tbl>
          </a:graphicData>
        </a:graphic>
      </p:graphicFrame>
      <p:grpSp>
        <p:nvGrpSpPr>
          <p:cNvPr id="6" name="Group 5"/>
          <p:cNvGrpSpPr/>
          <p:nvPr/>
        </p:nvGrpSpPr>
        <p:grpSpPr>
          <a:xfrm>
            <a:off x="990600" y="3989864"/>
            <a:ext cx="2895600" cy="1760220"/>
            <a:chOff x="2438400" y="990600"/>
            <a:chExt cx="2895600" cy="1600200"/>
          </a:xfrm>
        </p:grpSpPr>
        <p:sp>
          <p:nvSpPr>
            <p:cNvPr id="7" name="Oval 6"/>
            <p:cNvSpPr/>
            <p:nvPr/>
          </p:nvSpPr>
          <p:spPr>
            <a:xfrm>
              <a:off x="4648200" y="11430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grpSp>
          <p:nvGrpSpPr>
            <p:cNvPr id="8" name="Group 7"/>
            <p:cNvGrpSpPr/>
            <p:nvPr/>
          </p:nvGrpSpPr>
          <p:grpSpPr>
            <a:xfrm>
              <a:off x="2438400" y="990600"/>
              <a:ext cx="2438400" cy="1600200"/>
              <a:chOff x="2438400" y="990600"/>
              <a:chExt cx="2438400" cy="1600200"/>
            </a:xfrm>
          </p:grpSpPr>
          <p:sp>
            <p:nvSpPr>
              <p:cNvPr id="9" name="Oval 8"/>
              <p:cNvSpPr/>
              <p:nvPr/>
            </p:nvSpPr>
            <p:spPr>
              <a:xfrm>
                <a:off x="2438400" y="9906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10" name="Oval 9"/>
              <p:cNvSpPr/>
              <p:nvPr/>
            </p:nvSpPr>
            <p:spPr>
              <a:xfrm>
                <a:off x="3810000" y="22098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cxnSp>
            <p:nvCxnSpPr>
              <p:cNvPr id="11" name="Straight Arrow Connector 10"/>
              <p:cNvCxnSpPr>
                <a:stCxn id="9" idx="4"/>
                <a:endCxn id="10" idx="1"/>
              </p:cNvCxnSpPr>
              <p:nvPr/>
            </p:nvCxnSpPr>
            <p:spPr>
              <a:xfrm rot="16200000" flipH="1">
                <a:off x="2936968" y="1292131"/>
                <a:ext cx="817796" cy="1129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267200" y="1600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cxnSp>
        <p:nvCxnSpPr>
          <p:cNvPr id="14" name="Straight Arrow Connector 13"/>
          <p:cNvCxnSpPr>
            <a:stCxn id="7" idx="1"/>
            <a:endCxn id="9" idx="6"/>
          </p:cNvCxnSpPr>
          <p:nvPr/>
        </p:nvCxnSpPr>
        <p:spPr>
          <a:xfrm flipH="1">
            <a:off x="1676400" y="4231155"/>
            <a:ext cx="1624433" cy="1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solidFill>
                  <a:srgbClr val="00B0F0"/>
                </a:solidFill>
              </a:rPr>
              <a:t>Precedence graph for above schedule </a:t>
            </a:r>
          </a:p>
        </p:txBody>
      </p:sp>
      <p:sp>
        <p:nvSpPr>
          <p:cNvPr id="3" name="Content Placeholder 2"/>
          <p:cNvSpPr>
            <a:spLocks noGrp="1"/>
          </p:cNvSpPr>
          <p:nvPr>
            <p:ph idx="1"/>
          </p:nvPr>
        </p:nvSpPr>
        <p:spPr>
          <a:xfrm>
            <a:off x="457200" y="914400"/>
            <a:ext cx="8229600" cy="5410200"/>
          </a:xfrm>
        </p:spPr>
        <p:txBody>
          <a:bodyPr/>
          <a:lstStyle/>
          <a:p>
            <a:pPr algn="just"/>
            <a:endParaRPr lang="en-US" dirty="0"/>
          </a:p>
          <a:p>
            <a:pPr algn="just"/>
            <a:endParaRPr lang="en-US" dirty="0"/>
          </a:p>
          <a:p>
            <a:pPr algn="just"/>
            <a:endParaRPr lang="en-US" dirty="0"/>
          </a:p>
          <a:p>
            <a:pPr algn="just"/>
            <a:r>
              <a:rPr lang="en-US" sz="2400" dirty="0"/>
              <a:t>Figure: Precedence Graph for schedule H</a:t>
            </a:r>
          </a:p>
          <a:p>
            <a:pPr algn="just"/>
            <a:r>
              <a:rPr lang="en-US" sz="2400" dirty="0"/>
              <a:t>Since, above precedence graph of the schedule H, with 3 transactions does not contain cycle. The given schedule H is conflict serializable.</a:t>
            </a:r>
          </a:p>
          <a:p>
            <a:pPr algn="just"/>
            <a:r>
              <a:rPr lang="en-US" sz="2400" dirty="0"/>
              <a:t>The equivalent serial schedule can be achieved if transaction operations are taken in order T</a:t>
            </a:r>
            <a:r>
              <a:rPr lang="en-US" sz="2400" baseline="-25000" dirty="0"/>
              <a:t>2</a:t>
            </a:r>
            <a:r>
              <a:rPr lang="en-US" sz="2400" dirty="0">
                <a:sym typeface="Wingdings" pitchFamily="2" charset="2"/>
              </a:rPr>
              <a:t>T</a:t>
            </a:r>
            <a:r>
              <a:rPr lang="en-US" sz="2400" baseline="-25000" dirty="0">
                <a:sym typeface="Wingdings" pitchFamily="2" charset="2"/>
              </a:rPr>
              <a:t>1</a:t>
            </a:r>
            <a:r>
              <a:rPr lang="en-US" sz="2400" dirty="0">
                <a:sym typeface="Wingdings" pitchFamily="2" charset="2"/>
              </a:rPr>
              <a:t>T</a:t>
            </a:r>
            <a:r>
              <a:rPr lang="en-US" sz="2400" baseline="-25000" dirty="0">
                <a:sym typeface="Wingdings" pitchFamily="2" charset="2"/>
              </a:rPr>
              <a:t>3</a:t>
            </a:r>
            <a:r>
              <a:rPr lang="en-US" sz="2400" dirty="0">
                <a:sym typeface="Wingdings" pitchFamily="2" charset="2"/>
              </a:rPr>
              <a:t>.</a:t>
            </a:r>
          </a:p>
          <a:p>
            <a:pPr algn="just"/>
            <a:r>
              <a:rPr lang="en-US" sz="2400" dirty="0">
                <a:sym typeface="Wingdings" pitchFamily="2" charset="2"/>
              </a:rPr>
              <a:t>This equivalent serial schedule is:</a:t>
            </a:r>
          </a:p>
          <a:p>
            <a:pPr algn="just"/>
            <a:r>
              <a:rPr lang="en-US" sz="2400" dirty="0">
                <a:sym typeface="Wingdings" pitchFamily="2" charset="2"/>
              </a:rPr>
              <a:t>R</a:t>
            </a:r>
            <a:r>
              <a:rPr lang="en-US" sz="2400" baseline="-25000" dirty="0">
                <a:sym typeface="Wingdings" pitchFamily="2" charset="2"/>
              </a:rPr>
              <a:t>2</a:t>
            </a:r>
            <a:r>
              <a:rPr lang="en-US" sz="2400" dirty="0">
                <a:sym typeface="Wingdings" pitchFamily="2" charset="2"/>
              </a:rPr>
              <a:t>(x),W</a:t>
            </a:r>
            <a:r>
              <a:rPr lang="en-US" sz="2400" baseline="-25000" dirty="0">
                <a:sym typeface="Wingdings" pitchFamily="2" charset="2"/>
              </a:rPr>
              <a:t>2</a:t>
            </a:r>
            <a:r>
              <a:rPr lang="en-US" sz="2400" dirty="0">
                <a:sym typeface="Wingdings" pitchFamily="2" charset="2"/>
              </a:rPr>
              <a:t>(x),R</a:t>
            </a:r>
            <a:r>
              <a:rPr lang="en-US" sz="2400" baseline="-25000" dirty="0">
                <a:sym typeface="Wingdings" pitchFamily="2" charset="2"/>
              </a:rPr>
              <a:t>2</a:t>
            </a:r>
            <a:r>
              <a:rPr lang="en-US" sz="2400" dirty="0">
                <a:sym typeface="Wingdings" pitchFamily="2" charset="2"/>
              </a:rPr>
              <a:t>(y),W</a:t>
            </a:r>
            <a:r>
              <a:rPr lang="en-US" sz="2400" baseline="-25000" dirty="0">
                <a:sym typeface="Wingdings" pitchFamily="2" charset="2"/>
              </a:rPr>
              <a:t>2</a:t>
            </a:r>
            <a:r>
              <a:rPr lang="en-US" sz="2400" dirty="0">
                <a:sym typeface="Wingdings" pitchFamily="2" charset="2"/>
              </a:rPr>
              <a:t>(y),R</a:t>
            </a:r>
            <a:r>
              <a:rPr lang="en-US" sz="2400" baseline="-25000" dirty="0">
                <a:sym typeface="Wingdings" pitchFamily="2" charset="2"/>
              </a:rPr>
              <a:t>1</a:t>
            </a:r>
            <a:r>
              <a:rPr lang="en-US" sz="2400" dirty="0">
                <a:sym typeface="Wingdings" pitchFamily="2" charset="2"/>
              </a:rPr>
              <a:t>(x),W</a:t>
            </a:r>
            <a:r>
              <a:rPr lang="en-US" sz="2400" baseline="-25000" dirty="0">
                <a:sym typeface="Wingdings" pitchFamily="2" charset="2"/>
              </a:rPr>
              <a:t>1</a:t>
            </a:r>
            <a:r>
              <a:rPr lang="en-US" sz="2400" dirty="0">
                <a:sym typeface="Wingdings" pitchFamily="2" charset="2"/>
              </a:rPr>
              <a:t>(x),R</a:t>
            </a:r>
            <a:r>
              <a:rPr lang="en-US" sz="2400" baseline="-25000" dirty="0">
                <a:sym typeface="Wingdings" pitchFamily="2" charset="2"/>
              </a:rPr>
              <a:t>3</a:t>
            </a:r>
            <a:r>
              <a:rPr lang="en-US" sz="2400" dirty="0">
                <a:sym typeface="Wingdings" pitchFamily="2" charset="2"/>
              </a:rPr>
              <a:t>(x),W</a:t>
            </a:r>
            <a:r>
              <a:rPr lang="en-US" sz="2400" baseline="-25000" dirty="0">
                <a:sym typeface="Wingdings" pitchFamily="2" charset="2"/>
              </a:rPr>
              <a:t>3</a:t>
            </a:r>
            <a:r>
              <a:rPr lang="en-US" sz="2400" dirty="0">
                <a:sym typeface="Wingdings" pitchFamily="2" charset="2"/>
              </a:rPr>
              <a:t>(x)</a:t>
            </a:r>
          </a:p>
          <a:p>
            <a:pPr algn="just"/>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56</a:t>
            </a:fld>
            <a:endParaRPr lang="en-US"/>
          </a:p>
        </p:txBody>
      </p:sp>
      <p:cxnSp>
        <p:nvCxnSpPr>
          <p:cNvPr id="9" name="Straight Arrow Connector 8"/>
          <p:cNvCxnSpPr>
            <a:stCxn id="6" idx="2"/>
            <a:endCxn id="5" idx="6"/>
          </p:cNvCxnSpPr>
          <p:nvPr/>
        </p:nvCxnSpPr>
        <p:spPr>
          <a:xfrm rot="10800000">
            <a:off x="3124200" y="1219200"/>
            <a:ext cx="1524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438400" y="990600"/>
            <a:ext cx="2895600" cy="1600200"/>
            <a:chOff x="2438400" y="990600"/>
            <a:chExt cx="2895600" cy="1600200"/>
          </a:xfrm>
        </p:grpSpPr>
        <p:sp>
          <p:nvSpPr>
            <p:cNvPr id="6" name="Oval 5"/>
            <p:cNvSpPr/>
            <p:nvPr/>
          </p:nvSpPr>
          <p:spPr>
            <a:xfrm>
              <a:off x="4648200" y="11430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grpSp>
          <p:nvGrpSpPr>
            <p:cNvPr id="8" name="Group 7"/>
            <p:cNvGrpSpPr/>
            <p:nvPr/>
          </p:nvGrpSpPr>
          <p:grpSpPr>
            <a:xfrm>
              <a:off x="2438400" y="990600"/>
              <a:ext cx="2438400" cy="1600200"/>
              <a:chOff x="2438400" y="990600"/>
              <a:chExt cx="2438400" cy="1600200"/>
            </a:xfrm>
          </p:grpSpPr>
          <p:sp>
            <p:nvSpPr>
              <p:cNvPr id="5" name="Oval 4"/>
              <p:cNvSpPr/>
              <p:nvPr/>
            </p:nvSpPr>
            <p:spPr>
              <a:xfrm>
                <a:off x="2438400" y="9906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7" name="Oval 6"/>
              <p:cNvSpPr/>
              <p:nvPr/>
            </p:nvSpPr>
            <p:spPr>
              <a:xfrm>
                <a:off x="3810000" y="22098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cxnSp>
            <p:nvCxnSpPr>
              <p:cNvPr id="11" name="Straight Arrow Connector 10"/>
              <p:cNvCxnSpPr>
                <a:stCxn id="5" idx="4"/>
                <a:endCxn id="7" idx="1"/>
              </p:cNvCxnSpPr>
              <p:nvPr/>
            </p:nvCxnSpPr>
            <p:spPr>
              <a:xfrm rot="16200000" flipH="1">
                <a:off x="2936968" y="1292131"/>
                <a:ext cx="817796" cy="1129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267200" y="1600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5668963"/>
          </a:xfrm>
        </p:spPr>
        <p:txBody>
          <a:bodyPr>
            <a:normAutofit/>
          </a:bodyPr>
          <a:lstStyle/>
          <a:p>
            <a:pPr algn="just"/>
            <a:r>
              <a:rPr lang="en-US" sz="2800" b="1" dirty="0">
                <a:solidFill>
                  <a:srgbClr val="00B0F0"/>
                </a:solidFill>
              </a:rPr>
              <a:t>Example 2: Consider the following schedule </a:t>
            </a:r>
          </a:p>
          <a:p>
            <a:pPr algn="just"/>
            <a:r>
              <a:rPr lang="en-US" sz="2800" b="1" dirty="0">
                <a:solidFill>
                  <a:srgbClr val="00B0F0"/>
                </a:solidFill>
              </a:rPr>
              <a:t>S: R</a:t>
            </a:r>
            <a:r>
              <a:rPr lang="en-US" sz="2800" b="1" baseline="-25000" dirty="0">
                <a:solidFill>
                  <a:srgbClr val="00B0F0"/>
                </a:solidFill>
              </a:rPr>
              <a:t>3</a:t>
            </a:r>
            <a:r>
              <a:rPr lang="en-US" sz="2800" b="1" dirty="0">
                <a:solidFill>
                  <a:srgbClr val="00B0F0"/>
                </a:solidFill>
              </a:rPr>
              <a:t>(A) R</a:t>
            </a:r>
            <a:r>
              <a:rPr lang="en-US" sz="2800" b="1" baseline="-25000" dirty="0">
                <a:solidFill>
                  <a:srgbClr val="00B0F0"/>
                </a:solidFill>
              </a:rPr>
              <a:t>2</a:t>
            </a:r>
            <a:r>
              <a:rPr lang="en-US" sz="2800" b="1" dirty="0">
                <a:solidFill>
                  <a:srgbClr val="00B0F0"/>
                </a:solidFill>
              </a:rPr>
              <a:t>(A)W</a:t>
            </a:r>
            <a:r>
              <a:rPr lang="en-US" sz="2800" b="1" baseline="-25000" dirty="0">
                <a:solidFill>
                  <a:srgbClr val="00B0F0"/>
                </a:solidFill>
              </a:rPr>
              <a:t>3</a:t>
            </a:r>
            <a:r>
              <a:rPr lang="en-US" sz="2800" b="1" dirty="0">
                <a:solidFill>
                  <a:srgbClr val="00B0F0"/>
                </a:solidFill>
              </a:rPr>
              <a:t>(A)R</a:t>
            </a:r>
            <a:r>
              <a:rPr lang="en-US" sz="2800" b="1" baseline="-25000" dirty="0">
                <a:solidFill>
                  <a:srgbClr val="00B0F0"/>
                </a:solidFill>
              </a:rPr>
              <a:t>1</a:t>
            </a:r>
            <a:r>
              <a:rPr lang="en-US" sz="2800" b="1" dirty="0">
                <a:solidFill>
                  <a:srgbClr val="00B0F0"/>
                </a:solidFill>
              </a:rPr>
              <a:t>(A)W</a:t>
            </a:r>
            <a:r>
              <a:rPr lang="en-US" sz="2800" b="1" baseline="-25000" dirty="0">
                <a:solidFill>
                  <a:srgbClr val="00B0F0"/>
                </a:solidFill>
              </a:rPr>
              <a:t>1</a:t>
            </a:r>
            <a:r>
              <a:rPr lang="en-US" sz="2800" b="1" dirty="0">
                <a:solidFill>
                  <a:srgbClr val="00B0F0"/>
                </a:solidFill>
              </a:rPr>
              <a:t>(A)</a:t>
            </a:r>
          </a:p>
          <a:p>
            <a:pPr algn="just"/>
            <a:r>
              <a:rPr lang="en-US" sz="2800" dirty="0"/>
              <a:t>Give the precedence graph P(s)</a:t>
            </a:r>
          </a:p>
          <a:p>
            <a:pPr algn="just"/>
            <a:r>
              <a:rPr lang="en-US" sz="2800" dirty="0"/>
              <a:t>Is the schedule </a:t>
            </a:r>
            <a:r>
              <a:rPr lang="en-US" sz="2800" b="1" dirty="0"/>
              <a:t>conflict serializable?</a:t>
            </a:r>
            <a:r>
              <a:rPr lang="en-US" sz="2800" dirty="0"/>
              <a:t> If so, give all equivalent serial schedules.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F0"/>
                </a:solidFill>
              </a:rPr>
              <a:t>Precedence graph for above schedule </a:t>
            </a:r>
            <a:endParaRPr lang="en-US" dirty="0">
              <a:solidFill>
                <a:srgbClr val="00B0F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3239675"/>
              </p:ext>
            </p:extLst>
          </p:nvPr>
        </p:nvGraphicFramePr>
        <p:xfrm>
          <a:off x="457200" y="1600200"/>
          <a:ext cx="4020111" cy="2971800"/>
        </p:xfrm>
        <a:graphic>
          <a:graphicData uri="http://schemas.openxmlformats.org/drawingml/2006/table">
            <a:tbl>
              <a:tblPr firstRow="1" bandRow="1">
                <a:tableStyleId>{5C22544A-7EE6-4342-B048-85BDC9FD1C3A}</a:tableStyleId>
              </a:tblPr>
              <a:tblGrid>
                <a:gridCol w="1340037">
                  <a:extLst>
                    <a:ext uri="{9D8B030D-6E8A-4147-A177-3AD203B41FA5}">
                      <a16:colId xmlns:a16="http://schemas.microsoft.com/office/drawing/2014/main" val="20000"/>
                    </a:ext>
                  </a:extLst>
                </a:gridCol>
                <a:gridCol w="1340037">
                  <a:extLst>
                    <a:ext uri="{9D8B030D-6E8A-4147-A177-3AD203B41FA5}">
                      <a16:colId xmlns:a16="http://schemas.microsoft.com/office/drawing/2014/main" val="20001"/>
                    </a:ext>
                  </a:extLst>
                </a:gridCol>
                <a:gridCol w="1340037">
                  <a:extLst>
                    <a:ext uri="{9D8B030D-6E8A-4147-A177-3AD203B41FA5}">
                      <a16:colId xmlns:a16="http://schemas.microsoft.com/office/drawing/2014/main" val="20002"/>
                    </a:ext>
                  </a:extLst>
                </a:gridCol>
              </a:tblGrid>
              <a:tr h="383458">
                <a:tc>
                  <a:txBody>
                    <a:bodyPr/>
                    <a:lstStyle/>
                    <a:p>
                      <a:r>
                        <a:rPr lang="en-US" dirty="0"/>
                        <a:t>T</a:t>
                      </a:r>
                      <a:r>
                        <a:rPr lang="en-US" baseline="-25000" dirty="0"/>
                        <a:t>1</a:t>
                      </a:r>
                    </a:p>
                  </a:txBody>
                  <a:tcPr/>
                </a:tc>
                <a:tc>
                  <a:txBody>
                    <a:bodyPr/>
                    <a:lstStyle/>
                    <a:p>
                      <a:r>
                        <a:rPr lang="en-US" dirty="0"/>
                        <a:t>T</a:t>
                      </a:r>
                      <a:r>
                        <a:rPr lang="en-US" baseline="-25000" dirty="0"/>
                        <a:t>2</a:t>
                      </a:r>
                    </a:p>
                  </a:txBody>
                  <a:tcPr/>
                </a:tc>
                <a:tc>
                  <a:txBody>
                    <a:bodyPr/>
                    <a:lstStyle/>
                    <a:p>
                      <a:r>
                        <a:rPr lang="en-US" dirty="0"/>
                        <a:t>T</a:t>
                      </a:r>
                      <a:r>
                        <a:rPr lang="en-US" baseline="-25000" dirty="0"/>
                        <a:t>3</a:t>
                      </a:r>
                    </a:p>
                  </a:txBody>
                  <a:tcPr/>
                </a:tc>
                <a:extLst>
                  <a:ext uri="{0D108BD9-81ED-4DB2-BD59-A6C34878D82A}">
                    <a16:rowId xmlns:a16="http://schemas.microsoft.com/office/drawing/2014/main" val="10000"/>
                  </a:ext>
                </a:extLst>
              </a:tr>
              <a:tr h="383458">
                <a:tc>
                  <a:txBody>
                    <a:bodyPr/>
                    <a:lstStyle/>
                    <a:p>
                      <a:endParaRPr lang="en-US"/>
                    </a:p>
                  </a:txBody>
                  <a:tcPr/>
                </a:tc>
                <a:tc>
                  <a:txBody>
                    <a:bodyPr/>
                    <a:lstStyle/>
                    <a:p>
                      <a:endParaRPr lang="en-US" dirty="0"/>
                    </a:p>
                  </a:txBody>
                  <a:tcPr/>
                </a:tc>
                <a:tc>
                  <a:txBody>
                    <a:bodyPr/>
                    <a:lstStyle/>
                    <a:p>
                      <a:r>
                        <a:rPr lang="en-US" dirty="0"/>
                        <a:t>Read(A)</a:t>
                      </a:r>
                    </a:p>
                  </a:txBody>
                  <a:tcPr/>
                </a:tc>
                <a:extLst>
                  <a:ext uri="{0D108BD9-81ED-4DB2-BD59-A6C34878D82A}">
                    <a16:rowId xmlns:a16="http://schemas.microsoft.com/office/drawing/2014/main" val="10001"/>
                  </a:ext>
                </a:extLst>
              </a:tr>
              <a:tr h="383458">
                <a:tc>
                  <a:txBody>
                    <a:bodyPr/>
                    <a:lstStyle/>
                    <a:p>
                      <a:endParaRPr lang="en-US"/>
                    </a:p>
                  </a:txBody>
                  <a:tcPr/>
                </a:tc>
                <a:tc>
                  <a:txBody>
                    <a:bodyPr/>
                    <a:lstStyle/>
                    <a:p>
                      <a:r>
                        <a:rPr lang="en-US" dirty="0"/>
                        <a:t>Read(A)</a:t>
                      </a:r>
                    </a:p>
                  </a:txBody>
                  <a:tcPr/>
                </a:tc>
                <a:tc>
                  <a:txBody>
                    <a:bodyPr/>
                    <a:lstStyle/>
                    <a:p>
                      <a:endParaRPr lang="en-US" dirty="0"/>
                    </a:p>
                  </a:txBody>
                  <a:tcPr/>
                </a:tc>
                <a:extLst>
                  <a:ext uri="{0D108BD9-81ED-4DB2-BD59-A6C34878D82A}">
                    <a16:rowId xmlns:a16="http://schemas.microsoft.com/office/drawing/2014/main" val="10002"/>
                  </a:ext>
                </a:extLst>
              </a:tr>
              <a:tr h="383458">
                <a:tc>
                  <a:txBody>
                    <a:bodyPr/>
                    <a:lstStyle/>
                    <a:p>
                      <a:endParaRPr lang="en-US"/>
                    </a:p>
                  </a:txBody>
                  <a:tcPr/>
                </a:tc>
                <a:tc>
                  <a:txBody>
                    <a:bodyPr/>
                    <a:lstStyle/>
                    <a:p>
                      <a:endParaRPr lang="en-US" dirty="0"/>
                    </a:p>
                  </a:txBody>
                  <a:tcPr/>
                </a:tc>
                <a:tc>
                  <a:txBody>
                    <a:bodyPr/>
                    <a:lstStyle/>
                    <a:p>
                      <a:r>
                        <a:rPr lang="en-US" dirty="0"/>
                        <a:t>Write(A)</a:t>
                      </a:r>
                    </a:p>
                  </a:txBody>
                  <a:tcPr/>
                </a:tc>
                <a:extLst>
                  <a:ext uri="{0D108BD9-81ED-4DB2-BD59-A6C34878D82A}">
                    <a16:rowId xmlns:a16="http://schemas.microsoft.com/office/drawing/2014/main" val="10003"/>
                  </a:ext>
                </a:extLst>
              </a:tr>
              <a:tr h="383458">
                <a:tc>
                  <a:txBody>
                    <a:bodyPr/>
                    <a:lstStyle/>
                    <a:p>
                      <a:r>
                        <a:rPr lang="en-US" dirty="0"/>
                        <a:t>Read(A)</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3458">
                <a:tc>
                  <a:txBody>
                    <a:bodyPr/>
                    <a:lstStyle/>
                    <a:p>
                      <a:r>
                        <a:rPr lang="en-US" dirty="0"/>
                        <a:t>Write(A)</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671052">
                <a:tc>
                  <a:txBody>
                    <a:bodyPr/>
                    <a:lstStyle/>
                    <a:p>
                      <a:endParaRPr lang="en-US" dirty="0"/>
                    </a:p>
                  </a:txBody>
                  <a:tcPr/>
                </a:tc>
                <a:tc gridSpan="2">
                  <a:txBody>
                    <a:bodyPr/>
                    <a:lstStyle/>
                    <a:p>
                      <a:pPr algn="l"/>
                      <a:r>
                        <a:rPr lang="en-US" dirty="0"/>
                        <a:t>Table: Schedule S in tabular form</a:t>
                      </a:r>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8DBF545B-0AC4-4F52-ACEB-28BADA18A823}" type="slidenum">
              <a:rPr lang="en-US" smtClean="0"/>
              <a:pPr/>
              <a:t>58</a:t>
            </a:fld>
            <a:endParaRPr lang="en-US"/>
          </a:p>
        </p:txBody>
      </p:sp>
      <p:sp>
        <p:nvSpPr>
          <p:cNvPr id="6" name="Oval 5"/>
          <p:cNvSpPr/>
          <p:nvPr/>
        </p:nvSpPr>
        <p:spPr>
          <a:xfrm>
            <a:off x="5029200" y="17526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7" name="Oval 6"/>
          <p:cNvSpPr/>
          <p:nvPr/>
        </p:nvSpPr>
        <p:spPr>
          <a:xfrm>
            <a:off x="6324600" y="35814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sp>
        <p:nvSpPr>
          <p:cNvPr id="8" name="Oval 7"/>
          <p:cNvSpPr/>
          <p:nvPr/>
        </p:nvSpPr>
        <p:spPr>
          <a:xfrm>
            <a:off x="7620000" y="1772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cxnSp>
        <p:nvCxnSpPr>
          <p:cNvPr id="10" name="Straight Arrow Connector 9"/>
          <p:cNvCxnSpPr>
            <a:stCxn id="8" idx="2"/>
            <a:endCxn id="6" idx="6"/>
          </p:cNvCxnSpPr>
          <p:nvPr/>
        </p:nvCxnSpPr>
        <p:spPr>
          <a:xfrm rot="10800000">
            <a:off x="5943600" y="2057400"/>
            <a:ext cx="1676400" cy="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4"/>
            <a:endCxn id="7" idx="7"/>
          </p:cNvCxnSpPr>
          <p:nvPr/>
        </p:nvCxnSpPr>
        <p:spPr>
          <a:xfrm rot="5400000">
            <a:off x="6946608" y="2540082"/>
            <a:ext cx="1289074" cy="972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rot="16200000" flipV="1">
            <a:off x="5394419" y="2606581"/>
            <a:ext cx="1308474" cy="819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67200" y="4800600"/>
            <a:ext cx="4191000" cy="369332"/>
          </a:xfrm>
          <a:prstGeom prst="rect">
            <a:avLst/>
          </a:prstGeom>
          <a:noFill/>
        </p:spPr>
        <p:txBody>
          <a:bodyPr wrap="square" rtlCol="0">
            <a:spAutoFit/>
          </a:bodyPr>
          <a:lstStyle/>
          <a:p>
            <a:r>
              <a:rPr lang="en-US" b="1" dirty="0"/>
              <a:t>Figure: Precedence Graph for Schedule 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Since the above precedence graph is not cyclic hence given schedule is conflict serializable.</a:t>
            </a:r>
          </a:p>
          <a:p>
            <a:r>
              <a:rPr lang="en-US" dirty="0"/>
              <a:t>And its equivalent schedule is T</a:t>
            </a:r>
            <a:r>
              <a:rPr lang="en-US" baseline="-25000" dirty="0"/>
              <a:t>2</a:t>
            </a:r>
            <a:r>
              <a:rPr lang="en-US" dirty="0">
                <a:sym typeface="Wingdings" pitchFamily="2" charset="2"/>
              </a:rPr>
              <a:t>T</a:t>
            </a:r>
            <a:r>
              <a:rPr lang="en-US" baseline="-25000" dirty="0">
                <a:sym typeface="Wingdings" pitchFamily="2" charset="2"/>
              </a:rPr>
              <a:t>3</a:t>
            </a:r>
            <a:r>
              <a:rPr lang="en-US" dirty="0">
                <a:sym typeface="Wingdings" pitchFamily="2" charset="2"/>
              </a:rPr>
              <a:t>T</a:t>
            </a:r>
            <a:r>
              <a:rPr lang="en-US" baseline="-25000" dirty="0">
                <a:sym typeface="Wingdings" pitchFamily="2" charset="2"/>
              </a:rPr>
              <a:t>1</a:t>
            </a:r>
            <a:r>
              <a:rPr lang="en-US" dirty="0">
                <a:sym typeface="Wingdings" pitchFamily="2" charset="2"/>
              </a:rPr>
              <a:t>.</a:t>
            </a:r>
          </a:p>
          <a:p>
            <a:r>
              <a:rPr lang="en-US" dirty="0">
                <a:sym typeface="Wingdings" pitchFamily="2" charset="2"/>
              </a:rPr>
              <a:t>In tabular form the equivalent schedule can be written as:</a:t>
            </a:r>
          </a:p>
          <a:p>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59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7123507"/>
              </p:ext>
            </p:extLst>
          </p:nvPr>
        </p:nvGraphicFramePr>
        <p:xfrm>
          <a:off x="1143000" y="335280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T</a:t>
                      </a:r>
                      <a:r>
                        <a:rPr lang="en-US" baseline="-25000" dirty="0"/>
                        <a:t>1</a:t>
                      </a:r>
                    </a:p>
                  </a:txBody>
                  <a:tcPr/>
                </a:tc>
                <a:tc>
                  <a:txBody>
                    <a:bodyPr/>
                    <a:lstStyle/>
                    <a:p>
                      <a:r>
                        <a:rPr lang="en-US" dirty="0"/>
                        <a:t>T</a:t>
                      </a:r>
                      <a:r>
                        <a:rPr lang="en-US" baseline="-25000" dirty="0"/>
                        <a:t>2</a:t>
                      </a:r>
                    </a:p>
                  </a:txBody>
                  <a:tcPr/>
                </a:tc>
                <a:tc>
                  <a:txBody>
                    <a:bodyPr/>
                    <a:lstStyle/>
                    <a:p>
                      <a:r>
                        <a:rPr lang="en-US" dirty="0"/>
                        <a:t>T</a:t>
                      </a:r>
                      <a:r>
                        <a:rPr lang="en-US" baseline="-25000" dirty="0"/>
                        <a:t>3</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a:t>Read(A)</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r>
                        <a:rPr lang="en-US" dirty="0"/>
                        <a:t>Write(A)</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r>
                        <a:rPr lang="en-US" dirty="0"/>
                        <a:t>Read(A)</a:t>
                      </a:r>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r>
                        <a:rPr lang="en-US" dirty="0"/>
                        <a:t>Write(A)</a:t>
                      </a:r>
                    </a:p>
                  </a:txBody>
                  <a:tcPr/>
                </a:tc>
                <a:extLst>
                  <a:ext uri="{0D108BD9-81ED-4DB2-BD59-A6C34878D82A}">
                    <a16:rowId xmlns:a16="http://schemas.microsoft.com/office/drawing/2014/main" val="10004"/>
                  </a:ext>
                </a:extLst>
              </a:tr>
              <a:tr h="370840">
                <a:tc>
                  <a:txBody>
                    <a:bodyPr/>
                    <a:lstStyle/>
                    <a:p>
                      <a:r>
                        <a:rPr lang="en-US" dirty="0"/>
                        <a:t>Read(A)</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gridSpan="3">
                  <a:txBody>
                    <a:bodyPr/>
                    <a:lstStyle/>
                    <a:p>
                      <a:r>
                        <a:rPr lang="en-US" dirty="0"/>
                        <a:t>Table: Serial Schedule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F0"/>
                </a:solidFill>
              </a:rPr>
              <a:t>Read/Write Operations of Transaction</a:t>
            </a:r>
          </a:p>
        </p:txBody>
      </p:sp>
      <p:sp>
        <p:nvSpPr>
          <p:cNvPr id="3" name="Content Placeholder 2"/>
          <p:cNvSpPr>
            <a:spLocks noGrp="1"/>
          </p:cNvSpPr>
          <p:nvPr>
            <p:ph idx="1"/>
          </p:nvPr>
        </p:nvSpPr>
        <p:spPr/>
        <p:txBody>
          <a:bodyPr/>
          <a:lstStyle/>
          <a:p>
            <a:pPr algn="just"/>
            <a:r>
              <a:rPr lang="en-US" dirty="0"/>
              <a:t>Basic unit of data transfer from the disk to the computer main memory is one block.</a:t>
            </a:r>
          </a:p>
          <a:p>
            <a:pPr algn="just"/>
            <a:r>
              <a:rPr lang="en-US" dirty="0"/>
              <a:t>In general, a data item (what is read or written) will be field/record/block.</a:t>
            </a:r>
          </a:p>
          <a:p>
            <a:pPr algn="just"/>
            <a:r>
              <a:rPr lang="en-US" dirty="0"/>
              <a:t>Read and write are two basic operations of transactions.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Example 3</a:t>
            </a:r>
          </a:p>
        </p:txBody>
      </p:sp>
      <p:sp>
        <p:nvSpPr>
          <p:cNvPr id="3" name="Content Placeholder 2"/>
          <p:cNvSpPr>
            <a:spLocks noGrp="1"/>
          </p:cNvSpPr>
          <p:nvPr>
            <p:ph idx="1"/>
          </p:nvPr>
        </p:nvSpPr>
        <p:spPr/>
        <p:txBody>
          <a:bodyPr>
            <a:normAutofit/>
          </a:bodyPr>
          <a:lstStyle/>
          <a:p>
            <a:pPr algn="just"/>
            <a:r>
              <a:rPr lang="en-US" sz="2800" dirty="0"/>
              <a:t>Consider the following schedule S’ = W</a:t>
            </a:r>
            <a:r>
              <a:rPr lang="en-US" sz="2800" baseline="-25000" dirty="0"/>
              <a:t>1</a:t>
            </a:r>
            <a:r>
              <a:rPr lang="en-US" sz="2800" dirty="0"/>
              <a:t>(A)R</a:t>
            </a:r>
            <a:r>
              <a:rPr lang="en-US" sz="2800" baseline="-25000" dirty="0"/>
              <a:t>2</a:t>
            </a:r>
            <a:r>
              <a:rPr lang="en-US" sz="2800" dirty="0"/>
              <a:t>(A)W</a:t>
            </a:r>
            <a:r>
              <a:rPr lang="en-US" sz="2800" baseline="-25000" dirty="0"/>
              <a:t>3</a:t>
            </a:r>
            <a:r>
              <a:rPr lang="en-US" sz="2800" dirty="0"/>
              <a:t>(B)W</a:t>
            </a:r>
            <a:r>
              <a:rPr lang="en-US" sz="2800" baseline="-25000" dirty="0"/>
              <a:t>1</a:t>
            </a:r>
            <a:r>
              <a:rPr lang="en-US" sz="2800" dirty="0"/>
              <a:t>(B)W</a:t>
            </a:r>
            <a:r>
              <a:rPr lang="en-US" sz="2800" baseline="-25000" dirty="0"/>
              <a:t>3</a:t>
            </a:r>
            <a:r>
              <a:rPr lang="en-US" sz="2800" dirty="0"/>
              <a:t>(B)W</a:t>
            </a:r>
            <a:r>
              <a:rPr lang="en-US" sz="2800" baseline="-25000" dirty="0"/>
              <a:t>2</a:t>
            </a:r>
            <a:r>
              <a:rPr lang="en-US" sz="2800" dirty="0"/>
              <a:t>(A)R</a:t>
            </a:r>
            <a:r>
              <a:rPr lang="en-US" sz="2800" baseline="-25000" dirty="0"/>
              <a:t>3</a:t>
            </a:r>
            <a:r>
              <a:rPr lang="en-US" sz="2800" dirty="0"/>
              <a:t>(B)R</a:t>
            </a:r>
            <a:r>
              <a:rPr lang="en-US" sz="2800" baseline="-25000" dirty="0"/>
              <a:t>2</a:t>
            </a:r>
            <a:r>
              <a:rPr lang="en-US" sz="2800" dirty="0"/>
              <a:t>(B)</a:t>
            </a:r>
          </a:p>
          <a:p>
            <a:pPr algn="just"/>
            <a:r>
              <a:rPr lang="en-US" sz="2800" dirty="0"/>
              <a:t>Give the precedence graph P(s)</a:t>
            </a:r>
          </a:p>
          <a:p>
            <a:pPr algn="just"/>
            <a:r>
              <a:rPr lang="en-US" sz="2800" dirty="0"/>
              <a:t>Is the schedule conflict serializable? If so, give all equivalent serial schedules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solidFill>
                  <a:srgbClr val="00B0F0"/>
                </a:solidFill>
              </a:rPr>
              <a:t>Solution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60968774"/>
              </p:ext>
            </p:extLst>
          </p:nvPr>
        </p:nvGraphicFramePr>
        <p:xfrm>
          <a:off x="533400" y="1219200"/>
          <a:ext cx="3505200" cy="36576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58140">
                <a:tc>
                  <a:txBody>
                    <a:bodyPr/>
                    <a:lstStyle/>
                    <a:p>
                      <a:r>
                        <a:rPr lang="en-US" dirty="0"/>
                        <a:t>T</a:t>
                      </a:r>
                      <a:r>
                        <a:rPr lang="en-US" baseline="-25000" dirty="0"/>
                        <a:t>1</a:t>
                      </a:r>
                    </a:p>
                  </a:txBody>
                  <a:tcPr/>
                </a:tc>
                <a:tc>
                  <a:txBody>
                    <a:bodyPr/>
                    <a:lstStyle/>
                    <a:p>
                      <a:r>
                        <a:rPr lang="en-US" dirty="0"/>
                        <a:t>T</a:t>
                      </a:r>
                      <a:r>
                        <a:rPr lang="en-US" baseline="-25000" dirty="0"/>
                        <a:t>2</a:t>
                      </a:r>
                    </a:p>
                  </a:txBody>
                  <a:tcPr/>
                </a:tc>
                <a:tc>
                  <a:txBody>
                    <a:bodyPr/>
                    <a:lstStyle/>
                    <a:p>
                      <a:r>
                        <a:rPr lang="en-US" dirty="0"/>
                        <a:t>T</a:t>
                      </a:r>
                      <a:r>
                        <a:rPr lang="en-US" baseline="-25000" dirty="0"/>
                        <a:t>3</a:t>
                      </a:r>
                    </a:p>
                  </a:txBody>
                  <a:tcPr/>
                </a:tc>
                <a:extLst>
                  <a:ext uri="{0D108BD9-81ED-4DB2-BD59-A6C34878D82A}">
                    <a16:rowId xmlns:a16="http://schemas.microsoft.com/office/drawing/2014/main" val="10000"/>
                  </a:ext>
                </a:extLst>
              </a:tr>
              <a:tr h="358140">
                <a:tc>
                  <a:txBody>
                    <a:bodyPr/>
                    <a:lstStyle/>
                    <a:p>
                      <a:r>
                        <a:rPr lang="en-US" dirty="0"/>
                        <a:t>Write(A)</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58140">
                <a:tc>
                  <a:txBody>
                    <a:bodyPr/>
                    <a:lstStyle/>
                    <a:p>
                      <a:endParaRPr lang="en-US"/>
                    </a:p>
                  </a:txBody>
                  <a:tcPr/>
                </a:tc>
                <a:tc>
                  <a:txBody>
                    <a:bodyPr/>
                    <a:lstStyle/>
                    <a:p>
                      <a:r>
                        <a:rPr lang="en-US" dirty="0"/>
                        <a:t>Read(A)</a:t>
                      </a:r>
                    </a:p>
                  </a:txBody>
                  <a:tcPr/>
                </a:tc>
                <a:tc>
                  <a:txBody>
                    <a:bodyPr/>
                    <a:lstStyle/>
                    <a:p>
                      <a:endParaRPr lang="en-US"/>
                    </a:p>
                  </a:txBody>
                  <a:tcPr/>
                </a:tc>
                <a:extLst>
                  <a:ext uri="{0D108BD9-81ED-4DB2-BD59-A6C34878D82A}">
                    <a16:rowId xmlns:a16="http://schemas.microsoft.com/office/drawing/2014/main" val="10002"/>
                  </a:ext>
                </a:extLst>
              </a:tr>
              <a:tr h="358140">
                <a:tc>
                  <a:txBody>
                    <a:bodyPr/>
                    <a:lstStyle/>
                    <a:p>
                      <a:endParaRPr lang="en-US"/>
                    </a:p>
                  </a:txBody>
                  <a:tcPr/>
                </a:tc>
                <a:tc>
                  <a:txBody>
                    <a:bodyPr/>
                    <a:lstStyle/>
                    <a:p>
                      <a:endParaRPr lang="en-US"/>
                    </a:p>
                  </a:txBody>
                  <a:tcPr/>
                </a:tc>
                <a:tc>
                  <a:txBody>
                    <a:bodyPr/>
                    <a:lstStyle/>
                    <a:p>
                      <a:r>
                        <a:rPr lang="en-US" dirty="0"/>
                        <a:t>Write(B)</a:t>
                      </a:r>
                    </a:p>
                  </a:txBody>
                  <a:tcPr/>
                </a:tc>
                <a:extLst>
                  <a:ext uri="{0D108BD9-81ED-4DB2-BD59-A6C34878D82A}">
                    <a16:rowId xmlns:a16="http://schemas.microsoft.com/office/drawing/2014/main" val="10003"/>
                  </a:ext>
                </a:extLst>
              </a:tr>
              <a:tr h="358140">
                <a:tc>
                  <a:txBody>
                    <a:bodyPr/>
                    <a:lstStyle/>
                    <a:p>
                      <a:r>
                        <a:rPr lang="en-US" dirty="0"/>
                        <a:t>Write(B)</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58140">
                <a:tc>
                  <a:txBody>
                    <a:bodyPr/>
                    <a:lstStyle/>
                    <a:p>
                      <a:endParaRPr lang="en-US"/>
                    </a:p>
                  </a:txBody>
                  <a:tcPr/>
                </a:tc>
                <a:tc>
                  <a:txBody>
                    <a:bodyPr/>
                    <a:lstStyle/>
                    <a:p>
                      <a:endParaRPr lang="en-US"/>
                    </a:p>
                  </a:txBody>
                  <a:tcPr/>
                </a:tc>
                <a:tc>
                  <a:txBody>
                    <a:bodyPr/>
                    <a:lstStyle/>
                    <a:p>
                      <a:r>
                        <a:rPr lang="en-US" dirty="0"/>
                        <a:t>Write(B)</a:t>
                      </a:r>
                    </a:p>
                  </a:txBody>
                  <a:tcPr/>
                </a:tc>
                <a:extLst>
                  <a:ext uri="{0D108BD9-81ED-4DB2-BD59-A6C34878D82A}">
                    <a16:rowId xmlns:a16="http://schemas.microsoft.com/office/drawing/2014/main" val="10005"/>
                  </a:ext>
                </a:extLst>
              </a:tr>
              <a:tr h="358140">
                <a:tc>
                  <a:txBody>
                    <a:bodyPr/>
                    <a:lstStyle/>
                    <a:p>
                      <a:endParaRPr lang="en-US"/>
                    </a:p>
                  </a:txBody>
                  <a:tcPr/>
                </a:tc>
                <a:tc>
                  <a:txBody>
                    <a:bodyPr/>
                    <a:lstStyle/>
                    <a:p>
                      <a:r>
                        <a:rPr lang="en-US" dirty="0"/>
                        <a:t>write(A)</a:t>
                      </a:r>
                    </a:p>
                  </a:txBody>
                  <a:tcPr/>
                </a:tc>
                <a:tc>
                  <a:txBody>
                    <a:bodyPr/>
                    <a:lstStyle/>
                    <a:p>
                      <a:endParaRPr lang="en-US"/>
                    </a:p>
                  </a:txBody>
                  <a:tcPr/>
                </a:tc>
                <a:extLst>
                  <a:ext uri="{0D108BD9-81ED-4DB2-BD59-A6C34878D82A}">
                    <a16:rowId xmlns:a16="http://schemas.microsoft.com/office/drawing/2014/main" val="10006"/>
                  </a:ext>
                </a:extLst>
              </a:tr>
              <a:tr h="358140">
                <a:tc>
                  <a:txBody>
                    <a:bodyPr/>
                    <a:lstStyle/>
                    <a:p>
                      <a:endParaRPr lang="en-US"/>
                    </a:p>
                  </a:txBody>
                  <a:tcPr/>
                </a:tc>
                <a:tc>
                  <a:txBody>
                    <a:bodyPr/>
                    <a:lstStyle/>
                    <a:p>
                      <a:endParaRPr lang="en-US"/>
                    </a:p>
                  </a:txBody>
                  <a:tcPr/>
                </a:tc>
                <a:tc>
                  <a:txBody>
                    <a:bodyPr/>
                    <a:lstStyle/>
                    <a:p>
                      <a:r>
                        <a:rPr lang="en-US" dirty="0"/>
                        <a:t>Read(B)</a:t>
                      </a:r>
                    </a:p>
                  </a:txBody>
                  <a:tcPr/>
                </a:tc>
                <a:extLst>
                  <a:ext uri="{0D108BD9-81ED-4DB2-BD59-A6C34878D82A}">
                    <a16:rowId xmlns:a16="http://schemas.microsoft.com/office/drawing/2014/main" val="10007"/>
                  </a:ext>
                </a:extLst>
              </a:tr>
              <a:tr h="358140">
                <a:tc>
                  <a:txBody>
                    <a:bodyPr/>
                    <a:lstStyle/>
                    <a:p>
                      <a:endParaRPr lang="en-US"/>
                    </a:p>
                  </a:txBody>
                  <a:tcPr/>
                </a:tc>
                <a:tc>
                  <a:txBody>
                    <a:bodyPr/>
                    <a:lstStyle/>
                    <a:p>
                      <a:r>
                        <a:rPr lang="en-US" dirty="0"/>
                        <a:t>Read(B)</a:t>
                      </a:r>
                    </a:p>
                  </a:txBody>
                  <a:tcPr/>
                </a:tc>
                <a:tc>
                  <a:txBody>
                    <a:bodyPr/>
                    <a:lstStyle/>
                    <a:p>
                      <a:endParaRPr lang="en-US"/>
                    </a:p>
                  </a:txBody>
                  <a:tcPr/>
                </a:tc>
                <a:extLst>
                  <a:ext uri="{0D108BD9-81ED-4DB2-BD59-A6C34878D82A}">
                    <a16:rowId xmlns:a16="http://schemas.microsoft.com/office/drawing/2014/main" val="10008"/>
                  </a:ext>
                </a:extLst>
              </a:tr>
              <a:tr h="358140">
                <a:tc gridSpan="3">
                  <a:txBody>
                    <a:bodyPr/>
                    <a:lstStyle/>
                    <a:p>
                      <a:r>
                        <a:rPr lang="en-US" dirty="0"/>
                        <a:t>Table: Schedule S in tabular form</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8DBF545B-0AC4-4F52-ACEB-28BADA18A823}" type="slidenum">
              <a:rPr lang="en-US" smtClean="0"/>
              <a:pPr/>
              <a:t>61</a:t>
            </a:fld>
            <a:endParaRPr lang="en-US"/>
          </a:p>
        </p:txBody>
      </p:sp>
      <p:sp>
        <p:nvSpPr>
          <p:cNvPr id="6" name="Oval 5"/>
          <p:cNvSpPr/>
          <p:nvPr/>
        </p:nvSpPr>
        <p:spPr>
          <a:xfrm>
            <a:off x="4572000" y="1371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7" name="Oval 6"/>
          <p:cNvSpPr/>
          <p:nvPr/>
        </p:nvSpPr>
        <p:spPr>
          <a:xfrm>
            <a:off x="6858000" y="1371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sp>
        <p:nvSpPr>
          <p:cNvPr id="8" name="Oval 7"/>
          <p:cNvSpPr/>
          <p:nvPr/>
        </p:nvSpPr>
        <p:spPr>
          <a:xfrm>
            <a:off x="5791200" y="33528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cxnSp>
        <p:nvCxnSpPr>
          <p:cNvPr id="10" name="Straight Arrow Connector 9"/>
          <p:cNvCxnSpPr>
            <a:stCxn id="6" idx="6"/>
            <a:endCxn id="7" idx="2"/>
          </p:cNvCxnSpPr>
          <p:nvPr/>
        </p:nvCxnSpPr>
        <p:spPr>
          <a:xfrm>
            <a:off x="5486400" y="17145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a:endCxn id="6" idx="4"/>
          </p:cNvCxnSpPr>
          <p:nvPr/>
        </p:nvCxnSpPr>
        <p:spPr>
          <a:xfrm rot="16200000" flipV="1">
            <a:off x="4779240" y="2307361"/>
            <a:ext cx="1395833" cy="895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7"/>
          </p:cNvCxnSpPr>
          <p:nvPr/>
        </p:nvCxnSpPr>
        <p:spPr>
          <a:xfrm rot="5400000">
            <a:off x="6169329" y="2459761"/>
            <a:ext cx="1395833" cy="591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5"/>
            <a:endCxn id="8" idx="0"/>
          </p:cNvCxnSpPr>
          <p:nvPr/>
        </p:nvCxnSpPr>
        <p:spPr>
          <a:xfrm rot="16200000" flipH="1">
            <a:off x="5102528" y="2206927"/>
            <a:ext cx="1395833" cy="895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724401"/>
            <a:ext cx="4191000" cy="369332"/>
          </a:xfrm>
          <a:prstGeom prst="rect">
            <a:avLst/>
          </a:prstGeom>
          <a:noFill/>
        </p:spPr>
        <p:txBody>
          <a:bodyPr wrap="square" rtlCol="0">
            <a:spAutoFit/>
          </a:bodyPr>
          <a:lstStyle/>
          <a:p>
            <a:r>
              <a:rPr lang="en-US" dirty="0"/>
              <a:t>Figure: Precedence Graph for Schedule 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r>
              <a:rPr lang="en-US" dirty="0"/>
              <a:t>Since the above precedence graph is cyclic hence given schedule is not conflict serializable. And its serial schedule cannot be determined</a:t>
            </a:r>
          </a:p>
        </p:txBody>
      </p:sp>
      <p:sp>
        <p:nvSpPr>
          <p:cNvPr id="4" name="Slide Number Placeholder 3"/>
          <p:cNvSpPr>
            <a:spLocks noGrp="1"/>
          </p:cNvSpPr>
          <p:nvPr>
            <p:ph type="sldNum" sz="quarter" idx="12"/>
          </p:nvPr>
        </p:nvSpPr>
        <p:spPr/>
        <p:txBody>
          <a:bodyPr/>
          <a:lstStyle/>
          <a:p>
            <a:fld id="{8DBF545B-0AC4-4F52-ACEB-28BADA18A823}"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B0F0"/>
                </a:solidFill>
              </a:rPr>
              <a:t>View Serializability</a:t>
            </a:r>
          </a:p>
        </p:txBody>
      </p:sp>
      <p:sp>
        <p:nvSpPr>
          <p:cNvPr id="3" name="Content Placeholder 2"/>
          <p:cNvSpPr>
            <a:spLocks noGrp="1"/>
          </p:cNvSpPr>
          <p:nvPr>
            <p:ph idx="1"/>
          </p:nvPr>
        </p:nvSpPr>
        <p:spPr>
          <a:xfrm>
            <a:off x="228600" y="914400"/>
            <a:ext cx="8686800" cy="5211763"/>
          </a:xfrm>
        </p:spPr>
        <p:txBody>
          <a:bodyPr>
            <a:normAutofit lnSpcReduction="10000"/>
          </a:bodyPr>
          <a:lstStyle/>
          <a:p>
            <a:pPr algn="just"/>
            <a:r>
              <a:rPr lang="en-US" sz="2800" dirty="0"/>
              <a:t>Definition of view Selializability based on view equivalence. S schedule is view serializable if it is view equivalent to some serial schedule. Every conflict serializable schedule is also view serializable; however some view serializable schedules are not conflict serializable.</a:t>
            </a:r>
          </a:p>
          <a:p>
            <a:pPr algn="just"/>
            <a:r>
              <a:rPr lang="en-US" sz="2800" dirty="0"/>
              <a:t>Two schedules S and S’ consisting of the same operations from n transactions T</a:t>
            </a:r>
            <a:r>
              <a:rPr lang="en-US" sz="2800" baseline="-25000" dirty="0"/>
              <a:t>1</a:t>
            </a:r>
            <a:r>
              <a:rPr lang="en-US" sz="2800" dirty="0"/>
              <a:t>, T</a:t>
            </a:r>
            <a:r>
              <a:rPr lang="en-US" sz="2800" baseline="-25000" dirty="0"/>
              <a:t>2</a:t>
            </a:r>
            <a:r>
              <a:rPr lang="en-US" sz="2800" dirty="0"/>
              <a:t>,… T</a:t>
            </a:r>
            <a:r>
              <a:rPr lang="en-US" sz="2800" baseline="-25000" dirty="0"/>
              <a:t>n</a:t>
            </a:r>
            <a:r>
              <a:rPr lang="en-US" sz="2800" dirty="0"/>
              <a:t> are view equivalent if the following three conditions are hold.</a:t>
            </a:r>
          </a:p>
          <a:p>
            <a:pPr algn="just"/>
            <a:r>
              <a:rPr lang="en-US" sz="2800" dirty="0"/>
              <a:t>1. For each data item X, if transaction T</a:t>
            </a:r>
            <a:r>
              <a:rPr lang="en-US" sz="2800" baseline="-25000" dirty="0"/>
              <a:t>i</a:t>
            </a:r>
            <a:r>
              <a:rPr lang="en-US" sz="2800" dirty="0"/>
              <a:t> reads the initial value of X in schedule S, then Transaction T</a:t>
            </a:r>
            <a:r>
              <a:rPr lang="en-US" sz="2800" baseline="-25000" dirty="0"/>
              <a:t>i</a:t>
            </a:r>
            <a:r>
              <a:rPr lang="en-US" sz="2800" dirty="0"/>
              <a:t> must also read the initial value of X in schedule S’</a:t>
            </a:r>
          </a:p>
          <a:p>
            <a:pPr algn="just"/>
            <a:endParaRPr lang="en-US" sz="28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View Serializability</a:t>
            </a:r>
            <a:endParaRPr lang="en-US" dirty="0"/>
          </a:p>
        </p:txBody>
      </p:sp>
      <p:sp>
        <p:nvSpPr>
          <p:cNvPr id="3" name="Content Placeholder 2"/>
          <p:cNvSpPr>
            <a:spLocks noGrp="1"/>
          </p:cNvSpPr>
          <p:nvPr>
            <p:ph idx="1"/>
          </p:nvPr>
        </p:nvSpPr>
        <p:spPr>
          <a:xfrm>
            <a:off x="0" y="1143000"/>
            <a:ext cx="8991600" cy="5213350"/>
          </a:xfrm>
        </p:spPr>
        <p:txBody>
          <a:bodyPr>
            <a:normAutofit/>
          </a:bodyPr>
          <a:lstStyle/>
          <a:p>
            <a:pPr algn="just"/>
            <a:r>
              <a:rPr lang="en-US" dirty="0"/>
              <a:t>2.For each read operation on data item X by transaction T</a:t>
            </a:r>
            <a:r>
              <a:rPr lang="en-US" baseline="-25000" dirty="0"/>
              <a:t>i</a:t>
            </a:r>
            <a:r>
              <a:rPr lang="en-US" dirty="0"/>
              <a:t> in schedule S, if the value read by T</a:t>
            </a:r>
            <a:r>
              <a:rPr lang="en-US" baseline="-25000" dirty="0"/>
              <a:t>i</a:t>
            </a:r>
            <a:r>
              <a:rPr lang="en-US" dirty="0"/>
              <a:t> has been written by transaction T</a:t>
            </a:r>
            <a:r>
              <a:rPr lang="en-US" baseline="-25000" dirty="0"/>
              <a:t>j</a:t>
            </a:r>
            <a:r>
              <a:rPr lang="en-US" dirty="0"/>
              <a:t>, then transaction T</a:t>
            </a:r>
            <a:r>
              <a:rPr lang="en-US" baseline="-25000" dirty="0"/>
              <a:t>i</a:t>
            </a:r>
            <a:r>
              <a:rPr lang="en-US" dirty="0"/>
              <a:t> must also read the value of X produced by transaction T</a:t>
            </a:r>
            <a:r>
              <a:rPr lang="en-US" baseline="-25000" dirty="0"/>
              <a:t>j</a:t>
            </a:r>
            <a:r>
              <a:rPr lang="en-US" dirty="0"/>
              <a:t> in the schedule S’.</a:t>
            </a:r>
          </a:p>
          <a:p>
            <a:pPr algn="just"/>
            <a:r>
              <a:rPr lang="en-US" dirty="0"/>
              <a:t>3. For each data item X, if the last write operation on X was performed by transaction T</a:t>
            </a:r>
            <a:r>
              <a:rPr lang="en-US" baseline="-25000" dirty="0"/>
              <a:t>i</a:t>
            </a:r>
            <a:r>
              <a:rPr lang="en-US" dirty="0"/>
              <a:t> in schedule S, the same transaction T</a:t>
            </a:r>
            <a:r>
              <a:rPr lang="en-US" baseline="-25000" dirty="0"/>
              <a:t>i</a:t>
            </a:r>
            <a:r>
              <a:rPr lang="en-US" dirty="0"/>
              <a:t> must perform the final write on data item X in schedule S’. </a:t>
            </a:r>
          </a:p>
          <a:p>
            <a:pPr algn="just"/>
            <a:endParaRPr lang="en-US"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64</a:t>
            </a:fld>
            <a:endParaRPr lang="en-US"/>
          </a:p>
        </p:txBody>
      </p:sp>
    </p:spTree>
    <p:extLst>
      <p:ext uri="{BB962C8B-B14F-4D97-AF65-F5344CB8AC3E}">
        <p14:creationId xmlns:p14="http://schemas.microsoft.com/office/powerpoint/2010/main" val="3820058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View Serializability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1306591"/>
              </p:ext>
            </p:extLst>
          </p:nvPr>
        </p:nvGraphicFramePr>
        <p:xfrm>
          <a:off x="457200" y="1600200"/>
          <a:ext cx="3505200" cy="18288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1205629015"/>
                    </a:ext>
                  </a:extLst>
                </a:gridCol>
                <a:gridCol w="1168400">
                  <a:extLst>
                    <a:ext uri="{9D8B030D-6E8A-4147-A177-3AD203B41FA5}">
                      <a16:colId xmlns:a16="http://schemas.microsoft.com/office/drawing/2014/main" val="863077732"/>
                    </a:ext>
                  </a:extLst>
                </a:gridCol>
                <a:gridCol w="1168400">
                  <a:extLst>
                    <a:ext uri="{9D8B030D-6E8A-4147-A177-3AD203B41FA5}">
                      <a16:colId xmlns:a16="http://schemas.microsoft.com/office/drawing/2014/main" val="57082388"/>
                    </a:ext>
                  </a:extLst>
                </a:gridCol>
              </a:tblGrid>
              <a:tr h="365760">
                <a:tc>
                  <a:txBody>
                    <a:bodyPr/>
                    <a:lstStyle/>
                    <a:p>
                      <a:r>
                        <a:rPr lang="en-US" dirty="0"/>
                        <a:t>T</a:t>
                      </a:r>
                      <a:r>
                        <a:rPr lang="en-US" baseline="-25000" dirty="0"/>
                        <a:t>3</a:t>
                      </a:r>
                    </a:p>
                  </a:txBody>
                  <a:tcPr/>
                </a:tc>
                <a:tc>
                  <a:txBody>
                    <a:bodyPr/>
                    <a:lstStyle/>
                    <a:p>
                      <a:r>
                        <a:rPr lang="en-US" dirty="0"/>
                        <a:t>T</a:t>
                      </a:r>
                      <a:r>
                        <a:rPr lang="en-US" baseline="-25000" dirty="0"/>
                        <a:t>4</a:t>
                      </a:r>
                    </a:p>
                  </a:txBody>
                  <a:tcPr/>
                </a:tc>
                <a:tc>
                  <a:txBody>
                    <a:bodyPr/>
                    <a:lstStyle/>
                    <a:p>
                      <a:r>
                        <a:rPr lang="en-US" dirty="0"/>
                        <a:t>T</a:t>
                      </a:r>
                      <a:r>
                        <a:rPr lang="en-US" baseline="-25000" dirty="0"/>
                        <a:t>5</a:t>
                      </a:r>
                    </a:p>
                  </a:txBody>
                  <a:tcPr/>
                </a:tc>
                <a:extLst>
                  <a:ext uri="{0D108BD9-81ED-4DB2-BD59-A6C34878D82A}">
                    <a16:rowId xmlns:a16="http://schemas.microsoft.com/office/drawing/2014/main" val="3211852574"/>
                  </a:ext>
                </a:extLst>
              </a:tr>
              <a:tr h="365760">
                <a:tc>
                  <a:txBody>
                    <a:bodyPr/>
                    <a:lstStyle/>
                    <a:p>
                      <a:r>
                        <a:rPr lang="en-US" dirty="0"/>
                        <a:t> read(X)</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314272640"/>
                  </a:ext>
                </a:extLst>
              </a:tr>
              <a:tr h="365760">
                <a:tc>
                  <a:txBody>
                    <a:bodyPr/>
                    <a:lstStyle/>
                    <a:p>
                      <a:endParaRPr lang="en-US"/>
                    </a:p>
                  </a:txBody>
                  <a:tcPr/>
                </a:tc>
                <a:tc>
                  <a:txBody>
                    <a:bodyPr/>
                    <a:lstStyle/>
                    <a:p>
                      <a:r>
                        <a:rPr lang="en-US" dirty="0"/>
                        <a:t>write(X)</a:t>
                      </a:r>
                    </a:p>
                  </a:txBody>
                  <a:tcPr/>
                </a:tc>
                <a:tc>
                  <a:txBody>
                    <a:bodyPr/>
                    <a:lstStyle/>
                    <a:p>
                      <a:endParaRPr lang="en-US"/>
                    </a:p>
                  </a:txBody>
                  <a:tcPr/>
                </a:tc>
                <a:extLst>
                  <a:ext uri="{0D108BD9-81ED-4DB2-BD59-A6C34878D82A}">
                    <a16:rowId xmlns:a16="http://schemas.microsoft.com/office/drawing/2014/main" val="2830652742"/>
                  </a:ext>
                </a:extLst>
              </a:tr>
              <a:tr h="365760">
                <a:tc>
                  <a:txBody>
                    <a:bodyPr/>
                    <a:lstStyle/>
                    <a:p>
                      <a:r>
                        <a:rPr lang="en-US" dirty="0"/>
                        <a:t> write(x)</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36163365"/>
                  </a:ext>
                </a:extLst>
              </a:tr>
              <a:tr h="365760">
                <a:tc>
                  <a:txBody>
                    <a:bodyPr/>
                    <a:lstStyle/>
                    <a:p>
                      <a:endParaRPr lang="en-US"/>
                    </a:p>
                  </a:txBody>
                  <a:tcPr/>
                </a:tc>
                <a:tc>
                  <a:txBody>
                    <a:bodyPr/>
                    <a:lstStyle/>
                    <a:p>
                      <a:endParaRPr lang="en-US"/>
                    </a:p>
                  </a:txBody>
                  <a:tcPr/>
                </a:tc>
                <a:tc>
                  <a:txBody>
                    <a:bodyPr/>
                    <a:lstStyle/>
                    <a:p>
                      <a:r>
                        <a:rPr lang="en-US" dirty="0"/>
                        <a:t> write(X)</a:t>
                      </a:r>
                    </a:p>
                  </a:txBody>
                  <a:tcPr/>
                </a:tc>
                <a:extLst>
                  <a:ext uri="{0D108BD9-81ED-4DB2-BD59-A6C34878D82A}">
                    <a16:rowId xmlns:a16="http://schemas.microsoft.com/office/drawing/2014/main" val="3483050769"/>
                  </a:ext>
                </a:extLst>
              </a:tr>
            </a:tbl>
          </a:graphicData>
        </a:graphic>
      </p:graphicFrame>
      <p:sp>
        <p:nvSpPr>
          <p:cNvPr id="4" name="Slide Number Placeholder 3"/>
          <p:cNvSpPr>
            <a:spLocks noGrp="1"/>
          </p:cNvSpPr>
          <p:nvPr>
            <p:ph type="sldNum" sz="quarter" idx="12"/>
          </p:nvPr>
        </p:nvSpPr>
        <p:spPr/>
        <p:txBody>
          <a:bodyPr/>
          <a:lstStyle/>
          <a:p>
            <a:fld id="{8DBF545B-0AC4-4F52-ACEB-28BADA18A823}" type="slidenum">
              <a:rPr lang="en-US" smtClean="0"/>
              <a:pPr/>
              <a:t>65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7766589"/>
              </p:ext>
            </p:extLst>
          </p:nvPr>
        </p:nvGraphicFramePr>
        <p:xfrm>
          <a:off x="4419600" y="1676400"/>
          <a:ext cx="3733800" cy="18288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559206405"/>
                    </a:ext>
                  </a:extLst>
                </a:gridCol>
                <a:gridCol w="1244600">
                  <a:extLst>
                    <a:ext uri="{9D8B030D-6E8A-4147-A177-3AD203B41FA5}">
                      <a16:colId xmlns:a16="http://schemas.microsoft.com/office/drawing/2014/main" val="997617876"/>
                    </a:ext>
                  </a:extLst>
                </a:gridCol>
                <a:gridCol w="1244600">
                  <a:extLst>
                    <a:ext uri="{9D8B030D-6E8A-4147-A177-3AD203B41FA5}">
                      <a16:colId xmlns:a16="http://schemas.microsoft.com/office/drawing/2014/main" val="3740576916"/>
                    </a:ext>
                  </a:extLst>
                </a:gridCol>
              </a:tblGrid>
              <a:tr h="350520">
                <a:tc>
                  <a:txBody>
                    <a:bodyPr/>
                    <a:lstStyle/>
                    <a:p>
                      <a:r>
                        <a:rPr lang="en-US" dirty="0"/>
                        <a:t>T</a:t>
                      </a:r>
                      <a:r>
                        <a:rPr lang="en-US" baseline="-25000" dirty="0"/>
                        <a:t>3</a:t>
                      </a:r>
                    </a:p>
                  </a:txBody>
                  <a:tcPr/>
                </a:tc>
                <a:tc>
                  <a:txBody>
                    <a:bodyPr/>
                    <a:lstStyle/>
                    <a:p>
                      <a:r>
                        <a:rPr lang="en-US" dirty="0"/>
                        <a:t>T</a:t>
                      </a:r>
                      <a:r>
                        <a:rPr lang="en-US" baseline="-25000" dirty="0"/>
                        <a:t>4</a:t>
                      </a:r>
                    </a:p>
                  </a:txBody>
                  <a:tcPr/>
                </a:tc>
                <a:tc>
                  <a:txBody>
                    <a:bodyPr/>
                    <a:lstStyle/>
                    <a:p>
                      <a:r>
                        <a:rPr lang="en-US" dirty="0"/>
                        <a:t>T</a:t>
                      </a:r>
                      <a:r>
                        <a:rPr lang="en-US" baseline="-25000" dirty="0"/>
                        <a:t>5</a:t>
                      </a:r>
                    </a:p>
                  </a:txBody>
                  <a:tcPr/>
                </a:tc>
                <a:extLst>
                  <a:ext uri="{0D108BD9-81ED-4DB2-BD59-A6C34878D82A}">
                    <a16:rowId xmlns:a16="http://schemas.microsoft.com/office/drawing/2014/main" val="1210150209"/>
                  </a:ext>
                </a:extLst>
              </a:tr>
              <a:tr h="350520">
                <a:tc>
                  <a:txBody>
                    <a:bodyPr/>
                    <a:lstStyle/>
                    <a:p>
                      <a:r>
                        <a:rPr lang="en-US" dirty="0"/>
                        <a:t> read(X)</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12472107"/>
                  </a:ext>
                </a:extLst>
              </a:tr>
              <a:tr h="350520">
                <a:tc>
                  <a:txBody>
                    <a:bodyPr/>
                    <a:lstStyle/>
                    <a:p>
                      <a:r>
                        <a:rPr lang="en-US" dirty="0"/>
                        <a:t> write(X)</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0512517"/>
                  </a:ext>
                </a:extLst>
              </a:tr>
              <a:tr h="350520">
                <a:tc>
                  <a:txBody>
                    <a:bodyPr/>
                    <a:lstStyle/>
                    <a:p>
                      <a:endParaRPr lang="en-US" dirty="0"/>
                    </a:p>
                  </a:txBody>
                  <a:tcPr/>
                </a:tc>
                <a:tc>
                  <a:txBody>
                    <a:bodyPr/>
                    <a:lstStyle/>
                    <a:p>
                      <a:r>
                        <a:rPr lang="en-US" dirty="0"/>
                        <a:t> write(X)</a:t>
                      </a:r>
                    </a:p>
                  </a:txBody>
                  <a:tcPr/>
                </a:tc>
                <a:tc>
                  <a:txBody>
                    <a:bodyPr/>
                    <a:lstStyle/>
                    <a:p>
                      <a:endParaRPr lang="en-US"/>
                    </a:p>
                  </a:txBody>
                  <a:tcPr/>
                </a:tc>
                <a:extLst>
                  <a:ext uri="{0D108BD9-81ED-4DB2-BD59-A6C34878D82A}">
                    <a16:rowId xmlns:a16="http://schemas.microsoft.com/office/drawing/2014/main" val="1342830835"/>
                  </a:ext>
                </a:extLst>
              </a:tr>
              <a:tr h="350520">
                <a:tc>
                  <a:txBody>
                    <a:bodyPr/>
                    <a:lstStyle/>
                    <a:p>
                      <a:endParaRPr lang="en-US"/>
                    </a:p>
                  </a:txBody>
                  <a:tcPr/>
                </a:tc>
                <a:tc>
                  <a:txBody>
                    <a:bodyPr/>
                    <a:lstStyle/>
                    <a:p>
                      <a:endParaRPr lang="en-US" dirty="0"/>
                    </a:p>
                  </a:txBody>
                  <a:tcPr/>
                </a:tc>
                <a:tc>
                  <a:txBody>
                    <a:bodyPr/>
                    <a:lstStyle/>
                    <a:p>
                      <a:r>
                        <a:rPr lang="en-US" dirty="0"/>
                        <a:t>write(X)</a:t>
                      </a:r>
                    </a:p>
                  </a:txBody>
                  <a:tcPr/>
                </a:tc>
                <a:extLst>
                  <a:ext uri="{0D108BD9-81ED-4DB2-BD59-A6C34878D82A}">
                    <a16:rowId xmlns:a16="http://schemas.microsoft.com/office/drawing/2014/main" val="2391948060"/>
                  </a:ext>
                </a:extLst>
              </a:tr>
            </a:tbl>
          </a:graphicData>
        </a:graphic>
      </p:graphicFrame>
      <p:sp>
        <p:nvSpPr>
          <p:cNvPr id="7" name="TextBox 6"/>
          <p:cNvSpPr txBox="1"/>
          <p:nvPr/>
        </p:nvSpPr>
        <p:spPr>
          <a:xfrm>
            <a:off x="457200" y="3611562"/>
            <a:ext cx="1904880" cy="369332"/>
          </a:xfrm>
          <a:prstGeom prst="rect">
            <a:avLst/>
          </a:prstGeom>
          <a:noFill/>
        </p:spPr>
        <p:txBody>
          <a:bodyPr wrap="none" rtlCol="0">
            <a:spAutoFit/>
          </a:bodyPr>
          <a:lstStyle/>
          <a:p>
            <a:r>
              <a:rPr lang="en-US" dirty="0"/>
              <a:t>Figure: Schedule 1</a:t>
            </a:r>
          </a:p>
        </p:txBody>
      </p:sp>
      <p:sp>
        <p:nvSpPr>
          <p:cNvPr id="8" name="TextBox 7"/>
          <p:cNvSpPr txBox="1"/>
          <p:nvPr/>
        </p:nvSpPr>
        <p:spPr>
          <a:xfrm>
            <a:off x="4419600" y="3677122"/>
            <a:ext cx="1904880" cy="369332"/>
          </a:xfrm>
          <a:prstGeom prst="rect">
            <a:avLst/>
          </a:prstGeom>
          <a:noFill/>
        </p:spPr>
        <p:txBody>
          <a:bodyPr wrap="none" rtlCol="0">
            <a:spAutoFit/>
          </a:bodyPr>
          <a:lstStyle/>
          <a:p>
            <a:r>
              <a:rPr lang="en-US" dirty="0"/>
              <a:t>Figure: Schedule 2</a:t>
            </a:r>
          </a:p>
        </p:txBody>
      </p:sp>
    </p:spTree>
    <p:extLst>
      <p:ext uri="{BB962C8B-B14F-4D97-AF65-F5344CB8AC3E}">
        <p14:creationId xmlns:p14="http://schemas.microsoft.com/office/powerpoint/2010/main" val="2574224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Testing for Conflict Serializability</a:t>
            </a:r>
          </a:p>
        </p:txBody>
      </p:sp>
      <p:sp>
        <p:nvSpPr>
          <p:cNvPr id="3" name="Content Placeholder 2"/>
          <p:cNvSpPr>
            <a:spLocks noGrp="1"/>
          </p:cNvSpPr>
          <p:nvPr>
            <p:ph idx="1"/>
          </p:nvPr>
        </p:nvSpPr>
        <p:spPr>
          <a:xfrm>
            <a:off x="457200" y="1417638"/>
            <a:ext cx="8229600" cy="4938712"/>
          </a:xfrm>
        </p:spPr>
        <p:txBody>
          <a:bodyPr>
            <a:normAutofit lnSpcReduction="10000"/>
          </a:bodyPr>
          <a:lstStyle/>
          <a:p>
            <a:pPr algn="just"/>
            <a:r>
              <a:rPr lang="en-US" dirty="0"/>
              <a:t>The precedence graph test for conflict </a:t>
            </a:r>
            <a:r>
              <a:rPr lang="en-US" b="1" dirty="0"/>
              <a:t>Serializability</a:t>
            </a:r>
            <a:r>
              <a:rPr lang="en-US" dirty="0"/>
              <a:t> can not be used directly to test for view Serializability.</a:t>
            </a:r>
          </a:p>
          <a:p>
            <a:pPr algn="just"/>
            <a:r>
              <a:rPr lang="en-US" dirty="0"/>
              <a:t>Testing for view </a:t>
            </a:r>
            <a:r>
              <a:rPr lang="en-US" b="1" dirty="0"/>
              <a:t>Serializability</a:t>
            </a:r>
            <a:r>
              <a:rPr lang="en-US" dirty="0"/>
              <a:t> is much more complex than testing for conflict </a:t>
            </a:r>
            <a:r>
              <a:rPr lang="en-US" b="1" dirty="0"/>
              <a:t>Serializability</a:t>
            </a:r>
            <a:r>
              <a:rPr lang="en-US" dirty="0"/>
              <a:t>.</a:t>
            </a:r>
          </a:p>
          <a:p>
            <a:pPr algn="just"/>
            <a:r>
              <a:rPr lang="en-US" dirty="0"/>
              <a:t>In fact it has been shown that testing for view Serializability is </a:t>
            </a:r>
            <a:r>
              <a:rPr lang="en-US" b="1" dirty="0"/>
              <a:t>NP –complete,</a:t>
            </a:r>
            <a:r>
              <a:rPr lang="en-US" dirty="0"/>
              <a:t> it is highly improbable that an efficient algorithm can be found.</a:t>
            </a:r>
          </a:p>
        </p:txBody>
      </p:sp>
      <p:sp>
        <p:nvSpPr>
          <p:cNvPr id="4" name="Slide Number Placeholder 3"/>
          <p:cNvSpPr>
            <a:spLocks noGrp="1"/>
          </p:cNvSpPr>
          <p:nvPr>
            <p:ph type="sldNum" sz="quarter" idx="12"/>
          </p:nvPr>
        </p:nvSpPr>
        <p:spPr/>
        <p:txBody>
          <a:bodyPr/>
          <a:lstStyle/>
          <a:p>
            <a:fld id="{8DBF545B-0AC4-4F52-ACEB-28BADA18A823}" type="slidenum">
              <a:rPr lang="en-US" smtClean="0"/>
              <a:pPr/>
              <a:t>66</a:t>
            </a:fld>
            <a:endParaRPr lang="en-US"/>
          </a:p>
        </p:txBody>
      </p:sp>
    </p:spTree>
    <p:extLst>
      <p:ext uri="{BB962C8B-B14F-4D97-AF65-F5344CB8AC3E}">
        <p14:creationId xmlns:p14="http://schemas.microsoft.com/office/powerpoint/2010/main" val="1624053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200" b="1" dirty="0">
                <a:solidFill>
                  <a:srgbClr val="00B0F0"/>
                </a:solidFill>
              </a:rPr>
              <a:t>Characterizing Schedules Based on Recoverability</a:t>
            </a:r>
          </a:p>
        </p:txBody>
      </p:sp>
      <p:sp>
        <p:nvSpPr>
          <p:cNvPr id="3" name="Content Placeholder 2"/>
          <p:cNvSpPr>
            <a:spLocks noGrp="1"/>
          </p:cNvSpPr>
          <p:nvPr>
            <p:ph idx="1"/>
          </p:nvPr>
        </p:nvSpPr>
        <p:spPr>
          <a:xfrm>
            <a:off x="0" y="1416050"/>
            <a:ext cx="9144000" cy="5060950"/>
          </a:xfrm>
        </p:spPr>
        <p:txBody>
          <a:bodyPr>
            <a:normAutofit fontScale="85000" lnSpcReduction="10000"/>
          </a:bodyPr>
          <a:lstStyle/>
          <a:p>
            <a:pPr algn="just"/>
            <a:r>
              <a:rPr lang="en-US" dirty="0"/>
              <a:t>For some schedules it is easy to recover from transaction failures, whereas for other schedules the recovery process can be quite involved.</a:t>
            </a:r>
          </a:p>
          <a:p>
            <a:pPr algn="just"/>
            <a:r>
              <a:rPr lang="en-US" dirty="0"/>
              <a:t>In some cases, it is even not possible to recover correctly after a failure.</a:t>
            </a:r>
          </a:p>
          <a:p>
            <a:pPr algn="just"/>
            <a:r>
              <a:rPr lang="en-US" dirty="0"/>
              <a:t>Hence, it is important to characterize the types of schedules for which recovery is possible, as well as those for which recovery is relatively simple and for which recovery is not possible.</a:t>
            </a:r>
          </a:p>
          <a:p>
            <a:pPr algn="just"/>
            <a:r>
              <a:rPr lang="en-US" dirty="0"/>
              <a:t>These characterizations do not actually provide the recovery algorithm but instead only attempt to theoretically characterize the different types of schedules.</a:t>
            </a:r>
          </a:p>
        </p:txBody>
      </p:sp>
      <p:sp>
        <p:nvSpPr>
          <p:cNvPr id="4" name="Slide Number Placeholder 3"/>
          <p:cNvSpPr>
            <a:spLocks noGrp="1"/>
          </p:cNvSpPr>
          <p:nvPr>
            <p:ph type="sldNum" sz="quarter" idx="12"/>
          </p:nvPr>
        </p:nvSpPr>
        <p:spPr/>
        <p:txBody>
          <a:bodyPr/>
          <a:lstStyle/>
          <a:p>
            <a:fld id="{8DBF545B-0AC4-4F52-ACEB-28BADA18A823}" type="slidenum">
              <a:rPr lang="en-US" smtClean="0"/>
              <a:pPr/>
              <a:t>67</a:t>
            </a:fld>
            <a:endParaRPr lang="en-US"/>
          </a:p>
        </p:txBody>
      </p:sp>
    </p:spTree>
    <p:extLst>
      <p:ext uri="{BB962C8B-B14F-4D97-AF65-F5344CB8AC3E}">
        <p14:creationId xmlns:p14="http://schemas.microsoft.com/office/powerpoint/2010/main" val="3363000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F0"/>
                </a:solidFill>
              </a:rPr>
              <a:t>Characterizing Schedules Based on Recoverability</a:t>
            </a:r>
            <a:endParaRPr lang="en-US" dirty="0"/>
          </a:p>
        </p:txBody>
      </p:sp>
      <p:pic>
        <p:nvPicPr>
          <p:cNvPr id="5" name="Content Placeholder 4"/>
          <p:cNvPicPr>
            <a:picLocks noGrp="1" noChangeAspect="1"/>
          </p:cNvPicPr>
          <p:nvPr>
            <p:ph idx="1"/>
          </p:nvPr>
        </p:nvPicPr>
        <p:blipFill>
          <a:blip r:embed="rId2"/>
          <a:stretch>
            <a:fillRect/>
          </a:stretch>
        </p:blipFill>
        <p:spPr>
          <a:xfrm>
            <a:off x="24442" y="1440642"/>
            <a:ext cx="9011099" cy="3283758"/>
          </a:xfrm>
          <a:prstGeom prst="rect">
            <a:avLst/>
          </a:prstGeom>
        </p:spPr>
      </p:pic>
      <p:sp>
        <p:nvSpPr>
          <p:cNvPr id="4" name="Slide Number Placeholder 3"/>
          <p:cNvSpPr>
            <a:spLocks noGrp="1"/>
          </p:cNvSpPr>
          <p:nvPr>
            <p:ph type="sldNum" sz="quarter" idx="12"/>
          </p:nvPr>
        </p:nvSpPr>
        <p:spPr/>
        <p:txBody>
          <a:bodyPr/>
          <a:lstStyle/>
          <a:p>
            <a:fld id="{8DBF545B-0AC4-4F52-ACEB-28BADA18A823}" type="slidenum">
              <a:rPr lang="en-US" smtClean="0"/>
              <a:pPr/>
              <a:t>68</a:t>
            </a:fld>
            <a:endParaRPr lang="en-US"/>
          </a:p>
        </p:txBody>
      </p:sp>
    </p:spTree>
    <p:extLst>
      <p:ext uri="{BB962C8B-B14F-4D97-AF65-F5344CB8AC3E}">
        <p14:creationId xmlns:p14="http://schemas.microsoft.com/office/powerpoint/2010/main" val="4062111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Cascadeless Schedules</a:t>
            </a:r>
          </a:p>
        </p:txBody>
      </p:sp>
      <p:sp>
        <p:nvSpPr>
          <p:cNvPr id="3" name="Content Placeholder 2"/>
          <p:cNvSpPr>
            <a:spLocks noGrp="1"/>
          </p:cNvSpPr>
          <p:nvPr>
            <p:ph idx="1"/>
          </p:nvPr>
        </p:nvSpPr>
        <p:spPr>
          <a:xfrm>
            <a:off x="457200" y="1417638"/>
            <a:ext cx="8229600" cy="4938712"/>
          </a:xfrm>
        </p:spPr>
        <p:txBody>
          <a:bodyPr>
            <a:normAutofit fontScale="85000" lnSpcReduction="20000"/>
          </a:bodyPr>
          <a:lstStyle/>
          <a:p>
            <a:pPr algn="just"/>
            <a:r>
              <a:rPr lang="en-US" dirty="0"/>
              <a:t>Even if a schedule is recoverable, to recover from the failure of a transaction T</a:t>
            </a:r>
            <a:r>
              <a:rPr lang="en-US" baseline="-25000" dirty="0"/>
              <a:t>i</a:t>
            </a:r>
            <a:r>
              <a:rPr lang="en-US" dirty="0"/>
              <a:t>, we may have to roll back several transactions. Such situations occur when transactions have read data written by T</a:t>
            </a:r>
            <a:r>
              <a:rPr lang="en-US" baseline="-25000" dirty="0"/>
              <a:t>i</a:t>
            </a:r>
            <a:r>
              <a:rPr lang="en-US" dirty="0"/>
              <a:t>.</a:t>
            </a:r>
          </a:p>
          <a:p>
            <a:pPr algn="just"/>
            <a:r>
              <a:rPr lang="en-US" dirty="0"/>
              <a:t>Consider the partial schedule containing transaction T</a:t>
            </a:r>
            <a:r>
              <a:rPr lang="en-US" baseline="-25000" dirty="0"/>
              <a:t>10</a:t>
            </a:r>
            <a:r>
              <a:rPr lang="en-US" dirty="0"/>
              <a:t>, T</a:t>
            </a:r>
            <a:r>
              <a:rPr lang="en-US" baseline="-25000" dirty="0"/>
              <a:t>11</a:t>
            </a:r>
            <a:r>
              <a:rPr lang="en-US" dirty="0"/>
              <a:t>, and T</a:t>
            </a:r>
            <a:r>
              <a:rPr lang="en-US" baseline="-25000" dirty="0"/>
              <a:t>12</a:t>
            </a:r>
            <a:r>
              <a:rPr lang="en-US" dirty="0"/>
              <a:t>. Transaction T</a:t>
            </a:r>
            <a:r>
              <a:rPr lang="en-US" baseline="-25000" dirty="0"/>
              <a:t>10</a:t>
            </a:r>
            <a:r>
              <a:rPr lang="en-US" dirty="0"/>
              <a:t> writes a value of A that is read by transaction T</a:t>
            </a:r>
            <a:r>
              <a:rPr lang="en-US" baseline="-25000" dirty="0"/>
              <a:t>11</a:t>
            </a:r>
            <a:r>
              <a:rPr lang="en-US" dirty="0"/>
              <a:t>. Transaction T</a:t>
            </a:r>
            <a:r>
              <a:rPr lang="en-US" baseline="-25000" dirty="0"/>
              <a:t>11</a:t>
            </a:r>
            <a:r>
              <a:rPr lang="en-US" dirty="0"/>
              <a:t> writes a value of A that is read by transaction T</a:t>
            </a:r>
            <a:r>
              <a:rPr lang="en-US" baseline="-25000" dirty="0"/>
              <a:t>12</a:t>
            </a:r>
            <a:r>
              <a:rPr lang="en-US" dirty="0"/>
              <a:t>. Suppose that at this point, T</a:t>
            </a:r>
            <a:r>
              <a:rPr lang="en-US" baseline="-25000" dirty="0"/>
              <a:t>10</a:t>
            </a:r>
            <a:r>
              <a:rPr lang="en-US" dirty="0"/>
              <a:t> fails. T</a:t>
            </a:r>
            <a:r>
              <a:rPr lang="en-US" baseline="-25000" dirty="0"/>
              <a:t>10</a:t>
            </a:r>
            <a:r>
              <a:rPr lang="en-US" dirty="0"/>
              <a:t> must be rolled back. Since T</a:t>
            </a:r>
            <a:r>
              <a:rPr lang="en-US" baseline="-25000" dirty="0"/>
              <a:t>11</a:t>
            </a:r>
            <a:r>
              <a:rPr lang="en-US" dirty="0"/>
              <a:t> is dependent on T</a:t>
            </a:r>
            <a:r>
              <a:rPr lang="en-US" baseline="-25000" dirty="0"/>
              <a:t>10</a:t>
            </a:r>
            <a:r>
              <a:rPr lang="en-US" dirty="0"/>
              <a:t>, T</a:t>
            </a:r>
            <a:r>
              <a:rPr lang="en-US" baseline="-25000" dirty="0"/>
              <a:t>11</a:t>
            </a:r>
            <a:r>
              <a:rPr lang="en-US" dirty="0"/>
              <a:t> must be rolled back. Since T</a:t>
            </a:r>
            <a:r>
              <a:rPr lang="en-US" baseline="-25000" dirty="0"/>
              <a:t>12</a:t>
            </a:r>
            <a:r>
              <a:rPr lang="en-US" dirty="0"/>
              <a:t> is dependent on T</a:t>
            </a:r>
            <a:r>
              <a:rPr lang="en-US" baseline="-25000" dirty="0"/>
              <a:t>11</a:t>
            </a:r>
            <a:r>
              <a:rPr lang="en-US" dirty="0"/>
              <a:t>, T</a:t>
            </a:r>
            <a:r>
              <a:rPr lang="en-US" baseline="-25000" dirty="0"/>
              <a:t>12</a:t>
            </a:r>
            <a:r>
              <a:rPr lang="en-US" dirty="0"/>
              <a:t> must be rolled back. This phenomenon, in which a single transaction failure leads to a series of transaction rollback, is called </a:t>
            </a:r>
            <a:r>
              <a:rPr lang="en-US" b="1" dirty="0"/>
              <a:t>cascading rollback.</a:t>
            </a:r>
          </a:p>
        </p:txBody>
      </p:sp>
      <p:sp>
        <p:nvSpPr>
          <p:cNvPr id="4" name="Slide Number Placeholder 3"/>
          <p:cNvSpPr>
            <a:spLocks noGrp="1"/>
          </p:cNvSpPr>
          <p:nvPr>
            <p:ph type="sldNum" sz="quarter" idx="12"/>
          </p:nvPr>
        </p:nvSpPr>
        <p:spPr/>
        <p:txBody>
          <a:bodyPr/>
          <a:lstStyle/>
          <a:p>
            <a:fld id="{8DBF545B-0AC4-4F52-ACEB-28BADA18A823}" type="slidenum">
              <a:rPr lang="en-US" smtClean="0"/>
              <a:pPr/>
              <a:t>69</a:t>
            </a:fld>
            <a:endParaRPr lang="en-US"/>
          </a:p>
        </p:txBody>
      </p:sp>
    </p:spTree>
    <p:extLst>
      <p:ext uri="{BB962C8B-B14F-4D97-AF65-F5344CB8AC3E}">
        <p14:creationId xmlns:p14="http://schemas.microsoft.com/office/powerpoint/2010/main" val="26783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Read(X)</a:t>
            </a:r>
          </a:p>
        </p:txBody>
      </p:sp>
      <p:sp>
        <p:nvSpPr>
          <p:cNvPr id="3" name="Content Placeholder 2"/>
          <p:cNvSpPr>
            <a:spLocks noGrp="1"/>
          </p:cNvSpPr>
          <p:nvPr>
            <p:ph idx="1"/>
          </p:nvPr>
        </p:nvSpPr>
        <p:spPr/>
        <p:txBody>
          <a:bodyPr>
            <a:normAutofit/>
          </a:bodyPr>
          <a:lstStyle/>
          <a:p>
            <a:pPr algn="just"/>
            <a:r>
              <a:rPr lang="en-US" sz="2400" dirty="0"/>
              <a:t>This transfers the data item X from the database to a local buffer belonging to the transaction that executed the read operation.</a:t>
            </a:r>
          </a:p>
          <a:p>
            <a:pPr algn="just"/>
            <a:r>
              <a:rPr lang="en-US" sz="2400" dirty="0"/>
              <a:t>For this it performs following sequence of operations</a:t>
            </a:r>
          </a:p>
          <a:p>
            <a:pPr marL="514350" indent="-514350" algn="just">
              <a:buFont typeface="+mj-lt"/>
              <a:buAutoNum type="alphaLcPeriod"/>
            </a:pPr>
            <a:r>
              <a:rPr lang="en-US" sz="2400" dirty="0"/>
              <a:t>Find the address of the disk block that contains item X.</a:t>
            </a:r>
          </a:p>
          <a:p>
            <a:pPr marL="514350" indent="-514350" algn="just">
              <a:buFont typeface="+mj-lt"/>
              <a:buAutoNum type="alphaLcPeriod"/>
            </a:pPr>
            <a:r>
              <a:rPr lang="en-US" sz="2400" dirty="0"/>
              <a:t>Copy that disk item into a buffer in main memory</a:t>
            </a:r>
          </a:p>
          <a:p>
            <a:pPr marL="514350" indent="-514350" algn="just">
              <a:buFont typeface="+mj-lt"/>
              <a:buAutoNum type="alphaLcPeriod"/>
            </a:pPr>
            <a:r>
              <a:rPr lang="en-US" sz="2400" dirty="0"/>
              <a:t>Copy item X from the buffer to the program variable named X</a:t>
            </a:r>
          </a:p>
        </p:txBody>
      </p:sp>
      <p:sp>
        <p:nvSpPr>
          <p:cNvPr id="4" name="Slide Number Placeholder 3"/>
          <p:cNvSpPr>
            <a:spLocks noGrp="1"/>
          </p:cNvSpPr>
          <p:nvPr>
            <p:ph type="sldNum" sz="quarter" idx="12"/>
          </p:nvPr>
        </p:nvSpPr>
        <p:spPr/>
        <p:txBody>
          <a:bodyPr/>
          <a:lstStyle/>
          <a:p>
            <a:fld id="{8DBF545B-0AC4-4F52-ACEB-28BADA18A823}"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Cascadeless Schedules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7633973"/>
              </p:ext>
            </p:extLst>
          </p:nvPr>
        </p:nvGraphicFramePr>
        <p:xfrm>
          <a:off x="457200" y="1600200"/>
          <a:ext cx="3886200" cy="2874284"/>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19819975"/>
                    </a:ext>
                  </a:extLst>
                </a:gridCol>
                <a:gridCol w="1295400">
                  <a:extLst>
                    <a:ext uri="{9D8B030D-6E8A-4147-A177-3AD203B41FA5}">
                      <a16:colId xmlns:a16="http://schemas.microsoft.com/office/drawing/2014/main" val="3655993808"/>
                    </a:ext>
                  </a:extLst>
                </a:gridCol>
                <a:gridCol w="1295400">
                  <a:extLst>
                    <a:ext uri="{9D8B030D-6E8A-4147-A177-3AD203B41FA5}">
                      <a16:colId xmlns:a16="http://schemas.microsoft.com/office/drawing/2014/main" val="997278708"/>
                    </a:ext>
                  </a:extLst>
                </a:gridCol>
              </a:tblGrid>
              <a:tr h="324303">
                <a:tc>
                  <a:txBody>
                    <a:bodyPr/>
                    <a:lstStyle/>
                    <a:p>
                      <a:r>
                        <a:rPr lang="en-US" dirty="0"/>
                        <a:t>T</a:t>
                      </a:r>
                      <a:r>
                        <a:rPr lang="en-US" baseline="-25000" dirty="0"/>
                        <a:t>10</a:t>
                      </a:r>
                    </a:p>
                  </a:txBody>
                  <a:tcPr/>
                </a:tc>
                <a:tc>
                  <a:txBody>
                    <a:bodyPr/>
                    <a:lstStyle/>
                    <a:p>
                      <a:r>
                        <a:rPr lang="en-US" dirty="0"/>
                        <a:t>T</a:t>
                      </a:r>
                      <a:r>
                        <a:rPr lang="en-US" baseline="-25000" dirty="0"/>
                        <a:t>11</a:t>
                      </a:r>
                    </a:p>
                  </a:txBody>
                  <a:tcPr/>
                </a:tc>
                <a:tc>
                  <a:txBody>
                    <a:bodyPr/>
                    <a:lstStyle/>
                    <a:p>
                      <a:r>
                        <a:rPr lang="en-US" dirty="0"/>
                        <a:t>T</a:t>
                      </a:r>
                      <a:r>
                        <a:rPr lang="en-US" baseline="-25000" dirty="0"/>
                        <a:t>12</a:t>
                      </a:r>
                    </a:p>
                  </a:txBody>
                  <a:tcPr/>
                </a:tc>
                <a:extLst>
                  <a:ext uri="{0D108BD9-81ED-4DB2-BD59-A6C34878D82A}">
                    <a16:rowId xmlns:a16="http://schemas.microsoft.com/office/drawing/2014/main" val="2632418527"/>
                  </a:ext>
                </a:extLst>
              </a:tr>
              <a:tr h="515380">
                <a:tc>
                  <a:txBody>
                    <a:bodyPr/>
                    <a:lstStyle/>
                    <a:p>
                      <a:r>
                        <a:rPr lang="en-US" dirty="0"/>
                        <a:t>Read(A)</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20072385"/>
                  </a:ext>
                </a:extLst>
              </a:tr>
              <a:tr h="530104">
                <a:tc>
                  <a:txBody>
                    <a:bodyPr/>
                    <a:lstStyle/>
                    <a:p>
                      <a:r>
                        <a:rPr lang="en-US" dirty="0"/>
                        <a:t>read(B)</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2659282"/>
                  </a:ext>
                </a:extLst>
              </a:tr>
              <a:tr h="324303">
                <a:tc>
                  <a:txBody>
                    <a:bodyPr/>
                    <a:lstStyle/>
                    <a:p>
                      <a:r>
                        <a:rPr lang="en-US" dirty="0"/>
                        <a:t>Write(A)</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27591570"/>
                  </a:ext>
                </a:extLst>
              </a:tr>
              <a:tr h="324303">
                <a:tc>
                  <a:txBody>
                    <a:bodyPr/>
                    <a:lstStyle/>
                    <a:p>
                      <a:endParaRPr lang="en-US"/>
                    </a:p>
                  </a:txBody>
                  <a:tcPr/>
                </a:tc>
                <a:tc>
                  <a:txBody>
                    <a:bodyPr/>
                    <a:lstStyle/>
                    <a:p>
                      <a:r>
                        <a:rPr lang="en-US" dirty="0"/>
                        <a:t>Read(A)</a:t>
                      </a:r>
                    </a:p>
                  </a:txBody>
                  <a:tcPr/>
                </a:tc>
                <a:tc>
                  <a:txBody>
                    <a:bodyPr/>
                    <a:lstStyle/>
                    <a:p>
                      <a:endParaRPr lang="en-US"/>
                    </a:p>
                  </a:txBody>
                  <a:tcPr/>
                </a:tc>
                <a:extLst>
                  <a:ext uri="{0D108BD9-81ED-4DB2-BD59-A6C34878D82A}">
                    <a16:rowId xmlns:a16="http://schemas.microsoft.com/office/drawing/2014/main" val="4168407877"/>
                  </a:ext>
                </a:extLst>
              </a:tr>
              <a:tr h="324303">
                <a:tc>
                  <a:txBody>
                    <a:bodyPr/>
                    <a:lstStyle/>
                    <a:p>
                      <a:endParaRPr lang="en-US"/>
                    </a:p>
                  </a:txBody>
                  <a:tcPr/>
                </a:tc>
                <a:tc>
                  <a:txBody>
                    <a:bodyPr/>
                    <a:lstStyle/>
                    <a:p>
                      <a:r>
                        <a:rPr lang="en-US" dirty="0"/>
                        <a:t>Write(A)</a:t>
                      </a:r>
                    </a:p>
                  </a:txBody>
                  <a:tcPr/>
                </a:tc>
                <a:tc>
                  <a:txBody>
                    <a:bodyPr/>
                    <a:lstStyle/>
                    <a:p>
                      <a:endParaRPr lang="en-US"/>
                    </a:p>
                  </a:txBody>
                  <a:tcPr/>
                </a:tc>
                <a:extLst>
                  <a:ext uri="{0D108BD9-81ED-4DB2-BD59-A6C34878D82A}">
                    <a16:rowId xmlns:a16="http://schemas.microsoft.com/office/drawing/2014/main" val="4135183247"/>
                  </a:ext>
                </a:extLst>
              </a:tr>
              <a:tr h="324303">
                <a:tc>
                  <a:txBody>
                    <a:bodyPr/>
                    <a:lstStyle/>
                    <a:p>
                      <a:endParaRPr lang="en-US"/>
                    </a:p>
                  </a:txBody>
                  <a:tcPr/>
                </a:tc>
                <a:tc>
                  <a:txBody>
                    <a:bodyPr/>
                    <a:lstStyle/>
                    <a:p>
                      <a:endParaRPr lang="en-US"/>
                    </a:p>
                  </a:txBody>
                  <a:tcPr/>
                </a:tc>
                <a:tc>
                  <a:txBody>
                    <a:bodyPr/>
                    <a:lstStyle/>
                    <a:p>
                      <a:r>
                        <a:rPr lang="en-US" dirty="0"/>
                        <a:t>Read(A)</a:t>
                      </a:r>
                    </a:p>
                  </a:txBody>
                  <a:tcPr/>
                </a:tc>
                <a:extLst>
                  <a:ext uri="{0D108BD9-81ED-4DB2-BD59-A6C34878D82A}">
                    <a16:rowId xmlns:a16="http://schemas.microsoft.com/office/drawing/2014/main" val="2811476021"/>
                  </a:ext>
                </a:extLst>
              </a:tr>
            </a:tbl>
          </a:graphicData>
        </a:graphic>
      </p:graphicFrame>
      <p:sp>
        <p:nvSpPr>
          <p:cNvPr id="4" name="Slide Number Placeholder 3"/>
          <p:cNvSpPr>
            <a:spLocks noGrp="1"/>
          </p:cNvSpPr>
          <p:nvPr>
            <p:ph type="sldNum" sz="quarter" idx="12"/>
          </p:nvPr>
        </p:nvSpPr>
        <p:spPr/>
        <p:txBody>
          <a:bodyPr/>
          <a:lstStyle/>
          <a:p>
            <a:fld id="{8DBF545B-0AC4-4F52-ACEB-28BADA18A823}" type="slidenum">
              <a:rPr lang="en-US" smtClean="0"/>
              <a:pPr/>
              <a:t>70</a:t>
            </a:fld>
            <a:endParaRPr lang="en-US"/>
          </a:p>
        </p:txBody>
      </p:sp>
      <p:sp>
        <p:nvSpPr>
          <p:cNvPr id="6" name="TextBox 5"/>
          <p:cNvSpPr txBox="1"/>
          <p:nvPr/>
        </p:nvSpPr>
        <p:spPr>
          <a:xfrm>
            <a:off x="685800" y="4657046"/>
            <a:ext cx="2971800" cy="369332"/>
          </a:xfrm>
          <a:prstGeom prst="rect">
            <a:avLst/>
          </a:prstGeom>
          <a:noFill/>
        </p:spPr>
        <p:txBody>
          <a:bodyPr wrap="square" rtlCol="0">
            <a:spAutoFit/>
          </a:bodyPr>
          <a:lstStyle/>
          <a:p>
            <a:r>
              <a:rPr lang="en-US" b="1" dirty="0"/>
              <a:t>Figure: Schedule11</a:t>
            </a:r>
          </a:p>
        </p:txBody>
      </p:sp>
      <p:graphicFrame>
        <p:nvGraphicFramePr>
          <p:cNvPr id="7" name="Table 6"/>
          <p:cNvGraphicFramePr>
            <a:graphicFrameLocks noGrp="1"/>
          </p:cNvGraphicFramePr>
          <p:nvPr>
            <p:extLst>
              <p:ext uri="{D42A27DB-BD31-4B8C-83A1-F6EECF244321}">
                <p14:modId xmlns:p14="http://schemas.microsoft.com/office/powerpoint/2010/main" val="529877292"/>
              </p:ext>
            </p:extLst>
          </p:nvPr>
        </p:nvGraphicFramePr>
        <p:xfrm>
          <a:off x="4572000" y="1684751"/>
          <a:ext cx="3200400" cy="2565402"/>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038836075"/>
                    </a:ext>
                  </a:extLst>
                </a:gridCol>
                <a:gridCol w="1600200">
                  <a:extLst>
                    <a:ext uri="{9D8B030D-6E8A-4147-A177-3AD203B41FA5}">
                      <a16:colId xmlns:a16="http://schemas.microsoft.com/office/drawing/2014/main" val="2963374604"/>
                    </a:ext>
                  </a:extLst>
                </a:gridCol>
              </a:tblGrid>
              <a:tr h="366486">
                <a:tc>
                  <a:txBody>
                    <a:bodyPr/>
                    <a:lstStyle/>
                    <a:p>
                      <a:r>
                        <a:rPr lang="en-US" dirty="0"/>
                        <a:t>T</a:t>
                      </a:r>
                      <a:r>
                        <a:rPr lang="en-US" baseline="-25000" dirty="0"/>
                        <a:t>16</a:t>
                      </a:r>
                    </a:p>
                  </a:txBody>
                  <a:tcPr/>
                </a:tc>
                <a:tc>
                  <a:txBody>
                    <a:bodyPr/>
                    <a:lstStyle/>
                    <a:p>
                      <a:r>
                        <a:rPr lang="en-US" dirty="0"/>
                        <a:t>T</a:t>
                      </a:r>
                      <a:r>
                        <a:rPr lang="en-US" baseline="-25000" dirty="0"/>
                        <a:t>17</a:t>
                      </a:r>
                    </a:p>
                  </a:txBody>
                  <a:tcPr/>
                </a:tc>
                <a:extLst>
                  <a:ext uri="{0D108BD9-81ED-4DB2-BD59-A6C34878D82A}">
                    <a16:rowId xmlns:a16="http://schemas.microsoft.com/office/drawing/2014/main" val="1722184093"/>
                  </a:ext>
                </a:extLst>
              </a:tr>
              <a:tr h="366486">
                <a:tc>
                  <a:txBody>
                    <a:bodyPr/>
                    <a:lstStyle/>
                    <a:p>
                      <a:r>
                        <a:rPr lang="en-US" dirty="0"/>
                        <a:t>read(A)</a:t>
                      </a:r>
                    </a:p>
                  </a:txBody>
                  <a:tcPr/>
                </a:tc>
                <a:tc>
                  <a:txBody>
                    <a:bodyPr/>
                    <a:lstStyle/>
                    <a:p>
                      <a:endParaRPr lang="en-US" dirty="0"/>
                    </a:p>
                  </a:txBody>
                  <a:tcPr/>
                </a:tc>
                <a:extLst>
                  <a:ext uri="{0D108BD9-81ED-4DB2-BD59-A6C34878D82A}">
                    <a16:rowId xmlns:a16="http://schemas.microsoft.com/office/drawing/2014/main" val="486032969"/>
                  </a:ext>
                </a:extLst>
              </a:tr>
              <a:tr h="366486">
                <a:tc>
                  <a:txBody>
                    <a:bodyPr/>
                    <a:lstStyle/>
                    <a:p>
                      <a:r>
                        <a:rPr lang="en-US" dirty="0"/>
                        <a:t>Write(A)</a:t>
                      </a:r>
                    </a:p>
                  </a:txBody>
                  <a:tcPr/>
                </a:tc>
                <a:tc>
                  <a:txBody>
                    <a:bodyPr/>
                    <a:lstStyle/>
                    <a:p>
                      <a:endParaRPr lang="en-US" dirty="0"/>
                    </a:p>
                  </a:txBody>
                  <a:tcPr/>
                </a:tc>
                <a:extLst>
                  <a:ext uri="{0D108BD9-81ED-4DB2-BD59-A6C34878D82A}">
                    <a16:rowId xmlns:a16="http://schemas.microsoft.com/office/drawing/2014/main" val="3292436290"/>
                  </a:ext>
                </a:extLst>
              </a:tr>
              <a:tr h="366486">
                <a:tc>
                  <a:txBody>
                    <a:bodyPr/>
                    <a:lstStyle/>
                    <a:p>
                      <a:r>
                        <a:rPr lang="en-US" dirty="0"/>
                        <a:t>commit</a:t>
                      </a:r>
                    </a:p>
                  </a:txBody>
                  <a:tcPr/>
                </a:tc>
                <a:tc>
                  <a:txBody>
                    <a:bodyPr/>
                    <a:lstStyle/>
                    <a:p>
                      <a:endParaRPr lang="en-US" dirty="0"/>
                    </a:p>
                  </a:txBody>
                  <a:tcPr/>
                </a:tc>
                <a:extLst>
                  <a:ext uri="{0D108BD9-81ED-4DB2-BD59-A6C34878D82A}">
                    <a16:rowId xmlns:a16="http://schemas.microsoft.com/office/drawing/2014/main" val="1442454683"/>
                  </a:ext>
                </a:extLst>
              </a:tr>
              <a:tr h="366486">
                <a:tc>
                  <a:txBody>
                    <a:bodyPr/>
                    <a:lstStyle/>
                    <a:p>
                      <a:endParaRPr lang="en-US"/>
                    </a:p>
                  </a:txBody>
                  <a:tcPr/>
                </a:tc>
                <a:tc>
                  <a:txBody>
                    <a:bodyPr/>
                    <a:lstStyle/>
                    <a:p>
                      <a:r>
                        <a:rPr lang="en-US" dirty="0"/>
                        <a:t>Read(A)</a:t>
                      </a:r>
                    </a:p>
                  </a:txBody>
                  <a:tcPr/>
                </a:tc>
                <a:extLst>
                  <a:ext uri="{0D108BD9-81ED-4DB2-BD59-A6C34878D82A}">
                    <a16:rowId xmlns:a16="http://schemas.microsoft.com/office/drawing/2014/main" val="449169055"/>
                  </a:ext>
                </a:extLst>
              </a:tr>
              <a:tr h="366486">
                <a:tc>
                  <a:txBody>
                    <a:bodyPr/>
                    <a:lstStyle/>
                    <a:p>
                      <a:endParaRPr lang="en-US"/>
                    </a:p>
                  </a:txBody>
                  <a:tcPr/>
                </a:tc>
                <a:tc>
                  <a:txBody>
                    <a:bodyPr/>
                    <a:lstStyle/>
                    <a:p>
                      <a:r>
                        <a:rPr lang="en-US" dirty="0"/>
                        <a:t>Write(A)</a:t>
                      </a:r>
                    </a:p>
                  </a:txBody>
                  <a:tcPr/>
                </a:tc>
                <a:extLst>
                  <a:ext uri="{0D108BD9-81ED-4DB2-BD59-A6C34878D82A}">
                    <a16:rowId xmlns:a16="http://schemas.microsoft.com/office/drawing/2014/main" val="1254520166"/>
                  </a:ext>
                </a:extLst>
              </a:tr>
              <a:tr h="366486">
                <a:tc>
                  <a:txBody>
                    <a:bodyPr/>
                    <a:lstStyle/>
                    <a:p>
                      <a:endParaRPr lang="en-US"/>
                    </a:p>
                  </a:txBody>
                  <a:tcPr/>
                </a:tc>
                <a:tc>
                  <a:txBody>
                    <a:bodyPr/>
                    <a:lstStyle/>
                    <a:p>
                      <a:r>
                        <a:rPr lang="en-US" dirty="0"/>
                        <a:t>Commit</a:t>
                      </a:r>
                    </a:p>
                  </a:txBody>
                  <a:tcPr/>
                </a:tc>
                <a:extLst>
                  <a:ext uri="{0D108BD9-81ED-4DB2-BD59-A6C34878D82A}">
                    <a16:rowId xmlns:a16="http://schemas.microsoft.com/office/drawing/2014/main" val="673617110"/>
                  </a:ext>
                </a:extLst>
              </a:tr>
            </a:tbl>
          </a:graphicData>
        </a:graphic>
      </p:graphicFrame>
      <p:sp>
        <p:nvSpPr>
          <p:cNvPr id="8" name="TextBox 7"/>
          <p:cNvSpPr txBox="1"/>
          <p:nvPr/>
        </p:nvSpPr>
        <p:spPr>
          <a:xfrm>
            <a:off x="4528418" y="4841712"/>
            <a:ext cx="4207498" cy="369332"/>
          </a:xfrm>
          <a:prstGeom prst="rect">
            <a:avLst/>
          </a:prstGeom>
          <a:noFill/>
        </p:spPr>
        <p:txBody>
          <a:bodyPr wrap="none" rtlCol="0">
            <a:spAutoFit/>
          </a:bodyPr>
          <a:lstStyle/>
          <a:p>
            <a:r>
              <a:rPr lang="en-US" b="1" dirty="0"/>
              <a:t>Figure: Schedule 12- Cascadeless Schedule</a:t>
            </a:r>
          </a:p>
        </p:txBody>
      </p:sp>
    </p:spTree>
    <p:extLst>
      <p:ext uri="{BB962C8B-B14F-4D97-AF65-F5344CB8AC3E}">
        <p14:creationId xmlns:p14="http://schemas.microsoft.com/office/powerpoint/2010/main" val="3445094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Cascadeless Schedules</a:t>
            </a:r>
            <a:endParaRPr lang="en-US" dirty="0"/>
          </a:p>
        </p:txBody>
      </p:sp>
      <p:sp>
        <p:nvSpPr>
          <p:cNvPr id="3" name="Content Placeholder 2"/>
          <p:cNvSpPr>
            <a:spLocks noGrp="1"/>
          </p:cNvSpPr>
          <p:nvPr>
            <p:ph idx="1"/>
          </p:nvPr>
        </p:nvSpPr>
        <p:spPr>
          <a:xfrm>
            <a:off x="152400" y="1295400"/>
            <a:ext cx="8686800" cy="5060950"/>
          </a:xfrm>
        </p:spPr>
        <p:txBody>
          <a:bodyPr>
            <a:normAutofit fontScale="92500" lnSpcReduction="10000"/>
          </a:bodyPr>
          <a:lstStyle/>
          <a:p>
            <a:pPr algn="just"/>
            <a:r>
              <a:rPr lang="en-US" dirty="0"/>
              <a:t>Cascading rollback is undesirable, since it leads to the undoing of a significant amount of work. It desirable to restrict the schedules to those where cascading rollback cannot occur. Such schedules are called </a:t>
            </a:r>
            <a:r>
              <a:rPr lang="en-US" b="1" dirty="0"/>
              <a:t>Cascadeless</a:t>
            </a:r>
            <a:r>
              <a:rPr lang="en-US" dirty="0"/>
              <a:t> schedules.</a:t>
            </a:r>
          </a:p>
          <a:p>
            <a:pPr algn="just"/>
            <a:r>
              <a:rPr lang="en-US" dirty="0"/>
              <a:t>Formally, a </a:t>
            </a:r>
            <a:r>
              <a:rPr lang="en-US" b="1" dirty="0"/>
              <a:t>cascadeless schedule </a:t>
            </a:r>
            <a:r>
              <a:rPr lang="en-US" dirty="0"/>
              <a:t>is one where, for each pair of transaction T</a:t>
            </a:r>
            <a:r>
              <a:rPr lang="en-US" baseline="-25000" dirty="0"/>
              <a:t>i</a:t>
            </a:r>
            <a:r>
              <a:rPr lang="en-US" dirty="0"/>
              <a:t> and T</a:t>
            </a:r>
            <a:r>
              <a:rPr lang="en-US" baseline="-25000" dirty="0"/>
              <a:t>j</a:t>
            </a:r>
            <a:r>
              <a:rPr lang="en-US" dirty="0"/>
              <a:t> such T</a:t>
            </a:r>
            <a:r>
              <a:rPr lang="en-US" baseline="-25000" dirty="0"/>
              <a:t>j</a:t>
            </a:r>
            <a:r>
              <a:rPr lang="en-US" dirty="0"/>
              <a:t> reads a data item previously written by T</a:t>
            </a:r>
            <a:r>
              <a:rPr lang="en-US" baseline="-25000" dirty="0"/>
              <a:t>i</a:t>
            </a:r>
            <a:r>
              <a:rPr lang="en-US" dirty="0"/>
              <a:t>, the commit operation of T</a:t>
            </a:r>
            <a:r>
              <a:rPr lang="en-US" baseline="-25000" dirty="0"/>
              <a:t>i</a:t>
            </a:r>
            <a:r>
              <a:rPr lang="en-US" dirty="0"/>
              <a:t> appears before the read operation of T</a:t>
            </a:r>
            <a:r>
              <a:rPr lang="en-US" baseline="-25000" dirty="0"/>
              <a:t>j</a:t>
            </a:r>
            <a:r>
              <a:rPr lang="en-US" dirty="0"/>
              <a:t>. It is easy to verify that every </a:t>
            </a:r>
            <a:r>
              <a:rPr lang="en-US" b="1" dirty="0"/>
              <a:t>cascadeless schedules</a:t>
            </a:r>
            <a:r>
              <a:rPr lang="en-US" dirty="0"/>
              <a:t> is also recoverable.</a:t>
            </a:r>
          </a:p>
        </p:txBody>
      </p:sp>
      <p:sp>
        <p:nvSpPr>
          <p:cNvPr id="4" name="Slide Number Placeholder 3"/>
          <p:cNvSpPr>
            <a:spLocks noGrp="1"/>
          </p:cNvSpPr>
          <p:nvPr>
            <p:ph type="sldNum" sz="quarter" idx="12"/>
          </p:nvPr>
        </p:nvSpPr>
        <p:spPr/>
        <p:txBody>
          <a:bodyPr/>
          <a:lstStyle/>
          <a:p>
            <a:fld id="{8DBF545B-0AC4-4F52-ACEB-28BADA18A823}" type="slidenum">
              <a:rPr lang="en-US" smtClean="0"/>
              <a:pPr/>
              <a:t>71</a:t>
            </a:fld>
            <a:endParaRPr lang="en-US"/>
          </a:p>
        </p:txBody>
      </p:sp>
    </p:spTree>
    <p:extLst>
      <p:ext uri="{BB962C8B-B14F-4D97-AF65-F5344CB8AC3E}">
        <p14:creationId xmlns:p14="http://schemas.microsoft.com/office/powerpoint/2010/main" val="268113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Write(X)</a:t>
            </a:r>
          </a:p>
        </p:txBody>
      </p:sp>
      <p:sp>
        <p:nvSpPr>
          <p:cNvPr id="3" name="Content Placeholder 2"/>
          <p:cNvSpPr>
            <a:spLocks noGrp="1"/>
          </p:cNvSpPr>
          <p:nvPr>
            <p:ph idx="1"/>
          </p:nvPr>
        </p:nvSpPr>
        <p:spPr/>
        <p:txBody>
          <a:bodyPr>
            <a:normAutofit/>
          </a:bodyPr>
          <a:lstStyle/>
          <a:p>
            <a:pPr algn="just"/>
            <a:r>
              <a:rPr lang="en-US" sz="2400" dirty="0"/>
              <a:t>This transfers the data item X from the local buffer belonging to the transaction that executed the write block to the database.</a:t>
            </a:r>
          </a:p>
          <a:p>
            <a:pPr algn="just"/>
            <a:r>
              <a:rPr lang="en-US" sz="2400" dirty="0"/>
              <a:t>For this it performs following sequence of operations</a:t>
            </a:r>
          </a:p>
          <a:p>
            <a:pPr marL="457200" indent="-457200" algn="just">
              <a:buFont typeface="+mj-lt"/>
              <a:buAutoNum type="alphaLcPeriod"/>
            </a:pPr>
            <a:r>
              <a:rPr lang="en-US" sz="2400" dirty="0"/>
              <a:t>Find the address of the disk block that contains item X.</a:t>
            </a:r>
          </a:p>
          <a:p>
            <a:pPr marL="457200" indent="-457200" algn="just">
              <a:buFont typeface="+mj-lt"/>
              <a:buAutoNum type="alphaLcPeriod"/>
            </a:pPr>
            <a:r>
              <a:rPr lang="en-US" sz="2400" dirty="0"/>
              <a:t>Copy that disk block into a buffer in main memory</a:t>
            </a:r>
          </a:p>
          <a:p>
            <a:pPr marL="457200" indent="-457200" algn="just">
              <a:buFont typeface="+mj-lt"/>
              <a:buAutoNum type="alphaLcPeriod"/>
            </a:pPr>
            <a:r>
              <a:rPr lang="en-US" sz="2400" dirty="0"/>
              <a:t>Copy item X from the program variable named X into its correct location in the buffer</a:t>
            </a:r>
          </a:p>
          <a:p>
            <a:pPr marL="457200" indent="-457200" algn="just">
              <a:buFont typeface="+mj-lt"/>
              <a:buAutoNum type="alphaLcPeriod"/>
            </a:pPr>
            <a:r>
              <a:rPr lang="en-US" sz="2400" dirty="0"/>
              <a:t>Store the updated block from the buffer back to disk</a:t>
            </a:r>
          </a:p>
          <a:p>
            <a:pPr marL="457200" indent="-457200" algn="just">
              <a:buFont typeface="+mj-lt"/>
              <a:buAutoNum type="alphaLcPeriod"/>
            </a:pPr>
            <a:endParaRPr lang="en-US" sz="2400" dirty="0"/>
          </a:p>
        </p:txBody>
      </p:sp>
      <p:sp>
        <p:nvSpPr>
          <p:cNvPr id="4" name="Slide Number Placeholder 3"/>
          <p:cNvSpPr>
            <a:spLocks noGrp="1"/>
          </p:cNvSpPr>
          <p:nvPr>
            <p:ph type="sldNum" sz="quarter" idx="12"/>
          </p:nvPr>
        </p:nvSpPr>
        <p:spPr/>
        <p:txBody>
          <a:bodyPr/>
          <a:lstStyle/>
          <a:p>
            <a:fld id="{8DBF545B-0AC4-4F52-ACEB-28BADA18A82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solidFill>
                  <a:srgbClr val="00B0F0"/>
                </a:solidFill>
              </a:rPr>
              <a:t>Desirable Properties of Transaction</a:t>
            </a:r>
          </a:p>
        </p:txBody>
      </p:sp>
      <p:sp>
        <p:nvSpPr>
          <p:cNvPr id="3" name="Content Placeholder 2"/>
          <p:cNvSpPr>
            <a:spLocks noGrp="1"/>
          </p:cNvSpPr>
          <p:nvPr>
            <p:ph idx="1"/>
          </p:nvPr>
        </p:nvSpPr>
        <p:spPr>
          <a:xfrm>
            <a:off x="457200" y="1066800"/>
            <a:ext cx="8229600" cy="5059363"/>
          </a:xfrm>
        </p:spPr>
        <p:txBody>
          <a:bodyPr>
            <a:normAutofit/>
          </a:bodyPr>
          <a:lstStyle/>
          <a:p>
            <a:r>
              <a:rPr lang="en-US" sz="2800" dirty="0"/>
              <a:t>To ensure the integrity of the data, the database system must maintain  some desirable properties of the transaction.</a:t>
            </a:r>
          </a:p>
          <a:p>
            <a:r>
              <a:rPr lang="en-US" sz="2800" dirty="0"/>
              <a:t>These properties are known as ACID properties (Atomicity, Consistency, Isolation, Durability)</a:t>
            </a:r>
          </a:p>
        </p:txBody>
      </p:sp>
      <p:sp>
        <p:nvSpPr>
          <p:cNvPr id="4" name="Slide Number Placeholder 3"/>
          <p:cNvSpPr>
            <a:spLocks noGrp="1"/>
          </p:cNvSpPr>
          <p:nvPr>
            <p:ph type="sldNum" sz="quarter" idx="12"/>
          </p:nvPr>
        </p:nvSpPr>
        <p:spPr/>
        <p:txBody>
          <a:bodyPr/>
          <a:lstStyle/>
          <a:p>
            <a:fld id="{8DBF545B-0AC4-4F52-ACEB-28BADA18A823}"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4497</Words>
  <Application>Microsoft Office PowerPoint</Application>
  <PresentationFormat>On-screen Show (4:3)</PresentationFormat>
  <Paragraphs>518</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Times New Roman</vt:lpstr>
      <vt:lpstr>Wingdings</vt:lpstr>
      <vt:lpstr>Office Theme</vt:lpstr>
      <vt:lpstr>Unit 8: Introduction to Transaction Processing Concepts and Theory [4 HRs]</vt:lpstr>
      <vt:lpstr>Contents of the Unit</vt:lpstr>
      <vt:lpstr>Introduction</vt:lpstr>
      <vt:lpstr>Transaction Example</vt:lpstr>
      <vt:lpstr>SQL Representation</vt:lpstr>
      <vt:lpstr>Read/Write Operations of Transaction</vt:lpstr>
      <vt:lpstr>Read(X)</vt:lpstr>
      <vt:lpstr>Write(X)</vt:lpstr>
      <vt:lpstr>Desirable Properties of Transaction</vt:lpstr>
      <vt:lpstr>Atomicity</vt:lpstr>
      <vt:lpstr>Consistency</vt:lpstr>
      <vt:lpstr>Isolation</vt:lpstr>
      <vt:lpstr>Durability</vt:lpstr>
      <vt:lpstr>Transaction State</vt:lpstr>
      <vt:lpstr>Active State</vt:lpstr>
      <vt:lpstr>Partially Committed State</vt:lpstr>
      <vt:lpstr>Failed State</vt:lpstr>
      <vt:lpstr>Aborted State</vt:lpstr>
      <vt:lpstr>Committed State</vt:lpstr>
      <vt:lpstr>PowerPoint Presentation</vt:lpstr>
      <vt:lpstr>Why Concurrency Control is needed</vt:lpstr>
      <vt:lpstr>Why Concurrency Control is needed</vt:lpstr>
      <vt:lpstr>Why Concurrency Control is needed</vt:lpstr>
      <vt:lpstr>Why Concurrency Control is needed</vt:lpstr>
      <vt:lpstr>PowerPoint Presentation</vt:lpstr>
      <vt:lpstr>PowerPoint Presentation</vt:lpstr>
      <vt:lpstr>Schedules</vt:lpstr>
      <vt:lpstr>Schedule</vt:lpstr>
      <vt:lpstr>Schedule</vt:lpstr>
      <vt:lpstr>Schedule</vt:lpstr>
      <vt:lpstr>Schedule</vt:lpstr>
      <vt:lpstr>Characterizing Schedules Based on Serializability</vt:lpstr>
      <vt:lpstr>Serial and non-serial Schedule</vt:lpstr>
      <vt:lpstr>Serial and non-serial Schedule</vt:lpstr>
      <vt:lpstr>Serial and non-serial Schedule</vt:lpstr>
      <vt:lpstr>Serial and non-serial Schedule</vt:lpstr>
      <vt:lpstr>Serial and non-serial Schedule</vt:lpstr>
      <vt:lpstr>Conflict Schedule</vt:lpstr>
      <vt:lpstr>Conflict Schedule</vt:lpstr>
      <vt:lpstr>Equivalence Schedules</vt:lpstr>
      <vt:lpstr>Result Equivalent Schedule</vt:lpstr>
      <vt:lpstr>Result Equivalent Schedule</vt:lpstr>
      <vt:lpstr>View Equivalent Schedules</vt:lpstr>
      <vt:lpstr>PowerPoint Presentation</vt:lpstr>
      <vt:lpstr>Conflict Equivalent Schedules</vt:lpstr>
      <vt:lpstr>Conflict Equivalent Schedules</vt:lpstr>
      <vt:lpstr>Serializability </vt:lpstr>
      <vt:lpstr>Serializability </vt:lpstr>
      <vt:lpstr>Serializability </vt:lpstr>
      <vt:lpstr>Conflict Serializability </vt:lpstr>
      <vt:lpstr>PowerPoint Presentation</vt:lpstr>
      <vt:lpstr>Conflict Serializability </vt:lpstr>
      <vt:lpstr>Testing for Conflict Serializability of a Schedule</vt:lpstr>
      <vt:lpstr>Algorithm testing Serializability of a schedule S</vt:lpstr>
      <vt:lpstr>PowerPoint Presentation</vt:lpstr>
      <vt:lpstr>Precedence graph for above schedule </vt:lpstr>
      <vt:lpstr>PowerPoint Presentation</vt:lpstr>
      <vt:lpstr>Precedence graph for above schedule </vt:lpstr>
      <vt:lpstr>PowerPoint Presentation</vt:lpstr>
      <vt:lpstr>Example 3</vt:lpstr>
      <vt:lpstr>Solution</vt:lpstr>
      <vt:lpstr>PowerPoint Presentation</vt:lpstr>
      <vt:lpstr>View Serializability</vt:lpstr>
      <vt:lpstr>View Serializability</vt:lpstr>
      <vt:lpstr>View Serializability</vt:lpstr>
      <vt:lpstr>Testing for Conflict Serializability</vt:lpstr>
      <vt:lpstr>Characterizing Schedules Based on Recoverability</vt:lpstr>
      <vt:lpstr>Characterizing Schedules Based on Recoverability</vt:lpstr>
      <vt:lpstr>Cascadeless Schedules</vt:lpstr>
      <vt:lpstr>Cascadeless Schedules</vt:lpstr>
      <vt:lpstr>Cascadeless Schedules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dc:title>
  <dc:creator>Janak Raj Joshi</dc:creator>
  <cp:lastModifiedBy>Ayush Tuladhar</cp:lastModifiedBy>
  <cp:revision>141</cp:revision>
  <dcterms:created xsi:type="dcterms:W3CDTF">2017-10-25T13:46:06Z</dcterms:created>
  <dcterms:modified xsi:type="dcterms:W3CDTF">2025-10-29T07:46:56Z</dcterms:modified>
</cp:coreProperties>
</file>