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358" r:id="rId3"/>
    <p:sldId id="257" r:id="rId4"/>
    <p:sldId id="258" r:id="rId5"/>
    <p:sldId id="259" r:id="rId6"/>
    <p:sldId id="260" r:id="rId7"/>
    <p:sldId id="287" r:id="rId8"/>
    <p:sldId id="288" r:id="rId9"/>
    <p:sldId id="289" r:id="rId10"/>
    <p:sldId id="290" r:id="rId11"/>
    <p:sldId id="291" r:id="rId12"/>
    <p:sldId id="292" r:id="rId13"/>
    <p:sldId id="293" r:id="rId14"/>
    <p:sldId id="294"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95" r:id="rId30"/>
    <p:sldId id="296" r:id="rId31"/>
    <p:sldId id="297" r:id="rId32"/>
    <p:sldId id="298" r:id="rId33"/>
    <p:sldId id="275" r:id="rId34"/>
    <p:sldId id="278" r:id="rId35"/>
    <p:sldId id="279" r:id="rId36"/>
    <p:sldId id="280" r:id="rId37"/>
    <p:sldId id="281" r:id="rId38"/>
    <p:sldId id="282" r:id="rId39"/>
    <p:sldId id="276" r:id="rId40"/>
    <p:sldId id="286" r:id="rId41"/>
    <p:sldId id="277" r:id="rId42"/>
    <p:sldId id="299" r:id="rId43"/>
    <p:sldId id="300" r:id="rId44"/>
    <p:sldId id="301" r:id="rId45"/>
    <p:sldId id="302" r:id="rId46"/>
    <p:sldId id="303" r:id="rId47"/>
    <p:sldId id="319"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60" r:id="rId62"/>
    <p:sldId id="361" r:id="rId63"/>
    <p:sldId id="317" r:id="rId64"/>
    <p:sldId id="318" r:id="rId65"/>
    <p:sldId id="359" r:id="rId66"/>
    <p:sldId id="320" r:id="rId67"/>
    <p:sldId id="322" r:id="rId68"/>
    <p:sldId id="324" r:id="rId69"/>
    <p:sldId id="325" r:id="rId70"/>
    <p:sldId id="326" r:id="rId71"/>
    <p:sldId id="327" r:id="rId72"/>
    <p:sldId id="328" r:id="rId73"/>
    <p:sldId id="350" r:id="rId74"/>
    <p:sldId id="351" r:id="rId75"/>
    <p:sldId id="352" r:id="rId76"/>
    <p:sldId id="353" r:id="rId77"/>
    <p:sldId id="365" r:id="rId78"/>
    <p:sldId id="356" r:id="rId79"/>
    <p:sldId id="329" r:id="rId80"/>
    <p:sldId id="332" r:id="rId81"/>
    <p:sldId id="339" r:id="rId82"/>
    <p:sldId id="335" r:id="rId83"/>
    <p:sldId id="336" r:id="rId84"/>
    <p:sldId id="338" r:id="rId85"/>
    <p:sldId id="340" r:id="rId86"/>
    <p:sldId id="341" r:id="rId87"/>
    <p:sldId id="366" r:id="rId88"/>
    <p:sldId id="342" r:id="rId89"/>
    <p:sldId id="362" r:id="rId90"/>
    <p:sldId id="363" r:id="rId91"/>
    <p:sldId id="364" r:id="rId9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42CF54-CDAF-4272-A424-F9BD63F5A80B}" type="datetimeFigureOut">
              <a:rPr lang="en-US" smtClean="0"/>
              <a:pPr/>
              <a:t>5/8/2023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756713-4CE2-4BBB-A06A-905CFA50CA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28A1B5-8444-4067-A484-0C7825A92A73}" type="datetime1">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E4049F-764C-4AFF-843C-F9436F4C9105}" type="datetime1">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218B88-F959-4D34-BD8A-D88D143598BD}" type="datetime1">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BF426E-06E4-4683-8B6C-3A2FD42E7CDB}" type="datetime1">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832A04-1BBD-4D7C-B26F-AB9AF3C84AAA}" type="datetime1">
              <a:rPr lang="en-US" smtClean="0"/>
              <a:pPr/>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4C738-B429-4DE2-A19E-A454CB7CE8A6}" type="datetime1">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CF09F8-1E91-4782-9E94-EEE4F6BC5E48}" type="datetime1">
              <a:rPr lang="en-US" smtClean="0"/>
              <a:pPr/>
              <a:t>5/8/2023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03F155-EAB9-4583-8651-13C7DF803B48}" type="datetime1">
              <a:rPr lang="en-US" smtClean="0"/>
              <a:pPr/>
              <a:t>5/8/2023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307DD1-D378-4861-B9DE-C33A98BB38D9}" type="datetime1">
              <a:rPr lang="en-US" smtClean="0"/>
              <a:pPr/>
              <a:t>5/8/2023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E24C8-4CA5-4A01-B98A-9857E23A3144}" type="datetime1">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0EA6A-E006-42FE-AA46-6A2D4362138D}" type="datetime1">
              <a:rPr lang="en-US" smtClean="0"/>
              <a:pPr/>
              <a:t>5/8/2023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B5923-EA58-4444-9C5F-6FD9EA66F3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496AE2-DE61-494F-80E4-0CA9C8768DC9}" type="datetime1">
              <a:rPr lang="en-US" smtClean="0"/>
              <a:pPr/>
              <a:t>5/8/2023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B5923-EA58-4444-9C5F-6FD9EA66F3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0B0F0"/>
                </a:solidFill>
              </a:rPr>
              <a:t>Unit 9: Concurrency Control Techniques</a:t>
            </a:r>
            <a:endParaRPr lang="en-US" b="1" dirty="0">
              <a:solidFill>
                <a:srgbClr val="00B0F0"/>
              </a:solidFill>
            </a:endParaRPr>
          </a:p>
        </p:txBody>
      </p:sp>
      <p:sp>
        <p:nvSpPr>
          <p:cNvPr id="4" name="Slide Number Placeholder 3"/>
          <p:cNvSpPr>
            <a:spLocks noGrp="1"/>
          </p:cNvSpPr>
          <p:nvPr>
            <p:ph type="sldNum" sz="quarter" idx="12"/>
          </p:nvPr>
        </p:nvSpPr>
        <p:spPr/>
        <p:txBody>
          <a:bodyPr/>
          <a:lstStyle/>
          <a:p>
            <a:fld id="{7BCB5923-EA58-4444-9C5F-6FD9EA66F364}"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B0F0"/>
                </a:solidFill>
              </a:rPr>
              <a:t>Assume initial value of data item P</a:t>
            </a:r>
            <a:r>
              <a:rPr lang="en-US" sz="3600" b="1" baseline="-25000" dirty="0" smtClean="0">
                <a:solidFill>
                  <a:srgbClr val="00B0F0"/>
                </a:solidFill>
              </a:rPr>
              <a:t>1</a:t>
            </a:r>
            <a:r>
              <a:rPr lang="en-US" sz="3600" b="1" dirty="0" smtClean="0">
                <a:solidFill>
                  <a:srgbClr val="00B0F0"/>
                </a:solidFill>
              </a:rPr>
              <a:t> is 300</a:t>
            </a:r>
            <a:endParaRPr lang="en-US" sz="3600" b="1" dirty="0">
              <a:solidFill>
                <a:srgbClr val="00B0F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97878420"/>
              </p:ext>
            </p:extLst>
          </p:nvPr>
        </p:nvGraphicFramePr>
        <p:xfrm>
          <a:off x="457200" y="1600200"/>
          <a:ext cx="4648200" cy="4114798"/>
        </p:xfrm>
        <a:graphic>
          <a:graphicData uri="http://schemas.openxmlformats.org/drawingml/2006/table">
            <a:tbl>
              <a:tblPr firstRow="1" bandRow="1">
                <a:tableStyleId>{5C22544A-7EE6-4342-B048-85BDC9FD1C3A}</a:tableStyleId>
              </a:tblPr>
              <a:tblGrid>
                <a:gridCol w="1257748">
                  <a:extLst>
                    <a:ext uri="{9D8B030D-6E8A-4147-A177-3AD203B41FA5}">
                      <a16:colId xmlns:a16="http://schemas.microsoft.com/office/drawing/2014/main" val="20000"/>
                    </a:ext>
                  </a:extLst>
                </a:gridCol>
                <a:gridCol w="1312433">
                  <a:extLst>
                    <a:ext uri="{9D8B030D-6E8A-4147-A177-3AD203B41FA5}">
                      <a16:colId xmlns:a16="http://schemas.microsoft.com/office/drawing/2014/main" val="20001"/>
                    </a:ext>
                  </a:extLst>
                </a:gridCol>
                <a:gridCol w="2078019">
                  <a:extLst>
                    <a:ext uri="{9D8B030D-6E8A-4147-A177-3AD203B41FA5}">
                      <a16:colId xmlns:a16="http://schemas.microsoft.com/office/drawing/2014/main" val="20002"/>
                    </a:ext>
                  </a:extLst>
                </a:gridCol>
              </a:tblGrid>
              <a:tr h="630565">
                <a:tc>
                  <a:txBody>
                    <a:bodyPr/>
                    <a:lstStyle/>
                    <a:p>
                      <a:r>
                        <a:rPr lang="en-US" sz="1600" dirty="0" smtClean="0"/>
                        <a:t>T</a:t>
                      </a:r>
                      <a:r>
                        <a:rPr lang="en-US" sz="1600" baseline="-25000" dirty="0" smtClean="0"/>
                        <a:t>1</a:t>
                      </a:r>
                      <a:endParaRPr lang="en-US" sz="1600" baseline="-25000" dirty="0"/>
                    </a:p>
                  </a:txBody>
                  <a:tcPr/>
                </a:tc>
                <a:tc>
                  <a:txBody>
                    <a:bodyPr/>
                    <a:lstStyle/>
                    <a:p>
                      <a:r>
                        <a:rPr lang="en-US" sz="1600" dirty="0" smtClean="0"/>
                        <a:t>T</a:t>
                      </a:r>
                      <a:r>
                        <a:rPr lang="en-US" sz="1600" baseline="-25000" dirty="0" smtClean="0"/>
                        <a:t>2</a:t>
                      </a:r>
                      <a:endParaRPr lang="en-US" sz="1600" baseline="-25000" dirty="0"/>
                    </a:p>
                  </a:txBody>
                  <a:tcPr/>
                </a:tc>
                <a:tc>
                  <a:txBody>
                    <a:bodyPr/>
                    <a:lstStyle/>
                    <a:p>
                      <a:r>
                        <a:rPr lang="en-US" sz="1600" dirty="0" smtClean="0"/>
                        <a:t>Value of Data Items</a:t>
                      </a:r>
                      <a:endParaRPr lang="en-US" sz="1600" dirty="0"/>
                    </a:p>
                  </a:txBody>
                  <a:tcPr/>
                </a:tc>
                <a:extLst>
                  <a:ext uri="{0D108BD9-81ED-4DB2-BD59-A6C34878D82A}">
                    <a16:rowId xmlns:a16="http://schemas.microsoft.com/office/drawing/2014/main" val="10000"/>
                  </a:ext>
                </a:extLst>
              </a:tr>
              <a:tr h="387137">
                <a:tc>
                  <a:txBody>
                    <a:bodyPr/>
                    <a:lstStyle/>
                    <a:p>
                      <a:r>
                        <a:rPr lang="en-US" sz="1600" dirty="0" smtClean="0"/>
                        <a:t>Read(P</a:t>
                      </a:r>
                      <a:r>
                        <a:rPr lang="en-US" sz="1600" baseline="-25000" dirty="0" smtClean="0"/>
                        <a:t>1</a:t>
                      </a:r>
                      <a:r>
                        <a:rPr lang="en-US" sz="1600" dirty="0" smtClean="0"/>
                        <a:t>)</a:t>
                      </a:r>
                      <a:endParaRPr lang="en-US" sz="1600" dirty="0"/>
                    </a:p>
                  </a:txBody>
                  <a:tcPr/>
                </a:tc>
                <a:tc>
                  <a:txBody>
                    <a:bodyPr/>
                    <a:lstStyle/>
                    <a:p>
                      <a:endParaRPr lang="en-US" sz="1600"/>
                    </a:p>
                  </a:txBody>
                  <a:tcPr/>
                </a:tc>
                <a:tc>
                  <a:txBody>
                    <a:bodyPr/>
                    <a:lstStyle/>
                    <a:p>
                      <a:r>
                        <a:rPr lang="en-US" sz="1600" dirty="0" smtClean="0"/>
                        <a:t>T</a:t>
                      </a:r>
                      <a:r>
                        <a:rPr lang="en-US" sz="1600" baseline="-25000" dirty="0" smtClean="0"/>
                        <a:t>1</a:t>
                      </a:r>
                      <a:r>
                        <a:rPr lang="en-US" sz="1600" dirty="0" smtClean="0"/>
                        <a:t>:P</a:t>
                      </a:r>
                      <a:r>
                        <a:rPr lang="en-US" sz="1600" baseline="-25000" dirty="0" smtClean="0"/>
                        <a:t>1</a:t>
                      </a:r>
                      <a:r>
                        <a:rPr lang="en-US" sz="1600" dirty="0" smtClean="0"/>
                        <a:t>=300</a:t>
                      </a:r>
                      <a:endParaRPr lang="en-US" sz="1600" dirty="0"/>
                    </a:p>
                  </a:txBody>
                  <a:tcPr/>
                </a:tc>
                <a:extLst>
                  <a:ext uri="{0D108BD9-81ED-4DB2-BD59-A6C34878D82A}">
                    <a16:rowId xmlns:a16="http://schemas.microsoft.com/office/drawing/2014/main" val="10001"/>
                  </a:ext>
                </a:extLst>
              </a:tr>
              <a:tr h="387137">
                <a:tc>
                  <a:txBody>
                    <a:bodyPr/>
                    <a:lstStyle/>
                    <a:p>
                      <a:r>
                        <a:rPr lang="en-US" sz="1600" dirty="0" smtClean="0"/>
                        <a:t>P</a:t>
                      </a:r>
                      <a:r>
                        <a:rPr lang="en-US" sz="1600" baseline="-25000" dirty="0" smtClean="0"/>
                        <a:t>1</a:t>
                      </a:r>
                      <a:r>
                        <a:rPr lang="en-US" sz="1600" dirty="0" smtClean="0"/>
                        <a:t> = P</a:t>
                      </a:r>
                      <a:r>
                        <a:rPr lang="en-US" sz="1600" baseline="-25000" dirty="0" smtClean="0"/>
                        <a:t>1</a:t>
                      </a:r>
                      <a:r>
                        <a:rPr lang="en-US" sz="1600" dirty="0" smtClean="0"/>
                        <a:t>+100</a:t>
                      </a:r>
                      <a:endParaRPr lang="en-US" sz="1600" dirty="0"/>
                    </a:p>
                  </a:txBody>
                  <a:tcPr/>
                </a:tc>
                <a:tc>
                  <a:txBody>
                    <a:bodyPr/>
                    <a:lstStyle/>
                    <a:p>
                      <a:endParaRPr lang="en-US" sz="1600"/>
                    </a:p>
                  </a:txBody>
                  <a:tcPr/>
                </a:tc>
                <a:tc>
                  <a:txBody>
                    <a:bodyPr/>
                    <a:lstStyle/>
                    <a:p>
                      <a:r>
                        <a:rPr lang="en-US" sz="1600" dirty="0" smtClean="0"/>
                        <a:t>T</a:t>
                      </a:r>
                      <a:r>
                        <a:rPr lang="en-US" sz="1600" baseline="-25000" dirty="0" smtClean="0"/>
                        <a:t>1</a:t>
                      </a:r>
                      <a:r>
                        <a:rPr lang="en-US" sz="1600" dirty="0" smtClean="0"/>
                        <a:t>:P</a:t>
                      </a:r>
                      <a:r>
                        <a:rPr lang="en-US" sz="1600" baseline="-25000" dirty="0" smtClean="0"/>
                        <a:t>1</a:t>
                      </a:r>
                      <a:r>
                        <a:rPr lang="en-US" sz="1600" dirty="0" smtClean="0"/>
                        <a:t> = 300+100=400</a:t>
                      </a:r>
                      <a:endParaRPr lang="en-US" sz="1600" dirty="0"/>
                    </a:p>
                  </a:txBody>
                  <a:tcPr/>
                </a:tc>
                <a:extLst>
                  <a:ext uri="{0D108BD9-81ED-4DB2-BD59-A6C34878D82A}">
                    <a16:rowId xmlns:a16="http://schemas.microsoft.com/office/drawing/2014/main" val="10002"/>
                  </a:ext>
                </a:extLst>
              </a:tr>
              <a:tr h="387137">
                <a:tc>
                  <a:txBody>
                    <a:bodyPr/>
                    <a:lstStyle/>
                    <a:p>
                      <a:r>
                        <a:rPr lang="en-US" sz="1600" dirty="0" smtClean="0"/>
                        <a:t>Write(P</a:t>
                      </a:r>
                      <a:r>
                        <a:rPr lang="en-US" sz="1600" baseline="-25000" dirty="0" smtClean="0"/>
                        <a:t>1</a:t>
                      </a:r>
                      <a:r>
                        <a:rPr lang="en-US" sz="1600" dirty="0" smtClean="0"/>
                        <a:t>)</a:t>
                      </a:r>
                      <a:endParaRPr lang="en-US" sz="1600" dirty="0"/>
                    </a:p>
                  </a:txBody>
                  <a:tcPr/>
                </a:tc>
                <a:tc>
                  <a:txBody>
                    <a:bodyPr/>
                    <a:lstStyle/>
                    <a:p>
                      <a:endParaRPr lang="en-US" sz="1600"/>
                    </a:p>
                  </a:txBody>
                  <a:tcPr/>
                </a:tc>
                <a:tc>
                  <a:txBody>
                    <a:bodyPr/>
                    <a:lstStyle/>
                    <a:p>
                      <a:r>
                        <a:rPr lang="en-US" sz="1600" dirty="0" smtClean="0"/>
                        <a:t>T</a:t>
                      </a:r>
                      <a:r>
                        <a:rPr lang="en-US" sz="1600" baseline="-25000" dirty="0" smtClean="0"/>
                        <a:t>1</a:t>
                      </a:r>
                      <a:r>
                        <a:rPr lang="en-US" sz="1600" dirty="0" smtClean="0"/>
                        <a:t> writes P</a:t>
                      </a:r>
                      <a:r>
                        <a:rPr lang="en-US" sz="1600" baseline="-25000" dirty="0" smtClean="0"/>
                        <a:t>1</a:t>
                      </a:r>
                      <a:r>
                        <a:rPr lang="en-US" sz="1600" dirty="0" smtClean="0"/>
                        <a:t> = 400</a:t>
                      </a:r>
                      <a:endParaRPr lang="en-US" sz="1600" dirty="0"/>
                    </a:p>
                  </a:txBody>
                  <a:tcPr/>
                </a:tc>
                <a:extLst>
                  <a:ext uri="{0D108BD9-81ED-4DB2-BD59-A6C34878D82A}">
                    <a16:rowId xmlns:a16="http://schemas.microsoft.com/office/drawing/2014/main" val="10003"/>
                  </a:ext>
                </a:extLst>
              </a:tr>
              <a:tr h="387137">
                <a:tc>
                  <a:txBody>
                    <a:bodyPr/>
                    <a:lstStyle/>
                    <a:p>
                      <a:endParaRPr lang="en-US" sz="1600" dirty="0"/>
                    </a:p>
                  </a:txBody>
                  <a:tcPr/>
                </a:tc>
                <a:tc>
                  <a:txBody>
                    <a:bodyPr/>
                    <a:lstStyle/>
                    <a:p>
                      <a:r>
                        <a:rPr lang="en-US" sz="1600" dirty="0" smtClean="0"/>
                        <a:t>Read(P</a:t>
                      </a:r>
                      <a:r>
                        <a:rPr lang="en-US" sz="1600" baseline="-25000" dirty="0" smtClean="0"/>
                        <a:t>1</a:t>
                      </a:r>
                      <a:r>
                        <a:rPr lang="en-US" sz="1600" dirty="0" smtClean="0"/>
                        <a:t>)</a:t>
                      </a:r>
                      <a:endParaRPr lang="en-US" sz="1600" dirty="0"/>
                    </a:p>
                  </a:txBody>
                  <a:tcPr/>
                </a:tc>
                <a:tc>
                  <a:txBody>
                    <a:bodyPr/>
                    <a:lstStyle/>
                    <a:p>
                      <a:r>
                        <a:rPr lang="en-US" sz="1600" dirty="0" smtClean="0"/>
                        <a:t>T</a:t>
                      </a:r>
                      <a:r>
                        <a:rPr lang="en-US" sz="1600" baseline="-25000" dirty="0" smtClean="0"/>
                        <a:t>2</a:t>
                      </a:r>
                      <a:r>
                        <a:rPr lang="en-US" sz="1600" dirty="0" smtClean="0"/>
                        <a:t>:P</a:t>
                      </a:r>
                      <a:r>
                        <a:rPr lang="en-US" sz="1600" baseline="-25000" dirty="0" smtClean="0"/>
                        <a:t>1</a:t>
                      </a:r>
                      <a:r>
                        <a:rPr lang="en-US" sz="1600" dirty="0" smtClean="0"/>
                        <a:t> = 400</a:t>
                      </a:r>
                      <a:endParaRPr lang="en-US" sz="1600" dirty="0"/>
                    </a:p>
                  </a:txBody>
                  <a:tcPr/>
                </a:tc>
                <a:extLst>
                  <a:ext uri="{0D108BD9-81ED-4DB2-BD59-A6C34878D82A}">
                    <a16:rowId xmlns:a16="http://schemas.microsoft.com/office/drawing/2014/main" val="10004"/>
                  </a:ext>
                </a:extLst>
              </a:tr>
              <a:tr h="387137">
                <a:tc>
                  <a:txBody>
                    <a:bodyPr/>
                    <a:lstStyle/>
                    <a:p>
                      <a:endParaRPr lang="en-US" sz="1600"/>
                    </a:p>
                  </a:txBody>
                  <a:tcPr/>
                </a:tc>
                <a:tc>
                  <a:txBody>
                    <a:bodyPr/>
                    <a:lstStyle/>
                    <a:p>
                      <a:r>
                        <a:rPr lang="en-US" sz="1600" dirty="0" smtClean="0"/>
                        <a:t>P</a:t>
                      </a:r>
                      <a:r>
                        <a:rPr lang="en-US" sz="1600" baseline="-25000" dirty="0" smtClean="0"/>
                        <a:t>1</a:t>
                      </a:r>
                      <a:r>
                        <a:rPr lang="en-US" sz="1600" dirty="0" smtClean="0"/>
                        <a:t> = P</a:t>
                      </a:r>
                      <a:r>
                        <a:rPr lang="en-US" sz="1600" baseline="-25000" dirty="0" smtClean="0"/>
                        <a:t>1</a:t>
                      </a:r>
                      <a:r>
                        <a:rPr lang="en-US" sz="1600" dirty="0" smtClean="0"/>
                        <a:t>+50</a:t>
                      </a:r>
                      <a:endParaRPr lang="en-US" sz="1600" dirty="0"/>
                    </a:p>
                  </a:txBody>
                  <a:tcPr/>
                </a:tc>
                <a:tc>
                  <a:txBody>
                    <a:bodyPr/>
                    <a:lstStyle/>
                    <a:p>
                      <a:r>
                        <a:rPr lang="en-US" sz="1600" dirty="0" smtClean="0"/>
                        <a:t>T</a:t>
                      </a:r>
                      <a:r>
                        <a:rPr lang="en-US" sz="1600" baseline="-25000" dirty="0" smtClean="0"/>
                        <a:t>2</a:t>
                      </a:r>
                      <a:r>
                        <a:rPr lang="en-US" sz="1600" dirty="0" smtClean="0"/>
                        <a:t>:P</a:t>
                      </a:r>
                      <a:r>
                        <a:rPr lang="en-US" sz="1600" baseline="-25000" dirty="0" smtClean="0"/>
                        <a:t>1</a:t>
                      </a:r>
                      <a:r>
                        <a:rPr lang="en-US" sz="1600" dirty="0" smtClean="0"/>
                        <a:t> = 400+50=450</a:t>
                      </a:r>
                      <a:endParaRPr lang="en-US" sz="1600" dirty="0"/>
                    </a:p>
                  </a:txBody>
                  <a:tcPr/>
                </a:tc>
                <a:extLst>
                  <a:ext uri="{0D108BD9-81ED-4DB2-BD59-A6C34878D82A}">
                    <a16:rowId xmlns:a16="http://schemas.microsoft.com/office/drawing/2014/main" val="10005"/>
                  </a:ext>
                </a:extLst>
              </a:tr>
              <a:tr h="387137">
                <a:tc>
                  <a:txBody>
                    <a:bodyPr/>
                    <a:lstStyle/>
                    <a:p>
                      <a:r>
                        <a:rPr lang="en-US" sz="1600" dirty="0" smtClean="0"/>
                        <a:t>Abort</a:t>
                      </a:r>
                      <a:endParaRPr lang="en-US" sz="1600" dirty="0"/>
                    </a:p>
                  </a:txBody>
                  <a:tcPr/>
                </a:tc>
                <a:tc>
                  <a:txBody>
                    <a:bodyPr/>
                    <a:lstStyle/>
                    <a:p>
                      <a:endParaRPr lang="en-US" sz="1600" dirty="0"/>
                    </a:p>
                  </a:txBody>
                  <a:tcPr/>
                </a:tc>
                <a:tc>
                  <a:txBody>
                    <a:bodyPr/>
                    <a:lstStyle/>
                    <a:p>
                      <a:r>
                        <a:rPr lang="en-US" sz="1600" dirty="0" smtClean="0"/>
                        <a:t>T</a:t>
                      </a:r>
                      <a:r>
                        <a:rPr lang="en-US" sz="1600" baseline="-25000" dirty="0" smtClean="0"/>
                        <a:t>1</a:t>
                      </a:r>
                      <a:r>
                        <a:rPr lang="en-US" sz="1600" dirty="0" smtClean="0"/>
                        <a:t> is aborted</a:t>
                      </a:r>
                      <a:r>
                        <a:rPr lang="en-US" sz="1600" baseline="0" dirty="0" smtClean="0"/>
                        <a:t> (Undo)</a:t>
                      </a:r>
                      <a:endParaRPr lang="en-US" sz="1600" dirty="0"/>
                    </a:p>
                  </a:txBody>
                  <a:tcPr/>
                </a:tc>
                <a:extLst>
                  <a:ext uri="{0D108BD9-81ED-4DB2-BD59-A6C34878D82A}">
                    <a16:rowId xmlns:a16="http://schemas.microsoft.com/office/drawing/2014/main" val="10006"/>
                  </a:ext>
                </a:extLst>
              </a:tr>
              <a:tr h="387137">
                <a:tc>
                  <a:txBody>
                    <a:bodyPr/>
                    <a:lstStyle/>
                    <a:p>
                      <a:endParaRPr lang="en-US" sz="1600"/>
                    </a:p>
                  </a:txBody>
                  <a:tcPr/>
                </a:tc>
                <a:tc>
                  <a:txBody>
                    <a:bodyPr/>
                    <a:lstStyle/>
                    <a:p>
                      <a:r>
                        <a:rPr lang="en-US" sz="1600" dirty="0" smtClean="0"/>
                        <a:t>Write(P</a:t>
                      </a:r>
                      <a:r>
                        <a:rPr lang="en-US" sz="1600" baseline="-25000" dirty="0" smtClean="0"/>
                        <a:t>1</a:t>
                      </a:r>
                      <a:r>
                        <a:rPr lang="en-US" sz="1600" dirty="0" smtClean="0"/>
                        <a:t>)</a:t>
                      </a:r>
                      <a:endParaRPr lang="en-US" sz="1600" dirty="0"/>
                    </a:p>
                  </a:txBody>
                  <a:tcPr/>
                </a:tc>
                <a:tc>
                  <a:txBody>
                    <a:bodyPr/>
                    <a:lstStyle/>
                    <a:p>
                      <a:r>
                        <a:rPr lang="en-US" sz="1600" dirty="0" smtClean="0"/>
                        <a:t>T</a:t>
                      </a:r>
                      <a:r>
                        <a:rPr lang="en-US" sz="1600" baseline="-25000" dirty="0" smtClean="0"/>
                        <a:t>2</a:t>
                      </a:r>
                      <a:r>
                        <a:rPr lang="en-US" sz="1600" dirty="0" smtClean="0"/>
                        <a:t> writes P</a:t>
                      </a:r>
                      <a:r>
                        <a:rPr lang="en-US" sz="1600" baseline="-25000" dirty="0" smtClean="0"/>
                        <a:t>1</a:t>
                      </a:r>
                      <a:r>
                        <a:rPr lang="en-US" sz="1600" dirty="0" smtClean="0"/>
                        <a:t> = 450</a:t>
                      </a:r>
                      <a:endParaRPr lang="en-US" sz="1600" dirty="0"/>
                    </a:p>
                  </a:txBody>
                  <a:tcPr/>
                </a:tc>
                <a:extLst>
                  <a:ext uri="{0D108BD9-81ED-4DB2-BD59-A6C34878D82A}">
                    <a16:rowId xmlns:a16="http://schemas.microsoft.com/office/drawing/2014/main" val="10007"/>
                  </a:ext>
                </a:extLst>
              </a:tr>
              <a:tr h="387137">
                <a:tc>
                  <a:txBody>
                    <a:bodyPr/>
                    <a:lstStyle/>
                    <a:p>
                      <a:endParaRPr lang="en-US" sz="1600"/>
                    </a:p>
                  </a:txBody>
                  <a:tcPr/>
                </a:tc>
                <a:tc>
                  <a:txBody>
                    <a:bodyPr/>
                    <a:lstStyle/>
                    <a:p>
                      <a:r>
                        <a:rPr lang="en-US" sz="1600" dirty="0" smtClean="0"/>
                        <a:t>Commit</a:t>
                      </a:r>
                      <a:endParaRPr lang="en-US" sz="1600" dirty="0"/>
                    </a:p>
                  </a:txBody>
                  <a:tcPr/>
                </a:tc>
                <a:tc>
                  <a:txBody>
                    <a:bodyPr/>
                    <a:lstStyle/>
                    <a:p>
                      <a:endParaRPr lang="en-US" sz="1600"/>
                    </a:p>
                  </a:txBody>
                  <a:tcPr/>
                </a:tc>
                <a:extLst>
                  <a:ext uri="{0D108BD9-81ED-4DB2-BD59-A6C34878D82A}">
                    <a16:rowId xmlns:a16="http://schemas.microsoft.com/office/drawing/2014/main" val="10008"/>
                  </a:ext>
                </a:extLst>
              </a:tr>
              <a:tr h="387137">
                <a:tc gridSpan="3">
                  <a:txBody>
                    <a:bodyPr/>
                    <a:lstStyle/>
                    <a:p>
                      <a:r>
                        <a:rPr lang="en-US" sz="1600" dirty="0" smtClean="0"/>
                        <a:t>Table: Schedule DRP</a:t>
                      </a:r>
                      <a:endParaRPr lang="en-US" sz="1600" dirty="0"/>
                    </a:p>
                  </a:txBody>
                  <a:tcPr/>
                </a:tc>
                <a:tc hMerge="1">
                  <a:txBody>
                    <a:bodyPr/>
                    <a:lstStyle/>
                    <a:p>
                      <a:endParaRPr lang="en-US" sz="2400" dirty="0"/>
                    </a:p>
                  </a:txBody>
                  <a:tcPr/>
                </a:tc>
                <a:tc hMerge="1">
                  <a:txBody>
                    <a:bodyPr/>
                    <a:lstStyle/>
                    <a:p>
                      <a:endParaRPr lang="en-US" sz="2400" dirty="0"/>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10</a:t>
            </a:fld>
            <a:endParaRPr lang="en-US"/>
          </a:p>
        </p:txBody>
      </p:sp>
      <p:sp>
        <p:nvSpPr>
          <p:cNvPr id="6" name="Oval 5"/>
          <p:cNvSpPr/>
          <p:nvPr/>
        </p:nvSpPr>
        <p:spPr>
          <a:xfrm>
            <a:off x="6006916" y="3124200"/>
            <a:ext cx="2971800" cy="2057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incorrect value of P1. Problem was due to reading of dirty value of data item by T</a:t>
            </a:r>
            <a:r>
              <a:rPr lang="en-US" baseline="-25000" dirty="0" smtClean="0"/>
              <a:t>2</a:t>
            </a:r>
            <a:r>
              <a:rPr lang="en-US" dirty="0" smtClean="0"/>
              <a:t>. correct  value is 350</a:t>
            </a:r>
            <a:endParaRPr lang="en-US" dirty="0"/>
          </a:p>
        </p:txBody>
      </p:sp>
      <p:sp>
        <p:nvSpPr>
          <p:cNvPr id="7" name="Left Arrow 6"/>
          <p:cNvSpPr/>
          <p:nvPr/>
        </p:nvSpPr>
        <p:spPr>
          <a:xfrm>
            <a:off x="4953000" y="4114800"/>
            <a:ext cx="1066800" cy="3810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B0F0"/>
                </a:solidFill>
              </a:rPr>
              <a:t>The Incorrect Summary (Analysis)Problem</a:t>
            </a:r>
            <a:endParaRPr lang="en-US" sz="3200" b="1" dirty="0">
              <a:solidFill>
                <a:srgbClr val="00B0F0"/>
              </a:solidFill>
            </a:endParaRPr>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sz="2800" dirty="0" smtClean="0"/>
              <a:t>This problem occurs when one transaction is calculating an aggregate summary function on  a number of records while other transactions are updating some of these records, the aggregate function may calculate some values before they are updated and others after they are updated.</a:t>
            </a:r>
          </a:p>
          <a:p>
            <a:pPr algn="just"/>
            <a:r>
              <a:rPr lang="en-US" sz="2800" dirty="0" smtClean="0"/>
              <a:t>The resulting summary does not reflect a correct result.</a:t>
            </a:r>
          </a:p>
          <a:p>
            <a:pPr algn="just"/>
            <a:r>
              <a:rPr lang="en-US" sz="2800" dirty="0" smtClean="0"/>
              <a:t>Consider a schedule in which transaction T</a:t>
            </a:r>
            <a:r>
              <a:rPr lang="en-US" sz="2800" baseline="-25000" dirty="0" smtClean="0"/>
              <a:t>2</a:t>
            </a:r>
            <a:r>
              <a:rPr lang="en-US" sz="2800" dirty="0" smtClean="0"/>
              <a:t> is trying to update inventory. Assume initial values of data items P</a:t>
            </a:r>
            <a:r>
              <a:rPr lang="en-US" sz="2800" baseline="-25000" dirty="0" smtClean="0"/>
              <a:t>1</a:t>
            </a:r>
            <a:r>
              <a:rPr lang="en-US" sz="2800" dirty="0" smtClean="0"/>
              <a:t> and P</a:t>
            </a:r>
            <a:r>
              <a:rPr lang="en-US" sz="2800" baseline="-25000" dirty="0" smtClean="0"/>
              <a:t>2</a:t>
            </a:r>
            <a:r>
              <a:rPr lang="en-US" sz="2800" dirty="0" smtClean="0"/>
              <a:t> is 300 and 175 respectively and initial value of data item sum is zero</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00452382"/>
              </p:ext>
            </p:extLst>
          </p:nvPr>
        </p:nvGraphicFramePr>
        <p:xfrm>
          <a:off x="762000" y="228601"/>
          <a:ext cx="4724401" cy="5566517"/>
        </p:xfrm>
        <a:graphic>
          <a:graphicData uri="http://schemas.openxmlformats.org/drawingml/2006/table">
            <a:tbl>
              <a:tblPr firstRow="1" bandRow="1">
                <a:tableStyleId>{5C22544A-7EE6-4342-B048-85BDC9FD1C3A}</a:tableStyleId>
              </a:tblPr>
              <a:tblGrid>
                <a:gridCol w="1349829">
                  <a:extLst>
                    <a:ext uri="{9D8B030D-6E8A-4147-A177-3AD203B41FA5}">
                      <a16:colId xmlns:a16="http://schemas.microsoft.com/office/drawing/2014/main" val="20000"/>
                    </a:ext>
                  </a:extLst>
                </a:gridCol>
                <a:gridCol w="1349829">
                  <a:extLst>
                    <a:ext uri="{9D8B030D-6E8A-4147-A177-3AD203B41FA5}">
                      <a16:colId xmlns:a16="http://schemas.microsoft.com/office/drawing/2014/main" val="20001"/>
                    </a:ext>
                  </a:extLst>
                </a:gridCol>
                <a:gridCol w="2024743">
                  <a:extLst>
                    <a:ext uri="{9D8B030D-6E8A-4147-A177-3AD203B41FA5}">
                      <a16:colId xmlns:a16="http://schemas.microsoft.com/office/drawing/2014/main" val="20002"/>
                    </a:ext>
                  </a:extLst>
                </a:gridCol>
              </a:tblGrid>
              <a:tr h="638775">
                <a:tc>
                  <a:txBody>
                    <a:bodyPr/>
                    <a:lstStyle/>
                    <a:p>
                      <a:r>
                        <a:rPr lang="en-US" dirty="0" smtClean="0"/>
                        <a:t>T</a:t>
                      </a:r>
                      <a:r>
                        <a:rPr lang="en-US" baseline="-25000" dirty="0" smtClean="0"/>
                        <a:t>1</a:t>
                      </a:r>
                      <a:endParaRPr lang="en-US" baseline="-25000" dirty="0"/>
                    </a:p>
                  </a:txBody>
                  <a:tcPr/>
                </a:tc>
                <a:tc>
                  <a:txBody>
                    <a:bodyPr/>
                    <a:lstStyle/>
                    <a:p>
                      <a:r>
                        <a:rPr lang="en-US" dirty="0" smtClean="0"/>
                        <a:t>T</a:t>
                      </a:r>
                      <a:r>
                        <a:rPr lang="en-US" baseline="-25000" dirty="0" smtClean="0"/>
                        <a:t>2</a:t>
                      </a:r>
                      <a:endParaRPr lang="en-US" baseline="-25000" dirty="0"/>
                    </a:p>
                  </a:txBody>
                  <a:tcPr/>
                </a:tc>
                <a:tc>
                  <a:txBody>
                    <a:bodyPr/>
                    <a:lstStyle/>
                    <a:p>
                      <a:r>
                        <a:rPr lang="en-US" dirty="0" smtClean="0"/>
                        <a:t>Value of Data Items</a:t>
                      </a:r>
                      <a:endParaRPr lang="en-US" dirty="0"/>
                    </a:p>
                  </a:txBody>
                  <a:tcPr/>
                </a:tc>
                <a:extLst>
                  <a:ext uri="{0D108BD9-81ED-4DB2-BD59-A6C34878D82A}">
                    <a16:rowId xmlns:a16="http://schemas.microsoft.com/office/drawing/2014/main" val="10000"/>
                  </a:ext>
                </a:extLst>
              </a:tr>
              <a:tr h="400366">
                <a:tc>
                  <a:txBody>
                    <a:bodyPr/>
                    <a:lstStyle/>
                    <a:p>
                      <a:r>
                        <a:rPr lang="en-US" dirty="0" smtClean="0"/>
                        <a:t>Read(P</a:t>
                      </a:r>
                      <a:r>
                        <a:rPr lang="en-US" baseline="-25000" dirty="0" smtClean="0"/>
                        <a:t>1</a:t>
                      </a:r>
                      <a:r>
                        <a:rPr lang="en-US" dirty="0" smtClean="0"/>
                        <a:t>)</a:t>
                      </a:r>
                      <a:endParaRPr lang="en-US" dirty="0"/>
                    </a:p>
                  </a:txBody>
                  <a:tcPr/>
                </a:tc>
                <a:tc>
                  <a:txBody>
                    <a:bodyPr/>
                    <a:lstStyle/>
                    <a:p>
                      <a:endParaRPr lang="en-US"/>
                    </a:p>
                  </a:txBody>
                  <a:tcPr/>
                </a:tc>
                <a:tc>
                  <a:txBody>
                    <a:bodyPr/>
                    <a:lstStyle/>
                    <a:p>
                      <a:r>
                        <a:rPr lang="en-US" dirty="0" smtClean="0"/>
                        <a:t>T</a:t>
                      </a:r>
                      <a:r>
                        <a:rPr lang="en-US" baseline="-25000" dirty="0" smtClean="0"/>
                        <a:t>1</a:t>
                      </a:r>
                      <a:r>
                        <a:rPr lang="en-US" dirty="0" smtClean="0"/>
                        <a:t>:P</a:t>
                      </a:r>
                      <a:r>
                        <a:rPr lang="en-US" baseline="-25000" dirty="0" smtClean="0"/>
                        <a:t>1</a:t>
                      </a:r>
                      <a:r>
                        <a:rPr lang="en-US" dirty="0" smtClean="0"/>
                        <a:t>=300</a:t>
                      </a:r>
                      <a:endParaRPr lang="en-US" dirty="0"/>
                    </a:p>
                  </a:txBody>
                  <a:tcPr/>
                </a:tc>
                <a:extLst>
                  <a:ext uri="{0D108BD9-81ED-4DB2-BD59-A6C34878D82A}">
                    <a16:rowId xmlns:a16="http://schemas.microsoft.com/office/drawing/2014/main" val="10001"/>
                  </a:ext>
                </a:extLst>
              </a:tr>
              <a:tr h="638775">
                <a:tc>
                  <a:txBody>
                    <a:bodyPr/>
                    <a:lstStyle/>
                    <a:p>
                      <a:r>
                        <a:rPr lang="en-US" dirty="0" smtClean="0"/>
                        <a:t>Sum = sum+P</a:t>
                      </a:r>
                      <a:r>
                        <a:rPr lang="en-US" baseline="-25000" dirty="0" smtClean="0"/>
                        <a:t>1</a:t>
                      </a:r>
                      <a:endParaRPr lang="en-US" baseline="-25000" dirty="0"/>
                    </a:p>
                  </a:txBody>
                  <a:tcPr/>
                </a:tc>
                <a:tc>
                  <a:txBody>
                    <a:bodyPr/>
                    <a:lstStyle/>
                    <a:p>
                      <a:endParaRPr lang="en-US"/>
                    </a:p>
                  </a:txBody>
                  <a:tcPr/>
                </a:tc>
                <a:tc>
                  <a:txBody>
                    <a:bodyPr/>
                    <a:lstStyle/>
                    <a:p>
                      <a:r>
                        <a:rPr lang="en-US" dirty="0" smtClean="0"/>
                        <a:t>T</a:t>
                      </a:r>
                      <a:r>
                        <a:rPr lang="en-US" baseline="-25000" dirty="0" smtClean="0"/>
                        <a:t>1</a:t>
                      </a:r>
                      <a:r>
                        <a:rPr lang="en-US" dirty="0" smtClean="0"/>
                        <a:t>.sum = 0+300</a:t>
                      </a:r>
                      <a:r>
                        <a:rPr lang="en-US" baseline="0" dirty="0" smtClean="0"/>
                        <a:t> = 300</a:t>
                      </a:r>
                      <a:endParaRPr lang="en-US" dirty="0"/>
                    </a:p>
                  </a:txBody>
                  <a:tcPr/>
                </a:tc>
                <a:extLst>
                  <a:ext uri="{0D108BD9-81ED-4DB2-BD59-A6C34878D82A}">
                    <a16:rowId xmlns:a16="http://schemas.microsoft.com/office/drawing/2014/main" val="10002"/>
                  </a:ext>
                </a:extLst>
              </a:tr>
              <a:tr h="400366">
                <a:tc>
                  <a:txBody>
                    <a:bodyPr/>
                    <a:lstStyle/>
                    <a:p>
                      <a:endParaRPr lang="en-US" dirty="0"/>
                    </a:p>
                  </a:txBody>
                  <a:tcPr/>
                </a:tc>
                <a:tc>
                  <a:txBody>
                    <a:bodyPr/>
                    <a:lstStyle/>
                    <a:p>
                      <a:r>
                        <a:rPr lang="en-US" dirty="0" smtClean="0"/>
                        <a:t>Read(P</a:t>
                      </a:r>
                      <a:r>
                        <a:rPr lang="en-US" baseline="-25000" dirty="0" smtClean="0"/>
                        <a:t>2</a:t>
                      </a:r>
                      <a:r>
                        <a:rPr lang="en-US" dirty="0" smtClean="0"/>
                        <a:t>)</a:t>
                      </a:r>
                      <a:endParaRPr lang="en-US" dirty="0"/>
                    </a:p>
                  </a:txBody>
                  <a:tcPr/>
                </a:tc>
                <a:tc>
                  <a:txBody>
                    <a:bodyPr/>
                    <a:lstStyle/>
                    <a:p>
                      <a:r>
                        <a:rPr lang="en-US" dirty="0" smtClean="0"/>
                        <a:t>T</a:t>
                      </a:r>
                      <a:r>
                        <a:rPr lang="en-US" baseline="-25000" dirty="0" smtClean="0"/>
                        <a:t>2</a:t>
                      </a:r>
                      <a:r>
                        <a:rPr lang="en-US" dirty="0" smtClean="0"/>
                        <a:t>:P</a:t>
                      </a:r>
                      <a:r>
                        <a:rPr lang="en-US" baseline="-25000" dirty="0" smtClean="0"/>
                        <a:t>2</a:t>
                      </a:r>
                      <a:r>
                        <a:rPr lang="en-US" dirty="0" smtClean="0"/>
                        <a:t> = 175</a:t>
                      </a:r>
                      <a:endParaRPr lang="en-US" dirty="0"/>
                    </a:p>
                  </a:txBody>
                  <a:tcPr/>
                </a:tc>
                <a:extLst>
                  <a:ext uri="{0D108BD9-81ED-4DB2-BD59-A6C34878D82A}">
                    <a16:rowId xmlns:a16="http://schemas.microsoft.com/office/drawing/2014/main" val="10003"/>
                  </a:ext>
                </a:extLst>
              </a:tr>
              <a:tr h="638775">
                <a:tc>
                  <a:txBody>
                    <a:bodyPr/>
                    <a:lstStyle/>
                    <a:p>
                      <a:endParaRPr lang="en-US"/>
                    </a:p>
                  </a:txBody>
                  <a:tcPr/>
                </a:tc>
                <a:tc>
                  <a:txBody>
                    <a:bodyPr/>
                    <a:lstStyle/>
                    <a:p>
                      <a:r>
                        <a:rPr lang="en-US" dirty="0" smtClean="0"/>
                        <a:t>P</a:t>
                      </a:r>
                      <a:r>
                        <a:rPr lang="en-US" baseline="-25000" dirty="0" smtClean="0"/>
                        <a:t>2</a:t>
                      </a:r>
                      <a:r>
                        <a:rPr lang="en-US" baseline="0" dirty="0" smtClean="0"/>
                        <a:t> = P</a:t>
                      </a:r>
                      <a:r>
                        <a:rPr lang="en-US" baseline="-25000" dirty="0" smtClean="0"/>
                        <a:t>2</a:t>
                      </a:r>
                      <a:r>
                        <a:rPr lang="en-US" baseline="0" dirty="0" smtClean="0"/>
                        <a:t>+50</a:t>
                      </a:r>
                      <a:endParaRPr lang="en-US" dirty="0"/>
                    </a:p>
                  </a:txBody>
                  <a:tcPr/>
                </a:tc>
                <a:tc>
                  <a:txBody>
                    <a:bodyPr/>
                    <a:lstStyle/>
                    <a:p>
                      <a:r>
                        <a:rPr lang="en-US" dirty="0" smtClean="0"/>
                        <a:t>T</a:t>
                      </a:r>
                      <a:r>
                        <a:rPr lang="en-US" baseline="-25000" dirty="0" smtClean="0"/>
                        <a:t>2</a:t>
                      </a:r>
                      <a:r>
                        <a:rPr lang="en-US" dirty="0" smtClean="0"/>
                        <a:t>:P</a:t>
                      </a:r>
                      <a:r>
                        <a:rPr lang="en-US" baseline="-25000" dirty="0" smtClean="0"/>
                        <a:t>2</a:t>
                      </a:r>
                      <a:r>
                        <a:rPr lang="en-US" dirty="0" smtClean="0"/>
                        <a:t>=175+50=225</a:t>
                      </a:r>
                      <a:endParaRPr lang="en-US" dirty="0"/>
                    </a:p>
                  </a:txBody>
                  <a:tcPr/>
                </a:tc>
                <a:extLst>
                  <a:ext uri="{0D108BD9-81ED-4DB2-BD59-A6C34878D82A}">
                    <a16:rowId xmlns:a16="http://schemas.microsoft.com/office/drawing/2014/main" val="10004"/>
                  </a:ext>
                </a:extLst>
              </a:tr>
              <a:tr h="605306">
                <a:tc>
                  <a:txBody>
                    <a:bodyPr/>
                    <a:lstStyle/>
                    <a:p>
                      <a:endParaRPr lang="en-US"/>
                    </a:p>
                  </a:txBody>
                  <a:tcPr/>
                </a:tc>
                <a:tc>
                  <a:txBody>
                    <a:bodyPr/>
                    <a:lstStyle/>
                    <a:p>
                      <a:r>
                        <a:rPr lang="en-US" dirty="0" smtClean="0"/>
                        <a:t>Write(P</a:t>
                      </a:r>
                      <a:r>
                        <a:rPr lang="en-US" baseline="-25000" dirty="0" smtClean="0"/>
                        <a:t>2</a:t>
                      </a:r>
                      <a:r>
                        <a:rPr lang="en-US" dirty="0" smtClean="0"/>
                        <a:t>)</a:t>
                      </a:r>
                      <a:endParaRPr lang="en-US" dirty="0"/>
                    </a:p>
                  </a:txBody>
                  <a:tcPr/>
                </a:tc>
                <a:tc>
                  <a:txBody>
                    <a:bodyPr/>
                    <a:lstStyle/>
                    <a:p>
                      <a:r>
                        <a:rPr lang="en-US" dirty="0" smtClean="0"/>
                        <a:t>T</a:t>
                      </a:r>
                      <a:r>
                        <a:rPr lang="en-US" baseline="-25000" dirty="0" smtClean="0"/>
                        <a:t>2</a:t>
                      </a:r>
                      <a:r>
                        <a:rPr lang="en-US" dirty="0" smtClean="0"/>
                        <a:t> writes P</a:t>
                      </a:r>
                      <a:r>
                        <a:rPr lang="en-US" baseline="-25000" dirty="0" smtClean="0"/>
                        <a:t>2</a:t>
                      </a:r>
                      <a:r>
                        <a:rPr lang="en-US" dirty="0" smtClean="0"/>
                        <a:t>=225</a:t>
                      </a:r>
                      <a:endParaRPr lang="en-US" dirty="0"/>
                    </a:p>
                  </a:txBody>
                  <a:tcPr/>
                </a:tc>
                <a:extLst>
                  <a:ext uri="{0D108BD9-81ED-4DB2-BD59-A6C34878D82A}">
                    <a16:rowId xmlns:a16="http://schemas.microsoft.com/office/drawing/2014/main" val="10005"/>
                  </a:ext>
                </a:extLst>
              </a:tr>
              <a:tr h="400366">
                <a:tc>
                  <a:txBody>
                    <a:bodyPr/>
                    <a:lstStyle/>
                    <a:p>
                      <a:r>
                        <a:rPr lang="en-US" dirty="0" smtClean="0"/>
                        <a:t>Read(P</a:t>
                      </a:r>
                      <a:r>
                        <a:rPr lang="en-US" baseline="-25000" dirty="0" smtClean="0"/>
                        <a:t>2</a:t>
                      </a:r>
                      <a:r>
                        <a:rPr lang="en-US" dirty="0" smtClean="0"/>
                        <a:t>)</a:t>
                      </a:r>
                      <a:endParaRPr lang="en-US" dirty="0"/>
                    </a:p>
                  </a:txBody>
                  <a:tcPr/>
                </a:tc>
                <a:tc>
                  <a:txBody>
                    <a:bodyPr/>
                    <a:lstStyle/>
                    <a:p>
                      <a:endParaRPr lang="en-US" dirty="0"/>
                    </a:p>
                  </a:txBody>
                  <a:tcPr/>
                </a:tc>
                <a:tc>
                  <a:txBody>
                    <a:bodyPr/>
                    <a:lstStyle/>
                    <a:p>
                      <a:r>
                        <a:rPr lang="en-US" dirty="0" smtClean="0"/>
                        <a:t>T</a:t>
                      </a:r>
                      <a:r>
                        <a:rPr lang="en-US" baseline="-25000" dirty="0" smtClean="0"/>
                        <a:t>1</a:t>
                      </a:r>
                      <a:r>
                        <a:rPr lang="en-US" dirty="0" smtClean="0"/>
                        <a:t>:P</a:t>
                      </a:r>
                      <a:r>
                        <a:rPr lang="en-US" baseline="-25000" dirty="0" smtClean="0"/>
                        <a:t>2</a:t>
                      </a:r>
                      <a:r>
                        <a:rPr lang="en-US" dirty="0" smtClean="0"/>
                        <a:t> = 225</a:t>
                      </a:r>
                      <a:endParaRPr lang="en-US" dirty="0"/>
                    </a:p>
                  </a:txBody>
                  <a:tcPr/>
                </a:tc>
                <a:extLst>
                  <a:ext uri="{0D108BD9-81ED-4DB2-BD59-A6C34878D82A}">
                    <a16:rowId xmlns:a16="http://schemas.microsoft.com/office/drawing/2014/main" val="10006"/>
                  </a:ext>
                </a:extLst>
              </a:tr>
              <a:tr h="638775">
                <a:tc>
                  <a:txBody>
                    <a:bodyPr/>
                    <a:lstStyle/>
                    <a:p>
                      <a:r>
                        <a:rPr lang="en-US" dirty="0" smtClean="0"/>
                        <a:t>Sum = sum+P</a:t>
                      </a:r>
                      <a:r>
                        <a:rPr lang="en-US" baseline="-25000" dirty="0" smtClean="0"/>
                        <a:t>2</a:t>
                      </a:r>
                      <a:endParaRPr lang="en-US" baseline="-25000" dirty="0"/>
                    </a:p>
                  </a:txBody>
                  <a:tcPr/>
                </a:tc>
                <a:tc>
                  <a:txBody>
                    <a:bodyPr/>
                    <a:lstStyle/>
                    <a:p>
                      <a:endParaRPr lang="en-US"/>
                    </a:p>
                  </a:txBody>
                  <a:tcPr/>
                </a:tc>
                <a:tc>
                  <a:txBody>
                    <a:bodyPr/>
                    <a:lstStyle/>
                    <a:p>
                      <a:r>
                        <a:rPr lang="en-US" dirty="0" smtClean="0"/>
                        <a:t>T</a:t>
                      </a:r>
                      <a:r>
                        <a:rPr lang="en-US" baseline="-25000" dirty="0" smtClean="0"/>
                        <a:t>1</a:t>
                      </a:r>
                      <a:r>
                        <a:rPr lang="en-US" dirty="0" smtClean="0"/>
                        <a:t>:sum = 300+225=525</a:t>
                      </a:r>
                      <a:endParaRPr lang="en-US" dirty="0"/>
                    </a:p>
                  </a:txBody>
                  <a:tcPr/>
                </a:tc>
                <a:extLst>
                  <a:ext uri="{0D108BD9-81ED-4DB2-BD59-A6C34878D82A}">
                    <a16:rowId xmlns:a16="http://schemas.microsoft.com/office/drawing/2014/main" val="10007"/>
                  </a:ext>
                </a:extLst>
              </a:tr>
              <a:tr h="400366">
                <a:tc>
                  <a:txBody>
                    <a:bodyPr/>
                    <a:lstStyle/>
                    <a:p>
                      <a:r>
                        <a:rPr lang="en-US" dirty="0" smtClean="0"/>
                        <a:t>Commit</a:t>
                      </a: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8"/>
                  </a:ext>
                </a:extLst>
              </a:tr>
              <a:tr h="400366">
                <a:tc>
                  <a:txBody>
                    <a:bodyPr/>
                    <a:lstStyle/>
                    <a:p>
                      <a:endParaRPr lang="en-US" dirty="0"/>
                    </a:p>
                  </a:txBody>
                  <a:tcPr/>
                </a:tc>
                <a:tc>
                  <a:txBody>
                    <a:bodyPr/>
                    <a:lstStyle/>
                    <a:p>
                      <a:r>
                        <a:rPr lang="en-US" dirty="0" smtClean="0"/>
                        <a:t>Commit</a:t>
                      </a:r>
                      <a:endParaRPr lang="en-US" dirty="0"/>
                    </a:p>
                  </a:txBody>
                  <a:tcPr/>
                </a:tc>
                <a:tc>
                  <a:txBody>
                    <a:bodyPr/>
                    <a:lstStyle/>
                    <a:p>
                      <a:endParaRPr lang="en-US"/>
                    </a:p>
                  </a:txBody>
                  <a:tcPr/>
                </a:tc>
                <a:extLst>
                  <a:ext uri="{0D108BD9-81ED-4DB2-BD59-A6C34878D82A}">
                    <a16:rowId xmlns:a16="http://schemas.microsoft.com/office/drawing/2014/main" val="10009"/>
                  </a:ext>
                </a:extLst>
              </a:tr>
              <a:tr h="400366">
                <a:tc gridSpan="3">
                  <a:txBody>
                    <a:bodyPr/>
                    <a:lstStyle/>
                    <a:p>
                      <a:pPr algn="ctr"/>
                      <a:r>
                        <a:rPr lang="en-US" b="1" dirty="0" smtClean="0"/>
                        <a:t>Table: Schedule ISP</a:t>
                      </a:r>
                      <a:endParaRPr lang="en-US" b="1"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12</a:t>
            </a:fld>
            <a:endParaRPr lang="en-US"/>
          </a:p>
        </p:txBody>
      </p:sp>
      <p:sp>
        <p:nvSpPr>
          <p:cNvPr id="6" name="Oval 5"/>
          <p:cNvSpPr/>
          <p:nvPr/>
        </p:nvSpPr>
        <p:spPr>
          <a:xfrm>
            <a:off x="5791200" y="2286000"/>
            <a:ext cx="3352800" cy="2362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final sum is not correct. This happens because T</a:t>
            </a:r>
            <a:r>
              <a:rPr lang="en-US" baseline="-25000" dirty="0" smtClean="0"/>
              <a:t>2</a:t>
            </a:r>
            <a:r>
              <a:rPr lang="en-US" dirty="0" smtClean="0"/>
              <a:t> was allowed to write a data item that T</a:t>
            </a:r>
            <a:r>
              <a:rPr lang="en-US" baseline="-25000" dirty="0" smtClean="0"/>
              <a:t>1</a:t>
            </a:r>
            <a:r>
              <a:rPr lang="en-US" dirty="0" smtClean="0"/>
              <a:t> was trying to use in its work Correct value of sum is 475</a:t>
            </a:r>
            <a:endParaRPr lang="en-US" dirty="0"/>
          </a:p>
        </p:txBody>
      </p:sp>
      <p:sp>
        <p:nvSpPr>
          <p:cNvPr id="7" name="Left Arrow 6"/>
          <p:cNvSpPr/>
          <p:nvPr/>
        </p:nvSpPr>
        <p:spPr>
          <a:xfrm>
            <a:off x="5029200" y="3505200"/>
            <a:ext cx="7620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smtClean="0">
                <a:solidFill>
                  <a:srgbClr val="00B0F0"/>
                </a:solidFill>
              </a:rPr>
              <a:t>Unrepeated Read Problem:</a:t>
            </a:r>
            <a:endParaRPr lang="en-US" sz="3600" b="1" dirty="0">
              <a:solidFill>
                <a:srgbClr val="00B0F0"/>
              </a:solidFill>
            </a:endParaRPr>
          </a:p>
        </p:txBody>
      </p:sp>
      <p:sp>
        <p:nvSpPr>
          <p:cNvPr id="3" name="Content Placeholder 2"/>
          <p:cNvSpPr>
            <a:spLocks noGrp="1"/>
          </p:cNvSpPr>
          <p:nvPr>
            <p:ph idx="1"/>
          </p:nvPr>
        </p:nvSpPr>
        <p:spPr>
          <a:xfrm>
            <a:off x="457200" y="838200"/>
            <a:ext cx="8229600" cy="5486400"/>
          </a:xfrm>
        </p:spPr>
        <p:txBody>
          <a:bodyPr>
            <a:normAutofit fontScale="92500"/>
          </a:bodyPr>
          <a:lstStyle/>
          <a:p>
            <a:pPr algn="just"/>
            <a:r>
              <a:rPr lang="en-US" sz="2800" dirty="0" smtClean="0"/>
              <a:t>This problem occurs when a transaction T reads an item twice and the item is changed by another transaction T’ between the two  reads.</a:t>
            </a:r>
          </a:p>
          <a:p>
            <a:pPr algn="just"/>
            <a:r>
              <a:rPr lang="en-US" sz="2800" dirty="0" smtClean="0"/>
              <a:t>Hence T receives different values for its two reads of the same item.</a:t>
            </a:r>
          </a:p>
          <a:p>
            <a:pPr algn="just"/>
            <a:r>
              <a:rPr lang="en-US" sz="2800" dirty="0" smtClean="0"/>
              <a:t>For e example, consider scenario that may occur in a departmental store. Transaction T</a:t>
            </a:r>
            <a:r>
              <a:rPr lang="en-US" sz="2800" baseline="-25000" dirty="0" smtClean="0"/>
              <a:t>1</a:t>
            </a:r>
            <a:r>
              <a:rPr lang="en-US" sz="2800" dirty="0" smtClean="0"/>
              <a:t> checks inventory of product P</a:t>
            </a:r>
            <a:r>
              <a:rPr lang="en-US" sz="2800" baseline="-25000" dirty="0" smtClean="0"/>
              <a:t>2</a:t>
            </a:r>
            <a:r>
              <a:rPr lang="en-US" sz="2800" dirty="0" smtClean="0"/>
              <a:t> which is found to be 15. In the mean time another transaction reads inventory of product P</a:t>
            </a:r>
            <a:r>
              <a:rPr lang="en-US" sz="2800" baseline="-25000" dirty="0" smtClean="0"/>
              <a:t>2</a:t>
            </a:r>
            <a:r>
              <a:rPr lang="en-US" sz="2800" dirty="0" smtClean="0"/>
              <a:t> and decremented it by 10. Now if T</a:t>
            </a:r>
            <a:r>
              <a:rPr lang="en-US" sz="2800" baseline="-25000" dirty="0" smtClean="0"/>
              <a:t>1</a:t>
            </a:r>
            <a:r>
              <a:rPr lang="en-US" sz="2800" dirty="0" smtClean="0"/>
              <a:t> reads inventory of product P</a:t>
            </a:r>
            <a:r>
              <a:rPr lang="en-US" sz="2800" baseline="-25000" dirty="0" smtClean="0"/>
              <a:t>2</a:t>
            </a:r>
            <a:r>
              <a:rPr lang="en-US" sz="2800" dirty="0" smtClean="0"/>
              <a:t> again it is unable to get previous value of P</a:t>
            </a:r>
            <a:r>
              <a:rPr lang="en-US" sz="2800" baseline="-25000" dirty="0" smtClean="0"/>
              <a:t>2</a:t>
            </a:r>
            <a:r>
              <a:rPr lang="en-US" sz="2800" dirty="0" smtClean="0"/>
              <a:t> and hence may lead to undesirable situation such as storing negative value in the inventory of P</a:t>
            </a:r>
            <a:r>
              <a:rPr lang="en-US" sz="2800" baseline="-25000" dirty="0" smtClean="0"/>
              <a:t>2</a:t>
            </a:r>
            <a:r>
              <a:rPr lang="en-US" sz="2800" dirty="0" smtClean="0"/>
              <a:t>.</a:t>
            </a:r>
          </a:p>
          <a:p>
            <a:pPr algn="just"/>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21934377"/>
              </p:ext>
            </p:extLst>
          </p:nvPr>
        </p:nvGraphicFramePr>
        <p:xfrm>
          <a:off x="457200" y="1600200"/>
          <a:ext cx="8229600" cy="40792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smtClean="0"/>
                        <a:t>T</a:t>
                      </a:r>
                      <a:r>
                        <a:rPr lang="en-US" baseline="-25000" dirty="0" smtClean="0"/>
                        <a:t>1</a:t>
                      </a:r>
                      <a:endParaRPr lang="en-US" baseline="-25000" dirty="0"/>
                    </a:p>
                  </a:txBody>
                  <a:tcPr/>
                </a:tc>
                <a:tc>
                  <a:txBody>
                    <a:bodyPr/>
                    <a:lstStyle/>
                    <a:p>
                      <a:r>
                        <a:rPr lang="en-US" dirty="0" smtClean="0"/>
                        <a:t>T</a:t>
                      </a:r>
                      <a:r>
                        <a:rPr lang="en-US" baseline="-25000" dirty="0" smtClean="0"/>
                        <a:t>2</a:t>
                      </a:r>
                      <a:endParaRPr lang="en-US" baseline="-25000" dirty="0"/>
                    </a:p>
                  </a:txBody>
                  <a:tcPr/>
                </a:tc>
                <a:tc>
                  <a:txBody>
                    <a:bodyPr/>
                    <a:lstStyle/>
                    <a:p>
                      <a:r>
                        <a:rPr lang="en-US" dirty="0" smtClean="0"/>
                        <a:t>Value of Data</a:t>
                      </a:r>
                      <a:r>
                        <a:rPr lang="en-US" baseline="0" dirty="0" smtClean="0"/>
                        <a:t> Item</a:t>
                      </a:r>
                      <a:endParaRPr lang="en-US" dirty="0"/>
                    </a:p>
                  </a:txBody>
                  <a:tcPr/>
                </a:tc>
                <a:extLst>
                  <a:ext uri="{0D108BD9-81ED-4DB2-BD59-A6C34878D82A}">
                    <a16:rowId xmlns:a16="http://schemas.microsoft.com/office/drawing/2014/main" val="10000"/>
                  </a:ext>
                </a:extLst>
              </a:tr>
              <a:tr h="370840">
                <a:tc>
                  <a:txBody>
                    <a:bodyPr/>
                    <a:lstStyle/>
                    <a:p>
                      <a:r>
                        <a:rPr lang="en-US" dirty="0" smtClean="0"/>
                        <a:t>Read(P</a:t>
                      </a:r>
                      <a:r>
                        <a:rPr lang="en-US" baseline="-25000" dirty="0" smtClean="0"/>
                        <a:t>2</a:t>
                      </a:r>
                      <a:r>
                        <a:rPr lang="en-US" dirty="0" smtClean="0"/>
                        <a:t>)</a:t>
                      </a:r>
                      <a:endParaRPr lang="en-US" dirty="0"/>
                    </a:p>
                  </a:txBody>
                  <a:tcPr/>
                </a:tc>
                <a:tc>
                  <a:txBody>
                    <a:bodyPr/>
                    <a:lstStyle/>
                    <a:p>
                      <a:endParaRPr lang="en-US"/>
                    </a:p>
                  </a:txBody>
                  <a:tcPr/>
                </a:tc>
                <a:tc>
                  <a:txBody>
                    <a:bodyPr/>
                    <a:lstStyle/>
                    <a:p>
                      <a:r>
                        <a:rPr lang="en-US" dirty="0" smtClean="0"/>
                        <a:t>T</a:t>
                      </a:r>
                      <a:r>
                        <a:rPr lang="en-US" baseline="-25000" dirty="0" smtClean="0"/>
                        <a:t>1</a:t>
                      </a:r>
                      <a:r>
                        <a:rPr lang="en-US" dirty="0" smtClean="0"/>
                        <a:t>:P</a:t>
                      </a:r>
                      <a:r>
                        <a:rPr lang="en-US" baseline="-25000" dirty="0" smtClean="0"/>
                        <a:t>2</a:t>
                      </a:r>
                      <a:r>
                        <a:rPr lang="en-US" dirty="0" smtClean="0"/>
                        <a:t>=15</a:t>
                      </a:r>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tc>
                  <a:txBody>
                    <a:bodyPr/>
                    <a:lstStyle/>
                    <a:p>
                      <a:r>
                        <a:rPr lang="en-US" dirty="0" smtClean="0"/>
                        <a:t>Read(P</a:t>
                      </a:r>
                      <a:r>
                        <a:rPr lang="en-US" baseline="-25000" dirty="0" smtClean="0"/>
                        <a:t>2</a:t>
                      </a:r>
                      <a:r>
                        <a:rPr lang="en-US" dirty="0" smtClean="0"/>
                        <a:t>)</a:t>
                      </a:r>
                      <a:endParaRPr lang="en-US" dirty="0"/>
                    </a:p>
                  </a:txBody>
                  <a:tcPr/>
                </a:tc>
                <a:tc>
                  <a:txBody>
                    <a:bodyPr/>
                    <a:lstStyle/>
                    <a:p>
                      <a:r>
                        <a:rPr lang="en-US" dirty="0" smtClean="0"/>
                        <a:t>T</a:t>
                      </a:r>
                      <a:r>
                        <a:rPr lang="en-US" baseline="-25000" dirty="0" smtClean="0"/>
                        <a:t>2</a:t>
                      </a:r>
                      <a:r>
                        <a:rPr lang="en-US" dirty="0" smtClean="0"/>
                        <a:t>:P</a:t>
                      </a:r>
                      <a:r>
                        <a:rPr lang="en-US" baseline="-25000" dirty="0" smtClean="0"/>
                        <a:t>2</a:t>
                      </a:r>
                      <a:r>
                        <a:rPr lang="en-US" dirty="0" smtClean="0"/>
                        <a:t>=15</a:t>
                      </a:r>
                      <a:endParaRPr lang="en-US" dirty="0"/>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r>
                        <a:rPr lang="en-US" dirty="0" smtClean="0"/>
                        <a:t>P</a:t>
                      </a:r>
                      <a:r>
                        <a:rPr lang="en-US" baseline="-25000" dirty="0" smtClean="0"/>
                        <a:t>2</a:t>
                      </a:r>
                      <a:r>
                        <a:rPr lang="en-US" dirty="0" smtClean="0"/>
                        <a:t> = P</a:t>
                      </a:r>
                      <a:r>
                        <a:rPr lang="en-US" baseline="-25000" dirty="0" smtClean="0"/>
                        <a:t>2</a:t>
                      </a:r>
                      <a:r>
                        <a:rPr lang="en-US" dirty="0" smtClean="0"/>
                        <a:t>-10</a:t>
                      </a:r>
                      <a:endParaRPr lang="en-US" dirty="0"/>
                    </a:p>
                  </a:txBody>
                  <a:tcPr/>
                </a:tc>
                <a:tc>
                  <a:txBody>
                    <a:bodyPr/>
                    <a:lstStyle/>
                    <a:p>
                      <a:r>
                        <a:rPr lang="en-US" dirty="0" smtClean="0"/>
                        <a:t>T</a:t>
                      </a:r>
                      <a:r>
                        <a:rPr lang="en-US" baseline="-25000" dirty="0" smtClean="0"/>
                        <a:t>2</a:t>
                      </a:r>
                      <a:r>
                        <a:rPr lang="en-US" dirty="0" smtClean="0"/>
                        <a:t>:P</a:t>
                      </a:r>
                      <a:r>
                        <a:rPr lang="en-US" baseline="-25000" dirty="0" smtClean="0"/>
                        <a:t>2</a:t>
                      </a:r>
                      <a:r>
                        <a:rPr lang="en-US" dirty="0" smtClean="0"/>
                        <a:t>=5</a:t>
                      </a:r>
                      <a:endParaRPr lang="en-US" dirty="0"/>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r>
                        <a:rPr lang="en-US" dirty="0" smtClean="0"/>
                        <a:t>Write(P</a:t>
                      </a:r>
                      <a:r>
                        <a:rPr lang="en-US" baseline="-25000" dirty="0" smtClean="0"/>
                        <a:t>2</a:t>
                      </a:r>
                      <a:r>
                        <a:rPr lang="en-US" dirty="0" smtClean="0"/>
                        <a:t>)</a:t>
                      </a:r>
                      <a:endParaRPr lang="en-US" dirty="0"/>
                    </a:p>
                  </a:txBody>
                  <a:tcPr/>
                </a:tc>
                <a:tc>
                  <a:txBody>
                    <a:bodyPr/>
                    <a:lstStyle/>
                    <a:p>
                      <a:r>
                        <a:rPr lang="en-US" dirty="0" smtClean="0"/>
                        <a:t>T</a:t>
                      </a:r>
                      <a:r>
                        <a:rPr lang="en-US" baseline="-25000" dirty="0" smtClean="0"/>
                        <a:t>2</a:t>
                      </a:r>
                      <a:r>
                        <a:rPr lang="en-US" dirty="0" smtClean="0"/>
                        <a:t> writes P</a:t>
                      </a:r>
                      <a:r>
                        <a:rPr lang="en-US" baseline="-25000" dirty="0" smtClean="0"/>
                        <a:t>2</a:t>
                      </a:r>
                      <a:r>
                        <a:rPr lang="en-US" dirty="0" smtClean="0"/>
                        <a:t>=5</a:t>
                      </a:r>
                      <a:endParaRPr lang="en-US" dirty="0"/>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r>
                        <a:rPr lang="en-US" dirty="0" smtClean="0"/>
                        <a:t>Commit</a:t>
                      </a:r>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smtClean="0"/>
                        <a:t>Read(P</a:t>
                      </a:r>
                      <a:r>
                        <a:rPr lang="en-US" baseline="-25000" dirty="0" smtClean="0"/>
                        <a:t>2</a:t>
                      </a:r>
                      <a:r>
                        <a:rPr lang="en-US" dirty="0" smtClean="0"/>
                        <a:t>)</a:t>
                      </a:r>
                      <a:endParaRPr lang="en-US" dirty="0"/>
                    </a:p>
                  </a:txBody>
                  <a:tcPr/>
                </a:tc>
                <a:tc>
                  <a:txBody>
                    <a:bodyPr/>
                    <a:lstStyle/>
                    <a:p>
                      <a:endParaRPr lang="en-US" dirty="0"/>
                    </a:p>
                  </a:txBody>
                  <a:tcPr/>
                </a:tc>
                <a:tc>
                  <a:txBody>
                    <a:bodyPr/>
                    <a:lstStyle/>
                    <a:p>
                      <a:r>
                        <a:rPr lang="en-US" dirty="0" smtClean="0"/>
                        <a:t>T</a:t>
                      </a:r>
                      <a:r>
                        <a:rPr lang="en-US" baseline="-25000" dirty="0" smtClean="0"/>
                        <a:t>1</a:t>
                      </a:r>
                      <a:r>
                        <a:rPr lang="en-US" dirty="0" smtClean="0"/>
                        <a:t>:P</a:t>
                      </a:r>
                      <a:r>
                        <a:rPr lang="en-US" baseline="-25000" dirty="0" smtClean="0"/>
                        <a:t>2</a:t>
                      </a:r>
                      <a:r>
                        <a:rPr lang="en-US" baseline="0" dirty="0" smtClean="0"/>
                        <a:t> = 5</a:t>
                      </a:r>
                      <a:endParaRPr lang="en-US" dirty="0"/>
                    </a:p>
                  </a:txBody>
                  <a:tcPr/>
                </a:tc>
                <a:extLst>
                  <a:ext uri="{0D108BD9-81ED-4DB2-BD59-A6C34878D82A}">
                    <a16:rowId xmlns:a16="http://schemas.microsoft.com/office/drawing/2014/main" val="10006"/>
                  </a:ext>
                </a:extLst>
              </a:tr>
              <a:tr h="370840">
                <a:tc>
                  <a:txBody>
                    <a:bodyPr/>
                    <a:lstStyle/>
                    <a:p>
                      <a:r>
                        <a:rPr lang="en-US" dirty="0" smtClean="0"/>
                        <a:t> P</a:t>
                      </a:r>
                      <a:r>
                        <a:rPr lang="en-US" baseline="-25000" dirty="0" smtClean="0"/>
                        <a:t>2</a:t>
                      </a:r>
                      <a:r>
                        <a:rPr lang="en-US" baseline="0" dirty="0" smtClean="0"/>
                        <a:t> = P</a:t>
                      </a:r>
                      <a:r>
                        <a:rPr lang="en-US" baseline="-25000" dirty="0" smtClean="0"/>
                        <a:t>2</a:t>
                      </a:r>
                      <a:r>
                        <a:rPr lang="en-US" baseline="0" dirty="0" smtClean="0"/>
                        <a:t>-10</a:t>
                      </a:r>
                      <a:endParaRPr lang="en-US" dirty="0"/>
                    </a:p>
                  </a:txBody>
                  <a:tcPr/>
                </a:tc>
                <a:tc>
                  <a:txBody>
                    <a:bodyPr/>
                    <a:lstStyle/>
                    <a:p>
                      <a:endParaRPr lang="en-US"/>
                    </a:p>
                  </a:txBody>
                  <a:tcPr/>
                </a:tc>
                <a:tc>
                  <a:txBody>
                    <a:bodyPr/>
                    <a:lstStyle/>
                    <a:p>
                      <a:r>
                        <a:rPr lang="en-US" dirty="0" smtClean="0"/>
                        <a:t>T</a:t>
                      </a:r>
                      <a:r>
                        <a:rPr lang="en-US" baseline="-25000" dirty="0" smtClean="0"/>
                        <a:t>1</a:t>
                      </a:r>
                      <a:r>
                        <a:rPr lang="en-US" dirty="0" smtClean="0"/>
                        <a:t>:P</a:t>
                      </a:r>
                      <a:r>
                        <a:rPr lang="en-US" baseline="-25000" dirty="0" smtClean="0"/>
                        <a:t>2</a:t>
                      </a:r>
                      <a:r>
                        <a:rPr lang="en-US" dirty="0" smtClean="0"/>
                        <a:t>=5-10 = -5</a:t>
                      </a:r>
                      <a:endParaRPr lang="en-US" dirty="0"/>
                    </a:p>
                  </a:txBody>
                  <a:tcPr/>
                </a:tc>
                <a:extLst>
                  <a:ext uri="{0D108BD9-81ED-4DB2-BD59-A6C34878D82A}">
                    <a16:rowId xmlns:a16="http://schemas.microsoft.com/office/drawing/2014/main" val="10007"/>
                  </a:ext>
                </a:extLst>
              </a:tr>
              <a:tr h="370840">
                <a:tc>
                  <a:txBody>
                    <a:bodyPr/>
                    <a:lstStyle/>
                    <a:p>
                      <a:r>
                        <a:rPr lang="en-US" dirty="0" smtClean="0"/>
                        <a:t>Write(P</a:t>
                      </a:r>
                      <a:r>
                        <a:rPr lang="en-US" baseline="-25000" dirty="0" smtClean="0"/>
                        <a:t>2</a:t>
                      </a:r>
                      <a:r>
                        <a:rPr lang="en-US" dirty="0" smtClean="0"/>
                        <a:t>)</a:t>
                      </a:r>
                      <a:endParaRPr lang="en-US" dirty="0"/>
                    </a:p>
                  </a:txBody>
                  <a:tcPr/>
                </a:tc>
                <a:tc>
                  <a:txBody>
                    <a:bodyPr/>
                    <a:lstStyle/>
                    <a:p>
                      <a:endParaRPr lang="en-US"/>
                    </a:p>
                  </a:txBody>
                  <a:tcPr/>
                </a:tc>
                <a:tc>
                  <a:txBody>
                    <a:bodyPr/>
                    <a:lstStyle/>
                    <a:p>
                      <a:r>
                        <a:rPr lang="en-US" dirty="0" smtClean="0"/>
                        <a:t>T</a:t>
                      </a:r>
                      <a:r>
                        <a:rPr lang="en-US" baseline="-25000" dirty="0" smtClean="0"/>
                        <a:t>1</a:t>
                      </a:r>
                      <a:r>
                        <a:rPr lang="en-US" baseline="0" dirty="0" smtClean="0"/>
                        <a:t> writes P</a:t>
                      </a:r>
                      <a:r>
                        <a:rPr lang="en-US" baseline="-25000" dirty="0" smtClean="0"/>
                        <a:t>2</a:t>
                      </a:r>
                      <a:r>
                        <a:rPr lang="en-US" baseline="0" dirty="0" smtClean="0"/>
                        <a:t>=-5</a:t>
                      </a:r>
                      <a:endParaRPr lang="en-US" dirty="0"/>
                    </a:p>
                  </a:txBody>
                  <a:tcPr/>
                </a:tc>
                <a:extLst>
                  <a:ext uri="{0D108BD9-81ED-4DB2-BD59-A6C34878D82A}">
                    <a16:rowId xmlns:a16="http://schemas.microsoft.com/office/drawing/2014/main" val="10008"/>
                  </a:ext>
                </a:extLst>
              </a:tr>
              <a:tr h="370840">
                <a:tc>
                  <a:txBody>
                    <a:bodyPr/>
                    <a:lstStyle/>
                    <a:p>
                      <a:r>
                        <a:rPr lang="en-US" dirty="0" smtClean="0"/>
                        <a:t>Commit</a:t>
                      </a: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9"/>
                  </a:ext>
                </a:extLst>
              </a:tr>
              <a:tr h="370840">
                <a:tc gridSpan="3">
                  <a:txBody>
                    <a:bodyPr/>
                    <a:lstStyle/>
                    <a:p>
                      <a:pPr algn="ctr"/>
                      <a:r>
                        <a:rPr lang="en-US" b="1" dirty="0" smtClean="0"/>
                        <a:t>Table : Schedule URP</a:t>
                      </a:r>
                      <a:endParaRPr lang="en-US" b="1"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10"/>
                  </a:ext>
                </a:extLst>
              </a:tr>
            </a:tbl>
          </a:graphicData>
        </a:graphic>
      </p:graphicFrame>
      <p:sp>
        <p:nvSpPr>
          <p:cNvPr id="2" name="Title 1"/>
          <p:cNvSpPr>
            <a:spLocks noGrp="1"/>
          </p:cNvSpPr>
          <p:nvPr>
            <p:ph type="title"/>
          </p:nvPr>
        </p:nvSpPr>
        <p:spPr/>
        <p:txBody>
          <a:bodyPr>
            <a:noAutofit/>
          </a:bodyPr>
          <a:lstStyle/>
          <a:p>
            <a:pPr algn="just"/>
            <a:r>
              <a:rPr lang="en-US" sz="3200" dirty="0" smtClean="0">
                <a:solidFill>
                  <a:srgbClr val="00B0F0"/>
                </a:solidFill>
              </a:rPr>
              <a:t>Assume that initial value of inventory of product P</a:t>
            </a:r>
            <a:r>
              <a:rPr lang="en-US" sz="3200" baseline="-25000" dirty="0" smtClean="0">
                <a:solidFill>
                  <a:srgbClr val="00B0F0"/>
                </a:solidFill>
              </a:rPr>
              <a:t>2</a:t>
            </a:r>
            <a:r>
              <a:rPr lang="en-US" sz="3200" dirty="0" smtClean="0">
                <a:solidFill>
                  <a:srgbClr val="00B0F0"/>
                </a:solidFill>
              </a:rPr>
              <a:t> is 15</a:t>
            </a:r>
            <a:endParaRPr lang="en-US" sz="3200" dirty="0">
              <a:solidFill>
                <a:srgbClr val="00B0F0"/>
              </a:solidFill>
            </a:endParaRPr>
          </a:p>
        </p:txBody>
      </p:sp>
      <p:sp>
        <p:nvSpPr>
          <p:cNvPr id="4" name="Slide Number Placeholder 3"/>
          <p:cNvSpPr>
            <a:spLocks noGrp="1"/>
          </p:cNvSpPr>
          <p:nvPr>
            <p:ph type="sldNum" sz="quarter" idx="12"/>
          </p:nvPr>
        </p:nvSpPr>
        <p:spPr/>
        <p:txBody>
          <a:bodyPr/>
          <a:lstStyle/>
          <a:p>
            <a:fld id="{7BCB5923-EA58-4444-9C5F-6FD9EA66F36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The concurrency Control Protocol</a:t>
            </a:r>
            <a:endParaRPr lang="en-US" b="1" dirty="0">
              <a:solidFill>
                <a:srgbClr val="00B0F0"/>
              </a:solidFill>
            </a:endParaRPr>
          </a:p>
        </p:txBody>
      </p:sp>
      <p:sp>
        <p:nvSpPr>
          <p:cNvPr id="3" name="Content Placeholder 2"/>
          <p:cNvSpPr>
            <a:spLocks noGrp="1"/>
          </p:cNvSpPr>
          <p:nvPr>
            <p:ph idx="1"/>
          </p:nvPr>
        </p:nvSpPr>
        <p:spPr/>
        <p:txBody>
          <a:bodyPr>
            <a:normAutofit fontScale="92500" lnSpcReduction="10000"/>
          </a:bodyPr>
          <a:lstStyle/>
          <a:p>
            <a:pPr algn="just"/>
            <a:r>
              <a:rPr lang="en-US" sz="2800" dirty="0" smtClean="0"/>
              <a:t>In a multiprogramming environment where more than one transactions can be concurrently executed, there exists a need of protocols to control the concurrency of transaction to ensure atomicity and isolation properties of transactions.</a:t>
            </a:r>
          </a:p>
          <a:p>
            <a:pPr algn="just"/>
            <a:r>
              <a:rPr lang="en-US" sz="2800" dirty="0" smtClean="0"/>
              <a:t>Concurrency control protocols can be broadly divided into four categories.</a:t>
            </a:r>
          </a:p>
          <a:p>
            <a:pPr marL="514350" indent="-514350" algn="just">
              <a:buFont typeface="+mj-lt"/>
              <a:buAutoNum type="arabicPeriod"/>
            </a:pPr>
            <a:r>
              <a:rPr lang="en-US" sz="2800" dirty="0" smtClean="0"/>
              <a:t>Lock Based Protocols</a:t>
            </a:r>
          </a:p>
          <a:p>
            <a:pPr marL="514350" indent="-514350" algn="just">
              <a:buFont typeface="+mj-lt"/>
              <a:buAutoNum type="arabicPeriod"/>
            </a:pPr>
            <a:r>
              <a:rPr lang="en-US" sz="2800" dirty="0" smtClean="0"/>
              <a:t>Time Stamp Based protocols</a:t>
            </a:r>
          </a:p>
          <a:p>
            <a:pPr marL="514350" indent="-514350" algn="just">
              <a:buFont typeface="+mj-lt"/>
              <a:buAutoNum type="arabicPeriod"/>
            </a:pPr>
            <a:r>
              <a:rPr lang="en-US" sz="2800" dirty="0" smtClean="0"/>
              <a:t>Validation Based Protocols</a:t>
            </a:r>
          </a:p>
          <a:p>
            <a:pPr marL="514350" indent="-514350" algn="just">
              <a:buFont typeface="+mj-lt"/>
              <a:buAutoNum type="arabicPeriod"/>
            </a:pPr>
            <a:r>
              <a:rPr lang="en-US" sz="2800" dirty="0" smtClean="0"/>
              <a:t>Multi-version Schemes</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Lock Based Protocols</a:t>
            </a:r>
            <a:endParaRPr lang="en-US" b="1" dirty="0">
              <a:solidFill>
                <a:srgbClr val="00B0F0"/>
              </a:solidFill>
            </a:endParaRPr>
          </a:p>
        </p:txBody>
      </p:sp>
      <p:sp>
        <p:nvSpPr>
          <p:cNvPr id="3" name="Content Placeholder 2"/>
          <p:cNvSpPr>
            <a:spLocks noGrp="1"/>
          </p:cNvSpPr>
          <p:nvPr>
            <p:ph idx="1"/>
          </p:nvPr>
        </p:nvSpPr>
        <p:spPr/>
        <p:txBody>
          <a:bodyPr>
            <a:normAutofit/>
          </a:bodyPr>
          <a:lstStyle/>
          <a:p>
            <a:pPr algn="just"/>
            <a:r>
              <a:rPr lang="en-US" sz="2800" dirty="0" smtClean="0"/>
              <a:t>One way to ensure serializability is access the data items in mutually exclusive manner.</a:t>
            </a:r>
          </a:p>
          <a:p>
            <a:pPr algn="just"/>
            <a:r>
              <a:rPr lang="en-US" sz="2800" dirty="0" smtClean="0"/>
              <a:t>This means while one transaction is accessing data item, no other transaction should be allowed to access the data item.</a:t>
            </a:r>
          </a:p>
          <a:p>
            <a:pPr algn="just"/>
            <a:r>
              <a:rPr lang="en-US" sz="2800" dirty="0" smtClean="0"/>
              <a:t>Lock variables are most commonly used approach for achieving mutual exclusion.</a:t>
            </a:r>
          </a:p>
          <a:p>
            <a:pPr algn="just"/>
            <a:r>
              <a:rPr lang="en-US" sz="2800" dirty="0" smtClean="0"/>
              <a:t>Locks  are of two kinds: Binary </a:t>
            </a:r>
            <a:r>
              <a:rPr lang="en-US" sz="2800" i="1" dirty="0" smtClean="0"/>
              <a:t>Locks</a:t>
            </a:r>
            <a:r>
              <a:rPr lang="en-US" sz="2800" dirty="0" smtClean="0"/>
              <a:t> and </a:t>
            </a:r>
            <a:r>
              <a:rPr lang="en-US" sz="2800" i="1" dirty="0" smtClean="0"/>
              <a:t>Shared/Exclusive</a:t>
            </a:r>
            <a:r>
              <a:rPr lang="en-US" sz="2800" dirty="0" smtClean="0"/>
              <a:t> Locks</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Binary Locks</a:t>
            </a:r>
            <a:endParaRPr lang="en-US" b="1" dirty="0">
              <a:solidFill>
                <a:srgbClr val="00B0F0"/>
              </a:solidFill>
            </a:endParaRPr>
          </a:p>
        </p:txBody>
      </p:sp>
      <p:sp>
        <p:nvSpPr>
          <p:cNvPr id="3" name="Content Placeholder 2"/>
          <p:cNvSpPr>
            <a:spLocks noGrp="1"/>
          </p:cNvSpPr>
          <p:nvPr>
            <p:ph idx="1"/>
          </p:nvPr>
        </p:nvSpPr>
        <p:spPr/>
        <p:txBody>
          <a:bodyPr>
            <a:normAutofit fontScale="85000" lnSpcReduction="10000"/>
          </a:bodyPr>
          <a:lstStyle/>
          <a:p>
            <a:pPr algn="just"/>
            <a:r>
              <a:rPr lang="en-US" sz="2800" dirty="0" smtClean="0"/>
              <a:t>Binary lock is a variable that can be only in two states.</a:t>
            </a:r>
          </a:p>
          <a:p>
            <a:pPr algn="just"/>
            <a:r>
              <a:rPr lang="en-US" sz="2800" dirty="0" smtClean="0"/>
              <a:t>It is either locked or unlocked.</a:t>
            </a:r>
          </a:p>
          <a:p>
            <a:pPr algn="just"/>
            <a:r>
              <a:rPr lang="en-US" sz="2800" dirty="0" smtClean="0"/>
              <a:t>Normally locked state is represented by value 1 and unlocked state is represented by value 0.</a:t>
            </a:r>
          </a:p>
          <a:p>
            <a:pPr algn="just"/>
            <a:r>
              <a:rPr lang="en-US" sz="2800" dirty="0" smtClean="0"/>
              <a:t>A distinct lock is associated with each database item x. </a:t>
            </a:r>
            <a:r>
              <a:rPr lang="en-US" sz="2800" dirty="0"/>
              <a:t> </a:t>
            </a:r>
            <a:r>
              <a:rPr lang="en-US" sz="2800" dirty="0" smtClean="0"/>
              <a:t>If the value of the lock on data item x is  1, then x cannot be accessed by a database operation that requests the item.</a:t>
            </a:r>
          </a:p>
          <a:p>
            <a:pPr algn="just"/>
            <a:r>
              <a:rPr lang="en-US" sz="2800" dirty="0" smtClean="0"/>
              <a:t>If the value of the lock on x is 0, then the item can be accessed when requested.</a:t>
            </a:r>
          </a:p>
          <a:p>
            <a:pPr algn="just"/>
            <a:r>
              <a:rPr lang="en-US" sz="2800" dirty="0" smtClean="0"/>
              <a:t>Two operations, lock and unlock are used with binary locking and these two operations must be implemented atomically.</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Locks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In the simple binary locking scheme described above is used, every transaction must obey the following rules:</a:t>
            </a:r>
          </a:p>
          <a:p>
            <a:pPr marL="514350" indent="-514350" algn="just">
              <a:buFont typeface="+mj-lt"/>
              <a:buAutoNum type="arabicPeriod"/>
            </a:pPr>
            <a:r>
              <a:rPr lang="en-US" dirty="0" smtClean="0"/>
              <a:t>A transaction T must issue the operation </a:t>
            </a:r>
            <a:r>
              <a:rPr lang="en-US" b="1" dirty="0" smtClean="0"/>
              <a:t>lock(x)</a:t>
            </a:r>
            <a:r>
              <a:rPr lang="en-US" dirty="0" smtClean="0"/>
              <a:t> before performing any </a:t>
            </a:r>
            <a:r>
              <a:rPr lang="en-US" b="1" dirty="0" smtClean="0"/>
              <a:t>read(x)</a:t>
            </a:r>
            <a:r>
              <a:rPr lang="en-US" dirty="0" smtClean="0"/>
              <a:t> or </a:t>
            </a:r>
            <a:r>
              <a:rPr lang="en-US" b="1" dirty="0" smtClean="0"/>
              <a:t>write(x)</a:t>
            </a:r>
            <a:r>
              <a:rPr lang="en-US" dirty="0" smtClean="0"/>
              <a:t> operations.</a:t>
            </a:r>
          </a:p>
          <a:p>
            <a:pPr marL="514350" indent="-514350" algn="just">
              <a:buFont typeface="+mj-lt"/>
              <a:buAutoNum type="arabicPeriod"/>
            </a:pPr>
            <a:r>
              <a:rPr lang="en-US" dirty="0" smtClean="0"/>
              <a:t>A transaction T must issue the operation unlock(x) after finishing all </a:t>
            </a:r>
            <a:r>
              <a:rPr lang="en-US" b="1" dirty="0" smtClean="0"/>
              <a:t>read(x)</a:t>
            </a:r>
            <a:r>
              <a:rPr lang="en-US" dirty="0" smtClean="0"/>
              <a:t> and </a:t>
            </a:r>
            <a:r>
              <a:rPr lang="en-US" b="1" dirty="0" smtClean="0"/>
              <a:t>write(x)</a:t>
            </a:r>
            <a:r>
              <a:rPr lang="en-US" dirty="0" smtClean="0"/>
              <a:t> operations</a:t>
            </a:r>
          </a:p>
          <a:p>
            <a:pPr marL="514350" indent="-514350" algn="just">
              <a:buFont typeface="+mj-lt"/>
              <a:buAutoNum type="arabicPeriod"/>
            </a:pPr>
            <a:r>
              <a:rPr lang="en-US" dirty="0" smtClean="0"/>
              <a:t>A transaction T will not issue a </a:t>
            </a:r>
            <a:r>
              <a:rPr lang="en-US" b="1" dirty="0" smtClean="0"/>
              <a:t>lock(x)</a:t>
            </a:r>
            <a:r>
              <a:rPr lang="en-US" dirty="0" smtClean="0"/>
              <a:t> operation if the data item x is already locked by it.</a:t>
            </a:r>
          </a:p>
          <a:p>
            <a:pPr marL="514350" indent="-514350" algn="just">
              <a:buFont typeface="+mj-lt"/>
              <a:buAutoNum type="arabicPeriod"/>
            </a:pPr>
            <a:r>
              <a:rPr lang="en-US" dirty="0" smtClean="0"/>
              <a:t>A transaction T will not issue an </a:t>
            </a:r>
            <a:r>
              <a:rPr lang="en-US" b="1" dirty="0" smtClean="0"/>
              <a:t>unlock(x)</a:t>
            </a:r>
            <a:r>
              <a:rPr lang="en-US" dirty="0" smtClean="0"/>
              <a:t> operation if the data item x is not locked by it</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Binary Locks</a:t>
            </a:r>
            <a:endParaRPr lang="en-US" dirty="0">
              <a:solidFill>
                <a:srgbClr val="00B0F0"/>
              </a:solidFill>
            </a:endParaRPr>
          </a:p>
        </p:txBody>
      </p:sp>
      <p:sp>
        <p:nvSpPr>
          <p:cNvPr id="3" name="Content Placeholder 2"/>
          <p:cNvSpPr>
            <a:spLocks noGrp="1"/>
          </p:cNvSpPr>
          <p:nvPr>
            <p:ph idx="1"/>
          </p:nvPr>
        </p:nvSpPr>
        <p:spPr/>
        <p:txBody>
          <a:bodyPr>
            <a:normAutofit fontScale="92500"/>
          </a:bodyPr>
          <a:lstStyle/>
          <a:p>
            <a:pPr algn="just"/>
            <a:r>
              <a:rPr lang="en-US" dirty="0" smtClean="0"/>
              <a:t>The above rules must be enforced by the lock manager module of the database management system.</a:t>
            </a:r>
          </a:p>
          <a:p>
            <a:pPr algn="just"/>
            <a:r>
              <a:rPr lang="en-US" dirty="0" smtClean="0"/>
              <a:t>Between </a:t>
            </a:r>
            <a:r>
              <a:rPr lang="en-US" b="1" dirty="0" smtClean="0"/>
              <a:t>lock(x)</a:t>
            </a:r>
            <a:r>
              <a:rPr lang="en-US" dirty="0" smtClean="0"/>
              <a:t> and </a:t>
            </a:r>
            <a:r>
              <a:rPr lang="en-US" b="1" dirty="0" smtClean="0"/>
              <a:t>unlock(x)</a:t>
            </a:r>
            <a:r>
              <a:rPr lang="en-US" dirty="0" smtClean="0"/>
              <a:t> operations in transaction T, T is said  to hold the lock on item x.</a:t>
            </a:r>
          </a:p>
          <a:p>
            <a:pPr algn="just"/>
            <a:r>
              <a:rPr lang="en-US" dirty="0" smtClean="0"/>
              <a:t>At most one transaction can hold the lock on a particular item.</a:t>
            </a:r>
          </a:p>
          <a:p>
            <a:pPr algn="just"/>
            <a:r>
              <a:rPr lang="en-US" dirty="0" smtClean="0"/>
              <a:t>Thus no two transactions can access the same item concurrently.</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Contents of the unit</a:t>
            </a:r>
            <a:endParaRPr lang="en-US" b="1" dirty="0">
              <a:solidFill>
                <a:srgbClr val="00B0F0"/>
              </a:solidFill>
            </a:endParaRPr>
          </a:p>
        </p:txBody>
      </p:sp>
      <p:sp>
        <p:nvSpPr>
          <p:cNvPr id="3" name="Content Placeholder 2"/>
          <p:cNvSpPr>
            <a:spLocks noGrp="1"/>
          </p:cNvSpPr>
          <p:nvPr>
            <p:ph idx="1"/>
          </p:nvPr>
        </p:nvSpPr>
        <p:spPr/>
        <p:txBody>
          <a:bodyPr/>
          <a:lstStyle/>
          <a:p>
            <a:pPr>
              <a:spcBef>
                <a:spcPts val="600"/>
              </a:spcBef>
              <a:buClr>
                <a:schemeClr val="tx2"/>
              </a:buClr>
            </a:pPr>
            <a:r>
              <a:rPr lang="en-US" altLang="en-US" dirty="0"/>
              <a:t>Two Phase Locking Techniques; Timestamp Ordering; Multiversion Concurrency Control;</a:t>
            </a:r>
          </a:p>
          <a:p>
            <a:pPr>
              <a:spcBef>
                <a:spcPts val="600"/>
              </a:spcBef>
              <a:buClr>
                <a:schemeClr val="tx2"/>
              </a:buClr>
            </a:pPr>
            <a:r>
              <a:rPr lang="en-US" altLang="en-US" dirty="0"/>
              <a:t>Validation (Optimistic) Techniques and Snapshot Isolation Concurrency Control [ 4 Hrs]</a:t>
            </a:r>
          </a:p>
          <a:p>
            <a:pPr>
              <a:spcBef>
                <a:spcPts val="600"/>
              </a:spcBef>
              <a:buClr>
                <a:schemeClr val="tx2"/>
              </a:buClr>
            </a:pPr>
            <a:endParaRPr lang="en-US" altLang="en-US" dirty="0"/>
          </a:p>
          <a:p>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a:t>
            </a:fld>
            <a:endParaRPr lang="en-US"/>
          </a:p>
        </p:txBody>
      </p:sp>
    </p:spTree>
    <p:extLst>
      <p:ext uri="{BB962C8B-B14F-4D97-AF65-F5344CB8AC3E}">
        <p14:creationId xmlns:p14="http://schemas.microsoft.com/office/powerpoint/2010/main" val="252998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Shared/Exclusive Locks</a:t>
            </a:r>
            <a:endParaRPr lang="en-US" b="1" dirty="0">
              <a:solidFill>
                <a:srgbClr val="00B0F0"/>
              </a:solidFill>
            </a:endParaRPr>
          </a:p>
        </p:txBody>
      </p:sp>
      <p:sp>
        <p:nvSpPr>
          <p:cNvPr id="3" name="Content Placeholder 2"/>
          <p:cNvSpPr>
            <a:spLocks noGrp="1"/>
          </p:cNvSpPr>
          <p:nvPr>
            <p:ph idx="1"/>
          </p:nvPr>
        </p:nvSpPr>
        <p:spPr/>
        <p:txBody>
          <a:bodyPr>
            <a:normAutofit/>
          </a:bodyPr>
          <a:lstStyle/>
          <a:p>
            <a:pPr algn="just"/>
            <a:r>
              <a:rPr lang="en-US" sz="2400" dirty="0" smtClean="0"/>
              <a:t>This type of lock is also called multiple mode lock. It has a variable that can be in any of three states: </a:t>
            </a:r>
            <a:r>
              <a:rPr lang="en-US" sz="2400" b="1" dirty="0" smtClean="0"/>
              <a:t>unlocked</a:t>
            </a:r>
            <a:r>
              <a:rPr lang="en-US" sz="2400" dirty="0" smtClean="0"/>
              <a:t>, </a:t>
            </a:r>
            <a:r>
              <a:rPr lang="en-US" sz="2400" b="1" dirty="0" smtClean="0"/>
              <a:t>read-locked (shared lock)</a:t>
            </a:r>
            <a:r>
              <a:rPr lang="en-US" sz="2400" dirty="0" smtClean="0"/>
              <a:t> and </a:t>
            </a:r>
            <a:r>
              <a:rPr lang="en-US" sz="2400" b="1" dirty="0" smtClean="0"/>
              <a:t>write-lock (exclusive lock)</a:t>
            </a:r>
            <a:r>
              <a:rPr lang="en-US" sz="2400" dirty="0" smtClean="0"/>
              <a:t>.</a:t>
            </a:r>
          </a:p>
          <a:p>
            <a:pPr algn="just"/>
            <a:r>
              <a:rPr lang="en-US" sz="2400" dirty="0" smtClean="0"/>
              <a:t>If a transaction acquires </a:t>
            </a:r>
            <a:r>
              <a:rPr lang="en-US" sz="2400" b="1" dirty="0" smtClean="0"/>
              <a:t>shared lock (read lock)</a:t>
            </a:r>
            <a:r>
              <a:rPr lang="en-US" sz="2400" dirty="0" smtClean="0"/>
              <a:t> on data item x then other transactions can also acquire shared lock on data item x.</a:t>
            </a:r>
          </a:p>
          <a:p>
            <a:pPr algn="just"/>
            <a:r>
              <a:rPr lang="en-US" sz="2400" dirty="0" smtClean="0"/>
              <a:t>But no transaction can acquire </a:t>
            </a:r>
            <a:r>
              <a:rPr lang="en-US" sz="2400" b="1" dirty="0" smtClean="0"/>
              <a:t>exclusive lock (write lock)</a:t>
            </a:r>
            <a:r>
              <a:rPr lang="en-US" sz="2400" dirty="0" smtClean="0"/>
              <a:t> on data item x then no other transactions can acquire </a:t>
            </a:r>
            <a:r>
              <a:rPr lang="en-US" sz="2400" b="1" dirty="0" smtClean="0"/>
              <a:t>shared/exclusive lock (read/write lock)</a:t>
            </a:r>
            <a:r>
              <a:rPr lang="en-US" sz="2400" dirty="0" smtClean="0"/>
              <a:t> on the data item.</a:t>
            </a:r>
            <a:endParaRPr lang="en-US" sz="24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00B0F0"/>
                </a:solidFill>
              </a:rPr>
              <a:t>Shared/Exclusive Locks</a:t>
            </a:r>
            <a:endParaRPr lang="en-US" dirty="0">
              <a:solidFill>
                <a:srgbClr val="00B0F0"/>
              </a:solidFill>
            </a:endParaRPr>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pPr algn="just"/>
            <a:r>
              <a:rPr lang="en-US" sz="2800" dirty="0" smtClean="0"/>
              <a:t>When </a:t>
            </a:r>
            <a:r>
              <a:rPr lang="en-US" sz="2800" b="1" dirty="0" smtClean="0"/>
              <a:t>shared/exclusive locking</a:t>
            </a:r>
            <a:r>
              <a:rPr lang="en-US" sz="2800" dirty="0" smtClean="0"/>
              <a:t> is used, the system must enforce the following rules.</a:t>
            </a:r>
          </a:p>
          <a:p>
            <a:pPr marL="514350" indent="-514350" algn="just">
              <a:buFont typeface="+mj-lt"/>
              <a:buAutoNum type="arabicPeriod"/>
            </a:pPr>
            <a:r>
              <a:rPr lang="en-US" sz="2800" dirty="0" smtClean="0"/>
              <a:t>A transaction T must issue the operation </a:t>
            </a:r>
            <a:r>
              <a:rPr lang="en-US" sz="2800" b="1" dirty="0" smtClean="0"/>
              <a:t>read_lock(x)</a:t>
            </a:r>
            <a:r>
              <a:rPr lang="en-US" sz="2800" dirty="0" smtClean="0"/>
              <a:t> before performing </a:t>
            </a:r>
            <a:r>
              <a:rPr lang="en-US" sz="2800" b="1" dirty="0" smtClean="0"/>
              <a:t>read(x)</a:t>
            </a:r>
            <a:r>
              <a:rPr lang="en-US" sz="2800" dirty="0" smtClean="0"/>
              <a:t> operation.</a:t>
            </a:r>
          </a:p>
          <a:p>
            <a:pPr marL="514350" indent="-514350" algn="just">
              <a:buFont typeface="+mj-lt"/>
              <a:buAutoNum type="arabicPeriod"/>
            </a:pPr>
            <a:r>
              <a:rPr lang="en-US" sz="2800" dirty="0" smtClean="0"/>
              <a:t>A transaction T must issue the operation </a:t>
            </a:r>
            <a:r>
              <a:rPr lang="en-US" sz="2800" b="1" dirty="0" smtClean="0"/>
              <a:t>write_lock(x)</a:t>
            </a:r>
            <a:r>
              <a:rPr lang="en-US" sz="2800" dirty="0" smtClean="0"/>
              <a:t> before performing </a:t>
            </a:r>
            <a:r>
              <a:rPr lang="en-US" sz="2800" b="1" dirty="0" smtClean="0"/>
              <a:t>write(x)</a:t>
            </a:r>
            <a:r>
              <a:rPr lang="en-US" sz="2800" dirty="0" smtClean="0"/>
              <a:t> operation.</a:t>
            </a:r>
          </a:p>
          <a:p>
            <a:pPr marL="514350" indent="-514350" algn="just">
              <a:buFont typeface="+mj-lt"/>
              <a:buAutoNum type="arabicPeriod"/>
            </a:pPr>
            <a:r>
              <a:rPr lang="en-US" sz="2800" dirty="0" smtClean="0"/>
              <a:t>A transaction T must issue the operation unlock(x) after finishing all its </a:t>
            </a:r>
            <a:r>
              <a:rPr lang="en-US" sz="2800" b="1" dirty="0" smtClean="0"/>
              <a:t>read(x)</a:t>
            </a:r>
            <a:r>
              <a:rPr lang="en-US" sz="2800" dirty="0" smtClean="0"/>
              <a:t> and </a:t>
            </a:r>
            <a:r>
              <a:rPr lang="en-US" sz="2800" b="1" dirty="0" smtClean="0"/>
              <a:t>write(x)</a:t>
            </a:r>
            <a:r>
              <a:rPr lang="en-US" sz="2800" dirty="0" smtClean="0"/>
              <a:t> operations.</a:t>
            </a:r>
          </a:p>
          <a:p>
            <a:pPr marL="514350" indent="-514350" algn="just">
              <a:buFont typeface="+mj-lt"/>
              <a:buAutoNum type="arabicPeriod"/>
            </a:pPr>
            <a:r>
              <a:rPr lang="en-US" sz="2800" dirty="0" smtClean="0"/>
              <a:t>A transaction T will not issue a </a:t>
            </a:r>
            <a:r>
              <a:rPr lang="en-US" sz="2800" b="1" dirty="0" smtClean="0"/>
              <a:t>read_lock(x) </a:t>
            </a:r>
            <a:r>
              <a:rPr lang="en-US" sz="2800" dirty="0" smtClean="0"/>
              <a:t>operation if it already holds a </a:t>
            </a:r>
            <a:r>
              <a:rPr lang="en-US" sz="2800" b="1" dirty="0" smtClean="0"/>
              <a:t>exclusive</a:t>
            </a:r>
            <a:r>
              <a:rPr lang="en-US" sz="2800" dirty="0" smtClean="0"/>
              <a:t> </a:t>
            </a:r>
            <a:r>
              <a:rPr lang="en-US" sz="2800" b="1" dirty="0" smtClean="0"/>
              <a:t>lock(write-lock)</a:t>
            </a:r>
            <a:r>
              <a:rPr lang="en-US" sz="2800" dirty="0" smtClean="0"/>
              <a:t> on item x.</a:t>
            </a:r>
          </a:p>
          <a:p>
            <a:pPr marL="514350" indent="-514350" algn="just">
              <a:buFont typeface="+mj-lt"/>
              <a:buAutoNum type="arabicPeriod"/>
            </a:pPr>
            <a:r>
              <a:rPr lang="en-US" sz="2800" dirty="0" smtClean="0"/>
              <a:t>A transaction T will not issue a</a:t>
            </a:r>
            <a:r>
              <a:rPr lang="en-US" sz="2800" b="1" dirty="0" smtClean="0"/>
              <a:t> write_lock(x) </a:t>
            </a:r>
            <a:r>
              <a:rPr lang="en-US" sz="2800" dirty="0" smtClean="0"/>
              <a:t>operation if it already holds a </a:t>
            </a:r>
            <a:r>
              <a:rPr lang="en-US" sz="2800" b="1" dirty="0" smtClean="0"/>
              <a:t>shared lock (read-lock)</a:t>
            </a:r>
            <a:r>
              <a:rPr lang="en-US" sz="2800" dirty="0" smtClean="0"/>
              <a:t> or </a:t>
            </a:r>
            <a:r>
              <a:rPr lang="en-US" sz="2800" b="1" dirty="0" smtClean="0"/>
              <a:t>exclusive lock(write-lock)</a:t>
            </a:r>
            <a:r>
              <a:rPr lang="en-US" sz="2800" dirty="0" smtClean="0"/>
              <a:t> on item x.</a:t>
            </a:r>
          </a:p>
          <a:p>
            <a:pPr marL="514350" indent="-514350" algn="just">
              <a:buFont typeface="+mj-lt"/>
              <a:buAutoNum type="arabicPeriod"/>
            </a:pPr>
            <a:r>
              <a:rPr lang="en-US" sz="2800" dirty="0" smtClean="0"/>
              <a:t>A transaction T will not issue an </a:t>
            </a:r>
            <a:r>
              <a:rPr lang="en-US" sz="2800" b="1" dirty="0" smtClean="0"/>
              <a:t>unlock(x)</a:t>
            </a:r>
            <a:r>
              <a:rPr lang="en-US" sz="2800" dirty="0" smtClean="0"/>
              <a:t> operation if it does not hold a </a:t>
            </a:r>
            <a:r>
              <a:rPr lang="en-US" sz="2800" b="1" dirty="0" smtClean="0"/>
              <a:t>shared lock (read-lock)</a:t>
            </a:r>
            <a:r>
              <a:rPr lang="en-US" sz="2800" dirty="0" smtClean="0"/>
              <a:t> or </a:t>
            </a:r>
            <a:r>
              <a:rPr lang="en-US" sz="2800" b="1" dirty="0" smtClean="0"/>
              <a:t>exclusive lock (write-lock)</a:t>
            </a:r>
            <a:r>
              <a:rPr lang="en-US" sz="2800" dirty="0" smtClean="0"/>
              <a:t> on item x</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Shared/Exclusive Locks</a:t>
            </a:r>
            <a:endParaRPr lang="en-US" dirty="0">
              <a:solidFill>
                <a:srgbClr val="00B0F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18399741"/>
              </p:ext>
            </p:extLst>
          </p:nvPr>
        </p:nvGraphicFramePr>
        <p:xfrm>
          <a:off x="1981200" y="1828799"/>
          <a:ext cx="4419600" cy="1936244"/>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tblGrid>
              <a:tr h="806956">
                <a:tc>
                  <a:txBody>
                    <a:bodyPr/>
                    <a:lstStyle/>
                    <a:p>
                      <a:r>
                        <a:rPr lang="en-US" dirty="0" smtClean="0"/>
                        <a:t>             T</a:t>
                      </a:r>
                      <a:r>
                        <a:rPr lang="en-US" baseline="-25000" dirty="0" smtClean="0"/>
                        <a:t>j</a:t>
                      </a:r>
                    </a:p>
                    <a:p>
                      <a:endParaRPr lang="en-US" dirty="0" smtClean="0"/>
                    </a:p>
                    <a:p>
                      <a:r>
                        <a:rPr lang="en-US" dirty="0" smtClean="0"/>
                        <a:t>T</a:t>
                      </a:r>
                      <a:r>
                        <a:rPr lang="en-US" baseline="-25000" dirty="0" smtClean="0"/>
                        <a:t>i</a:t>
                      </a:r>
                      <a:endParaRPr lang="en-US" baseline="-25000" dirty="0"/>
                    </a:p>
                  </a:txBody>
                  <a:tcPr>
                    <a:solidFill>
                      <a:schemeClr val="accent1"/>
                    </a:solidFill>
                  </a:tcPr>
                </a:tc>
                <a:tc>
                  <a:txBody>
                    <a:bodyPr/>
                    <a:lstStyle/>
                    <a:p>
                      <a:r>
                        <a:rPr lang="en-US" dirty="0" smtClean="0"/>
                        <a:t>Read</a:t>
                      </a:r>
                      <a:endParaRPr lang="en-US" dirty="0"/>
                    </a:p>
                  </a:txBody>
                  <a:tcPr/>
                </a:tc>
                <a:tc>
                  <a:txBody>
                    <a:bodyPr/>
                    <a:lstStyle/>
                    <a:p>
                      <a:r>
                        <a:rPr lang="en-US" dirty="0" smtClean="0"/>
                        <a:t>Write</a:t>
                      </a:r>
                      <a:endParaRPr lang="en-US" dirty="0"/>
                    </a:p>
                  </a:txBody>
                  <a:tcPr/>
                </a:tc>
                <a:extLst>
                  <a:ext uri="{0D108BD9-81ED-4DB2-BD59-A6C34878D82A}">
                    <a16:rowId xmlns:a16="http://schemas.microsoft.com/office/drawing/2014/main" val="10000"/>
                  </a:ext>
                </a:extLst>
              </a:tr>
              <a:tr h="510922">
                <a:tc>
                  <a:txBody>
                    <a:bodyPr/>
                    <a:lstStyle/>
                    <a:p>
                      <a:r>
                        <a:rPr lang="en-US" dirty="0" smtClean="0"/>
                        <a:t>Read</a:t>
                      </a:r>
                      <a:endParaRPr lang="en-US" dirty="0"/>
                    </a:p>
                  </a:txBody>
                  <a:tcPr/>
                </a:tc>
                <a:tc>
                  <a:txBody>
                    <a:bodyPr/>
                    <a:lstStyle/>
                    <a:p>
                      <a:r>
                        <a:rPr lang="en-US" dirty="0" smtClean="0"/>
                        <a:t>Yes</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1"/>
                  </a:ext>
                </a:extLst>
              </a:tr>
              <a:tr h="510922">
                <a:tc>
                  <a:txBody>
                    <a:bodyPr/>
                    <a:lstStyle/>
                    <a:p>
                      <a:r>
                        <a:rPr lang="en-US" dirty="0" smtClean="0"/>
                        <a:t>Write</a:t>
                      </a:r>
                      <a:endParaRPr lang="en-US" dirty="0"/>
                    </a:p>
                  </a:txBody>
                  <a:tcPr/>
                </a:tc>
                <a:tc>
                  <a:txBody>
                    <a:bodyPr/>
                    <a:lstStyle/>
                    <a:p>
                      <a:r>
                        <a:rPr lang="en-US" dirty="0" smtClean="0"/>
                        <a:t>No</a:t>
                      </a:r>
                      <a:endParaRPr lang="en-US" dirty="0"/>
                    </a:p>
                  </a:txBody>
                  <a:tcPr/>
                </a:tc>
                <a:tc>
                  <a:txBody>
                    <a:bodyPr/>
                    <a:lstStyle/>
                    <a:p>
                      <a:r>
                        <a:rPr lang="en-US" dirty="0" smtClean="0"/>
                        <a:t>No</a:t>
                      </a:r>
                      <a:endParaRPr lang="en-US" dirty="0"/>
                    </a:p>
                  </a:txBody>
                  <a:tcP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22</a:t>
            </a:fld>
            <a:endParaRPr lang="en-US"/>
          </a:p>
        </p:txBody>
      </p:sp>
      <p:sp>
        <p:nvSpPr>
          <p:cNvPr id="8" name="TextBox 7"/>
          <p:cNvSpPr txBox="1"/>
          <p:nvPr/>
        </p:nvSpPr>
        <p:spPr>
          <a:xfrm>
            <a:off x="2286000" y="1219200"/>
            <a:ext cx="3581400" cy="369332"/>
          </a:xfrm>
          <a:prstGeom prst="rect">
            <a:avLst/>
          </a:prstGeom>
          <a:noFill/>
        </p:spPr>
        <p:txBody>
          <a:bodyPr wrap="square" rtlCol="0">
            <a:spAutoFit/>
          </a:bodyPr>
          <a:lstStyle/>
          <a:p>
            <a:r>
              <a:rPr lang="en-US" dirty="0" smtClean="0"/>
              <a:t>Lock Compatibility Matrix</a:t>
            </a:r>
            <a:endParaRPr lang="en-US" dirty="0"/>
          </a:p>
        </p:txBody>
      </p:sp>
      <p:sp>
        <p:nvSpPr>
          <p:cNvPr id="9" name="TextBox 8"/>
          <p:cNvSpPr txBox="1"/>
          <p:nvPr/>
        </p:nvSpPr>
        <p:spPr>
          <a:xfrm>
            <a:off x="2362200" y="4267200"/>
            <a:ext cx="3581400" cy="369332"/>
          </a:xfrm>
          <a:prstGeom prst="rect">
            <a:avLst/>
          </a:prstGeom>
          <a:noFill/>
        </p:spPr>
        <p:txBody>
          <a:bodyPr wrap="square" rtlCol="0">
            <a:spAutoFit/>
          </a:bodyPr>
          <a:lstStyle/>
          <a:p>
            <a:r>
              <a:rPr lang="en-US" b="1" dirty="0" smtClean="0"/>
              <a:t>Figure: Lock compatibility Matrix</a:t>
            </a:r>
            <a:endParaRPr lang="en-US" b="1" dirty="0"/>
          </a:p>
        </p:txBody>
      </p:sp>
      <p:cxnSp>
        <p:nvCxnSpPr>
          <p:cNvPr id="6" name="Straight Connector 5"/>
          <p:cNvCxnSpPr/>
          <p:nvPr/>
        </p:nvCxnSpPr>
        <p:spPr>
          <a:xfrm>
            <a:off x="1981200" y="1828800"/>
            <a:ext cx="1295400" cy="8382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95287"/>
          </a:xfrm>
        </p:spPr>
        <p:txBody>
          <a:bodyPr>
            <a:normAutofit fontScale="90000"/>
          </a:bodyPr>
          <a:lstStyle/>
          <a:p>
            <a:r>
              <a:rPr lang="en-US" b="1" dirty="0" smtClean="0">
                <a:solidFill>
                  <a:srgbClr val="00B0F0"/>
                </a:solidFill>
              </a:rPr>
              <a:t>Lock Conversion</a:t>
            </a:r>
            <a:endParaRPr lang="en-US" b="1" dirty="0">
              <a:solidFill>
                <a:srgbClr val="00B0F0"/>
              </a:solidFill>
            </a:endParaRPr>
          </a:p>
        </p:txBody>
      </p:sp>
      <p:sp>
        <p:nvSpPr>
          <p:cNvPr id="3" name="Content Placeholder 2"/>
          <p:cNvSpPr>
            <a:spLocks noGrp="1"/>
          </p:cNvSpPr>
          <p:nvPr>
            <p:ph idx="1"/>
          </p:nvPr>
        </p:nvSpPr>
        <p:spPr>
          <a:xfrm>
            <a:off x="76200" y="990600"/>
            <a:ext cx="8610600" cy="5410200"/>
          </a:xfrm>
        </p:spPr>
        <p:txBody>
          <a:bodyPr>
            <a:normAutofit fontScale="92500" lnSpcReduction="10000"/>
          </a:bodyPr>
          <a:lstStyle/>
          <a:p>
            <a:pPr algn="just"/>
            <a:r>
              <a:rPr lang="en-US" dirty="0" smtClean="0"/>
              <a:t>Sometimes it is desirable to convert locks from one locked state to another.</a:t>
            </a:r>
          </a:p>
          <a:p>
            <a:pPr algn="just"/>
            <a:r>
              <a:rPr lang="en-US" dirty="0" smtClean="0"/>
              <a:t>Such conversion of lock state is called lock conversion. </a:t>
            </a:r>
          </a:p>
          <a:p>
            <a:pPr algn="just"/>
            <a:r>
              <a:rPr lang="en-US" dirty="0" smtClean="0"/>
              <a:t>DBMS have to relax conditions 4 and 5 in the shared/exclusive lock rule in order to allow lock conversion.</a:t>
            </a:r>
          </a:p>
          <a:p>
            <a:pPr algn="just"/>
            <a:r>
              <a:rPr lang="en-US" dirty="0" smtClean="0"/>
              <a:t>That is, a transaction that already holds a lock on item x is allowed under certain condition to convert the lock from one locked state to another.</a:t>
            </a:r>
          </a:p>
          <a:p>
            <a:pPr algn="just"/>
            <a:r>
              <a:rPr lang="en-US" dirty="0" smtClean="0"/>
              <a:t>Lock conversion can be of two types: </a:t>
            </a:r>
            <a:r>
              <a:rPr lang="en-US" b="1" dirty="0"/>
              <a:t>L</a:t>
            </a:r>
            <a:r>
              <a:rPr lang="en-US" b="1" dirty="0" smtClean="0"/>
              <a:t>ock </a:t>
            </a:r>
            <a:r>
              <a:rPr lang="en-US" b="1" i="1" dirty="0" smtClean="0"/>
              <a:t>Upgrade</a:t>
            </a:r>
            <a:r>
              <a:rPr lang="en-US" dirty="0" smtClean="0"/>
              <a:t> and </a:t>
            </a:r>
            <a:r>
              <a:rPr lang="en-US" b="1" dirty="0" smtClean="0"/>
              <a:t>Lock D</a:t>
            </a:r>
            <a:r>
              <a:rPr lang="en-US" b="1" i="1" dirty="0" smtClean="0"/>
              <a:t>owngrade</a:t>
            </a:r>
            <a:endParaRPr lang="en-US" b="1" i="1"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Luck Upgrade</a:t>
            </a:r>
            <a:endParaRPr lang="en-US" b="1" dirty="0">
              <a:solidFill>
                <a:srgbClr val="00B0F0"/>
              </a:solidFill>
            </a:endParaRPr>
          </a:p>
        </p:txBody>
      </p:sp>
      <p:sp>
        <p:nvSpPr>
          <p:cNvPr id="3" name="Content Placeholder 2"/>
          <p:cNvSpPr>
            <a:spLocks noGrp="1"/>
          </p:cNvSpPr>
          <p:nvPr>
            <p:ph idx="1"/>
          </p:nvPr>
        </p:nvSpPr>
        <p:spPr/>
        <p:txBody>
          <a:bodyPr/>
          <a:lstStyle/>
          <a:p>
            <a:pPr algn="just"/>
            <a:r>
              <a:rPr lang="en-US" dirty="0" smtClean="0"/>
              <a:t>This operation is used to convert existing </a:t>
            </a:r>
            <a:r>
              <a:rPr lang="en-US" b="1" dirty="0" smtClean="0"/>
              <a:t>read lock</a:t>
            </a:r>
            <a:r>
              <a:rPr lang="en-US" dirty="0" smtClean="0"/>
              <a:t> to </a:t>
            </a:r>
            <a:r>
              <a:rPr lang="en-US" b="1" dirty="0" smtClean="0"/>
              <a:t>write lock</a:t>
            </a:r>
            <a:r>
              <a:rPr lang="en-US" dirty="0" smtClean="0"/>
              <a:t>.</a:t>
            </a:r>
          </a:p>
          <a:p>
            <a:pPr algn="just"/>
            <a:r>
              <a:rPr lang="en-US" dirty="0" smtClean="0"/>
              <a:t>Transaction T</a:t>
            </a:r>
            <a:r>
              <a:rPr lang="en-US" baseline="-25000" dirty="0" smtClean="0"/>
              <a:t>i</a:t>
            </a:r>
            <a:r>
              <a:rPr lang="en-US" dirty="0" smtClean="0"/>
              <a:t> can upgrade </a:t>
            </a:r>
            <a:r>
              <a:rPr lang="en-US" b="1" dirty="0" smtClean="0"/>
              <a:t>read_lock </a:t>
            </a:r>
            <a:r>
              <a:rPr lang="en-US" dirty="0" smtClean="0"/>
              <a:t>on an item x only when no other transactions T</a:t>
            </a:r>
            <a:r>
              <a:rPr lang="en-US" baseline="-25000" dirty="0" smtClean="0"/>
              <a:t>j</a:t>
            </a:r>
            <a:r>
              <a:rPr lang="en-US" dirty="0" smtClean="0"/>
              <a:t> holds </a:t>
            </a:r>
            <a:r>
              <a:rPr lang="en-US" b="1" dirty="0" smtClean="0"/>
              <a:t>read_lock </a:t>
            </a:r>
            <a:r>
              <a:rPr lang="en-US" dirty="0" smtClean="0"/>
              <a:t>on the data item x.</a:t>
            </a:r>
          </a:p>
          <a:p>
            <a:pPr algn="just"/>
            <a:r>
              <a:rPr lang="en-US" dirty="0" smtClean="0"/>
              <a:t>Otherwise lock upgrade operation will be rejected</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Lock Downgrade</a:t>
            </a:r>
            <a:endParaRPr lang="en-US" b="1" dirty="0">
              <a:solidFill>
                <a:srgbClr val="00B0F0"/>
              </a:solidFill>
            </a:endParaRPr>
          </a:p>
        </p:txBody>
      </p:sp>
      <p:sp>
        <p:nvSpPr>
          <p:cNvPr id="3" name="Content Placeholder 2"/>
          <p:cNvSpPr>
            <a:spLocks noGrp="1"/>
          </p:cNvSpPr>
          <p:nvPr>
            <p:ph idx="1"/>
          </p:nvPr>
        </p:nvSpPr>
        <p:spPr/>
        <p:txBody>
          <a:bodyPr/>
          <a:lstStyle/>
          <a:p>
            <a:pPr algn="just"/>
            <a:r>
              <a:rPr lang="en-US" dirty="0" smtClean="0"/>
              <a:t>This operation is used to convert existing </a:t>
            </a:r>
            <a:r>
              <a:rPr lang="en-US" b="1" dirty="0" smtClean="0"/>
              <a:t>write lock</a:t>
            </a:r>
            <a:r>
              <a:rPr lang="en-US" dirty="0" smtClean="0"/>
              <a:t> to </a:t>
            </a:r>
            <a:r>
              <a:rPr lang="en-US" b="1" dirty="0" smtClean="0"/>
              <a:t>read lock</a:t>
            </a:r>
            <a:r>
              <a:rPr lang="en-US" dirty="0" smtClean="0"/>
              <a:t>.</a:t>
            </a:r>
          </a:p>
          <a:p>
            <a:pPr algn="just"/>
            <a:r>
              <a:rPr lang="en-US" dirty="0" smtClean="0"/>
              <a:t>If a transaction holds </a:t>
            </a:r>
            <a:r>
              <a:rPr lang="en-US" b="1" dirty="0" smtClean="0"/>
              <a:t>write_lock</a:t>
            </a:r>
            <a:r>
              <a:rPr lang="en-US" dirty="0" smtClean="0"/>
              <a:t> on data item x, no other transaction can have any lock on data item x.</a:t>
            </a:r>
          </a:p>
          <a:p>
            <a:pPr algn="just"/>
            <a:r>
              <a:rPr lang="en-US" dirty="0" smtClean="0"/>
              <a:t>Therefore transaction T</a:t>
            </a:r>
            <a:r>
              <a:rPr lang="en-US" baseline="-25000" dirty="0" smtClean="0"/>
              <a:t>i</a:t>
            </a:r>
            <a:r>
              <a:rPr lang="en-US" dirty="0" smtClean="0"/>
              <a:t> can always convert </a:t>
            </a:r>
            <a:r>
              <a:rPr lang="en-US" b="1" dirty="0" smtClean="0"/>
              <a:t>write_lock </a:t>
            </a:r>
            <a:r>
              <a:rPr lang="en-US" dirty="0" smtClean="0"/>
              <a:t>on data item x to</a:t>
            </a:r>
            <a:r>
              <a:rPr lang="en-US" b="1" dirty="0" smtClean="0"/>
              <a:t> read_lock</a:t>
            </a:r>
            <a:endParaRPr lang="en-US" b="1"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Two Phase Locking Protocol (2 PL)</a:t>
            </a:r>
            <a:endParaRPr lang="en-US" b="1" dirty="0">
              <a:solidFill>
                <a:srgbClr val="00B0F0"/>
              </a:solidFill>
            </a:endParaRPr>
          </a:p>
        </p:txBody>
      </p:sp>
      <p:sp>
        <p:nvSpPr>
          <p:cNvPr id="3" name="Content Placeholder 2"/>
          <p:cNvSpPr>
            <a:spLocks noGrp="1"/>
          </p:cNvSpPr>
          <p:nvPr>
            <p:ph idx="1"/>
          </p:nvPr>
        </p:nvSpPr>
        <p:spPr/>
        <p:txBody>
          <a:bodyPr/>
          <a:lstStyle/>
          <a:p>
            <a:r>
              <a:rPr lang="en-US" dirty="0" smtClean="0"/>
              <a:t>The two phase locking protocol is used to ensure the </a:t>
            </a:r>
            <a:r>
              <a:rPr lang="en-US" b="1" dirty="0"/>
              <a:t>S</a:t>
            </a:r>
            <a:r>
              <a:rPr lang="en-US" b="1" dirty="0" smtClean="0"/>
              <a:t>erializability </a:t>
            </a:r>
            <a:r>
              <a:rPr lang="en-US" dirty="0" smtClean="0"/>
              <a:t>in database.</a:t>
            </a:r>
          </a:p>
          <a:p>
            <a:r>
              <a:rPr lang="en-US" dirty="0" smtClean="0"/>
              <a:t>This protocol is implemented in two phases:</a:t>
            </a:r>
          </a:p>
          <a:p>
            <a:r>
              <a:rPr lang="en-US" b="1" dirty="0" smtClean="0"/>
              <a:t>Growing Phase</a:t>
            </a:r>
            <a:r>
              <a:rPr lang="en-US" dirty="0" smtClean="0"/>
              <a:t> and </a:t>
            </a:r>
            <a:r>
              <a:rPr lang="en-US" b="1" dirty="0" smtClean="0"/>
              <a:t>Shrinking Phase</a:t>
            </a:r>
            <a:endParaRPr lang="en-US" b="1"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Growing Phase</a:t>
            </a:r>
            <a:endParaRPr lang="en-US" b="1" dirty="0">
              <a:solidFill>
                <a:srgbClr val="00B0F0"/>
              </a:solidFill>
            </a:endParaRPr>
          </a:p>
        </p:txBody>
      </p:sp>
      <p:sp>
        <p:nvSpPr>
          <p:cNvPr id="3" name="Content Placeholder 2"/>
          <p:cNvSpPr>
            <a:spLocks noGrp="1"/>
          </p:cNvSpPr>
          <p:nvPr>
            <p:ph idx="1"/>
          </p:nvPr>
        </p:nvSpPr>
        <p:spPr/>
        <p:txBody>
          <a:bodyPr/>
          <a:lstStyle/>
          <a:p>
            <a:pPr algn="just"/>
            <a:r>
              <a:rPr lang="en-US" dirty="0" smtClean="0"/>
              <a:t>In this phase we put read or write lock based on need on the data.</a:t>
            </a:r>
          </a:p>
          <a:p>
            <a:pPr algn="just"/>
            <a:r>
              <a:rPr lang="en-US" dirty="0" smtClean="0"/>
              <a:t>In this phase  we do not release any lock.</a:t>
            </a:r>
          </a:p>
          <a:p>
            <a:pPr algn="just"/>
            <a:r>
              <a:rPr lang="en-US" dirty="0" smtClean="0"/>
              <a:t>All lock operation must precede first unlock operation in a transaction</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Shrinking Phase</a:t>
            </a:r>
            <a:endParaRPr lang="en-US" b="1" dirty="0">
              <a:solidFill>
                <a:srgbClr val="00B0F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This phase is just reverse of growing phase.</a:t>
            </a:r>
          </a:p>
          <a:p>
            <a:pPr algn="just"/>
            <a:r>
              <a:rPr lang="en-US" dirty="0" smtClean="0"/>
              <a:t>In this phase we release read and  write lock but do not put any lock on data.</a:t>
            </a:r>
          </a:p>
          <a:p>
            <a:pPr algn="just"/>
            <a:r>
              <a:rPr lang="en-US" dirty="0" smtClean="0"/>
              <a:t>Unlock operations can only appear after last lock operation</a:t>
            </a:r>
          </a:p>
          <a:p>
            <a:pPr algn="just"/>
            <a:r>
              <a:rPr lang="en-US" dirty="0" smtClean="0"/>
              <a:t> For a transaction these two phases must be </a:t>
            </a:r>
            <a:r>
              <a:rPr lang="en-US" b="1" dirty="0" smtClean="0"/>
              <a:t>mutually exclusive</a:t>
            </a:r>
            <a:r>
              <a:rPr lang="en-US" dirty="0" smtClean="0"/>
              <a:t>.</a:t>
            </a:r>
          </a:p>
          <a:p>
            <a:pPr algn="just"/>
            <a:r>
              <a:rPr lang="en-US" dirty="0" smtClean="0"/>
              <a:t>This means, during locking phase unlocking phase must not start and during unlocking phase, locking must not begin</a:t>
            </a:r>
          </a:p>
          <a:p>
            <a:pPr algn="just"/>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Two Phase Locking Protocol (2 PL)</a:t>
            </a:r>
          </a:p>
        </p:txBody>
      </p:sp>
      <p:sp>
        <p:nvSpPr>
          <p:cNvPr id="3" name="Content Placeholder 2"/>
          <p:cNvSpPr>
            <a:spLocks noGrp="1"/>
          </p:cNvSpPr>
          <p:nvPr>
            <p:ph idx="1"/>
          </p:nvPr>
        </p:nvSpPr>
        <p:spPr>
          <a:xfrm>
            <a:off x="457200" y="1219200"/>
            <a:ext cx="8229600" cy="5137150"/>
          </a:xfrm>
        </p:spPr>
        <p:txBody>
          <a:bodyPr>
            <a:normAutofit/>
          </a:bodyPr>
          <a:lstStyle/>
          <a:p>
            <a:pPr algn="just"/>
            <a:r>
              <a:rPr lang="en-US" sz="2400" dirty="0" smtClean="0"/>
              <a:t>It can be proved that if every transaction in a schedule follows the 2PL, the schedule is guaranteed to be serializable, obviating the need to test for test for serializability of schedule any more.</a:t>
            </a:r>
          </a:p>
          <a:p>
            <a:pPr algn="just"/>
            <a:r>
              <a:rPr lang="en-US" sz="2400" dirty="0" smtClean="0"/>
              <a:t>If lock conversion is allowed, then upgrading of locks must be done during  the growing phase and downgrading of locks must be done in shrinking phase.</a:t>
            </a:r>
          </a:p>
          <a:p>
            <a:pPr algn="just"/>
            <a:r>
              <a:rPr lang="en-US" sz="2400" dirty="0" smtClean="0"/>
              <a:t>Hence </a:t>
            </a:r>
            <a:r>
              <a:rPr lang="en-US" sz="2400" b="1" dirty="0" smtClean="0"/>
              <a:t>read_lock(x)</a:t>
            </a:r>
            <a:r>
              <a:rPr lang="en-US" sz="2400" dirty="0" smtClean="0"/>
              <a:t> operation that downgrades  an already held </a:t>
            </a:r>
            <a:r>
              <a:rPr lang="en-US" sz="2400" b="1" dirty="0" smtClean="0"/>
              <a:t>write lock</a:t>
            </a:r>
            <a:r>
              <a:rPr lang="en-US" sz="2400" dirty="0" smtClean="0"/>
              <a:t> on x can appear only in the shrinking phase and </a:t>
            </a:r>
            <a:r>
              <a:rPr lang="en-US" sz="2400" b="1" dirty="0" smtClean="0"/>
              <a:t>write_lock(x)</a:t>
            </a:r>
            <a:r>
              <a:rPr lang="en-US" sz="2400" dirty="0" smtClean="0"/>
              <a:t>  operation that upgrades an already held </a:t>
            </a:r>
            <a:r>
              <a:rPr lang="en-US" sz="2400" b="1" dirty="0" smtClean="0"/>
              <a:t>read lock</a:t>
            </a:r>
            <a:r>
              <a:rPr lang="en-US" sz="2400" dirty="0" smtClean="0"/>
              <a:t> on x can appear only in the growing phase.</a:t>
            </a:r>
            <a:endParaRPr lang="en-US" sz="24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B0F0"/>
                </a:solidFill>
              </a:rPr>
              <a:t>Introduction to Concurrency Control</a:t>
            </a:r>
            <a:endParaRPr lang="en-US" sz="3600" b="1" dirty="0">
              <a:solidFill>
                <a:srgbClr val="00B0F0"/>
              </a:solidFill>
            </a:endParaRPr>
          </a:p>
        </p:txBody>
      </p:sp>
      <p:sp>
        <p:nvSpPr>
          <p:cNvPr id="3" name="Content Placeholder 2"/>
          <p:cNvSpPr>
            <a:spLocks noGrp="1"/>
          </p:cNvSpPr>
          <p:nvPr>
            <p:ph idx="1"/>
          </p:nvPr>
        </p:nvSpPr>
        <p:spPr/>
        <p:txBody>
          <a:bodyPr>
            <a:normAutofit fontScale="92500"/>
          </a:bodyPr>
          <a:lstStyle/>
          <a:p>
            <a:pPr algn="just"/>
            <a:r>
              <a:rPr lang="en-US" sz="2800" dirty="0" smtClean="0"/>
              <a:t>Transaction execute either serially or concurrently.</a:t>
            </a:r>
          </a:p>
          <a:p>
            <a:pPr algn="just"/>
            <a:r>
              <a:rPr lang="en-US" sz="2800" dirty="0" smtClean="0"/>
              <a:t>If all the transactions are restricted to execute serially, </a:t>
            </a:r>
            <a:r>
              <a:rPr lang="en-US" sz="2800" b="1" dirty="0" smtClean="0"/>
              <a:t>isolation</a:t>
            </a:r>
            <a:r>
              <a:rPr lang="en-US" sz="2800" dirty="0" smtClean="0"/>
              <a:t> property of transaction is maintained and database remains in a </a:t>
            </a:r>
            <a:r>
              <a:rPr lang="en-US" sz="2800" b="1" dirty="0" smtClean="0"/>
              <a:t>consistent state</a:t>
            </a:r>
            <a:r>
              <a:rPr lang="en-US" sz="2800" dirty="0" smtClean="0"/>
              <a:t>.</a:t>
            </a:r>
          </a:p>
          <a:p>
            <a:pPr algn="just"/>
            <a:r>
              <a:rPr lang="en-US" sz="2800" dirty="0" smtClean="0"/>
              <a:t>However, executing transactions serially unnecessarily reduce the resource utilization.</a:t>
            </a:r>
          </a:p>
          <a:p>
            <a:pPr algn="just"/>
            <a:r>
              <a:rPr lang="en-US" sz="2800" dirty="0" smtClean="0"/>
              <a:t>On the other hand, execution of several transactions concurrently may result in </a:t>
            </a:r>
            <a:r>
              <a:rPr lang="en-US" sz="2800" b="1" dirty="0" smtClean="0"/>
              <a:t>interleaved</a:t>
            </a:r>
            <a:r>
              <a:rPr lang="en-US" sz="2800" dirty="0" smtClean="0"/>
              <a:t> operations and isolation property may no longer be preserved.</a:t>
            </a:r>
          </a:p>
          <a:p>
            <a:pPr algn="just"/>
            <a:r>
              <a:rPr lang="en-US" sz="2800" dirty="0" smtClean="0"/>
              <a:t>Thus it may leave the database in an </a:t>
            </a:r>
            <a:r>
              <a:rPr lang="en-US" sz="2800" b="1" dirty="0" smtClean="0"/>
              <a:t>inconsistent state</a:t>
            </a:r>
            <a:endParaRPr lang="en-US" sz="2800" b="1"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22694227"/>
              </p:ext>
            </p:extLst>
          </p:nvPr>
        </p:nvGraphicFramePr>
        <p:xfrm>
          <a:off x="381000" y="0"/>
          <a:ext cx="5791200" cy="661416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3915">
                <a:tc>
                  <a:txBody>
                    <a:bodyPr/>
                    <a:lstStyle/>
                    <a:p>
                      <a:r>
                        <a:rPr lang="en-US" sz="1600" dirty="0" smtClean="0"/>
                        <a:t>T</a:t>
                      </a:r>
                      <a:r>
                        <a:rPr lang="en-US" sz="1600" baseline="-25000" dirty="0" smtClean="0"/>
                        <a:t>1</a:t>
                      </a:r>
                      <a:endParaRPr lang="en-US" sz="1600" baseline="-25000" dirty="0"/>
                    </a:p>
                  </a:txBody>
                  <a:tcPr/>
                </a:tc>
                <a:tc>
                  <a:txBody>
                    <a:bodyPr/>
                    <a:lstStyle/>
                    <a:p>
                      <a:r>
                        <a:rPr lang="en-US" sz="1600" dirty="0" smtClean="0"/>
                        <a:t>T</a:t>
                      </a:r>
                      <a:r>
                        <a:rPr lang="en-US" sz="1600" baseline="-25000" dirty="0" smtClean="0"/>
                        <a:t>2</a:t>
                      </a:r>
                      <a:endParaRPr lang="en-US" sz="1600" baseline="-25000" dirty="0"/>
                    </a:p>
                  </a:txBody>
                  <a:tcPr/>
                </a:tc>
                <a:tc>
                  <a:txBody>
                    <a:bodyPr/>
                    <a:lstStyle/>
                    <a:p>
                      <a:r>
                        <a:rPr lang="en-US" sz="1600" dirty="0" smtClean="0"/>
                        <a:t>Data Items Values</a:t>
                      </a:r>
                      <a:endParaRPr lang="en-US" sz="1600" dirty="0"/>
                    </a:p>
                  </a:txBody>
                  <a:tcPr/>
                </a:tc>
                <a:extLst>
                  <a:ext uri="{0D108BD9-81ED-4DB2-BD59-A6C34878D82A}">
                    <a16:rowId xmlns:a16="http://schemas.microsoft.com/office/drawing/2014/main" val="10000"/>
                  </a:ext>
                </a:extLst>
              </a:tr>
              <a:tr h="293915">
                <a:tc>
                  <a:txBody>
                    <a:bodyPr/>
                    <a:lstStyle/>
                    <a:p>
                      <a:r>
                        <a:rPr lang="en-US" sz="1600" dirty="0" smtClean="0"/>
                        <a:t>Lock(x)</a:t>
                      </a:r>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0001"/>
                  </a:ext>
                </a:extLst>
              </a:tr>
              <a:tr h="293915">
                <a:tc>
                  <a:txBody>
                    <a:bodyPr/>
                    <a:lstStyle/>
                    <a:p>
                      <a:r>
                        <a:rPr lang="en-US" sz="1600" dirty="0" smtClean="0"/>
                        <a:t>Read(x)</a:t>
                      </a:r>
                      <a:endParaRPr lang="en-US" sz="1600" dirty="0"/>
                    </a:p>
                  </a:txBody>
                  <a:tcPr/>
                </a:tc>
                <a:tc>
                  <a:txBody>
                    <a:bodyPr/>
                    <a:lstStyle/>
                    <a:p>
                      <a:endParaRPr lang="en-US" sz="1600"/>
                    </a:p>
                  </a:txBody>
                  <a:tcPr/>
                </a:tc>
                <a:tc>
                  <a:txBody>
                    <a:bodyPr/>
                    <a:lstStyle/>
                    <a:p>
                      <a:r>
                        <a:rPr lang="en-US" sz="1600" dirty="0" smtClean="0"/>
                        <a:t>X </a:t>
                      </a:r>
                      <a:r>
                        <a:rPr lang="en-US" sz="1600" baseline="0" dirty="0" smtClean="0"/>
                        <a:t> = 50</a:t>
                      </a:r>
                      <a:endParaRPr lang="en-US" sz="1600" dirty="0"/>
                    </a:p>
                  </a:txBody>
                  <a:tcPr/>
                </a:tc>
                <a:extLst>
                  <a:ext uri="{0D108BD9-81ED-4DB2-BD59-A6C34878D82A}">
                    <a16:rowId xmlns:a16="http://schemas.microsoft.com/office/drawing/2014/main" val="10002"/>
                  </a:ext>
                </a:extLst>
              </a:tr>
              <a:tr h="293915">
                <a:tc>
                  <a:txBody>
                    <a:bodyPr/>
                    <a:lstStyle/>
                    <a:p>
                      <a:r>
                        <a:rPr lang="en-US" sz="1600" dirty="0" smtClean="0"/>
                        <a:t>x= x+100</a:t>
                      </a:r>
                      <a:endParaRPr lang="en-US" sz="1600" dirty="0"/>
                    </a:p>
                  </a:txBody>
                  <a:tcPr/>
                </a:tc>
                <a:tc>
                  <a:txBody>
                    <a:bodyPr/>
                    <a:lstStyle/>
                    <a:p>
                      <a:endParaRPr lang="en-US" sz="1600"/>
                    </a:p>
                  </a:txBody>
                  <a:tcPr/>
                </a:tc>
                <a:tc>
                  <a:txBody>
                    <a:bodyPr/>
                    <a:lstStyle/>
                    <a:p>
                      <a:r>
                        <a:rPr lang="en-US" sz="1600" dirty="0" smtClean="0"/>
                        <a:t>X = 150</a:t>
                      </a:r>
                      <a:endParaRPr lang="en-US" sz="1600" dirty="0"/>
                    </a:p>
                  </a:txBody>
                  <a:tcPr/>
                </a:tc>
                <a:extLst>
                  <a:ext uri="{0D108BD9-81ED-4DB2-BD59-A6C34878D82A}">
                    <a16:rowId xmlns:a16="http://schemas.microsoft.com/office/drawing/2014/main" val="10003"/>
                  </a:ext>
                </a:extLst>
              </a:tr>
              <a:tr h="293915">
                <a:tc>
                  <a:txBody>
                    <a:bodyPr/>
                    <a:lstStyle/>
                    <a:p>
                      <a:r>
                        <a:rPr lang="en-US" sz="1600" dirty="0" smtClean="0"/>
                        <a:t>Write(x)</a:t>
                      </a:r>
                      <a:endParaRPr lang="en-US" sz="1600" dirty="0"/>
                    </a:p>
                  </a:txBody>
                  <a:tcPr/>
                </a:tc>
                <a:tc>
                  <a:txBody>
                    <a:bodyPr/>
                    <a:lstStyle/>
                    <a:p>
                      <a:endParaRPr lang="en-US" sz="1600"/>
                    </a:p>
                  </a:txBody>
                  <a:tcPr/>
                </a:tc>
                <a:tc>
                  <a:txBody>
                    <a:bodyPr/>
                    <a:lstStyle/>
                    <a:p>
                      <a:r>
                        <a:rPr lang="en-US" sz="1600" dirty="0" smtClean="0"/>
                        <a:t>T</a:t>
                      </a:r>
                      <a:r>
                        <a:rPr lang="en-US" sz="1600" baseline="-25000" dirty="0" smtClean="0"/>
                        <a:t>2</a:t>
                      </a:r>
                      <a:r>
                        <a:rPr lang="en-US" sz="1600" dirty="0" smtClean="0"/>
                        <a:t> Writes X</a:t>
                      </a:r>
                      <a:r>
                        <a:rPr lang="en-US" sz="1600" baseline="0" dirty="0" smtClean="0"/>
                        <a:t> = 150</a:t>
                      </a:r>
                      <a:endParaRPr lang="en-US" sz="1600" dirty="0"/>
                    </a:p>
                  </a:txBody>
                  <a:tcPr/>
                </a:tc>
                <a:extLst>
                  <a:ext uri="{0D108BD9-81ED-4DB2-BD59-A6C34878D82A}">
                    <a16:rowId xmlns:a16="http://schemas.microsoft.com/office/drawing/2014/main" val="10004"/>
                  </a:ext>
                </a:extLst>
              </a:tr>
              <a:tr h="293915">
                <a:tc>
                  <a:txBody>
                    <a:bodyPr/>
                    <a:lstStyle/>
                    <a:p>
                      <a:r>
                        <a:rPr lang="en-US" sz="1600" dirty="0" smtClean="0"/>
                        <a:t>Unlock(x)</a:t>
                      </a:r>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0005"/>
                  </a:ext>
                </a:extLst>
              </a:tr>
              <a:tr h="293915">
                <a:tc>
                  <a:txBody>
                    <a:bodyPr/>
                    <a:lstStyle/>
                    <a:p>
                      <a:endParaRPr lang="en-US" sz="1600"/>
                    </a:p>
                  </a:txBody>
                  <a:tcPr/>
                </a:tc>
                <a:tc>
                  <a:txBody>
                    <a:bodyPr/>
                    <a:lstStyle/>
                    <a:p>
                      <a:r>
                        <a:rPr lang="en-US" sz="1600" dirty="0" smtClean="0"/>
                        <a:t>Lock(x)</a:t>
                      </a:r>
                      <a:endParaRPr lang="en-US" sz="1600" dirty="0"/>
                    </a:p>
                  </a:txBody>
                  <a:tcPr/>
                </a:tc>
                <a:tc>
                  <a:txBody>
                    <a:bodyPr/>
                    <a:lstStyle/>
                    <a:p>
                      <a:endParaRPr lang="en-US" sz="1600" dirty="0"/>
                    </a:p>
                  </a:txBody>
                  <a:tcPr/>
                </a:tc>
                <a:extLst>
                  <a:ext uri="{0D108BD9-81ED-4DB2-BD59-A6C34878D82A}">
                    <a16:rowId xmlns:a16="http://schemas.microsoft.com/office/drawing/2014/main" val="10006"/>
                  </a:ext>
                </a:extLst>
              </a:tr>
              <a:tr h="293915">
                <a:tc>
                  <a:txBody>
                    <a:bodyPr/>
                    <a:lstStyle/>
                    <a:p>
                      <a:endParaRPr lang="en-US" sz="1600"/>
                    </a:p>
                  </a:txBody>
                  <a:tcPr/>
                </a:tc>
                <a:tc>
                  <a:txBody>
                    <a:bodyPr/>
                    <a:lstStyle/>
                    <a:p>
                      <a:r>
                        <a:rPr lang="en-US" sz="1600" dirty="0" smtClean="0"/>
                        <a:t>X = x*2</a:t>
                      </a:r>
                      <a:endParaRPr lang="en-US" sz="1600" dirty="0"/>
                    </a:p>
                  </a:txBody>
                  <a:tcPr/>
                </a:tc>
                <a:tc>
                  <a:txBody>
                    <a:bodyPr/>
                    <a:lstStyle/>
                    <a:p>
                      <a:r>
                        <a:rPr lang="en-US" sz="1600" dirty="0" smtClean="0"/>
                        <a:t>X</a:t>
                      </a:r>
                      <a:r>
                        <a:rPr lang="en-US" sz="1600" baseline="0" dirty="0" smtClean="0"/>
                        <a:t> = 300</a:t>
                      </a:r>
                      <a:endParaRPr lang="en-US" sz="1600" dirty="0"/>
                    </a:p>
                  </a:txBody>
                  <a:tcPr/>
                </a:tc>
                <a:extLst>
                  <a:ext uri="{0D108BD9-81ED-4DB2-BD59-A6C34878D82A}">
                    <a16:rowId xmlns:a16="http://schemas.microsoft.com/office/drawing/2014/main" val="10007"/>
                  </a:ext>
                </a:extLst>
              </a:tr>
              <a:tr h="293915">
                <a:tc>
                  <a:txBody>
                    <a:bodyPr/>
                    <a:lstStyle/>
                    <a:p>
                      <a:endParaRPr lang="en-US" sz="1600"/>
                    </a:p>
                  </a:txBody>
                  <a:tcPr/>
                </a:tc>
                <a:tc>
                  <a:txBody>
                    <a:bodyPr/>
                    <a:lstStyle/>
                    <a:p>
                      <a:r>
                        <a:rPr lang="en-US" sz="1600" dirty="0" smtClean="0"/>
                        <a:t>Write(x)</a:t>
                      </a:r>
                      <a:endParaRPr lang="en-US" sz="1600" dirty="0"/>
                    </a:p>
                  </a:txBody>
                  <a:tcPr/>
                </a:tc>
                <a:tc>
                  <a:txBody>
                    <a:bodyPr/>
                    <a:lstStyle/>
                    <a:p>
                      <a:endParaRPr lang="en-US" sz="1600" dirty="0"/>
                    </a:p>
                  </a:txBody>
                  <a:tcPr/>
                </a:tc>
                <a:extLst>
                  <a:ext uri="{0D108BD9-81ED-4DB2-BD59-A6C34878D82A}">
                    <a16:rowId xmlns:a16="http://schemas.microsoft.com/office/drawing/2014/main" val="10008"/>
                  </a:ext>
                </a:extLst>
              </a:tr>
              <a:tr h="293915">
                <a:tc>
                  <a:txBody>
                    <a:bodyPr/>
                    <a:lstStyle/>
                    <a:p>
                      <a:endParaRPr lang="en-US" sz="1600"/>
                    </a:p>
                  </a:txBody>
                  <a:tcPr/>
                </a:tc>
                <a:tc>
                  <a:txBody>
                    <a:bodyPr/>
                    <a:lstStyle/>
                    <a:p>
                      <a:r>
                        <a:rPr lang="en-US" sz="1600" dirty="0" smtClean="0"/>
                        <a:t>Unlock(x)</a:t>
                      </a:r>
                      <a:endParaRPr lang="en-US" sz="1600" dirty="0"/>
                    </a:p>
                  </a:txBody>
                  <a:tcPr/>
                </a:tc>
                <a:tc>
                  <a:txBody>
                    <a:bodyPr/>
                    <a:lstStyle/>
                    <a:p>
                      <a:endParaRPr lang="en-US" sz="1600" dirty="0"/>
                    </a:p>
                  </a:txBody>
                  <a:tcPr/>
                </a:tc>
                <a:extLst>
                  <a:ext uri="{0D108BD9-81ED-4DB2-BD59-A6C34878D82A}">
                    <a16:rowId xmlns:a16="http://schemas.microsoft.com/office/drawing/2014/main" val="10009"/>
                  </a:ext>
                </a:extLst>
              </a:tr>
              <a:tr h="293915">
                <a:tc>
                  <a:txBody>
                    <a:bodyPr/>
                    <a:lstStyle/>
                    <a:p>
                      <a:endParaRPr lang="en-US" sz="1600"/>
                    </a:p>
                  </a:txBody>
                  <a:tcPr/>
                </a:tc>
                <a:tc>
                  <a:txBody>
                    <a:bodyPr/>
                    <a:lstStyle/>
                    <a:p>
                      <a:r>
                        <a:rPr lang="en-US" sz="1600" dirty="0" smtClean="0"/>
                        <a:t>Lock(y)</a:t>
                      </a:r>
                      <a:endParaRPr lang="en-US" sz="1600" dirty="0"/>
                    </a:p>
                  </a:txBody>
                  <a:tcPr/>
                </a:tc>
                <a:tc>
                  <a:txBody>
                    <a:bodyPr/>
                    <a:lstStyle/>
                    <a:p>
                      <a:endParaRPr lang="en-US" sz="1600" dirty="0"/>
                    </a:p>
                  </a:txBody>
                  <a:tcPr/>
                </a:tc>
                <a:extLst>
                  <a:ext uri="{0D108BD9-81ED-4DB2-BD59-A6C34878D82A}">
                    <a16:rowId xmlns:a16="http://schemas.microsoft.com/office/drawing/2014/main" val="10010"/>
                  </a:ext>
                </a:extLst>
              </a:tr>
              <a:tr h="293915">
                <a:tc>
                  <a:txBody>
                    <a:bodyPr/>
                    <a:lstStyle/>
                    <a:p>
                      <a:endParaRPr lang="en-US" sz="1600"/>
                    </a:p>
                  </a:txBody>
                  <a:tcPr/>
                </a:tc>
                <a:tc>
                  <a:txBody>
                    <a:bodyPr/>
                    <a:lstStyle/>
                    <a:p>
                      <a:r>
                        <a:rPr lang="en-US" sz="1600" dirty="0" smtClean="0"/>
                        <a:t>Read(y)</a:t>
                      </a:r>
                      <a:endParaRPr lang="en-US" sz="1600" dirty="0"/>
                    </a:p>
                  </a:txBody>
                  <a:tcPr/>
                </a:tc>
                <a:tc>
                  <a:txBody>
                    <a:bodyPr/>
                    <a:lstStyle/>
                    <a:p>
                      <a:r>
                        <a:rPr lang="en-US" sz="1600" dirty="0" smtClean="0"/>
                        <a:t>Y = 50</a:t>
                      </a:r>
                      <a:endParaRPr lang="en-US" sz="1600" dirty="0"/>
                    </a:p>
                  </a:txBody>
                  <a:tcPr/>
                </a:tc>
                <a:extLst>
                  <a:ext uri="{0D108BD9-81ED-4DB2-BD59-A6C34878D82A}">
                    <a16:rowId xmlns:a16="http://schemas.microsoft.com/office/drawing/2014/main" val="10011"/>
                  </a:ext>
                </a:extLst>
              </a:tr>
              <a:tr h="293915">
                <a:tc>
                  <a:txBody>
                    <a:bodyPr/>
                    <a:lstStyle/>
                    <a:p>
                      <a:endParaRPr lang="en-US" sz="1600"/>
                    </a:p>
                  </a:txBody>
                  <a:tcPr/>
                </a:tc>
                <a:tc>
                  <a:txBody>
                    <a:bodyPr/>
                    <a:lstStyle/>
                    <a:p>
                      <a:r>
                        <a:rPr lang="en-US" sz="1600" dirty="0" smtClean="0"/>
                        <a:t>Y = Y*2</a:t>
                      </a:r>
                      <a:endParaRPr lang="en-US" sz="1600" dirty="0"/>
                    </a:p>
                  </a:txBody>
                  <a:tcPr/>
                </a:tc>
                <a:tc>
                  <a:txBody>
                    <a:bodyPr/>
                    <a:lstStyle/>
                    <a:p>
                      <a:r>
                        <a:rPr lang="en-US" sz="1600" dirty="0" smtClean="0"/>
                        <a:t>Y = 100</a:t>
                      </a:r>
                      <a:endParaRPr lang="en-US" sz="1600" dirty="0"/>
                    </a:p>
                  </a:txBody>
                  <a:tcPr/>
                </a:tc>
                <a:extLst>
                  <a:ext uri="{0D108BD9-81ED-4DB2-BD59-A6C34878D82A}">
                    <a16:rowId xmlns:a16="http://schemas.microsoft.com/office/drawing/2014/main" val="10012"/>
                  </a:ext>
                </a:extLst>
              </a:tr>
              <a:tr h="293915">
                <a:tc>
                  <a:txBody>
                    <a:bodyPr/>
                    <a:lstStyle/>
                    <a:p>
                      <a:endParaRPr lang="en-US" sz="1600"/>
                    </a:p>
                  </a:txBody>
                  <a:tcPr/>
                </a:tc>
                <a:tc>
                  <a:txBody>
                    <a:bodyPr/>
                    <a:lstStyle/>
                    <a:p>
                      <a:r>
                        <a:rPr lang="en-US" sz="1600" dirty="0" smtClean="0"/>
                        <a:t>Write(y)</a:t>
                      </a:r>
                      <a:endParaRPr lang="en-US" sz="1600" dirty="0"/>
                    </a:p>
                  </a:txBody>
                  <a:tcPr/>
                </a:tc>
                <a:tc>
                  <a:txBody>
                    <a:bodyPr/>
                    <a:lstStyle/>
                    <a:p>
                      <a:r>
                        <a:rPr lang="en-US" sz="1600" dirty="0" smtClean="0"/>
                        <a:t>T</a:t>
                      </a:r>
                      <a:r>
                        <a:rPr lang="en-US" sz="1600" baseline="-25000" dirty="0" smtClean="0"/>
                        <a:t>2</a:t>
                      </a:r>
                      <a:r>
                        <a:rPr lang="en-US" sz="1600" dirty="0" smtClean="0"/>
                        <a:t> writes Y</a:t>
                      </a:r>
                      <a:r>
                        <a:rPr lang="en-US" sz="1600" baseline="0" dirty="0" smtClean="0"/>
                        <a:t> = 100</a:t>
                      </a:r>
                      <a:endParaRPr lang="en-US" sz="1600" dirty="0"/>
                    </a:p>
                  </a:txBody>
                  <a:tcPr/>
                </a:tc>
                <a:extLst>
                  <a:ext uri="{0D108BD9-81ED-4DB2-BD59-A6C34878D82A}">
                    <a16:rowId xmlns:a16="http://schemas.microsoft.com/office/drawing/2014/main" val="10013"/>
                  </a:ext>
                </a:extLst>
              </a:tr>
              <a:tr h="293915">
                <a:tc>
                  <a:txBody>
                    <a:bodyPr/>
                    <a:lstStyle/>
                    <a:p>
                      <a:endParaRPr lang="en-US" sz="1600"/>
                    </a:p>
                  </a:txBody>
                  <a:tcPr/>
                </a:tc>
                <a:tc>
                  <a:txBody>
                    <a:bodyPr/>
                    <a:lstStyle/>
                    <a:p>
                      <a:r>
                        <a:rPr lang="en-US" sz="1600" dirty="0" smtClean="0"/>
                        <a:t>Unlock(y)</a:t>
                      </a:r>
                      <a:endParaRPr lang="en-US" sz="1600" dirty="0"/>
                    </a:p>
                  </a:txBody>
                  <a:tcPr/>
                </a:tc>
                <a:tc>
                  <a:txBody>
                    <a:bodyPr/>
                    <a:lstStyle/>
                    <a:p>
                      <a:endParaRPr lang="en-US" sz="1600" dirty="0"/>
                    </a:p>
                  </a:txBody>
                  <a:tcPr/>
                </a:tc>
                <a:extLst>
                  <a:ext uri="{0D108BD9-81ED-4DB2-BD59-A6C34878D82A}">
                    <a16:rowId xmlns:a16="http://schemas.microsoft.com/office/drawing/2014/main" val="10014"/>
                  </a:ext>
                </a:extLst>
              </a:tr>
              <a:tr h="293915">
                <a:tc>
                  <a:txBody>
                    <a:bodyPr/>
                    <a:lstStyle/>
                    <a:p>
                      <a:r>
                        <a:rPr lang="en-US" sz="1600" dirty="0" smtClean="0"/>
                        <a:t>Lock(y)</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15"/>
                  </a:ext>
                </a:extLst>
              </a:tr>
              <a:tr h="293915">
                <a:tc>
                  <a:txBody>
                    <a:bodyPr/>
                    <a:lstStyle/>
                    <a:p>
                      <a:r>
                        <a:rPr lang="en-US" sz="1600" dirty="0" smtClean="0"/>
                        <a:t>Read(y)</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16"/>
                  </a:ext>
                </a:extLst>
              </a:tr>
              <a:tr h="293915">
                <a:tc>
                  <a:txBody>
                    <a:bodyPr/>
                    <a:lstStyle/>
                    <a:p>
                      <a:r>
                        <a:rPr lang="en-US" sz="1600" dirty="0" smtClean="0"/>
                        <a:t>Y = Y+100</a:t>
                      </a:r>
                      <a:endParaRPr lang="en-US" sz="1600" dirty="0"/>
                    </a:p>
                  </a:txBody>
                  <a:tcPr/>
                </a:tc>
                <a:tc>
                  <a:txBody>
                    <a:bodyPr/>
                    <a:lstStyle/>
                    <a:p>
                      <a:endParaRPr lang="en-US" sz="1600" dirty="0"/>
                    </a:p>
                  </a:txBody>
                  <a:tcPr/>
                </a:tc>
                <a:tc>
                  <a:txBody>
                    <a:bodyPr/>
                    <a:lstStyle/>
                    <a:p>
                      <a:r>
                        <a:rPr lang="en-US" sz="1600" dirty="0" smtClean="0"/>
                        <a:t>Y = 200</a:t>
                      </a:r>
                      <a:endParaRPr lang="en-US" sz="1600" dirty="0"/>
                    </a:p>
                  </a:txBody>
                  <a:tcPr/>
                </a:tc>
                <a:extLst>
                  <a:ext uri="{0D108BD9-81ED-4DB2-BD59-A6C34878D82A}">
                    <a16:rowId xmlns:a16="http://schemas.microsoft.com/office/drawing/2014/main" val="10017"/>
                  </a:ext>
                </a:extLst>
              </a:tr>
              <a:tr h="293915">
                <a:tc>
                  <a:txBody>
                    <a:bodyPr/>
                    <a:lstStyle/>
                    <a:p>
                      <a:r>
                        <a:rPr lang="en-US" sz="1600" dirty="0" smtClean="0"/>
                        <a:t>Write(y)</a:t>
                      </a:r>
                    </a:p>
                    <a:p>
                      <a:r>
                        <a:rPr lang="en-US" sz="1600" dirty="0" smtClean="0"/>
                        <a:t>Unlock(y)</a:t>
                      </a:r>
                      <a:endParaRPr lang="en-US" sz="1600" dirty="0"/>
                    </a:p>
                  </a:txBody>
                  <a:tcPr/>
                </a:tc>
                <a:tc>
                  <a:txBody>
                    <a:bodyPr/>
                    <a:lstStyle/>
                    <a:p>
                      <a:endParaRPr lang="en-US" sz="1600" dirty="0"/>
                    </a:p>
                  </a:txBody>
                  <a:tcPr/>
                </a:tc>
                <a:tc>
                  <a:txBody>
                    <a:bodyPr/>
                    <a:lstStyle/>
                    <a:p>
                      <a:r>
                        <a:rPr lang="en-US" sz="1600" dirty="0" smtClean="0"/>
                        <a:t>Y = 200</a:t>
                      </a:r>
                    </a:p>
                    <a:p>
                      <a:r>
                        <a:rPr lang="en-US" sz="1600" dirty="0" smtClean="0"/>
                        <a:t>T</a:t>
                      </a:r>
                      <a:r>
                        <a:rPr lang="en-US" sz="1600" baseline="-25000" dirty="0" smtClean="0"/>
                        <a:t>1</a:t>
                      </a:r>
                      <a:r>
                        <a:rPr lang="en-US" sz="1600" baseline="0" dirty="0" smtClean="0"/>
                        <a:t> writes Y = 200</a:t>
                      </a:r>
                      <a:endParaRPr lang="en-US" sz="1600" dirty="0"/>
                    </a:p>
                  </a:txBody>
                  <a:tcPr/>
                </a:tc>
                <a:extLst>
                  <a:ext uri="{0D108BD9-81ED-4DB2-BD59-A6C34878D82A}">
                    <a16:rowId xmlns:a16="http://schemas.microsoft.com/office/drawing/2014/main" val="10018"/>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353532120"/>
              </p:ext>
            </p:extLst>
          </p:nvPr>
        </p:nvGraphicFramePr>
        <p:xfrm>
          <a:off x="457200" y="228600"/>
          <a:ext cx="8153400" cy="685800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15004">
                <a:tc>
                  <a:txBody>
                    <a:bodyPr/>
                    <a:lstStyle/>
                    <a:p>
                      <a:r>
                        <a:rPr lang="en-US" sz="1600" dirty="0" smtClean="0"/>
                        <a:t>T</a:t>
                      </a:r>
                      <a:r>
                        <a:rPr lang="en-US" sz="1600" baseline="-25000" dirty="0" smtClean="0"/>
                        <a:t>1</a:t>
                      </a:r>
                      <a:endParaRPr lang="en-US" sz="1600" baseline="-25000" dirty="0"/>
                    </a:p>
                  </a:txBody>
                  <a:tcPr/>
                </a:tc>
                <a:tc>
                  <a:txBody>
                    <a:bodyPr/>
                    <a:lstStyle/>
                    <a:p>
                      <a:r>
                        <a:rPr lang="en-US" sz="1600" dirty="0" smtClean="0"/>
                        <a:t>T</a:t>
                      </a:r>
                      <a:r>
                        <a:rPr lang="en-US" sz="1600" baseline="-25000" dirty="0" smtClean="0"/>
                        <a:t>2</a:t>
                      </a:r>
                      <a:endParaRPr lang="en-US" sz="1600" baseline="-25000" dirty="0"/>
                    </a:p>
                  </a:txBody>
                  <a:tcPr/>
                </a:tc>
                <a:tc>
                  <a:txBody>
                    <a:bodyPr/>
                    <a:lstStyle/>
                    <a:p>
                      <a:r>
                        <a:rPr lang="en-US" sz="1600" dirty="0" smtClean="0"/>
                        <a:t>Data</a:t>
                      </a:r>
                      <a:r>
                        <a:rPr lang="en-US" sz="1600" baseline="0" dirty="0" smtClean="0"/>
                        <a:t> Items Values</a:t>
                      </a:r>
                      <a:endParaRPr lang="en-US" sz="1600" dirty="0"/>
                    </a:p>
                  </a:txBody>
                  <a:tcPr/>
                </a:tc>
                <a:extLst>
                  <a:ext uri="{0D108BD9-81ED-4DB2-BD59-A6C34878D82A}">
                    <a16:rowId xmlns:a16="http://schemas.microsoft.com/office/drawing/2014/main" val="10000"/>
                  </a:ext>
                </a:extLst>
              </a:tr>
              <a:tr h="315004">
                <a:tc>
                  <a:txBody>
                    <a:bodyPr/>
                    <a:lstStyle/>
                    <a:p>
                      <a:r>
                        <a:rPr lang="en-US" sz="1600" dirty="0" smtClean="0"/>
                        <a:t>Lock(x)</a:t>
                      </a:r>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0001"/>
                  </a:ext>
                </a:extLst>
              </a:tr>
              <a:tr h="315004">
                <a:tc>
                  <a:txBody>
                    <a:bodyPr/>
                    <a:lstStyle/>
                    <a:p>
                      <a:r>
                        <a:rPr lang="en-US" sz="1600" dirty="0" smtClean="0"/>
                        <a:t>Read(x)</a:t>
                      </a:r>
                      <a:endParaRPr lang="en-US" sz="1600" dirty="0"/>
                    </a:p>
                  </a:txBody>
                  <a:tcPr/>
                </a:tc>
                <a:tc>
                  <a:txBody>
                    <a:bodyPr/>
                    <a:lstStyle/>
                    <a:p>
                      <a:endParaRPr lang="en-US" sz="1600"/>
                    </a:p>
                  </a:txBody>
                  <a:tcPr/>
                </a:tc>
                <a:tc>
                  <a:txBody>
                    <a:bodyPr/>
                    <a:lstStyle/>
                    <a:p>
                      <a:r>
                        <a:rPr lang="en-US" sz="1600" dirty="0" smtClean="0"/>
                        <a:t>X </a:t>
                      </a:r>
                      <a:r>
                        <a:rPr lang="en-US" sz="1600" baseline="0" dirty="0" smtClean="0"/>
                        <a:t> = 50</a:t>
                      </a:r>
                      <a:endParaRPr lang="en-US" sz="1600" dirty="0"/>
                    </a:p>
                  </a:txBody>
                  <a:tcPr/>
                </a:tc>
                <a:extLst>
                  <a:ext uri="{0D108BD9-81ED-4DB2-BD59-A6C34878D82A}">
                    <a16:rowId xmlns:a16="http://schemas.microsoft.com/office/drawing/2014/main" val="10002"/>
                  </a:ext>
                </a:extLst>
              </a:tr>
              <a:tr h="315004">
                <a:tc>
                  <a:txBody>
                    <a:bodyPr/>
                    <a:lstStyle/>
                    <a:p>
                      <a:r>
                        <a:rPr lang="en-US" sz="1600" dirty="0" smtClean="0"/>
                        <a:t>X = x+100</a:t>
                      </a:r>
                      <a:endParaRPr lang="en-US" sz="1600" dirty="0"/>
                    </a:p>
                  </a:txBody>
                  <a:tcPr/>
                </a:tc>
                <a:tc>
                  <a:txBody>
                    <a:bodyPr/>
                    <a:lstStyle/>
                    <a:p>
                      <a:endParaRPr lang="en-US" sz="1600"/>
                    </a:p>
                  </a:txBody>
                  <a:tcPr/>
                </a:tc>
                <a:tc>
                  <a:txBody>
                    <a:bodyPr/>
                    <a:lstStyle/>
                    <a:p>
                      <a:r>
                        <a:rPr lang="en-US" sz="1600" dirty="0" smtClean="0"/>
                        <a:t>X = 150</a:t>
                      </a:r>
                      <a:endParaRPr lang="en-US" sz="1600" dirty="0"/>
                    </a:p>
                  </a:txBody>
                  <a:tcPr/>
                </a:tc>
                <a:extLst>
                  <a:ext uri="{0D108BD9-81ED-4DB2-BD59-A6C34878D82A}">
                    <a16:rowId xmlns:a16="http://schemas.microsoft.com/office/drawing/2014/main" val="10003"/>
                  </a:ext>
                </a:extLst>
              </a:tr>
              <a:tr h="315004">
                <a:tc>
                  <a:txBody>
                    <a:bodyPr/>
                    <a:lstStyle/>
                    <a:p>
                      <a:r>
                        <a:rPr lang="en-US" sz="1600" dirty="0" smtClean="0"/>
                        <a:t>Write(x)</a:t>
                      </a:r>
                      <a:endParaRPr lang="en-US" sz="1600" dirty="0"/>
                    </a:p>
                  </a:txBody>
                  <a:tcPr/>
                </a:tc>
                <a:tc>
                  <a:txBody>
                    <a:bodyPr/>
                    <a:lstStyle/>
                    <a:p>
                      <a:endParaRPr lang="en-US" sz="1600"/>
                    </a:p>
                  </a:txBody>
                  <a:tcPr/>
                </a:tc>
                <a:tc>
                  <a:txBody>
                    <a:bodyPr/>
                    <a:lstStyle/>
                    <a:p>
                      <a:r>
                        <a:rPr lang="en-US" sz="1600" dirty="0" smtClean="0"/>
                        <a:t>T</a:t>
                      </a:r>
                      <a:r>
                        <a:rPr lang="en-US" sz="1600" baseline="-25000" dirty="0" smtClean="0"/>
                        <a:t>2</a:t>
                      </a:r>
                      <a:r>
                        <a:rPr lang="en-US" sz="1600" dirty="0" smtClean="0"/>
                        <a:t> Writes X</a:t>
                      </a:r>
                      <a:r>
                        <a:rPr lang="en-US" sz="1600" baseline="0" dirty="0" smtClean="0"/>
                        <a:t> = 150</a:t>
                      </a:r>
                      <a:endParaRPr lang="en-US" sz="1600" dirty="0"/>
                    </a:p>
                  </a:txBody>
                  <a:tcPr/>
                </a:tc>
                <a:extLst>
                  <a:ext uri="{0D108BD9-81ED-4DB2-BD59-A6C34878D82A}">
                    <a16:rowId xmlns:a16="http://schemas.microsoft.com/office/drawing/2014/main" val="10004"/>
                  </a:ext>
                </a:extLst>
              </a:tr>
              <a:tr h="315004">
                <a:tc>
                  <a:txBody>
                    <a:bodyPr/>
                    <a:lstStyle/>
                    <a:p>
                      <a:r>
                        <a:rPr lang="en-US" sz="1600" dirty="0" smtClean="0"/>
                        <a:t>Lock(y)</a:t>
                      </a:r>
                      <a:endParaRPr lang="en-US" sz="1600" dirty="0"/>
                    </a:p>
                  </a:txBody>
                  <a:tcPr/>
                </a:tc>
                <a:tc>
                  <a:txBody>
                    <a:bodyPr/>
                    <a:lstStyle/>
                    <a:p>
                      <a:endParaRPr lang="en-US" sz="1600"/>
                    </a:p>
                  </a:txBody>
                  <a:tcPr/>
                </a:tc>
                <a:tc>
                  <a:txBody>
                    <a:bodyPr/>
                    <a:lstStyle/>
                    <a:p>
                      <a:endParaRPr lang="en-US" sz="1600" dirty="0"/>
                    </a:p>
                  </a:txBody>
                  <a:tcPr/>
                </a:tc>
                <a:extLst>
                  <a:ext uri="{0D108BD9-81ED-4DB2-BD59-A6C34878D82A}">
                    <a16:rowId xmlns:a16="http://schemas.microsoft.com/office/drawing/2014/main" val="10005"/>
                  </a:ext>
                </a:extLst>
              </a:tr>
              <a:tr h="315004">
                <a:tc>
                  <a:txBody>
                    <a:bodyPr/>
                    <a:lstStyle/>
                    <a:p>
                      <a:r>
                        <a:rPr lang="en-US" sz="1600" dirty="0" smtClean="0"/>
                        <a:t>Unlock(x)</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6"/>
                  </a:ext>
                </a:extLst>
              </a:tr>
              <a:tr h="315004">
                <a:tc>
                  <a:txBody>
                    <a:bodyPr/>
                    <a:lstStyle/>
                    <a:p>
                      <a:endParaRPr lang="en-US" sz="1600"/>
                    </a:p>
                  </a:txBody>
                  <a:tcPr/>
                </a:tc>
                <a:tc>
                  <a:txBody>
                    <a:bodyPr/>
                    <a:lstStyle/>
                    <a:p>
                      <a:r>
                        <a:rPr lang="en-US" sz="1600" dirty="0" smtClean="0"/>
                        <a:t>Lock(x)</a:t>
                      </a:r>
                      <a:endParaRPr lang="en-US" sz="1600" dirty="0"/>
                    </a:p>
                  </a:txBody>
                  <a:tcPr/>
                </a:tc>
                <a:tc>
                  <a:txBody>
                    <a:bodyPr/>
                    <a:lstStyle/>
                    <a:p>
                      <a:endParaRPr lang="en-US" sz="1600" dirty="0"/>
                    </a:p>
                  </a:txBody>
                  <a:tcPr/>
                </a:tc>
                <a:extLst>
                  <a:ext uri="{0D108BD9-81ED-4DB2-BD59-A6C34878D82A}">
                    <a16:rowId xmlns:a16="http://schemas.microsoft.com/office/drawing/2014/main" val="10007"/>
                  </a:ext>
                </a:extLst>
              </a:tr>
              <a:tr h="315004">
                <a:tc>
                  <a:txBody>
                    <a:bodyPr/>
                    <a:lstStyle/>
                    <a:p>
                      <a:endParaRPr lang="en-US" sz="1600"/>
                    </a:p>
                  </a:txBody>
                  <a:tcPr/>
                </a:tc>
                <a:tc>
                  <a:txBody>
                    <a:bodyPr/>
                    <a:lstStyle/>
                    <a:p>
                      <a:r>
                        <a:rPr lang="en-US" sz="1600" dirty="0" smtClean="0"/>
                        <a:t>Read(x)</a:t>
                      </a:r>
                      <a:endParaRPr lang="en-US" sz="1600" dirty="0"/>
                    </a:p>
                  </a:txBody>
                  <a:tcPr/>
                </a:tc>
                <a:tc>
                  <a:txBody>
                    <a:bodyPr/>
                    <a:lstStyle/>
                    <a:p>
                      <a:r>
                        <a:rPr lang="en-US" sz="1600" dirty="0" smtClean="0"/>
                        <a:t>X = 150</a:t>
                      </a:r>
                      <a:endParaRPr lang="en-US" sz="1600" dirty="0"/>
                    </a:p>
                  </a:txBody>
                  <a:tcPr/>
                </a:tc>
                <a:extLst>
                  <a:ext uri="{0D108BD9-81ED-4DB2-BD59-A6C34878D82A}">
                    <a16:rowId xmlns:a16="http://schemas.microsoft.com/office/drawing/2014/main" val="10008"/>
                  </a:ext>
                </a:extLst>
              </a:tr>
              <a:tr h="315004">
                <a:tc>
                  <a:txBody>
                    <a:bodyPr/>
                    <a:lstStyle/>
                    <a:p>
                      <a:endParaRPr lang="en-US" sz="1600"/>
                    </a:p>
                  </a:txBody>
                  <a:tcPr/>
                </a:tc>
                <a:tc>
                  <a:txBody>
                    <a:bodyPr/>
                    <a:lstStyle/>
                    <a:p>
                      <a:r>
                        <a:rPr lang="en-US" sz="1600" dirty="0" smtClean="0"/>
                        <a:t>X = X*2</a:t>
                      </a:r>
                      <a:endParaRPr lang="en-US" sz="1600" dirty="0"/>
                    </a:p>
                  </a:txBody>
                  <a:tcPr/>
                </a:tc>
                <a:tc>
                  <a:txBody>
                    <a:bodyPr/>
                    <a:lstStyle/>
                    <a:p>
                      <a:r>
                        <a:rPr lang="en-US" sz="1600" dirty="0" smtClean="0"/>
                        <a:t>T</a:t>
                      </a:r>
                      <a:r>
                        <a:rPr lang="en-US" sz="1600" baseline="-25000" dirty="0" smtClean="0"/>
                        <a:t>2</a:t>
                      </a:r>
                      <a:r>
                        <a:rPr lang="en-US" sz="1600" dirty="0" smtClean="0"/>
                        <a:t> writes X</a:t>
                      </a:r>
                      <a:r>
                        <a:rPr lang="en-US" sz="1600" baseline="0" dirty="0" smtClean="0"/>
                        <a:t> = 300</a:t>
                      </a:r>
                      <a:endParaRPr lang="en-US" sz="1600" dirty="0"/>
                    </a:p>
                  </a:txBody>
                  <a:tcPr/>
                </a:tc>
                <a:extLst>
                  <a:ext uri="{0D108BD9-81ED-4DB2-BD59-A6C34878D82A}">
                    <a16:rowId xmlns:a16="http://schemas.microsoft.com/office/drawing/2014/main" val="10009"/>
                  </a:ext>
                </a:extLst>
              </a:tr>
              <a:tr h="315004">
                <a:tc>
                  <a:txBody>
                    <a:bodyPr/>
                    <a:lstStyle/>
                    <a:p>
                      <a:endParaRPr lang="en-US" sz="1600"/>
                    </a:p>
                  </a:txBody>
                  <a:tcPr/>
                </a:tc>
                <a:tc>
                  <a:txBody>
                    <a:bodyPr/>
                    <a:lstStyle/>
                    <a:p>
                      <a:r>
                        <a:rPr lang="en-US" sz="1600" dirty="0" smtClean="0"/>
                        <a:t>Write(X)</a:t>
                      </a:r>
                      <a:endParaRPr lang="en-US" sz="1600" dirty="0"/>
                    </a:p>
                  </a:txBody>
                  <a:tcPr/>
                </a:tc>
                <a:tc>
                  <a:txBody>
                    <a:bodyPr/>
                    <a:lstStyle/>
                    <a:p>
                      <a:r>
                        <a:rPr lang="en-US" sz="1600" dirty="0" smtClean="0"/>
                        <a:t>Y = 50</a:t>
                      </a:r>
                      <a:endParaRPr lang="en-US" sz="1600" dirty="0"/>
                    </a:p>
                  </a:txBody>
                  <a:tcPr/>
                </a:tc>
                <a:extLst>
                  <a:ext uri="{0D108BD9-81ED-4DB2-BD59-A6C34878D82A}">
                    <a16:rowId xmlns:a16="http://schemas.microsoft.com/office/drawing/2014/main" val="10010"/>
                  </a:ext>
                </a:extLst>
              </a:tr>
              <a:tr h="315004">
                <a:tc>
                  <a:txBody>
                    <a:bodyPr/>
                    <a:lstStyle/>
                    <a:p>
                      <a:r>
                        <a:rPr lang="en-US" sz="1600" dirty="0" smtClean="0"/>
                        <a:t>Read(y)</a:t>
                      </a:r>
                      <a:endParaRPr lang="en-US" sz="1600" dirty="0"/>
                    </a:p>
                  </a:txBody>
                  <a:tcPr/>
                </a:tc>
                <a:tc>
                  <a:txBody>
                    <a:bodyPr/>
                    <a:lstStyle/>
                    <a:p>
                      <a:endParaRPr lang="en-US" sz="1600" dirty="0"/>
                    </a:p>
                  </a:txBody>
                  <a:tcPr/>
                </a:tc>
                <a:tc>
                  <a:txBody>
                    <a:bodyPr/>
                    <a:lstStyle/>
                    <a:p>
                      <a:r>
                        <a:rPr lang="en-US" sz="1600" dirty="0" smtClean="0"/>
                        <a:t>Y = 150</a:t>
                      </a:r>
                      <a:endParaRPr lang="en-US" sz="1600" dirty="0"/>
                    </a:p>
                  </a:txBody>
                  <a:tcPr/>
                </a:tc>
                <a:extLst>
                  <a:ext uri="{0D108BD9-81ED-4DB2-BD59-A6C34878D82A}">
                    <a16:rowId xmlns:a16="http://schemas.microsoft.com/office/drawing/2014/main" val="10011"/>
                  </a:ext>
                </a:extLst>
              </a:tr>
              <a:tr h="315004">
                <a:tc>
                  <a:txBody>
                    <a:bodyPr/>
                    <a:lstStyle/>
                    <a:p>
                      <a:r>
                        <a:rPr lang="en-US" sz="1600" dirty="0" smtClean="0"/>
                        <a:t>Y = Y+100</a:t>
                      </a:r>
                      <a:endParaRPr lang="en-US" sz="1600" dirty="0"/>
                    </a:p>
                  </a:txBody>
                  <a:tcPr/>
                </a:tc>
                <a:tc>
                  <a:txBody>
                    <a:bodyPr/>
                    <a:lstStyle/>
                    <a:p>
                      <a:endParaRPr lang="en-US" sz="1600" dirty="0"/>
                    </a:p>
                  </a:txBody>
                  <a:tcPr/>
                </a:tc>
                <a:tc>
                  <a:txBody>
                    <a:bodyPr/>
                    <a:lstStyle/>
                    <a:p>
                      <a:r>
                        <a:rPr lang="en-US" sz="1600" dirty="0" smtClean="0"/>
                        <a:t>T</a:t>
                      </a:r>
                      <a:r>
                        <a:rPr lang="en-US" sz="1600" baseline="-25000" dirty="0" smtClean="0"/>
                        <a:t>1</a:t>
                      </a:r>
                      <a:r>
                        <a:rPr lang="en-US" sz="1600" baseline="0" dirty="0" smtClean="0"/>
                        <a:t> writes Y = 150</a:t>
                      </a:r>
                      <a:endParaRPr lang="en-US" sz="1600" dirty="0"/>
                    </a:p>
                  </a:txBody>
                  <a:tcPr/>
                </a:tc>
                <a:extLst>
                  <a:ext uri="{0D108BD9-81ED-4DB2-BD59-A6C34878D82A}">
                    <a16:rowId xmlns:a16="http://schemas.microsoft.com/office/drawing/2014/main" val="10012"/>
                  </a:ext>
                </a:extLst>
              </a:tr>
              <a:tr h="315004">
                <a:tc>
                  <a:txBody>
                    <a:bodyPr/>
                    <a:lstStyle/>
                    <a:p>
                      <a:r>
                        <a:rPr lang="en-US" sz="1600" dirty="0" smtClean="0"/>
                        <a:t>Write(Y)</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13"/>
                  </a:ext>
                </a:extLst>
              </a:tr>
              <a:tr h="315004">
                <a:tc>
                  <a:txBody>
                    <a:bodyPr/>
                    <a:lstStyle/>
                    <a:p>
                      <a:r>
                        <a:rPr lang="en-US" sz="1600" dirty="0" smtClean="0"/>
                        <a:t>Unlock(Y)</a:t>
                      </a:r>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14"/>
                  </a:ext>
                </a:extLst>
              </a:tr>
              <a:tr h="315004">
                <a:tc>
                  <a:txBody>
                    <a:bodyPr/>
                    <a:lstStyle/>
                    <a:p>
                      <a:endParaRPr lang="en-US" sz="1600" dirty="0"/>
                    </a:p>
                  </a:txBody>
                  <a:tcPr/>
                </a:tc>
                <a:tc>
                  <a:txBody>
                    <a:bodyPr/>
                    <a:lstStyle/>
                    <a:p>
                      <a:r>
                        <a:rPr lang="en-US" sz="1600" dirty="0" smtClean="0"/>
                        <a:t>Lock(y)</a:t>
                      </a:r>
                      <a:endParaRPr lang="en-US" sz="1600" dirty="0"/>
                    </a:p>
                  </a:txBody>
                  <a:tcPr/>
                </a:tc>
                <a:tc>
                  <a:txBody>
                    <a:bodyPr/>
                    <a:lstStyle/>
                    <a:p>
                      <a:endParaRPr lang="en-US" sz="1600" dirty="0"/>
                    </a:p>
                  </a:txBody>
                  <a:tcPr/>
                </a:tc>
                <a:extLst>
                  <a:ext uri="{0D108BD9-81ED-4DB2-BD59-A6C34878D82A}">
                    <a16:rowId xmlns:a16="http://schemas.microsoft.com/office/drawing/2014/main" val="10015"/>
                  </a:ext>
                </a:extLst>
              </a:tr>
              <a:tr h="315004">
                <a:tc>
                  <a:txBody>
                    <a:bodyPr/>
                    <a:lstStyle/>
                    <a:p>
                      <a:endParaRPr lang="en-US" sz="1600" dirty="0"/>
                    </a:p>
                  </a:txBody>
                  <a:tcPr/>
                </a:tc>
                <a:tc>
                  <a:txBody>
                    <a:bodyPr/>
                    <a:lstStyle/>
                    <a:p>
                      <a:r>
                        <a:rPr lang="en-US" sz="1600" dirty="0" smtClean="0"/>
                        <a:t>Unlock(X)</a:t>
                      </a:r>
                      <a:endParaRPr lang="en-US" sz="1600" dirty="0"/>
                    </a:p>
                  </a:txBody>
                  <a:tcPr/>
                </a:tc>
                <a:tc>
                  <a:txBody>
                    <a:bodyPr/>
                    <a:lstStyle/>
                    <a:p>
                      <a:endParaRPr lang="en-US" sz="1600" dirty="0"/>
                    </a:p>
                  </a:txBody>
                  <a:tcPr/>
                </a:tc>
                <a:extLst>
                  <a:ext uri="{0D108BD9-81ED-4DB2-BD59-A6C34878D82A}">
                    <a16:rowId xmlns:a16="http://schemas.microsoft.com/office/drawing/2014/main" val="10016"/>
                  </a:ext>
                </a:extLst>
              </a:tr>
              <a:tr h="315004">
                <a:tc>
                  <a:txBody>
                    <a:bodyPr/>
                    <a:lstStyle/>
                    <a:p>
                      <a:endParaRPr lang="en-US" sz="1600" dirty="0"/>
                    </a:p>
                  </a:txBody>
                  <a:tcPr/>
                </a:tc>
                <a:tc>
                  <a:txBody>
                    <a:bodyPr/>
                    <a:lstStyle/>
                    <a:p>
                      <a:r>
                        <a:rPr lang="en-US" sz="1600" dirty="0" smtClean="0"/>
                        <a:t>Read(Y)</a:t>
                      </a:r>
                      <a:endParaRPr lang="en-US" sz="1600" dirty="0"/>
                    </a:p>
                  </a:txBody>
                  <a:tcPr/>
                </a:tc>
                <a:tc>
                  <a:txBody>
                    <a:bodyPr/>
                    <a:lstStyle/>
                    <a:p>
                      <a:r>
                        <a:rPr lang="en-US" sz="1600" dirty="0" smtClean="0"/>
                        <a:t>Y</a:t>
                      </a:r>
                      <a:r>
                        <a:rPr lang="en-US" sz="1600" baseline="0" dirty="0" smtClean="0"/>
                        <a:t> = 150</a:t>
                      </a:r>
                      <a:endParaRPr lang="en-US" sz="1600" dirty="0"/>
                    </a:p>
                  </a:txBody>
                  <a:tcPr/>
                </a:tc>
                <a:extLst>
                  <a:ext uri="{0D108BD9-81ED-4DB2-BD59-A6C34878D82A}">
                    <a16:rowId xmlns:a16="http://schemas.microsoft.com/office/drawing/2014/main" val="10017"/>
                  </a:ext>
                </a:extLst>
              </a:tr>
              <a:tr h="491924">
                <a:tc>
                  <a:txBody>
                    <a:bodyPr/>
                    <a:lstStyle/>
                    <a:p>
                      <a:endParaRPr lang="en-US" sz="1600" dirty="0"/>
                    </a:p>
                  </a:txBody>
                  <a:tcPr/>
                </a:tc>
                <a:tc>
                  <a:txBody>
                    <a:bodyPr/>
                    <a:lstStyle/>
                    <a:p>
                      <a:r>
                        <a:rPr lang="en-US" sz="1600" dirty="0" smtClean="0"/>
                        <a:t>Y = Y*2</a:t>
                      </a:r>
                    </a:p>
                    <a:p>
                      <a:r>
                        <a:rPr lang="en-US" sz="1600" dirty="0" smtClean="0"/>
                        <a:t>Write(Y)</a:t>
                      </a:r>
                    </a:p>
                    <a:p>
                      <a:r>
                        <a:rPr lang="en-US" sz="1600" dirty="0" smtClean="0"/>
                        <a:t>Unlock(Y)</a:t>
                      </a:r>
                      <a:endParaRPr lang="en-US" sz="1600" dirty="0"/>
                    </a:p>
                  </a:txBody>
                  <a:tcPr/>
                </a:tc>
                <a:tc>
                  <a:txBody>
                    <a:bodyPr/>
                    <a:lstStyle/>
                    <a:p>
                      <a:r>
                        <a:rPr lang="en-US" sz="1600" dirty="0" smtClean="0"/>
                        <a:t>Y = 300</a:t>
                      </a:r>
                    </a:p>
                    <a:p>
                      <a:r>
                        <a:rPr lang="en-US" sz="1600" dirty="0" smtClean="0"/>
                        <a:t>T</a:t>
                      </a:r>
                      <a:r>
                        <a:rPr lang="en-US" sz="1600" baseline="-25000" dirty="0" smtClean="0"/>
                        <a:t>2</a:t>
                      </a:r>
                      <a:r>
                        <a:rPr lang="en-US" sz="1600" baseline="0" dirty="0" smtClean="0"/>
                        <a:t> writes Y = 300</a:t>
                      </a:r>
                      <a:endParaRPr lang="en-US" sz="1600" dirty="0" smtClean="0"/>
                    </a:p>
                  </a:txBody>
                  <a:tcPr/>
                </a:tc>
                <a:extLst>
                  <a:ext uri="{0D108BD9-81ED-4DB2-BD59-A6C34878D82A}">
                    <a16:rowId xmlns:a16="http://schemas.microsoft.com/office/drawing/2014/main" val="10018"/>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85000" lnSpcReduction="20000"/>
          </a:bodyPr>
          <a:lstStyle/>
          <a:p>
            <a:pPr algn="just"/>
            <a:r>
              <a:rPr lang="en-US" dirty="0" smtClean="0"/>
              <a:t>In the above schedules of the schedules are equivalent, only the difference is first schedule does not follow 2PL locking protocol whereas second schedule follows it.</a:t>
            </a:r>
          </a:p>
          <a:p>
            <a:pPr algn="just"/>
            <a:r>
              <a:rPr lang="en-US" dirty="0" smtClean="0"/>
              <a:t>Both schedules contain two transactions T</a:t>
            </a:r>
            <a:r>
              <a:rPr lang="en-US" baseline="-25000" dirty="0" smtClean="0"/>
              <a:t>1</a:t>
            </a:r>
            <a:r>
              <a:rPr lang="en-US" dirty="0" smtClean="0"/>
              <a:t> and T</a:t>
            </a:r>
            <a:r>
              <a:rPr lang="en-US" baseline="-25000" dirty="0" smtClean="0"/>
              <a:t>2</a:t>
            </a:r>
            <a:r>
              <a:rPr lang="en-US" dirty="0" smtClean="0"/>
              <a:t>. Transaction T</a:t>
            </a:r>
            <a:r>
              <a:rPr lang="en-US" baseline="-25000" dirty="0" smtClean="0"/>
              <a:t>1</a:t>
            </a:r>
            <a:r>
              <a:rPr lang="en-US" dirty="0" smtClean="0"/>
              <a:t> adds 100 to both data items and transaction T</a:t>
            </a:r>
            <a:r>
              <a:rPr lang="en-US" baseline="-25000" dirty="0" smtClean="0"/>
              <a:t>2</a:t>
            </a:r>
            <a:r>
              <a:rPr lang="en-US" dirty="0" smtClean="0"/>
              <a:t> multiplies both data items by 2. Assume initial value of both data items (x and y) is 50. In schedule S</a:t>
            </a:r>
            <a:r>
              <a:rPr lang="en-US" baseline="-25000" dirty="0" smtClean="0"/>
              <a:t>1</a:t>
            </a:r>
            <a:r>
              <a:rPr lang="en-US" dirty="0" smtClean="0"/>
              <a:t> final value of data items x and y is 300 and 250 respectively which is not correct because it is not equivalent to any serial schedules containing T</a:t>
            </a:r>
            <a:r>
              <a:rPr lang="en-US" baseline="-25000" dirty="0" smtClean="0"/>
              <a:t>1</a:t>
            </a:r>
            <a:r>
              <a:rPr lang="en-US" dirty="0" smtClean="0"/>
              <a:t> and T</a:t>
            </a:r>
            <a:r>
              <a:rPr lang="en-US" baseline="-25000" dirty="0" smtClean="0"/>
              <a:t>2</a:t>
            </a:r>
            <a:r>
              <a:rPr lang="en-US" dirty="0" smtClean="0"/>
              <a:t>. But, in schedule S</a:t>
            </a:r>
            <a:r>
              <a:rPr lang="en-US" baseline="-25000" dirty="0" smtClean="0"/>
              <a:t>2</a:t>
            </a:r>
            <a:r>
              <a:rPr lang="en-US" dirty="0" smtClean="0"/>
              <a:t> final value of both data items is 300. This is correct because it is equivalent to some serial schedule T</a:t>
            </a:r>
            <a:r>
              <a:rPr lang="en-US" baseline="-25000" dirty="0" smtClean="0"/>
              <a:t>1</a:t>
            </a:r>
            <a:r>
              <a:rPr lang="en-US" dirty="0" smtClean="0">
                <a:sym typeface="Wingdings" pitchFamily="2" charset="2"/>
              </a:rPr>
              <a:t>T</a:t>
            </a:r>
            <a:r>
              <a:rPr lang="en-US" baseline="-25000" dirty="0" smtClean="0">
                <a:sym typeface="Wingdings" pitchFamily="2" charset="2"/>
              </a:rPr>
              <a:t>2</a:t>
            </a:r>
            <a:r>
              <a:rPr lang="en-US" dirty="0" smtClean="0">
                <a:sym typeface="Wingdings" pitchFamily="2" charset="2"/>
              </a:rPr>
              <a:t>.</a:t>
            </a:r>
          </a:p>
          <a:p>
            <a:pPr algn="just"/>
            <a:r>
              <a:rPr lang="en-US" dirty="0" smtClean="0">
                <a:sym typeface="Wingdings" pitchFamily="2" charset="2"/>
              </a:rPr>
              <a:t>From this observation, we can conclude that Schedule S</a:t>
            </a:r>
            <a:r>
              <a:rPr lang="en-US" baseline="-25000" dirty="0" smtClean="0">
                <a:sym typeface="Wingdings" pitchFamily="2" charset="2"/>
              </a:rPr>
              <a:t>1</a:t>
            </a:r>
            <a:r>
              <a:rPr lang="en-US" dirty="0" smtClean="0">
                <a:sym typeface="Wingdings" pitchFamily="2" charset="2"/>
              </a:rPr>
              <a:t> does not follows 2PL locking protocol therefore it is not serializable but schedule S</a:t>
            </a:r>
            <a:r>
              <a:rPr lang="en-US" baseline="-25000" dirty="0" smtClean="0">
                <a:sym typeface="Wingdings" pitchFamily="2" charset="2"/>
              </a:rPr>
              <a:t>2</a:t>
            </a:r>
            <a:r>
              <a:rPr lang="en-US" dirty="0" smtClean="0">
                <a:sym typeface="Wingdings" pitchFamily="2" charset="2"/>
              </a:rPr>
              <a:t> follows 2PL protocol and hence it is serializable</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Types of 2 PL</a:t>
            </a:r>
            <a:endParaRPr lang="en-US" b="1" dirty="0">
              <a:solidFill>
                <a:srgbClr val="00B0F0"/>
              </a:solidFill>
            </a:endParaRPr>
          </a:p>
        </p:txBody>
      </p:sp>
      <p:sp>
        <p:nvSpPr>
          <p:cNvPr id="3" name="Content Placeholder 2"/>
          <p:cNvSpPr>
            <a:spLocks noGrp="1"/>
          </p:cNvSpPr>
          <p:nvPr>
            <p:ph idx="1"/>
          </p:nvPr>
        </p:nvSpPr>
        <p:spPr/>
        <p:txBody>
          <a:bodyPr/>
          <a:lstStyle/>
          <a:p>
            <a:r>
              <a:rPr lang="en-US" dirty="0" smtClean="0"/>
              <a:t>Basic 2PL</a:t>
            </a:r>
          </a:p>
          <a:p>
            <a:r>
              <a:rPr lang="en-US" dirty="0" smtClean="0"/>
              <a:t>Conservative 2PL</a:t>
            </a:r>
          </a:p>
          <a:p>
            <a:r>
              <a:rPr lang="en-US" dirty="0" smtClean="0"/>
              <a:t>Strict 2PL</a:t>
            </a:r>
          </a:p>
          <a:p>
            <a:r>
              <a:rPr lang="en-US" dirty="0" smtClean="0"/>
              <a:t>Rigorous 2 PL</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Basic 2PL</a:t>
            </a:r>
            <a:endParaRPr lang="en-US" b="1" dirty="0"/>
          </a:p>
        </p:txBody>
      </p:sp>
      <p:sp>
        <p:nvSpPr>
          <p:cNvPr id="3" name="Content Placeholder 2"/>
          <p:cNvSpPr>
            <a:spLocks noGrp="1"/>
          </p:cNvSpPr>
          <p:nvPr>
            <p:ph idx="1"/>
          </p:nvPr>
        </p:nvSpPr>
        <p:spPr/>
        <p:txBody>
          <a:bodyPr/>
          <a:lstStyle/>
          <a:p>
            <a:pPr algn="just"/>
            <a:r>
              <a:rPr lang="en-US" dirty="0" smtClean="0"/>
              <a:t>This protocol is described above. </a:t>
            </a:r>
          </a:p>
          <a:p>
            <a:pPr algn="just"/>
            <a:r>
              <a:rPr lang="en-US" dirty="0" smtClean="0"/>
              <a:t>In this protocol required data items are locked incrementally and once the operation with data items is finished locks are released from the data items</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Conservative 2PL</a:t>
            </a:r>
            <a:endParaRPr lang="en-US" b="1" dirty="0"/>
          </a:p>
        </p:txBody>
      </p:sp>
      <p:sp>
        <p:nvSpPr>
          <p:cNvPr id="3" name="Content Placeholder 2"/>
          <p:cNvSpPr>
            <a:spLocks noGrp="1"/>
          </p:cNvSpPr>
          <p:nvPr>
            <p:ph idx="1"/>
          </p:nvPr>
        </p:nvSpPr>
        <p:spPr>
          <a:xfrm>
            <a:off x="457200" y="990600"/>
            <a:ext cx="8229600" cy="5135563"/>
          </a:xfrm>
        </p:spPr>
        <p:txBody>
          <a:bodyPr>
            <a:normAutofit/>
          </a:bodyPr>
          <a:lstStyle/>
          <a:p>
            <a:pPr algn="just"/>
            <a:r>
              <a:rPr lang="en-US" sz="2800" dirty="0" smtClean="0"/>
              <a:t>This is also called static 2PL. It requires a transaction to lock all the items it accesses before the transaction begins execution, by predeclaring it’s read set and write set.</a:t>
            </a:r>
          </a:p>
          <a:p>
            <a:pPr algn="just"/>
            <a:r>
              <a:rPr lang="en-US" sz="2800" dirty="0" smtClean="0"/>
              <a:t>If any of the items in read or write set is already locked (by other transactions), transaction waits (does not require any locks).</a:t>
            </a:r>
          </a:p>
          <a:p>
            <a:pPr algn="just"/>
            <a:r>
              <a:rPr lang="en-US" sz="2800" dirty="0" smtClean="0"/>
              <a:t>This protocol guarantees deadlock free schedules but not very realistic because it is very difficult to know all data items needed by the transaction in advance.</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Strict 2PL</a:t>
            </a:r>
            <a:endParaRPr lang="en-US" b="1" dirty="0"/>
          </a:p>
        </p:txBody>
      </p:sp>
      <p:sp>
        <p:nvSpPr>
          <p:cNvPr id="3" name="Content Placeholder 2"/>
          <p:cNvSpPr>
            <a:spLocks noGrp="1"/>
          </p:cNvSpPr>
          <p:nvPr>
            <p:ph idx="1"/>
          </p:nvPr>
        </p:nvSpPr>
        <p:spPr>
          <a:xfrm>
            <a:off x="457200" y="990600"/>
            <a:ext cx="8229600" cy="5486400"/>
          </a:xfrm>
        </p:spPr>
        <p:txBody>
          <a:bodyPr>
            <a:normAutofit/>
          </a:bodyPr>
          <a:lstStyle/>
          <a:p>
            <a:pPr algn="just"/>
            <a:r>
              <a:rPr lang="en-US" sz="2800" dirty="0" smtClean="0"/>
              <a:t>The first phase of strict 2PL is same as basic 2PL. </a:t>
            </a:r>
          </a:p>
          <a:p>
            <a:pPr algn="just"/>
            <a:r>
              <a:rPr lang="en-US" sz="2800" dirty="0" smtClean="0"/>
              <a:t>After acquiring all locks in the first phase, transaction continues to execute normally.</a:t>
            </a:r>
          </a:p>
          <a:p>
            <a:pPr algn="just"/>
            <a:r>
              <a:rPr lang="en-US" sz="2800" dirty="0" smtClean="0"/>
              <a:t>But in contrast to 2PL, Strict 2PL does not release write-lock as soon as it is no more required, but it holds all locks until termination (commit/abort) but read-locks can be released once operation with data is finished and it is no more required.</a:t>
            </a:r>
          </a:p>
          <a:p>
            <a:pPr algn="just"/>
            <a:r>
              <a:rPr lang="en-US" sz="2800" dirty="0" smtClean="0"/>
              <a:t>Strict 2PL releases all write locks at once and commit.</a:t>
            </a:r>
          </a:p>
          <a:p>
            <a:pPr algn="just"/>
            <a:r>
              <a:rPr lang="en-US" sz="2800" dirty="0" smtClean="0"/>
              <a:t>This is widely used variation of 2PL</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Rigorous 2 PL</a:t>
            </a:r>
            <a:endParaRPr lang="en-US" b="1" dirty="0"/>
          </a:p>
        </p:txBody>
      </p:sp>
      <p:sp>
        <p:nvSpPr>
          <p:cNvPr id="3" name="Content Placeholder 2"/>
          <p:cNvSpPr>
            <a:spLocks noGrp="1"/>
          </p:cNvSpPr>
          <p:nvPr>
            <p:ph idx="1"/>
          </p:nvPr>
        </p:nvSpPr>
        <p:spPr/>
        <p:txBody>
          <a:bodyPr/>
          <a:lstStyle/>
          <a:p>
            <a:pPr algn="just"/>
            <a:r>
              <a:rPr lang="en-US" dirty="0" smtClean="0"/>
              <a:t>Rigorous 2 PL is even stricter that strict 2PL.</a:t>
            </a:r>
          </a:p>
          <a:p>
            <a:pPr algn="just"/>
            <a:r>
              <a:rPr lang="en-US" dirty="0" smtClean="0"/>
              <a:t>Here all locks (read and write locks) are held by transactions till termination (commit or abort).</a:t>
            </a:r>
          </a:p>
          <a:p>
            <a:pPr algn="just"/>
            <a:r>
              <a:rPr lang="en-US" dirty="0" smtClean="0"/>
              <a:t>In this protocol transactions can be serialized in the order in which they commit</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73763"/>
          </a:xfrm>
        </p:spPr>
        <p:txBody>
          <a:bodyPr/>
          <a:lstStyle/>
          <a:p>
            <a:pPr algn="just"/>
            <a:r>
              <a:rPr lang="en-US" dirty="0" smtClean="0"/>
              <a:t>Deadlock is the main problem associated with 2PL protocols.</a:t>
            </a:r>
          </a:p>
          <a:p>
            <a:pPr algn="just"/>
            <a:r>
              <a:rPr lang="en-US" dirty="0" smtClean="0"/>
              <a:t>Only conservative 2PL is free from deadlock.</a:t>
            </a:r>
          </a:p>
          <a:p>
            <a:pPr algn="just"/>
            <a:r>
              <a:rPr lang="en-US" dirty="0" smtClean="0"/>
              <a:t>All other variations of 2PL protocols suffer from deadlock.</a:t>
            </a:r>
          </a:p>
          <a:p>
            <a:pPr algn="just"/>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t>Deadlock</a:t>
            </a:r>
            <a:endParaRPr lang="en-US" b="1" dirty="0"/>
          </a:p>
        </p:txBody>
      </p:sp>
      <p:sp>
        <p:nvSpPr>
          <p:cNvPr id="3" name="Content Placeholder 2"/>
          <p:cNvSpPr>
            <a:spLocks noGrp="1"/>
          </p:cNvSpPr>
          <p:nvPr>
            <p:ph idx="1"/>
          </p:nvPr>
        </p:nvSpPr>
        <p:spPr>
          <a:xfrm>
            <a:off x="457200" y="1219200"/>
            <a:ext cx="8229600" cy="5181600"/>
          </a:xfrm>
        </p:spPr>
        <p:txBody>
          <a:bodyPr>
            <a:normAutofit/>
          </a:bodyPr>
          <a:lstStyle/>
          <a:p>
            <a:pPr algn="just"/>
            <a:r>
              <a:rPr lang="en-US" sz="2800" dirty="0" smtClean="0"/>
              <a:t>A system is in a deadlock state if there exists a set of transactions such that every transaction in the set is waiting for data item that is locked by another transaction in the set.</a:t>
            </a:r>
          </a:p>
          <a:p>
            <a:pPr algn="just"/>
            <a:r>
              <a:rPr lang="en-US" sz="2800" dirty="0" smtClean="0"/>
              <a:t>There exists a set of waiting transactions [T</a:t>
            </a:r>
            <a:r>
              <a:rPr lang="en-US" sz="2800" baseline="-25000" dirty="0" smtClean="0"/>
              <a:t>0</a:t>
            </a:r>
            <a:r>
              <a:rPr lang="en-US" sz="2800" dirty="0" smtClean="0"/>
              <a:t>, T</a:t>
            </a:r>
            <a:r>
              <a:rPr lang="en-US" sz="2800" baseline="-25000" dirty="0" smtClean="0"/>
              <a:t>1</a:t>
            </a:r>
            <a:r>
              <a:rPr lang="en-US" sz="2800" dirty="0" smtClean="0"/>
              <a:t>, T</a:t>
            </a:r>
            <a:r>
              <a:rPr lang="en-US" sz="2800" baseline="-25000" dirty="0" smtClean="0"/>
              <a:t>2</a:t>
            </a:r>
            <a:r>
              <a:rPr lang="en-US" sz="2800" dirty="0" smtClean="0"/>
              <a:t>,…. </a:t>
            </a:r>
            <a:r>
              <a:rPr lang="en-US" sz="2800" dirty="0" err="1" smtClean="0"/>
              <a:t>T</a:t>
            </a:r>
            <a:r>
              <a:rPr lang="en-US" sz="2800" baseline="-25000" dirty="0" err="1" smtClean="0"/>
              <a:t>n</a:t>
            </a:r>
            <a:r>
              <a:rPr lang="en-US" sz="2800" dirty="0" smtClean="0"/>
              <a:t>] such that T</a:t>
            </a:r>
            <a:r>
              <a:rPr lang="en-US" sz="2800" baseline="-25000" dirty="0" smtClean="0"/>
              <a:t>0</a:t>
            </a:r>
            <a:r>
              <a:rPr lang="en-US" sz="2800" dirty="0" smtClean="0"/>
              <a:t> is waiting for data item that is hold by T</a:t>
            </a:r>
            <a:r>
              <a:rPr lang="en-US" sz="2800" baseline="-25000" dirty="0" smtClean="0"/>
              <a:t>1</a:t>
            </a:r>
            <a:r>
              <a:rPr lang="en-US" sz="2800" dirty="0" smtClean="0"/>
              <a:t>, T</a:t>
            </a:r>
            <a:r>
              <a:rPr lang="en-US" sz="2800" baseline="-25000" dirty="0" smtClean="0"/>
              <a:t>1</a:t>
            </a:r>
            <a:r>
              <a:rPr lang="en-US" sz="2800" dirty="0" smtClean="0"/>
              <a:t> is waiting for data item that is held by T</a:t>
            </a:r>
            <a:r>
              <a:rPr lang="en-US" sz="2800" baseline="-25000" dirty="0" smtClean="0"/>
              <a:t>2</a:t>
            </a:r>
            <a:r>
              <a:rPr lang="en-US" sz="2800" dirty="0" smtClean="0"/>
              <a:t> … T</a:t>
            </a:r>
            <a:r>
              <a:rPr lang="en-US" sz="2800" baseline="-25000" dirty="0" smtClean="0"/>
              <a:t>n-1</a:t>
            </a:r>
            <a:r>
              <a:rPr lang="en-US" sz="2800" dirty="0" smtClean="0"/>
              <a:t> is waiting for a data item that is held by </a:t>
            </a:r>
            <a:r>
              <a:rPr lang="en-US" sz="2800" dirty="0" err="1" smtClean="0"/>
              <a:t>T</a:t>
            </a:r>
            <a:r>
              <a:rPr lang="en-US" sz="2800" baseline="-25000" dirty="0" err="1" smtClean="0"/>
              <a:t>n</a:t>
            </a:r>
            <a:r>
              <a:rPr lang="en-US" sz="2800" dirty="0" smtClean="0"/>
              <a:t> and </a:t>
            </a:r>
            <a:r>
              <a:rPr lang="en-US" sz="2800" dirty="0" err="1" smtClean="0"/>
              <a:t>T</a:t>
            </a:r>
            <a:r>
              <a:rPr lang="en-US" sz="2800" baseline="-25000" dirty="0" err="1" smtClean="0"/>
              <a:t>n</a:t>
            </a:r>
            <a:r>
              <a:rPr lang="en-US" sz="2800" dirty="0" smtClean="0"/>
              <a:t> is waiting for data item that is held by T</a:t>
            </a:r>
            <a:r>
              <a:rPr lang="en-US" sz="2800" baseline="-25000" dirty="0" smtClean="0"/>
              <a:t>0</a:t>
            </a:r>
            <a:r>
              <a:rPr lang="en-US" sz="2800" dirty="0" smtClean="0"/>
              <a:t>.</a:t>
            </a:r>
          </a:p>
          <a:p>
            <a:pPr algn="just"/>
            <a:r>
              <a:rPr lang="en-US" sz="2800" dirty="0" smtClean="0"/>
              <a:t>None of the transactions can make progress in such a situation</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Introduction to Concurrency Control</a:t>
            </a:r>
            <a:endParaRPr lang="en-US" dirty="0">
              <a:solidFill>
                <a:srgbClr val="00B0F0"/>
              </a:solidFill>
            </a:endParaRPr>
          </a:p>
        </p:txBody>
      </p:sp>
      <p:sp>
        <p:nvSpPr>
          <p:cNvPr id="3" name="Content Placeholder 2"/>
          <p:cNvSpPr>
            <a:spLocks noGrp="1"/>
          </p:cNvSpPr>
          <p:nvPr>
            <p:ph idx="1"/>
          </p:nvPr>
        </p:nvSpPr>
        <p:spPr/>
        <p:txBody>
          <a:bodyPr>
            <a:normAutofit/>
          </a:bodyPr>
          <a:lstStyle/>
          <a:p>
            <a:pPr algn="just"/>
            <a:r>
              <a:rPr lang="en-US" sz="2400" dirty="0" smtClean="0"/>
              <a:t>Consider a situation in which two transactions are concurrently access the same data item.</a:t>
            </a:r>
          </a:p>
          <a:p>
            <a:pPr algn="just"/>
            <a:r>
              <a:rPr lang="en-US" sz="2400" dirty="0" smtClean="0"/>
              <a:t>One transaction modifies a tuple, and another transaction makes a decision on the basis of that modification.</a:t>
            </a:r>
          </a:p>
          <a:p>
            <a:pPr algn="just"/>
            <a:r>
              <a:rPr lang="en-US" sz="2400" dirty="0" smtClean="0"/>
              <a:t>Now, suppose that the first transaction rollback. At this point, the decision of second transaction becomes invalid.</a:t>
            </a:r>
          </a:p>
          <a:p>
            <a:pPr algn="just"/>
            <a:r>
              <a:rPr lang="en-US" sz="2400" dirty="0" smtClean="0"/>
              <a:t>Thus, concurrency control techniques are required to control the interaction among concurrent transactions.</a:t>
            </a:r>
          </a:p>
          <a:p>
            <a:pPr algn="just"/>
            <a:r>
              <a:rPr lang="en-US" sz="2400" dirty="0" smtClean="0"/>
              <a:t>These techniques ensure that the concurrent transactions maintain the integrity of a database by avoiding the interference among them.</a:t>
            </a:r>
            <a:endParaRPr lang="en-US" sz="24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Deadlock</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57104763"/>
              </p:ext>
            </p:extLst>
          </p:nvPr>
        </p:nvGraphicFramePr>
        <p:xfrm>
          <a:off x="457200" y="1600200"/>
          <a:ext cx="8229600" cy="3962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95300">
                <a:tc>
                  <a:txBody>
                    <a:bodyPr/>
                    <a:lstStyle/>
                    <a:p>
                      <a:r>
                        <a:rPr lang="en-US" sz="2400" dirty="0" smtClean="0"/>
                        <a:t>T</a:t>
                      </a:r>
                      <a:r>
                        <a:rPr lang="en-US" sz="2400" baseline="-25000" dirty="0" smtClean="0"/>
                        <a:t>1</a:t>
                      </a:r>
                      <a:endParaRPr lang="en-US" sz="2400" baseline="-25000" dirty="0"/>
                    </a:p>
                  </a:txBody>
                  <a:tcPr/>
                </a:tc>
                <a:tc>
                  <a:txBody>
                    <a:bodyPr/>
                    <a:lstStyle/>
                    <a:p>
                      <a:r>
                        <a:rPr lang="en-US" sz="2400" dirty="0" smtClean="0"/>
                        <a:t>T</a:t>
                      </a:r>
                      <a:r>
                        <a:rPr lang="en-US" sz="2400" baseline="-25000" dirty="0" smtClean="0"/>
                        <a:t>2</a:t>
                      </a:r>
                      <a:endParaRPr lang="en-US" sz="2400" baseline="-25000" dirty="0"/>
                    </a:p>
                  </a:txBody>
                  <a:tcPr/>
                </a:tc>
                <a:extLst>
                  <a:ext uri="{0D108BD9-81ED-4DB2-BD59-A6C34878D82A}">
                    <a16:rowId xmlns:a16="http://schemas.microsoft.com/office/drawing/2014/main" val="10000"/>
                  </a:ext>
                </a:extLst>
              </a:tr>
              <a:tr h="495300">
                <a:tc>
                  <a:txBody>
                    <a:bodyPr/>
                    <a:lstStyle/>
                    <a:p>
                      <a:r>
                        <a:rPr lang="en-US" sz="2400" dirty="0" smtClean="0"/>
                        <a:t>Lock(x)</a:t>
                      </a:r>
                      <a:endParaRPr lang="en-US" sz="2400" dirty="0"/>
                    </a:p>
                  </a:txBody>
                  <a:tcPr/>
                </a:tc>
                <a:tc>
                  <a:txBody>
                    <a:bodyPr/>
                    <a:lstStyle/>
                    <a:p>
                      <a:endParaRPr lang="en-US" sz="2400"/>
                    </a:p>
                  </a:txBody>
                  <a:tcPr/>
                </a:tc>
                <a:extLst>
                  <a:ext uri="{0D108BD9-81ED-4DB2-BD59-A6C34878D82A}">
                    <a16:rowId xmlns:a16="http://schemas.microsoft.com/office/drawing/2014/main" val="10001"/>
                  </a:ext>
                </a:extLst>
              </a:tr>
              <a:tr h="495300">
                <a:tc>
                  <a:txBody>
                    <a:bodyPr/>
                    <a:lstStyle/>
                    <a:p>
                      <a:r>
                        <a:rPr lang="en-US" sz="2400" dirty="0" smtClean="0"/>
                        <a:t>Read(x)</a:t>
                      </a:r>
                      <a:endParaRPr lang="en-US" sz="2400" dirty="0"/>
                    </a:p>
                  </a:txBody>
                  <a:tcPr/>
                </a:tc>
                <a:tc>
                  <a:txBody>
                    <a:bodyPr/>
                    <a:lstStyle/>
                    <a:p>
                      <a:endParaRPr lang="en-US" sz="2400"/>
                    </a:p>
                  </a:txBody>
                  <a:tcPr/>
                </a:tc>
                <a:extLst>
                  <a:ext uri="{0D108BD9-81ED-4DB2-BD59-A6C34878D82A}">
                    <a16:rowId xmlns:a16="http://schemas.microsoft.com/office/drawing/2014/main" val="10002"/>
                  </a:ext>
                </a:extLst>
              </a:tr>
              <a:tr h="495300">
                <a:tc>
                  <a:txBody>
                    <a:bodyPr/>
                    <a:lstStyle/>
                    <a:p>
                      <a:endParaRPr lang="en-US" sz="2400" dirty="0"/>
                    </a:p>
                  </a:txBody>
                  <a:tcPr/>
                </a:tc>
                <a:tc>
                  <a:txBody>
                    <a:bodyPr/>
                    <a:lstStyle/>
                    <a:p>
                      <a:r>
                        <a:rPr lang="en-US" sz="2400" dirty="0" smtClean="0"/>
                        <a:t>Lock(y)</a:t>
                      </a:r>
                      <a:endParaRPr lang="en-US" sz="2400" dirty="0"/>
                    </a:p>
                  </a:txBody>
                  <a:tcPr/>
                </a:tc>
                <a:extLst>
                  <a:ext uri="{0D108BD9-81ED-4DB2-BD59-A6C34878D82A}">
                    <a16:rowId xmlns:a16="http://schemas.microsoft.com/office/drawing/2014/main" val="10003"/>
                  </a:ext>
                </a:extLst>
              </a:tr>
              <a:tr h="495300">
                <a:tc>
                  <a:txBody>
                    <a:bodyPr/>
                    <a:lstStyle/>
                    <a:p>
                      <a:endParaRPr lang="en-US" sz="2400"/>
                    </a:p>
                  </a:txBody>
                  <a:tcPr/>
                </a:tc>
                <a:tc>
                  <a:txBody>
                    <a:bodyPr/>
                    <a:lstStyle/>
                    <a:p>
                      <a:r>
                        <a:rPr lang="en-US" sz="2400" dirty="0" smtClean="0"/>
                        <a:t>Read(y)</a:t>
                      </a:r>
                      <a:endParaRPr lang="en-US" sz="2400" dirty="0"/>
                    </a:p>
                  </a:txBody>
                  <a:tcPr/>
                </a:tc>
                <a:extLst>
                  <a:ext uri="{0D108BD9-81ED-4DB2-BD59-A6C34878D82A}">
                    <a16:rowId xmlns:a16="http://schemas.microsoft.com/office/drawing/2014/main" val="10004"/>
                  </a:ext>
                </a:extLst>
              </a:tr>
              <a:tr h="495300">
                <a:tc>
                  <a:txBody>
                    <a:bodyPr/>
                    <a:lstStyle/>
                    <a:p>
                      <a:r>
                        <a:rPr lang="en-US" sz="2400" dirty="0" smtClean="0"/>
                        <a:t>Lock(y) (wait for y)</a:t>
                      </a:r>
                      <a:endParaRPr lang="en-US" sz="2400" dirty="0"/>
                    </a:p>
                  </a:txBody>
                  <a:tcPr/>
                </a:tc>
                <a:tc>
                  <a:txBody>
                    <a:bodyPr/>
                    <a:lstStyle/>
                    <a:p>
                      <a:endParaRPr lang="en-US" sz="2400" dirty="0"/>
                    </a:p>
                  </a:txBody>
                  <a:tcPr/>
                </a:tc>
                <a:extLst>
                  <a:ext uri="{0D108BD9-81ED-4DB2-BD59-A6C34878D82A}">
                    <a16:rowId xmlns:a16="http://schemas.microsoft.com/office/drawing/2014/main" val="10005"/>
                  </a:ext>
                </a:extLst>
              </a:tr>
              <a:tr h="495300">
                <a:tc>
                  <a:txBody>
                    <a:bodyPr/>
                    <a:lstStyle/>
                    <a:p>
                      <a:endParaRPr lang="en-US" sz="2400" dirty="0"/>
                    </a:p>
                  </a:txBody>
                  <a:tcPr/>
                </a:tc>
                <a:tc>
                  <a:txBody>
                    <a:bodyPr/>
                    <a:lstStyle/>
                    <a:p>
                      <a:r>
                        <a:rPr lang="en-US" sz="2400" dirty="0" smtClean="0"/>
                        <a:t>Lock (x)</a:t>
                      </a:r>
                      <a:r>
                        <a:rPr lang="en-US" sz="2400" baseline="0" dirty="0" smtClean="0"/>
                        <a:t> (wait for x)</a:t>
                      </a:r>
                      <a:endParaRPr lang="en-US" sz="2400" dirty="0"/>
                    </a:p>
                  </a:txBody>
                  <a:tcPr/>
                </a:tc>
                <a:extLst>
                  <a:ext uri="{0D108BD9-81ED-4DB2-BD59-A6C34878D82A}">
                    <a16:rowId xmlns:a16="http://schemas.microsoft.com/office/drawing/2014/main" val="10006"/>
                  </a:ext>
                </a:extLst>
              </a:tr>
              <a:tr h="495300">
                <a:tc gridSpan="2">
                  <a:txBody>
                    <a:bodyPr/>
                    <a:lstStyle/>
                    <a:p>
                      <a:r>
                        <a:rPr lang="en-US" sz="2400" b="1" dirty="0" smtClean="0"/>
                        <a:t>Table: Schedule S</a:t>
                      </a:r>
                      <a:endParaRPr lang="en-US" sz="2400" b="1" dirty="0"/>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Dealing with Deadlocks</a:t>
            </a:r>
            <a:endParaRPr lang="en-US" b="1" dirty="0"/>
          </a:p>
        </p:txBody>
      </p:sp>
      <p:sp>
        <p:nvSpPr>
          <p:cNvPr id="3" name="Content Placeholder 2"/>
          <p:cNvSpPr>
            <a:spLocks noGrp="1"/>
          </p:cNvSpPr>
          <p:nvPr>
            <p:ph idx="1"/>
          </p:nvPr>
        </p:nvSpPr>
        <p:spPr>
          <a:xfrm>
            <a:off x="457200" y="914400"/>
            <a:ext cx="8229600" cy="5486400"/>
          </a:xfrm>
        </p:spPr>
        <p:txBody>
          <a:bodyPr>
            <a:normAutofit fontScale="92500" lnSpcReduction="10000"/>
          </a:bodyPr>
          <a:lstStyle/>
          <a:p>
            <a:pPr algn="just"/>
            <a:r>
              <a:rPr lang="en-US" dirty="0" smtClean="0"/>
              <a:t>If a transaction locks all data items that it needs before it begins execution, it prevents deadlock since a transaction never waits for a data item. </a:t>
            </a:r>
          </a:p>
          <a:p>
            <a:pPr algn="just"/>
            <a:r>
              <a:rPr lang="en-US" dirty="0" smtClean="0"/>
              <a:t>The conservative two-phase locking uses this approach. But this solution limits concurrency and hence results into degraded performance of database systems.</a:t>
            </a:r>
          </a:p>
          <a:p>
            <a:pPr algn="just"/>
            <a:r>
              <a:rPr lang="en-US" dirty="0" smtClean="0"/>
              <a:t>A second protocol, which also limits concurrency, involves ordering all the items in the database and making sure that a transaction that needs several items will lock them according to that order.</a:t>
            </a:r>
          </a:p>
          <a:p>
            <a:pPr algn="just"/>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Dealing with Deadlocks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A number of other deadlock prevention  scheme have been proposed that make a decision about what to do with a transaction involved in a possible deadlock situation: should it be locked and made to wait or should it be aborted or should the transaction preempt and abort another transaction?</a:t>
            </a:r>
          </a:p>
          <a:p>
            <a:pPr algn="just"/>
            <a:r>
              <a:rPr lang="en-US" dirty="0" smtClean="0"/>
              <a:t>All these techniques use the concept of transaction timestamp TS(T), which is a unique identifier assigned to each transaction. </a:t>
            </a:r>
          </a:p>
          <a:p>
            <a:pPr algn="just"/>
            <a:r>
              <a:rPr lang="en-US" dirty="0" smtClean="0"/>
              <a:t>Two schemes that prevent deadlock are called </a:t>
            </a:r>
            <a:r>
              <a:rPr lang="en-US" b="1" dirty="0" smtClean="0"/>
              <a:t>wait-die</a:t>
            </a:r>
            <a:r>
              <a:rPr lang="en-US" dirty="0" smtClean="0"/>
              <a:t> and </a:t>
            </a:r>
            <a:r>
              <a:rPr lang="en-US" b="1" dirty="0" smtClean="0"/>
              <a:t>wound wait</a:t>
            </a:r>
          </a:p>
          <a:p>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Wait –Die Scheme</a:t>
            </a: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smtClean="0"/>
              <a:t>It is a non-preemptive technique for deadlock prevention.</a:t>
            </a:r>
          </a:p>
          <a:p>
            <a:pPr algn="just"/>
            <a:r>
              <a:rPr lang="en-US" dirty="0" smtClean="0"/>
              <a:t>When transaction T</a:t>
            </a:r>
            <a:r>
              <a:rPr lang="en-US" baseline="-25000" dirty="0" smtClean="0"/>
              <a:t>i</a:t>
            </a:r>
            <a:r>
              <a:rPr lang="en-US" dirty="0" smtClean="0"/>
              <a:t> requests a data item concurrently held by T</a:t>
            </a:r>
            <a:r>
              <a:rPr lang="en-US" baseline="-25000" dirty="0" smtClean="0"/>
              <a:t>j</a:t>
            </a:r>
            <a:r>
              <a:rPr lang="en-US" dirty="0" smtClean="0"/>
              <a:t> , T</a:t>
            </a:r>
            <a:r>
              <a:rPr lang="en-US" baseline="-25000" dirty="0" smtClean="0"/>
              <a:t>i</a:t>
            </a:r>
            <a:r>
              <a:rPr lang="en-US" dirty="0" smtClean="0"/>
              <a:t> is allowed to wait only if it has a timestamp smaller than that of T</a:t>
            </a:r>
            <a:r>
              <a:rPr lang="en-US" baseline="-25000" dirty="0" smtClean="0"/>
              <a:t>j</a:t>
            </a:r>
            <a:r>
              <a:rPr lang="en-US" dirty="0" smtClean="0"/>
              <a:t> (that is T</a:t>
            </a:r>
            <a:r>
              <a:rPr lang="en-US" baseline="-25000" dirty="0" smtClean="0"/>
              <a:t>i</a:t>
            </a:r>
            <a:r>
              <a:rPr lang="en-US" dirty="0" smtClean="0"/>
              <a:t> is older than T</a:t>
            </a:r>
            <a:r>
              <a:rPr lang="en-US" baseline="-25000" dirty="0" smtClean="0"/>
              <a:t>j</a:t>
            </a:r>
            <a:r>
              <a:rPr lang="en-US" dirty="0" smtClean="0"/>
              <a:t>) otherwise T</a:t>
            </a:r>
            <a:r>
              <a:rPr lang="en-US" baseline="-25000" dirty="0" smtClean="0"/>
              <a:t>i</a:t>
            </a:r>
            <a:r>
              <a:rPr lang="en-US" dirty="0" smtClean="0"/>
              <a:t> is rolled back (dies). </a:t>
            </a:r>
          </a:p>
          <a:p>
            <a:pPr algn="just"/>
            <a:r>
              <a:rPr lang="en-US" dirty="0" smtClean="0"/>
              <a:t>Thus this scheme prefers younger transactions </a:t>
            </a:r>
          </a:p>
          <a:p>
            <a:pPr algn="just"/>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Wait –Die Scheme</a:t>
            </a:r>
            <a:endParaRPr lang="en-US" dirty="0"/>
          </a:p>
        </p:txBody>
      </p:sp>
      <p:sp>
        <p:nvSpPr>
          <p:cNvPr id="3" name="Content Placeholder 2"/>
          <p:cNvSpPr>
            <a:spLocks noGrp="1"/>
          </p:cNvSpPr>
          <p:nvPr>
            <p:ph idx="1"/>
          </p:nvPr>
        </p:nvSpPr>
        <p:spPr/>
        <p:txBody>
          <a:bodyPr/>
          <a:lstStyle/>
          <a:p>
            <a:pPr algn="just"/>
            <a:r>
              <a:rPr lang="en-US" i="1" dirty="0" smtClean="0"/>
              <a:t>If TS(T</a:t>
            </a:r>
            <a:r>
              <a:rPr lang="en-US" i="1" baseline="-25000" dirty="0" smtClean="0"/>
              <a:t>i</a:t>
            </a:r>
            <a:r>
              <a:rPr lang="en-US" i="1" dirty="0" smtClean="0"/>
              <a:t>)&lt;TS(T</a:t>
            </a:r>
            <a:r>
              <a:rPr lang="en-US" i="1" baseline="-25000" dirty="0" smtClean="0"/>
              <a:t>j</a:t>
            </a:r>
            <a:r>
              <a:rPr lang="en-US" i="1" dirty="0" smtClean="0"/>
              <a:t>)</a:t>
            </a:r>
          </a:p>
          <a:p>
            <a:pPr algn="just"/>
            <a:r>
              <a:rPr lang="en-US" i="1" dirty="0" smtClean="0"/>
              <a:t>then T</a:t>
            </a:r>
            <a:r>
              <a:rPr lang="en-US" i="1" baseline="-25000" dirty="0" smtClean="0"/>
              <a:t>i</a:t>
            </a:r>
            <a:r>
              <a:rPr lang="en-US" i="1" dirty="0" smtClean="0"/>
              <a:t> waits</a:t>
            </a:r>
          </a:p>
          <a:p>
            <a:pPr algn="just"/>
            <a:r>
              <a:rPr lang="en-US" i="1" dirty="0" smtClean="0"/>
              <a:t>else</a:t>
            </a:r>
          </a:p>
          <a:p>
            <a:pPr algn="just"/>
            <a:r>
              <a:rPr lang="en-US" i="1" dirty="0" smtClean="0"/>
              <a:t>T</a:t>
            </a:r>
            <a:r>
              <a:rPr lang="en-US" i="1" baseline="-25000" dirty="0" smtClean="0"/>
              <a:t>i</a:t>
            </a:r>
            <a:r>
              <a:rPr lang="en-US" i="1" dirty="0" smtClean="0"/>
              <a:t> dies</a:t>
            </a:r>
          </a:p>
          <a:p>
            <a:pPr algn="just"/>
            <a:endParaRPr lang="en-US" i="1"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Wait –Die Scheme</a:t>
            </a:r>
            <a:endParaRPr lang="en-US" dirty="0"/>
          </a:p>
        </p:txBody>
      </p:sp>
      <p:sp>
        <p:nvSpPr>
          <p:cNvPr id="3" name="Content Placeholder 2"/>
          <p:cNvSpPr>
            <a:spLocks noGrp="1"/>
          </p:cNvSpPr>
          <p:nvPr>
            <p:ph idx="1"/>
          </p:nvPr>
        </p:nvSpPr>
        <p:spPr>
          <a:xfrm>
            <a:off x="457200" y="1143000"/>
            <a:ext cx="8229600" cy="5181600"/>
          </a:xfrm>
        </p:spPr>
        <p:txBody>
          <a:bodyPr/>
          <a:lstStyle/>
          <a:p>
            <a:pPr algn="just"/>
            <a:r>
              <a:rPr lang="en-US" dirty="0" smtClean="0"/>
              <a:t>For example, suppose that transaction T</a:t>
            </a:r>
            <a:r>
              <a:rPr lang="en-US" baseline="-25000" dirty="0" smtClean="0"/>
              <a:t>2</a:t>
            </a:r>
            <a:r>
              <a:rPr lang="en-US" dirty="0" smtClean="0"/>
              <a:t>,T</a:t>
            </a:r>
            <a:r>
              <a:rPr lang="en-US" baseline="-25000" dirty="0" smtClean="0"/>
              <a:t>3</a:t>
            </a:r>
            <a:r>
              <a:rPr lang="en-US" dirty="0" smtClean="0"/>
              <a:t>, and T</a:t>
            </a:r>
            <a:r>
              <a:rPr lang="en-US" baseline="-25000" dirty="0" smtClean="0"/>
              <a:t>4</a:t>
            </a:r>
            <a:r>
              <a:rPr lang="en-US" dirty="0" smtClean="0"/>
              <a:t> have timestamps 5, 10 and 15 respectively. If T</a:t>
            </a:r>
            <a:r>
              <a:rPr lang="en-US" baseline="-25000" dirty="0" smtClean="0"/>
              <a:t>2</a:t>
            </a:r>
            <a:r>
              <a:rPr lang="en-US" dirty="0" smtClean="0"/>
              <a:t> requests a data item held by T</a:t>
            </a:r>
            <a:r>
              <a:rPr lang="en-US" baseline="-25000" dirty="0" smtClean="0"/>
              <a:t>3</a:t>
            </a:r>
            <a:r>
              <a:rPr lang="en-US" dirty="0" smtClean="0"/>
              <a:t> then T</a:t>
            </a:r>
            <a:r>
              <a:rPr lang="en-US" baseline="-25000" dirty="0" smtClean="0"/>
              <a:t>2</a:t>
            </a:r>
            <a:r>
              <a:rPr lang="en-US" dirty="0" smtClean="0"/>
              <a:t> will wait. If T</a:t>
            </a:r>
            <a:r>
              <a:rPr lang="en-US" baseline="-25000" dirty="0" smtClean="0"/>
              <a:t>4</a:t>
            </a:r>
            <a:r>
              <a:rPr lang="en-US" dirty="0" smtClean="0"/>
              <a:t> requests data item held by T</a:t>
            </a:r>
            <a:r>
              <a:rPr lang="en-US" baseline="-25000" dirty="0" smtClean="0"/>
              <a:t>3</a:t>
            </a:r>
            <a:r>
              <a:rPr lang="en-US" dirty="0" smtClean="0"/>
              <a:t> then T</a:t>
            </a:r>
            <a:r>
              <a:rPr lang="en-US" baseline="-25000" dirty="0" smtClean="0"/>
              <a:t>4</a:t>
            </a:r>
            <a:r>
              <a:rPr lang="en-US" dirty="0" smtClean="0"/>
              <a:t> will be rolled back.</a:t>
            </a:r>
          </a:p>
          <a:p>
            <a:pPr algn="just"/>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45</a:t>
            </a:fld>
            <a:endParaRPr lang="en-US"/>
          </a:p>
        </p:txBody>
      </p:sp>
      <p:sp>
        <p:nvSpPr>
          <p:cNvPr id="5" name="Oval 4"/>
          <p:cNvSpPr/>
          <p:nvPr/>
        </p:nvSpPr>
        <p:spPr>
          <a:xfrm>
            <a:off x="1143000" y="5334000"/>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sp>
        <p:nvSpPr>
          <p:cNvPr id="6" name="Oval 5"/>
          <p:cNvSpPr/>
          <p:nvPr/>
        </p:nvSpPr>
        <p:spPr>
          <a:xfrm>
            <a:off x="3962400" y="5334000"/>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7" name="Oval 6"/>
          <p:cNvSpPr/>
          <p:nvPr/>
        </p:nvSpPr>
        <p:spPr>
          <a:xfrm>
            <a:off x="6680996" y="5396132"/>
            <a:ext cx="9144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T4</a:t>
            </a:r>
            <a:endParaRPr lang="en-US" dirty="0"/>
          </a:p>
        </p:txBody>
      </p:sp>
      <p:sp>
        <p:nvSpPr>
          <p:cNvPr id="8" name="Rectangle 7"/>
          <p:cNvSpPr/>
          <p:nvPr/>
        </p:nvSpPr>
        <p:spPr>
          <a:xfrm>
            <a:off x="838200" y="5105400"/>
            <a:ext cx="73152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5" idx="6"/>
            <a:endCxn id="6" idx="2"/>
          </p:cNvCxnSpPr>
          <p:nvPr/>
        </p:nvCxnSpPr>
        <p:spPr>
          <a:xfrm>
            <a:off x="2057400" y="5715000"/>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6" idx="6"/>
          </p:cNvCxnSpPr>
          <p:nvPr/>
        </p:nvCxnSpPr>
        <p:spPr>
          <a:xfrm rot="10800000">
            <a:off x="4876800" y="5715000"/>
            <a:ext cx="1804196" cy="62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90800" y="5181600"/>
            <a:ext cx="990600" cy="381000"/>
          </a:xfrm>
          <a:prstGeom prst="rect">
            <a:avLst/>
          </a:prstGeom>
          <a:noFill/>
        </p:spPr>
        <p:txBody>
          <a:bodyPr wrap="square" rtlCol="0">
            <a:spAutoFit/>
          </a:bodyPr>
          <a:lstStyle/>
          <a:p>
            <a:r>
              <a:rPr lang="en-US" dirty="0" smtClean="0"/>
              <a:t>Wait</a:t>
            </a:r>
            <a:endParaRPr lang="en-US" dirty="0"/>
          </a:p>
        </p:txBody>
      </p:sp>
      <p:sp>
        <p:nvSpPr>
          <p:cNvPr id="14" name="TextBox 13"/>
          <p:cNvSpPr txBox="1"/>
          <p:nvPr/>
        </p:nvSpPr>
        <p:spPr>
          <a:xfrm>
            <a:off x="5334000" y="5181600"/>
            <a:ext cx="990600" cy="381000"/>
          </a:xfrm>
          <a:prstGeom prst="rect">
            <a:avLst/>
          </a:prstGeom>
          <a:noFill/>
        </p:spPr>
        <p:txBody>
          <a:bodyPr wrap="square" rtlCol="0">
            <a:spAutoFit/>
          </a:bodyPr>
          <a:lstStyle/>
          <a:p>
            <a:r>
              <a:rPr lang="en-US" dirty="0" smtClean="0"/>
              <a:t>Die</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Wound-Wait Scheme</a:t>
            </a:r>
            <a:endParaRPr lang="en-US" b="1" dirty="0"/>
          </a:p>
        </p:txBody>
      </p:sp>
      <p:sp>
        <p:nvSpPr>
          <p:cNvPr id="3" name="Content Placeholder 2"/>
          <p:cNvSpPr>
            <a:spLocks noGrp="1"/>
          </p:cNvSpPr>
          <p:nvPr>
            <p:ph idx="1"/>
          </p:nvPr>
        </p:nvSpPr>
        <p:spPr/>
        <p:txBody>
          <a:bodyPr>
            <a:normAutofit/>
          </a:bodyPr>
          <a:lstStyle/>
          <a:p>
            <a:pPr algn="just"/>
            <a:r>
              <a:rPr lang="en-US" sz="2800" dirty="0" smtClean="0"/>
              <a:t>It is a preemptive technique for deadlock prevention. It is a counterpart to the wait-die scheme.</a:t>
            </a:r>
          </a:p>
          <a:p>
            <a:pPr algn="just"/>
            <a:r>
              <a:rPr lang="en-US" sz="2800" dirty="0" smtClean="0"/>
              <a:t>When transaction T</a:t>
            </a:r>
            <a:r>
              <a:rPr lang="en-US" sz="2800" baseline="-25000" dirty="0" smtClean="0"/>
              <a:t>i</a:t>
            </a:r>
            <a:r>
              <a:rPr lang="en-US" sz="2800" dirty="0" smtClean="0"/>
              <a:t> requests a data item currently held by transaction T</a:t>
            </a:r>
            <a:r>
              <a:rPr lang="en-US" sz="2800" baseline="-25000" dirty="0" smtClean="0"/>
              <a:t>j</a:t>
            </a:r>
            <a:r>
              <a:rPr lang="en-US" sz="2800" dirty="0" smtClean="0"/>
              <a:t>, T</a:t>
            </a:r>
            <a:r>
              <a:rPr lang="en-US" sz="2800" baseline="-25000" dirty="0" smtClean="0"/>
              <a:t>i</a:t>
            </a:r>
            <a:r>
              <a:rPr lang="en-US" sz="2800" dirty="0" smtClean="0"/>
              <a:t> is allowed to wait only if it has timestamp larger than that of T</a:t>
            </a:r>
            <a:r>
              <a:rPr lang="en-US" sz="2800" baseline="-25000" dirty="0" smtClean="0"/>
              <a:t>j</a:t>
            </a:r>
            <a:r>
              <a:rPr lang="en-US" sz="2800" dirty="0" smtClean="0"/>
              <a:t> (T</a:t>
            </a:r>
            <a:r>
              <a:rPr lang="en-US" sz="2800" baseline="-25000" dirty="0" smtClean="0"/>
              <a:t>i</a:t>
            </a:r>
            <a:r>
              <a:rPr lang="en-US" sz="2800" dirty="0" smtClean="0"/>
              <a:t> is younger than T</a:t>
            </a:r>
            <a:r>
              <a:rPr lang="en-US" sz="2800" baseline="-25000" dirty="0" smtClean="0"/>
              <a:t>j</a:t>
            </a:r>
            <a:r>
              <a:rPr lang="en-US" sz="2800" dirty="0" smtClean="0"/>
              <a:t>) otherwise T</a:t>
            </a:r>
            <a:r>
              <a:rPr lang="en-US" sz="2800" baseline="-25000" dirty="0" smtClean="0"/>
              <a:t>i </a:t>
            </a:r>
            <a:r>
              <a:rPr lang="en-US" sz="2800" dirty="0" smtClean="0"/>
              <a:t>is rolled back (T</a:t>
            </a:r>
            <a:r>
              <a:rPr lang="en-US" sz="2800" baseline="-25000" dirty="0" smtClean="0"/>
              <a:t>i</a:t>
            </a:r>
            <a:r>
              <a:rPr lang="en-US" sz="2800" dirty="0" smtClean="0"/>
              <a:t> is wounded by T</a:t>
            </a:r>
            <a:r>
              <a:rPr lang="en-US" sz="2800" baseline="-25000" dirty="0" smtClean="0"/>
              <a:t>j</a:t>
            </a:r>
            <a:r>
              <a:rPr lang="en-US" sz="2800" dirty="0" smtClean="0"/>
              <a:t>).</a:t>
            </a:r>
          </a:p>
          <a:p>
            <a:pPr algn="just"/>
            <a:r>
              <a:rPr lang="en-US" sz="2800" dirty="0" smtClean="0"/>
              <a:t>This scheme prefers older transactions.</a:t>
            </a:r>
          </a:p>
          <a:p>
            <a:pPr algn="just"/>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Wound-Wait Scheme</a:t>
            </a:r>
            <a:endParaRPr lang="en-US" dirty="0"/>
          </a:p>
        </p:txBody>
      </p:sp>
      <p:sp>
        <p:nvSpPr>
          <p:cNvPr id="3" name="Content Placeholder 2"/>
          <p:cNvSpPr>
            <a:spLocks noGrp="1"/>
          </p:cNvSpPr>
          <p:nvPr>
            <p:ph idx="1"/>
          </p:nvPr>
        </p:nvSpPr>
        <p:spPr/>
        <p:txBody>
          <a:bodyPr/>
          <a:lstStyle/>
          <a:p>
            <a:pPr algn="just"/>
            <a:r>
              <a:rPr lang="en-US" dirty="0" smtClean="0"/>
              <a:t>If TS(T</a:t>
            </a:r>
            <a:r>
              <a:rPr lang="en-US" baseline="-25000" dirty="0" smtClean="0"/>
              <a:t>i</a:t>
            </a:r>
            <a:r>
              <a:rPr lang="en-US" dirty="0" smtClean="0"/>
              <a:t>)&lt;TS(T</a:t>
            </a:r>
            <a:r>
              <a:rPr lang="en-US" baseline="-25000" dirty="0" smtClean="0"/>
              <a:t>j</a:t>
            </a:r>
            <a:r>
              <a:rPr lang="en-US" dirty="0" smtClean="0"/>
              <a:t>)</a:t>
            </a:r>
          </a:p>
          <a:p>
            <a:pPr algn="just"/>
            <a:r>
              <a:rPr lang="en-US" dirty="0" smtClean="0"/>
              <a:t>then </a:t>
            </a:r>
          </a:p>
          <a:p>
            <a:pPr algn="just"/>
            <a:r>
              <a:rPr lang="en-US" dirty="0" smtClean="0"/>
              <a:t>T</a:t>
            </a:r>
            <a:r>
              <a:rPr lang="en-US" baseline="-25000" dirty="0" smtClean="0"/>
              <a:t>j</a:t>
            </a:r>
            <a:r>
              <a:rPr lang="en-US" dirty="0" smtClean="0"/>
              <a:t> is wounded(rolled back)</a:t>
            </a:r>
          </a:p>
          <a:p>
            <a:pPr algn="just"/>
            <a:r>
              <a:rPr lang="en-US" dirty="0"/>
              <a:t>e</a:t>
            </a:r>
            <a:r>
              <a:rPr lang="en-US" dirty="0" smtClean="0"/>
              <a:t>lse</a:t>
            </a:r>
          </a:p>
          <a:p>
            <a:pPr algn="just"/>
            <a:r>
              <a:rPr lang="en-US" dirty="0" smtClean="0"/>
              <a:t>T</a:t>
            </a:r>
            <a:r>
              <a:rPr lang="en-US" baseline="-25000" dirty="0" smtClean="0"/>
              <a:t>j</a:t>
            </a:r>
            <a:r>
              <a:rPr lang="en-US" dirty="0" smtClean="0"/>
              <a:t> waits</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Wound-Wait Scheme</a:t>
            </a:r>
            <a:endParaRPr lang="en-US" dirty="0"/>
          </a:p>
        </p:txBody>
      </p:sp>
      <p:sp>
        <p:nvSpPr>
          <p:cNvPr id="3" name="Content Placeholder 2"/>
          <p:cNvSpPr>
            <a:spLocks noGrp="1"/>
          </p:cNvSpPr>
          <p:nvPr>
            <p:ph idx="1"/>
          </p:nvPr>
        </p:nvSpPr>
        <p:spPr>
          <a:xfrm>
            <a:off x="457200" y="990600"/>
            <a:ext cx="8229600" cy="5410200"/>
          </a:xfrm>
        </p:spPr>
        <p:txBody>
          <a:bodyPr>
            <a:normAutofit/>
          </a:bodyPr>
          <a:lstStyle/>
          <a:p>
            <a:pPr algn="just"/>
            <a:r>
              <a:rPr lang="en-US" sz="2800" dirty="0" smtClean="0"/>
              <a:t>In the above example, if transaction T</a:t>
            </a:r>
            <a:r>
              <a:rPr lang="en-US" sz="2800" baseline="-25000" dirty="0" smtClean="0"/>
              <a:t>2</a:t>
            </a:r>
            <a:r>
              <a:rPr lang="en-US" sz="2800" dirty="0" smtClean="0"/>
              <a:t> requests a data item held by transaction T</a:t>
            </a:r>
            <a:r>
              <a:rPr lang="en-US" sz="2800" baseline="-25000" dirty="0" smtClean="0"/>
              <a:t>3</a:t>
            </a:r>
            <a:r>
              <a:rPr lang="en-US" sz="2800" dirty="0" smtClean="0"/>
              <a:t> then the data item will be preempted from T</a:t>
            </a:r>
            <a:r>
              <a:rPr lang="en-US" sz="2800" baseline="-25000" dirty="0" smtClean="0"/>
              <a:t>3</a:t>
            </a:r>
            <a:r>
              <a:rPr lang="en-US" sz="2800" dirty="0" smtClean="0"/>
              <a:t> and T</a:t>
            </a:r>
            <a:r>
              <a:rPr lang="en-US" sz="2800" baseline="-25000" dirty="0" smtClean="0"/>
              <a:t>3</a:t>
            </a:r>
            <a:r>
              <a:rPr lang="en-US" sz="2800" dirty="0" smtClean="0"/>
              <a:t> will be aborted and rolled back.</a:t>
            </a:r>
          </a:p>
          <a:p>
            <a:pPr algn="just"/>
            <a:r>
              <a:rPr lang="en-US" sz="2800" dirty="0" smtClean="0"/>
              <a:t>If T</a:t>
            </a:r>
            <a:r>
              <a:rPr lang="en-US" sz="2800" baseline="-25000" dirty="0" smtClean="0"/>
              <a:t>4</a:t>
            </a:r>
            <a:r>
              <a:rPr lang="en-US" sz="2800" dirty="0" smtClean="0"/>
              <a:t> requests a data item held by T</a:t>
            </a:r>
            <a:r>
              <a:rPr lang="en-US" sz="2800" baseline="-25000" dirty="0" smtClean="0"/>
              <a:t>3</a:t>
            </a:r>
            <a:r>
              <a:rPr lang="en-US" sz="2800" dirty="0" smtClean="0"/>
              <a:t> then T</a:t>
            </a:r>
            <a:r>
              <a:rPr lang="en-US" sz="2800" baseline="-25000" dirty="0" smtClean="0"/>
              <a:t>4</a:t>
            </a:r>
            <a:r>
              <a:rPr lang="en-US" sz="2800" dirty="0" smtClean="0"/>
              <a:t> will wait.</a:t>
            </a:r>
          </a:p>
          <a:p>
            <a:pPr algn="just"/>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48</a:t>
            </a:fld>
            <a:endParaRPr lang="en-US"/>
          </a:p>
        </p:txBody>
      </p:sp>
      <p:sp>
        <p:nvSpPr>
          <p:cNvPr id="5" name="Oval 4"/>
          <p:cNvSpPr/>
          <p:nvPr/>
        </p:nvSpPr>
        <p:spPr>
          <a:xfrm>
            <a:off x="1524000" y="487094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2</a:t>
            </a:r>
            <a:endParaRPr lang="en-US" baseline="-25000" dirty="0"/>
          </a:p>
        </p:txBody>
      </p:sp>
      <p:sp>
        <p:nvSpPr>
          <p:cNvPr id="6" name="Oval 5"/>
          <p:cNvSpPr/>
          <p:nvPr/>
        </p:nvSpPr>
        <p:spPr>
          <a:xfrm>
            <a:off x="4552072" y="4856872"/>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3</a:t>
            </a:r>
            <a:endParaRPr lang="en-US" baseline="-25000" dirty="0"/>
          </a:p>
        </p:txBody>
      </p:sp>
      <p:sp>
        <p:nvSpPr>
          <p:cNvPr id="7" name="Oval 6"/>
          <p:cNvSpPr/>
          <p:nvPr/>
        </p:nvSpPr>
        <p:spPr>
          <a:xfrm>
            <a:off x="7315200" y="4724400"/>
            <a:ext cx="7620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r>
              <a:rPr lang="en-US" baseline="-25000" dirty="0" smtClean="0"/>
              <a:t>4</a:t>
            </a:r>
            <a:endParaRPr lang="en-US" baseline="-25000" dirty="0"/>
          </a:p>
        </p:txBody>
      </p:sp>
      <p:cxnSp>
        <p:nvCxnSpPr>
          <p:cNvPr id="9" name="Straight Arrow Connector 8"/>
          <p:cNvCxnSpPr/>
          <p:nvPr/>
        </p:nvCxnSpPr>
        <p:spPr>
          <a:xfrm flipV="1">
            <a:off x="2286000" y="5099540"/>
            <a:ext cx="2209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p:cNvCxnSpPr>
          <p:nvPr/>
        </p:nvCxnSpPr>
        <p:spPr>
          <a:xfrm rot="10800000" flipV="1">
            <a:off x="5334000" y="50292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66800" y="4191000"/>
            <a:ext cx="7391400" cy="1981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86000" y="4495800"/>
            <a:ext cx="1828800" cy="646331"/>
          </a:xfrm>
          <a:prstGeom prst="rect">
            <a:avLst/>
          </a:prstGeom>
          <a:noFill/>
        </p:spPr>
        <p:txBody>
          <a:bodyPr wrap="square" rtlCol="0">
            <a:spAutoFit/>
          </a:bodyPr>
          <a:lstStyle/>
          <a:p>
            <a:r>
              <a:rPr lang="en-US" dirty="0" smtClean="0"/>
              <a:t>Aborted and Rolled back</a:t>
            </a:r>
            <a:endParaRPr lang="en-US" dirty="0"/>
          </a:p>
        </p:txBody>
      </p:sp>
      <p:sp>
        <p:nvSpPr>
          <p:cNvPr id="14" name="TextBox 13"/>
          <p:cNvSpPr txBox="1"/>
          <p:nvPr/>
        </p:nvSpPr>
        <p:spPr>
          <a:xfrm>
            <a:off x="5334000" y="4419600"/>
            <a:ext cx="1828800" cy="369332"/>
          </a:xfrm>
          <a:prstGeom prst="rect">
            <a:avLst/>
          </a:prstGeom>
          <a:noFill/>
        </p:spPr>
        <p:txBody>
          <a:bodyPr wrap="square" rtlCol="0">
            <a:spAutoFit/>
          </a:bodyPr>
          <a:lstStyle/>
          <a:p>
            <a:r>
              <a:rPr lang="en-US" dirty="0" smtClean="0"/>
              <a:t>Allowed to wait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Deadlock Detection</a:t>
            </a:r>
            <a:endParaRPr lang="en-US" b="1" dirty="0"/>
          </a:p>
        </p:txBody>
      </p:sp>
      <p:sp>
        <p:nvSpPr>
          <p:cNvPr id="3" name="Content Placeholder 2"/>
          <p:cNvSpPr>
            <a:spLocks noGrp="1"/>
          </p:cNvSpPr>
          <p:nvPr>
            <p:ph idx="1"/>
          </p:nvPr>
        </p:nvSpPr>
        <p:spPr>
          <a:xfrm>
            <a:off x="457200" y="914400"/>
            <a:ext cx="8229600" cy="5334000"/>
          </a:xfrm>
        </p:spPr>
        <p:txBody>
          <a:bodyPr>
            <a:normAutofit lnSpcReduction="10000"/>
          </a:bodyPr>
          <a:lstStyle/>
          <a:p>
            <a:pPr algn="just"/>
            <a:r>
              <a:rPr lang="en-US" dirty="0" smtClean="0"/>
              <a:t>Deadlock detection is more practical than the deadlock prevention techniques.</a:t>
            </a:r>
          </a:p>
          <a:p>
            <a:pPr algn="just"/>
            <a:r>
              <a:rPr lang="en-US" dirty="0" smtClean="0"/>
              <a:t>This first checks whether deadlock state actually exists in the system before taking any actions.</a:t>
            </a:r>
          </a:p>
          <a:p>
            <a:pPr algn="just"/>
            <a:r>
              <a:rPr lang="en-US" dirty="0" smtClean="0"/>
              <a:t>A deadlock can be detected using wait-for graph for schedules.</a:t>
            </a:r>
          </a:p>
          <a:p>
            <a:pPr algn="just"/>
            <a:r>
              <a:rPr lang="en-US" dirty="0" smtClean="0"/>
              <a:t>A deadlock is said to occur when there is a circular chain of transactions each waiting for the  release of the data item held by the next transaction in the chain</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Introduction to Concurrency Control</a:t>
            </a:r>
            <a:endParaRPr lang="en-US" dirty="0">
              <a:solidFill>
                <a:srgbClr val="00B0F0"/>
              </a:solidFill>
            </a:endParaRPr>
          </a:p>
        </p:txBody>
      </p:sp>
      <p:sp>
        <p:nvSpPr>
          <p:cNvPr id="3" name="Content Placeholder 2"/>
          <p:cNvSpPr>
            <a:spLocks noGrp="1"/>
          </p:cNvSpPr>
          <p:nvPr>
            <p:ph idx="1"/>
          </p:nvPr>
        </p:nvSpPr>
        <p:spPr/>
        <p:txBody>
          <a:bodyPr>
            <a:normAutofit/>
          </a:bodyPr>
          <a:lstStyle/>
          <a:p>
            <a:pPr algn="just"/>
            <a:r>
              <a:rPr lang="en-US" sz="2800" dirty="0" smtClean="0"/>
              <a:t>Objective of concurrency control mechanism can be listed as below:</a:t>
            </a:r>
          </a:p>
          <a:p>
            <a:pPr marL="514350" indent="-514350" algn="just">
              <a:buFont typeface="+mj-lt"/>
              <a:buAutoNum type="alphaLcPeriod"/>
            </a:pPr>
            <a:r>
              <a:rPr lang="en-US" sz="2800" dirty="0" smtClean="0"/>
              <a:t>To  enforce isolation among conflicting transactions</a:t>
            </a:r>
          </a:p>
          <a:p>
            <a:pPr marL="514350" indent="-514350" algn="just">
              <a:buFont typeface="+mj-lt"/>
              <a:buAutoNum type="alphaLcPeriod"/>
            </a:pPr>
            <a:r>
              <a:rPr lang="en-US" sz="2800" dirty="0" smtClean="0"/>
              <a:t>To preserve database consistency through consistency preserving execution of transactions</a:t>
            </a:r>
          </a:p>
          <a:p>
            <a:pPr marL="514350" indent="-514350" algn="just">
              <a:buFont typeface="+mj-lt"/>
              <a:buAutoNum type="alphaLcPeriod"/>
            </a:pPr>
            <a:r>
              <a:rPr lang="en-US" sz="2800" dirty="0" smtClean="0"/>
              <a:t>To resolve read -write and write-write conflicts</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Deadlock Detection</a:t>
            </a:r>
            <a:endParaRPr lang="en-US" dirty="0"/>
          </a:p>
        </p:txBody>
      </p:sp>
      <p:sp>
        <p:nvSpPr>
          <p:cNvPr id="3" name="Content Placeholder 2"/>
          <p:cNvSpPr>
            <a:spLocks noGrp="1"/>
          </p:cNvSpPr>
          <p:nvPr>
            <p:ph idx="1"/>
          </p:nvPr>
        </p:nvSpPr>
        <p:spPr>
          <a:xfrm>
            <a:off x="457200" y="990600"/>
            <a:ext cx="8229600" cy="5334000"/>
          </a:xfrm>
        </p:spPr>
        <p:txBody>
          <a:bodyPr>
            <a:normAutofit fontScale="92500" lnSpcReduction="20000"/>
          </a:bodyPr>
          <a:lstStyle/>
          <a:p>
            <a:pPr algn="just"/>
            <a:r>
              <a:rPr lang="en-US" dirty="0" smtClean="0"/>
              <a:t>The algorithm to detect a deadlock is based on the detection of circular chain in the current system for Graph.</a:t>
            </a:r>
          </a:p>
          <a:p>
            <a:pPr algn="just"/>
            <a:r>
              <a:rPr lang="en-US" dirty="0" smtClean="0"/>
              <a:t>The </a:t>
            </a:r>
            <a:r>
              <a:rPr lang="en-US" b="1" dirty="0" smtClean="0"/>
              <a:t>wait for graph</a:t>
            </a:r>
            <a:r>
              <a:rPr lang="en-US" dirty="0" smtClean="0"/>
              <a:t> consists of a pair G = (V, E) where V is a set of vertices which represents all the transactions in the system. E is the set of  edges where each element is an ordered pair T</a:t>
            </a:r>
            <a:r>
              <a:rPr lang="en-US" baseline="-25000" dirty="0" smtClean="0"/>
              <a:t>i</a:t>
            </a:r>
            <a:r>
              <a:rPr lang="en-US" dirty="0" smtClean="0">
                <a:sym typeface="Wingdings" pitchFamily="2" charset="2"/>
              </a:rPr>
              <a:t>T</a:t>
            </a:r>
            <a:r>
              <a:rPr lang="en-US" baseline="-25000" dirty="0" smtClean="0">
                <a:sym typeface="Wingdings" pitchFamily="2" charset="2"/>
              </a:rPr>
              <a:t>j</a:t>
            </a:r>
            <a:r>
              <a:rPr lang="en-US" dirty="0" smtClean="0">
                <a:sym typeface="Wingdings" pitchFamily="2" charset="2"/>
              </a:rPr>
              <a:t> ( which implies that transaction Ti is waiting  for transaction T</a:t>
            </a:r>
            <a:r>
              <a:rPr lang="en-US" baseline="-25000" dirty="0" smtClean="0">
                <a:sym typeface="Wingdings" pitchFamily="2" charset="2"/>
              </a:rPr>
              <a:t>j</a:t>
            </a:r>
            <a:r>
              <a:rPr lang="en-US" dirty="0" smtClean="0">
                <a:sym typeface="Wingdings" pitchFamily="2" charset="2"/>
              </a:rPr>
              <a:t> to release a data item that it needs).</a:t>
            </a:r>
          </a:p>
          <a:p>
            <a:pPr algn="just"/>
            <a:r>
              <a:rPr lang="en-US" dirty="0" smtClean="0">
                <a:sym typeface="Wingdings" pitchFamily="2" charset="2"/>
              </a:rPr>
              <a:t>A deadlock exists in the system if only if the wait for graph contains a cycle. </a:t>
            </a:r>
          </a:p>
          <a:p>
            <a:pPr algn="just"/>
            <a:r>
              <a:rPr lang="en-US" dirty="0" smtClean="0">
                <a:sym typeface="Wingdings" pitchFamily="2" charset="2"/>
              </a:rPr>
              <a:t>If there is no cycle then there is no deadlock</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lstStyle/>
          <a:p>
            <a:pPr algn="just"/>
            <a:r>
              <a:rPr lang="en-US" dirty="0" smtClean="0"/>
              <a:t>Identify whether the following schedule is deadlock free or not with the help of wait for graph: S = R</a:t>
            </a:r>
            <a:r>
              <a:rPr lang="en-US" baseline="-25000" dirty="0" smtClean="0"/>
              <a:t>1</a:t>
            </a:r>
            <a:r>
              <a:rPr lang="en-US" dirty="0" smtClean="0"/>
              <a:t>(x), R</a:t>
            </a:r>
            <a:r>
              <a:rPr lang="en-US" baseline="-25000" dirty="0" smtClean="0"/>
              <a:t>2</a:t>
            </a:r>
            <a:r>
              <a:rPr lang="en-US" dirty="0" smtClean="0"/>
              <a:t>(y), W</a:t>
            </a:r>
            <a:r>
              <a:rPr lang="en-US" baseline="-25000" dirty="0" smtClean="0"/>
              <a:t>1</a:t>
            </a:r>
            <a:r>
              <a:rPr lang="en-US" dirty="0" smtClean="0"/>
              <a:t>(x), R</a:t>
            </a:r>
            <a:r>
              <a:rPr lang="en-US" baseline="-25000" dirty="0" smtClean="0"/>
              <a:t>2</a:t>
            </a:r>
            <a:r>
              <a:rPr lang="en-US" dirty="0" smtClean="0"/>
              <a:t>(x), R</a:t>
            </a:r>
            <a:r>
              <a:rPr lang="en-US" baseline="-25000" dirty="0" smtClean="0"/>
              <a:t>3</a:t>
            </a:r>
            <a:r>
              <a:rPr lang="en-US" dirty="0" smtClean="0"/>
              <a:t>(z) W</a:t>
            </a:r>
            <a:r>
              <a:rPr lang="en-US" baseline="-25000" dirty="0" smtClean="0"/>
              <a:t>3</a:t>
            </a:r>
            <a:r>
              <a:rPr lang="en-US" dirty="0" smtClean="0"/>
              <a:t>(Z), R</a:t>
            </a:r>
            <a:r>
              <a:rPr lang="en-US" baseline="-25000" dirty="0" smtClean="0"/>
              <a:t>1</a:t>
            </a:r>
            <a:r>
              <a:rPr lang="en-US" dirty="0" smtClean="0"/>
              <a:t>(y), R</a:t>
            </a:r>
            <a:r>
              <a:rPr lang="en-US" baseline="-25000" dirty="0" smtClean="0"/>
              <a:t>3</a:t>
            </a:r>
            <a:r>
              <a:rPr lang="en-US" dirty="0" smtClean="0"/>
              <a:t>(x) ,W</a:t>
            </a:r>
            <a:r>
              <a:rPr lang="en-US" baseline="-25000" dirty="0" smtClean="0"/>
              <a:t>1</a:t>
            </a:r>
            <a:r>
              <a:rPr lang="en-US" dirty="0" smtClean="0"/>
              <a:t>(y)</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US" dirty="0" smtClean="0"/>
              <a:t>In the given schedule lock and unlock operations are omitted, we can rewrite above schedule by including lock operations as below:</a:t>
            </a:r>
          </a:p>
          <a:p>
            <a:pPr algn="just"/>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980632886"/>
              </p:ext>
            </p:extLst>
          </p:nvPr>
        </p:nvGraphicFramePr>
        <p:xfrm>
          <a:off x="457200" y="304800"/>
          <a:ext cx="8229600" cy="59334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smtClean="0"/>
                        <a:t>T1</a:t>
                      </a:r>
                      <a:endParaRPr lang="en-US" dirty="0"/>
                    </a:p>
                  </a:txBody>
                  <a:tcPr/>
                </a:tc>
                <a:tc>
                  <a:txBody>
                    <a:bodyPr/>
                    <a:lstStyle/>
                    <a:p>
                      <a:r>
                        <a:rPr lang="en-US" dirty="0" smtClean="0"/>
                        <a:t>T2</a:t>
                      </a:r>
                      <a:endParaRPr lang="en-US" dirty="0"/>
                    </a:p>
                  </a:txBody>
                  <a:tcPr/>
                </a:tc>
                <a:tc>
                  <a:txBody>
                    <a:bodyPr/>
                    <a:lstStyle/>
                    <a:p>
                      <a:r>
                        <a:rPr lang="en-US" dirty="0" smtClean="0"/>
                        <a:t>T3</a:t>
                      </a:r>
                      <a:endParaRPr lang="en-US" dirty="0"/>
                    </a:p>
                  </a:txBody>
                  <a:tcPr/>
                </a:tc>
                <a:extLst>
                  <a:ext uri="{0D108BD9-81ED-4DB2-BD59-A6C34878D82A}">
                    <a16:rowId xmlns:a16="http://schemas.microsoft.com/office/drawing/2014/main" val="10000"/>
                  </a:ext>
                </a:extLst>
              </a:tr>
              <a:tr h="370840">
                <a:tc>
                  <a:txBody>
                    <a:bodyPr/>
                    <a:lstStyle/>
                    <a:p>
                      <a:r>
                        <a:rPr lang="en-US" dirty="0" smtClean="0"/>
                        <a:t>Read-Lock(x)</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smtClean="0"/>
                        <a:t>Read(x)</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dirty="0"/>
                    </a:p>
                  </a:txBody>
                  <a:tcPr/>
                </a:tc>
                <a:tc>
                  <a:txBody>
                    <a:bodyPr/>
                    <a:lstStyle/>
                    <a:p>
                      <a:r>
                        <a:rPr lang="en-US" dirty="0" smtClean="0"/>
                        <a:t>Read-Lock(y)</a:t>
                      </a:r>
                      <a:endParaRPr lang="en-US" dirty="0"/>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r>
                        <a:rPr lang="en-US" dirty="0" smtClean="0"/>
                        <a:t>Read(y)</a:t>
                      </a:r>
                      <a:endParaRPr lang="en-US" dirty="0"/>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dirty="0" smtClean="0"/>
                        <a:t>Write-Lock(x)</a:t>
                      </a: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r>
                        <a:rPr lang="en-US" dirty="0" smtClean="0"/>
                        <a:t>Write(x)</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r>
                        <a:rPr lang="en-US" dirty="0" smtClean="0"/>
                        <a:t>Read-Lock(x)-wait</a:t>
                      </a:r>
                      <a:r>
                        <a:rPr lang="en-US" baseline="0" dirty="0" smtClean="0"/>
                        <a:t> for T</a:t>
                      </a:r>
                      <a:r>
                        <a:rPr lang="en-US" baseline="-25000" dirty="0" smtClean="0"/>
                        <a:t>1</a:t>
                      </a:r>
                      <a:endParaRPr lang="en-US" baseline="-25000" dirty="0"/>
                    </a:p>
                  </a:txBody>
                  <a:tcPr/>
                </a:tc>
                <a:tc>
                  <a:txBody>
                    <a:bodyPr/>
                    <a:lstStyle/>
                    <a:p>
                      <a:endParaRPr lang="en-US"/>
                    </a:p>
                  </a:txBody>
                  <a:tcPr/>
                </a:tc>
                <a:extLst>
                  <a:ext uri="{0D108BD9-81ED-4DB2-BD59-A6C34878D82A}">
                    <a16:rowId xmlns:a16="http://schemas.microsoft.com/office/drawing/2014/main" val="10007"/>
                  </a:ext>
                </a:extLst>
              </a:tr>
              <a:tr h="370840">
                <a:tc>
                  <a:txBody>
                    <a:bodyPr/>
                    <a:lstStyle/>
                    <a:p>
                      <a:endParaRPr lang="en-US" dirty="0"/>
                    </a:p>
                  </a:txBody>
                  <a:tcPr/>
                </a:tc>
                <a:tc>
                  <a:txBody>
                    <a:bodyPr/>
                    <a:lstStyle/>
                    <a:p>
                      <a:endParaRPr lang="en-US" dirty="0"/>
                    </a:p>
                  </a:txBody>
                  <a:tcPr/>
                </a:tc>
                <a:tc>
                  <a:txBody>
                    <a:bodyPr/>
                    <a:lstStyle/>
                    <a:p>
                      <a:r>
                        <a:rPr lang="en-US" dirty="0" smtClean="0"/>
                        <a:t>Read-Lock(z)</a:t>
                      </a:r>
                      <a:endParaRPr lang="en-US" dirty="0"/>
                    </a:p>
                  </a:txBody>
                  <a:tcPr/>
                </a:tc>
                <a:extLst>
                  <a:ext uri="{0D108BD9-81ED-4DB2-BD59-A6C34878D82A}">
                    <a16:rowId xmlns:a16="http://schemas.microsoft.com/office/drawing/2014/main" val="10008"/>
                  </a:ext>
                </a:extLst>
              </a:tr>
              <a:tr h="370840">
                <a:tc>
                  <a:txBody>
                    <a:bodyPr/>
                    <a:lstStyle/>
                    <a:p>
                      <a:endParaRPr lang="en-US"/>
                    </a:p>
                  </a:txBody>
                  <a:tcPr/>
                </a:tc>
                <a:tc>
                  <a:txBody>
                    <a:bodyPr/>
                    <a:lstStyle/>
                    <a:p>
                      <a:endParaRPr lang="en-US"/>
                    </a:p>
                  </a:txBody>
                  <a:tcPr/>
                </a:tc>
                <a:tc>
                  <a:txBody>
                    <a:bodyPr/>
                    <a:lstStyle/>
                    <a:p>
                      <a:r>
                        <a:rPr lang="en-US" dirty="0" smtClean="0"/>
                        <a:t>Read(z)</a:t>
                      </a:r>
                      <a:endParaRPr lang="en-US" dirty="0"/>
                    </a:p>
                  </a:txBody>
                  <a:tcPr/>
                </a:tc>
                <a:extLst>
                  <a:ext uri="{0D108BD9-81ED-4DB2-BD59-A6C34878D82A}">
                    <a16:rowId xmlns:a16="http://schemas.microsoft.com/office/drawing/2014/main" val="10009"/>
                  </a:ext>
                </a:extLst>
              </a:tr>
              <a:tr h="370840">
                <a:tc>
                  <a:txBody>
                    <a:bodyPr/>
                    <a:lstStyle/>
                    <a:p>
                      <a:endParaRPr lang="en-US"/>
                    </a:p>
                  </a:txBody>
                  <a:tcPr/>
                </a:tc>
                <a:tc>
                  <a:txBody>
                    <a:bodyPr/>
                    <a:lstStyle/>
                    <a:p>
                      <a:endParaRPr lang="en-US"/>
                    </a:p>
                  </a:txBody>
                  <a:tcPr/>
                </a:tc>
                <a:tc>
                  <a:txBody>
                    <a:bodyPr/>
                    <a:lstStyle/>
                    <a:p>
                      <a:r>
                        <a:rPr lang="en-US" dirty="0" smtClean="0"/>
                        <a:t>Write-Lock(z)</a:t>
                      </a:r>
                      <a:endParaRPr lang="en-US" dirty="0"/>
                    </a:p>
                  </a:txBody>
                  <a:tcPr/>
                </a:tc>
                <a:extLst>
                  <a:ext uri="{0D108BD9-81ED-4DB2-BD59-A6C34878D82A}">
                    <a16:rowId xmlns:a16="http://schemas.microsoft.com/office/drawing/2014/main" val="10010"/>
                  </a:ext>
                </a:extLst>
              </a:tr>
              <a:tr h="370840">
                <a:tc>
                  <a:txBody>
                    <a:bodyPr/>
                    <a:lstStyle/>
                    <a:p>
                      <a:endParaRPr lang="en-US"/>
                    </a:p>
                  </a:txBody>
                  <a:tcPr/>
                </a:tc>
                <a:tc>
                  <a:txBody>
                    <a:bodyPr/>
                    <a:lstStyle/>
                    <a:p>
                      <a:endParaRPr lang="en-US"/>
                    </a:p>
                  </a:txBody>
                  <a:tcPr/>
                </a:tc>
                <a:tc>
                  <a:txBody>
                    <a:bodyPr/>
                    <a:lstStyle/>
                    <a:p>
                      <a:r>
                        <a:rPr lang="en-US" dirty="0" smtClean="0"/>
                        <a:t>Write(z)</a:t>
                      </a:r>
                      <a:endParaRPr lang="en-US" dirty="0"/>
                    </a:p>
                  </a:txBody>
                  <a:tcPr/>
                </a:tc>
                <a:extLst>
                  <a:ext uri="{0D108BD9-81ED-4DB2-BD59-A6C34878D82A}">
                    <a16:rowId xmlns:a16="http://schemas.microsoft.com/office/drawing/2014/main" val="10011"/>
                  </a:ext>
                </a:extLst>
              </a:tr>
              <a:tr h="370840">
                <a:tc>
                  <a:txBody>
                    <a:bodyPr/>
                    <a:lstStyle/>
                    <a:p>
                      <a:r>
                        <a:rPr lang="en-US" dirty="0" smtClean="0"/>
                        <a:t>Read-Lock(y)</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2"/>
                  </a:ext>
                </a:extLst>
              </a:tr>
              <a:tr h="370840">
                <a:tc>
                  <a:txBody>
                    <a:bodyPr/>
                    <a:lstStyle/>
                    <a:p>
                      <a:r>
                        <a:rPr lang="en-US" dirty="0" smtClean="0"/>
                        <a:t>Read(y)</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3"/>
                  </a:ext>
                </a:extLst>
              </a:tr>
              <a:tr h="370840">
                <a:tc>
                  <a:txBody>
                    <a:bodyPr/>
                    <a:lstStyle/>
                    <a:p>
                      <a:endParaRPr lang="en-US" dirty="0"/>
                    </a:p>
                  </a:txBody>
                  <a:tcPr/>
                </a:tc>
                <a:tc>
                  <a:txBody>
                    <a:bodyPr/>
                    <a:lstStyle/>
                    <a:p>
                      <a:endParaRPr lang="en-US"/>
                    </a:p>
                  </a:txBody>
                  <a:tcPr/>
                </a:tc>
                <a:tc>
                  <a:txBody>
                    <a:bodyPr/>
                    <a:lstStyle/>
                    <a:p>
                      <a:r>
                        <a:rPr lang="en-US" dirty="0" smtClean="0"/>
                        <a:t>Read-Lock(x)-wait</a:t>
                      </a:r>
                      <a:r>
                        <a:rPr lang="en-US" baseline="0" dirty="0" smtClean="0"/>
                        <a:t> for T</a:t>
                      </a:r>
                      <a:r>
                        <a:rPr lang="en-US" baseline="-25000" dirty="0" smtClean="0"/>
                        <a:t>1</a:t>
                      </a:r>
                      <a:endParaRPr lang="en-US" baseline="-25000" dirty="0"/>
                    </a:p>
                  </a:txBody>
                  <a:tcPr/>
                </a:tc>
                <a:extLst>
                  <a:ext uri="{0D108BD9-81ED-4DB2-BD59-A6C34878D82A}">
                    <a16:rowId xmlns:a16="http://schemas.microsoft.com/office/drawing/2014/main" val="10014"/>
                  </a:ext>
                </a:extLst>
              </a:tr>
              <a:tr h="370840">
                <a:tc>
                  <a:txBody>
                    <a:bodyPr/>
                    <a:lstStyle/>
                    <a:p>
                      <a:r>
                        <a:rPr lang="en-US" dirty="0" smtClean="0"/>
                        <a:t>Write-Lock(y)</a:t>
                      </a:r>
                      <a:r>
                        <a:rPr lang="en-US" baseline="0" dirty="0" smtClean="0"/>
                        <a:t> wait for T</a:t>
                      </a:r>
                      <a:r>
                        <a:rPr lang="en-US" baseline="-25000" dirty="0" smtClean="0"/>
                        <a:t>2</a:t>
                      </a:r>
                      <a:endParaRPr lang="en-US" baseline="-250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5"/>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t>This situation can be represented in wait-for graph as below. Since the graph contains cycle T</a:t>
            </a:r>
            <a:r>
              <a:rPr lang="en-US" baseline="-25000" dirty="0" smtClean="0"/>
              <a:t>1</a:t>
            </a:r>
            <a:r>
              <a:rPr lang="en-US" dirty="0" smtClean="0">
                <a:sym typeface="Wingdings" pitchFamily="2" charset="2"/>
              </a:rPr>
              <a:t>T</a:t>
            </a:r>
            <a:r>
              <a:rPr lang="en-US" baseline="-25000" dirty="0" smtClean="0">
                <a:sym typeface="Wingdings" pitchFamily="2" charset="2"/>
              </a:rPr>
              <a:t>2</a:t>
            </a:r>
            <a:r>
              <a:rPr lang="en-US" dirty="0" smtClean="0">
                <a:sym typeface="Wingdings" pitchFamily="2" charset="2"/>
              </a:rPr>
              <a:t>T</a:t>
            </a:r>
            <a:r>
              <a:rPr lang="en-US" baseline="-25000" dirty="0" smtClean="0">
                <a:sym typeface="Wingdings" pitchFamily="2" charset="2"/>
              </a:rPr>
              <a:t>3</a:t>
            </a:r>
            <a:r>
              <a:rPr lang="en-US" dirty="0" smtClean="0">
                <a:sym typeface="Wingdings" pitchFamily="2" charset="2"/>
              </a:rPr>
              <a:t>, the given schedule suffers from deadlock</a:t>
            </a:r>
          </a:p>
          <a:p>
            <a:pPr algn="just"/>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54</a:t>
            </a:fld>
            <a:endParaRPr lang="en-US"/>
          </a:p>
        </p:txBody>
      </p:sp>
      <p:sp>
        <p:nvSpPr>
          <p:cNvPr id="5" name="Oval 4"/>
          <p:cNvSpPr/>
          <p:nvPr/>
        </p:nvSpPr>
        <p:spPr>
          <a:xfrm>
            <a:off x="2895600" y="36576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T1</a:t>
            </a:r>
            <a:endParaRPr lang="en-US" dirty="0"/>
          </a:p>
        </p:txBody>
      </p:sp>
      <p:sp>
        <p:nvSpPr>
          <p:cNvPr id="6" name="Oval 5"/>
          <p:cNvSpPr/>
          <p:nvPr/>
        </p:nvSpPr>
        <p:spPr>
          <a:xfrm>
            <a:off x="4648200" y="385747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T3</a:t>
            </a:r>
            <a:endParaRPr lang="en-US" dirty="0"/>
          </a:p>
        </p:txBody>
      </p:sp>
      <p:sp>
        <p:nvSpPr>
          <p:cNvPr id="7" name="Oval 6"/>
          <p:cNvSpPr/>
          <p:nvPr/>
        </p:nvSpPr>
        <p:spPr>
          <a:xfrm>
            <a:off x="2971800" y="2743200"/>
            <a:ext cx="685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T2</a:t>
            </a:r>
            <a:endParaRPr lang="en-US" dirty="0"/>
          </a:p>
        </p:txBody>
      </p:sp>
      <p:cxnSp>
        <p:nvCxnSpPr>
          <p:cNvPr id="9" name="Straight Arrow Connector 8"/>
          <p:cNvCxnSpPr/>
          <p:nvPr/>
        </p:nvCxnSpPr>
        <p:spPr>
          <a:xfrm rot="10800000">
            <a:off x="3581400" y="4038600"/>
            <a:ext cx="10668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urved Left Arrow 9"/>
          <p:cNvSpPr/>
          <p:nvPr/>
        </p:nvSpPr>
        <p:spPr>
          <a:xfrm flipH="1">
            <a:off x="2133600" y="2895600"/>
            <a:ext cx="838200" cy="11430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Right Arrow 14"/>
          <p:cNvSpPr/>
          <p:nvPr/>
        </p:nvSpPr>
        <p:spPr>
          <a:xfrm flipH="1" flipV="1">
            <a:off x="3581400" y="2971800"/>
            <a:ext cx="685800" cy="990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p:cNvSpPr txBox="1"/>
          <p:nvPr/>
        </p:nvSpPr>
        <p:spPr>
          <a:xfrm>
            <a:off x="2133600" y="4953000"/>
            <a:ext cx="3962400" cy="369332"/>
          </a:xfrm>
          <a:prstGeom prst="rect">
            <a:avLst/>
          </a:prstGeom>
          <a:noFill/>
        </p:spPr>
        <p:txBody>
          <a:bodyPr wrap="square" rtlCol="0">
            <a:spAutoFit/>
          </a:bodyPr>
          <a:lstStyle/>
          <a:p>
            <a:r>
              <a:rPr lang="en-US" b="1" dirty="0" smtClean="0"/>
              <a:t>Figure: Wait-for Graph for schedule</a:t>
            </a:r>
            <a:endParaRPr lang="en-US"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b="1" dirty="0" smtClean="0"/>
              <a:t>Recovery From Deadlock</a:t>
            </a:r>
            <a:endParaRPr lang="en-US" sz="4000" b="1" dirty="0"/>
          </a:p>
        </p:txBody>
      </p:sp>
      <p:sp>
        <p:nvSpPr>
          <p:cNvPr id="3" name="Content Placeholder 2"/>
          <p:cNvSpPr>
            <a:spLocks noGrp="1"/>
          </p:cNvSpPr>
          <p:nvPr>
            <p:ph idx="1"/>
          </p:nvPr>
        </p:nvSpPr>
        <p:spPr>
          <a:xfrm>
            <a:off x="457200" y="914400"/>
            <a:ext cx="8229600" cy="5486400"/>
          </a:xfrm>
        </p:spPr>
        <p:txBody>
          <a:bodyPr>
            <a:normAutofit/>
          </a:bodyPr>
          <a:lstStyle/>
          <a:p>
            <a:pPr algn="just"/>
            <a:r>
              <a:rPr lang="en-US" sz="2800" dirty="0" smtClean="0"/>
              <a:t>Once deadlock is detected we need some mechanism to resolve deadlock situation.</a:t>
            </a:r>
          </a:p>
          <a:p>
            <a:pPr algn="just"/>
            <a:r>
              <a:rPr lang="en-US" sz="2800" b="1" dirty="0" smtClean="0"/>
              <a:t>Victim Selection</a:t>
            </a:r>
            <a:r>
              <a:rPr lang="en-US" sz="2800" dirty="0" smtClean="0"/>
              <a:t> and </a:t>
            </a:r>
            <a:r>
              <a:rPr lang="en-US" sz="2800" b="1" dirty="0" smtClean="0"/>
              <a:t>Timeout Mechanisms</a:t>
            </a:r>
            <a:r>
              <a:rPr lang="en-US" sz="2800" dirty="0" smtClean="0"/>
              <a:t> are two simple techniques used to recover from deadlocked condition.</a:t>
            </a:r>
          </a:p>
          <a:p>
            <a:pPr algn="just"/>
            <a:endParaRPr lang="en-US" sz="2800" dirty="0" smtClean="0"/>
          </a:p>
          <a:p>
            <a:pPr algn="just"/>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Victim Selection</a:t>
            </a:r>
            <a:endParaRPr lang="en-US" b="1" dirty="0"/>
          </a:p>
        </p:txBody>
      </p:sp>
      <p:sp>
        <p:nvSpPr>
          <p:cNvPr id="3" name="Content Placeholder 2"/>
          <p:cNvSpPr>
            <a:spLocks noGrp="1"/>
          </p:cNvSpPr>
          <p:nvPr>
            <p:ph idx="1"/>
          </p:nvPr>
        </p:nvSpPr>
        <p:spPr>
          <a:xfrm>
            <a:off x="457200" y="1143000"/>
            <a:ext cx="8229600" cy="5181600"/>
          </a:xfrm>
        </p:spPr>
        <p:txBody>
          <a:bodyPr/>
          <a:lstStyle/>
          <a:p>
            <a:pPr algn="just"/>
            <a:r>
              <a:rPr lang="en-US" dirty="0" smtClean="0"/>
              <a:t>In this approach one of the transactions of the cycle is selected and rolled back.</a:t>
            </a:r>
          </a:p>
          <a:p>
            <a:pPr algn="just"/>
            <a:r>
              <a:rPr lang="en-US" dirty="0" smtClean="0"/>
              <a:t>Such a transaction is called </a:t>
            </a:r>
            <a:r>
              <a:rPr lang="en-US" b="1" dirty="0" smtClean="0"/>
              <a:t>victim transaction</a:t>
            </a:r>
          </a:p>
          <a:p>
            <a:pPr algn="just"/>
            <a:r>
              <a:rPr lang="en-US" dirty="0" smtClean="0"/>
              <a:t>The algorithm for </a:t>
            </a:r>
            <a:r>
              <a:rPr lang="en-US" b="1" dirty="0" smtClean="0"/>
              <a:t>victim</a:t>
            </a:r>
            <a:r>
              <a:rPr lang="en-US" dirty="0" smtClean="0"/>
              <a:t> selection should generally avoid selecting transactions that have been running for a long time and that have performed updates and it should try instead to select transactions that have not made any changes</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Timeout Mechanism</a:t>
            </a:r>
            <a:endParaRPr lang="en-US" b="1" dirty="0"/>
          </a:p>
        </p:txBody>
      </p:sp>
      <p:sp>
        <p:nvSpPr>
          <p:cNvPr id="3" name="Content Placeholder 2"/>
          <p:cNvSpPr>
            <a:spLocks noGrp="1"/>
          </p:cNvSpPr>
          <p:nvPr>
            <p:ph idx="1"/>
          </p:nvPr>
        </p:nvSpPr>
        <p:spPr>
          <a:xfrm>
            <a:off x="457200" y="914400"/>
            <a:ext cx="8229600" cy="5562600"/>
          </a:xfrm>
        </p:spPr>
        <p:txBody>
          <a:bodyPr/>
          <a:lstStyle/>
          <a:p>
            <a:pPr algn="just"/>
            <a:r>
              <a:rPr lang="en-US" dirty="0" smtClean="0"/>
              <a:t>This method is practical because of its low overhead and simplicity.</a:t>
            </a:r>
          </a:p>
          <a:p>
            <a:pPr algn="just"/>
            <a:r>
              <a:rPr lang="en-US" dirty="0" smtClean="0"/>
              <a:t>In this method, if a transaction waits for a period longer than a system defined timeout period, the system assumes that the transaction may be deadlocked and aborts it regardless of whether a deadlock actually exists or not</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Starvation</a:t>
            </a:r>
            <a:endParaRPr lang="en-US" b="1" dirty="0"/>
          </a:p>
        </p:txBody>
      </p:sp>
      <p:sp>
        <p:nvSpPr>
          <p:cNvPr id="3" name="Content Placeholder 2"/>
          <p:cNvSpPr>
            <a:spLocks noGrp="1"/>
          </p:cNvSpPr>
          <p:nvPr>
            <p:ph idx="1"/>
          </p:nvPr>
        </p:nvSpPr>
        <p:spPr>
          <a:xfrm>
            <a:off x="457200" y="1066800"/>
            <a:ext cx="8229600" cy="5257800"/>
          </a:xfrm>
        </p:spPr>
        <p:txBody>
          <a:bodyPr>
            <a:normAutofit fontScale="85000" lnSpcReduction="10000"/>
          </a:bodyPr>
          <a:lstStyle/>
          <a:p>
            <a:pPr algn="just"/>
            <a:r>
              <a:rPr lang="en-US" dirty="0" smtClean="0"/>
              <a:t>When we use lock based protocols for concurrency control, there is another problem called starvation.</a:t>
            </a:r>
          </a:p>
          <a:p>
            <a:pPr algn="just"/>
            <a:r>
              <a:rPr lang="en-US" dirty="0" smtClean="0"/>
              <a:t>It occurs when a transaction cannot proceed for a indefinite period of time  while other transactions in the system continue normally.</a:t>
            </a:r>
          </a:p>
          <a:p>
            <a:pPr algn="just"/>
            <a:r>
              <a:rPr lang="en-US" dirty="0" smtClean="0"/>
              <a:t>This may occur if the waiting scheme for locked item is unfair, giving priority to some transaction over others.</a:t>
            </a:r>
          </a:p>
          <a:p>
            <a:pPr algn="just"/>
            <a:r>
              <a:rPr lang="en-US" dirty="0" smtClean="0"/>
              <a:t>One solution for starvation is to have a fair waiting scheme such as using a first-come first service queue.</a:t>
            </a:r>
          </a:p>
          <a:p>
            <a:pPr algn="just"/>
            <a:r>
              <a:rPr lang="en-US" dirty="0" smtClean="0"/>
              <a:t>Another scheme allows some transactions to have priority over others but increases the priority of a transaction the longer it waits it eventually gets the highest priority and proceeds.</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Starvation</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dirty="0" smtClean="0"/>
              <a:t>Starvation can also occur because of victim selection if the algorithm selects the same transaction as victim repeatedly, thus causing it to abort and never finish execution.</a:t>
            </a:r>
          </a:p>
          <a:p>
            <a:pPr algn="just"/>
            <a:r>
              <a:rPr lang="en-US" dirty="0" smtClean="0"/>
              <a:t>The algorithm can use higher priorities for transactions that have been aborted multiple times to avoid this problem.</a:t>
            </a:r>
          </a:p>
          <a:p>
            <a:pPr algn="just"/>
            <a:r>
              <a:rPr lang="en-US" dirty="0" smtClean="0"/>
              <a:t>The wait-die and wound-wait schemes avoid starvation</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00B0F0"/>
                </a:solidFill>
              </a:rPr>
              <a:t>Why is Concurrency Control Needed?</a:t>
            </a:r>
            <a:endParaRPr lang="en-US" b="1" dirty="0">
              <a:solidFill>
                <a:srgbClr val="00B0F0"/>
              </a:solidFill>
            </a:endParaRPr>
          </a:p>
        </p:txBody>
      </p:sp>
      <p:sp>
        <p:nvSpPr>
          <p:cNvPr id="3" name="Content Placeholder 2"/>
          <p:cNvSpPr>
            <a:spLocks noGrp="1"/>
          </p:cNvSpPr>
          <p:nvPr>
            <p:ph idx="1"/>
          </p:nvPr>
        </p:nvSpPr>
        <p:spPr/>
        <p:txBody>
          <a:bodyPr/>
          <a:lstStyle/>
          <a:p>
            <a:r>
              <a:rPr lang="en-US" dirty="0" smtClean="0"/>
              <a:t>If concurrency control is not maintained the following problems may occur.</a:t>
            </a:r>
          </a:p>
          <a:p>
            <a:r>
              <a:rPr lang="en-US" dirty="0" smtClean="0"/>
              <a:t>The Lost Update Problem</a:t>
            </a:r>
          </a:p>
          <a:p>
            <a:r>
              <a:rPr lang="en-US" dirty="0" smtClean="0"/>
              <a:t>The Dirty Read  (Temporary Problem)</a:t>
            </a:r>
          </a:p>
          <a:p>
            <a:r>
              <a:rPr lang="en-US" dirty="0" smtClean="0"/>
              <a:t>The incorrect Summary problem</a:t>
            </a:r>
          </a:p>
          <a:p>
            <a:r>
              <a:rPr lang="en-US" dirty="0" smtClean="0"/>
              <a:t>Unrepeatable Read Problem</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486400"/>
          </a:xfrm>
        </p:spPr>
        <p:txBody>
          <a:bodyPr>
            <a:normAutofit fontScale="92500"/>
          </a:bodyPr>
          <a:lstStyle/>
          <a:p>
            <a:pPr algn="just"/>
            <a:r>
              <a:rPr lang="en-US" dirty="0" smtClean="0"/>
              <a:t>The most commonly used concurrency protocol is time-stamp based protocol.</a:t>
            </a:r>
          </a:p>
          <a:p>
            <a:pPr algn="just"/>
            <a:r>
              <a:rPr lang="en-US" dirty="0" smtClean="0"/>
              <a:t>This protocol uses either system time or logical counter to be used as a time stamp.</a:t>
            </a:r>
          </a:p>
          <a:p>
            <a:pPr algn="just"/>
            <a:r>
              <a:rPr lang="en-US" dirty="0" smtClean="0"/>
              <a:t>Lock based protocols manage the order between conflicting pairs among transaction at the time of execution whereas time-stamp based protocols start working as soon as transaction is created.</a:t>
            </a:r>
          </a:p>
          <a:p>
            <a:pPr algn="just"/>
            <a:r>
              <a:rPr lang="en-US" dirty="0" smtClean="0"/>
              <a:t>Every transaction has a time stamp associated with it and the ordering is determined by the age of the transaction.</a:t>
            </a:r>
          </a:p>
          <a:p>
            <a:pPr algn="just"/>
            <a:endParaRPr lang="en-US" dirty="0"/>
          </a:p>
        </p:txBody>
      </p:sp>
      <p:sp>
        <p:nvSpPr>
          <p:cNvPr id="2" name="Title 1"/>
          <p:cNvSpPr>
            <a:spLocks noGrp="1"/>
          </p:cNvSpPr>
          <p:nvPr>
            <p:ph type="title"/>
          </p:nvPr>
        </p:nvSpPr>
        <p:spPr>
          <a:xfrm>
            <a:off x="304800" y="152400"/>
            <a:ext cx="8534400" cy="838200"/>
          </a:xfrm>
        </p:spPr>
        <p:txBody>
          <a:bodyPr>
            <a:normAutofit/>
          </a:bodyPr>
          <a:lstStyle/>
          <a:p>
            <a:r>
              <a:rPr lang="en-US" sz="3600" b="1" dirty="0" smtClean="0"/>
              <a:t>Time Stamp based Concurrency Control</a:t>
            </a:r>
            <a:endParaRPr lang="en-US" sz="3600" b="1"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Timestamps</a:t>
            </a:r>
            <a:endParaRPr lang="en-US" b="1" dirty="0"/>
          </a:p>
        </p:txBody>
      </p:sp>
      <p:sp>
        <p:nvSpPr>
          <p:cNvPr id="3" name="Content Placeholder 2"/>
          <p:cNvSpPr>
            <a:spLocks noGrp="1"/>
          </p:cNvSpPr>
          <p:nvPr>
            <p:ph idx="1"/>
          </p:nvPr>
        </p:nvSpPr>
        <p:spPr/>
        <p:txBody>
          <a:bodyPr>
            <a:normAutofit lnSpcReduction="10000"/>
          </a:bodyPr>
          <a:lstStyle/>
          <a:p>
            <a:pPr algn="just"/>
            <a:r>
              <a:rPr lang="en-US" b="1" dirty="0" smtClean="0"/>
              <a:t>Timestamp</a:t>
            </a:r>
            <a:r>
              <a:rPr lang="en-US" dirty="0" smtClean="0"/>
              <a:t> is unique identifier created by the DBMS to identify a transaction. Typically, timestamp values are assigned in the order the transaction are submitted to the system, so a </a:t>
            </a:r>
            <a:r>
              <a:rPr lang="en-US" b="1" dirty="0" smtClean="0"/>
              <a:t>timestamp</a:t>
            </a:r>
            <a:r>
              <a:rPr lang="en-US" dirty="0" smtClean="0"/>
              <a:t> can be thought of a the transaction start time. We will refer to the timestamp of transaction </a:t>
            </a:r>
            <a:r>
              <a:rPr lang="en-US" b="1" dirty="0" smtClean="0"/>
              <a:t>T</a:t>
            </a:r>
            <a:r>
              <a:rPr lang="en-US" dirty="0" smtClean="0"/>
              <a:t> as </a:t>
            </a:r>
            <a:r>
              <a:rPr lang="en-US" b="1" dirty="0" smtClean="0"/>
              <a:t>TS(T).</a:t>
            </a:r>
            <a:r>
              <a:rPr lang="en-US" dirty="0" smtClean="0"/>
              <a:t> Concurrency control techniques based on timestamp ordering do not use</a:t>
            </a:r>
            <a:r>
              <a:rPr lang="en-US" b="1" dirty="0" smtClean="0"/>
              <a:t> locks</a:t>
            </a:r>
            <a:r>
              <a:rPr lang="en-US" dirty="0" smtClean="0"/>
              <a:t>, hence, deadlocks cannot occur.</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61</a:t>
            </a:fld>
            <a:endParaRPr lang="en-US"/>
          </a:p>
        </p:txBody>
      </p:sp>
    </p:spTree>
    <p:extLst>
      <p:ext uri="{BB962C8B-B14F-4D97-AF65-F5344CB8AC3E}">
        <p14:creationId xmlns:p14="http://schemas.microsoft.com/office/powerpoint/2010/main" val="21783110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Timestamps</a:t>
            </a:r>
          </a:p>
        </p:txBody>
      </p:sp>
      <p:sp>
        <p:nvSpPr>
          <p:cNvPr id="3" name="Content Placeholder 2"/>
          <p:cNvSpPr>
            <a:spLocks noGrp="1"/>
          </p:cNvSpPr>
          <p:nvPr>
            <p:ph idx="1"/>
          </p:nvPr>
        </p:nvSpPr>
        <p:spPr>
          <a:xfrm>
            <a:off x="76200" y="1143000"/>
            <a:ext cx="9067800" cy="5213350"/>
          </a:xfrm>
        </p:spPr>
        <p:txBody>
          <a:bodyPr/>
          <a:lstStyle/>
          <a:p>
            <a:pPr algn="just"/>
            <a:r>
              <a:rPr lang="en-US" dirty="0" smtClean="0"/>
              <a:t>Timestamps can be generated in several ways. One possibility is to use a counter that is incremented each time its value is assigned to a transaction. The transaction timestamps are numbered 1,2,3,…….in this scheme. A computer counter has a finite maximum value, so the system must periodically reset the counter to zero when no transactions are executing for some short period of time</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62</a:t>
            </a:fld>
            <a:endParaRPr lang="en-US"/>
          </a:p>
        </p:txBody>
      </p:sp>
    </p:spTree>
    <p:extLst>
      <p:ext uri="{BB962C8B-B14F-4D97-AF65-F5344CB8AC3E}">
        <p14:creationId xmlns:p14="http://schemas.microsoft.com/office/powerpoint/2010/main" val="36576118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Time Stamp based Concurrency Control</a:t>
            </a:r>
            <a:endParaRPr lang="en-US" sz="3600" dirty="0"/>
          </a:p>
        </p:txBody>
      </p:sp>
      <p:sp>
        <p:nvSpPr>
          <p:cNvPr id="3" name="Content Placeholder 2"/>
          <p:cNvSpPr>
            <a:spLocks noGrp="1"/>
          </p:cNvSpPr>
          <p:nvPr>
            <p:ph idx="1"/>
          </p:nvPr>
        </p:nvSpPr>
        <p:spPr/>
        <p:txBody>
          <a:bodyPr>
            <a:normAutofit fontScale="85000" lnSpcReduction="10000"/>
          </a:bodyPr>
          <a:lstStyle/>
          <a:p>
            <a:pPr algn="just"/>
            <a:r>
              <a:rPr lang="en-US" dirty="0" smtClean="0"/>
              <a:t>A transaction created at 002 clock time would be older that all other transaction which come after it.</a:t>
            </a:r>
          </a:p>
          <a:p>
            <a:pPr algn="just"/>
            <a:r>
              <a:rPr lang="en-US" dirty="0" smtClean="0"/>
              <a:t>For example, any transaction ‘T’ entering the system at 004 is two seconds younger and priority may be given to the older one.</a:t>
            </a:r>
          </a:p>
          <a:p>
            <a:pPr algn="just"/>
            <a:r>
              <a:rPr lang="en-US" dirty="0" smtClean="0"/>
              <a:t>The time stamp must have following two properties.</a:t>
            </a:r>
          </a:p>
          <a:p>
            <a:pPr marL="514350" indent="-514350" algn="just">
              <a:buFont typeface="+mj-lt"/>
              <a:buAutoNum type="alphaLcPeriod"/>
            </a:pPr>
            <a:r>
              <a:rPr lang="en-US" b="1" dirty="0" smtClean="0"/>
              <a:t>Uniqueness:</a:t>
            </a:r>
            <a:r>
              <a:rPr lang="en-US" dirty="0" smtClean="0"/>
              <a:t> Ensures that no equal time stamp values can  exists</a:t>
            </a:r>
          </a:p>
          <a:p>
            <a:pPr marL="514350" indent="-514350" algn="just">
              <a:buFont typeface="+mj-lt"/>
              <a:buAutoNum type="alphaLcPeriod"/>
            </a:pPr>
            <a:r>
              <a:rPr lang="en-US" b="1" dirty="0" smtClean="0"/>
              <a:t>Monotonicity: </a:t>
            </a:r>
            <a:r>
              <a:rPr lang="en-US" dirty="0" smtClean="0"/>
              <a:t>Ensures that time stamp values always increase</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Time Stamp based Concurrency Control</a:t>
            </a:r>
            <a:endParaRPr lang="en-US" sz="3600"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pPr algn="just"/>
            <a:r>
              <a:rPr lang="en-US" sz="2800" dirty="0" smtClean="0"/>
              <a:t>All database operations (read and write) within the same transaction must have the same time stamp.</a:t>
            </a:r>
          </a:p>
          <a:p>
            <a:pPr algn="just"/>
            <a:r>
              <a:rPr lang="en-US" sz="2800" dirty="0" smtClean="0"/>
              <a:t>To implement this scheme we must associate with each data item </a:t>
            </a:r>
            <a:r>
              <a:rPr lang="en-US" sz="2800" b="1" dirty="0" smtClean="0"/>
              <a:t>x</a:t>
            </a:r>
            <a:r>
              <a:rPr lang="en-US" sz="2800" dirty="0" smtClean="0"/>
              <a:t> to the timestamp values</a:t>
            </a:r>
          </a:p>
          <a:p>
            <a:pPr algn="just"/>
            <a:r>
              <a:rPr lang="en-US" sz="2800" b="1" dirty="0"/>
              <a:t>Read-TS(x):</a:t>
            </a:r>
            <a:r>
              <a:rPr lang="en-US" sz="2800" dirty="0"/>
              <a:t> </a:t>
            </a:r>
            <a:r>
              <a:rPr lang="en-US" sz="2800" b="1" dirty="0"/>
              <a:t>The read timestamp of item </a:t>
            </a:r>
            <a:r>
              <a:rPr lang="en-US" sz="2800" b="1" dirty="0" smtClean="0"/>
              <a:t>X</a:t>
            </a:r>
            <a:r>
              <a:rPr lang="en-US" sz="2800" dirty="0" smtClean="0"/>
              <a:t>. It </a:t>
            </a:r>
            <a:r>
              <a:rPr lang="en-US" sz="2800" dirty="0"/>
              <a:t>denotes the largest time-stamp </a:t>
            </a:r>
            <a:r>
              <a:rPr lang="en-US" sz="2800" dirty="0" smtClean="0"/>
              <a:t>among all the timestamps of transactions that have successfully read item X. That is, </a:t>
            </a:r>
            <a:r>
              <a:rPr lang="en-US" sz="2800" b="1" dirty="0" smtClean="0"/>
              <a:t>read_TS(X)</a:t>
            </a:r>
            <a:r>
              <a:rPr lang="en-US" sz="2800" dirty="0" smtClean="0"/>
              <a:t> =  </a:t>
            </a:r>
            <a:r>
              <a:rPr lang="en-US" sz="2800" b="1" dirty="0" smtClean="0"/>
              <a:t>TS(T)</a:t>
            </a:r>
            <a:r>
              <a:rPr lang="en-US" sz="2800" dirty="0" smtClean="0"/>
              <a:t> where </a:t>
            </a:r>
            <a:r>
              <a:rPr lang="en-US" sz="2800" b="1" dirty="0" smtClean="0"/>
              <a:t>T</a:t>
            </a:r>
            <a:r>
              <a:rPr lang="en-US" sz="2800" dirty="0" smtClean="0"/>
              <a:t> is the youngest transaction that has read </a:t>
            </a:r>
            <a:r>
              <a:rPr lang="en-US" sz="2800" b="1" dirty="0" smtClean="0"/>
              <a:t>X</a:t>
            </a:r>
            <a:r>
              <a:rPr lang="en-US" sz="2800" dirty="0" smtClean="0"/>
              <a:t> successfully.</a:t>
            </a:r>
            <a:endParaRPr lang="en-US" sz="2800" b="1" dirty="0" smtClean="0"/>
          </a:p>
          <a:p>
            <a:pPr algn="just"/>
            <a:r>
              <a:rPr lang="en-US" sz="2800" b="1" dirty="0" smtClean="0"/>
              <a:t>Write-TS(x): The Write timestamp of item X.</a:t>
            </a:r>
            <a:r>
              <a:rPr lang="en-US" sz="2800" dirty="0" smtClean="0"/>
              <a:t> It denotes the largest time-stamp of all transactions that execute write(x) operation successfully. </a:t>
            </a:r>
            <a:r>
              <a:rPr lang="en-US" sz="2800" b="1" dirty="0" smtClean="0"/>
              <a:t>Write-TS(X) =  TS(T)</a:t>
            </a:r>
            <a:r>
              <a:rPr lang="en-US" sz="2800" dirty="0" smtClean="0"/>
              <a:t> where T the youngest transaction that has written </a:t>
            </a:r>
            <a:r>
              <a:rPr lang="en-US" sz="2800" b="1" dirty="0" smtClean="0"/>
              <a:t>X</a:t>
            </a:r>
            <a:r>
              <a:rPr lang="en-US" sz="2800" dirty="0" smtClean="0"/>
              <a:t> successfully.</a:t>
            </a:r>
          </a:p>
        </p:txBody>
      </p:sp>
      <p:sp>
        <p:nvSpPr>
          <p:cNvPr id="4" name="Slide Number Placeholder 3"/>
          <p:cNvSpPr>
            <a:spLocks noGrp="1"/>
          </p:cNvSpPr>
          <p:nvPr>
            <p:ph type="sldNum" sz="quarter" idx="12"/>
          </p:nvPr>
        </p:nvSpPr>
        <p:spPr/>
        <p:txBody>
          <a:bodyPr/>
          <a:lstStyle/>
          <a:p>
            <a:fld id="{7BCB5923-EA58-4444-9C5F-6FD9EA66F36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Timestamp Ordering Protocol</a:t>
            </a:r>
            <a:endParaRPr lang="en-US" b="1" dirty="0"/>
          </a:p>
        </p:txBody>
      </p:sp>
      <p:sp>
        <p:nvSpPr>
          <p:cNvPr id="3" name="Content Placeholder 2"/>
          <p:cNvSpPr>
            <a:spLocks noGrp="1"/>
          </p:cNvSpPr>
          <p:nvPr>
            <p:ph idx="1"/>
          </p:nvPr>
        </p:nvSpPr>
        <p:spPr>
          <a:xfrm>
            <a:off x="152400" y="1143000"/>
            <a:ext cx="8763000" cy="4983163"/>
          </a:xfrm>
        </p:spPr>
        <p:txBody>
          <a:bodyPr/>
          <a:lstStyle/>
          <a:p>
            <a:pPr algn="just"/>
            <a:r>
              <a:rPr lang="en-US" dirty="0" smtClean="0"/>
              <a:t>The timestamp-ordering protocol ensures that any conflicting read and write operations are executed in timestamp order. </a:t>
            </a:r>
          </a:p>
          <a:p>
            <a:pPr algn="just"/>
            <a:r>
              <a:rPr lang="en-US" dirty="0" smtClean="0"/>
              <a:t>The order of transaction is nothing but the ascending order of the transaction creation. The priority of the older transaction is higher that’s why it is executes first</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65</a:t>
            </a:fld>
            <a:endParaRPr lang="en-US"/>
          </a:p>
        </p:txBody>
      </p:sp>
    </p:spTree>
    <p:extLst>
      <p:ext uri="{BB962C8B-B14F-4D97-AF65-F5344CB8AC3E}">
        <p14:creationId xmlns:p14="http://schemas.microsoft.com/office/powerpoint/2010/main" val="5158192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2800" b="1" dirty="0" smtClean="0"/>
              <a:t>Basic Timestamp Ordering Protocol</a:t>
            </a:r>
            <a:endParaRPr lang="en-US" sz="2800" b="1" dirty="0"/>
          </a:p>
        </p:txBody>
      </p:sp>
      <p:sp>
        <p:nvSpPr>
          <p:cNvPr id="3" name="Content Placeholder 2"/>
          <p:cNvSpPr>
            <a:spLocks noGrp="1"/>
          </p:cNvSpPr>
          <p:nvPr>
            <p:ph idx="1"/>
          </p:nvPr>
        </p:nvSpPr>
        <p:spPr>
          <a:xfrm>
            <a:off x="457200" y="914400"/>
            <a:ext cx="8229600" cy="5441950"/>
          </a:xfrm>
        </p:spPr>
        <p:txBody>
          <a:bodyPr>
            <a:normAutofit fontScale="85000" lnSpcReduction="20000"/>
          </a:bodyPr>
          <a:lstStyle/>
          <a:p>
            <a:pPr algn="just"/>
            <a:r>
              <a:rPr lang="en-US" dirty="0" smtClean="0"/>
              <a:t>Whenever some transaction </a:t>
            </a:r>
            <a:r>
              <a:rPr lang="en-US" b="1" dirty="0" smtClean="0"/>
              <a:t>T</a:t>
            </a:r>
            <a:r>
              <a:rPr lang="en-US" dirty="0" smtClean="0"/>
              <a:t> tries to issue a </a:t>
            </a:r>
            <a:r>
              <a:rPr lang="en-US" b="1" dirty="0" smtClean="0"/>
              <a:t>Read(x)</a:t>
            </a:r>
            <a:r>
              <a:rPr lang="en-US" dirty="0" smtClean="0"/>
              <a:t> or </a:t>
            </a:r>
            <a:r>
              <a:rPr lang="en-US" b="1" dirty="0" smtClean="0"/>
              <a:t>write(x)</a:t>
            </a:r>
            <a:r>
              <a:rPr lang="en-US" dirty="0" smtClean="0"/>
              <a:t> operation, the basic timestamp ordering  algorithm compares the timestamp of </a:t>
            </a:r>
            <a:r>
              <a:rPr lang="en-US" b="1" dirty="0" smtClean="0"/>
              <a:t>T</a:t>
            </a:r>
            <a:r>
              <a:rPr lang="en-US" dirty="0" smtClean="0"/>
              <a:t> with </a:t>
            </a:r>
            <a:r>
              <a:rPr lang="en-US" b="1" dirty="0" smtClean="0"/>
              <a:t>ReadTS(x)</a:t>
            </a:r>
            <a:r>
              <a:rPr lang="en-US" dirty="0" smtClean="0"/>
              <a:t> and </a:t>
            </a:r>
            <a:r>
              <a:rPr lang="en-US" b="1" dirty="0" smtClean="0"/>
              <a:t>WriteTS(x)</a:t>
            </a:r>
            <a:r>
              <a:rPr lang="en-US" dirty="0" smtClean="0"/>
              <a:t> to ensure that the timestamp order of transaction execution is not violated.</a:t>
            </a:r>
          </a:p>
          <a:p>
            <a:pPr algn="just"/>
            <a:r>
              <a:rPr lang="en-US" dirty="0" smtClean="0"/>
              <a:t>If this order is violated, then transaction </a:t>
            </a:r>
            <a:r>
              <a:rPr lang="en-US" b="1" dirty="0" smtClean="0"/>
              <a:t>T</a:t>
            </a:r>
            <a:r>
              <a:rPr lang="en-US" dirty="0" smtClean="0"/>
              <a:t> is aborted and resubmitted to the system as a new transaction with a new timestamp. </a:t>
            </a:r>
          </a:p>
          <a:p>
            <a:pPr algn="just"/>
            <a:r>
              <a:rPr lang="en-US" dirty="0" smtClean="0"/>
              <a:t>If </a:t>
            </a:r>
            <a:r>
              <a:rPr lang="en-US" b="1" dirty="0" smtClean="0"/>
              <a:t>T</a:t>
            </a:r>
            <a:r>
              <a:rPr lang="en-US" dirty="0" smtClean="0"/>
              <a:t> is aborted and rolled back, any transaction </a:t>
            </a:r>
            <a:r>
              <a:rPr lang="en-US" b="1" dirty="0" smtClean="0"/>
              <a:t>T</a:t>
            </a:r>
            <a:r>
              <a:rPr lang="en-US" b="1" baseline="-25000" dirty="0" smtClean="0"/>
              <a:t>1</a:t>
            </a:r>
            <a:r>
              <a:rPr lang="en-US" baseline="-25000" dirty="0" smtClean="0"/>
              <a:t> </a:t>
            </a:r>
            <a:r>
              <a:rPr lang="en-US" dirty="0" smtClean="0"/>
              <a:t>that may have used a value written by </a:t>
            </a:r>
            <a:r>
              <a:rPr lang="en-US" b="1" dirty="0" smtClean="0"/>
              <a:t>T</a:t>
            </a:r>
            <a:r>
              <a:rPr lang="en-US" b="1" baseline="-25000" dirty="0" smtClean="0"/>
              <a:t>1</a:t>
            </a:r>
            <a:r>
              <a:rPr lang="en-US" dirty="0" smtClean="0"/>
              <a:t> must also be rolled back</a:t>
            </a:r>
          </a:p>
          <a:p>
            <a:pPr algn="just"/>
            <a:r>
              <a:rPr lang="en-US" dirty="0" smtClean="0"/>
              <a:t>The concurrency control algorithm must check whether conflicting operations violate the time stamp ordering in the following two cases</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0" y="152400"/>
            <a:ext cx="9144000" cy="5867400"/>
          </a:xfrm>
          <a:prstGeom prst="rect">
            <a:avLst/>
          </a:prstGeom>
        </p:spPr>
      </p:pic>
      <p:sp>
        <p:nvSpPr>
          <p:cNvPr id="4" name="Slide Number Placeholder 3"/>
          <p:cNvSpPr>
            <a:spLocks noGrp="1"/>
          </p:cNvSpPr>
          <p:nvPr>
            <p:ph type="sldNum" sz="quarter" idx="12"/>
          </p:nvPr>
        </p:nvSpPr>
        <p:spPr/>
        <p:txBody>
          <a:bodyPr/>
          <a:lstStyle/>
          <a:p>
            <a:fld id="{7BCB5923-EA58-4444-9C5F-6FD9EA66F364}"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US" sz="2800" dirty="0" smtClean="0"/>
              <a:t>Assume timestamps of T</a:t>
            </a:r>
            <a:r>
              <a:rPr lang="en-US" sz="2800" baseline="-25000" dirty="0" smtClean="0"/>
              <a:t>1</a:t>
            </a:r>
            <a:r>
              <a:rPr lang="en-US" sz="2800" dirty="0" smtClean="0"/>
              <a:t> and T</a:t>
            </a:r>
            <a:r>
              <a:rPr lang="en-US" sz="2800" baseline="-25000" dirty="0" smtClean="0"/>
              <a:t>2</a:t>
            </a:r>
            <a:r>
              <a:rPr lang="en-US" sz="2800" dirty="0" smtClean="0"/>
              <a:t> is 100 and 110 respectively and initial value of x is 500</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r>
              <a:rPr lang="en-US" sz="2800" dirty="0" smtClean="0"/>
              <a:t>In this example if the transaction T</a:t>
            </a:r>
            <a:r>
              <a:rPr lang="en-US" sz="2800" baseline="-25000" dirty="0" smtClean="0"/>
              <a:t>1</a:t>
            </a:r>
            <a:r>
              <a:rPr lang="en-US" sz="2800" dirty="0" smtClean="0"/>
              <a:t> is not aborted it will suffer from lost update problem and will make final value of x = 500 rather than 700</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68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26067026"/>
              </p:ext>
            </p:extLst>
          </p:nvPr>
        </p:nvGraphicFramePr>
        <p:xfrm>
          <a:off x="990601" y="1828801"/>
          <a:ext cx="5943600" cy="3200400"/>
        </p:xfrm>
        <a:graphic>
          <a:graphicData uri="http://schemas.openxmlformats.org/drawingml/2006/table">
            <a:tbl>
              <a:tblPr firstRow="1" bandRow="1">
                <a:tableStyleId>{5C22544A-7EE6-4342-B048-85BDC9FD1C3A}</a:tableStyleId>
              </a:tblPr>
              <a:tblGrid>
                <a:gridCol w="1337310">
                  <a:extLst>
                    <a:ext uri="{9D8B030D-6E8A-4147-A177-3AD203B41FA5}">
                      <a16:colId xmlns:a16="http://schemas.microsoft.com/office/drawing/2014/main" val="20000"/>
                    </a:ext>
                  </a:extLst>
                </a:gridCol>
                <a:gridCol w="1411605">
                  <a:extLst>
                    <a:ext uri="{9D8B030D-6E8A-4147-A177-3AD203B41FA5}">
                      <a16:colId xmlns:a16="http://schemas.microsoft.com/office/drawing/2014/main" val="20001"/>
                    </a:ext>
                  </a:extLst>
                </a:gridCol>
                <a:gridCol w="3194685">
                  <a:extLst>
                    <a:ext uri="{9D8B030D-6E8A-4147-A177-3AD203B41FA5}">
                      <a16:colId xmlns:a16="http://schemas.microsoft.com/office/drawing/2014/main" val="20002"/>
                    </a:ext>
                  </a:extLst>
                </a:gridCol>
              </a:tblGrid>
              <a:tr h="331107">
                <a:tc>
                  <a:txBody>
                    <a:bodyPr/>
                    <a:lstStyle/>
                    <a:p>
                      <a:r>
                        <a:rPr lang="en-US" dirty="0" smtClean="0"/>
                        <a:t>T</a:t>
                      </a:r>
                      <a:r>
                        <a:rPr lang="en-US" baseline="-25000" dirty="0" smtClean="0"/>
                        <a:t>1</a:t>
                      </a:r>
                      <a:endParaRPr lang="en-US" baseline="-25000" dirty="0"/>
                    </a:p>
                  </a:txBody>
                  <a:tcPr/>
                </a:tc>
                <a:tc>
                  <a:txBody>
                    <a:bodyPr/>
                    <a:lstStyle/>
                    <a:p>
                      <a:r>
                        <a:rPr lang="en-US" dirty="0" smtClean="0"/>
                        <a:t>T</a:t>
                      </a:r>
                      <a:r>
                        <a:rPr lang="en-US" baseline="-25000" dirty="0" smtClean="0"/>
                        <a:t>2</a:t>
                      </a:r>
                      <a:endParaRPr lang="en-US" baseline="-25000" dirty="0"/>
                    </a:p>
                  </a:txBody>
                  <a:tcPr/>
                </a:tc>
                <a:tc>
                  <a:txBody>
                    <a:bodyPr/>
                    <a:lstStyle/>
                    <a:p>
                      <a:r>
                        <a:rPr lang="en-US" dirty="0" smtClean="0"/>
                        <a:t>Timestammps</a:t>
                      </a:r>
                      <a:endParaRPr lang="en-US" dirty="0"/>
                    </a:p>
                  </a:txBody>
                  <a:tcPr/>
                </a:tc>
                <a:extLst>
                  <a:ext uri="{0D108BD9-81ED-4DB2-BD59-A6C34878D82A}">
                    <a16:rowId xmlns:a16="http://schemas.microsoft.com/office/drawing/2014/main" val="10000"/>
                  </a:ext>
                </a:extLst>
              </a:tr>
              <a:tr h="331107">
                <a:tc>
                  <a:txBody>
                    <a:bodyPr/>
                    <a:lstStyle/>
                    <a:p>
                      <a:r>
                        <a:rPr lang="en-US" dirty="0" smtClean="0"/>
                        <a:t>Read(x)</a:t>
                      </a:r>
                      <a:endParaRPr lang="en-US" dirty="0"/>
                    </a:p>
                  </a:txBody>
                  <a:tcPr/>
                </a:tc>
                <a:tc>
                  <a:txBody>
                    <a:bodyPr/>
                    <a:lstStyle/>
                    <a:p>
                      <a:endParaRPr lang="en-US"/>
                    </a:p>
                  </a:txBody>
                  <a:tcPr/>
                </a:tc>
                <a:tc>
                  <a:txBody>
                    <a:bodyPr/>
                    <a:lstStyle/>
                    <a:p>
                      <a:r>
                        <a:rPr lang="en-US" dirty="0" smtClean="0"/>
                        <a:t>ReadTS(x) = 100</a:t>
                      </a:r>
                      <a:endParaRPr lang="en-US" dirty="0"/>
                    </a:p>
                  </a:txBody>
                  <a:tcPr/>
                </a:tc>
                <a:extLst>
                  <a:ext uri="{0D108BD9-81ED-4DB2-BD59-A6C34878D82A}">
                    <a16:rowId xmlns:a16="http://schemas.microsoft.com/office/drawing/2014/main" val="10001"/>
                  </a:ext>
                </a:extLst>
              </a:tr>
              <a:tr h="331107">
                <a:tc>
                  <a:txBody>
                    <a:bodyPr/>
                    <a:lstStyle/>
                    <a:p>
                      <a:endParaRPr lang="en-US" dirty="0"/>
                    </a:p>
                  </a:txBody>
                  <a:tcPr/>
                </a:tc>
                <a:tc>
                  <a:txBody>
                    <a:bodyPr/>
                    <a:lstStyle/>
                    <a:p>
                      <a:r>
                        <a:rPr lang="en-US" dirty="0" smtClean="0"/>
                        <a:t>Read(X)</a:t>
                      </a:r>
                      <a:endParaRPr lang="en-US" dirty="0"/>
                    </a:p>
                  </a:txBody>
                  <a:tcPr/>
                </a:tc>
                <a:tc>
                  <a:txBody>
                    <a:bodyPr/>
                    <a:lstStyle/>
                    <a:p>
                      <a:r>
                        <a:rPr lang="en-US" dirty="0" smtClean="0"/>
                        <a:t>ReadTS(x) = 110</a:t>
                      </a:r>
                      <a:endParaRPr lang="en-US" dirty="0"/>
                    </a:p>
                  </a:txBody>
                  <a:tcPr/>
                </a:tc>
                <a:extLst>
                  <a:ext uri="{0D108BD9-81ED-4DB2-BD59-A6C34878D82A}">
                    <a16:rowId xmlns:a16="http://schemas.microsoft.com/office/drawing/2014/main" val="10002"/>
                  </a:ext>
                </a:extLst>
              </a:tr>
              <a:tr h="331107">
                <a:tc>
                  <a:txBody>
                    <a:bodyPr/>
                    <a:lstStyle/>
                    <a:p>
                      <a:r>
                        <a:rPr lang="en-US" dirty="0" smtClean="0"/>
                        <a:t>X = x+200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31107">
                <a:tc>
                  <a:txBody>
                    <a:bodyPr/>
                    <a:lstStyle/>
                    <a:p>
                      <a:endParaRPr lang="en-US" dirty="0"/>
                    </a:p>
                  </a:txBody>
                  <a:tcPr/>
                </a:tc>
                <a:tc>
                  <a:txBody>
                    <a:bodyPr/>
                    <a:lstStyle/>
                    <a:p>
                      <a:r>
                        <a:rPr lang="en-US" dirty="0" smtClean="0"/>
                        <a:t>X = x+200</a:t>
                      </a:r>
                      <a:endParaRPr lang="en-US" dirty="0"/>
                    </a:p>
                  </a:txBody>
                  <a:tcPr/>
                </a:tc>
                <a:tc>
                  <a:txBody>
                    <a:bodyPr/>
                    <a:lstStyle/>
                    <a:p>
                      <a:endParaRPr lang="en-US" dirty="0"/>
                    </a:p>
                  </a:txBody>
                  <a:tcPr/>
                </a:tc>
                <a:extLst>
                  <a:ext uri="{0D108BD9-81ED-4DB2-BD59-A6C34878D82A}">
                    <a16:rowId xmlns:a16="http://schemas.microsoft.com/office/drawing/2014/main" val="10004"/>
                  </a:ext>
                </a:extLst>
              </a:tr>
              <a:tr h="331107">
                <a:tc>
                  <a:txBody>
                    <a:bodyPr/>
                    <a:lstStyle/>
                    <a:p>
                      <a:endParaRPr lang="en-US"/>
                    </a:p>
                  </a:txBody>
                  <a:tcPr/>
                </a:tc>
                <a:tc>
                  <a:txBody>
                    <a:bodyPr/>
                    <a:lstStyle/>
                    <a:p>
                      <a:r>
                        <a:rPr lang="en-US" dirty="0" smtClean="0"/>
                        <a:t>Write(x)</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WriteTS(x)=110</a:t>
                      </a:r>
                      <a:endParaRPr lang="en-US" dirty="0"/>
                    </a:p>
                  </a:txBody>
                  <a:tcPr/>
                </a:tc>
                <a:extLst>
                  <a:ext uri="{0D108BD9-81ED-4DB2-BD59-A6C34878D82A}">
                    <a16:rowId xmlns:a16="http://schemas.microsoft.com/office/drawing/2014/main" val="10005"/>
                  </a:ext>
                </a:extLst>
              </a:tr>
              <a:tr h="577850">
                <a:tc>
                  <a:txBody>
                    <a:bodyPr/>
                    <a:lstStyle/>
                    <a:p>
                      <a:r>
                        <a:rPr lang="en-US" dirty="0" smtClean="0"/>
                        <a:t>Write(x)</a:t>
                      </a:r>
                      <a:endParaRPr lang="en-US" dirty="0"/>
                    </a:p>
                  </a:txBody>
                  <a:tcPr/>
                </a:tc>
                <a:tc>
                  <a:txBody>
                    <a:bodyPr/>
                    <a:lstStyle/>
                    <a:p>
                      <a:endParaRPr lang="en-US" dirty="0"/>
                    </a:p>
                  </a:txBody>
                  <a:tcPr/>
                </a:tc>
                <a:tc>
                  <a:txBody>
                    <a:bodyPr/>
                    <a:lstStyle/>
                    <a:p>
                      <a:r>
                        <a:rPr lang="en-US" dirty="0" smtClean="0"/>
                        <a:t>WriteTS(x)&gt;TS(T</a:t>
                      </a:r>
                      <a:r>
                        <a:rPr lang="en-US" baseline="-25000" dirty="0" smtClean="0"/>
                        <a:t>1</a:t>
                      </a:r>
                      <a:r>
                        <a:rPr lang="en-US" dirty="0" smtClean="0"/>
                        <a:t>)</a:t>
                      </a:r>
                      <a:r>
                        <a:rPr lang="en-US" baseline="0" dirty="0" smtClean="0"/>
                        <a:t> and hence Timestamp order violated</a:t>
                      </a:r>
                      <a:endParaRPr lang="en-US" dirty="0"/>
                    </a:p>
                  </a:txBody>
                  <a:tcPr/>
                </a:tc>
                <a:extLst>
                  <a:ext uri="{0D108BD9-81ED-4DB2-BD59-A6C34878D82A}">
                    <a16:rowId xmlns:a16="http://schemas.microsoft.com/office/drawing/2014/main" val="10006"/>
                  </a:ext>
                </a:extLst>
              </a:tr>
              <a:tr h="331107">
                <a:tc>
                  <a:txBody>
                    <a:bodyPr/>
                    <a:lstStyle/>
                    <a:p>
                      <a:r>
                        <a:rPr lang="en-US" dirty="0" smtClean="0"/>
                        <a:t>Abort T</a:t>
                      </a:r>
                      <a:r>
                        <a:rPr lang="en-US" baseline="-25000" dirty="0" smtClean="0"/>
                        <a:t>1</a:t>
                      </a:r>
                      <a:endParaRPr lang="en-US" baseline="-25000"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t>Strict Timestamp Ordering</a:t>
            </a:r>
            <a:endParaRPr lang="en-US" sz="4000" b="1" dirty="0"/>
          </a:p>
        </p:txBody>
      </p:sp>
      <p:pic>
        <p:nvPicPr>
          <p:cNvPr id="5" name="Content Placeholder 4"/>
          <p:cNvPicPr>
            <a:picLocks noGrp="1" noChangeAspect="1"/>
          </p:cNvPicPr>
          <p:nvPr>
            <p:ph idx="1"/>
          </p:nvPr>
        </p:nvPicPr>
        <p:blipFill>
          <a:blip r:embed="rId2"/>
          <a:stretch>
            <a:fillRect/>
          </a:stretch>
        </p:blipFill>
        <p:spPr>
          <a:xfrm>
            <a:off x="152400" y="1098114"/>
            <a:ext cx="8915400" cy="3321486"/>
          </a:xfrm>
          <a:prstGeom prst="rect">
            <a:avLst/>
          </a:prstGeom>
        </p:spPr>
      </p:pic>
      <p:sp>
        <p:nvSpPr>
          <p:cNvPr id="4" name="Slide Number Placeholder 3"/>
          <p:cNvSpPr>
            <a:spLocks noGrp="1"/>
          </p:cNvSpPr>
          <p:nvPr>
            <p:ph type="sldNum" sz="quarter" idx="12"/>
          </p:nvPr>
        </p:nvSpPr>
        <p:spPr/>
        <p:txBody>
          <a:bodyPr/>
          <a:lstStyle/>
          <a:p>
            <a:fld id="{7BCB5923-EA58-4444-9C5F-6FD9EA66F364}"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solidFill>
                  <a:srgbClr val="00B0F0"/>
                </a:solidFill>
              </a:rPr>
              <a:t>The Lost Update Problem</a:t>
            </a:r>
            <a:br>
              <a:rPr lang="en-US" dirty="0" smtClean="0">
                <a:solidFill>
                  <a:srgbClr val="00B0F0"/>
                </a:solidFill>
              </a:rPr>
            </a:br>
            <a:endParaRPr lang="en-US" dirty="0">
              <a:solidFill>
                <a:srgbClr val="00B0F0"/>
              </a:solidFill>
            </a:endParaRPr>
          </a:p>
        </p:txBody>
      </p:sp>
      <p:sp>
        <p:nvSpPr>
          <p:cNvPr id="3" name="Content Placeholder 2"/>
          <p:cNvSpPr>
            <a:spLocks noGrp="1"/>
          </p:cNvSpPr>
          <p:nvPr>
            <p:ph idx="1"/>
          </p:nvPr>
        </p:nvSpPr>
        <p:spPr>
          <a:xfrm>
            <a:off x="457200" y="838200"/>
            <a:ext cx="8229600" cy="5486400"/>
          </a:xfrm>
        </p:spPr>
        <p:txBody>
          <a:bodyPr/>
          <a:lstStyle/>
          <a:p>
            <a:pPr algn="just"/>
            <a:r>
              <a:rPr lang="en-US" dirty="0" smtClean="0"/>
              <a:t>This problem occurs when two transactions access the same database items that have their operations interleaved in such a way that value of the data item written by one transaction is overlapped by another transaction and hence results to the incorrect value of the database item.</a:t>
            </a:r>
          </a:p>
          <a:p>
            <a:pPr algn="just"/>
            <a:r>
              <a:rPr lang="en-US" dirty="0" smtClean="0"/>
              <a:t>Consider the example given below where two concurrent transactions try to update inventory of product P</a:t>
            </a:r>
            <a:r>
              <a:rPr lang="en-US" baseline="-25000" dirty="0" smtClean="0"/>
              <a:t>1</a:t>
            </a:r>
            <a:r>
              <a:rPr lang="en-US" dirty="0" smtClean="0"/>
              <a:t> simultaneously</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800" dirty="0" smtClean="0"/>
              <a:t>Assume timestamps of T</a:t>
            </a:r>
            <a:r>
              <a:rPr lang="en-US" sz="2800" baseline="-25000" dirty="0" smtClean="0"/>
              <a:t>1</a:t>
            </a:r>
            <a:r>
              <a:rPr lang="en-US" sz="2800" dirty="0" smtClean="0"/>
              <a:t> and T</a:t>
            </a:r>
            <a:r>
              <a:rPr lang="en-US" sz="2800" baseline="-25000" dirty="0" smtClean="0"/>
              <a:t>2</a:t>
            </a:r>
            <a:r>
              <a:rPr lang="en-US" sz="2800" dirty="0" smtClean="0"/>
              <a:t> is 100 and 110 respectively and initial value of x is 500</a:t>
            </a:r>
          </a:p>
          <a:p>
            <a:pPr algn="just"/>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70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044125529"/>
              </p:ext>
            </p:extLst>
          </p:nvPr>
        </p:nvGraphicFramePr>
        <p:xfrm>
          <a:off x="838200" y="2743201"/>
          <a:ext cx="6934200" cy="342304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37266">
                <a:tc>
                  <a:txBody>
                    <a:bodyPr/>
                    <a:lstStyle/>
                    <a:p>
                      <a:pPr algn="just"/>
                      <a:r>
                        <a:rPr lang="en-US" dirty="0" smtClean="0"/>
                        <a:t>T</a:t>
                      </a:r>
                      <a:r>
                        <a:rPr lang="en-US" baseline="-25000" dirty="0" smtClean="0"/>
                        <a:t>1</a:t>
                      </a:r>
                      <a:endParaRPr lang="en-US" baseline="-25000" dirty="0"/>
                    </a:p>
                  </a:txBody>
                  <a:tcPr/>
                </a:tc>
                <a:tc>
                  <a:txBody>
                    <a:bodyPr/>
                    <a:lstStyle/>
                    <a:p>
                      <a:pPr algn="just"/>
                      <a:r>
                        <a:rPr lang="en-US" dirty="0" smtClean="0"/>
                        <a:t>T</a:t>
                      </a:r>
                      <a:r>
                        <a:rPr lang="en-US" baseline="-25000" dirty="0" smtClean="0"/>
                        <a:t>2</a:t>
                      </a:r>
                      <a:endParaRPr lang="en-US" baseline="-25000" dirty="0"/>
                    </a:p>
                  </a:txBody>
                  <a:tcPr/>
                </a:tc>
                <a:tc>
                  <a:txBody>
                    <a:bodyPr/>
                    <a:lstStyle/>
                    <a:p>
                      <a:pPr algn="just"/>
                      <a:r>
                        <a:rPr lang="en-US" dirty="0" smtClean="0"/>
                        <a:t>Timestamps</a:t>
                      </a:r>
                      <a:endParaRPr lang="en-US" dirty="0"/>
                    </a:p>
                  </a:txBody>
                  <a:tcPr/>
                </a:tc>
                <a:extLst>
                  <a:ext uri="{0D108BD9-81ED-4DB2-BD59-A6C34878D82A}">
                    <a16:rowId xmlns:a16="http://schemas.microsoft.com/office/drawing/2014/main" val="10000"/>
                  </a:ext>
                </a:extLst>
              </a:tr>
              <a:tr h="337266">
                <a:tc>
                  <a:txBody>
                    <a:bodyPr/>
                    <a:lstStyle/>
                    <a:p>
                      <a:pPr algn="just"/>
                      <a:r>
                        <a:rPr lang="en-US" dirty="0" smtClean="0"/>
                        <a:t>Read(x)</a:t>
                      </a:r>
                      <a:endParaRPr lang="en-US" dirty="0"/>
                    </a:p>
                  </a:txBody>
                  <a:tcPr/>
                </a:tc>
                <a:tc>
                  <a:txBody>
                    <a:bodyPr/>
                    <a:lstStyle/>
                    <a:p>
                      <a:pPr algn="just"/>
                      <a:endParaRPr lang="en-US" dirty="0"/>
                    </a:p>
                  </a:txBody>
                  <a:tcPr/>
                </a:tc>
                <a:tc>
                  <a:txBody>
                    <a:bodyPr/>
                    <a:lstStyle/>
                    <a:p>
                      <a:pPr algn="just"/>
                      <a:r>
                        <a:rPr lang="en-US" dirty="0" smtClean="0"/>
                        <a:t>ReadTS(x)=100</a:t>
                      </a:r>
                      <a:endParaRPr lang="en-US" dirty="0"/>
                    </a:p>
                  </a:txBody>
                  <a:tcPr/>
                </a:tc>
                <a:extLst>
                  <a:ext uri="{0D108BD9-81ED-4DB2-BD59-A6C34878D82A}">
                    <a16:rowId xmlns:a16="http://schemas.microsoft.com/office/drawing/2014/main" val="10001"/>
                  </a:ext>
                </a:extLst>
              </a:tr>
              <a:tr h="337266">
                <a:tc>
                  <a:txBody>
                    <a:bodyPr/>
                    <a:lstStyle/>
                    <a:p>
                      <a:pPr algn="just"/>
                      <a:endParaRPr lang="en-US" dirty="0"/>
                    </a:p>
                  </a:txBody>
                  <a:tcPr/>
                </a:tc>
                <a:tc>
                  <a:txBody>
                    <a:bodyPr/>
                    <a:lstStyle/>
                    <a:p>
                      <a:pPr algn="just"/>
                      <a:r>
                        <a:rPr lang="en-US" dirty="0" smtClean="0"/>
                        <a:t>Read(x)</a:t>
                      </a:r>
                      <a:endParaRPr lang="en-US" dirty="0"/>
                    </a:p>
                  </a:txBody>
                  <a:tcPr/>
                </a:tc>
                <a:tc>
                  <a:txBody>
                    <a:bodyPr/>
                    <a:lstStyle/>
                    <a:p>
                      <a:pPr algn="just"/>
                      <a:r>
                        <a:rPr lang="en-US" dirty="0" smtClean="0"/>
                        <a:t>ReadTS(x) = 110</a:t>
                      </a:r>
                      <a:endParaRPr lang="en-US" dirty="0"/>
                    </a:p>
                  </a:txBody>
                  <a:tcPr/>
                </a:tc>
                <a:extLst>
                  <a:ext uri="{0D108BD9-81ED-4DB2-BD59-A6C34878D82A}">
                    <a16:rowId xmlns:a16="http://schemas.microsoft.com/office/drawing/2014/main" val="10002"/>
                  </a:ext>
                </a:extLst>
              </a:tr>
              <a:tr h="337266">
                <a:tc>
                  <a:txBody>
                    <a:bodyPr/>
                    <a:lstStyle/>
                    <a:p>
                      <a:pPr algn="just"/>
                      <a:endParaRPr lang="en-US"/>
                    </a:p>
                  </a:txBody>
                  <a:tcPr/>
                </a:tc>
                <a:tc>
                  <a:txBody>
                    <a:bodyPr/>
                    <a:lstStyle/>
                    <a:p>
                      <a:pPr algn="just"/>
                      <a:r>
                        <a:rPr lang="en-US" dirty="0" smtClean="0"/>
                        <a:t>X = x+200</a:t>
                      </a:r>
                      <a:endParaRPr lang="en-US" dirty="0"/>
                    </a:p>
                  </a:txBody>
                  <a:tcPr/>
                </a:tc>
                <a:tc>
                  <a:txBody>
                    <a:bodyPr/>
                    <a:lstStyle/>
                    <a:p>
                      <a:pPr algn="just"/>
                      <a:endParaRPr lang="en-US" dirty="0"/>
                    </a:p>
                  </a:txBody>
                  <a:tcPr/>
                </a:tc>
                <a:extLst>
                  <a:ext uri="{0D108BD9-81ED-4DB2-BD59-A6C34878D82A}">
                    <a16:rowId xmlns:a16="http://schemas.microsoft.com/office/drawing/2014/main" val="10003"/>
                  </a:ext>
                </a:extLst>
              </a:tr>
              <a:tr h="588400">
                <a:tc>
                  <a:txBody>
                    <a:bodyPr/>
                    <a:lstStyle/>
                    <a:p>
                      <a:pPr algn="just"/>
                      <a:r>
                        <a:rPr lang="en-US" dirty="0" smtClean="0"/>
                        <a:t>X = x+200</a:t>
                      </a:r>
                      <a:endParaRPr lang="en-US" dirty="0"/>
                    </a:p>
                  </a:txBody>
                  <a:tcPr/>
                </a:tc>
                <a:tc>
                  <a:txBody>
                    <a:bodyPr/>
                    <a:lstStyle/>
                    <a:p>
                      <a:pPr algn="just"/>
                      <a:endParaRPr lang="en-US" dirty="0"/>
                    </a:p>
                  </a:txBody>
                  <a:tcPr/>
                </a:tc>
                <a:tc>
                  <a:txBody>
                    <a:bodyPr/>
                    <a:lstStyle/>
                    <a:p>
                      <a:pPr algn="just"/>
                      <a:endParaRPr lang="en-US" dirty="0"/>
                    </a:p>
                  </a:txBody>
                  <a:tcPr/>
                </a:tc>
                <a:extLst>
                  <a:ext uri="{0D108BD9-81ED-4DB2-BD59-A6C34878D82A}">
                    <a16:rowId xmlns:a16="http://schemas.microsoft.com/office/drawing/2014/main" val="10004"/>
                  </a:ext>
                </a:extLst>
              </a:tr>
              <a:tr h="337266">
                <a:tc>
                  <a:txBody>
                    <a:bodyPr/>
                    <a:lstStyle/>
                    <a:p>
                      <a:pPr algn="just"/>
                      <a:r>
                        <a:rPr lang="en-US" dirty="0" smtClean="0"/>
                        <a:t>Write(x)</a:t>
                      </a:r>
                      <a:endParaRPr lang="en-US" dirty="0"/>
                    </a:p>
                  </a:txBody>
                  <a:tcPr/>
                </a:tc>
                <a:tc>
                  <a:txBody>
                    <a:bodyPr/>
                    <a:lstStyle/>
                    <a:p>
                      <a:pPr algn="just"/>
                      <a:endParaRPr lang="en-US"/>
                    </a:p>
                  </a:txBody>
                  <a:tcPr/>
                </a:tc>
                <a:tc>
                  <a:txBody>
                    <a:bodyPr/>
                    <a:lstStyle/>
                    <a:p>
                      <a:pPr algn="just"/>
                      <a:r>
                        <a:rPr lang="en-US" dirty="0" smtClean="0"/>
                        <a:t>WriteTS(x)=100</a:t>
                      </a:r>
                      <a:endParaRPr lang="en-US" dirty="0"/>
                    </a:p>
                  </a:txBody>
                  <a:tcPr/>
                </a:tc>
                <a:extLst>
                  <a:ext uri="{0D108BD9-81ED-4DB2-BD59-A6C34878D82A}">
                    <a16:rowId xmlns:a16="http://schemas.microsoft.com/office/drawing/2014/main" val="10005"/>
                  </a:ext>
                </a:extLst>
              </a:tr>
              <a:tr h="588400">
                <a:tc>
                  <a:txBody>
                    <a:bodyPr/>
                    <a:lstStyle/>
                    <a:p>
                      <a:pPr algn="just"/>
                      <a:endParaRPr lang="en-US" dirty="0"/>
                    </a:p>
                  </a:txBody>
                  <a:tcPr/>
                </a:tc>
                <a:tc>
                  <a:txBody>
                    <a:bodyPr/>
                    <a:lstStyle/>
                    <a:p>
                      <a:pPr algn="just"/>
                      <a:r>
                        <a:rPr lang="en-US" dirty="0" smtClean="0"/>
                        <a:t>Write(x)</a:t>
                      </a:r>
                      <a:endParaRPr lang="en-US" dirty="0"/>
                    </a:p>
                  </a:txBody>
                  <a:tcPr/>
                </a:tc>
                <a:tc>
                  <a:txBody>
                    <a:bodyPr/>
                    <a:lstStyle/>
                    <a:p>
                      <a:pPr algn="just"/>
                      <a:r>
                        <a:rPr lang="en-US" dirty="0" smtClean="0"/>
                        <a:t>TS(T</a:t>
                      </a:r>
                      <a:r>
                        <a:rPr lang="en-US" baseline="-25000" dirty="0" smtClean="0"/>
                        <a:t>2</a:t>
                      </a:r>
                      <a:r>
                        <a:rPr lang="en-US" dirty="0" smtClean="0"/>
                        <a:t>)&gt;WriteTS(x),</a:t>
                      </a:r>
                      <a:r>
                        <a:rPr lang="en-US" baseline="0" dirty="0" smtClean="0"/>
                        <a:t> therefore T</a:t>
                      </a:r>
                      <a:r>
                        <a:rPr lang="en-US" baseline="-25000" dirty="0" smtClean="0"/>
                        <a:t>2</a:t>
                      </a:r>
                      <a:r>
                        <a:rPr lang="en-US" baseline="0" dirty="0" smtClean="0"/>
                        <a:t> waits until T</a:t>
                      </a:r>
                      <a:r>
                        <a:rPr lang="en-US" baseline="-25000" dirty="0" smtClean="0"/>
                        <a:t>1</a:t>
                      </a:r>
                      <a:r>
                        <a:rPr lang="en-US" baseline="0" dirty="0" smtClean="0"/>
                        <a:t> is terminated</a:t>
                      </a:r>
                      <a:endParaRPr lang="en-US" dirty="0"/>
                    </a:p>
                  </a:txBody>
                  <a:tcPr/>
                </a:tc>
                <a:extLst>
                  <a:ext uri="{0D108BD9-81ED-4DB2-BD59-A6C34878D82A}">
                    <a16:rowId xmlns:a16="http://schemas.microsoft.com/office/drawing/2014/main" val="10006"/>
                  </a:ext>
                </a:extLst>
              </a:tr>
              <a:tr h="337266">
                <a:tc>
                  <a:txBody>
                    <a:bodyPr/>
                    <a:lstStyle/>
                    <a:p>
                      <a:pPr algn="just"/>
                      <a:endParaRPr lang="en-US"/>
                    </a:p>
                  </a:txBody>
                  <a:tcPr/>
                </a:tc>
                <a:tc>
                  <a:txBody>
                    <a:bodyPr/>
                    <a:lstStyle/>
                    <a:p>
                      <a:pPr algn="just"/>
                      <a:endParaRPr lang="en-US"/>
                    </a:p>
                  </a:txBody>
                  <a:tcPr/>
                </a:tc>
                <a:tc>
                  <a:txBody>
                    <a:bodyPr/>
                    <a:lstStyle/>
                    <a:p>
                      <a:pPr algn="just"/>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Multi-version Concurrency Control</a:t>
            </a:r>
            <a:endParaRPr lang="en-US" sz="3600" b="1" dirty="0"/>
          </a:p>
        </p:txBody>
      </p:sp>
      <p:sp>
        <p:nvSpPr>
          <p:cNvPr id="3" name="Content Placeholder 2"/>
          <p:cNvSpPr>
            <a:spLocks noGrp="1"/>
          </p:cNvSpPr>
          <p:nvPr>
            <p:ph idx="1"/>
          </p:nvPr>
        </p:nvSpPr>
        <p:spPr>
          <a:xfrm>
            <a:off x="457200" y="1371600"/>
            <a:ext cx="8229600" cy="4953000"/>
          </a:xfrm>
        </p:spPr>
        <p:txBody>
          <a:bodyPr>
            <a:noAutofit/>
          </a:bodyPr>
          <a:lstStyle/>
          <a:p>
            <a:pPr algn="just"/>
            <a:r>
              <a:rPr lang="en-US" sz="2400" dirty="0" smtClean="0"/>
              <a:t>In a multi-version database systems, each write operation on data item say x creates a new version of x.</a:t>
            </a:r>
          </a:p>
          <a:p>
            <a:pPr algn="just"/>
            <a:r>
              <a:rPr lang="en-US" sz="2400" dirty="0" smtClean="0"/>
              <a:t>When a Read(x) operation is issued, the system selects one of the versions of x to read.</a:t>
            </a:r>
          </a:p>
          <a:p>
            <a:pPr algn="just"/>
            <a:r>
              <a:rPr lang="en-US" sz="2400" dirty="0" smtClean="0"/>
              <a:t>The concurrency control scheme must ensure that the selection of the version to be read is done in a manner that ensures serializability.</a:t>
            </a:r>
          </a:p>
          <a:p>
            <a:pPr algn="just"/>
            <a:r>
              <a:rPr lang="en-US" sz="2400" dirty="0" smtClean="0"/>
              <a:t>There are two multi-version ordering</a:t>
            </a:r>
          </a:p>
          <a:p>
            <a:pPr marL="514350" indent="-514350" algn="just">
              <a:buFont typeface="+mj-lt"/>
              <a:buAutoNum type="arabicPeriod"/>
            </a:pPr>
            <a:r>
              <a:rPr lang="en-US" sz="2400" b="1" dirty="0" smtClean="0"/>
              <a:t>Multi-version techniques based on Timestamp ordering</a:t>
            </a:r>
          </a:p>
          <a:p>
            <a:pPr marL="514350" indent="-514350" algn="just">
              <a:buFont typeface="+mj-lt"/>
              <a:buAutoNum type="arabicPeriod"/>
            </a:pPr>
            <a:r>
              <a:rPr lang="en-US" sz="2400" b="1" dirty="0" smtClean="0"/>
              <a:t>Multi-version Techniques based on Two-phase locking</a:t>
            </a:r>
          </a:p>
          <a:p>
            <a:pPr marL="514350" indent="-514350" algn="just"/>
            <a:r>
              <a:rPr lang="en-US" sz="2400" dirty="0" smtClean="0"/>
              <a:t>An obvious drawback of multi-version techniques is that more storage is needed to maintain multiple versions of the database items.</a:t>
            </a:r>
            <a:endParaRPr lang="en-US" sz="24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3200" b="1" dirty="0" smtClean="0"/>
              <a:t>Multiple version Technique Based on Timestamp Ordering</a:t>
            </a:r>
            <a:endParaRPr lang="en-US" sz="3200" b="1" dirty="0"/>
          </a:p>
        </p:txBody>
      </p:sp>
      <p:pic>
        <p:nvPicPr>
          <p:cNvPr id="5" name="Content Placeholder 4"/>
          <p:cNvPicPr>
            <a:picLocks noGrp="1" noChangeAspect="1"/>
          </p:cNvPicPr>
          <p:nvPr>
            <p:ph idx="1"/>
          </p:nvPr>
        </p:nvPicPr>
        <p:blipFill>
          <a:blip r:embed="rId2"/>
          <a:stretch>
            <a:fillRect/>
          </a:stretch>
        </p:blipFill>
        <p:spPr>
          <a:xfrm>
            <a:off x="304800" y="1111684"/>
            <a:ext cx="8755890" cy="4984316"/>
          </a:xfrm>
          <a:prstGeom prst="rect">
            <a:avLst/>
          </a:prstGeom>
        </p:spPr>
      </p:pic>
      <p:sp>
        <p:nvSpPr>
          <p:cNvPr id="4" name="Slide Number Placeholder 3"/>
          <p:cNvSpPr>
            <a:spLocks noGrp="1"/>
          </p:cNvSpPr>
          <p:nvPr>
            <p:ph type="sldNum" sz="quarter" idx="12"/>
          </p:nvPr>
        </p:nvSpPr>
        <p:spPr/>
        <p:txBody>
          <a:bodyPr/>
          <a:lstStyle/>
          <a:p>
            <a:fld id="{7BCB5923-EA58-4444-9C5F-6FD9EA66F364}"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t>The </a:t>
            </a:r>
            <a:r>
              <a:rPr lang="en-US" b="1" dirty="0" smtClean="0"/>
              <a:t>Read(x)</a:t>
            </a:r>
            <a:r>
              <a:rPr lang="en-US" dirty="0" smtClean="0"/>
              <a:t> operation always succeeds but in case of </a:t>
            </a:r>
            <a:r>
              <a:rPr lang="en-US" b="1" dirty="0" smtClean="0"/>
              <a:t>Write(x)</a:t>
            </a:r>
            <a:r>
              <a:rPr lang="en-US" dirty="0" smtClean="0"/>
              <a:t> operation, the operation is rejected and transaction is rolled back if transaction </a:t>
            </a:r>
            <a:r>
              <a:rPr lang="en-US" b="1" dirty="0" smtClean="0"/>
              <a:t>T</a:t>
            </a:r>
            <a:r>
              <a:rPr lang="en-US" b="1" baseline="-25000" dirty="0" smtClean="0"/>
              <a:t>j</a:t>
            </a:r>
            <a:r>
              <a:rPr lang="en-US" dirty="0" smtClean="0"/>
              <a:t> that is younger than </a:t>
            </a:r>
            <a:r>
              <a:rPr lang="en-US" b="1" dirty="0" smtClean="0"/>
              <a:t>T</a:t>
            </a:r>
            <a:r>
              <a:rPr lang="en-US" b="1" baseline="-25000" dirty="0" smtClean="0"/>
              <a:t>i</a:t>
            </a:r>
            <a:r>
              <a:rPr lang="en-US" dirty="0" smtClean="0"/>
              <a:t> has performed the read(x) operation before </a:t>
            </a:r>
            <a:r>
              <a:rPr lang="en-US" b="1" dirty="0" smtClean="0"/>
              <a:t>T</a:t>
            </a:r>
            <a:r>
              <a:rPr lang="en-US" b="1" baseline="-25000" dirty="0" smtClean="0"/>
              <a:t>j</a:t>
            </a:r>
            <a:r>
              <a:rPr lang="en-US" dirty="0" smtClean="0"/>
              <a:t> had chance to write the value of data item </a:t>
            </a:r>
            <a:r>
              <a:rPr lang="en-US" b="1" dirty="0" smtClean="0"/>
              <a:t>x</a:t>
            </a:r>
            <a:r>
              <a:rPr lang="en-US" dirty="0" smtClean="0"/>
              <a:t>.</a:t>
            </a:r>
          </a:p>
          <a:p>
            <a:pPr algn="just"/>
            <a:r>
              <a:rPr lang="en-US" dirty="0" smtClean="0"/>
              <a:t>Otherwise, </a:t>
            </a:r>
            <a:r>
              <a:rPr lang="en-US" b="1" dirty="0" smtClean="0"/>
              <a:t>Write(x)</a:t>
            </a:r>
            <a:r>
              <a:rPr lang="en-US" dirty="0" smtClean="0"/>
              <a:t> operation is executed.</a:t>
            </a:r>
          </a:p>
          <a:p>
            <a:pPr algn="just"/>
            <a:r>
              <a:rPr lang="en-US" dirty="0" smtClean="0"/>
              <a:t>If version of </a:t>
            </a:r>
            <a:r>
              <a:rPr lang="en-US" b="1" dirty="0" smtClean="0"/>
              <a:t>x</a:t>
            </a:r>
            <a:r>
              <a:rPr lang="en-US" b="1" baseline="-25000" dirty="0" smtClean="0"/>
              <a:t>k</a:t>
            </a:r>
            <a:r>
              <a:rPr lang="en-US" dirty="0" smtClean="0"/>
              <a:t> is created by transaction </a:t>
            </a:r>
            <a:r>
              <a:rPr lang="en-US" b="1" dirty="0" smtClean="0"/>
              <a:t>T</a:t>
            </a:r>
            <a:r>
              <a:rPr lang="en-US" b="1" baseline="-25000" dirty="0" smtClean="0"/>
              <a:t>i</a:t>
            </a:r>
            <a:r>
              <a:rPr lang="en-US" dirty="0" smtClean="0"/>
              <a:t> then value of </a:t>
            </a:r>
            <a:r>
              <a:rPr lang="en-US" b="1" dirty="0" smtClean="0"/>
              <a:t>x</a:t>
            </a:r>
            <a:r>
              <a:rPr lang="en-US" b="1" baseline="-25000" dirty="0" smtClean="0"/>
              <a:t>k</a:t>
            </a:r>
            <a:r>
              <a:rPr lang="en-US" dirty="0" smtClean="0"/>
              <a:t> is overwritten otherwise new version of </a:t>
            </a:r>
            <a:r>
              <a:rPr lang="en-US" b="1" dirty="0" smtClean="0"/>
              <a:t>x</a:t>
            </a:r>
            <a:r>
              <a:rPr lang="en-US" dirty="0" smtClean="0"/>
              <a:t> is created.</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1</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61160799"/>
              </p:ext>
            </p:extLst>
          </p:nvPr>
        </p:nvGraphicFramePr>
        <p:xfrm>
          <a:off x="609600" y="1600200"/>
          <a:ext cx="8077200" cy="383176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733800">
                  <a:extLst>
                    <a:ext uri="{9D8B030D-6E8A-4147-A177-3AD203B41FA5}">
                      <a16:colId xmlns:a16="http://schemas.microsoft.com/office/drawing/2014/main" val="20003"/>
                    </a:ext>
                  </a:extLst>
                </a:gridCol>
              </a:tblGrid>
              <a:tr h="478971">
                <a:tc>
                  <a:txBody>
                    <a:bodyPr/>
                    <a:lstStyle/>
                    <a:p>
                      <a:r>
                        <a:rPr lang="en-US" dirty="0" smtClean="0"/>
                        <a:t>T</a:t>
                      </a:r>
                      <a:r>
                        <a:rPr lang="en-US" baseline="-25000" dirty="0" smtClean="0"/>
                        <a:t>1</a:t>
                      </a:r>
                      <a:endParaRPr lang="en-US" baseline="-25000" dirty="0"/>
                    </a:p>
                  </a:txBody>
                  <a:tcPr/>
                </a:tc>
                <a:tc>
                  <a:txBody>
                    <a:bodyPr/>
                    <a:lstStyle/>
                    <a:p>
                      <a:r>
                        <a:rPr lang="en-US" dirty="0" smtClean="0"/>
                        <a:t>T</a:t>
                      </a:r>
                      <a:r>
                        <a:rPr lang="en-US" baseline="-25000" dirty="0" smtClean="0"/>
                        <a:t>2</a:t>
                      </a:r>
                      <a:endParaRPr lang="en-US" baseline="-25000" dirty="0"/>
                    </a:p>
                  </a:txBody>
                  <a:tcPr/>
                </a:tc>
                <a:tc>
                  <a:txBody>
                    <a:bodyPr/>
                    <a:lstStyle/>
                    <a:p>
                      <a:r>
                        <a:rPr lang="en-US" dirty="0" smtClean="0"/>
                        <a:t>T</a:t>
                      </a:r>
                      <a:r>
                        <a:rPr lang="en-US" baseline="-25000" dirty="0" smtClean="0"/>
                        <a:t>3</a:t>
                      </a:r>
                      <a:endParaRPr lang="en-US" baseline="-25000"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478971">
                <a:tc>
                  <a:txBody>
                    <a:bodyPr/>
                    <a:lstStyle/>
                    <a:p>
                      <a:r>
                        <a:rPr lang="en-US" dirty="0" smtClean="0"/>
                        <a:t>Read(x)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Reads</a:t>
                      </a:r>
                      <a:r>
                        <a:rPr lang="en-US" baseline="0" dirty="0" smtClean="0"/>
                        <a:t> version x0</a:t>
                      </a:r>
                      <a:endParaRPr lang="en-US" dirty="0"/>
                    </a:p>
                  </a:txBody>
                  <a:tcPr/>
                </a:tc>
                <a:extLst>
                  <a:ext uri="{0D108BD9-81ED-4DB2-BD59-A6C34878D82A}">
                    <a16:rowId xmlns:a16="http://schemas.microsoft.com/office/drawing/2014/main" val="10001"/>
                  </a:ext>
                </a:extLst>
              </a:tr>
              <a:tr h="478971">
                <a:tc>
                  <a:txBody>
                    <a:bodyPr/>
                    <a:lstStyle/>
                    <a:p>
                      <a:r>
                        <a:rPr lang="en-US" dirty="0" smtClean="0"/>
                        <a:t>Write(x)</a:t>
                      </a:r>
                      <a:endParaRPr lang="en-US" dirty="0"/>
                    </a:p>
                  </a:txBody>
                  <a:tcPr/>
                </a:tc>
                <a:tc>
                  <a:txBody>
                    <a:bodyPr/>
                    <a:lstStyle/>
                    <a:p>
                      <a:endParaRPr lang="en-US"/>
                    </a:p>
                  </a:txBody>
                  <a:tcPr/>
                </a:tc>
                <a:tc>
                  <a:txBody>
                    <a:bodyPr/>
                    <a:lstStyle/>
                    <a:p>
                      <a:endParaRPr lang="en-US"/>
                    </a:p>
                  </a:txBody>
                  <a:tcPr/>
                </a:tc>
                <a:tc>
                  <a:txBody>
                    <a:bodyPr/>
                    <a:lstStyle/>
                    <a:p>
                      <a:r>
                        <a:rPr lang="en-US" dirty="0" smtClean="0"/>
                        <a:t>Creates</a:t>
                      </a:r>
                      <a:r>
                        <a:rPr lang="en-US" baseline="0" dirty="0" smtClean="0"/>
                        <a:t> new version x</a:t>
                      </a:r>
                      <a:r>
                        <a:rPr lang="en-US" baseline="-25000" dirty="0" smtClean="0"/>
                        <a:t>1</a:t>
                      </a:r>
                      <a:endParaRPr lang="en-US" baseline="-25000" dirty="0"/>
                    </a:p>
                  </a:txBody>
                  <a:tcPr/>
                </a:tc>
                <a:extLst>
                  <a:ext uri="{0D108BD9-81ED-4DB2-BD59-A6C34878D82A}">
                    <a16:rowId xmlns:a16="http://schemas.microsoft.com/office/drawing/2014/main" val="10002"/>
                  </a:ext>
                </a:extLst>
              </a:tr>
              <a:tr h="478971">
                <a:tc>
                  <a:txBody>
                    <a:bodyPr/>
                    <a:lstStyle/>
                    <a:p>
                      <a:endParaRPr lang="en-US"/>
                    </a:p>
                  </a:txBody>
                  <a:tcPr/>
                </a:tc>
                <a:tc>
                  <a:txBody>
                    <a:bodyPr/>
                    <a:lstStyle/>
                    <a:p>
                      <a:r>
                        <a:rPr lang="en-US" dirty="0" smtClean="0"/>
                        <a:t>Read(x)</a:t>
                      </a:r>
                      <a:endParaRPr lang="en-US" dirty="0"/>
                    </a:p>
                  </a:txBody>
                  <a:tcPr/>
                </a:tc>
                <a:tc>
                  <a:txBody>
                    <a:bodyPr/>
                    <a:lstStyle/>
                    <a:p>
                      <a:endParaRPr lang="en-US"/>
                    </a:p>
                  </a:txBody>
                  <a:tcPr/>
                </a:tc>
                <a:tc>
                  <a:txBody>
                    <a:bodyPr/>
                    <a:lstStyle/>
                    <a:p>
                      <a:r>
                        <a:rPr lang="en-US" dirty="0" smtClean="0"/>
                        <a:t>Reads x</a:t>
                      </a:r>
                      <a:r>
                        <a:rPr lang="en-US" baseline="-25000" dirty="0" smtClean="0"/>
                        <a:t>1</a:t>
                      </a:r>
                      <a:endParaRPr lang="en-US" baseline="-25000" dirty="0"/>
                    </a:p>
                  </a:txBody>
                  <a:tcPr/>
                </a:tc>
                <a:extLst>
                  <a:ext uri="{0D108BD9-81ED-4DB2-BD59-A6C34878D82A}">
                    <a16:rowId xmlns:a16="http://schemas.microsoft.com/office/drawing/2014/main" val="10003"/>
                  </a:ext>
                </a:extLst>
              </a:tr>
              <a:tr h="478971">
                <a:tc>
                  <a:txBody>
                    <a:bodyPr/>
                    <a:lstStyle/>
                    <a:p>
                      <a:endParaRPr lang="en-US"/>
                    </a:p>
                  </a:txBody>
                  <a:tcPr/>
                </a:tc>
                <a:tc>
                  <a:txBody>
                    <a:bodyPr/>
                    <a:lstStyle/>
                    <a:p>
                      <a:endParaRPr lang="en-US" dirty="0"/>
                    </a:p>
                  </a:txBody>
                  <a:tcPr/>
                </a:tc>
                <a:tc>
                  <a:txBody>
                    <a:bodyPr/>
                    <a:lstStyle/>
                    <a:p>
                      <a:r>
                        <a:rPr lang="en-US" dirty="0" smtClean="0"/>
                        <a:t>Read(x)</a:t>
                      </a:r>
                      <a:endParaRPr lang="en-US" dirty="0"/>
                    </a:p>
                  </a:txBody>
                  <a:tcPr/>
                </a:tc>
                <a:tc>
                  <a:txBody>
                    <a:bodyPr/>
                    <a:lstStyle/>
                    <a:p>
                      <a:r>
                        <a:rPr lang="en-US" dirty="0" smtClean="0"/>
                        <a:t>Reads x</a:t>
                      </a:r>
                      <a:r>
                        <a:rPr lang="en-US" baseline="-25000" dirty="0" smtClean="0"/>
                        <a:t>1</a:t>
                      </a:r>
                      <a:endParaRPr lang="en-US" baseline="-25000" dirty="0"/>
                    </a:p>
                  </a:txBody>
                  <a:tcPr/>
                </a:tc>
                <a:extLst>
                  <a:ext uri="{0D108BD9-81ED-4DB2-BD59-A6C34878D82A}">
                    <a16:rowId xmlns:a16="http://schemas.microsoft.com/office/drawing/2014/main" val="10004"/>
                  </a:ext>
                </a:extLst>
              </a:tr>
              <a:tr h="478971">
                <a:tc>
                  <a:txBody>
                    <a:bodyPr/>
                    <a:lstStyle/>
                    <a:p>
                      <a:endParaRPr lang="en-US"/>
                    </a:p>
                  </a:txBody>
                  <a:tcPr/>
                </a:tc>
                <a:tc>
                  <a:txBody>
                    <a:bodyPr/>
                    <a:lstStyle/>
                    <a:p>
                      <a:r>
                        <a:rPr lang="en-US" dirty="0" smtClean="0"/>
                        <a:t>Write(x)</a:t>
                      </a:r>
                      <a:endParaRPr lang="en-US" dirty="0"/>
                    </a:p>
                  </a:txBody>
                  <a:tcPr/>
                </a:tc>
                <a:tc>
                  <a:txBody>
                    <a:bodyPr/>
                    <a:lstStyle/>
                    <a:p>
                      <a:endParaRPr lang="en-US" dirty="0"/>
                    </a:p>
                  </a:txBody>
                  <a:tcPr/>
                </a:tc>
                <a:tc>
                  <a:txBody>
                    <a:bodyPr/>
                    <a:lstStyle/>
                    <a:p>
                      <a:r>
                        <a:rPr lang="en-US" dirty="0" smtClean="0"/>
                        <a:t>Rollback</a:t>
                      </a:r>
                      <a:r>
                        <a:rPr lang="en-US" baseline="0" dirty="0" smtClean="0"/>
                        <a:t> t</a:t>
                      </a:r>
                      <a:r>
                        <a:rPr lang="en-US" baseline="-25000" dirty="0" smtClean="0"/>
                        <a:t>2</a:t>
                      </a:r>
                      <a:r>
                        <a:rPr lang="en-US" baseline="0" dirty="0" smtClean="0"/>
                        <a:t> since TS(T</a:t>
                      </a:r>
                      <a:r>
                        <a:rPr lang="en-US" baseline="-25000" dirty="0" smtClean="0"/>
                        <a:t>2</a:t>
                      </a:r>
                      <a:r>
                        <a:rPr lang="en-US" baseline="0" dirty="0" smtClean="0"/>
                        <a:t>)&lt;ReadTS(x</a:t>
                      </a:r>
                      <a:r>
                        <a:rPr lang="en-US" baseline="-25000" dirty="0" smtClean="0"/>
                        <a:t>1</a:t>
                      </a:r>
                      <a:r>
                        <a:rPr lang="en-US" baseline="0" dirty="0" smtClean="0"/>
                        <a:t>)</a:t>
                      </a:r>
                      <a:endParaRPr lang="en-US" dirty="0"/>
                    </a:p>
                  </a:txBody>
                  <a:tcPr/>
                </a:tc>
                <a:extLst>
                  <a:ext uri="{0D108BD9-81ED-4DB2-BD59-A6C34878D82A}">
                    <a16:rowId xmlns:a16="http://schemas.microsoft.com/office/drawing/2014/main" val="10005"/>
                  </a:ext>
                </a:extLst>
              </a:tr>
              <a:tr h="478971">
                <a:tc>
                  <a:txBody>
                    <a:bodyPr/>
                    <a:lstStyle/>
                    <a:p>
                      <a:endParaRPr lang="en-US"/>
                    </a:p>
                  </a:txBody>
                  <a:tcPr/>
                </a:tc>
                <a:tc>
                  <a:txBody>
                    <a:bodyPr/>
                    <a:lstStyle/>
                    <a:p>
                      <a:endParaRPr lang="en-US" dirty="0"/>
                    </a:p>
                  </a:txBody>
                  <a:tcPr/>
                </a:tc>
                <a:tc>
                  <a:txBody>
                    <a:bodyPr/>
                    <a:lstStyle/>
                    <a:p>
                      <a:r>
                        <a:rPr lang="en-US" dirty="0" smtClean="0"/>
                        <a:t>Write(x)</a:t>
                      </a:r>
                      <a:endParaRPr lang="en-US" dirty="0"/>
                    </a:p>
                  </a:txBody>
                  <a:tcPr/>
                </a:tc>
                <a:tc>
                  <a:txBody>
                    <a:bodyPr/>
                    <a:lstStyle/>
                    <a:p>
                      <a:endParaRPr lang="en-US" dirty="0"/>
                    </a:p>
                  </a:txBody>
                  <a:tcPr/>
                </a:tc>
                <a:extLst>
                  <a:ext uri="{0D108BD9-81ED-4DB2-BD59-A6C34878D82A}">
                    <a16:rowId xmlns:a16="http://schemas.microsoft.com/office/drawing/2014/main" val="10006"/>
                  </a:ext>
                </a:extLst>
              </a:tr>
              <a:tr h="478971">
                <a:tc gridSpan="4">
                  <a:txBody>
                    <a:bodyPr/>
                    <a:lstStyle/>
                    <a:p>
                      <a:pPr algn="ctr"/>
                      <a:r>
                        <a:rPr lang="en-US" dirty="0" smtClean="0"/>
                        <a:t>Table: Schedule S6</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2</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8148171"/>
              </p:ext>
            </p:extLst>
          </p:nvPr>
        </p:nvGraphicFramePr>
        <p:xfrm>
          <a:off x="609600" y="1600200"/>
          <a:ext cx="8077200" cy="4950819"/>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3733800">
                  <a:extLst>
                    <a:ext uri="{9D8B030D-6E8A-4147-A177-3AD203B41FA5}">
                      <a16:colId xmlns:a16="http://schemas.microsoft.com/office/drawing/2014/main" val="20003"/>
                    </a:ext>
                  </a:extLst>
                </a:gridCol>
              </a:tblGrid>
              <a:tr h="478971">
                <a:tc>
                  <a:txBody>
                    <a:bodyPr/>
                    <a:lstStyle/>
                    <a:p>
                      <a:r>
                        <a:rPr lang="en-US" dirty="0" smtClean="0"/>
                        <a:t>T</a:t>
                      </a:r>
                      <a:r>
                        <a:rPr lang="en-US" baseline="-25000" dirty="0" smtClean="0"/>
                        <a:t>1</a:t>
                      </a:r>
                      <a:endParaRPr lang="en-US" baseline="-25000" dirty="0"/>
                    </a:p>
                  </a:txBody>
                  <a:tcPr/>
                </a:tc>
                <a:tc>
                  <a:txBody>
                    <a:bodyPr/>
                    <a:lstStyle/>
                    <a:p>
                      <a:r>
                        <a:rPr lang="en-US" dirty="0" smtClean="0"/>
                        <a:t>T</a:t>
                      </a:r>
                      <a:r>
                        <a:rPr lang="en-US" baseline="-25000" dirty="0" smtClean="0"/>
                        <a:t>2</a:t>
                      </a:r>
                      <a:endParaRPr lang="en-US" baseline="-25000" dirty="0"/>
                    </a:p>
                  </a:txBody>
                  <a:tcPr/>
                </a:tc>
                <a:tc>
                  <a:txBody>
                    <a:bodyPr/>
                    <a:lstStyle/>
                    <a:p>
                      <a:r>
                        <a:rPr lang="en-US" dirty="0" smtClean="0"/>
                        <a:t>T</a:t>
                      </a:r>
                      <a:r>
                        <a:rPr lang="en-US" baseline="-25000" dirty="0" smtClean="0"/>
                        <a:t>3</a:t>
                      </a:r>
                      <a:endParaRPr lang="en-US" baseline="-25000"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478971">
                <a:tc>
                  <a:txBody>
                    <a:bodyPr/>
                    <a:lstStyle/>
                    <a:p>
                      <a:r>
                        <a:rPr lang="en-US" dirty="0" smtClean="0"/>
                        <a:t>Read(x)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Reads</a:t>
                      </a:r>
                      <a:r>
                        <a:rPr lang="en-US" baseline="0" dirty="0" smtClean="0"/>
                        <a:t> version x</a:t>
                      </a:r>
                      <a:r>
                        <a:rPr lang="en-US" baseline="-25000" dirty="0" smtClean="0"/>
                        <a:t>0</a:t>
                      </a:r>
                      <a:endParaRPr lang="en-US" baseline="-25000" dirty="0"/>
                    </a:p>
                  </a:txBody>
                  <a:tcPr/>
                </a:tc>
                <a:extLst>
                  <a:ext uri="{0D108BD9-81ED-4DB2-BD59-A6C34878D82A}">
                    <a16:rowId xmlns:a16="http://schemas.microsoft.com/office/drawing/2014/main" val="10001"/>
                  </a:ext>
                </a:extLst>
              </a:tr>
              <a:tr h="478971">
                <a:tc>
                  <a:txBody>
                    <a:bodyPr/>
                    <a:lstStyle/>
                    <a:p>
                      <a:r>
                        <a:rPr lang="en-US" dirty="0" smtClean="0"/>
                        <a:t>Write(x)</a:t>
                      </a:r>
                      <a:endParaRPr lang="en-US" dirty="0"/>
                    </a:p>
                  </a:txBody>
                  <a:tcPr/>
                </a:tc>
                <a:tc>
                  <a:txBody>
                    <a:bodyPr/>
                    <a:lstStyle/>
                    <a:p>
                      <a:endParaRPr lang="en-US"/>
                    </a:p>
                  </a:txBody>
                  <a:tcPr/>
                </a:tc>
                <a:tc>
                  <a:txBody>
                    <a:bodyPr/>
                    <a:lstStyle/>
                    <a:p>
                      <a:endParaRPr lang="en-US"/>
                    </a:p>
                  </a:txBody>
                  <a:tcPr/>
                </a:tc>
                <a:tc>
                  <a:txBody>
                    <a:bodyPr/>
                    <a:lstStyle/>
                    <a:p>
                      <a:r>
                        <a:rPr lang="en-US" dirty="0" smtClean="0"/>
                        <a:t>Creates</a:t>
                      </a:r>
                      <a:r>
                        <a:rPr lang="en-US" baseline="0" dirty="0" smtClean="0"/>
                        <a:t> new version x</a:t>
                      </a:r>
                      <a:r>
                        <a:rPr lang="en-US" baseline="-25000" dirty="0" smtClean="0"/>
                        <a:t>1</a:t>
                      </a:r>
                      <a:endParaRPr lang="en-US" baseline="-25000" dirty="0"/>
                    </a:p>
                  </a:txBody>
                  <a:tcPr/>
                </a:tc>
                <a:extLst>
                  <a:ext uri="{0D108BD9-81ED-4DB2-BD59-A6C34878D82A}">
                    <a16:rowId xmlns:a16="http://schemas.microsoft.com/office/drawing/2014/main" val="10002"/>
                  </a:ext>
                </a:extLst>
              </a:tr>
              <a:tr h="478971">
                <a:tc>
                  <a:txBody>
                    <a:bodyPr/>
                    <a:lstStyle/>
                    <a:p>
                      <a:endParaRPr lang="en-US"/>
                    </a:p>
                  </a:txBody>
                  <a:tcPr/>
                </a:tc>
                <a:tc>
                  <a:txBody>
                    <a:bodyPr/>
                    <a:lstStyle/>
                    <a:p>
                      <a:r>
                        <a:rPr lang="en-US" dirty="0" smtClean="0"/>
                        <a:t>Read(x)</a:t>
                      </a:r>
                      <a:endParaRPr lang="en-US" dirty="0"/>
                    </a:p>
                  </a:txBody>
                  <a:tcPr/>
                </a:tc>
                <a:tc>
                  <a:txBody>
                    <a:bodyPr/>
                    <a:lstStyle/>
                    <a:p>
                      <a:endParaRPr lang="en-US"/>
                    </a:p>
                  </a:txBody>
                  <a:tcPr/>
                </a:tc>
                <a:tc>
                  <a:txBody>
                    <a:bodyPr/>
                    <a:lstStyle/>
                    <a:p>
                      <a:r>
                        <a:rPr lang="en-US" dirty="0" smtClean="0"/>
                        <a:t>Reads x</a:t>
                      </a:r>
                      <a:r>
                        <a:rPr lang="en-US" baseline="-25000" dirty="0" smtClean="0"/>
                        <a:t>1</a:t>
                      </a:r>
                      <a:endParaRPr lang="en-US" baseline="-25000" dirty="0"/>
                    </a:p>
                  </a:txBody>
                  <a:tcPr/>
                </a:tc>
                <a:extLst>
                  <a:ext uri="{0D108BD9-81ED-4DB2-BD59-A6C34878D82A}">
                    <a16:rowId xmlns:a16="http://schemas.microsoft.com/office/drawing/2014/main" val="10003"/>
                  </a:ext>
                </a:extLst>
              </a:tr>
              <a:tr h="478971">
                <a:tc>
                  <a:txBody>
                    <a:bodyPr/>
                    <a:lstStyle/>
                    <a:p>
                      <a:r>
                        <a:rPr lang="en-US" dirty="0" smtClean="0"/>
                        <a:t>Read(y)</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Reads y</a:t>
                      </a:r>
                      <a:r>
                        <a:rPr lang="en-US" baseline="-25000" dirty="0" smtClean="0"/>
                        <a:t>0</a:t>
                      </a:r>
                      <a:endParaRPr lang="en-US" baseline="-25000" dirty="0"/>
                    </a:p>
                  </a:txBody>
                  <a:tcPr/>
                </a:tc>
                <a:extLst>
                  <a:ext uri="{0D108BD9-81ED-4DB2-BD59-A6C34878D82A}">
                    <a16:rowId xmlns:a16="http://schemas.microsoft.com/office/drawing/2014/main" val="10004"/>
                  </a:ext>
                </a:extLst>
              </a:tr>
              <a:tr h="478971">
                <a:tc>
                  <a:txBody>
                    <a:bodyPr/>
                    <a:lstStyle/>
                    <a:p>
                      <a:r>
                        <a:rPr lang="en-US" dirty="0" smtClean="0"/>
                        <a:t>Write(x)</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Overwrites x</a:t>
                      </a:r>
                      <a:r>
                        <a:rPr lang="en-US" baseline="-25000" dirty="0" smtClean="0"/>
                        <a:t>1</a:t>
                      </a:r>
                      <a:r>
                        <a:rPr lang="en-US" dirty="0" smtClean="0"/>
                        <a:t> since TS(T</a:t>
                      </a:r>
                      <a:r>
                        <a:rPr lang="en-US" baseline="-25000" dirty="0" smtClean="0"/>
                        <a:t>1</a:t>
                      </a:r>
                      <a:r>
                        <a:rPr lang="en-US" dirty="0" smtClean="0"/>
                        <a:t>)&lt;= WriteTS(x</a:t>
                      </a:r>
                      <a:r>
                        <a:rPr lang="en-US" baseline="-25000" dirty="0" smtClean="0"/>
                        <a:t>1</a:t>
                      </a:r>
                      <a:r>
                        <a:rPr lang="en-US" dirty="0" smtClean="0"/>
                        <a:t>)</a:t>
                      </a:r>
                      <a:endParaRPr lang="en-US" dirty="0"/>
                    </a:p>
                  </a:txBody>
                  <a:tcPr/>
                </a:tc>
                <a:extLst>
                  <a:ext uri="{0D108BD9-81ED-4DB2-BD59-A6C34878D82A}">
                    <a16:rowId xmlns:a16="http://schemas.microsoft.com/office/drawing/2014/main" val="10005"/>
                  </a:ext>
                </a:extLst>
              </a:tr>
              <a:tr h="478971">
                <a:tc>
                  <a:txBody>
                    <a:bodyPr/>
                    <a:lstStyle/>
                    <a:p>
                      <a:endParaRPr lang="en-US"/>
                    </a:p>
                  </a:txBody>
                  <a:tcPr/>
                </a:tc>
                <a:tc>
                  <a:txBody>
                    <a:bodyPr/>
                    <a:lstStyle/>
                    <a:p>
                      <a:r>
                        <a:rPr lang="en-US" dirty="0" smtClean="0"/>
                        <a:t>Write(x)</a:t>
                      </a:r>
                      <a:endParaRPr lang="en-US" dirty="0"/>
                    </a:p>
                  </a:txBody>
                  <a:tcPr/>
                </a:tc>
                <a:tc>
                  <a:txBody>
                    <a:bodyPr/>
                    <a:lstStyle/>
                    <a:p>
                      <a:endParaRPr lang="en-US" dirty="0"/>
                    </a:p>
                  </a:txBody>
                  <a:tcPr/>
                </a:tc>
                <a:tc>
                  <a:txBody>
                    <a:bodyPr/>
                    <a:lstStyle/>
                    <a:p>
                      <a:r>
                        <a:rPr lang="en-US" dirty="0" smtClean="0"/>
                        <a:t> Creates</a:t>
                      </a:r>
                      <a:r>
                        <a:rPr lang="en-US" baseline="0" dirty="0" smtClean="0"/>
                        <a:t> version x</a:t>
                      </a:r>
                      <a:r>
                        <a:rPr lang="en-US" baseline="-25000" dirty="0" smtClean="0"/>
                        <a:t>2</a:t>
                      </a:r>
                      <a:endParaRPr lang="en-US" baseline="-25000" dirty="0"/>
                    </a:p>
                  </a:txBody>
                  <a:tcPr/>
                </a:tc>
                <a:extLst>
                  <a:ext uri="{0D108BD9-81ED-4DB2-BD59-A6C34878D82A}">
                    <a16:rowId xmlns:a16="http://schemas.microsoft.com/office/drawing/2014/main" val="10006"/>
                  </a:ext>
                </a:extLst>
              </a:tr>
              <a:tr h="478971">
                <a:tc>
                  <a:txBody>
                    <a:bodyPr/>
                    <a:lstStyle/>
                    <a:p>
                      <a:endParaRPr lang="en-US"/>
                    </a:p>
                  </a:txBody>
                  <a:tcPr/>
                </a:tc>
                <a:tc>
                  <a:txBody>
                    <a:bodyPr/>
                    <a:lstStyle/>
                    <a:p>
                      <a:endParaRPr lang="en-US" dirty="0"/>
                    </a:p>
                  </a:txBody>
                  <a:tcPr/>
                </a:tc>
                <a:tc>
                  <a:txBody>
                    <a:bodyPr/>
                    <a:lstStyle/>
                    <a:p>
                      <a:r>
                        <a:rPr lang="en-US" dirty="0" smtClean="0"/>
                        <a:t>Reads(x)</a:t>
                      </a:r>
                      <a:endParaRPr lang="en-US" dirty="0"/>
                    </a:p>
                  </a:txBody>
                  <a:tcPr/>
                </a:tc>
                <a:tc>
                  <a:txBody>
                    <a:bodyPr/>
                    <a:lstStyle/>
                    <a:p>
                      <a:r>
                        <a:rPr lang="en-US" dirty="0" smtClean="0"/>
                        <a:t>Reads x</a:t>
                      </a:r>
                      <a:r>
                        <a:rPr lang="en-US" baseline="-25000" dirty="0" smtClean="0"/>
                        <a:t>2</a:t>
                      </a:r>
                      <a:endParaRPr lang="en-US" baseline="-25000" dirty="0"/>
                    </a:p>
                  </a:txBody>
                  <a:tcPr/>
                </a:tc>
                <a:extLst>
                  <a:ext uri="{0D108BD9-81ED-4DB2-BD59-A6C34878D82A}">
                    <a16:rowId xmlns:a16="http://schemas.microsoft.com/office/drawing/2014/main" val="10007"/>
                  </a:ext>
                </a:extLst>
              </a:tr>
              <a:tr h="478971">
                <a:tc>
                  <a:txBody>
                    <a:bodyPr/>
                    <a:lstStyle/>
                    <a:p>
                      <a:endParaRPr lang="en-US"/>
                    </a:p>
                  </a:txBody>
                  <a:tcPr/>
                </a:tc>
                <a:tc>
                  <a:txBody>
                    <a:bodyPr/>
                    <a:lstStyle/>
                    <a:p>
                      <a:endParaRPr lang="en-US" dirty="0"/>
                    </a:p>
                  </a:txBody>
                  <a:tcPr/>
                </a:tc>
                <a:tc>
                  <a:txBody>
                    <a:bodyPr/>
                    <a:lstStyle/>
                    <a:p>
                      <a:r>
                        <a:rPr lang="en-US" dirty="0" smtClean="0"/>
                        <a:t>Write(x)</a:t>
                      </a:r>
                      <a:endParaRPr lang="en-US" dirty="0"/>
                    </a:p>
                  </a:txBody>
                  <a:tcPr/>
                </a:tc>
                <a:tc>
                  <a:txBody>
                    <a:bodyPr/>
                    <a:lstStyle/>
                    <a:p>
                      <a:r>
                        <a:rPr lang="en-US" dirty="0" smtClean="0"/>
                        <a:t>Creates version x</a:t>
                      </a:r>
                      <a:r>
                        <a:rPr lang="en-US" baseline="-25000" dirty="0" smtClean="0"/>
                        <a:t>3</a:t>
                      </a:r>
                      <a:endParaRPr lang="en-US" baseline="-25000" dirty="0"/>
                    </a:p>
                  </a:txBody>
                  <a:tcPr/>
                </a:tc>
                <a:extLst>
                  <a:ext uri="{0D108BD9-81ED-4DB2-BD59-A6C34878D82A}">
                    <a16:rowId xmlns:a16="http://schemas.microsoft.com/office/drawing/2014/main" val="10008"/>
                  </a:ext>
                </a:extLst>
              </a:tr>
              <a:tr h="478971">
                <a:tc gridSpan="4">
                  <a:txBody>
                    <a:bodyPr/>
                    <a:lstStyle/>
                    <a:p>
                      <a:pPr algn="ctr"/>
                      <a:r>
                        <a:rPr lang="en-US" dirty="0" smtClean="0"/>
                        <a:t>Table: Schedule S</a:t>
                      </a:r>
                      <a:r>
                        <a:rPr lang="en-US" baseline="-25000" dirty="0" smtClean="0"/>
                        <a:t>6</a:t>
                      </a:r>
                      <a:endParaRPr lang="en-US" baseline="-25000"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2800" b="1" dirty="0" smtClean="0"/>
              <a:t>Multi-Version Two Phase Locking using Certify Locks</a:t>
            </a:r>
            <a:endParaRPr lang="en-US" sz="2800" b="1" dirty="0"/>
          </a:p>
        </p:txBody>
      </p:sp>
      <p:sp>
        <p:nvSpPr>
          <p:cNvPr id="3" name="Content Placeholder 2"/>
          <p:cNvSpPr>
            <a:spLocks noGrp="1"/>
          </p:cNvSpPr>
          <p:nvPr>
            <p:ph idx="1"/>
          </p:nvPr>
        </p:nvSpPr>
        <p:spPr>
          <a:xfrm>
            <a:off x="0" y="1066799"/>
            <a:ext cx="9144000" cy="5654675"/>
          </a:xfrm>
        </p:spPr>
        <p:txBody>
          <a:bodyPr>
            <a:normAutofit fontScale="70000" lnSpcReduction="20000"/>
          </a:bodyPr>
          <a:lstStyle/>
          <a:p>
            <a:pPr algn="just"/>
            <a:r>
              <a:rPr lang="en-US" dirty="0" smtClean="0"/>
              <a:t>In this multiple-mode locking scheme, there are three locking modes for an item: read, write, and certify. Hence, </a:t>
            </a:r>
            <a:r>
              <a:rPr lang="en-US" dirty="0"/>
              <a:t>t</a:t>
            </a:r>
            <a:r>
              <a:rPr lang="en-US" dirty="0" smtClean="0"/>
              <a:t>he state of Lock(x) for an item can be one of </a:t>
            </a:r>
            <a:r>
              <a:rPr lang="en-US" b="1" dirty="0" smtClean="0"/>
              <a:t>Read-locked</a:t>
            </a:r>
            <a:r>
              <a:rPr lang="en-US" dirty="0" smtClean="0"/>
              <a:t>, </a:t>
            </a:r>
            <a:r>
              <a:rPr lang="en-US" b="1" dirty="0" smtClean="0"/>
              <a:t>Write-locked</a:t>
            </a:r>
            <a:r>
              <a:rPr lang="en-US" dirty="0" smtClean="0"/>
              <a:t>, </a:t>
            </a:r>
            <a:r>
              <a:rPr lang="en-US" b="1" dirty="0" smtClean="0"/>
              <a:t>Certify-locked</a:t>
            </a:r>
            <a:r>
              <a:rPr lang="en-US" dirty="0" smtClean="0"/>
              <a:t> and </a:t>
            </a:r>
            <a:r>
              <a:rPr lang="en-US" b="1" dirty="0" smtClean="0"/>
              <a:t>Unlocked.</a:t>
            </a:r>
            <a:r>
              <a:rPr lang="en-US" dirty="0" smtClean="0"/>
              <a:t> In a standard locking scheme, with only read and write locks, a </a:t>
            </a:r>
            <a:r>
              <a:rPr lang="en-US" b="1" dirty="0" smtClean="0"/>
              <a:t>write</a:t>
            </a:r>
            <a:r>
              <a:rPr lang="en-US" dirty="0" smtClean="0"/>
              <a:t> lock is an </a:t>
            </a:r>
            <a:r>
              <a:rPr lang="en-US" b="1" dirty="0" smtClean="0"/>
              <a:t>exclusive lock</a:t>
            </a:r>
            <a:r>
              <a:rPr lang="en-US" dirty="0" smtClean="0"/>
              <a:t>. Once a transaction obtains a </a:t>
            </a:r>
            <a:r>
              <a:rPr lang="en-US" b="1" dirty="0" smtClean="0"/>
              <a:t>write lock</a:t>
            </a:r>
            <a:r>
              <a:rPr lang="en-US" dirty="0" smtClean="0"/>
              <a:t> on an item, no other transaction can access that item. </a:t>
            </a:r>
            <a:endParaRPr lang="en-US" dirty="0"/>
          </a:p>
          <a:p>
            <a:pPr algn="just"/>
            <a:r>
              <a:rPr lang="en-US" dirty="0" smtClean="0"/>
              <a:t>The idea behind Multiversion </a:t>
            </a:r>
            <a:r>
              <a:rPr lang="en-US" b="1" dirty="0" smtClean="0"/>
              <a:t>2PL</a:t>
            </a:r>
            <a:r>
              <a:rPr lang="en-US" dirty="0" smtClean="0"/>
              <a:t> is to allow other transactions T’ to read an item X while a single transaction T holds a write lock on X. This accomplished by allowing two versions for each item X; one version, the </a:t>
            </a:r>
            <a:r>
              <a:rPr lang="en-US" b="1" dirty="0" smtClean="0"/>
              <a:t>committed version</a:t>
            </a:r>
            <a:r>
              <a:rPr lang="en-US" dirty="0" smtClean="0"/>
              <a:t>, must always have been written by some committed transaction. The second </a:t>
            </a:r>
            <a:r>
              <a:rPr lang="en-US" b="1" dirty="0" smtClean="0"/>
              <a:t>local version</a:t>
            </a:r>
            <a:r>
              <a:rPr lang="en-US" dirty="0" smtClean="0"/>
              <a:t> X’ can be created when a transaction T requires a write lock on X. </a:t>
            </a:r>
            <a:r>
              <a:rPr lang="en-US" dirty="0"/>
              <a:t>O</a:t>
            </a:r>
            <a:r>
              <a:rPr lang="en-US" dirty="0" smtClean="0"/>
              <a:t>ther transactions can continue to read the committed version of X while T holds the write lock. Transaction T can write the value of X’ as needed, without affecting the value of committed version X. However, once T is ready to commit, it must obtain a certify lock on all items that it currently holds write locks before it can commit, this is another form of luck </a:t>
            </a:r>
            <a:r>
              <a:rPr lang="en-US" b="1" dirty="0" smtClean="0"/>
              <a:t>upgrading.</a:t>
            </a:r>
            <a:r>
              <a:rPr lang="en-US" dirty="0" smtClean="0"/>
              <a:t> The certify lock is not compatible with read locks, so the transaction may have to delay its commit until all its write locked items are released by any reading transaction in order to obtain the certify locks.</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067800" cy="6858000"/>
          </a:xfrm>
        </p:spPr>
        <p:txBody>
          <a:bodyPr>
            <a:normAutofit/>
          </a:bodyPr>
          <a:lstStyle/>
          <a:p>
            <a:pPr algn="just"/>
            <a:r>
              <a:rPr lang="en-US" sz="2400" dirty="0" smtClean="0"/>
              <a:t>Once the certify locks-which are exclusive  locks,-are acquired, the committed version X of the data item is set to the value of version X’, version X’ is discarded, and the certify locks are then released.  The lock capability table for this scheme is shown below</a:t>
            </a:r>
            <a:endParaRPr lang="en-US" sz="24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77</a:t>
            </a:fld>
            <a:endParaRPr lang="en-US"/>
          </a:p>
        </p:txBody>
      </p:sp>
      <p:pic>
        <p:nvPicPr>
          <p:cNvPr id="6" name="Picture 5"/>
          <p:cNvPicPr>
            <a:picLocks noChangeAspect="1"/>
          </p:cNvPicPr>
          <p:nvPr/>
        </p:nvPicPr>
        <p:blipFill>
          <a:blip r:embed="rId2"/>
          <a:stretch>
            <a:fillRect/>
          </a:stretch>
        </p:blipFill>
        <p:spPr>
          <a:xfrm>
            <a:off x="304800" y="1565971"/>
            <a:ext cx="7772400" cy="5181600"/>
          </a:xfrm>
          <a:prstGeom prst="rect">
            <a:avLst/>
          </a:prstGeom>
        </p:spPr>
      </p:pic>
    </p:spTree>
    <p:extLst>
      <p:ext uri="{BB962C8B-B14F-4D97-AF65-F5344CB8AC3E}">
        <p14:creationId xmlns:p14="http://schemas.microsoft.com/office/powerpoint/2010/main" val="14847376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2800" b="1" dirty="0" smtClean="0"/>
              <a:t>Multi-version Two Phase Locking using Certify Locks</a:t>
            </a:r>
            <a:endParaRPr lang="en-US" sz="2800" dirty="0"/>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400" dirty="0" smtClean="0"/>
              <a:t>In Multiversion 2PL scheme, read can proceed concurrently with a single write operation – an arrangement not permitted under the standard 2PL schemes. The cost is that a transaction may have to delay its commit until it obtains exclusive Certify locks on all the items it has updated. It is proved that this scheme avoids cascading aborts, since transactions are only allowed to read the version X that was written by a committed transaction.</a:t>
            </a:r>
          </a:p>
          <a:p>
            <a:pPr algn="just"/>
            <a:r>
              <a:rPr lang="en-US" sz="2400" dirty="0" smtClean="0"/>
              <a:t>However, deadlock may occur.</a:t>
            </a:r>
            <a:endParaRPr lang="en-US" sz="24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944562"/>
          </a:xfrm>
        </p:spPr>
        <p:txBody>
          <a:bodyPr>
            <a:noAutofit/>
          </a:bodyPr>
          <a:lstStyle/>
          <a:p>
            <a:r>
              <a:rPr lang="en-US" sz="2800" b="1" dirty="0" smtClean="0"/>
              <a:t>Validation (Optimistic )Concurrency Control Schemes</a:t>
            </a:r>
            <a:endParaRPr lang="en-US" sz="2800" b="1" dirty="0"/>
          </a:p>
        </p:txBody>
      </p:sp>
      <p:sp>
        <p:nvSpPr>
          <p:cNvPr id="3" name="Content Placeholder 2"/>
          <p:cNvSpPr>
            <a:spLocks noGrp="1"/>
          </p:cNvSpPr>
          <p:nvPr>
            <p:ph idx="1"/>
          </p:nvPr>
        </p:nvSpPr>
        <p:spPr>
          <a:xfrm>
            <a:off x="76200" y="1066800"/>
            <a:ext cx="8915400" cy="5791200"/>
          </a:xfrm>
        </p:spPr>
        <p:txBody>
          <a:bodyPr>
            <a:normAutofit fontScale="77500" lnSpcReduction="20000"/>
          </a:bodyPr>
          <a:lstStyle/>
          <a:p>
            <a:pPr algn="just"/>
            <a:r>
              <a:rPr lang="en-US" sz="2800" dirty="0" smtClean="0"/>
              <a:t>Incase of lock based concurrency control protocols we need to </a:t>
            </a:r>
            <a:r>
              <a:rPr lang="en-US" sz="2800" b="1" dirty="0" smtClean="0"/>
              <a:t>lock</a:t>
            </a:r>
            <a:r>
              <a:rPr lang="en-US" sz="2800" dirty="0" smtClean="0"/>
              <a:t> data items before performing </a:t>
            </a:r>
            <a:r>
              <a:rPr lang="en-US" sz="2800" b="1" dirty="0" smtClean="0"/>
              <a:t>read</a:t>
            </a:r>
            <a:r>
              <a:rPr lang="en-US" sz="2800" dirty="0" smtClean="0"/>
              <a:t> and </a:t>
            </a:r>
            <a:r>
              <a:rPr lang="en-US" sz="2800" b="1" dirty="0" smtClean="0"/>
              <a:t>write</a:t>
            </a:r>
            <a:r>
              <a:rPr lang="en-US" sz="2800" dirty="0" smtClean="0"/>
              <a:t> operations on them. </a:t>
            </a:r>
          </a:p>
          <a:p>
            <a:pPr algn="just"/>
            <a:r>
              <a:rPr lang="en-US" sz="2800" dirty="0" smtClean="0"/>
              <a:t>And in </a:t>
            </a:r>
            <a:r>
              <a:rPr lang="en-US" sz="2800" b="1" dirty="0" smtClean="0"/>
              <a:t>timestamp</a:t>
            </a:r>
            <a:r>
              <a:rPr lang="en-US" sz="2800" dirty="0" smtClean="0"/>
              <a:t> based protocols each transaction should be associated with </a:t>
            </a:r>
            <a:r>
              <a:rPr lang="en-US" sz="2800" b="1" dirty="0" smtClean="0"/>
              <a:t>timestamp</a:t>
            </a:r>
            <a:r>
              <a:rPr lang="en-US" sz="2800" dirty="0" smtClean="0"/>
              <a:t> and this </a:t>
            </a:r>
            <a:r>
              <a:rPr lang="en-US" sz="2800" b="1" dirty="0" smtClean="0"/>
              <a:t>timestamp</a:t>
            </a:r>
            <a:r>
              <a:rPr lang="en-US" sz="2800" dirty="0" smtClean="0"/>
              <a:t> should be checked against </a:t>
            </a:r>
            <a:r>
              <a:rPr lang="en-US" sz="2800" b="1" dirty="0" smtClean="0"/>
              <a:t>read timestamp</a:t>
            </a:r>
            <a:r>
              <a:rPr lang="en-US" sz="2800" dirty="0" smtClean="0"/>
              <a:t> and </a:t>
            </a:r>
            <a:r>
              <a:rPr lang="en-US" sz="2800" b="1" dirty="0" smtClean="0"/>
              <a:t>write timestamp</a:t>
            </a:r>
            <a:r>
              <a:rPr lang="en-US" sz="2800" dirty="0" smtClean="0"/>
              <a:t> of the data item before performing further operations.</a:t>
            </a:r>
          </a:p>
          <a:p>
            <a:pPr algn="just"/>
            <a:r>
              <a:rPr lang="en-US" sz="2800" dirty="0" smtClean="0"/>
              <a:t>Thus both the techniques cause transactions slow due to these overheads</a:t>
            </a:r>
          </a:p>
          <a:p>
            <a:pPr algn="just"/>
            <a:r>
              <a:rPr lang="en-US" sz="2800" dirty="0"/>
              <a:t>In </a:t>
            </a:r>
            <a:r>
              <a:rPr lang="en-US" sz="2800" b="1" dirty="0" smtClean="0"/>
              <a:t>optimistic(validation)</a:t>
            </a:r>
            <a:r>
              <a:rPr lang="en-US" sz="2800" dirty="0" smtClean="0"/>
              <a:t> </a:t>
            </a:r>
            <a:r>
              <a:rPr lang="en-US" sz="2800" dirty="0"/>
              <a:t>concurrency control techniques, no checking is done while the transaction is executing.</a:t>
            </a:r>
          </a:p>
          <a:p>
            <a:pPr algn="just"/>
            <a:r>
              <a:rPr lang="en-US" sz="2800" dirty="0"/>
              <a:t>In this scheme, updates in the transaction are not applied directly to the database items until the transaction reaches its end.</a:t>
            </a:r>
          </a:p>
          <a:p>
            <a:pPr algn="just"/>
            <a:r>
              <a:rPr lang="en-US" sz="2800" dirty="0"/>
              <a:t>During transaction execution, all updates are applied to local copies of the data items that are kept for the transaction.</a:t>
            </a:r>
          </a:p>
          <a:p>
            <a:pPr algn="just"/>
            <a:r>
              <a:rPr lang="en-US" sz="2800" dirty="0"/>
              <a:t>At the end of transaction execution, a validation phase checks whether any of the transaction’s updates violate </a:t>
            </a:r>
            <a:r>
              <a:rPr lang="en-US" sz="2800" b="1" dirty="0" smtClean="0"/>
              <a:t>Serializability</a:t>
            </a:r>
            <a:r>
              <a:rPr lang="en-US" sz="2800" dirty="0" smtClean="0"/>
              <a:t>.</a:t>
            </a:r>
            <a:endParaRPr lang="en-US" sz="2800" dirty="0"/>
          </a:p>
          <a:p>
            <a:pPr algn="just"/>
            <a:r>
              <a:rPr lang="en-US" sz="2800" dirty="0"/>
              <a:t>If </a:t>
            </a:r>
            <a:r>
              <a:rPr lang="en-US" sz="2800" b="1" dirty="0" smtClean="0"/>
              <a:t>Serializability</a:t>
            </a:r>
            <a:r>
              <a:rPr lang="en-US" sz="2800" dirty="0" smtClean="0"/>
              <a:t> </a:t>
            </a:r>
            <a:r>
              <a:rPr lang="en-US" sz="2800" dirty="0"/>
              <a:t>is not violated, the transaction is committed and the database is updates from local copies; otherwise, the transaction is aborted and then restarted </a:t>
            </a:r>
            <a:r>
              <a:rPr lang="en-US" sz="2800" dirty="0" smtClean="0"/>
              <a:t>later. Three </a:t>
            </a:r>
            <a:r>
              <a:rPr lang="en-US" sz="2800" dirty="0"/>
              <a:t>phases of this concurrency control protocol are</a:t>
            </a:r>
            <a:r>
              <a:rPr lang="en-US" sz="2800" dirty="0" smtClean="0"/>
              <a:t>: </a:t>
            </a:r>
            <a:r>
              <a:rPr lang="en-US" sz="2800" b="1" dirty="0" smtClean="0"/>
              <a:t>Read Phase, Validation Phase, Write Phase.</a:t>
            </a:r>
            <a:endParaRPr lang="en-US" sz="2800" b="1" dirty="0"/>
          </a:p>
          <a:p>
            <a:pPr algn="just"/>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B0F0"/>
                </a:solidFill>
              </a:rPr>
              <a:t>Assume initial value of P</a:t>
            </a:r>
            <a:r>
              <a:rPr lang="en-US" sz="3600" b="1" baseline="-25000" dirty="0" smtClean="0">
                <a:solidFill>
                  <a:srgbClr val="00B0F0"/>
                </a:solidFill>
              </a:rPr>
              <a:t>1</a:t>
            </a:r>
            <a:r>
              <a:rPr lang="en-US" sz="3600" b="1" dirty="0" smtClean="0">
                <a:solidFill>
                  <a:srgbClr val="00B0F0"/>
                </a:solidFill>
              </a:rPr>
              <a:t> is 300 </a:t>
            </a:r>
            <a:endParaRPr lang="en-US" sz="3600" b="1" dirty="0">
              <a:solidFill>
                <a:srgbClr val="00B0F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17712249"/>
              </p:ext>
            </p:extLst>
          </p:nvPr>
        </p:nvGraphicFramePr>
        <p:xfrm>
          <a:off x="228600" y="1600200"/>
          <a:ext cx="5486400" cy="4495799"/>
        </p:xfrm>
        <a:graphic>
          <a:graphicData uri="http://schemas.openxmlformats.org/drawingml/2006/table">
            <a:tbl>
              <a:tblPr firstRow="1" bandRow="1">
                <a:tableStyleId>{5C22544A-7EE6-4342-B048-85BDC9FD1C3A}</a:tableStyleId>
              </a:tblPr>
              <a:tblGrid>
                <a:gridCol w="1579418">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078182">
                  <a:extLst>
                    <a:ext uri="{9D8B030D-6E8A-4147-A177-3AD203B41FA5}">
                      <a16:colId xmlns:a16="http://schemas.microsoft.com/office/drawing/2014/main" val="20002"/>
                    </a:ext>
                  </a:extLst>
                </a:gridCol>
              </a:tblGrid>
              <a:tr h="642257">
                <a:tc>
                  <a:txBody>
                    <a:bodyPr/>
                    <a:lstStyle/>
                    <a:p>
                      <a:r>
                        <a:rPr lang="en-US" dirty="0" smtClean="0"/>
                        <a:t>T</a:t>
                      </a:r>
                      <a:r>
                        <a:rPr lang="en-US" baseline="-25000" dirty="0" smtClean="0"/>
                        <a:t>1</a:t>
                      </a:r>
                      <a:endParaRPr lang="en-US" baseline="-25000" dirty="0"/>
                    </a:p>
                  </a:txBody>
                  <a:tcPr/>
                </a:tc>
                <a:tc>
                  <a:txBody>
                    <a:bodyPr/>
                    <a:lstStyle/>
                    <a:p>
                      <a:r>
                        <a:rPr lang="en-US" dirty="0" smtClean="0"/>
                        <a:t>T</a:t>
                      </a:r>
                      <a:r>
                        <a:rPr lang="en-US" baseline="-25000" dirty="0" smtClean="0"/>
                        <a:t>2</a:t>
                      </a:r>
                      <a:endParaRPr lang="en-US" baseline="-25000" dirty="0"/>
                    </a:p>
                  </a:txBody>
                  <a:tcPr/>
                </a:tc>
                <a:tc>
                  <a:txBody>
                    <a:bodyPr/>
                    <a:lstStyle/>
                    <a:p>
                      <a:r>
                        <a:rPr lang="en-US" dirty="0" smtClean="0"/>
                        <a:t>Value of Data Items</a:t>
                      </a:r>
                      <a:endParaRPr lang="en-US" dirty="0"/>
                    </a:p>
                  </a:txBody>
                  <a:tcPr/>
                </a:tc>
                <a:extLst>
                  <a:ext uri="{0D108BD9-81ED-4DB2-BD59-A6C34878D82A}">
                    <a16:rowId xmlns:a16="http://schemas.microsoft.com/office/drawing/2014/main" val="10000"/>
                  </a:ext>
                </a:extLst>
              </a:tr>
              <a:tr h="367004">
                <a:tc>
                  <a:txBody>
                    <a:bodyPr/>
                    <a:lstStyle/>
                    <a:p>
                      <a:r>
                        <a:rPr lang="en-US" dirty="0" smtClean="0"/>
                        <a:t>Read(P</a:t>
                      </a:r>
                      <a:r>
                        <a:rPr lang="en-US" baseline="-25000" dirty="0" smtClean="0"/>
                        <a:t>1</a:t>
                      </a:r>
                      <a:r>
                        <a:rPr lang="en-US" dirty="0" smtClean="0"/>
                        <a:t>)</a:t>
                      </a:r>
                      <a:endParaRPr lang="en-US" dirty="0"/>
                    </a:p>
                  </a:txBody>
                  <a:tcPr/>
                </a:tc>
                <a:tc>
                  <a:txBody>
                    <a:bodyPr/>
                    <a:lstStyle/>
                    <a:p>
                      <a:endParaRPr lang="en-US"/>
                    </a:p>
                  </a:txBody>
                  <a:tcPr/>
                </a:tc>
                <a:tc>
                  <a:txBody>
                    <a:bodyPr/>
                    <a:lstStyle/>
                    <a:p>
                      <a:r>
                        <a:rPr lang="en-US" dirty="0" smtClean="0"/>
                        <a:t>T</a:t>
                      </a:r>
                      <a:r>
                        <a:rPr lang="en-US" baseline="-25000" dirty="0" smtClean="0"/>
                        <a:t>1</a:t>
                      </a:r>
                      <a:r>
                        <a:rPr lang="en-US" dirty="0" smtClean="0"/>
                        <a:t>:P</a:t>
                      </a:r>
                      <a:r>
                        <a:rPr lang="en-US" baseline="-25000" dirty="0" smtClean="0"/>
                        <a:t>1</a:t>
                      </a:r>
                      <a:r>
                        <a:rPr lang="en-US" dirty="0" smtClean="0"/>
                        <a:t>=300</a:t>
                      </a:r>
                      <a:endParaRPr lang="en-US" dirty="0"/>
                    </a:p>
                  </a:txBody>
                  <a:tcPr/>
                </a:tc>
                <a:extLst>
                  <a:ext uri="{0D108BD9-81ED-4DB2-BD59-A6C34878D82A}">
                    <a16:rowId xmlns:a16="http://schemas.microsoft.com/office/drawing/2014/main" val="10001"/>
                  </a:ext>
                </a:extLst>
              </a:tr>
              <a:tr h="642257">
                <a:tc>
                  <a:txBody>
                    <a:bodyPr/>
                    <a:lstStyle/>
                    <a:p>
                      <a:r>
                        <a:rPr lang="en-US" dirty="0" smtClean="0"/>
                        <a:t>P</a:t>
                      </a:r>
                      <a:r>
                        <a:rPr lang="en-US" baseline="-25000" dirty="0" smtClean="0"/>
                        <a:t>1</a:t>
                      </a:r>
                      <a:r>
                        <a:rPr lang="en-US" baseline="0" dirty="0" smtClean="0"/>
                        <a:t> = P</a:t>
                      </a:r>
                      <a:r>
                        <a:rPr lang="en-US" baseline="-25000" dirty="0" smtClean="0"/>
                        <a:t>1</a:t>
                      </a:r>
                      <a:r>
                        <a:rPr lang="en-US" baseline="0" dirty="0" smtClean="0"/>
                        <a:t>+100</a:t>
                      </a:r>
                      <a:endParaRPr lang="en-US" dirty="0"/>
                    </a:p>
                  </a:txBody>
                  <a:tcPr/>
                </a:tc>
                <a:tc>
                  <a:txBody>
                    <a:bodyPr/>
                    <a:lstStyle/>
                    <a:p>
                      <a:endParaRPr lang="en-US" dirty="0"/>
                    </a:p>
                  </a:txBody>
                  <a:tcPr/>
                </a:tc>
                <a:tc>
                  <a:txBody>
                    <a:bodyPr/>
                    <a:lstStyle/>
                    <a:p>
                      <a:r>
                        <a:rPr lang="en-US" dirty="0" smtClean="0"/>
                        <a:t>T</a:t>
                      </a:r>
                      <a:r>
                        <a:rPr lang="en-US" baseline="-25000" dirty="0" smtClean="0"/>
                        <a:t>1</a:t>
                      </a:r>
                      <a:r>
                        <a:rPr lang="en-US" dirty="0" smtClean="0"/>
                        <a:t>:P</a:t>
                      </a:r>
                      <a:r>
                        <a:rPr lang="en-US" baseline="-25000" dirty="0" smtClean="0"/>
                        <a:t>1</a:t>
                      </a:r>
                      <a:r>
                        <a:rPr lang="en-US" dirty="0" smtClean="0"/>
                        <a:t>=300+100=400</a:t>
                      </a:r>
                      <a:endParaRPr lang="en-US" dirty="0"/>
                    </a:p>
                  </a:txBody>
                  <a:tcPr/>
                </a:tc>
                <a:extLst>
                  <a:ext uri="{0D108BD9-81ED-4DB2-BD59-A6C34878D82A}">
                    <a16:rowId xmlns:a16="http://schemas.microsoft.com/office/drawing/2014/main" val="10002"/>
                  </a:ext>
                </a:extLst>
              </a:tr>
              <a:tr h="367004">
                <a:tc>
                  <a:txBody>
                    <a:bodyPr/>
                    <a:lstStyle/>
                    <a:p>
                      <a:endParaRPr lang="en-US" dirty="0"/>
                    </a:p>
                  </a:txBody>
                  <a:tcPr/>
                </a:tc>
                <a:tc>
                  <a:txBody>
                    <a:bodyPr/>
                    <a:lstStyle/>
                    <a:p>
                      <a:r>
                        <a:rPr lang="en-US" dirty="0" smtClean="0"/>
                        <a:t>Read(P</a:t>
                      </a:r>
                      <a:r>
                        <a:rPr lang="en-US" baseline="-25000" dirty="0" smtClean="0"/>
                        <a:t>1</a:t>
                      </a:r>
                      <a:r>
                        <a:rPr lang="en-US" dirty="0" smtClean="0"/>
                        <a:t>)</a:t>
                      </a:r>
                      <a:endParaRPr lang="en-US" dirty="0"/>
                    </a:p>
                  </a:txBody>
                  <a:tcPr/>
                </a:tc>
                <a:tc>
                  <a:txBody>
                    <a:bodyPr/>
                    <a:lstStyle/>
                    <a:p>
                      <a:r>
                        <a:rPr lang="en-US" dirty="0" smtClean="0"/>
                        <a:t>T</a:t>
                      </a:r>
                      <a:r>
                        <a:rPr lang="en-US" baseline="-25000" dirty="0" smtClean="0"/>
                        <a:t>2</a:t>
                      </a:r>
                      <a:r>
                        <a:rPr lang="en-US" dirty="0" smtClean="0"/>
                        <a:t>:P</a:t>
                      </a:r>
                      <a:r>
                        <a:rPr lang="en-US" baseline="-25000" dirty="0" smtClean="0"/>
                        <a:t>1</a:t>
                      </a:r>
                      <a:r>
                        <a:rPr lang="en-US" dirty="0" smtClean="0"/>
                        <a:t>=300</a:t>
                      </a:r>
                      <a:endParaRPr lang="en-US" dirty="0"/>
                    </a:p>
                  </a:txBody>
                  <a:tcPr/>
                </a:tc>
                <a:extLst>
                  <a:ext uri="{0D108BD9-81ED-4DB2-BD59-A6C34878D82A}">
                    <a16:rowId xmlns:a16="http://schemas.microsoft.com/office/drawing/2014/main" val="10003"/>
                  </a:ext>
                </a:extLst>
              </a:tr>
              <a:tr h="642257">
                <a:tc>
                  <a:txBody>
                    <a:bodyPr/>
                    <a:lstStyle/>
                    <a:p>
                      <a:endParaRPr lang="en-US"/>
                    </a:p>
                  </a:txBody>
                  <a:tcPr/>
                </a:tc>
                <a:tc>
                  <a:txBody>
                    <a:bodyPr/>
                    <a:lstStyle/>
                    <a:p>
                      <a:r>
                        <a:rPr lang="en-US" dirty="0" smtClean="0"/>
                        <a:t>P</a:t>
                      </a:r>
                      <a:r>
                        <a:rPr lang="en-US" baseline="-25000" dirty="0" smtClean="0"/>
                        <a:t>1</a:t>
                      </a:r>
                      <a:r>
                        <a:rPr lang="en-US" baseline="0" dirty="0" smtClean="0"/>
                        <a:t> = P</a:t>
                      </a:r>
                      <a:r>
                        <a:rPr lang="en-US" baseline="-25000" dirty="0" smtClean="0"/>
                        <a:t>1</a:t>
                      </a:r>
                      <a:r>
                        <a:rPr lang="en-US" baseline="0" dirty="0" smtClean="0"/>
                        <a:t>+50</a:t>
                      </a:r>
                      <a:endParaRPr lang="en-US" dirty="0"/>
                    </a:p>
                  </a:txBody>
                  <a:tcPr/>
                </a:tc>
                <a:tc>
                  <a:txBody>
                    <a:bodyPr/>
                    <a:lstStyle/>
                    <a:p>
                      <a:r>
                        <a:rPr lang="en-US" dirty="0" smtClean="0"/>
                        <a:t>T</a:t>
                      </a:r>
                      <a:r>
                        <a:rPr lang="en-US" baseline="-25000" dirty="0" smtClean="0"/>
                        <a:t>2</a:t>
                      </a:r>
                      <a:r>
                        <a:rPr lang="en-US" dirty="0" smtClean="0"/>
                        <a:t>:P</a:t>
                      </a:r>
                      <a:r>
                        <a:rPr lang="en-US" baseline="-25000" dirty="0" smtClean="0"/>
                        <a:t>1</a:t>
                      </a:r>
                      <a:r>
                        <a:rPr lang="en-US" dirty="0" smtClean="0"/>
                        <a:t>=300+50 = 350</a:t>
                      </a:r>
                      <a:endParaRPr lang="en-US" dirty="0"/>
                    </a:p>
                  </a:txBody>
                  <a:tcPr/>
                </a:tc>
                <a:extLst>
                  <a:ext uri="{0D108BD9-81ED-4DB2-BD59-A6C34878D82A}">
                    <a16:rowId xmlns:a16="http://schemas.microsoft.com/office/drawing/2014/main" val="10004"/>
                  </a:ext>
                </a:extLst>
              </a:tr>
              <a:tr h="367004">
                <a:tc>
                  <a:txBody>
                    <a:bodyPr/>
                    <a:lstStyle/>
                    <a:p>
                      <a:r>
                        <a:rPr lang="en-US" dirty="0" smtClean="0"/>
                        <a:t>Write(P</a:t>
                      </a:r>
                      <a:r>
                        <a:rPr lang="en-US" baseline="-25000" dirty="0" smtClean="0"/>
                        <a:t>1</a:t>
                      </a:r>
                      <a:r>
                        <a:rPr lang="en-US" dirty="0" smtClean="0"/>
                        <a:t>)</a:t>
                      </a:r>
                      <a:endParaRPr lang="en-US" dirty="0"/>
                    </a:p>
                  </a:txBody>
                  <a:tcPr/>
                </a:tc>
                <a:tc>
                  <a:txBody>
                    <a:bodyPr/>
                    <a:lstStyle/>
                    <a:p>
                      <a:endParaRPr lang="en-US" dirty="0"/>
                    </a:p>
                  </a:txBody>
                  <a:tcPr/>
                </a:tc>
                <a:tc>
                  <a:txBody>
                    <a:bodyPr/>
                    <a:lstStyle/>
                    <a:p>
                      <a:r>
                        <a:rPr lang="en-US" dirty="0" smtClean="0"/>
                        <a:t>T</a:t>
                      </a:r>
                      <a:r>
                        <a:rPr lang="en-US" baseline="-25000" dirty="0" smtClean="0"/>
                        <a:t>1</a:t>
                      </a:r>
                      <a:r>
                        <a:rPr lang="en-US" dirty="0" smtClean="0"/>
                        <a:t> writes P</a:t>
                      </a:r>
                      <a:r>
                        <a:rPr lang="en-US" baseline="-25000" dirty="0" smtClean="0"/>
                        <a:t>1</a:t>
                      </a:r>
                      <a:r>
                        <a:rPr lang="en-US" dirty="0" smtClean="0"/>
                        <a:t>=400</a:t>
                      </a:r>
                      <a:endParaRPr lang="en-US" dirty="0"/>
                    </a:p>
                  </a:txBody>
                  <a:tcPr/>
                </a:tc>
                <a:extLst>
                  <a:ext uri="{0D108BD9-81ED-4DB2-BD59-A6C34878D82A}">
                    <a16:rowId xmlns:a16="http://schemas.microsoft.com/office/drawing/2014/main" val="10005"/>
                  </a:ext>
                </a:extLst>
              </a:tr>
              <a:tr h="367004">
                <a:tc>
                  <a:txBody>
                    <a:bodyPr/>
                    <a:lstStyle/>
                    <a:p>
                      <a:endParaRPr lang="en-US" dirty="0"/>
                    </a:p>
                  </a:txBody>
                  <a:tcPr/>
                </a:tc>
                <a:tc>
                  <a:txBody>
                    <a:bodyPr/>
                    <a:lstStyle/>
                    <a:p>
                      <a:r>
                        <a:rPr lang="en-US" dirty="0" smtClean="0"/>
                        <a:t>Write(P</a:t>
                      </a:r>
                      <a:r>
                        <a:rPr lang="en-US" baseline="-25000" dirty="0" smtClean="0"/>
                        <a:t>1</a:t>
                      </a:r>
                      <a:r>
                        <a:rPr lang="en-US" dirty="0" smtClean="0"/>
                        <a:t>)</a:t>
                      </a:r>
                      <a:endParaRPr lang="en-US" dirty="0"/>
                    </a:p>
                  </a:txBody>
                  <a:tcPr/>
                </a:tc>
                <a:tc>
                  <a:txBody>
                    <a:bodyPr/>
                    <a:lstStyle/>
                    <a:p>
                      <a:r>
                        <a:rPr lang="en-US" dirty="0" smtClean="0"/>
                        <a:t>T</a:t>
                      </a:r>
                      <a:r>
                        <a:rPr lang="en-US" baseline="-25000" dirty="0" smtClean="0"/>
                        <a:t>2</a:t>
                      </a:r>
                      <a:r>
                        <a:rPr lang="en-US" baseline="0" dirty="0" smtClean="0"/>
                        <a:t> writes P</a:t>
                      </a:r>
                      <a:r>
                        <a:rPr lang="en-US" baseline="-25000" dirty="0" smtClean="0"/>
                        <a:t>1</a:t>
                      </a:r>
                      <a:r>
                        <a:rPr lang="en-US" baseline="0" dirty="0" smtClean="0"/>
                        <a:t>=350</a:t>
                      </a:r>
                      <a:endParaRPr lang="en-US" dirty="0"/>
                    </a:p>
                  </a:txBody>
                  <a:tcPr/>
                </a:tc>
                <a:extLst>
                  <a:ext uri="{0D108BD9-81ED-4DB2-BD59-A6C34878D82A}">
                    <a16:rowId xmlns:a16="http://schemas.microsoft.com/office/drawing/2014/main" val="10006"/>
                  </a:ext>
                </a:extLst>
              </a:tr>
              <a:tr h="367004">
                <a:tc>
                  <a:txBody>
                    <a:bodyPr/>
                    <a:lstStyle/>
                    <a:p>
                      <a:endParaRPr lang="en-US"/>
                    </a:p>
                  </a:txBody>
                  <a:tcPr/>
                </a:tc>
                <a:tc>
                  <a:txBody>
                    <a:bodyPr/>
                    <a:lstStyle/>
                    <a:p>
                      <a:r>
                        <a:rPr lang="en-US" dirty="0" smtClean="0"/>
                        <a:t>Commit</a:t>
                      </a:r>
                      <a:endParaRPr lang="en-US" dirty="0"/>
                    </a:p>
                  </a:txBody>
                  <a:tcPr/>
                </a:tc>
                <a:tc>
                  <a:txBody>
                    <a:bodyPr/>
                    <a:lstStyle/>
                    <a:p>
                      <a:endParaRPr lang="en-US"/>
                    </a:p>
                  </a:txBody>
                  <a:tcPr/>
                </a:tc>
                <a:extLst>
                  <a:ext uri="{0D108BD9-81ED-4DB2-BD59-A6C34878D82A}">
                    <a16:rowId xmlns:a16="http://schemas.microsoft.com/office/drawing/2014/main" val="10007"/>
                  </a:ext>
                </a:extLst>
              </a:tr>
              <a:tr h="367004">
                <a:tc>
                  <a:txBody>
                    <a:bodyPr/>
                    <a:lstStyle/>
                    <a:p>
                      <a:r>
                        <a:rPr lang="en-US" dirty="0" smtClean="0"/>
                        <a:t>Commit</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67004">
                <a:tc gridSpan="3">
                  <a:txBody>
                    <a:bodyPr/>
                    <a:lstStyle/>
                    <a:p>
                      <a:pPr algn="ctr"/>
                      <a:r>
                        <a:rPr lang="en-US" b="1" dirty="0" smtClean="0"/>
                        <a:t>Table: Schedule LUP</a:t>
                      </a:r>
                      <a:endParaRPr lang="en-US" b="1"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7BCB5923-EA58-4444-9C5F-6FD9EA66F364}" type="slidenum">
              <a:rPr lang="en-US" smtClean="0"/>
              <a:pPr/>
              <a:t>8</a:t>
            </a:fld>
            <a:endParaRPr lang="en-US"/>
          </a:p>
        </p:txBody>
      </p:sp>
      <p:sp>
        <p:nvSpPr>
          <p:cNvPr id="6" name="Oval 5"/>
          <p:cNvSpPr/>
          <p:nvPr/>
        </p:nvSpPr>
        <p:spPr>
          <a:xfrm>
            <a:off x="6019800" y="2133600"/>
            <a:ext cx="28956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is incorrect value of P</a:t>
            </a:r>
            <a:r>
              <a:rPr lang="en-US" baseline="-25000" dirty="0" smtClean="0"/>
              <a:t>1</a:t>
            </a:r>
            <a:r>
              <a:rPr lang="en-US" dirty="0" smtClean="0"/>
              <a:t>. problem was due to overwriting the value of P</a:t>
            </a:r>
            <a:r>
              <a:rPr lang="en-US" baseline="-25000" dirty="0" smtClean="0"/>
              <a:t>1</a:t>
            </a:r>
            <a:r>
              <a:rPr lang="en-US" dirty="0" smtClean="0"/>
              <a:t> by T</a:t>
            </a:r>
            <a:r>
              <a:rPr lang="en-US" baseline="-25000" dirty="0" smtClean="0"/>
              <a:t>2</a:t>
            </a:r>
            <a:r>
              <a:rPr lang="en-US" dirty="0" smtClean="0"/>
              <a:t> correct value is 450</a:t>
            </a:r>
            <a:endParaRPr lang="en-US" dirty="0"/>
          </a:p>
        </p:txBody>
      </p:sp>
      <p:sp>
        <p:nvSpPr>
          <p:cNvPr id="7" name="Left Arrow 6"/>
          <p:cNvSpPr/>
          <p:nvPr/>
        </p:nvSpPr>
        <p:spPr>
          <a:xfrm>
            <a:off x="5410200" y="3733800"/>
            <a:ext cx="11430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067800" cy="6172200"/>
          </a:xfrm>
        </p:spPr>
        <p:txBody>
          <a:bodyPr>
            <a:normAutofit/>
          </a:bodyPr>
          <a:lstStyle/>
          <a:p>
            <a:pPr algn="just"/>
            <a:r>
              <a:rPr lang="en-US" sz="2800" b="1" dirty="0" smtClean="0"/>
              <a:t>Read Phase:</a:t>
            </a:r>
            <a:r>
              <a:rPr lang="en-US" sz="2800" dirty="0" smtClean="0"/>
              <a:t> A transaction is activated and reads committed values of data items from the database and puts those values in local variables. All the updates are only applied to those local copies of the data items</a:t>
            </a:r>
          </a:p>
          <a:p>
            <a:pPr algn="just"/>
            <a:r>
              <a:rPr lang="en-US" sz="2800" b="1" dirty="0" smtClean="0"/>
              <a:t>Validation Phase: </a:t>
            </a:r>
            <a:r>
              <a:rPr lang="en-US" sz="2800" dirty="0" smtClean="0"/>
              <a:t>In </a:t>
            </a:r>
            <a:r>
              <a:rPr lang="en-US" sz="2800" dirty="0"/>
              <a:t>this phase checking is performed to ensure that </a:t>
            </a:r>
            <a:r>
              <a:rPr lang="en-US" sz="2800" b="1" dirty="0" smtClean="0"/>
              <a:t>Serializability</a:t>
            </a:r>
            <a:r>
              <a:rPr lang="en-US" sz="2800" dirty="0" smtClean="0"/>
              <a:t> </a:t>
            </a:r>
            <a:r>
              <a:rPr lang="en-US" sz="2800" dirty="0"/>
              <a:t>will not be violated if the transaction updates are applied to the </a:t>
            </a:r>
            <a:r>
              <a:rPr lang="en-US" sz="2800" dirty="0" smtClean="0"/>
              <a:t>database</a:t>
            </a:r>
          </a:p>
          <a:p>
            <a:pPr algn="just"/>
            <a:r>
              <a:rPr lang="en-US" sz="2800" b="1" dirty="0" smtClean="0"/>
              <a:t>Write Phase:</a:t>
            </a:r>
            <a:r>
              <a:rPr lang="en-US" sz="2800" dirty="0" smtClean="0"/>
              <a:t> If </a:t>
            </a:r>
            <a:r>
              <a:rPr lang="en-US" sz="2800" dirty="0"/>
              <a:t>the validation phase is successful, the transaction updates are applied to the database in </a:t>
            </a:r>
            <a:r>
              <a:rPr lang="en-US" sz="2800" b="1" dirty="0"/>
              <a:t>write phase;</a:t>
            </a:r>
            <a:r>
              <a:rPr lang="en-US" sz="2800" dirty="0"/>
              <a:t> otherwise, the updates are </a:t>
            </a:r>
            <a:r>
              <a:rPr lang="en-US" sz="2800" b="1" dirty="0"/>
              <a:t>discarded</a:t>
            </a:r>
            <a:r>
              <a:rPr lang="en-US" sz="2800" dirty="0"/>
              <a:t> and the transaction is </a:t>
            </a:r>
            <a:r>
              <a:rPr lang="en-US" sz="2800" b="1" dirty="0"/>
              <a:t>restarted</a:t>
            </a:r>
            <a:r>
              <a:rPr lang="en-US" sz="2800" dirty="0"/>
              <a:t>.</a:t>
            </a:r>
          </a:p>
          <a:p>
            <a:pPr algn="just"/>
            <a:endParaRPr lang="en-US" sz="2800" dirty="0"/>
          </a:p>
          <a:p>
            <a:pPr algn="just"/>
            <a:endParaRPr lang="en-US" sz="2800" dirty="0" smtClean="0"/>
          </a:p>
          <a:p>
            <a:pPr algn="just"/>
            <a:endParaRPr lang="en-US" sz="2800" dirty="0" smtClean="0"/>
          </a:p>
          <a:p>
            <a:pPr algn="just"/>
            <a:endParaRPr lang="en-US" sz="2800" dirty="0" smtClean="0"/>
          </a:p>
          <a:p>
            <a:pPr algn="just"/>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pPr algn="just"/>
            <a:r>
              <a:rPr lang="en-US" dirty="0" smtClean="0"/>
              <a:t>Since all checks are performed in </a:t>
            </a:r>
            <a:r>
              <a:rPr lang="en-US" b="1" dirty="0" smtClean="0"/>
              <a:t>validation phase</a:t>
            </a:r>
            <a:r>
              <a:rPr lang="en-US" dirty="0" smtClean="0"/>
              <a:t>, execution of transaction proceeds with minimum overheads before the transaction enters into </a:t>
            </a:r>
            <a:r>
              <a:rPr lang="en-US" b="1" dirty="0" smtClean="0"/>
              <a:t>validation</a:t>
            </a:r>
            <a:r>
              <a:rPr lang="en-US" dirty="0" smtClean="0"/>
              <a:t> phase or </a:t>
            </a:r>
            <a:r>
              <a:rPr lang="en-US" b="1" dirty="0" smtClean="0"/>
              <a:t>commit</a:t>
            </a:r>
            <a:r>
              <a:rPr lang="en-US" dirty="0" smtClean="0"/>
              <a:t> statement is encountered.</a:t>
            </a:r>
          </a:p>
          <a:p>
            <a:pPr algn="just"/>
            <a:r>
              <a:rPr lang="en-US" dirty="0" smtClean="0"/>
              <a:t>Thus this protocols is much beneficial for the schedules containing larger number of read-only transactions and few </a:t>
            </a:r>
            <a:r>
              <a:rPr lang="en-US" b="1" dirty="0" smtClean="0"/>
              <a:t>update</a:t>
            </a:r>
            <a:r>
              <a:rPr lang="en-US" dirty="0" smtClean="0"/>
              <a:t> transactions.</a:t>
            </a:r>
          </a:p>
          <a:p>
            <a:pPr algn="just"/>
            <a:r>
              <a:rPr lang="en-US" dirty="0" smtClean="0"/>
              <a:t>Suppose that T</a:t>
            </a:r>
            <a:r>
              <a:rPr lang="en-US" baseline="-25000" dirty="0" smtClean="0"/>
              <a:t>i</a:t>
            </a:r>
            <a:r>
              <a:rPr lang="en-US" dirty="0" smtClean="0"/>
              <a:t> is in its validation phase, and T</a:t>
            </a:r>
            <a:r>
              <a:rPr lang="en-US" baseline="-25000" dirty="0" smtClean="0"/>
              <a:t>j</a:t>
            </a:r>
            <a:r>
              <a:rPr lang="en-US" dirty="0" smtClean="0"/>
              <a:t> is any transaction that has committed or is also in its validation phase, then one of three conditions must be true for </a:t>
            </a:r>
            <a:r>
              <a:rPr lang="en-US" b="1" dirty="0" smtClean="0"/>
              <a:t>Serializability</a:t>
            </a:r>
            <a:r>
              <a:rPr lang="en-US" dirty="0" smtClean="0"/>
              <a:t> to hold.</a:t>
            </a:r>
          </a:p>
          <a:p>
            <a:pPr algn="just"/>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sz="2800" dirty="0" smtClean="0"/>
              <a:t>T</a:t>
            </a:r>
            <a:r>
              <a:rPr lang="en-US" sz="2800" baseline="-25000" dirty="0" smtClean="0"/>
              <a:t>j</a:t>
            </a:r>
            <a:r>
              <a:rPr lang="en-US" sz="2800" dirty="0" smtClean="0"/>
              <a:t> computes its write phase before T</a:t>
            </a:r>
            <a:r>
              <a:rPr lang="en-US" sz="2800" baseline="-25000" dirty="0" smtClean="0"/>
              <a:t>i</a:t>
            </a:r>
            <a:r>
              <a:rPr lang="en-US" sz="2800" dirty="0" smtClean="0"/>
              <a:t> starts its read phase.</a:t>
            </a:r>
          </a:p>
          <a:p>
            <a:pPr algn="just"/>
            <a:endParaRPr lang="en-US" sz="2800" dirty="0" smtClean="0"/>
          </a:p>
          <a:p>
            <a:pPr algn="just"/>
            <a:endParaRPr lang="en-US" sz="2800" dirty="0" smtClean="0"/>
          </a:p>
          <a:p>
            <a:pPr algn="just"/>
            <a:endParaRPr lang="en-US" sz="2800" dirty="0" smtClean="0"/>
          </a:p>
          <a:p>
            <a:pPr algn="just"/>
            <a:endParaRPr lang="en-US" sz="2800" dirty="0" smtClean="0"/>
          </a:p>
          <a:p>
            <a:pPr algn="just"/>
            <a:r>
              <a:rPr lang="en-US" sz="2800" dirty="0" smtClean="0"/>
              <a:t>T</a:t>
            </a:r>
            <a:r>
              <a:rPr lang="en-US" sz="2800" baseline="-25000" dirty="0" smtClean="0"/>
              <a:t>j</a:t>
            </a:r>
          </a:p>
          <a:p>
            <a:pPr algn="just"/>
            <a:endParaRPr lang="en-US" sz="2800" dirty="0" smtClean="0"/>
          </a:p>
          <a:p>
            <a:pPr algn="just"/>
            <a:r>
              <a:rPr lang="en-US" sz="2800" dirty="0" smtClean="0"/>
              <a:t>                        T</a:t>
            </a:r>
            <a:r>
              <a:rPr lang="en-US" sz="2800" baseline="-25000" dirty="0" smtClean="0"/>
              <a:t>i</a:t>
            </a:r>
          </a:p>
          <a:p>
            <a:pPr lvl="5" algn="just">
              <a:buNone/>
            </a:pPr>
            <a:endParaRPr lang="en-US" sz="16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82</a:t>
            </a:fld>
            <a:endParaRPr lang="en-US"/>
          </a:p>
        </p:txBody>
      </p:sp>
      <p:graphicFrame>
        <p:nvGraphicFramePr>
          <p:cNvPr id="5" name="Table 4"/>
          <p:cNvGraphicFramePr>
            <a:graphicFrameLocks noGrp="1"/>
          </p:cNvGraphicFramePr>
          <p:nvPr/>
        </p:nvGraphicFramePr>
        <p:xfrm>
          <a:off x="1219200" y="3443990"/>
          <a:ext cx="3276600" cy="60960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11938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tblGrid>
              <a:tr h="609600">
                <a:tc>
                  <a:txBody>
                    <a:bodyPr/>
                    <a:lstStyle/>
                    <a:p>
                      <a:r>
                        <a:rPr lang="en-US" dirty="0" smtClean="0"/>
                        <a:t>Read</a:t>
                      </a:r>
                      <a:endParaRPr lang="en-US" dirty="0"/>
                    </a:p>
                  </a:txBody>
                  <a:tcPr/>
                </a:tc>
                <a:tc>
                  <a:txBody>
                    <a:bodyPr/>
                    <a:lstStyle/>
                    <a:p>
                      <a:r>
                        <a:rPr lang="en-US" dirty="0" smtClean="0"/>
                        <a:t>Validation</a:t>
                      </a:r>
                      <a:endParaRPr lang="en-US" dirty="0"/>
                    </a:p>
                  </a:txBody>
                  <a:tcPr/>
                </a:tc>
                <a:tc>
                  <a:txBody>
                    <a:bodyPr/>
                    <a:lstStyle/>
                    <a:p>
                      <a:r>
                        <a:rPr lang="en-US" dirty="0" smtClean="0"/>
                        <a:t>Write</a:t>
                      </a: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4572000" y="4495800"/>
          <a:ext cx="3886200" cy="60960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609600">
                <a:tc>
                  <a:txBody>
                    <a:bodyPr/>
                    <a:lstStyle/>
                    <a:p>
                      <a:r>
                        <a:rPr lang="en-US" dirty="0" smtClean="0"/>
                        <a:t>Read</a:t>
                      </a:r>
                      <a:endParaRPr lang="en-US" dirty="0"/>
                    </a:p>
                  </a:txBody>
                  <a:tcPr/>
                </a:tc>
                <a:tc>
                  <a:txBody>
                    <a:bodyPr/>
                    <a:lstStyle/>
                    <a:p>
                      <a:r>
                        <a:rPr lang="en-US" dirty="0" smtClean="0"/>
                        <a:t>Validation</a:t>
                      </a:r>
                      <a:endParaRPr lang="en-US" dirty="0"/>
                    </a:p>
                  </a:txBody>
                  <a:tcPr/>
                </a:tc>
                <a:tc>
                  <a:txBody>
                    <a:bodyPr/>
                    <a:lstStyle/>
                    <a:p>
                      <a:r>
                        <a:rPr lang="en-US" dirty="0" smtClean="0"/>
                        <a:t>Write</a:t>
                      </a:r>
                      <a:endParaRPr lang="en-US" dirty="0"/>
                    </a:p>
                  </a:txBody>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4374630" y="4038600"/>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609600" y="402361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2819400" y="5074170"/>
            <a:ext cx="1752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2000" y="5074170"/>
            <a:ext cx="76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800" dirty="0" smtClean="0"/>
              <a:t>T</a:t>
            </a:r>
            <a:r>
              <a:rPr lang="en-US" sz="2800" baseline="-25000" dirty="0" smtClean="0"/>
              <a:t>i</a:t>
            </a:r>
            <a:r>
              <a:rPr lang="en-US" sz="2800" dirty="0" smtClean="0"/>
              <a:t> starts its write phase after T</a:t>
            </a:r>
            <a:r>
              <a:rPr lang="en-US" sz="2800" baseline="-25000" dirty="0" smtClean="0"/>
              <a:t>j</a:t>
            </a:r>
            <a:r>
              <a:rPr lang="en-US" sz="2800" dirty="0" smtClean="0"/>
              <a:t> computes its write phase and the read set of T</a:t>
            </a:r>
            <a:r>
              <a:rPr lang="en-US" sz="2800" baseline="-25000" dirty="0" smtClean="0"/>
              <a:t>i</a:t>
            </a:r>
            <a:r>
              <a:rPr lang="en-US" sz="2800" dirty="0" smtClean="0"/>
              <a:t> has no items in common with the write set of T</a:t>
            </a:r>
            <a:r>
              <a:rPr lang="en-US" sz="2800" baseline="-25000" dirty="0" smtClean="0"/>
              <a:t>j</a:t>
            </a:r>
          </a:p>
          <a:p>
            <a:pPr algn="just"/>
            <a:endParaRPr lang="en-US" sz="2800" dirty="0" smtClean="0"/>
          </a:p>
          <a:p>
            <a:pPr algn="just"/>
            <a:r>
              <a:rPr lang="en-US" sz="2800" dirty="0" smtClean="0"/>
              <a:t>T</a:t>
            </a:r>
            <a:r>
              <a:rPr lang="en-US" sz="2800" baseline="-25000" dirty="0" smtClean="0"/>
              <a:t>j</a:t>
            </a:r>
          </a:p>
          <a:p>
            <a:pPr algn="just"/>
            <a:endParaRPr lang="en-US" sz="2800" dirty="0" smtClean="0"/>
          </a:p>
          <a:p>
            <a:pPr algn="just"/>
            <a:r>
              <a:rPr lang="en-US" sz="2800" dirty="0" smtClean="0"/>
              <a:t>                     T</a:t>
            </a:r>
            <a:r>
              <a:rPr lang="en-US" sz="2800" baseline="-25000" dirty="0" smtClean="0"/>
              <a:t>i</a:t>
            </a:r>
          </a:p>
          <a:p>
            <a:pPr lvl="3" algn="just">
              <a:buNone/>
            </a:pPr>
            <a:endParaRPr lang="en-US" sz="1600" dirty="0" smtClean="0"/>
          </a:p>
          <a:p>
            <a:pPr algn="just"/>
            <a:r>
              <a:rPr lang="en-US" sz="2800" dirty="0" smtClean="0"/>
              <a:t> T</a:t>
            </a:r>
            <a:r>
              <a:rPr lang="en-US" sz="2800" baseline="-25000" dirty="0" smtClean="0"/>
              <a:t>i</a:t>
            </a:r>
            <a:r>
              <a:rPr lang="en-US" sz="2800" dirty="0" smtClean="0"/>
              <a:t> does not read anything that T</a:t>
            </a:r>
            <a:r>
              <a:rPr lang="en-US" sz="2800" baseline="-25000" dirty="0" smtClean="0"/>
              <a:t>j</a:t>
            </a:r>
            <a:r>
              <a:rPr lang="en-US" sz="2800" dirty="0" smtClean="0"/>
              <a:t> writes</a:t>
            </a:r>
          </a:p>
          <a:p>
            <a:pPr algn="just"/>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83</a:t>
            </a:fld>
            <a:endParaRPr lang="en-US"/>
          </a:p>
        </p:txBody>
      </p:sp>
      <p:graphicFrame>
        <p:nvGraphicFramePr>
          <p:cNvPr id="5" name="Table 4"/>
          <p:cNvGraphicFramePr>
            <a:graphicFrameLocks noGrp="1"/>
          </p:cNvGraphicFramePr>
          <p:nvPr/>
        </p:nvGraphicFramePr>
        <p:xfrm>
          <a:off x="1752600" y="2438400"/>
          <a:ext cx="4267200" cy="3810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381000">
                <a:tc>
                  <a:txBody>
                    <a:bodyPr/>
                    <a:lstStyle/>
                    <a:p>
                      <a:r>
                        <a:rPr lang="en-US" dirty="0" smtClean="0"/>
                        <a:t>Read</a:t>
                      </a:r>
                      <a:endParaRPr lang="en-US" dirty="0"/>
                    </a:p>
                  </a:txBody>
                  <a:tcPr/>
                </a:tc>
                <a:tc>
                  <a:txBody>
                    <a:bodyPr/>
                    <a:lstStyle/>
                    <a:p>
                      <a:r>
                        <a:rPr lang="en-US" dirty="0" smtClean="0"/>
                        <a:t>Validation</a:t>
                      </a:r>
                      <a:endParaRPr lang="en-US" dirty="0"/>
                    </a:p>
                  </a:txBody>
                  <a:tcPr/>
                </a:tc>
                <a:tc>
                  <a:txBody>
                    <a:bodyPr/>
                    <a:lstStyle/>
                    <a:p>
                      <a:r>
                        <a:rPr lang="en-US" dirty="0" smtClean="0"/>
                        <a:t>Write</a:t>
                      </a: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3657600" y="3276600"/>
          <a:ext cx="3810000" cy="365760"/>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04800">
                <a:tc>
                  <a:txBody>
                    <a:bodyPr/>
                    <a:lstStyle/>
                    <a:p>
                      <a:r>
                        <a:rPr lang="en-US" dirty="0" smtClean="0"/>
                        <a:t>Read</a:t>
                      </a:r>
                      <a:endParaRPr lang="en-US" dirty="0"/>
                    </a:p>
                  </a:txBody>
                  <a:tcPr/>
                </a:tc>
                <a:tc>
                  <a:txBody>
                    <a:bodyPr/>
                    <a:lstStyle/>
                    <a:p>
                      <a:r>
                        <a:rPr lang="en-US" dirty="0" smtClean="0"/>
                        <a:t>Validation</a:t>
                      </a:r>
                      <a:endParaRPr lang="en-US" dirty="0"/>
                    </a:p>
                  </a:txBody>
                  <a:tcPr/>
                </a:tc>
                <a:tc>
                  <a:txBody>
                    <a:bodyPr/>
                    <a:lstStyle/>
                    <a:p>
                      <a:r>
                        <a:rPr lang="en-US" dirty="0" smtClean="0"/>
                        <a:t>Write</a:t>
                      </a:r>
                      <a:endParaRPr lang="en-US" dirty="0"/>
                    </a:p>
                  </a:txBody>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5963528" y="2771336"/>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219200" y="277133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2709204" y="3595468"/>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532" y="3595468"/>
            <a:ext cx="114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r>
              <a:rPr lang="en-US" sz="2800" dirty="0" smtClean="0"/>
              <a:t>Both the read set and write set T</a:t>
            </a:r>
            <a:r>
              <a:rPr lang="en-US" sz="2800" baseline="-25000" dirty="0" smtClean="0"/>
              <a:t>j</a:t>
            </a:r>
            <a:r>
              <a:rPr lang="en-US" sz="2800" dirty="0" smtClean="0"/>
              <a:t> have no items in common with the  write set of T</a:t>
            </a:r>
            <a:r>
              <a:rPr lang="en-US" sz="2800" baseline="-25000" dirty="0" smtClean="0"/>
              <a:t>j</a:t>
            </a:r>
            <a:r>
              <a:rPr lang="en-US" sz="2800" dirty="0" smtClean="0"/>
              <a:t> and T</a:t>
            </a:r>
            <a:r>
              <a:rPr lang="en-US" sz="2800" baseline="-25000" dirty="0" smtClean="0"/>
              <a:t>j</a:t>
            </a:r>
            <a:r>
              <a:rPr lang="en-US" sz="2800" dirty="0" smtClean="0"/>
              <a:t> completes its read phase before Ti completes its read phase</a:t>
            </a:r>
          </a:p>
          <a:p>
            <a:pPr algn="just"/>
            <a:endParaRPr lang="en-US" sz="2800" dirty="0" smtClean="0"/>
          </a:p>
          <a:p>
            <a:pPr algn="just"/>
            <a:r>
              <a:rPr lang="en-US" sz="2800" dirty="0" smtClean="0"/>
              <a:t>T</a:t>
            </a:r>
            <a:r>
              <a:rPr lang="en-US" sz="2800" baseline="-25000" dirty="0" smtClean="0"/>
              <a:t>j</a:t>
            </a:r>
          </a:p>
          <a:p>
            <a:pPr algn="just"/>
            <a:endParaRPr lang="en-US" sz="2800" dirty="0" smtClean="0"/>
          </a:p>
          <a:p>
            <a:pPr algn="just"/>
            <a:r>
              <a:rPr lang="en-US" sz="2800" dirty="0" smtClean="0"/>
              <a:t>T</a:t>
            </a:r>
            <a:r>
              <a:rPr lang="en-US" sz="2800" baseline="-25000" dirty="0" smtClean="0"/>
              <a:t>i</a:t>
            </a:r>
          </a:p>
          <a:p>
            <a:pPr lvl="3" algn="just">
              <a:buNone/>
            </a:pPr>
            <a:endParaRPr lang="en-US" sz="1600" dirty="0" smtClean="0"/>
          </a:p>
          <a:p>
            <a:pPr algn="just"/>
            <a:r>
              <a:rPr lang="en-US" sz="2800" dirty="0" smtClean="0"/>
              <a:t> </a:t>
            </a:r>
          </a:p>
          <a:p>
            <a:pPr algn="just"/>
            <a:r>
              <a:rPr lang="en-US" sz="2800" dirty="0" smtClean="0"/>
              <a:t>Here T</a:t>
            </a:r>
            <a:r>
              <a:rPr lang="en-US" sz="2800" baseline="-25000" dirty="0" smtClean="0"/>
              <a:t>i</a:t>
            </a:r>
            <a:r>
              <a:rPr lang="en-US" sz="2800" dirty="0" smtClean="0"/>
              <a:t> does not read or write anything that T</a:t>
            </a:r>
            <a:r>
              <a:rPr lang="en-US" sz="2800" baseline="-25000" dirty="0" smtClean="0"/>
              <a:t>j</a:t>
            </a:r>
            <a:r>
              <a:rPr lang="en-US" sz="2800" dirty="0" smtClean="0"/>
              <a:t> writes</a:t>
            </a:r>
          </a:p>
          <a:p>
            <a:pPr algn="just"/>
            <a:endParaRPr lang="en-US" sz="2800" dirty="0" smtClean="0"/>
          </a:p>
          <a:p>
            <a:pPr algn="just"/>
            <a:r>
              <a:rPr lang="en-US" sz="2800" dirty="0" smtClean="0"/>
              <a:t>If non of the these conditions hold, T</a:t>
            </a:r>
            <a:r>
              <a:rPr lang="en-US" sz="2800" baseline="-25000" dirty="0" smtClean="0"/>
              <a:t>i</a:t>
            </a:r>
            <a:r>
              <a:rPr lang="en-US" sz="2800" dirty="0" smtClean="0"/>
              <a:t> is aborted</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84</a:t>
            </a:fld>
            <a:endParaRPr lang="en-US"/>
          </a:p>
        </p:txBody>
      </p:sp>
      <p:graphicFrame>
        <p:nvGraphicFramePr>
          <p:cNvPr id="5" name="Table 4"/>
          <p:cNvGraphicFramePr>
            <a:graphicFrameLocks noGrp="1"/>
          </p:cNvGraphicFramePr>
          <p:nvPr/>
        </p:nvGraphicFramePr>
        <p:xfrm>
          <a:off x="1752600" y="2438400"/>
          <a:ext cx="4267200" cy="3810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381000">
                <a:tc>
                  <a:txBody>
                    <a:bodyPr/>
                    <a:lstStyle/>
                    <a:p>
                      <a:r>
                        <a:rPr lang="en-US" dirty="0" smtClean="0"/>
                        <a:t>Read</a:t>
                      </a:r>
                      <a:endParaRPr lang="en-US" dirty="0"/>
                    </a:p>
                  </a:txBody>
                  <a:tcPr/>
                </a:tc>
                <a:tc>
                  <a:txBody>
                    <a:bodyPr/>
                    <a:lstStyle/>
                    <a:p>
                      <a:r>
                        <a:rPr lang="en-US" dirty="0" smtClean="0"/>
                        <a:t>Validation</a:t>
                      </a:r>
                      <a:endParaRPr lang="en-US" dirty="0"/>
                    </a:p>
                  </a:txBody>
                  <a:tcPr/>
                </a:tc>
                <a:tc>
                  <a:txBody>
                    <a:bodyPr/>
                    <a:lstStyle/>
                    <a:p>
                      <a:r>
                        <a:rPr lang="en-US" dirty="0" smtClean="0"/>
                        <a:t>Write</a:t>
                      </a:r>
                      <a:endParaRPr lang="en-US"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2286000" y="3124200"/>
          <a:ext cx="3810000" cy="365760"/>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304800">
                <a:tc>
                  <a:txBody>
                    <a:bodyPr/>
                    <a:lstStyle/>
                    <a:p>
                      <a:r>
                        <a:rPr lang="en-US" dirty="0" smtClean="0"/>
                        <a:t>Read</a:t>
                      </a:r>
                      <a:endParaRPr lang="en-US" dirty="0"/>
                    </a:p>
                  </a:txBody>
                  <a:tcPr/>
                </a:tc>
                <a:tc>
                  <a:txBody>
                    <a:bodyPr/>
                    <a:lstStyle/>
                    <a:p>
                      <a:r>
                        <a:rPr lang="en-US" dirty="0" smtClean="0"/>
                        <a:t>Validation</a:t>
                      </a:r>
                      <a:endParaRPr lang="en-US" dirty="0"/>
                    </a:p>
                  </a:txBody>
                  <a:tcPr/>
                </a:tc>
                <a:tc>
                  <a:txBody>
                    <a:bodyPr/>
                    <a:lstStyle/>
                    <a:p>
                      <a:r>
                        <a:rPr lang="en-US" dirty="0" smtClean="0"/>
                        <a:t>Write</a:t>
                      </a:r>
                      <a:endParaRPr lang="en-US" dirty="0"/>
                    </a:p>
                  </a:txBody>
                  <a:tcPr/>
                </a:tc>
                <a:extLst>
                  <a:ext uri="{0D108BD9-81ED-4DB2-BD59-A6C34878D82A}">
                    <a16:rowId xmlns:a16="http://schemas.microsoft.com/office/drawing/2014/main" val="10000"/>
                  </a:ext>
                </a:extLst>
              </a:tr>
            </a:tbl>
          </a:graphicData>
        </a:graphic>
      </p:graphicFrame>
      <p:cxnSp>
        <p:nvCxnSpPr>
          <p:cNvPr id="8" name="Straight Connector 7"/>
          <p:cNvCxnSpPr/>
          <p:nvPr/>
        </p:nvCxnSpPr>
        <p:spPr>
          <a:xfrm>
            <a:off x="5963528" y="2771336"/>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1219200" y="277133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1371600" y="3443068"/>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18596" y="3454788"/>
            <a:ext cx="114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noAutofit/>
          </a:bodyPr>
          <a:lstStyle/>
          <a:p>
            <a:r>
              <a:rPr lang="en-US" sz="2800" b="1" dirty="0" smtClean="0"/>
              <a:t>Granularity of Data Items and Multiple Granularity Locking</a:t>
            </a:r>
            <a:endParaRPr lang="en-US" sz="2800" b="1" dirty="0"/>
          </a:p>
        </p:txBody>
      </p:sp>
      <p:sp>
        <p:nvSpPr>
          <p:cNvPr id="3" name="Content Placeholder 2"/>
          <p:cNvSpPr>
            <a:spLocks noGrp="1"/>
          </p:cNvSpPr>
          <p:nvPr>
            <p:ph idx="1"/>
          </p:nvPr>
        </p:nvSpPr>
        <p:spPr>
          <a:xfrm>
            <a:off x="152400" y="914400"/>
            <a:ext cx="8534400" cy="5486400"/>
          </a:xfrm>
        </p:spPr>
        <p:txBody>
          <a:bodyPr>
            <a:normAutofit/>
          </a:bodyPr>
          <a:lstStyle/>
          <a:p>
            <a:r>
              <a:rPr lang="en-US" sz="2800" dirty="0" smtClean="0"/>
              <a:t>In all concurrency control schemes, we have used each individual data item as the unit on which synchronization is performed.</a:t>
            </a:r>
          </a:p>
          <a:p>
            <a:r>
              <a:rPr lang="en-US" sz="2800" dirty="0" smtClean="0"/>
              <a:t>However, it would be advantageous to group several data items and to treat them as one individual unit.</a:t>
            </a:r>
          </a:p>
          <a:p>
            <a:r>
              <a:rPr lang="en-US" sz="2800" dirty="0" smtClean="0"/>
              <a:t>A data item can be one of the following</a:t>
            </a:r>
          </a:p>
          <a:p>
            <a:pPr marL="514350" indent="-514350">
              <a:buFont typeface="+mj-lt"/>
              <a:buAutoNum type="arabicPeriod"/>
            </a:pPr>
            <a:r>
              <a:rPr lang="en-US" sz="2800" b="1" dirty="0" smtClean="0">
                <a:solidFill>
                  <a:srgbClr val="00B0F0"/>
                </a:solidFill>
              </a:rPr>
              <a:t>Database Field</a:t>
            </a:r>
          </a:p>
          <a:p>
            <a:pPr marL="514350" indent="-514350">
              <a:buFont typeface="+mj-lt"/>
              <a:buAutoNum type="arabicPeriod"/>
            </a:pPr>
            <a:r>
              <a:rPr lang="en-US" sz="2800" b="1" dirty="0" smtClean="0">
                <a:solidFill>
                  <a:srgbClr val="00B0F0"/>
                </a:solidFill>
              </a:rPr>
              <a:t>Database Record</a:t>
            </a:r>
          </a:p>
          <a:p>
            <a:pPr marL="514350" indent="-514350">
              <a:buFont typeface="+mj-lt"/>
              <a:buAutoNum type="arabicPeriod"/>
            </a:pPr>
            <a:r>
              <a:rPr lang="en-US" sz="2800" b="1" dirty="0" smtClean="0">
                <a:solidFill>
                  <a:srgbClr val="00B0F0"/>
                </a:solidFill>
              </a:rPr>
              <a:t>Disk Block</a:t>
            </a:r>
          </a:p>
          <a:p>
            <a:pPr marL="514350" indent="-514350">
              <a:buFont typeface="+mj-lt"/>
              <a:buAutoNum type="arabicPeriod"/>
            </a:pPr>
            <a:r>
              <a:rPr lang="en-US" sz="2800" b="1" dirty="0" smtClean="0">
                <a:solidFill>
                  <a:srgbClr val="00B0F0"/>
                </a:solidFill>
              </a:rPr>
              <a:t>Whole File</a:t>
            </a:r>
          </a:p>
          <a:p>
            <a:pPr marL="514350" indent="-514350">
              <a:buFont typeface="+mj-lt"/>
              <a:buAutoNum type="arabicPeriod"/>
            </a:pPr>
            <a:r>
              <a:rPr lang="en-US" sz="2800" b="1" dirty="0" smtClean="0">
                <a:solidFill>
                  <a:srgbClr val="00B0F0"/>
                </a:solidFill>
              </a:rPr>
              <a:t>Whole Database</a:t>
            </a:r>
            <a:endParaRPr lang="en-US" sz="2800" b="1" dirty="0">
              <a:solidFill>
                <a:srgbClr val="00B0F0"/>
              </a:solidFill>
            </a:endParaRPr>
          </a:p>
        </p:txBody>
      </p:sp>
      <p:sp>
        <p:nvSpPr>
          <p:cNvPr id="4" name="Slide Number Placeholder 3"/>
          <p:cNvSpPr>
            <a:spLocks noGrp="1"/>
          </p:cNvSpPr>
          <p:nvPr>
            <p:ph type="sldNum" sz="quarter" idx="12"/>
          </p:nvPr>
        </p:nvSpPr>
        <p:spPr/>
        <p:txBody>
          <a:bodyPr/>
          <a:lstStyle/>
          <a:p>
            <a:fld id="{7BCB5923-EA58-4444-9C5F-6FD9EA66F364}"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Multiple Granularities</a:t>
            </a:r>
            <a:endParaRPr lang="en-US" dirty="0"/>
          </a:p>
        </p:txBody>
      </p:sp>
      <p:sp>
        <p:nvSpPr>
          <p:cNvPr id="3" name="Content Placeholder 2"/>
          <p:cNvSpPr>
            <a:spLocks noGrp="1"/>
          </p:cNvSpPr>
          <p:nvPr>
            <p:ph idx="1"/>
          </p:nvPr>
        </p:nvSpPr>
        <p:spPr>
          <a:xfrm>
            <a:off x="76200" y="914400"/>
            <a:ext cx="8991600" cy="5562600"/>
          </a:xfrm>
        </p:spPr>
        <p:txBody>
          <a:bodyPr>
            <a:normAutofit fontScale="92500" lnSpcReduction="20000"/>
          </a:bodyPr>
          <a:lstStyle/>
          <a:p>
            <a:pPr algn="just"/>
            <a:r>
              <a:rPr lang="en-US" dirty="0" smtClean="0"/>
              <a:t>The size of database is often called the data item </a:t>
            </a:r>
            <a:r>
              <a:rPr lang="en-US" b="1" dirty="0" smtClean="0"/>
              <a:t>granularity.</a:t>
            </a:r>
          </a:p>
          <a:p>
            <a:pPr algn="just"/>
            <a:r>
              <a:rPr lang="en-US" b="1" dirty="0" smtClean="0"/>
              <a:t>Fine granularity</a:t>
            </a:r>
            <a:r>
              <a:rPr lang="en-US" dirty="0" smtClean="0"/>
              <a:t> refers to small item size where as </a:t>
            </a:r>
            <a:r>
              <a:rPr lang="en-US" b="1" dirty="0" smtClean="0"/>
              <a:t>coarse granularity</a:t>
            </a:r>
            <a:r>
              <a:rPr lang="en-US" dirty="0" smtClean="0"/>
              <a:t> refers to large item size</a:t>
            </a:r>
          </a:p>
          <a:p>
            <a:pPr algn="just"/>
            <a:r>
              <a:rPr lang="en-US" dirty="0" smtClean="0"/>
              <a:t>Several factors must be considered in choosing the data item size such as types of transactions involved.</a:t>
            </a:r>
          </a:p>
          <a:p>
            <a:pPr algn="just"/>
            <a:r>
              <a:rPr lang="en-US" dirty="0" smtClean="0"/>
              <a:t> If typical transaction accesses a small number of records, it advantageous to have the data item granularity be one record. </a:t>
            </a:r>
          </a:p>
          <a:p>
            <a:pPr algn="just"/>
            <a:r>
              <a:rPr lang="en-US" dirty="0" smtClean="0"/>
              <a:t>On the other hand, if a transaction typically accesses many records in the same field, it may be better to have block or file </a:t>
            </a:r>
            <a:r>
              <a:rPr lang="en-US" b="1" dirty="0" smtClean="0"/>
              <a:t>granularity</a:t>
            </a:r>
            <a:r>
              <a:rPr lang="en-US" dirty="0" smtClean="0"/>
              <a:t> so that the transaction will consider all those records as one data items</a:t>
            </a:r>
          </a:p>
        </p:txBody>
      </p:sp>
      <p:sp>
        <p:nvSpPr>
          <p:cNvPr id="4" name="Slide Number Placeholder 3"/>
          <p:cNvSpPr>
            <a:spLocks noGrp="1"/>
          </p:cNvSpPr>
          <p:nvPr>
            <p:ph type="sldNum" sz="quarter" idx="12"/>
          </p:nvPr>
        </p:nvSpPr>
        <p:spPr/>
        <p:txBody>
          <a:bodyPr/>
          <a:lstStyle/>
          <a:p>
            <a:fld id="{7BCB5923-EA58-4444-9C5F-6FD9EA66F364}"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639762"/>
          </a:xfrm>
        </p:spPr>
        <p:txBody>
          <a:bodyPr>
            <a:normAutofit fontScale="90000"/>
          </a:bodyPr>
          <a:lstStyle/>
          <a:p>
            <a:r>
              <a:rPr lang="en-US" b="1" dirty="0" smtClean="0"/>
              <a:t>Multiple Granularity Level Locking</a:t>
            </a:r>
            <a:endParaRPr lang="en-US" b="1" dirty="0"/>
          </a:p>
        </p:txBody>
      </p:sp>
      <p:sp>
        <p:nvSpPr>
          <p:cNvPr id="3" name="Content Placeholder 2"/>
          <p:cNvSpPr>
            <a:spLocks noGrp="1"/>
          </p:cNvSpPr>
          <p:nvPr>
            <p:ph idx="1"/>
          </p:nvPr>
        </p:nvSpPr>
        <p:spPr>
          <a:xfrm>
            <a:off x="0" y="1187450"/>
            <a:ext cx="8686800" cy="5365750"/>
          </a:xfrm>
        </p:spPr>
        <p:txBody>
          <a:bodyPr>
            <a:normAutofit fontScale="85000" lnSpcReduction="20000"/>
          </a:bodyPr>
          <a:lstStyle/>
          <a:p>
            <a:pPr algn="just"/>
            <a:r>
              <a:rPr lang="en-US" dirty="0" smtClean="0"/>
              <a:t>Since the best </a:t>
            </a:r>
            <a:r>
              <a:rPr lang="en-US" b="1" dirty="0" smtClean="0"/>
              <a:t>granularity</a:t>
            </a:r>
            <a:r>
              <a:rPr lang="en-US" dirty="0" smtClean="0"/>
              <a:t> size depends on the given transaction, it seems appropriate that a database system should support multiple levels of </a:t>
            </a:r>
            <a:r>
              <a:rPr lang="en-US" b="1" dirty="0" smtClean="0"/>
              <a:t>granularity</a:t>
            </a:r>
            <a:r>
              <a:rPr lang="en-US" dirty="0" smtClean="0"/>
              <a:t>, where the </a:t>
            </a:r>
            <a:r>
              <a:rPr lang="en-US" b="1" dirty="0" smtClean="0"/>
              <a:t>granularity</a:t>
            </a:r>
            <a:r>
              <a:rPr lang="en-US" dirty="0" smtClean="0"/>
              <a:t> level can be adjusted dynamically for various mixes of transactions. </a:t>
            </a:r>
          </a:p>
          <a:p>
            <a:pPr algn="just"/>
            <a:endParaRPr lang="en-US" dirty="0" smtClean="0"/>
          </a:p>
          <a:p>
            <a:pPr algn="just"/>
            <a:r>
              <a:rPr lang="en-US" dirty="0" smtClean="0"/>
              <a:t>We can represent the granularity of locks in a hierarchical structure where each node represents data items of different size. </a:t>
            </a:r>
          </a:p>
          <a:p>
            <a:pPr algn="just"/>
            <a:endParaRPr lang="en-US" dirty="0"/>
          </a:p>
          <a:p>
            <a:pPr algn="just"/>
            <a:r>
              <a:rPr lang="en-US" dirty="0" smtClean="0"/>
              <a:t>Here the root node represents the entire database, the level1 nodes represents pages, the level3 nodes represent records and level4 represents records. Whenever a node is locked, all its descends are also locked.</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87</a:t>
            </a:fld>
            <a:endParaRPr lang="en-US"/>
          </a:p>
        </p:txBody>
      </p:sp>
    </p:spTree>
    <p:extLst>
      <p:ext uri="{BB962C8B-B14F-4D97-AF65-F5344CB8AC3E}">
        <p14:creationId xmlns:p14="http://schemas.microsoft.com/office/powerpoint/2010/main" val="30240877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sz="2600" dirty="0" smtClean="0"/>
          </a:p>
          <a:p>
            <a:endParaRPr lang="en-US" sz="2600" dirty="0" smtClean="0"/>
          </a:p>
          <a:p>
            <a:r>
              <a:rPr lang="en-US" sz="2600" dirty="0" smtClean="0"/>
              <a:t>Figure: Hierarchy of Data Granularity</a:t>
            </a:r>
            <a:endParaRPr lang="en-US" sz="26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88</a:t>
            </a:fld>
            <a:endParaRPr lang="en-US"/>
          </a:p>
        </p:txBody>
      </p:sp>
      <p:sp>
        <p:nvSpPr>
          <p:cNvPr id="5" name="Oval 4"/>
          <p:cNvSpPr/>
          <p:nvPr/>
        </p:nvSpPr>
        <p:spPr>
          <a:xfrm>
            <a:off x="3962400" y="533400"/>
            <a:ext cx="1600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6" name="Oval 5"/>
          <p:cNvSpPr/>
          <p:nvPr/>
        </p:nvSpPr>
        <p:spPr>
          <a:xfrm>
            <a:off x="2362200" y="15240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sp>
        <p:nvSpPr>
          <p:cNvPr id="7" name="Oval 6"/>
          <p:cNvSpPr/>
          <p:nvPr/>
        </p:nvSpPr>
        <p:spPr>
          <a:xfrm>
            <a:off x="6324600" y="17526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sp>
        <p:nvSpPr>
          <p:cNvPr id="8" name="Oval 7"/>
          <p:cNvSpPr/>
          <p:nvPr/>
        </p:nvSpPr>
        <p:spPr>
          <a:xfrm>
            <a:off x="4419600" y="1828800"/>
            <a:ext cx="838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endParaRPr lang="en-US" dirty="0"/>
          </a:p>
        </p:txBody>
      </p:sp>
      <p:sp>
        <p:nvSpPr>
          <p:cNvPr id="9" name="Oval 8"/>
          <p:cNvSpPr/>
          <p:nvPr/>
        </p:nvSpPr>
        <p:spPr>
          <a:xfrm>
            <a:off x="3124200" y="40386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a:t>
            </a:r>
            <a:endParaRPr lang="en-US" dirty="0"/>
          </a:p>
        </p:txBody>
      </p:sp>
      <p:sp>
        <p:nvSpPr>
          <p:cNvPr id="10" name="Oval 9"/>
          <p:cNvSpPr/>
          <p:nvPr/>
        </p:nvSpPr>
        <p:spPr>
          <a:xfrm>
            <a:off x="6019800" y="40386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a:t>
            </a:r>
            <a:endParaRPr lang="en-US" dirty="0"/>
          </a:p>
        </p:txBody>
      </p:sp>
      <p:sp>
        <p:nvSpPr>
          <p:cNvPr id="11" name="Oval 10"/>
          <p:cNvSpPr/>
          <p:nvPr/>
        </p:nvSpPr>
        <p:spPr>
          <a:xfrm>
            <a:off x="4343400" y="3124200"/>
            <a:ext cx="914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Page</a:t>
            </a:r>
            <a:endParaRPr lang="en-US" dirty="0"/>
          </a:p>
        </p:txBody>
      </p:sp>
      <p:sp>
        <p:nvSpPr>
          <p:cNvPr id="12" name="Oval 11"/>
          <p:cNvSpPr/>
          <p:nvPr/>
        </p:nvSpPr>
        <p:spPr>
          <a:xfrm>
            <a:off x="4038600" y="4648200"/>
            <a:ext cx="1295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a:t>
            </a:r>
            <a:endParaRPr lang="en-US" dirty="0"/>
          </a:p>
        </p:txBody>
      </p:sp>
      <p:sp>
        <p:nvSpPr>
          <p:cNvPr id="13" name="Oval 12"/>
          <p:cNvSpPr/>
          <p:nvPr/>
        </p:nvSpPr>
        <p:spPr>
          <a:xfrm>
            <a:off x="2923736" y="5472332"/>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Field</a:t>
            </a:r>
            <a:endParaRPr lang="en-US" dirty="0"/>
          </a:p>
        </p:txBody>
      </p:sp>
      <p:sp>
        <p:nvSpPr>
          <p:cNvPr id="14" name="Oval 13"/>
          <p:cNvSpPr/>
          <p:nvPr/>
        </p:nvSpPr>
        <p:spPr>
          <a:xfrm>
            <a:off x="5715000" y="5410200"/>
            <a:ext cx="914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Field</a:t>
            </a:r>
            <a:endParaRPr lang="en-US" dirty="0"/>
          </a:p>
        </p:txBody>
      </p:sp>
      <p:cxnSp>
        <p:nvCxnSpPr>
          <p:cNvPr id="16" name="Straight Connector 15"/>
          <p:cNvCxnSpPr>
            <a:stCxn id="12" idx="3"/>
          </p:cNvCxnSpPr>
          <p:nvPr/>
        </p:nvCxnSpPr>
        <p:spPr>
          <a:xfrm rot="5400000">
            <a:off x="3784017" y="5118310"/>
            <a:ext cx="394074" cy="494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29200" y="5181600"/>
            <a:ext cx="762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3"/>
            <a:endCxn id="9" idx="7"/>
          </p:cNvCxnSpPr>
          <p:nvPr/>
        </p:nvCxnSpPr>
        <p:spPr>
          <a:xfrm rot="5400000">
            <a:off x="3922385" y="3561789"/>
            <a:ext cx="537230" cy="5726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5"/>
            <a:endCxn id="10" idx="1"/>
          </p:cNvCxnSpPr>
          <p:nvPr/>
        </p:nvCxnSpPr>
        <p:spPr>
          <a:xfrm rot="16200000" flipH="1">
            <a:off x="5370185" y="3333189"/>
            <a:ext cx="537230" cy="1029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4"/>
          </p:cNvCxnSpPr>
          <p:nvPr/>
        </p:nvCxnSpPr>
        <p:spPr>
          <a:xfrm rot="5400000">
            <a:off x="4305300" y="41529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338257" y="928108"/>
            <a:ext cx="579951" cy="99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486400" y="1066800"/>
            <a:ext cx="1295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5" idx="4"/>
            <a:endCxn id="8" idx="0"/>
          </p:cNvCxnSpPr>
          <p:nvPr/>
        </p:nvCxnSpPr>
        <p:spPr>
          <a:xfrm rot="16200000" flipH="1">
            <a:off x="4572000" y="1562100"/>
            <a:ext cx="457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8" idx="4"/>
          </p:cNvCxnSpPr>
          <p:nvPr/>
        </p:nvCxnSpPr>
        <p:spPr>
          <a:xfrm rot="16200000" flipH="1">
            <a:off x="4552950" y="2724150"/>
            <a:ext cx="685800" cy="1143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79437"/>
          </a:xfrm>
        </p:spPr>
        <p:txBody>
          <a:bodyPr>
            <a:normAutofit fontScale="90000"/>
          </a:bodyPr>
          <a:lstStyle/>
          <a:p>
            <a:r>
              <a:rPr lang="en-US" sz="3200" b="1" dirty="0" smtClean="0"/>
              <a:t>Concurrency Control Based on Snapshot Isolation</a:t>
            </a:r>
            <a:endParaRPr lang="en-US" sz="3200" b="1" dirty="0"/>
          </a:p>
        </p:txBody>
      </p:sp>
      <p:sp>
        <p:nvSpPr>
          <p:cNvPr id="3" name="Content Placeholder 2"/>
          <p:cNvSpPr>
            <a:spLocks noGrp="1"/>
          </p:cNvSpPr>
          <p:nvPr>
            <p:ph idx="1"/>
          </p:nvPr>
        </p:nvSpPr>
        <p:spPr>
          <a:xfrm>
            <a:off x="76200" y="990600"/>
            <a:ext cx="9067800" cy="5867400"/>
          </a:xfrm>
        </p:spPr>
        <p:txBody>
          <a:bodyPr>
            <a:normAutofit fontScale="92500"/>
          </a:bodyPr>
          <a:lstStyle/>
          <a:p>
            <a:pPr algn="just"/>
            <a:r>
              <a:rPr lang="en-US" sz="2800" dirty="0" smtClean="0"/>
              <a:t>The basic definition of </a:t>
            </a:r>
            <a:r>
              <a:rPr lang="en-US" sz="2800" b="1" dirty="0" smtClean="0"/>
              <a:t>snapshot</a:t>
            </a:r>
            <a:r>
              <a:rPr lang="en-US" sz="2800" dirty="0" smtClean="0"/>
              <a:t> isolation is that a transaction sees data items that it reads on the committed values of the items in the database snapshot (or database state) when the transaction starts. </a:t>
            </a:r>
            <a:r>
              <a:rPr lang="en-US" sz="2800" b="1" dirty="0" smtClean="0"/>
              <a:t>Snapshot</a:t>
            </a:r>
            <a:r>
              <a:rPr lang="en-US" sz="2800" dirty="0" smtClean="0"/>
              <a:t> isolation will ensure that the phantom record problem does not occur, since the database transaction will only see the records that were committed in the database at the time the transaction started. Any insertions, deletions, or updates that occur after the transaction starts will not be seen by the transaction. In addition, </a:t>
            </a:r>
            <a:r>
              <a:rPr lang="en-US" sz="2800" b="1" dirty="0" smtClean="0"/>
              <a:t>snapshot</a:t>
            </a:r>
            <a:r>
              <a:rPr lang="en-US" sz="2800" dirty="0" smtClean="0"/>
              <a:t> isolation does not allow the problem of dirty read and nonrepeatable read to occur</a:t>
            </a:r>
          </a:p>
          <a:p>
            <a:pPr algn="just"/>
            <a:r>
              <a:rPr lang="en-US" sz="2800" dirty="0" smtClean="0"/>
              <a:t>In this scheme, read operations do not require read locks to be applied to the items, thus reducing the overhead associated with two-phase locking.</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89</a:t>
            </a:fld>
            <a:endParaRPr lang="en-US"/>
          </a:p>
        </p:txBody>
      </p:sp>
    </p:spTree>
    <p:extLst>
      <p:ext uri="{BB962C8B-B14F-4D97-AF65-F5344CB8AC3E}">
        <p14:creationId xmlns:p14="http://schemas.microsoft.com/office/powerpoint/2010/main" val="3772174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B0F0"/>
                </a:solidFill>
              </a:rPr>
              <a:t>The Dirty Read (Temporary Update )Problem</a:t>
            </a:r>
            <a:endParaRPr lang="en-US" sz="3200" b="1" dirty="0">
              <a:solidFill>
                <a:srgbClr val="00B0F0"/>
              </a:solidFill>
            </a:endParaRPr>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pPr algn="just"/>
            <a:r>
              <a:rPr lang="en-US" dirty="0" smtClean="0"/>
              <a:t>This problem occurs one transaction updates a database item and then the transaction fails for some reason.</a:t>
            </a:r>
          </a:p>
          <a:p>
            <a:pPr algn="just"/>
            <a:r>
              <a:rPr lang="en-US" dirty="0" smtClean="0"/>
              <a:t>The updated item is accessed by another transaction before it is changed back to its original value which causes transaction T</a:t>
            </a:r>
            <a:r>
              <a:rPr lang="en-US" baseline="-25000" dirty="0" smtClean="0"/>
              <a:t>2</a:t>
            </a:r>
            <a:r>
              <a:rPr lang="en-US" dirty="0" smtClean="0"/>
              <a:t> to have dirty value of the data item.</a:t>
            </a:r>
          </a:p>
          <a:p>
            <a:pPr algn="just"/>
            <a:r>
              <a:rPr lang="en-US" dirty="0" smtClean="0"/>
              <a:t>Again consider the example where two concurrent transactions try to update inventory of product P</a:t>
            </a:r>
            <a:r>
              <a:rPr lang="en-US" baseline="-25000" dirty="0" smtClean="0"/>
              <a:t>1</a:t>
            </a:r>
            <a:r>
              <a:rPr lang="en-US" dirty="0" smtClean="0"/>
              <a:t> simultaneously.</a:t>
            </a:r>
          </a:p>
          <a:p>
            <a:pPr algn="just"/>
            <a:r>
              <a:rPr lang="en-US" dirty="0" smtClean="0"/>
              <a:t>This example is  same as above except that its operations are interleaved in slightly different way and first transaction is failed </a:t>
            </a:r>
            <a:endParaRPr lang="en-US"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79437"/>
          </a:xfrm>
        </p:spPr>
        <p:txBody>
          <a:bodyPr>
            <a:normAutofit fontScale="90000"/>
          </a:bodyPr>
          <a:lstStyle/>
          <a:p>
            <a:r>
              <a:rPr lang="en-US" sz="3200" b="1" dirty="0" smtClean="0"/>
              <a:t>Concurrency Control Based on Snapshot Isolation</a:t>
            </a:r>
            <a:endParaRPr lang="en-US" sz="3200" b="1" dirty="0"/>
          </a:p>
        </p:txBody>
      </p:sp>
      <p:sp>
        <p:nvSpPr>
          <p:cNvPr id="3" name="Content Placeholder 2"/>
          <p:cNvSpPr>
            <a:spLocks noGrp="1"/>
          </p:cNvSpPr>
          <p:nvPr>
            <p:ph idx="1"/>
          </p:nvPr>
        </p:nvSpPr>
        <p:spPr>
          <a:xfrm>
            <a:off x="76200" y="990600"/>
            <a:ext cx="9067800" cy="5867400"/>
          </a:xfrm>
        </p:spPr>
        <p:txBody>
          <a:bodyPr>
            <a:normAutofit fontScale="92500" lnSpcReduction="10000"/>
          </a:bodyPr>
          <a:lstStyle/>
          <a:p>
            <a:pPr algn="just"/>
            <a:r>
              <a:rPr lang="en-US" sz="2800" dirty="0" smtClean="0"/>
              <a:t>However, write operations do require write locks. Thus, for transactions that have many reads, the performance is much better than 2PL. When writes do occur, the system will have to keep track of older versions of the updated items in a temporary </a:t>
            </a:r>
            <a:r>
              <a:rPr lang="en-US" sz="2800" b="1" dirty="0" smtClean="0"/>
              <a:t>version store</a:t>
            </a:r>
            <a:r>
              <a:rPr lang="en-US" sz="2800" dirty="0" smtClean="0"/>
              <a:t> with the </a:t>
            </a:r>
            <a:r>
              <a:rPr lang="en-US" sz="2800" b="1" dirty="0" smtClean="0"/>
              <a:t>timestamp</a:t>
            </a:r>
            <a:r>
              <a:rPr lang="en-US" sz="2800" dirty="0" smtClean="0"/>
              <a:t> of  when the version was created. This is necessary so that a transaction that started before the item was written can still read the value (version) of the item that was in the database snapshot when the transaction started.</a:t>
            </a:r>
          </a:p>
          <a:p>
            <a:pPr algn="just"/>
            <a:r>
              <a:rPr lang="en-US" sz="2800" dirty="0" smtClean="0"/>
              <a:t>To keep track of versions, items that have been updated will have pointers to a list of recent versions of item in the </a:t>
            </a:r>
            <a:r>
              <a:rPr lang="en-US" sz="2800" b="1" dirty="0" smtClean="0"/>
              <a:t>tempstore</a:t>
            </a:r>
            <a:r>
              <a:rPr lang="en-US" sz="2800" dirty="0" smtClean="0"/>
              <a:t>,so that the correct item can be read for each transaction. The tempstore</a:t>
            </a:r>
            <a:r>
              <a:rPr lang="en-US" sz="2800" dirty="0"/>
              <a:t> </a:t>
            </a:r>
            <a:r>
              <a:rPr lang="en-US" sz="2800" dirty="0" smtClean="0"/>
              <a:t>items will be removed when no longer needed, so a method to decide when to remove unneeded versions will be needed.</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90</a:t>
            </a:fld>
            <a:endParaRPr lang="en-US"/>
          </a:p>
        </p:txBody>
      </p:sp>
    </p:spTree>
    <p:extLst>
      <p:ext uri="{BB962C8B-B14F-4D97-AF65-F5344CB8AC3E}">
        <p14:creationId xmlns:p14="http://schemas.microsoft.com/office/powerpoint/2010/main" val="33919873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79437"/>
          </a:xfrm>
        </p:spPr>
        <p:txBody>
          <a:bodyPr>
            <a:normAutofit fontScale="90000"/>
          </a:bodyPr>
          <a:lstStyle/>
          <a:p>
            <a:r>
              <a:rPr lang="en-US" sz="3200" b="1" dirty="0" smtClean="0"/>
              <a:t>Concurrency Control Based on Snapshot Isolation</a:t>
            </a:r>
            <a:endParaRPr lang="en-US" sz="3200" b="1" dirty="0"/>
          </a:p>
        </p:txBody>
      </p:sp>
      <p:sp>
        <p:nvSpPr>
          <p:cNvPr id="3" name="Content Placeholder 2"/>
          <p:cNvSpPr>
            <a:spLocks noGrp="1"/>
          </p:cNvSpPr>
          <p:nvPr>
            <p:ph idx="1"/>
          </p:nvPr>
        </p:nvSpPr>
        <p:spPr>
          <a:xfrm>
            <a:off x="76200" y="990600"/>
            <a:ext cx="9067800" cy="5867400"/>
          </a:xfrm>
        </p:spPr>
        <p:txBody>
          <a:bodyPr>
            <a:normAutofit/>
          </a:bodyPr>
          <a:lstStyle/>
          <a:p>
            <a:pPr algn="just"/>
            <a:r>
              <a:rPr lang="en-US" sz="2800" dirty="0" smtClean="0"/>
              <a:t>Snapshot isolation has been adopted by several major database management systems such as </a:t>
            </a:r>
            <a:r>
              <a:rPr lang="en-US" sz="2800" b="1" dirty="0" smtClean="0"/>
              <a:t>SQL Server,</a:t>
            </a:r>
            <a:r>
              <a:rPr lang="en-US" sz="2800" dirty="0" smtClean="0"/>
              <a:t> </a:t>
            </a:r>
            <a:r>
              <a:rPr lang="en-US" sz="2800" b="1" dirty="0" smtClean="0"/>
              <a:t>Oracle</a:t>
            </a:r>
            <a:r>
              <a:rPr lang="en-US" sz="2800" dirty="0" smtClean="0"/>
              <a:t>, </a:t>
            </a:r>
            <a:r>
              <a:rPr lang="en-US" sz="2800" b="1" dirty="0" smtClean="0"/>
              <a:t>PostgreSQL</a:t>
            </a:r>
            <a:r>
              <a:rPr lang="en-US" sz="2800" dirty="0" smtClean="0"/>
              <a:t>, </a:t>
            </a:r>
            <a:r>
              <a:rPr lang="en-US" sz="2800" b="1" dirty="0" smtClean="0"/>
              <a:t>MongoDB</a:t>
            </a:r>
            <a:r>
              <a:rPr lang="en-US" sz="2800" dirty="0" smtClean="0"/>
              <a:t> etc. The main reason for this adaption is that it allows better performance that Serializability. In practice, the snapshot isolation is implemented within mutiversion concurrency control (MVCC) where generated values of each data item (versions) are maintained.</a:t>
            </a:r>
            <a:endParaRPr lang="en-US" sz="2800" dirty="0"/>
          </a:p>
        </p:txBody>
      </p:sp>
      <p:sp>
        <p:nvSpPr>
          <p:cNvPr id="4" name="Slide Number Placeholder 3"/>
          <p:cNvSpPr>
            <a:spLocks noGrp="1"/>
          </p:cNvSpPr>
          <p:nvPr>
            <p:ph type="sldNum" sz="quarter" idx="12"/>
          </p:nvPr>
        </p:nvSpPr>
        <p:spPr/>
        <p:txBody>
          <a:bodyPr/>
          <a:lstStyle/>
          <a:p>
            <a:fld id="{7BCB5923-EA58-4444-9C5F-6FD9EA66F364}" type="slidenum">
              <a:rPr lang="en-US" smtClean="0"/>
              <a:pPr/>
              <a:t>91</a:t>
            </a:fld>
            <a:endParaRPr lang="en-US"/>
          </a:p>
        </p:txBody>
      </p:sp>
    </p:spTree>
    <p:extLst>
      <p:ext uri="{BB962C8B-B14F-4D97-AF65-F5344CB8AC3E}">
        <p14:creationId xmlns:p14="http://schemas.microsoft.com/office/powerpoint/2010/main" val="2841260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2119</TotalTime>
  <Words>6714</Words>
  <Application>Microsoft Office PowerPoint</Application>
  <PresentationFormat>On-screen Show (4:3)</PresentationFormat>
  <Paragraphs>751</Paragraphs>
  <Slides>91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91</vt:i4>
      </vt:variant>
    </vt:vector>
  </HeadingPairs>
  <TitlesOfParts>
    <vt:vector size="95" baseType="lpstr">
      <vt:lpstr>Arial</vt:lpstr>
      <vt:lpstr>Calibri</vt:lpstr>
      <vt:lpstr>Wingdings</vt:lpstr>
      <vt:lpstr>Office Theme</vt:lpstr>
      <vt:lpstr>Unit 9: Concurrency Control Techniques</vt:lpstr>
      <vt:lpstr>Contents of the unit</vt:lpstr>
      <vt:lpstr>Introduction to Concurrency Control</vt:lpstr>
      <vt:lpstr>Introduction to Concurrency Control</vt:lpstr>
      <vt:lpstr>Introduction to Concurrency Control</vt:lpstr>
      <vt:lpstr>Why is Concurrency Control Needed?</vt:lpstr>
      <vt:lpstr>The Lost Update Problem </vt:lpstr>
      <vt:lpstr>Assume initial value of P1 is 300 </vt:lpstr>
      <vt:lpstr>The Dirty Read (Temporary Update )Problem</vt:lpstr>
      <vt:lpstr>Assume initial value of data item P1 is 300</vt:lpstr>
      <vt:lpstr>The Incorrect Summary (Analysis)Problem</vt:lpstr>
      <vt:lpstr>PowerPoint Presentation</vt:lpstr>
      <vt:lpstr>Unrepeated Read Problem:</vt:lpstr>
      <vt:lpstr>Assume that initial value of inventory of product P2 is 15</vt:lpstr>
      <vt:lpstr>The concurrency Control Protocol</vt:lpstr>
      <vt:lpstr>Lock Based Protocols</vt:lpstr>
      <vt:lpstr>Binary Locks</vt:lpstr>
      <vt:lpstr>Binary Locks</vt:lpstr>
      <vt:lpstr>Binary Locks</vt:lpstr>
      <vt:lpstr>Shared/Exclusive Locks</vt:lpstr>
      <vt:lpstr>Shared/Exclusive Locks</vt:lpstr>
      <vt:lpstr>Shared/Exclusive Locks</vt:lpstr>
      <vt:lpstr>Lock Conversion</vt:lpstr>
      <vt:lpstr>Luck Upgrade</vt:lpstr>
      <vt:lpstr>Lock Downgrade</vt:lpstr>
      <vt:lpstr>Two Phase Locking Protocol (2 PL)</vt:lpstr>
      <vt:lpstr>Growing Phase</vt:lpstr>
      <vt:lpstr>Shrinking Phase</vt:lpstr>
      <vt:lpstr>Two Phase Locking Protocol (2 PL)</vt:lpstr>
      <vt:lpstr>PowerPoint Presentation</vt:lpstr>
      <vt:lpstr>PowerPoint Presentation</vt:lpstr>
      <vt:lpstr>PowerPoint Presentation</vt:lpstr>
      <vt:lpstr>Types of 2 PL</vt:lpstr>
      <vt:lpstr>Basic 2PL</vt:lpstr>
      <vt:lpstr>Conservative 2PL</vt:lpstr>
      <vt:lpstr>Strict 2PL</vt:lpstr>
      <vt:lpstr>Rigorous 2 PL</vt:lpstr>
      <vt:lpstr>PowerPoint Presentation</vt:lpstr>
      <vt:lpstr>Deadlock</vt:lpstr>
      <vt:lpstr>Deadlock</vt:lpstr>
      <vt:lpstr>Dealing with Deadlocks</vt:lpstr>
      <vt:lpstr>Dealing with Deadlocks</vt:lpstr>
      <vt:lpstr>Wait –Die Scheme</vt:lpstr>
      <vt:lpstr>Wait –Die Scheme</vt:lpstr>
      <vt:lpstr>Wait –Die Scheme</vt:lpstr>
      <vt:lpstr>Wound-Wait Scheme</vt:lpstr>
      <vt:lpstr>Wound-Wait Scheme</vt:lpstr>
      <vt:lpstr>Wound-Wait Scheme</vt:lpstr>
      <vt:lpstr>Deadlock Detection</vt:lpstr>
      <vt:lpstr>Deadlock Detection</vt:lpstr>
      <vt:lpstr>Example</vt:lpstr>
      <vt:lpstr>PowerPoint Presentation</vt:lpstr>
      <vt:lpstr>PowerPoint Presentation</vt:lpstr>
      <vt:lpstr>PowerPoint Presentation</vt:lpstr>
      <vt:lpstr>Recovery From Deadlock</vt:lpstr>
      <vt:lpstr>Victim Selection</vt:lpstr>
      <vt:lpstr>Timeout Mechanism</vt:lpstr>
      <vt:lpstr>Starvation</vt:lpstr>
      <vt:lpstr>Starvation</vt:lpstr>
      <vt:lpstr>Time Stamp based Concurrency Control</vt:lpstr>
      <vt:lpstr>Timestamps</vt:lpstr>
      <vt:lpstr>Timestamps</vt:lpstr>
      <vt:lpstr>Time Stamp based Concurrency Control</vt:lpstr>
      <vt:lpstr>Time Stamp based Concurrency Control</vt:lpstr>
      <vt:lpstr>Timestamp Ordering Protocol</vt:lpstr>
      <vt:lpstr>Basic Timestamp Ordering Protocol</vt:lpstr>
      <vt:lpstr>PowerPoint Presentation</vt:lpstr>
      <vt:lpstr>Example</vt:lpstr>
      <vt:lpstr>Strict Timestamp Ordering</vt:lpstr>
      <vt:lpstr>Example</vt:lpstr>
      <vt:lpstr>Multi-version Concurrency Control</vt:lpstr>
      <vt:lpstr>Multiple version Technique Based on Timestamp Ordering</vt:lpstr>
      <vt:lpstr>PowerPoint Presentation</vt:lpstr>
      <vt:lpstr>Example 1</vt:lpstr>
      <vt:lpstr>Example 2</vt:lpstr>
      <vt:lpstr>Multi-Version Two Phase Locking using Certify Locks</vt:lpstr>
      <vt:lpstr>PowerPoint Presentation</vt:lpstr>
      <vt:lpstr>Multi-version Two Phase Locking using Certify Locks</vt:lpstr>
      <vt:lpstr>Validation (Optimistic )Concurrency Control Schemes</vt:lpstr>
      <vt:lpstr>PowerPoint Presentation</vt:lpstr>
      <vt:lpstr>PowerPoint Presentation</vt:lpstr>
      <vt:lpstr>PowerPoint Presentation</vt:lpstr>
      <vt:lpstr>PowerPoint Presentation</vt:lpstr>
      <vt:lpstr>PowerPoint Presentation</vt:lpstr>
      <vt:lpstr>Granularity of Data Items and Multiple Granularity Locking</vt:lpstr>
      <vt:lpstr>Multiple Granularities</vt:lpstr>
      <vt:lpstr>Multiple Granularity Level Locking</vt:lpstr>
      <vt:lpstr>PowerPoint Presentation</vt:lpstr>
      <vt:lpstr>Concurrency Control Based on Snapshot Isolation</vt:lpstr>
      <vt:lpstr>Concurrency Control Based on Snapshot Isolation</vt:lpstr>
      <vt:lpstr>Concurrency Control Based on Snapshot Isolation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 Techniques</dc:title>
  <dc:creator>kp</dc:creator>
  <cp:lastModifiedBy>Dell</cp:lastModifiedBy>
  <cp:revision>176</cp:revision>
  <dcterms:created xsi:type="dcterms:W3CDTF">2017-11-08T15:13:29Z</dcterms:created>
  <dcterms:modified xsi:type="dcterms:W3CDTF">2023-05-08T10:26:26Z</dcterms:modified>
</cp:coreProperties>
</file>