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22.jpg" ContentType="image/jpeg"/>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25.jpg" ContentType="image/jpeg"/>
  <Override PartName="/ppt/media/image26.jpg" ContentType="image/jpeg"/>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29.jpg" ContentType="image/jpeg"/>
  <Override PartName="/ppt/notesSlides/notesSlide19.xml" ContentType="application/vnd.openxmlformats-officedocument.presentationml.notesSlide+xml"/>
  <Override PartName="/ppt/notesSlides/notesSlide20.xml" ContentType="application/vnd.openxmlformats-officedocument.presentationml.notesSlide+xml"/>
  <Override PartName="/ppt/media/image36.jpg" ContentType="image/jpeg"/>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 id="2147483797" r:id="rId2"/>
    <p:sldMasterId id="2147483809" r:id="rId3"/>
  </p:sldMasterIdLst>
  <p:notesMasterIdLst>
    <p:notesMasterId r:id="rId75"/>
  </p:notesMasterIdLst>
  <p:sldIdLst>
    <p:sldId id="256" r:id="rId4"/>
    <p:sldId id="257" r:id="rId5"/>
    <p:sldId id="336" r:id="rId6"/>
    <p:sldId id="337" r:id="rId7"/>
    <p:sldId id="338" r:id="rId8"/>
    <p:sldId id="349" r:id="rId9"/>
    <p:sldId id="339" r:id="rId10"/>
    <p:sldId id="340" r:id="rId11"/>
    <p:sldId id="341" r:id="rId12"/>
    <p:sldId id="342" r:id="rId13"/>
    <p:sldId id="343" r:id="rId14"/>
    <p:sldId id="344" r:id="rId15"/>
    <p:sldId id="351" r:id="rId16"/>
    <p:sldId id="353" r:id="rId17"/>
    <p:sldId id="348" r:id="rId18"/>
    <p:sldId id="386" r:id="rId19"/>
    <p:sldId id="387" r:id="rId20"/>
    <p:sldId id="388" r:id="rId21"/>
    <p:sldId id="390" r:id="rId22"/>
    <p:sldId id="391" r:id="rId23"/>
    <p:sldId id="392" r:id="rId24"/>
    <p:sldId id="393" r:id="rId25"/>
    <p:sldId id="270" r:id="rId26"/>
    <p:sldId id="272" r:id="rId27"/>
    <p:sldId id="273" r:id="rId28"/>
    <p:sldId id="394" r:id="rId29"/>
    <p:sldId id="395" r:id="rId30"/>
    <p:sldId id="396" r:id="rId31"/>
    <p:sldId id="397" r:id="rId32"/>
    <p:sldId id="398" r:id="rId33"/>
    <p:sldId id="399" r:id="rId34"/>
    <p:sldId id="370" r:id="rId35"/>
    <p:sldId id="371" r:id="rId36"/>
    <p:sldId id="372" r:id="rId37"/>
    <p:sldId id="373" r:id="rId38"/>
    <p:sldId id="374" r:id="rId39"/>
    <p:sldId id="429" r:id="rId40"/>
    <p:sldId id="376" r:id="rId41"/>
    <p:sldId id="430" r:id="rId42"/>
    <p:sldId id="431" r:id="rId43"/>
    <p:sldId id="432" r:id="rId44"/>
    <p:sldId id="377" r:id="rId45"/>
    <p:sldId id="378" r:id="rId46"/>
    <p:sldId id="379" r:id="rId47"/>
    <p:sldId id="400" r:id="rId48"/>
    <p:sldId id="401" r:id="rId49"/>
    <p:sldId id="402" r:id="rId50"/>
    <p:sldId id="403" r:id="rId51"/>
    <p:sldId id="407" r:id="rId52"/>
    <p:sldId id="408" r:id="rId53"/>
    <p:sldId id="405" r:id="rId54"/>
    <p:sldId id="409" r:id="rId55"/>
    <p:sldId id="433" r:id="rId56"/>
    <p:sldId id="410" r:id="rId57"/>
    <p:sldId id="411" r:id="rId58"/>
    <p:sldId id="412" r:id="rId59"/>
    <p:sldId id="413" r:id="rId60"/>
    <p:sldId id="414" r:id="rId61"/>
    <p:sldId id="415" r:id="rId62"/>
    <p:sldId id="308" r:id="rId63"/>
    <p:sldId id="419" r:id="rId64"/>
    <p:sldId id="420" r:id="rId65"/>
    <p:sldId id="324" r:id="rId66"/>
    <p:sldId id="421" r:id="rId67"/>
    <p:sldId id="422" r:id="rId68"/>
    <p:sldId id="423" r:id="rId69"/>
    <p:sldId id="424" r:id="rId70"/>
    <p:sldId id="425" r:id="rId71"/>
    <p:sldId id="428" r:id="rId72"/>
    <p:sldId id="427" r:id="rId73"/>
    <p:sldId id="434" r:id="rId74"/>
  </p:sldIdLst>
  <p:sldSz cx="9144000" cy="6858000" type="screen4x3"/>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34" autoAdjust="0"/>
  </p:normalViewPr>
  <p:slideViewPr>
    <p:cSldViewPr>
      <p:cViewPr varScale="1">
        <p:scale>
          <a:sx n="76" d="100"/>
          <a:sy n="76" d="100"/>
        </p:scale>
        <p:origin x="16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 /><Relationship Id="rId18" Type="http://schemas.openxmlformats.org/officeDocument/2006/relationships/slide" Target="slides/slide15.xml" /><Relationship Id="rId26" Type="http://schemas.openxmlformats.org/officeDocument/2006/relationships/slide" Target="slides/slide23.xml" /><Relationship Id="rId39" Type="http://schemas.openxmlformats.org/officeDocument/2006/relationships/slide" Target="slides/slide36.xml" /><Relationship Id="rId21" Type="http://schemas.openxmlformats.org/officeDocument/2006/relationships/slide" Target="slides/slide18.xml" /><Relationship Id="rId34" Type="http://schemas.openxmlformats.org/officeDocument/2006/relationships/slide" Target="slides/slide31.xml" /><Relationship Id="rId42" Type="http://schemas.openxmlformats.org/officeDocument/2006/relationships/slide" Target="slides/slide39.xml" /><Relationship Id="rId47" Type="http://schemas.openxmlformats.org/officeDocument/2006/relationships/slide" Target="slides/slide44.xml" /><Relationship Id="rId50" Type="http://schemas.openxmlformats.org/officeDocument/2006/relationships/slide" Target="slides/slide47.xml" /><Relationship Id="rId55" Type="http://schemas.openxmlformats.org/officeDocument/2006/relationships/slide" Target="slides/slide52.xml" /><Relationship Id="rId63" Type="http://schemas.openxmlformats.org/officeDocument/2006/relationships/slide" Target="slides/slide60.xml" /><Relationship Id="rId68" Type="http://schemas.openxmlformats.org/officeDocument/2006/relationships/slide" Target="slides/slide65.xml" /><Relationship Id="rId76" Type="http://schemas.openxmlformats.org/officeDocument/2006/relationships/presProps" Target="presProps.xml" /><Relationship Id="rId7" Type="http://schemas.openxmlformats.org/officeDocument/2006/relationships/slide" Target="slides/slide4.xml" /><Relationship Id="rId71" Type="http://schemas.openxmlformats.org/officeDocument/2006/relationships/slide" Target="slides/slide68.xml" /><Relationship Id="rId2" Type="http://schemas.openxmlformats.org/officeDocument/2006/relationships/slideMaster" Target="slideMasters/slideMaster2.xml" /><Relationship Id="rId16" Type="http://schemas.openxmlformats.org/officeDocument/2006/relationships/slide" Target="slides/slide13.xml" /><Relationship Id="rId29" Type="http://schemas.openxmlformats.org/officeDocument/2006/relationships/slide" Target="slides/slide26.xml" /><Relationship Id="rId11" Type="http://schemas.openxmlformats.org/officeDocument/2006/relationships/slide" Target="slides/slide8.xml" /><Relationship Id="rId24" Type="http://schemas.openxmlformats.org/officeDocument/2006/relationships/slide" Target="slides/slide21.xml" /><Relationship Id="rId32" Type="http://schemas.openxmlformats.org/officeDocument/2006/relationships/slide" Target="slides/slide29.xml" /><Relationship Id="rId37" Type="http://schemas.openxmlformats.org/officeDocument/2006/relationships/slide" Target="slides/slide34.xml" /><Relationship Id="rId40" Type="http://schemas.openxmlformats.org/officeDocument/2006/relationships/slide" Target="slides/slide37.xml" /><Relationship Id="rId45" Type="http://schemas.openxmlformats.org/officeDocument/2006/relationships/slide" Target="slides/slide42.xml" /><Relationship Id="rId53" Type="http://schemas.openxmlformats.org/officeDocument/2006/relationships/slide" Target="slides/slide50.xml" /><Relationship Id="rId58" Type="http://schemas.openxmlformats.org/officeDocument/2006/relationships/slide" Target="slides/slide55.xml" /><Relationship Id="rId66" Type="http://schemas.openxmlformats.org/officeDocument/2006/relationships/slide" Target="slides/slide63.xml" /><Relationship Id="rId74" Type="http://schemas.openxmlformats.org/officeDocument/2006/relationships/slide" Target="slides/slide71.xml" /><Relationship Id="rId79" Type="http://schemas.openxmlformats.org/officeDocument/2006/relationships/tableStyles" Target="tableStyles.xml" /><Relationship Id="rId5" Type="http://schemas.openxmlformats.org/officeDocument/2006/relationships/slide" Target="slides/slide2.xml" /><Relationship Id="rId61" Type="http://schemas.openxmlformats.org/officeDocument/2006/relationships/slide" Target="slides/slide58.xml" /><Relationship Id="rId10" Type="http://schemas.openxmlformats.org/officeDocument/2006/relationships/slide" Target="slides/slide7.xml" /><Relationship Id="rId19" Type="http://schemas.openxmlformats.org/officeDocument/2006/relationships/slide" Target="slides/slide16.xml" /><Relationship Id="rId31" Type="http://schemas.openxmlformats.org/officeDocument/2006/relationships/slide" Target="slides/slide28.xml" /><Relationship Id="rId44" Type="http://schemas.openxmlformats.org/officeDocument/2006/relationships/slide" Target="slides/slide41.xml" /><Relationship Id="rId52" Type="http://schemas.openxmlformats.org/officeDocument/2006/relationships/slide" Target="slides/slide49.xml" /><Relationship Id="rId60" Type="http://schemas.openxmlformats.org/officeDocument/2006/relationships/slide" Target="slides/slide57.xml" /><Relationship Id="rId65" Type="http://schemas.openxmlformats.org/officeDocument/2006/relationships/slide" Target="slides/slide62.xml" /><Relationship Id="rId73" Type="http://schemas.openxmlformats.org/officeDocument/2006/relationships/slide" Target="slides/slide70.xml" /><Relationship Id="rId78" Type="http://schemas.openxmlformats.org/officeDocument/2006/relationships/theme" Target="theme/theme1.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 Id="rId22" Type="http://schemas.openxmlformats.org/officeDocument/2006/relationships/slide" Target="slides/slide19.xml" /><Relationship Id="rId27" Type="http://schemas.openxmlformats.org/officeDocument/2006/relationships/slide" Target="slides/slide24.xml" /><Relationship Id="rId30" Type="http://schemas.openxmlformats.org/officeDocument/2006/relationships/slide" Target="slides/slide27.xml" /><Relationship Id="rId35" Type="http://schemas.openxmlformats.org/officeDocument/2006/relationships/slide" Target="slides/slide32.xml" /><Relationship Id="rId43" Type="http://schemas.openxmlformats.org/officeDocument/2006/relationships/slide" Target="slides/slide40.xml" /><Relationship Id="rId48" Type="http://schemas.openxmlformats.org/officeDocument/2006/relationships/slide" Target="slides/slide45.xml" /><Relationship Id="rId56" Type="http://schemas.openxmlformats.org/officeDocument/2006/relationships/slide" Target="slides/slide53.xml" /><Relationship Id="rId64" Type="http://schemas.openxmlformats.org/officeDocument/2006/relationships/slide" Target="slides/slide61.xml" /><Relationship Id="rId69" Type="http://schemas.openxmlformats.org/officeDocument/2006/relationships/slide" Target="slides/slide66.xml" /><Relationship Id="rId77" Type="http://schemas.openxmlformats.org/officeDocument/2006/relationships/viewProps" Target="viewProps.xml" /><Relationship Id="rId8" Type="http://schemas.openxmlformats.org/officeDocument/2006/relationships/slide" Target="slides/slide5.xml" /><Relationship Id="rId51" Type="http://schemas.openxmlformats.org/officeDocument/2006/relationships/slide" Target="slides/slide48.xml" /><Relationship Id="rId72" Type="http://schemas.openxmlformats.org/officeDocument/2006/relationships/slide" Target="slides/slide69.xml" /><Relationship Id="rId3" Type="http://schemas.openxmlformats.org/officeDocument/2006/relationships/slideMaster" Target="slideMasters/slideMaster3.xml" /><Relationship Id="rId12" Type="http://schemas.openxmlformats.org/officeDocument/2006/relationships/slide" Target="slides/slide9.xml" /><Relationship Id="rId17" Type="http://schemas.openxmlformats.org/officeDocument/2006/relationships/slide" Target="slides/slide14.xml" /><Relationship Id="rId25" Type="http://schemas.openxmlformats.org/officeDocument/2006/relationships/slide" Target="slides/slide22.xml" /><Relationship Id="rId33" Type="http://schemas.openxmlformats.org/officeDocument/2006/relationships/slide" Target="slides/slide30.xml" /><Relationship Id="rId38" Type="http://schemas.openxmlformats.org/officeDocument/2006/relationships/slide" Target="slides/slide35.xml" /><Relationship Id="rId46" Type="http://schemas.openxmlformats.org/officeDocument/2006/relationships/slide" Target="slides/slide43.xml" /><Relationship Id="rId59" Type="http://schemas.openxmlformats.org/officeDocument/2006/relationships/slide" Target="slides/slide56.xml" /><Relationship Id="rId67" Type="http://schemas.openxmlformats.org/officeDocument/2006/relationships/slide" Target="slides/slide64.xml" /><Relationship Id="rId20" Type="http://schemas.openxmlformats.org/officeDocument/2006/relationships/slide" Target="slides/slide17.xml" /><Relationship Id="rId41" Type="http://schemas.openxmlformats.org/officeDocument/2006/relationships/slide" Target="slides/slide38.xml" /><Relationship Id="rId54" Type="http://schemas.openxmlformats.org/officeDocument/2006/relationships/slide" Target="slides/slide51.xml" /><Relationship Id="rId62" Type="http://schemas.openxmlformats.org/officeDocument/2006/relationships/slide" Target="slides/slide59.xml" /><Relationship Id="rId70" Type="http://schemas.openxmlformats.org/officeDocument/2006/relationships/slide" Target="slides/slide67.xml" /><Relationship Id="rId75"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3.xml" /><Relationship Id="rId15" Type="http://schemas.openxmlformats.org/officeDocument/2006/relationships/slide" Target="slides/slide12.xml" /><Relationship Id="rId23" Type="http://schemas.openxmlformats.org/officeDocument/2006/relationships/slide" Target="slides/slide20.xml" /><Relationship Id="rId28" Type="http://schemas.openxmlformats.org/officeDocument/2006/relationships/slide" Target="slides/slide25.xml" /><Relationship Id="rId36" Type="http://schemas.openxmlformats.org/officeDocument/2006/relationships/slide" Target="slides/slide33.xml" /><Relationship Id="rId49" Type="http://schemas.openxmlformats.org/officeDocument/2006/relationships/slide" Target="slides/slide46.xml" /><Relationship Id="rId57" Type="http://schemas.openxmlformats.org/officeDocument/2006/relationships/slide" Target="slides/slide54.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328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202381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1863279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1950148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2877937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571957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716448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68772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67634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Tree>
    <p:extLst>
      <p:ext uri="{BB962C8B-B14F-4D97-AF65-F5344CB8AC3E}">
        <p14:creationId xmlns:p14="http://schemas.microsoft.com/office/powerpoint/2010/main" val="1968831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055"/>
          <p:cNvSpPr>
            <a:spLocks noGrp="1" noChangeArrowheads="1"/>
          </p:cNvSpPr>
          <p:nvPr>
            <p:ph type="sldNum" sz="quarter" idx="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buFont typeface="Arial"/>
              <a:buNone/>
            </a:pPr>
            <a:fld id="{6EAE7EFC-BFA2-4275-9A42-9154BE1298BD}" type="slidenum">
              <a:rPr lang="en-US" altLang="en-US" sz="1400" kern="0">
                <a:solidFill>
                  <a:srgbClr val="000000"/>
                </a:solidFill>
                <a:sym typeface="Arial"/>
              </a:rPr>
              <a:pPr eaLnBrk="1" hangingPunct="1">
                <a:buClr>
                  <a:srgbClr val="000000"/>
                </a:buClr>
                <a:buFont typeface="Arial"/>
                <a:buNone/>
              </a:pPr>
              <a:t>33</a:t>
            </a:fld>
            <a:endParaRPr lang="en-US" altLang="en-US" sz="1400" kern="0">
              <a:solidFill>
                <a:srgbClr val="000000"/>
              </a:solidFill>
              <a:sym typeface="Arial"/>
            </a:endParaRPr>
          </a:p>
        </p:txBody>
      </p:sp>
      <p:sp>
        <p:nvSpPr>
          <p:cNvPr id="150531" name="Rectangle 2"/>
          <p:cNvSpPr>
            <a:spLocks noGrp="1" noRot="1" noChangeAspect="1" noChangeArrowheads="1" noTextEdit="1"/>
          </p:cNvSpPr>
          <p:nvPr>
            <p:ph type="sldImg"/>
          </p:nvPr>
        </p:nvSpPr>
        <p:spPr bwMode="auto">
          <a:xfrm>
            <a:off x="1155700" y="682625"/>
            <a:ext cx="4548188" cy="3411538"/>
          </a:xfrm>
          <a:custGeom>
            <a:avLst/>
            <a:gdLst/>
            <a:ahLst/>
            <a:cxnLst/>
            <a:rect l="l" t="t" r="r" b="b"/>
            <a:pathLst>
              <a:path w="120000" h="120000" extrusionOk="0">
                <a:moveTo>
                  <a:pt x="0" y="0"/>
                </a:moveTo>
                <a:lnTo>
                  <a:pt x="120000" y="0"/>
                </a:lnTo>
                <a:lnTo>
                  <a:pt x="120000" y="120000"/>
                </a:lnTo>
                <a:lnTo>
                  <a:pt x="0" y="120000"/>
                </a:lnTo>
                <a:close/>
              </a:path>
            </a:pathLst>
          </a:custGeom>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50532" name="Rectangle 3"/>
          <p:cNvSpPr>
            <a:spLocks noGrp="1" noChangeArrowheads="1"/>
          </p:cNvSpPr>
          <p:nvPr>
            <p:ph type="body" idx="1"/>
          </p:nvPr>
        </p:nvSpPr>
        <p:spPr bwMode="auto">
          <a:xfrm>
            <a:off x="914400" y="4341813"/>
            <a:ext cx="5029200" cy="411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573444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624136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43068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74452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47146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522547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74661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17786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03251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920325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9504060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959840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FBEC3-687A-8CE9-D771-153708739079}"/>
            </a:ext>
          </a:extLst>
        </p:cNvPr>
        <p:cNvGrpSpPr/>
        <p:nvPr/>
      </p:nvGrpSpPr>
      <p:grpSpPr>
        <a:xfrm>
          <a:off x="0" y="0"/>
          <a:ext cx="0" cy="0"/>
          <a:chOff x="0" y="0"/>
          <a:chExt cx="0" cy="0"/>
        </a:xfrm>
      </p:grpSpPr>
      <p:sp>
        <p:nvSpPr>
          <p:cNvPr id="2" name="Notes Placeholder">
            <a:extLst>
              <a:ext uri="{FF2B5EF4-FFF2-40B4-BE49-F238E27FC236}">
                <a16:creationId xmlns:a16="http://schemas.microsoft.com/office/drawing/2014/main" id="{97D7E38C-AEF9-6D76-BBE1-9AD1343FD86A}"/>
              </a:ext>
            </a:extLst>
          </p:cNvP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917722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381769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176660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505198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1945356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723358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4206749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685800" y="4400550"/>
            <a:ext cx="5486400" cy="3600450"/>
          </a:xfrm>
          <a:prstGeom prst="rect">
            <a:avLst/>
          </a:prstGeom>
        </p:spPr>
        <p:txBody>
          <a:bodyPr>
            <a:normAutofit/>
          </a:bodyPr>
          <a:lstStyle/>
          <a:p>
            <a:endParaRPr/>
          </a:p>
        </p:txBody>
      </p:sp>
    </p:spTree>
    <p:extLst>
      <p:ext uri="{BB962C8B-B14F-4D97-AF65-F5344CB8AC3E}">
        <p14:creationId xmlns:p14="http://schemas.microsoft.com/office/powerpoint/2010/main" val="197623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46309E77-E261-4C58-A087-FE3D4A36E688}"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A1083-F1B2-4447-BC78-196F02007817}" type="slidenum">
              <a:rPr lang="en-US" smtClean="0"/>
              <a:t>‹#›</a:t>
            </a:fld>
            <a:endParaRPr lang="en-US"/>
          </a:p>
        </p:txBody>
      </p:sp>
    </p:spTree>
    <p:extLst>
      <p:ext uri="{BB962C8B-B14F-4D97-AF65-F5344CB8AC3E}">
        <p14:creationId xmlns:p14="http://schemas.microsoft.com/office/powerpoint/2010/main" val="1599304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09E77-E261-4C58-A087-FE3D4A36E688}"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A1083-F1B2-4447-BC78-196F02007817}" type="slidenum">
              <a:rPr lang="en-US" smtClean="0"/>
              <a:t>‹#›</a:t>
            </a:fld>
            <a:endParaRPr lang="en-US"/>
          </a:p>
        </p:txBody>
      </p:sp>
    </p:spTree>
    <p:extLst>
      <p:ext uri="{BB962C8B-B14F-4D97-AF65-F5344CB8AC3E}">
        <p14:creationId xmlns:p14="http://schemas.microsoft.com/office/powerpoint/2010/main" val="58098530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8ADB22-E290-4FC4-B808-CAC4624F0D2E}" type="datetime3">
              <a:rPr lang="en-US" smtClean="0"/>
              <a:t>19 July 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56152311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6895" y="353737"/>
            <a:ext cx="7861852" cy="905220"/>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506895" y="1775791"/>
            <a:ext cx="7782340" cy="3710609"/>
          </a:xfrm>
        </p:spPr>
        <p:txBody>
          <a:bodyPr>
            <a:normAutofit/>
          </a:bodyPr>
          <a:lstStyle>
            <a:lvl1pPr marL="0" indent="0" algn="l">
              <a:buNone/>
              <a:defRPr sz="16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9BBD120E-6626-4E22-98E0-D184E9502931}" type="datetimeFigureOut">
              <a:rPr lang="en-US" smtClean="0">
                <a:solidFill>
                  <a:prstClr val="black">
                    <a:tint val="75000"/>
                  </a:prstClr>
                </a:solidFill>
              </a:rPr>
              <a:pPr/>
              <a:t>7/19/2025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7D71DB9-7D6D-4E60-8FB2-52CDF5B0F6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1306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BD120E-6626-4E22-98E0-D184E9502931}" type="datetimeFigureOut">
              <a:rPr lang="en-US" smtClean="0">
                <a:solidFill>
                  <a:prstClr val="black">
                    <a:tint val="75000"/>
                  </a:prstClr>
                </a:solidFill>
              </a:rPr>
              <a:pPr/>
              <a:t>7/19/2025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7D71DB9-7D6D-4E60-8FB2-52CDF5B0F6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14568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1508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4096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0088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578914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2347627"/>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79433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09E77-E261-4C58-A087-FE3D4A36E688}"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A1083-F1B2-4447-BC78-196F02007817}" type="slidenum">
              <a:rPr lang="en-US" smtClean="0"/>
              <a:t>‹#›</a:t>
            </a:fld>
            <a:endParaRPr lang="en-US"/>
          </a:p>
        </p:txBody>
      </p:sp>
    </p:spTree>
    <p:extLst>
      <p:ext uri="{BB962C8B-B14F-4D97-AF65-F5344CB8AC3E}">
        <p14:creationId xmlns:p14="http://schemas.microsoft.com/office/powerpoint/2010/main" val="32945544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8260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1179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27224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6895" y="353737"/>
            <a:ext cx="7861852" cy="905220"/>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506895" y="1775791"/>
            <a:ext cx="7782340" cy="3710609"/>
          </a:xfrm>
        </p:spPr>
        <p:txBody>
          <a:bodyPr>
            <a:normAutofit/>
          </a:bodyPr>
          <a:lstStyle>
            <a:lvl1pPr marL="0" indent="0" algn="l">
              <a:buNone/>
              <a:defRPr sz="16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9BBD120E-6626-4E22-98E0-D184E9502931}" type="datetimeFigureOut">
              <a:rPr lang="en-US" smtClean="0">
                <a:solidFill>
                  <a:prstClr val="black">
                    <a:tint val="75000"/>
                  </a:prstClr>
                </a:solidFill>
              </a:rPr>
              <a:pPr/>
              <a:t>7/19/2025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7D71DB9-7D6D-4E60-8FB2-52CDF5B0F6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00546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BBD120E-6626-4E22-98E0-D184E9502931}" type="datetimeFigureOut">
              <a:rPr lang="en-US" smtClean="0">
                <a:solidFill>
                  <a:prstClr val="black">
                    <a:tint val="75000"/>
                  </a:prstClr>
                </a:solidFill>
              </a:rPr>
              <a:pPr/>
              <a:t>7/19/2025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7D71DB9-7D6D-4E60-8FB2-52CDF5B0F6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18500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355776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06809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37742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0170760"/>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410636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309E77-E261-4C58-A087-FE3D4A36E688}"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A1083-F1B2-4447-BC78-196F02007817}" type="slidenum">
              <a:rPr lang="en-US" smtClean="0"/>
              <a:t>‹#›</a:t>
            </a:fld>
            <a:endParaRPr lang="en-US"/>
          </a:p>
        </p:txBody>
      </p:sp>
    </p:spTree>
    <p:extLst>
      <p:ext uri="{BB962C8B-B14F-4D97-AF65-F5344CB8AC3E}">
        <p14:creationId xmlns:p14="http://schemas.microsoft.com/office/powerpoint/2010/main" val="140495902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29164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59149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56727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815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309E77-E261-4C58-A087-FE3D4A36E688}"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A1083-F1B2-4447-BC78-196F02007817}" type="slidenum">
              <a:rPr lang="en-US" smtClean="0"/>
              <a:t>‹#›</a:t>
            </a:fld>
            <a:endParaRPr lang="en-US"/>
          </a:p>
        </p:txBody>
      </p:sp>
    </p:spTree>
    <p:extLst>
      <p:ext uri="{BB962C8B-B14F-4D97-AF65-F5344CB8AC3E}">
        <p14:creationId xmlns:p14="http://schemas.microsoft.com/office/powerpoint/2010/main" val="1034954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8ADB22-E290-4FC4-B808-CAC4624F0D2E}" type="datetime3">
              <a:rPr lang="en-US" smtClean="0"/>
              <a:t>19 July 2025</a:t>
            </a:fld>
            <a:endParaRPr lang="en-US"/>
          </a:p>
        </p:txBody>
      </p:sp>
      <p:sp>
        <p:nvSpPr>
          <p:cNvPr id="8" name="Footer Placeholder 7"/>
          <p:cNvSpPr>
            <a:spLocks noGrp="1"/>
          </p:cNvSpPr>
          <p:nvPr>
            <p:ph type="ftr" sz="quarter" idx="11"/>
          </p:nvPr>
        </p:nvSpPr>
        <p:spPr/>
        <p:txBody>
          <a:bodyPr/>
          <a:lstStyle/>
          <a:p>
            <a:r>
              <a:rPr lang="en-GB"/>
              <a:t>Compiled By:  Madan Raj Upreti</a:t>
            </a:r>
            <a:endParaRPr lang="en-GB" dirty="0"/>
          </a:p>
        </p:txBody>
      </p:sp>
      <p:sp>
        <p:nvSpPr>
          <p:cNvPr id="9" name="Slide Number Placeholder 8"/>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21572510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584694-E6AF-4309-9F86-A2F9255C4E7E}" type="datetime3">
              <a:rPr lang="en-US" smtClean="0"/>
              <a:t>19 July 2025</a:t>
            </a:fld>
            <a:endParaRPr lang="en-US"/>
          </a:p>
        </p:txBody>
      </p:sp>
      <p:sp>
        <p:nvSpPr>
          <p:cNvPr id="4" name="Footer Placeholder 3"/>
          <p:cNvSpPr>
            <a:spLocks noGrp="1"/>
          </p:cNvSpPr>
          <p:nvPr>
            <p:ph type="ftr" sz="quarter" idx="11"/>
          </p:nvPr>
        </p:nvSpPr>
        <p:spPr/>
        <p:txBody>
          <a:bodyPr/>
          <a:lstStyle/>
          <a:p>
            <a:r>
              <a:rPr lang="en-GB"/>
              <a:t>Compiled By:  Madan Raj Upreti</a:t>
            </a:r>
            <a:endParaRPr lang="en-GB" dirty="0"/>
          </a:p>
        </p:txBody>
      </p:sp>
      <p:sp>
        <p:nvSpPr>
          <p:cNvPr id="5" name="Slide Number Placeholder 4"/>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59498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09E77-E261-4C58-A087-FE3D4A36E688}" type="datetimeFigureOut">
              <a:rPr lang="en-US" smtClean="0"/>
              <a:t>7/19/2025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40123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6309E77-E261-4C58-A087-FE3D4A36E688}"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43032855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6309E77-E261-4C58-A087-FE3D4A36E688}"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A1083-F1B2-4447-BC78-196F02007817}" type="slidenum">
              <a:rPr lang="en-US" smtClean="0"/>
              <a:t>‹#›</a:t>
            </a:fld>
            <a:endParaRPr lang="en-US"/>
          </a:p>
        </p:txBody>
      </p:sp>
    </p:spTree>
    <p:extLst>
      <p:ext uri="{BB962C8B-B14F-4D97-AF65-F5344CB8AC3E}">
        <p14:creationId xmlns:p14="http://schemas.microsoft.com/office/powerpoint/2010/main" val="405975966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 /><Relationship Id="rId3" Type="http://schemas.openxmlformats.org/officeDocument/2006/relationships/slideLayout" Target="../slideLayouts/slideLayout25.xml" /><Relationship Id="rId7" Type="http://schemas.openxmlformats.org/officeDocument/2006/relationships/slideLayout" Target="../slideLayouts/slideLayout29.xml" /><Relationship Id="rId12" Type="http://schemas.openxmlformats.org/officeDocument/2006/relationships/theme" Target="../theme/theme3.xml" /><Relationship Id="rId2" Type="http://schemas.openxmlformats.org/officeDocument/2006/relationships/slideLayout" Target="../slideLayouts/slideLayout24.xml" /><Relationship Id="rId1" Type="http://schemas.openxmlformats.org/officeDocument/2006/relationships/slideLayout" Target="../slideLayouts/slideLayout23.xml" /><Relationship Id="rId6" Type="http://schemas.openxmlformats.org/officeDocument/2006/relationships/slideLayout" Target="../slideLayouts/slideLayout28.xml" /><Relationship Id="rId11" Type="http://schemas.openxmlformats.org/officeDocument/2006/relationships/slideLayout" Target="../slideLayouts/slideLayout33.xml" /><Relationship Id="rId5" Type="http://schemas.openxmlformats.org/officeDocument/2006/relationships/slideLayout" Target="../slideLayouts/slideLayout27.xml" /><Relationship Id="rId10" Type="http://schemas.openxmlformats.org/officeDocument/2006/relationships/slideLayout" Target="../slideLayouts/slideLayout32.xml" /><Relationship Id="rId4" Type="http://schemas.openxmlformats.org/officeDocument/2006/relationships/slideLayout" Target="../slideLayouts/slideLayout26.xml" /><Relationship Id="rId9" Type="http://schemas.openxmlformats.org/officeDocument/2006/relationships/slideLayout" Target="../slideLayouts/slideLayout3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6309E77-E261-4C58-A087-FE3D4A36E688}" type="datetimeFigureOut">
              <a:rPr lang="en-US" smtClean="0"/>
              <a:t>7/19/2025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BDA1083-F1B2-4447-BC78-196F02007817}" type="slidenum">
              <a:rPr lang="en-US" smtClean="0"/>
              <a:t>‹#›</a:t>
            </a:fld>
            <a:endParaRPr lang="en-US"/>
          </a:p>
        </p:txBody>
      </p:sp>
    </p:spTree>
    <p:extLst>
      <p:ext uri="{BB962C8B-B14F-4D97-AF65-F5344CB8AC3E}">
        <p14:creationId xmlns:p14="http://schemas.microsoft.com/office/powerpoint/2010/main" val="269676793"/>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174" y="365126"/>
            <a:ext cx="8217176" cy="69504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98174" y="1417983"/>
            <a:ext cx="8217176" cy="47589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buClr>
                <a:srgbClr val="000000"/>
              </a:buClr>
              <a:buFont typeface="Arial"/>
              <a:buNone/>
            </a:pPr>
            <a:endParaRPr lang="en-US" kern="0">
              <a:solidFill>
                <a:prstClr val="black">
                  <a:tint val="75000"/>
                </a:prstClr>
              </a:solidFill>
              <a:latin typeface="Arial"/>
              <a:cs typeface="Arial"/>
              <a:sym typeface="Aria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buClr>
                <a:srgbClr val="000000"/>
              </a:buClr>
              <a:buFont typeface="Arial"/>
              <a:buNone/>
            </a:pPr>
            <a:endParaRPr lang="en-US" kern="0">
              <a:solidFill>
                <a:prstClr val="black">
                  <a:tint val="75000"/>
                </a:prstClr>
              </a:solidFill>
              <a:latin typeface="Arial"/>
              <a:cs typeface="Arial"/>
              <a:sym typeface="Aria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buClr>
                <a:srgbClr val="000000"/>
              </a:buClr>
              <a:buFont typeface="Arial"/>
              <a:buNone/>
            </a:pPr>
            <a:fld id="{00000000-1234-1234-1234-123412341234}" type="slidenum">
              <a:rPr lang="en-US" kern="0" smtClean="0">
                <a:solidFill>
                  <a:prstClr val="black">
                    <a:tint val="75000"/>
                  </a:prstClr>
                </a:solidFill>
                <a:latin typeface="Arial"/>
                <a:cs typeface="Arial"/>
                <a:sym typeface="Arial"/>
              </a:rPr>
              <a:pPr>
                <a:buClr>
                  <a:srgbClr val="000000"/>
                </a:buClr>
                <a:buFont typeface="Arial"/>
                <a:buNone/>
              </a:pPr>
              <a:t>‹#›</a:t>
            </a:fld>
            <a:endParaRPr lang="en-US" kern="0">
              <a:solidFill>
                <a:prstClr val="black">
                  <a:tint val="75000"/>
                </a:prstClr>
              </a:solidFill>
              <a:latin typeface="Arial"/>
              <a:cs typeface="Arial"/>
              <a:sym typeface="Arial"/>
            </a:endParaRPr>
          </a:p>
        </p:txBody>
      </p:sp>
    </p:spTree>
    <p:extLst>
      <p:ext uri="{BB962C8B-B14F-4D97-AF65-F5344CB8AC3E}">
        <p14:creationId xmlns:p14="http://schemas.microsoft.com/office/powerpoint/2010/main" val="558625550"/>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hf sldNum="0" hdr="0" ftr="0" dt="0"/>
  <p:txStyles>
    <p:titleStyle>
      <a:lvl1pPr algn="ctr" defTabSz="685800" rtl="0" eaLnBrk="1" latinLnBrk="0" hangingPunct="1">
        <a:lnSpc>
          <a:spcPct val="90000"/>
        </a:lnSpc>
        <a:spcBef>
          <a:spcPct val="0"/>
        </a:spcBef>
        <a:buNone/>
        <a:defRPr sz="3300" kern="1200">
          <a:solidFill>
            <a:srgbClr val="FF0000"/>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125000"/>
        </a:lnSpc>
        <a:spcBef>
          <a:spcPts val="750"/>
        </a:spcBef>
        <a:buFont typeface="Arial" panose="020B0604020202020204" pitchFamily="34" charset="0"/>
        <a:buChar char="•"/>
        <a:defRPr sz="165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125000"/>
        </a:lnSpc>
        <a:spcBef>
          <a:spcPts val="375"/>
        </a:spcBef>
        <a:buFont typeface="Arial" panose="020B0604020202020204" pitchFamily="34" charset="0"/>
        <a:buChar char="•"/>
        <a:defRPr sz="165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125000"/>
        </a:lnSpc>
        <a:spcBef>
          <a:spcPts val="375"/>
        </a:spcBef>
        <a:buFont typeface="Arial" panose="020B0604020202020204" pitchFamily="34" charset="0"/>
        <a:buChar char="•"/>
        <a:defRPr sz="165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125000"/>
        </a:lnSpc>
        <a:spcBef>
          <a:spcPts val="375"/>
        </a:spcBef>
        <a:buFont typeface="Arial" panose="020B0604020202020204" pitchFamily="34" charset="0"/>
        <a:buChar char="•"/>
        <a:defRPr sz="16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125000"/>
        </a:lnSpc>
        <a:spcBef>
          <a:spcPts val="375"/>
        </a:spcBef>
        <a:buFont typeface="Arial" panose="020B0604020202020204" pitchFamily="34" charset="0"/>
        <a:buChar char="•"/>
        <a:defRPr sz="16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174" y="365126"/>
            <a:ext cx="8217176" cy="69504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98174" y="1417983"/>
            <a:ext cx="8217176" cy="47589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buClr>
                <a:srgbClr val="000000"/>
              </a:buClr>
              <a:buFont typeface="Arial"/>
              <a:buNone/>
            </a:pPr>
            <a:endParaRPr lang="en-US" kern="0">
              <a:solidFill>
                <a:prstClr val="black">
                  <a:tint val="75000"/>
                </a:prstClr>
              </a:solidFill>
              <a:latin typeface="Arial"/>
              <a:cs typeface="Arial"/>
              <a:sym typeface="Aria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buClr>
                <a:srgbClr val="000000"/>
              </a:buClr>
              <a:buFont typeface="Arial"/>
              <a:buNone/>
            </a:pPr>
            <a:endParaRPr lang="en-US" kern="0">
              <a:solidFill>
                <a:prstClr val="black">
                  <a:tint val="75000"/>
                </a:prstClr>
              </a:solidFill>
              <a:latin typeface="Arial"/>
              <a:cs typeface="Arial"/>
              <a:sym typeface="Aria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buClr>
                <a:srgbClr val="000000"/>
              </a:buClr>
              <a:buFont typeface="Arial"/>
              <a:buNone/>
            </a:pPr>
            <a:fld id="{00000000-1234-1234-1234-123412341234}" type="slidenum">
              <a:rPr lang="en-US" kern="0" smtClean="0">
                <a:solidFill>
                  <a:prstClr val="black">
                    <a:tint val="75000"/>
                  </a:prstClr>
                </a:solidFill>
                <a:latin typeface="Arial"/>
                <a:cs typeface="Arial"/>
                <a:sym typeface="Arial"/>
              </a:rPr>
              <a:pPr>
                <a:buClr>
                  <a:srgbClr val="000000"/>
                </a:buClr>
                <a:buFont typeface="Arial"/>
                <a:buNone/>
              </a:pPr>
              <a:t>‹#›</a:t>
            </a:fld>
            <a:endParaRPr lang="en-US" kern="0">
              <a:solidFill>
                <a:prstClr val="black">
                  <a:tint val="75000"/>
                </a:prstClr>
              </a:solidFill>
              <a:latin typeface="Arial"/>
              <a:cs typeface="Arial"/>
              <a:sym typeface="Arial"/>
            </a:endParaRPr>
          </a:p>
        </p:txBody>
      </p:sp>
    </p:spTree>
    <p:extLst>
      <p:ext uri="{BB962C8B-B14F-4D97-AF65-F5344CB8AC3E}">
        <p14:creationId xmlns:p14="http://schemas.microsoft.com/office/powerpoint/2010/main" val="988866841"/>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hf sldNum="0" hdr="0" ftr="0" dt="0"/>
  <p:txStyles>
    <p:titleStyle>
      <a:lvl1pPr algn="ctr" defTabSz="685800" rtl="0" eaLnBrk="1" latinLnBrk="0" hangingPunct="1">
        <a:lnSpc>
          <a:spcPct val="90000"/>
        </a:lnSpc>
        <a:spcBef>
          <a:spcPct val="0"/>
        </a:spcBef>
        <a:buNone/>
        <a:defRPr sz="3300" kern="1200">
          <a:solidFill>
            <a:srgbClr val="FF0000"/>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125000"/>
        </a:lnSpc>
        <a:spcBef>
          <a:spcPts val="750"/>
        </a:spcBef>
        <a:buFont typeface="Arial" panose="020B0604020202020204" pitchFamily="34" charset="0"/>
        <a:buChar char="•"/>
        <a:defRPr sz="165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125000"/>
        </a:lnSpc>
        <a:spcBef>
          <a:spcPts val="375"/>
        </a:spcBef>
        <a:buFont typeface="Arial" panose="020B0604020202020204" pitchFamily="34" charset="0"/>
        <a:buChar char="•"/>
        <a:defRPr sz="165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125000"/>
        </a:lnSpc>
        <a:spcBef>
          <a:spcPts val="375"/>
        </a:spcBef>
        <a:buFont typeface="Arial" panose="020B0604020202020204" pitchFamily="34" charset="0"/>
        <a:buChar char="•"/>
        <a:defRPr sz="165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125000"/>
        </a:lnSpc>
        <a:spcBef>
          <a:spcPts val="375"/>
        </a:spcBef>
        <a:buFont typeface="Arial" panose="020B0604020202020204" pitchFamily="34" charset="0"/>
        <a:buChar char="•"/>
        <a:defRPr sz="16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125000"/>
        </a:lnSpc>
        <a:spcBef>
          <a:spcPts val="375"/>
        </a:spcBef>
        <a:buFont typeface="Arial" panose="020B0604020202020204" pitchFamily="34" charset="0"/>
        <a:buChar char="•"/>
        <a:defRPr sz="16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8" Type="http://schemas.openxmlformats.org/officeDocument/2006/relationships/image" Target="../media/image18.png" /><Relationship Id="rId3" Type="http://schemas.openxmlformats.org/officeDocument/2006/relationships/image" Target="../media/image13.png" /><Relationship Id="rId7" Type="http://schemas.openxmlformats.org/officeDocument/2006/relationships/image" Target="../media/image17.png" /><Relationship Id="rId2" Type="http://schemas.openxmlformats.org/officeDocument/2006/relationships/notesSlide" Target="../notesSlides/notesSlide9.xml" /><Relationship Id="rId1" Type="http://schemas.openxmlformats.org/officeDocument/2006/relationships/slideLayout" Target="../slideLayouts/slideLayout7.xml" /><Relationship Id="rId6" Type="http://schemas.openxmlformats.org/officeDocument/2006/relationships/image" Target="../media/image16.png" /><Relationship Id="rId5" Type="http://schemas.openxmlformats.org/officeDocument/2006/relationships/image" Target="../media/image15.png" /><Relationship Id="rId4" Type="http://schemas.openxmlformats.org/officeDocument/2006/relationships/image" Target="../media/image14.png" /></Relationships>
</file>

<file path=ppt/slides/_rels/slide11.xml.rels><?xml version="1.0" encoding="UTF-8" standalone="yes"?>
<Relationships xmlns="http://schemas.openxmlformats.org/package/2006/relationships"><Relationship Id="rId3" Type="http://schemas.openxmlformats.org/officeDocument/2006/relationships/image" Target="../media/image19.jpg" /><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hyperlink" Target="https://www.fs.com/c/gateway-1150?c_site=community&amp;c_ctype=blog&amp;c_from=wordlink&amp;c_cat=BMCS5105-Router&amp;c_rel=27820" TargetMode="External" /><Relationship Id="rId2" Type="http://schemas.openxmlformats.org/officeDocument/2006/relationships/notesSlide" Target="../notesSlides/notesSlide12.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13.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2" Type="http://schemas.openxmlformats.org/officeDocument/2006/relationships/image" Target="../media/image21.jpg" /><Relationship Id="rId1" Type="http://schemas.openxmlformats.org/officeDocument/2006/relationships/slideLayout" Target="../slideLayouts/slideLayout13.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22.jpg" /><Relationship Id="rId1" Type="http://schemas.openxmlformats.org/officeDocument/2006/relationships/slideLayout" Target="../slideLayouts/slideLayout13.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standalone="yes"?>
<Relationships xmlns="http://schemas.openxmlformats.org/package/2006/relationships"><Relationship Id="rId3" Type="http://schemas.openxmlformats.org/officeDocument/2006/relationships/image" Target="../media/image23.jpg" /><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13.xml" /></Relationships>
</file>

<file path=ppt/slides/_rels/slide28.xml.rels><?xml version="1.0" encoding="UTF-8" standalone="yes"?>
<Relationships xmlns="http://schemas.openxmlformats.org/package/2006/relationships"><Relationship Id="rId2" Type="http://schemas.openxmlformats.org/officeDocument/2006/relationships/image" Target="../media/image25.jpg" /><Relationship Id="rId1" Type="http://schemas.openxmlformats.org/officeDocument/2006/relationships/slideLayout" Target="../slideLayouts/slideLayout13.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6.jpg" /><Relationship Id="rId1" Type="http://schemas.openxmlformats.org/officeDocument/2006/relationships/slideLayout" Target="../slideLayouts/slideLayout13.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13.xml" /></Relationships>
</file>

<file path=ppt/slides/_rels/slide32.xml.rels><?xml version="1.0" encoding="UTF-8" standalone="yes"?>
<Relationships xmlns="http://schemas.openxmlformats.org/package/2006/relationships"><Relationship Id="rId2" Type="http://schemas.openxmlformats.org/officeDocument/2006/relationships/image" Target="../media/image27.jpg" /><Relationship Id="rId1" Type="http://schemas.openxmlformats.org/officeDocument/2006/relationships/slideLayout" Target="../slideLayouts/slideLayout13.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13.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18.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standalone="yes"?>
<Relationships xmlns="http://schemas.openxmlformats.org/package/2006/relationships"><Relationship Id="rId2" Type="http://schemas.openxmlformats.org/officeDocument/2006/relationships/image" Target="../media/image29.jpg" /><Relationship Id="rId1" Type="http://schemas.openxmlformats.org/officeDocument/2006/relationships/slideLayout" Target="../slideLayouts/slideLayout13.xml" /></Relationships>
</file>

<file path=ppt/slides/_rels/slide39.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7.xml" /><Relationship Id="rId5" Type="http://schemas.openxmlformats.org/officeDocument/2006/relationships/image" Target="../media/image5.png" /><Relationship Id="rId4" Type="http://schemas.openxmlformats.org/officeDocument/2006/relationships/image" Target="../media/image4.pn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13.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49.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9.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7" Type="http://schemas.openxmlformats.org/officeDocument/2006/relationships/image" Target="../media/image10.png" /><Relationship Id="rId2" Type="http://schemas.openxmlformats.org/officeDocument/2006/relationships/notesSlide" Target="../notesSlides/notesSlide4.xml" /><Relationship Id="rId1" Type="http://schemas.openxmlformats.org/officeDocument/2006/relationships/slideLayout" Target="../slideLayouts/slideLayout7.xml" /><Relationship Id="rId6" Type="http://schemas.openxmlformats.org/officeDocument/2006/relationships/image" Target="../media/image9.png" /><Relationship Id="rId5" Type="http://schemas.openxmlformats.org/officeDocument/2006/relationships/image" Target="../media/image8.png" /><Relationship Id="rId4" Type="http://schemas.openxmlformats.org/officeDocument/2006/relationships/image" Target="../media/image7.png"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52.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9.xml" /></Relationships>
</file>

<file path=ppt/slides/_rels/slide53.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9.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56.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29.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7.xml" /></Relationships>
</file>

<file path=ppt/slides/_rels/slide61.xml.rels><?xml version="1.0" encoding="UTF-8" standalone="yes"?>
<Relationships xmlns="http://schemas.openxmlformats.org/package/2006/relationships"><Relationship Id="rId3" Type="http://schemas.openxmlformats.org/officeDocument/2006/relationships/image" Target="../media/image36.jpg" /><Relationship Id="rId2" Type="http://schemas.openxmlformats.org/officeDocument/2006/relationships/notesSlide" Target="../notesSlides/notesSlide20.xml" /><Relationship Id="rId1" Type="http://schemas.openxmlformats.org/officeDocument/2006/relationships/slideLayout" Target="../slideLayouts/slideLayout7.xml" /></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7.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7.xml" /></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7.xml" /></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7.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7.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7.xml" /></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0.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notesSlide" Target="../notesSlides/notesSlide28.xml" /><Relationship Id="rId1" Type="http://schemas.openxmlformats.org/officeDocument/2006/relationships/slideLayout" Target="../slideLayouts/slideLayout7.xml" /></Relationships>
</file>

<file path=ppt/slides/_rels/slide71.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notesSlide" Target="../notesSlides/notesSlide29.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10200" y="3893820"/>
            <a:ext cx="3733800" cy="7620"/>
          </a:xfrm>
          <a:custGeom>
            <a:avLst/>
            <a:gdLst/>
            <a:ahLst/>
            <a:cxnLst/>
            <a:rect l="l" t="t" r="r" b="b"/>
            <a:pathLst>
              <a:path w="3733800" h="7620">
                <a:moveTo>
                  <a:pt x="0" y="7238"/>
                </a:moveTo>
                <a:lnTo>
                  <a:pt x="3733799" y="7238"/>
                </a:lnTo>
                <a:lnTo>
                  <a:pt x="3733799" y="0"/>
                </a:lnTo>
                <a:lnTo>
                  <a:pt x="0" y="0"/>
                </a:lnTo>
                <a:lnTo>
                  <a:pt x="0" y="7238"/>
                </a:lnTo>
                <a:close/>
              </a:path>
            </a:pathLst>
          </a:custGeom>
          <a:solidFill>
            <a:srgbClr val="437F85"/>
          </a:solidFill>
        </p:spPr>
        <p:txBody>
          <a:bodyPr wrap="square" lIns="0" tIns="0" rIns="0" bIns="0" rtlCol="0"/>
          <a:lstStyle/>
          <a:p>
            <a:endParaRPr/>
          </a:p>
        </p:txBody>
      </p:sp>
      <p:sp>
        <p:nvSpPr>
          <p:cNvPr id="3" name="object 3"/>
          <p:cNvSpPr/>
          <p:nvPr/>
        </p:nvSpPr>
        <p:spPr>
          <a:xfrm>
            <a:off x="5410200" y="3896998"/>
            <a:ext cx="3733800" cy="192405"/>
          </a:xfrm>
          <a:custGeom>
            <a:avLst/>
            <a:gdLst/>
            <a:ahLst/>
            <a:cxnLst/>
            <a:rect l="l" t="t" r="r" b="b"/>
            <a:pathLst>
              <a:path w="3733800" h="192404">
                <a:moveTo>
                  <a:pt x="0" y="192023"/>
                </a:moveTo>
                <a:lnTo>
                  <a:pt x="3733799" y="192023"/>
                </a:lnTo>
                <a:lnTo>
                  <a:pt x="3733799" y="0"/>
                </a:lnTo>
                <a:lnTo>
                  <a:pt x="0" y="0"/>
                </a:lnTo>
                <a:lnTo>
                  <a:pt x="0" y="192023"/>
                </a:lnTo>
                <a:close/>
              </a:path>
            </a:pathLst>
          </a:custGeom>
          <a:solidFill>
            <a:srgbClr val="437F85"/>
          </a:solidFill>
        </p:spPr>
        <p:txBody>
          <a:bodyPr wrap="square" lIns="0" tIns="0" rIns="0" bIns="0" rtlCol="0"/>
          <a:lstStyle/>
          <a:p>
            <a:endParaRPr/>
          </a:p>
        </p:txBody>
      </p:sp>
      <p:sp>
        <p:nvSpPr>
          <p:cNvPr id="4" name="object 4"/>
          <p:cNvSpPr/>
          <p:nvPr/>
        </p:nvSpPr>
        <p:spPr>
          <a:xfrm>
            <a:off x="5410200" y="4119753"/>
            <a:ext cx="3733800" cy="0"/>
          </a:xfrm>
          <a:custGeom>
            <a:avLst/>
            <a:gdLst/>
            <a:ahLst/>
            <a:cxnLst/>
            <a:rect l="l" t="t" r="r" b="b"/>
            <a:pathLst>
              <a:path w="3733800">
                <a:moveTo>
                  <a:pt x="0" y="0"/>
                </a:moveTo>
                <a:lnTo>
                  <a:pt x="3733799" y="0"/>
                </a:lnTo>
              </a:path>
            </a:pathLst>
          </a:custGeom>
          <a:ln w="10413">
            <a:solidFill>
              <a:srgbClr val="437F85"/>
            </a:solidFill>
          </a:ln>
        </p:spPr>
        <p:txBody>
          <a:bodyPr wrap="square" lIns="0" tIns="0" rIns="0" bIns="0" rtlCol="0"/>
          <a:lstStyle/>
          <a:p>
            <a:endParaRPr/>
          </a:p>
        </p:txBody>
      </p:sp>
      <p:sp>
        <p:nvSpPr>
          <p:cNvPr id="5" name="object 5"/>
          <p:cNvSpPr/>
          <p:nvPr/>
        </p:nvSpPr>
        <p:spPr>
          <a:xfrm>
            <a:off x="5410200" y="3976116"/>
            <a:ext cx="3063240" cy="0"/>
          </a:xfrm>
          <a:custGeom>
            <a:avLst/>
            <a:gdLst/>
            <a:ahLst/>
            <a:cxnLst/>
            <a:rect l="l" t="t" r="r" b="b"/>
            <a:pathLst>
              <a:path w="3063240">
                <a:moveTo>
                  <a:pt x="0" y="0"/>
                </a:moveTo>
                <a:lnTo>
                  <a:pt x="3063239" y="0"/>
                </a:lnTo>
              </a:path>
            </a:pathLst>
          </a:custGeom>
          <a:ln w="28701">
            <a:solidFill>
              <a:srgbClr val="FFFFFF"/>
            </a:solidFill>
          </a:ln>
        </p:spPr>
        <p:txBody>
          <a:bodyPr wrap="square" lIns="0" tIns="0" rIns="0" bIns="0" rtlCol="0"/>
          <a:lstStyle/>
          <a:p>
            <a:endParaRPr/>
          </a:p>
        </p:txBody>
      </p:sp>
      <p:sp>
        <p:nvSpPr>
          <p:cNvPr id="6" name="object 6"/>
          <p:cNvSpPr/>
          <p:nvPr/>
        </p:nvSpPr>
        <p:spPr>
          <a:xfrm>
            <a:off x="7376555" y="4060947"/>
            <a:ext cx="1600200" cy="36830"/>
          </a:xfrm>
          <a:custGeom>
            <a:avLst/>
            <a:gdLst/>
            <a:ahLst/>
            <a:cxnLst/>
            <a:rect l="l" t="t" r="r" b="b"/>
            <a:pathLst>
              <a:path w="1600200" h="36829">
                <a:moveTo>
                  <a:pt x="1597395" y="0"/>
                </a:moveTo>
                <a:lnTo>
                  <a:pt x="2651" y="0"/>
                </a:lnTo>
                <a:lnTo>
                  <a:pt x="0" y="2798"/>
                </a:lnTo>
                <a:lnTo>
                  <a:pt x="0" y="33908"/>
                </a:lnTo>
                <a:lnTo>
                  <a:pt x="2651" y="36575"/>
                </a:lnTo>
                <a:lnTo>
                  <a:pt x="1597395" y="36575"/>
                </a:lnTo>
                <a:lnTo>
                  <a:pt x="1600199" y="33908"/>
                </a:lnTo>
                <a:lnTo>
                  <a:pt x="1600199" y="2798"/>
                </a:lnTo>
                <a:lnTo>
                  <a:pt x="1597395" y="0"/>
                </a:lnTo>
                <a:close/>
              </a:path>
            </a:pathLst>
          </a:custGeom>
          <a:solidFill>
            <a:srgbClr val="FFFFFF"/>
          </a:solidFill>
        </p:spPr>
        <p:txBody>
          <a:bodyPr wrap="square" lIns="0" tIns="0" rIns="0" bIns="0" rtlCol="0"/>
          <a:lstStyle/>
          <a:p>
            <a:endParaRPr/>
          </a:p>
        </p:txBody>
      </p:sp>
      <p:sp>
        <p:nvSpPr>
          <p:cNvPr id="7" name="object 7"/>
          <p:cNvSpPr/>
          <p:nvPr/>
        </p:nvSpPr>
        <p:spPr>
          <a:xfrm>
            <a:off x="0" y="3816227"/>
            <a:ext cx="9144000" cy="78105"/>
          </a:xfrm>
          <a:custGeom>
            <a:avLst/>
            <a:gdLst/>
            <a:ahLst/>
            <a:cxnLst/>
            <a:rect l="l" t="t" r="r" b="b"/>
            <a:pathLst>
              <a:path w="9144000" h="78104">
                <a:moveTo>
                  <a:pt x="0" y="77592"/>
                </a:moveTo>
                <a:lnTo>
                  <a:pt x="9143999" y="77592"/>
                </a:lnTo>
                <a:lnTo>
                  <a:pt x="9143999" y="0"/>
                </a:lnTo>
                <a:lnTo>
                  <a:pt x="0" y="0"/>
                </a:lnTo>
                <a:lnTo>
                  <a:pt x="0" y="77592"/>
                </a:lnTo>
                <a:close/>
              </a:path>
            </a:pathLst>
          </a:custGeom>
          <a:solidFill>
            <a:srgbClr val="437F85"/>
          </a:solidFill>
        </p:spPr>
        <p:txBody>
          <a:bodyPr wrap="square" lIns="0" tIns="0" rIns="0" bIns="0" rtlCol="0"/>
          <a:lstStyle/>
          <a:p>
            <a:endParaRPr/>
          </a:p>
        </p:txBody>
      </p:sp>
      <p:sp>
        <p:nvSpPr>
          <p:cNvPr id="8" name="object 8"/>
          <p:cNvSpPr/>
          <p:nvPr/>
        </p:nvSpPr>
        <p:spPr>
          <a:xfrm>
            <a:off x="0" y="3701674"/>
            <a:ext cx="6414135" cy="114935"/>
          </a:xfrm>
          <a:custGeom>
            <a:avLst/>
            <a:gdLst/>
            <a:ahLst/>
            <a:cxnLst/>
            <a:rect l="l" t="t" r="r" b="b"/>
            <a:pathLst>
              <a:path w="6414135" h="114935">
                <a:moveTo>
                  <a:pt x="0" y="114552"/>
                </a:moveTo>
                <a:lnTo>
                  <a:pt x="6413997" y="114552"/>
                </a:lnTo>
                <a:lnTo>
                  <a:pt x="6413997" y="0"/>
                </a:lnTo>
                <a:lnTo>
                  <a:pt x="0" y="0"/>
                </a:lnTo>
                <a:lnTo>
                  <a:pt x="0" y="114552"/>
                </a:lnTo>
                <a:close/>
              </a:path>
            </a:pathLst>
          </a:custGeom>
          <a:solidFill>
            <a:srgbClr val="437F85"/>
          </a:solidFill>
        </p:spPr>
        <p:txBody>
          <a:bodyPr wrap="square" lIns="0" tIns="0" rIns="0" bIns="0" rtlCol="0"/>
          <a:lstStyle/>
          <a:p>
            <a:endParaRPr/>
          </a:p>
        </p:txBody>
      </p:sp>
      <p:sp>
        <p:nvSpPr>
          <p:cNvPr id="9" name="object 9"/>
          <p:cNvSpPr/>
          <p:nvPr/>
        </p:nvSpPr>
        <p:spPr>
          <a:xfrm>
            <a:off x="6413997" y="3701674"/>
            <a:ext cx="2730500" cy="189865"/>
          </a:xfrm>
          <a:custGeom>
            <a:avLst/>
            <a:gdLst/>
            <a:ahLst/>
            <a:cxnLst/>
            <a:rect l="l" t="t" r="r" b="b"/>
            <a:pathLst>
              <a:path w="2730500" h="189864">
                <a:moveTo>
                  <a:pt x="0" y="189859"/>
                </a:moveTo>
                <a:lnTo>
                  <a:pt x="2729996" y="189859"/>
                </a:lnTo>
                <a:lnTo>
                  <a:pt x="2729996" y="0"/>
                </a:lnTo>
                <a:lnTo>
                  <a:pt x="0" y="0"/>
                </a:lnTo>
                <a:lnTo>
                  <a:pt x="0" y="189859"/>
                </a:lnTo>
                <a:close/>
              </a:path>
            </a:pathLst>
          </a:custGeom>
          <a:solidFill>
            <a:srgbClr val="437F85"/>
          </a:solidFill>
        </p:spPr>
        <p:txBody>
          <a:bodyPr wrap="square" lIns="0" tIns="0" rIns="0" bIns="0" rtlCol="0"/>
          <a:lstStyle/>
          <a:p>
            <a:endParaRPr/>
          </a:p>
        </p:txBody>
      </p:sp>
      <p:sp>
        <p:nvSpPr>
          <p:cNvPr id="10" name="object 10"/>
          <p:cNvSpPr/>
          <p:nvPr/>
        </p:nvSpPr>
        <p:spPr>
          <a:xfrm>
            <a:off x="0" y="0"/>
            <a:ext cx="9144000" cy="3702050"/>
          </a:xfrm>
          <a:custGeom>
            <a:avLst/>
            <a:gdLst/>
            <a:ahLst/>
            <a:cxnLst/>
            <a:rect l="l" t="t" r="r" b="b"/>
            <a:pathLst>
              <a:path w="9144000" h="3702050">
                <a:moveTo>
                  <a:pt x="0" y="3701673"/>
                </a:moveTo>
                <a:lnTo>
                  <a:pt x="9143999" y="3701673"/>
                </a:lnTo>
                <a:lnTo>
                  <a:pt x="9143999" y="0"/>
                </a:lnTo>
                <a:lnTo>
                  <a:pt x="0" y="0"/>
                </a:lnTo>
                <a:lnTo>
                  <a:pt x="0" y="3701673"/>
                </a:lnTo>
                <a:close/>
              </a:path>
            </a:pathLst>
          </a:custGeom>
          <a:solidFill>
            <a:srgbClr val="424455"/>
          </a:solidFill>
        </p:spPr>
        <p:txBody>
          <a:bodyPr wrap="square" lIns="0" tIns="0" rIns="0" bIns="0" rtlCol="0"/>
          <a:lstStyle/>
          <a:p>
            <a:endParaRPr/>
          </a:p>
        </p:txBody>
      </p:sp>
      <p:sp>
        <p:nvSpPr>
          <p:cNvPr id="11" name="object 11"/>
          <p:cNvSpPr txBox="1"/>
          <p:nvPr/>
        </p:nvSpPr>
        <p:spPr>
          <a:xfrm>
            <a:off x="3279769" y="1266767"/>
            <a:ext cx="2251075" cy="615553"/>
          </a:xfrm>
          <a:prstGeom prst="rect">
            <a:avLst/>
          </a:prstGeom>
        </p:spPr>
        <p:txBody>
          <a:bodyPr vert="horz" wrap="square" lIns="0" tIns="0" rIns="0" bIns="0" rtlCol="0">
            <a:spAutoFit/>
          </a:bodyPr>
          <a:lstStyle/>
          <a:p>
            <a:pPr marL="12700">
              <a:lnSpc>
                <a:spcPct val="100000"/>
              </a:lnSpc>
            </a:pPr>
            <a:r>
              <a:rPr lang="en-US" sz="4000" spc="-30" dirty="0">
                <a:solidFill>
                  <a:srgbClr val="FFFFFF"/>
                </a:solidFill>
                <a:latin typeface="Trebuchet MS"/>
                <a:cs typeface="Trebuchet MS"/>
              </a:rPr>
              <a:t>Unit 2</a:t>
            </a:r>
            <a:endParaRPr sz="4000" dirty="0">
              <a:latin typeface="Trebuchet MS"/>
              <a:cs typeface="Trebuchet MS"/>
            </a:endParaRPr>
          </a:p>
        </p:txBody>
      </p:sp>
      <p:sp>
        <p:nvSpPr>
          <p:cNvPr id="12" name="object 12"/>
          <p:cNvSpPr txBox="1"/>
          <p:nvPr/>
        </p:nvSpPr>
        <p:spPr>
          <a:xfrm>
            <a:off x="535940" y="3095830"/>
            <a:ext cx="3230880" cy="533400"/>
          </a:xfrm>
          <a:prstGeom prst="rect">
            <a:avLst/>
          </a:prstGeom>
        </p:spPr>
        <p:txBody>
          <a:bodyPr vert="horz" wrap="square" lIns="0" tIns="0" rIns="0" bIns="0" rtlCol="0">
            <a:spAutoFit/>
          </a:bodyPr>
          <a:lstStyle/>
          <a:p>
            <a:pPr marL="12700">
              <a:lnSpc>
                <a:spcPct val="100000"/>
              </a:lnSpc>
            </a:pPr>
            <a:r>
              <a:rPr sz="4000" spc="-220" dirty="0">
                <a:solidFill>
                  <a:srgbClr val="FFFFFF"/>
                </a:solidFill>
                <a:latin typeface="Trebuchet MS"/>
                <a:cs typeface="Trebuchet MS"/>
              </a:rPr>
              <a:t>P</a:t>
            </a:r>
            <a:r>
              <a:rPr sz="4000" spc="-25" dirty="0">
                <a:solidFill>
                  <a:srgbClr val="FFFFFF"/>
                </a:solidFill>
                <a:latin typeface="Trebuchet MS"/>
                <a:cs typeface="Trebuchet MS"/>
              </a:rPr>
              <a:t>hysica</a:t>
            </a:r>
            <a:r>
              <a:rPr sz="4000" spc="-15" dirty="0">
                <a:solidFill>
                  <a:srgbClr val="FFFFFF"/>
                </a:solidFill>
                <a:latin typeface="Trebuchet MS"/>
                <a:cs typeface="Trebuchet MS"/>
              </a:rPr>
              <a:t>l</a:t>
            </a:r>
            <a:r>
              <a:rPr sz="4000" spc="215" dirty="0">
                <a:solidFill>
                  <a:srgbClr val="FFFFFF"/>
                </a:solidFill>
                <a:latin typeface="Times New Roman"/>
                <a:cs typeface="Times New Roman"/>
              </a:rPr>
              <a:t> </a:t>
            </a:r>
            <a:r>
              <a:rPr sz="4000" spc="-5" dirty="0">
                <a:solidFill>
                  <a:srgbClr val="FFFFFF"/>
                </a:solidFill>
                <a:latin typeface="Trebuchet MS"/>
                <a:cs typeface="Trebuchet MS"/>
              </a:rPr>
              <a:t>Layer</a:t>
            </a:r>
            <a:endParaRPr sz="4000">
              <a:latin typeface="Trebuchet MS"/>
              <a:cs typeface="Trebuchet MS"/>
            </a:endParaRPr>
          </a:p>
        </p:txBody>
      </p:sp>
      <p:sp>
        <p:nvSpPr>
          <p:cNvPr id="15" name="Slide Number Placeholder 14"/>
          <p:cNvSpPr>
            <a:spLocks noGrp="1"/>
          </p:cNvSpPr>
          <p:nvPr>
            <p:ph type="sldNum" sz="quarter" idx="12"/>
          </p:nvPr>
        </p:nvSpPr>
        <p:spPr>
          <a:prstGeom prst="rect">
            <a:avLst/>
          </a:prstGeom>
        </p:spPr>
        <p:txBody>
          <a:bodyPr/>
          <a:lstStyle/>
          <a:p>
            <a:fld id="{B6F15528-21DE-4FAA-801E-634DDDAF4B2B}"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7084339" y="2094749"/>
            <a:ext cx="757415" cy="999657"/>
          </a:xfrm>
          <a:prstGeom prst="rect">
            <a:avLst/>
          </a:prstGeom>
          <a:blipFill>
            <a:blip r:embed="rId3" cstate="print"/>
            <a:stretch>
              <a:fillRect/>
            </a:stretch>
          </a:blipFill>
        </p:spPr>
        <p:txBody>
          <a:bodyPr wrap="square" lIns="0" tIns="0" rIns="0" bIns="0" rtlCol="0"/>
          <a:lstStyle/>
          <a:p>
            <a:endParaRPr sz="1350"/>
          </a:p>
        </p:txBody>
      </p:sp>
      <p:sp>
        <p:nvSpPr>
          <p:cNvPr id="6" name="object 6"/>
          <p:cNvSpPr/>
          <p:nvPr/>
        </p:nvSpPr>
        <p:spPr>
          <a:xfrm>
            <a:off x="4798526" y="1846055"/>
            <a:ext cx="757410" cy="999645"/>
          </a:xfrm>
          <a:prstGeom prst="rect">
            <a:avLst/>
          </a:prstGeom>
          <a:blipFill>
            <a:blip r:embed="rId4" cstate="print"/>
            <a:stretch>
              <a:fillRect/>
            </a:stretch>
          </a:blipFill>
        </p:spPr>
        <p:txBody>
          <a:bodyPr wrap="square" lIns="0" tIns="0" rIns="0" bIns="0" rtlCol="0"/>
          <a:lstStyle/>
          <a:p>
            <a:endParaRPr sz="1350"/>
          </a:p>
        </p:txBody>
      </p:sp>
      <p:sp>
        <p:nvSpPr>
          <p:cNvPr id="7" name="object 7"/>
          <p:cNvSpPr/>
          <p:nvPr/>
        </p:nvSpPr>
        <p:spPr>
          <a:xfrm>
            <a:off x="6491979" y="4261454"/>
            <a:ext cx="757405" cy="999645"/>
          </a:xfrm>
          <a:prstGeom prst="rect">
            <a:avLst/>
          </a:prstGeom>
          <a:blipFill>
            <a:blip r:embed="rId5" cstate="print"/>
            <a:stretch>
              <a:fillRect/>
            </a:stretch>
          </a:blipFill>
        </p:spPr>
        <p:txBody>
          <a:bodyPr wrap="square" lIns="0" tIns="0" rIns="0" bIns="0" rtlCol="0"/>
          <a:lstStyle/>
          <a:p>
            <a:endParaRPr sz="1350"/>
          </a:p>
        </p:txBody>
      </p:sp>
      <p:sp>
        <p:nvSpPr>
          <p:cNvPr id="8" name="object 8"/>
          <p:cNvSpPr/>
          <p:nvPr/>
        </p:nvSpPr>
        <p:spPr>
          <a:xfrm>
            <a:off x="5894177" y="3337157"/>
            <a:ext cx="799734" cy="456843"/>
          </a:xfrm>
          <a:prstGeom prst="rect">
            <a:avLst/>
          </a:prstGeom>
          <a:blipFill>
            <a:blip r:embed="rId6" cstate="print"/>
            <a:stretch>
              <a:fillRect/>
            </a:stretch>
          </a:blipFill>
        </p:spPr>
        <p:txBody>
          <a:bodyPr wrap="square" lIns="0" tIns="0" rIns="0" bIns="0" rtlCol="0"/>
          <a:lstStyle/>
          <a:p>
            <a:endParaRPr sz="1350"/>
          </a:p>
        </p:txBody>
      </p:sp>
      <p:sp>
        <p:nvSpPr>
          <p:cNvPr id="9" name="object 9"/>
          <p:cNvSpPr txBox="1"/>
          <p:nvPr/>
        </p:nvSpPr>
        <p:spPr>
          <a:xfrm>
            <a:off x="5894177" y="3337158"/>
            <a:ext cx="800100" cy="184666"/>
          </a:xfrm>
          <a:prstGeom prst="rect">
            <a:avLst/>
          </a:prstGeom>
          <a:ln w="9360">
            <a:solidFill>
              <a:srgbClr val="437F85"/>
            </a:solidFill>
          </a:ln>
        </p:spPr>
        <p:txBody>
          <a:bodyPr vert="horz" wrap="square" lIns="0" tIns="0" rIns="0" bIns="0" rtlCol="0">
            <a:spAutoFit/>
          </a:bodyPr>
          <a:lstStyle/>
          <a:p>
            <a:pPr marL="172403"/>
            <a:r>
              <a:rPr sz="1200" spc="-8" dirty="0">
                <a:latin typeface="Arial Unicode MS"/>
                <a:cs typeface="Arial Unicode MS"/>
              </a:rPr>
              <a:t>Switch</a:t>
            </a:r>
            <a:endParaRPr sz="1200">
              <a:latin typeface="Arial Unicode MS"/>
              <a:cs typeface="Arial Unicode MS"/>
            </a:endParaRPr>
          </a:p>
        </p:txBody>
      </p:sp>
      <p:sp>
        <p:nvSpPr>
          <p:cNvPr id="10" name="object 10"/>
          <p:cNvSpPr/>
          <p:nvPr/>
        </p:nvSpPr>
        <p:spPr>
          <a:xfrm>
            <a:off x="5550500" y="2343059"/>
            <a:ext cx="743902" cy="994410"/>
          </a:xfrm>
          <a:custGeom>
            <a:avLst/>
            <a:gdLst/>
            <a:ahLst/>
            <a:cxnLst/>
            <a:rect l="l" t="t" r="r" b="b"/>
            <a:pathLst>
              <a:path w="991870" h="1325879">
                <a:moveTo>
                  <a:pt x="991361" y="1325483"/>
                </a:moveTo>
                <a:lnTo>
                  <a:pt x="0" y="0"/>
                </a:lnTo>
              </a:path>
            </a:pathLst>
          </a:custGeom>
          <a:ln w="28440">
            <a:solidFill>
              <a:srgbClr val="000000"/>
            </a:solidFill>
          </a:ln>
        </p:spPr>
        <p:txBody>
          <a:bodyPr wrap="square" lIns="0" tIns="0" rIns="0" bIns="0" rtlCol="0"/>
          <a:lstStyle/>
          <a:p>
            <a:endParaRPr sz="1350"/>
          </a:p>
        </p:txBody>
      </p:sp>
      <p:sp>
        <p:nvSpPr>
          <p:cNvPr id="11" name="object 11"/>
          <p:cNvSpPr/>
          <p:nvPr/>
        </p:nvSpPr>
        <p:spPr>
          <a:xfrm>
            <a:off x="6294021" y="2591455"/>
            <a:ext cx="792480" cy="745808"/>
          </a:xfrm>
          <a:custGeom>
            <a:avLst/>
            <a:gdLst/>
            <a:ahLst/>
            <a:cxnLst/>
            <a:rect l="l" t="t" r="r" b="b"/>
            <a:pathLst>
              <a:path w="1056640" h="994410">
                <a:moveTo>
                  <a:pt x="0" y="994288"/>
                </a:moveTo>
                <a:lnTo>
                  <a:pt x="1056650" y="0"/>
                </a:lnTo>
              </a:path>
            </a:pathLst>
          </a:custGeom>
          <a:ln w="28440">
            <a:solidFill>
              <a:srgbClr val="000000"/>
            </a:solidFill>
          </a:ln>
        </p:spPr>
        <p:txBody>
          <a:bodyPr wrap="square" lIns="0" tIns="0" rIns="0" bIns="0" rtlCol="0"/>
          <a:lstStyle/>
          <a:p>
            <a:endParaRPr sz="1350"/>
          </a:p>
        </p:txBody>
      </p:sp>
      <p:sp>
        <p:nvSpPr>
          <p:cNvPr id="12" name="object 12"/>
          <p:cNvSpPr/>
          <p:nvPr/>
        </p:nvSpPr>
        <p:spPr>
          <a:xfrm>
            <a:off x="6294022" y="3794286"/>
            <a:ext cx="200501" cy="963930"/>
          </a:xfrm>
          <a:custGeom>
            <a:avLst/>
            <a:gdLst/>
            <a:ahLst/>
            <a:cxnLst/>
            <a:rect l="l" t="t" r="r" b="b"/>
            <a:pathLst>
              <a:path w="267334" h="1285239">
                <a:moveTo>
                  <a:pt x="266821" y="1285231"/>
                </a:moveTo>
                <a:lnTo>
                  <a:pt x="0" y="0"/>
                </a:lnTo>
              </a:path>
            </a:pathLst>
          </a:custGeom>
          <a:ln w="28440">
            <a:solidFill>
              <a:srgbClr val="000000"/>
            </a:solidFill>
          </a:ln>
        </p:spPr>
        <p:txBody>
          <a:bodyPr wrap="square" lIns="0" tIns="0" rIns="0" bIns="0" rtlCol="0"/>
          <a:lstStyle/>
          <a:p>
            <a:endParaRPr sz="1350"/>
          </a:p>
        </p:txBody>
      </p:sp>
      <p:sp>
        <p:nvSpPr>
          <p:cNvPr id="13" name="object 13"/>
          <p:cNvSpPr/>
          <p:nvPr/>
        </p:nvSpPr>
        <p:spPr>
          <a:xfrm>
            <a:off x="1657350" y="4370243"/>
            <a:ext cx="1600013" cy="342632"/>
          </a:xfrm>
          <a:prstGeom prst="rect">
            <a:avLst/>
          </a:prstGeom>
          <a:blipFill>
            <a:blip r:embed="rId7" cstate="print"/>
            <a:stretch>
              <a:fillRect/>
            </a:stretch>
          </a:blipFill>
        </p:spPr>
        <p:txBody>
          <a:bodyPr wrap="square" lIns="0" tIns="0" rIns="0" bIns="0" rtlCol="0"/>
          <a:lstStyle/>
          <a:p>
            <a:endParaRPr sz="1350"/>
          </a:p>
        </p:txBody>
      </p:sp>
      <p:sp>
        <p:nvSpPr>
          <p:cNvPr id="14" name="object 14"/>
          <p:cNvSpPr txBox="1"/>
          <p:nvPr/>
        </p:nvSpPr>
        <p:spPr>
          <a:xfrm>
            <a:off x="1657350" y="4370242"/>
            <a:ext cx="1600200" cy="184666"/>
          </a:xfrm>
          <a:prstGeom prst="rect">
            <a:avLst/>
          </a:prstGeom>
          <a:ln w="9360">
            <a:solidFill>
              <a:srgbClr val="437F85"/>
            </a:solidFill>
          </a:ln>
        </p:spPr>
        <p:txBody>
          <a:bodyPr vert="horz" wrap="square" lIns="0" tIns="0" rIns="0" bIns="0" rtlCol="0">
            <a:spAutoFit/>
          </a:bodyPr>
          <a:lstStyle/>
          <a:p>
            <a:pPr marL="262890"/>
            <a:r>
              <a:rPr sz="1200" spc="-11" dirty="0">
                <a:latin typeface="Arial Unicode MS"/>
                <a:cs typeface="Arial Unicode MS"/>
              </a:rPr>
              <a:t>Dat</a:t>
            </a:r>
            <a:r>
              <a:rPr sz="1200" spc="-8" dirty="0">
                <a:latin typeface="Arial Unicode MS"/>
                <a:cs typeface="Arial Unicode MS"/>
              </a:rPr>
              <a:t>a</a:t>
            </a:r>
            <a:r>
              <a:rPr sz="1200" spc="41" dirty="0">
                <a:latin typeface="Times New Roman"/>
                <a:cs typeface="Times New Roman"/>
              </a:rPr>
              <a:t> </a:t>
            </a:r>
            <a:r>
              <a:rPr sz="1200" spc="-11" dirty="0">
                <a:latin typeface="Arial Unicode MS"/>
                <a:cs typeface="Arial Unicode MS"/>
              </a:rPr>
              <a:t>L</a:t>
            </a:r>
            <a:r>
              <a:rPr sz="1200" spc="-4" dirty="0">
                <a:latin typeface="Arial Unicode MS"/>
                <a:cs typeface="Arial Unicode MS"/>
              </a:rPr>
              <a:t>i</a:t>
            </a:r>
            <a:r>
              <a:rPr sz="1200" spc="-11" dirty="0">
                <a:latin typeface="Arial Unicode MS"/>
                <a:cs typeface="Arial Unicode MS"/>
              </a:rPr>
              <a:t>n</a:t>
            </a:r>
            <a:r>
              <a:rPr sz="1200" spc="-8" dirty="0">
                <a:latin typeface="Arial Unicode MS"/>
                <a:cs typeface="Arial Unicode MS"/>
              </a:rPr>
              <a:t>k</a:t>
            </a:r>
            <a:r>
              <a:rPr sz="1200" spc="26" dirty="0">
                <a:latin typeface="Times New Roman"/>
                <a:cs typeface="Times New Roman"/>
              </a:rPr>
              <a:t> </a:t>
            </a:r>
            <a:r>
              <a:rPr sz="1200" spc="-11" dirty="0">
                <a:latin typeface="Arial Unicode MS"/>
                <a:cs typeface="Arial Unicode MS"/>
              </a:rPr>
              <a:t>La</a:t>
            </a:r>
            <a:r>
              <a:rPr sz="1200" spc="-4" dirty="0">
                <a:latin typeface="Arial Unicode MS"/>
                <a:cs typeface="Arial Unicode MS"/>
              </a:rPr>
              <a:t>y</a:t>
            </a:r>
            <a:r>
              <a:rPr sz="1200" spc="-11" dirty="0">
                <a:latin typeface="Arial Unicode MS"/>
                <a:cs typeface="Arial Unicode MS"/>
              </a:rPr>
              <a:t>er</a:t>
            </a:r>
            <a:endParaRPr sz="1200">
              <a:latin typeface="Arial Unicode MS"/>
              <a:cs typeface="Arial Unicode MS"/>
            </a:endParaRPr>
          </a:p>
        </p:txBody>
      </p:sp>
      <p:sp>
        <p:nvSpPr>
          <p:cNvPr id="15" name="object 15"/>
          <p:cNvSpPr/>
          <p:nvPr/>
        </p:nvSpPr>
        <p:spPr>
          <a:xfrm>
            <a:off x="1657350" y="4999051"/>
            <a:ext cx="742772" cy="399872"/>
          </a:xfrm>
          <a:prstGeom prst="rect">
            <a:avLst/>
          </a:prstGeom>
          <a:blipFill>
            <a:blip r:embed="rId8" cstate="print"/>
            <a:stretch>
              <a:fillRect/>
            </a:stretch>
          </a:blipFill>
        </p:spPr>
        <p:txBody>
          <a:bodyPr wrap="square" lIns="0" tIns="0" rIns="0" bIns="0" rtlCol="0"/>
          <a:lstStyle/>
          <a:p>
            <a:endParaRPr sz="1350"/>
          </a:p>
        </p:txBody>
      </p:sp>
      <p:sp>
        <p:nvSpPr>
          <p:cNvPr id="16" name="object 16"/>
          <p:cNvSpPr/>
          <p:nvPr/>
        </p:nvSpPr>
        <p:spPr>
          <a:xfrm>
            <a:off x="1657350" y="4999052"/>
            <a:ext cx="742950" cy="400050"/>
          </a:xfrm>
          <a:custGeom>
            <a:avLst/>
            <a:gdLst/>
            <a:ahLst/>
            <a:cxnLst/>
            <a:rect l="l" t="t" r="r" b="b"/>
            <a:pathLst>
              <a:path w="990600" h="533400">
                <a:moveTo>
                  <a:pt x="0" y="533162"/>
                </a:moveTo>
                <a:lnTo>
                  <a:pt x="990362" y="533162"/>
                </a:lnTo>
                <a:lnTo>
                  <a:pt x="990362" y="0"/>
                </a:lnTo>
                <a:lnTo>
                  <a:pt x="0" y="0"/>
                </a:lnTo>
                <a:lnTo>
                  <a:pt x="0" y="533162"/>
                </a:lnTo>
                <a:close/>
              </a:path>
            </a:pathLst>
          </a:custGeom>
          <a:ln w="9360">
            <a:solidFill>
              <a:srgbClr val="437F85"/>
            </a:solidFill>
          </a:ln>
        </p:spPr>
        <p:txBody>
          <a:bodyPr wrap="square" lIns="0" tIns="0" rIns="0" bIns="0" rtlCol="0"/>
          <a:lstStyle/>
          <a:p>
            <a:endParaRPr sz="1350"/>
          </a:p>
        </p:txBody>
      </p:sp>
      <p:sp>
        <p:nvSpPr>
          <p:cNvPr id="17" name="object 17"/>
          <p:cNvSpPr txBox="1"/>
          <p:nvPr/>
        </p:nvSpPr>
        <p:spPr>
          <a:xfrm>
            <a:off x="1734007" y="5032589"/>
            <a:ext cx="587216" cy="369332"/>
          </a:xfrm>
          <a:prstGeom prst="rect">
            <a:avLst/>
          </a:prstGeom>
        </p:spPr>
        <p:txBody>
          <a:bodyPr vert="horz" wrap="square" lIns="0" tIns="0" rIns="0" bIns="0" rtlCol="0">
            <a:spAutoFit/>
          </a:bodyPr>
          <a:lstStyle/>
          <a:p>
            <a:pPr algn="ctr">
              <a:lnSpc>
                <a:spcPct val="100000"/>
              </a:lnSpc>
            </a:pPr>
            <a:r>
              <a:rPr sz="1200" spc="-8" dirty="0">
                <a:latin typeface="Arial Unicode MS"/>
                <a:cs typeface="Arial Unicode MS"/>
              </a:rPr>
              <a:t>Ph</a:t>
            </a:r>
            <a:r>
              <a:rPr sz="1200" spc="-4" dirty="0">
                <a:latin typeface="Arial Unicode MS"/>
                <a:cs typeface="Arial Unicode MS"/>
              </a:rPr>
              <a:t>y</a:t>
            </a:r>
            <a:r>
              <a:rPr sz="1200" spc="-8" dirty="0">
                <a:latin typeface="Arial Unicode MS"/>
                <a:cs typeface="Arial Unicode MS"/>
              </a:rPr>
              <a:t>sic</a:t>
            </a:r>
            <a:r>
              <a:rPr sz="1200" spc="-11" dirty="0">
                <a:latin typeface="Arial Unicode MS"/>
                <a:cs typeface="Arial Unicode MS"/>
              </a:rPr>
              <a:t>al</a:t>
            </a:r>
            <a:endParaRPr sz="1200">
              <a:latin typeface="Arial Unicode MS"/>
              <a:cs typeface="Arial Unicode MS"/>
            </a:endParaRPr>
          </a:p>
          <a:p>
            <a:pPr marL="1905" algn="ctr"/>
            <a:r>
              <a:rPr sz="1200" spc="-11" dirty="0">
                <a:latin typeface="Arial Unicode MS"/>
                <a:cs typeface="Arial Unicode MS"/>
              </a:rPr>
              <a:t>Layer</a:t>
            </a:r>
            <a:endParaRPr sz="1200">
              <a:latin typeface="Arial Unicode MS"/>
              <a:cs typeface="Arial Unicode MS"/>
            </a:endParaRPr>
          </a:p>
        </p:txBody>
      </p:sp>
      <p:sp>
        <p:nvSpPr>
          <p:cNvPr id="18" name="object 18"/>
          <p:cNvSpPr/>
          <p:nvPr/>
        </p:nvSpPr>
        <p:spPr>
          <a:xfrm>
            <a:off x="2514600" y="4999051"/>
            <a:ext cx="742772" cy="399872"/>
          </a:xfrm>
          <a:prstGeom prst="rect">
            <a:avLst/>
          </a:prstGeom>
          <a:blipFill>
            <a:blip r:embed="rId8" cstate="print"/>
            <a:stretch>
              <a:fillRect/>
            </a:stretch>
          </a:blipFill>
        </p:spPr>
        <p:txBody>
          <a:bodyPr wrap="square" lIns="0" tIns="0" rIns="0" bIns="0" rtlCol="0"/>
          <a:lstStyle/>
          <a:p>
            <a:endParaRPr sz="1350"/>
          </a:p>
        </p:txBody>
      </p:sp>
      <p:sp>
        <p:nvSpPr>
          <p:cNvPr id="19" name="object 19"/>
          <p:cNvSpPr txBox="1"/>
          <p:nvPr/>
        </p:nvSpPr>
        <p:spPr>
          <a:xfrm>
            <a:off x="2514600" y="4999052"/>
            <a:ext cx="742950" cy="369332"/>
          </a:xfrm>
          <a:prstGeom prst="rect">
            <a:avLst/>
          </a:prstGeom>
          <a:ln w="9360">
            <a:solidFill>
              <a:srgbClr val="437F85"/>
            </a:solidFill>
          </a:ln>
        </p:spPr>
        <p:txBody>
          <a:bodyPr vert="horz" wrap="square" lIns="0" tIns="0" rIns="0" bIns="0" rtlCol="0">
            <a:spAutoFit/>
          </a:bodyPr>
          <a:lstStyle/>
          <a:p>
            <a:pPr algn="ctr">
              <a:lnSpc>
                <a:spcPct val="100000"/>
              </a:lnSpc>
            </a:pPr>
            <a:r>
              <a:rPr sz="1200" spc="-8" dirty="0">
                <a:latin typeface="Arial Unicode MS"/>
                <a:cs typeface="Arial Unicode MS"/>
              </a:rPr>
              <a:t>Ph</a:t>
            </a:r>
            <a:r>
              <a:rPr sz="1200" spc="-4" dirty="0">
                <a:latin typeface="Arial Unicode MS"/>
                <a:cs typeface="Arial Unicode MS"/>
              </a:rPr>
              <a:t>y</a:t>
            </a:r>
            <a:r>
              <a:rPr sz="1200" spc="-8" dirty="0">
                <a:latin typeface="Arial Unicode MS"/>
                <a:cs typeface="Arial Unicode MS"/>
              </a:rPr>
              <a:t>sic</a:t>
            </a:r>
            <a:r>
              <a:rPr sz="1200" spc="-11" dirty="0">
                <a:latin typeface="Arial Unicode MS"/>
                <a:cs typeface="Arial Unicode MS"/>
              </a:rPr>
              <a:t>al</a:t>
            </a:r>
            <a:endParaRPr sz="1200">
              <a:latin typeface="Arial Unicode MS"/>
              <a:cs typeface="Arial Unicode MS"/>
            </a:endParaRPr>
          </a:p>
          <a:p>
            <a:pPr marL="476" algn="ctr"/>
            <a:r>
              <a:rPr sz="1200" spc="-11" dirty="0">
                <a:latin typeface="Arial Unicode MS"/>
                <a:cs typeface="Arial Unicode MS"/>
              </a:rPr>
              <a:t>Layer</a:t>
            </a:r>
            <a:endParaRPr sz="1200">
              <a:latin typeface="Arial Unicode MS"/>
              <a:cs typeface="Arial Unicode MS"/>
            </a:endParaRPr>
          </a:p>
        </p:txBody>
      </p:sp>
      <p:sp>
        <p:nvSpPr>
          <p:cNvPr id="20" name="object 20"/>
          <p:cNvSpPr/>
          <p:nvPr/>
        </p:nvSpPr>
        <p:spPr>
          <a:xfrm>
            <a:off x="1996671" y="4743833"/>
            <a:ext cx="64294" cy="285750"/>
          </a:xfrm>
          <a:custGeom>
            <a:avLst/>
            <a:gdLst/>
            <a:ahLst/>
            <a:cxnLst/>
            <a:rect l="l" t="t" r="r" b="b"/>
            <a:pathLst>
              <a:path w="85725" h="381000">
                <a:moveTo>
                  <a:pt x="28433" y="295143"/>
                </a:moveTo>
                <a:lnTo>
                  <a:pt x="0" y="295143"/>
                </a:lnTo>
                <a:lnTo>
                  <a:pt x="42562" y="380487"/>
                </a:lnTo>
                <a:lnTo>
                  <a:pt x="78191" y="309371"/>
                </a:lnTo>
                <a:lnTo>
                  <a:pt x="28419" y="309371"/>
                </a:lnTo>
                <a:lnTo>
                  <a:pt x="28433" y="295143"/>
                </a:lnTo>
                <a:close/>
              </a:path>
              <a:path w="85725" h="381000">
                <a:moveTo>
                  <a:pt x="57149" y="0"/>
                </a:moveTo>
                <a:lnTo>
                  <a:pt x="28715" y="0"/>
                </a:lnTo>
                <a:lnTo>
                  <a:pt x="28419" y="309371"/>
                </a:lnTo>
                <a:lnTo>
                  <a:pt x="56851" y="309371"/>
                </a:lnTo>
                <a:lnTo>
                  <a:pt x="57149" y="0"/>
                </a:lnTo>
                <a:close/>
              </a:path>
              <a:path w="85725" h="381000">
                <a:moveTo>
                  <a:pt x="85319" y="295143"/>
                </a:moveTo>
                <a:lnTo>
                  <a:pt x="56865" y="295143"/>
                </a:lnTo>
                <a:lnTo>
                  <a:pt x="56851" y="309371"/>
                </a:lnTo>
                <a:lnTo>
                  <a:pt x="78191" y="309371"/>
                </a:lnTo>
                <a:lnTo>
                  <a:pt x="85319" y="295143"/>
                </a:lnTo>
                <a:close/>
              </a:path>
            </a:pathLst>
          </a:custGeom>
          <a:solidFill>
            <a:srgbClr val="525389"/>
          </a:solidFill>
        </p:spPr>
        <p:txBody>
          <a:bodyPr wrap="square" lIns="0" tIns="0" rIns="0" bIns="0" rtlCol="0"/>
          <a:lstStyle/>
          <a:p>
            <a:endParaRPr sz="1350"/>
          </a:p>
        </p:txBody>
      </p:sp>
      <p:sp>
        <p:nvSpPr>
          <p:cNvPr id="21" name="object 21"/>
          <p:cNvSpPr/>
          <p:nvPr/>
        </p:nvSpPr>
        <p:spPr>
          <a:xfrm>
            <a:off x="2854357" y="4713062"/>
            <a:ext cx="64294" cy="285750"/>
          </a:xfrm>
          <a:custGeom>
            <a:avLst/>
            <a:gdLst/>
            <a:ahLst/>
            <a:cxnLst/>
            <a:rect l="l" t="t" r="r" b="b"/>
            <a:pathLst>
              <a:path w="85725" h="381000">
                <a:moveTo>
                  <a:pt x="28426" y="295274"/>
                </a:moveTo>
                <a:lnTo>
                  <a:pt x="0" y="295274"/>
                </a:lnTo>
                <a:lnTo>
                  <a:pt x="42671" y="380618"/>
                </a:lnTo>
                <a:lnTo>
                  <a:pt x="78229" y="309503"/>
                </a:lnTo>
                <a:lnTo>
                  <a:pt x="28443" y="309503"/>
                </a:lnTo>
                <a:lnTo>
                  <a:pt x="28426" y="295274"/>
                </a:lnTo>
                <a:close/>
              </a:path>
              <a:path w="85725" h="381000">
                <a:moveTo>
                  <a:pt x="56519" y="0"/>
                </a:moveTo>
                <a:lnTo>
                  <a:pt x="28062" y="131"/>
                </a:lnTo>
                <a:lnTo>
                  <a:pt x="28443" y="309503"/>
                </a:lnTo>
                <a:lnTo>
                  <a:pt x="56900" y="309503"/>
                </a:lnTo>
                <a:lnTo>
                  <a:pt x="56519" y="0"/>
                </a:lnTo>
                <a:close/>
              </a:path>
              <a:path w="85725" h="381000">
                <a:moveTo>
                  <a:pt x="85343" y="295274"/>
                </a:moveTo>
                <a:lnTo>
                  <a:pt x="56882" y="295274"/>
                </a:lnTo>
                <a:lnTo>
                  <a:pt x="56900" y="309503"/>
                </a:lnTo>
                <a:lnTo>
                  <a:pt x="78229" y="309503"/>
                </a:lnTo>
                <a:lnTo>
                  <a:pt x="85343" y="295274"/>
                </a:lnTo>
                <a:close/>
              </a:path>
            </a:pathLst>
          </a:custGeom>
          <a:solidFill>
            <a:srgbClr val="525389"/>
          </a:solidFill>
        </p:spPr>
        <p:txBody>
          <a:bodyPr wrap="square" lIns="0" tIns="0" rIns="0" bIns="0" rtlCol="0"/>
          <a:lstStyle/>
          <a:p>
            <a:endParaRPr sz="1350"/>
          </a:p>
        </p:txBody>
      </p:sp>
      <p:sp>
        <p:nvSpPr>
          <p:cNvPr id="22" name="object 22"/>
          <p:cNvSpPr/>
          <p:nvPr/>
        </p:nvSpPr>
        <p:spPr>
          <a:xfrm>
            <a:off x="1968309" y="5429597"/>
            <a:ext cx="64294" cy="285750"/>
          </a:xfrm>
          <a:custGeom>
            <a:avLst/>
            <a:gdLst/>
            <a:ahLst/>
            <a:cxnLst/>
            <a:rect l="l" t="t" r="r" b="b"/>
            <a:pathLst>
              <a:path w="85725" h="381000">
                <a:moveTo>
                  <a:pt x="0" y="295180"/>
                </a:moveTo>
                <a:lnTo>
                  <a:pt x="42589" y="380536"/>
                </a:lnTo>
                <a:lnTo>
                  <a:pt x="78211" y="309445"/>
                </a:lnTo>
                <a:lnTo>
                  <a:pt x="56878" y="309445"/>
                </a:lnTo>
                <a:lnTo>
                  <a:pt x="28443" y="309420"/>
                </a:lnTo>
                <a:lnTo>
                  <a:pt x="28457" y="295204"/>
                </a:lnTo>
                <a:lnTo>
                  <a:pt x="0" y="295180"/>
                </a:lnTo>
                <a:close/>
              </a:path>
              <a:path w="85725" h="381000">
                <a:moveTo>
                  <a:pt x="28457" y="295204"/>
                </a:moveTo>
                <a:lnTo>
                  <a:pt x="28443" y="309420"/>
                </a:lnTo>
                <a:lnTo>
                  <a:pt x="56878" y="309445"/>
                </a:lnTo>
                <a:lnTo>
                  <a:pt x="56892" y="295229"/>
                </a:lnTo>
                <a:lnTo>
                  <a:pt x="28457" y="295204"/>
                </a:lnTo>
                <a:close/>
              </a:path>
              <a:path w="85725" h="381000">
                <a:moveTo>
                  <a:pt x="56892" y="295229"/>
                </a:moveTo>
                <a:lnTo>
                  <a:pt x="56878" y="309445"/>
                </a:lnTo>
                <a:lnTo>
                  <a:pt x="78211" y="309445"/>
                </a:lnTo>
                <a:lnTo>
                  <a:pt x="85322" y="295253"/>
                </a:lnTo>
                <a:lnTo>
                  <a:pt x="56892" y="295229"/>
                </a:lnTo>
                <a:close/>
              </a:path>
              <a:path w="85725" h="381000">
                <a:moveTo>
                  <a:pt x="28730" y="0"/>
                </a:moveTo>
                <a:lnTo>
                  <a:pt x="28457" y="295204"/>
                </a:lnTo>
                <a:lnTo>
                  <a:pt x="56892" y="295229"/>
                </a:lnTo>
                <a:lnTo>
                  <a:pt x="57174" y="36"/>
                </a:lnTo>
                <a:lnTo>
                  <a:pt x="28730" y="0"/>
                </a:lnTo>
                <a:close/>
              </a:path>
            </a:pathLst>
          </a:custGeom>
          <a:solidFill>
            <a:srgbClr val="525389"/>
          </a:solidFill>
        </p:spPr>
        <p:txBody>
          <a:bodyPr wrap="square" lIns="0" tIns="0" rIns="0" bIns="0" rtlCol="0"/>
          <a:lstStyle/>
          <a:p>
            <a:endParaRPr sz="1350"/>
          </a:p>
        </p:txBody>
      </p:sp>
      <p:sp>
        <p:nvSpPr>
          <p:cNvPr id="23" name="object 23"/>
          <p:cNvSpPr/>
          <p:nvPr/>
        </p:nvSpPr>
        <p:spPr>
          <a:xfrm>
            <a:off x="2854357" y="5398915"/>
            <a:ext cx="64294" cy="285750"/>
          </a:xfrm>
          <a:custGeom>
            <a:avLst/>
            <a:gdLst/>
            <a:ahLst/>
            <a:cxnLst/>
            <a:rect l="l" t="t" r="r" b="b"/>
            <a:pathLst>
              <a:path w="85725" h="381000">
                <a:moveTo>
                  <a:pt x="28426" y="295221"/>
                </a:moveTo>
                <a:lnTo>
                  <a:pt x="0" y="295253"/>
                </a:lnTo>
                <a:lnTo>
                  <a:pt x="42671" y="380524"/>
                </a:lnTo>
                <a:lnTo>
                  <a:pt x="78207" y="309432"/>
                </a:lnTo>
                <a:lnTo>
                  <a:pt x="28443" y="309432"/>
                </a:lnTo>
                <a:lnTo>
                  <a:pt x="28426" y="295221"/>
                </a:lnTo>
                <a:close/>
              </a:path>
              <a:path w="85725" h="381000">
                <a:moveTo>
                  <a:pt x="56882" y="295188"/>
                </a:moveTo>
                <a:lnTo>
                  <a:pt x="28426" y="295221"/>
                </a:lnTo>
                <a:lnTo>
                  <a:pt x="28443" y="309432"/>
                </a:lnTo>
                <a:lnTo>
                  <a:pt x="56900" y="309408"/>
                </a:lnTo>
                <a:lnTo>
                  <a:pt x="56882" y="295188"/>
                </a:lnTo>
                <a:close/>
              </a:path>
              <a:path w="85725" h="381000">
                <a:moveTo>
                  <a:pt x="85343" y="295156"/>
                </a:moveTo>
                <a:lnTo>
                  <a:pt x="56882" y="295188"/>
                </a:lnTo>
                <a:lnTo>
                  <a:pt x="56900" y="309408"/>
                </a:lnTo>
                <a:lnTo>
                  <a:pt x="28443" y="309432"/>
                </a:lnTo>
                <a:lnTo>
                  <a:pt x="78207" y="309432"/>
                </a:lnTo>
                <a:lnTo>
                  <a:pt x="85343" y="295156"/>
                </a:lnTo>
                <a:close/>
              </a:path>
              <a:path w="85725" h="381000">
                <a:moveTo>
                  <a:pt x="56519" y="0"/>
                </a:moveTo>
                <a:lnTo>
                  <a:pt x="28062" y="24"/>
                </a:lnTo>
                <a:lnTo>
                  <a:pt x="28426" y="295221"/>
                </a:lnTo>
                <a:lnTo>
                  <a:pt x="56882" y="295188"/>
                </a:lnTo>
                <a:lnTo>
                  <a:pt x="56519" y="0"/>
                </a:lnTo>
                <a:close/>
              </a:path>
            </a:pathLst>
          </a:custGeom>
          <a:solidFill>
            <a:srgbClr val="525389"/>
          </a:solidFill>
        </p:spPr>
        <p:txBody>
          <a:bodyPr wrap="square" lIns="0" tIns="0" rIns="0" bIns="0" rtlCol="0"/>
          <a:lstStyle/>
          <a:p>
            <a:endParaRPr sz="1350"/>
          </a:p>
        </p:txBody>
      </p:sp>
      <p:graphicFrame>
        <p:nvGraphicFramePr>
          <p:cNvPr id="2" name="object 2"/>
          <p:cNvGraphicFramePr>
            <a:graphicFrameLocks noGrp="1"/>
          </p:cNvGraphicFramePr>
          <p:nvPr/>
        </p:nvGraphicFramePr>
        <p:xfrm>
          <a:off x="3567114" y="4338736"/>
          <a:ext cx="2457358" cy="1289774"/>
        </p:xfrm>
        <a:graphic>
          <a:graphicData uri="http://schemas.openxmlformats.org/drawingml/2006/table">
            <a:tbl>
              <a:tblPr firstRow="1" bandRow="1">
                <a:tableStyleId>{2D5ABB26-0587-4C30-8999-92F81FD0307C}</a:tableStyleId>
              </a:tblPr>
              <a:tblGrid>
                <a:gridCol w="1657349">
                  <a:extLst>
                    <a:ext uri="{9D8B030D-6E8A-4147-A177-3AD203B41FA5}">
                      <a16:colId xmlns:a16="http://schemas.microsoft.com/office/drawing/2014/main" val="20000"/>
                    </a:ext>
                  </a:extLst>
                </a:gridCol>
                <a:gridCol w="800009">
                  <a:extLst>
                    <a:ext uri="{9D8B030D-6E8A-4147-A177-3AD203B41FA5}">
                      <a16:colId xmlns:a16="http://schemas.microsoft.com/office/drawing/2014/main" val="20001"/>
                    </a:ext>
                  </a:extLst>
                </a:gridCol>
              </a:tblGrid>
              <a:tr h="466817">
                <a:tc>
                  <a:txBody>
                    <a:bodyPr/>
                    <a:lstStyle/>
                    <a:p>
                      <a:pPr marL="85725">
                        <a:lnSpc>
                          <a:spcPct val="100000"/>
                        </a:lnSpc>
                      </a:pPr>
                      <a:r>
                        <a:rPr sz="1400" spc="10" dirty="0">
                          <a:solidFill>
                            <a:srgbClr val="FFFFFF"/>
                          </a:solidFill>
                          <a:latin typeface="Arial Unicode MS"/>
                          <a:cs typeface="Arial Unicode MS"/>
                        </a:rPr>
                        <a:t>M</a:t>
                      </a:r>
                      <a:r>
                        <a:rPr sz="1400" spc="5" dirty="0">
                          <a:solidFill>
                            <a:srgbClr val="FFFFFF"/>
                          </a:solidFill>
                          <a:latin typeface="Arial Unicode MS"/>
                          <a:cs typeface="Arial Unicode MS"/>
                        </a:rPr>
                        <a:t>A</a:t>
                      </a:r>
                      <a:r>
                        <a:rPr sz="1400" dirty="0">
                          <a:solidFill>
                            <a:srgbClr val="FFFFFF"/>
                          </a:solidFill>
                          <a:latin typeface="Arial Unicode MS"/>
                          <a:cs typeface="Arial Unicode MS"/>
                        </a:rPr>
                        <a:t>C</a:t>
                      </a:r>
                      <a:r>
                        <a:rPr sz="1400" spc="20" dirty="0">
                          <a:solidFill>
                            <a:srgbClr val="FFFFFF"/>
                          </a:solidFill>
                          <a:latin typeface="Times New Roman"/>
                          <a:cs typeface="Times New Roman"/>
                        </a:rPr>
                        <a:t> </a:t>
                      </a:r>
                      <a:r>
                        <a:rPr sz="1400" spc="5" dirty="0">
                          <a:solidFill>
                            <a:srgbClr val="FFFFFF"/>
                          </a:solidFill>
                          <a:latin typeface="Arial Unicode MS"/>
                          <a:cs typeface="Arial Unicode MS"/>
                        </a:rPr>
                        <a:t>Add</a:t>
                      </a:r>
                      <a:r>
                        <a:rPr sz="1400" spc="10" dirty="0">
                          <a:solidFill>
                            <a:srgbClr val="FFFFFF"/>
                          </a:solidFill>
                          <a:latin typeface="Arial Unicode MS"/>
                          <a:cs typeface="Arial Unicode MS"/>
                        </a:rPr>
                        <a:t>r</a:t>
                      </a:r>
                      <a:r>
                        <a:rPr sz="1400" spc="-5" dirty="0">
                          <a:solidFill>
                            <a:srgbClr val="FFFFFF"/>
                          </a:solidFill>
                          <a:latin typeface="Arial Unicode MS"/>
                          <a:cs typeface="Arial Unicode MS"/>
                        </a:rPr>
                        <a:t>ess</a:t>
                      </a:r>
                      <a:endParaRPr sz="1400">
                        <a:latin typeface="Arial Unicode MS"/>
                        <a:cs typeface="Arial Unicode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6FC0"/>
                    </a:solidFill>
                  </a:tcPr>
                </a:tc>
                <a:tc>
                  <a:txBody>
                    <a:bodyPr/>
                    <a:lstStyle/>
                    <a:p>
                      <a:pPr marL="85725">
                        <a:lnSpc>
                          <a:spcPct val="100000"/>
                        </a:lnSpc>
                      </a:pPr>
                      <a:r>
                        <a:rPr sz="1400" spc="5" dirty="0">
                          <a:solidFill>
                            <a:srgbClr val="FFFFFF"/>
                          </a:solidFill>
                          <a:latin typeface="Arial Unicode MS"/>
                          <a:cs typeface="Arial Unicode MS"/>
                        </a:rPr>
                        <a:t>Po</a:t>
                      </a:r>
                      <a:r>
                        <a:rPr sz="1400" spc="10" dirty="0">
                          <a:solidFill>
                            <a:srgbClr val="FFFFFF"/>
                          </a:solidFill>
                          <a:latin typeface="Arial Unicode MS"/>
                          <a:cs typeface="Arial Unicode MS"/>
                        </a:rPr>
                        <a:t>r</a:t>
                      </a:r>
                      <a:r>
                        <a:rPr sz="1400" dirty="0">
                          <a:solidFill>
                            <a:srgbClr val="FFFFFF"/>
                          </a:solidFill>
                          <a:latin typeface="Arial Unicode MS"/>
                          <a:cs typeface="Arial Unicode MS"/>
                        </a:rPr>
                        <a:t>t</a:t>
                      </a:r>
                      <a:r>
                        <a:rPr sz="1400" spc="20" dirty="0">
                          <a:solidFill>
                            <a:srgbClr val="FFFFFF"/>
                          </a:solidFill>
                          <a:latin typeface="Times New Roman"/>
                          <a:cs typeface="Times New Roman"/>
                        </a:rPr>
                        <a:t> </a:t>
                      </a:r>
                      <a:r>
                        <a:rPr sz="1400" spc="5" dirty="0">
                          <a:solidFill>
                            <a:srgbClr val="FFFFFF"/>
                          </a:solidFill>
                          <a:latin typeface="Arial Unicode MS"/>
                          <a:cs typeface="Arial Unicode MS"/>
                        </a:rPr>
                        <a:t>No</a:t>
                      </a:r>
                      <a:r>
                        <a:rPr sz="1400" dirty="0">
                          <a:solidFill>
                            <a:srgbClr val="FFFFFF"/>
                          </a:solidFill>
                          <a:latin typeface="Arial Unicode MS"/>
                          <a:cs typeface="Arial Unicode MS"/>
                        </a:rPr>
                        <a:t>.</a:t>
                      </a:r>
                      <a:endParaRPr sz="1400">
                        <a:latin typeface="Arial Unicode MS"/>
                        <a:cs typeface="Arial Unicode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6FC0"/>
                    </a:solidFill>
                  </a:tcPr>
                </a:tc>
                <a:extLst>
                  <a:ext uri="{0D108BD9-81ED-4DB2-BD59-A6C34878D82A}">
                    <a16:rowId xmlns:a16="http://schemas.microsoft.com/office/drawing/2014/main" val="10000"/>
                  </a:ext>
                </a:extLst>
              </a:tr>
              <a:tr h="274319">
                <a:tc>
                  <a:txBody>
                    <a:bodyPr/>
                    <a:lstStyle/>
                    <a:p>
                      <a:pPr marL="85725">
                        <a:lnSpc>
                          <a:spcPct val="100000"/>
                        </a:lnSpc>
                      </a:pPr>
                      <a:r>
                        <a:rPr sz="1400" dirty="0">
                          <a:latin typeface="Times New Roman"/>
                          <a:cs typeface="Times New Roman"/>
                        </a:rPr>
                        <a:t>2</a:t>
                      </a:r>
                      <a:r>
                        <a:rPr sz="1400" spc="-5" dirty="0">
                          <a:latin typeface="Times New Roman"/>
                          <a:cs typeface="Times New Roman"/>
                        </a:rPr>
                        <a:t>A</a:t>
                      </a:r>
                      <a:r>
                        <a:rPr sz="1400" dirty="0">
                          <a:latin typeface="Times New Roman"/>
                          <a:cs typeface="Times New Roman"/>
                        </a:rPr>
                        <a:t>-3</a:t>
                      </a:r>
                      <a:r>
                        <a:rPr sz="1400" spc="-5" dirty="0">
                          <a:latin typeface="Times New Roman"/>
                          <a:cs typeface="Times New Roman"/>
                        </a:rPr>
                        <a:t>B</a:t>
                      </a:r>
                      <a:r>
                        <a:rPr sz="1400" dirty="0">
                          <a:latin typeface="Times New Roman"/>
                          <a:cs typeface="Times New Roman"/>
                        </a:rPr>
                        <a:t>-</a:t>
                      </a:r>
                      <a:r>
                        <a:rPr sz="1400" spc="-5" dirty="0">
                          <a:latin typeface="Times New Roman"/>
                          <a:cs typeface="Times New Roman"/>
                        </a:rPr>
                        <a:t>A</a:t>
                      </a:r>
                      <a:r>
                        <a:rPr sz="1400" dirty="0">
                          <a:latin typeface="Times New Roman"/>
                          <a:cs typeface="Times New Roman"/>
                        </a:rPr>
                        <a:t>B-45-3</a:t>
                      </a:r>
                      <a:r>
                        <a:rPr sz="1400" spc="-5" dirty="0">
                          <a:latin typeface="Times New Roman"/>
                          <a:cs typeface="Times New Roman"/>
                        </a:rPr>
                        <a:t>B</a:t>
                      </a:r>
                      <a:r>
                        <a:rPr sz="1400" dirty="0">
                          <a:latin typeface="Times New Roman"/>
                          <a:cs typeface="Times New Roman"/>
                        </a:rPr>
                        <a:t>-5F</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pPr>
                      <a:r>
                        <a:rPr sz="1400" dirty="0">
                          <a:latin typeface="Times New Roman"/>
                          <a:cs typeface="Times New Roman"/>
                        </a:rPr>
                        <a:t>1</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4319">
                <a:tc>
                  <a:txBody>
                    <a:bodyPr/>
                    <a:lstStyle/>
                    <a:p>
                      <a:pPr marL="85725">
                        <a:lnSpc>
                          <a:spcPct val="100000"/>
                        </a:lnSpc>
                      </a:pPr>
                      <a:r>
                        <a:rPr sz="1400" dirty="0">
                          <a:latin typeface="Times New Roman"/>
                          <a:cs typeface="Times New Roman"/>
                        </a:rPr>
                        <a:t>1b-3</a:t>
                      </a:r>
                      <a:r>
                        <a:rPr sz="1400" spc="-5" dirty="0">
                          <a:latin typeface="Times New Roman"/>
                          <a:cs typeface="Times New Roman"/>
                        </a:rPr>
                        <a:t>B</a:t>
                      </a:r>
                      <a:r>
                        <a:rPr sz="1400" dirty="0">
                          <a:latin typeface="Times New Roman"/>
                          <a:cs typeface="Times New Roman"/>
                        </a:rPr>
                        <a:t>-43-45-3</a:t>
                      </a:r>
                      <a:r>
                        <a:rPr sz="1400" spc="-5" dirty="0">
                          <a:latin typeface="Times New Roman"/>
                          <a:cs typeface="Times New Roman"/>
                        </a:rPr>
                        <a:t>B</a:t>
                      </a:r>
                      <a:r>
                        <a:rPr sz="1400" dirty="0">
                          <a:latin typeface="Times New Roman"/>
                          <a:cs typeface="Times New Roman"/>
                        </a:rPr>
                        <a:t>-4F</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pPr>
                      <a:r>
                        <a:rPr sz="1400" dirty="0">
                          <a:latin typeface="Times New Roman"/>
                          <a:cs typeface="Times New Roman"/>
                        </a:rPr>
                        <a:t>2</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4319">
                <a:tc>
                  <a:txBody>
                    <a:bodyPr/>
                    <a:lstStyle/>
                    <a:p>
                      <a:pPr marL="85725">
                        <a:lnSpc>
                          <a:spcPct val="100000"/>
                        </a:lnSpc>
                      </a:pPr>
                      <a:r>
                        <a:rPr sz="1400" spc="-5" dirty="0">
                          <a:latin typeface="Times New Roman"/>
                          <a:cs typeface="Times New Roman"/>
                        </a:rPr>
                        <a:t>3</a:t>
                      </a:r>
                      <a:r>
                        <a:rPr sz="1400" spc="-10" dirty="0">
                          <a:latin typeface="Times New Roman"/>
                          <a:cs typeface="Times New Roman"/>
                        </a:rPr>
                        <a:t>F</a:t>
                      </a:r>
                      <a:r>
                        <a:rPr sz="1400" spc="-5" dirty="0">
                          <a:latin typeface="Times New Roman"/>
                          <a:cs typeface="Times New Roman"/>
                        </a:rPr>
                        <a:t>-35-6B-46-30-5F</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pPr>
                      <a:r>
                        <a:rPr sz="1400" dirty="0">
                          <a:latin typeface="Times New Roman"/>
                          <a:cs typeface="Times New Roman"/>
                        </a:rPr>
                        <a:t>3</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a:prstGeom prst="rect">
            <a:avLst/>
          </a:prstGeom>
        </p:spPr>
        <p:txBody>
          <a:bodyPr/>
          <a:lstStyle/>
          <a:p>
            <a:fld id="{E0F067A8-5F1E-4956-A173-49369D9C8559}" type="datetime5">
              <a:rPr lang="en-US" smtClean="0"/>
              <a:t>19-Jul-25</a:t>
            </a:fld>
            <a:endParaRPr lang="en-US"/>
          </a:p>
        </p:txBody>
      </p:sp>
      <p:sp>
        <p:nvSpPr>
          <p:cNvPr id="24" name="Slide Number Placeholder 23"/>
          <p:cNvSpPr>
            <a:spLocks noGrp="1"/>
          </p:cNvSpPr>
          <p:nvPr>
            <p:ph type="sldNum" sz="quarter" idx="12"/>
          </p:nvPr>
        </p:nvSpPr>
        <p:spPr/>
        <p:txBody>
          <a:bodyPr/>
          <a:lstStyle/>
          <a:p>
            <a:fld id="{46A35AFE-5259-4C18-A598-E788DDECB59E}" type="slidenum">
              <a:rPr lang="en-US" smtClean="0"/>
              <a:t>10</a:t>
            </a:fld>
            <a:endParaRPr lang="en-US"/>
          </a:p>
        </p:txBody>
      </p:sp>
      <p:sp>
        <p:nvSpPr>
          <p:cNvPr id="26" name="Rectangle 25"/>
          <p:cNvSpPr/>
          <p:nvPr/>
        </p:nvSpPr>
        <p:spPr>
          <a:xfrm>
            <a:off x="1562334" y="109546"/>
            <a:ext cx="5761792" cy="646331"/>
          </a:xfrm>
          <a:prstGeom prst="rect">
            <a:avLst/>
          </a:prstGeom>
        </p:spPr>
        <p:txBody>
          <a:bodyPr wrap="square">
            <a:spAutoFit/>
          </a:bodyPr>
          <a:lstStyle/>
          <a:p>
            <a:pPr marL="12700" algn="ctr">
              <a:spcBef>
                <a:spcPct val="0"/>
              </a:spcBef>
            </a:pPr>
            <a:r>
              <a:rPr lang="en-US" sz="3600" b="1" spc="-215" dirty="0">
                <a:solidFill>
                  <a:srgbClr val="FF0000"/>
                </a:solidFill>
                <a:latin typeface="Times New Roman" panose="02020603050405020304" pitchFamily="18" charset="0"/>
                <a:cs typeface="Times New Roman" panose="02020603050405020304" pitchFamily="18" charset="0"/>
              </a:rPr>
              <a:t>Networking Devices</a:t>
            </a:r>
          </a:p>
        </p:txBody>
      </p:sp>
    </p:spTree>
    <p:extLst>
      <p:ext uri="{BB962C8B-B14F-4D97-AF65-F5344CB8AC3E}">
        <p14:creationId xmlns:p14="http://schemas.microsoft.com/office/powerpoint/2010/main" val="399286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601419" y="4974425"/>
            <a:ext cx="939641" cy="253916"/>
          </a:xfrm>
          <a:prstGeom prst="rect">
            <a:avLst/>
          </a:prstGeom>
        </p:spPr>
        <p:txBody>
          <a:bodyPr vert="horz" wrap="square" lIns="0" tIns="0" rIns="0" bIns="0" rtlCol="0">
            <a:spAutoFit/>
          </a:bodyPr>
          <a:lstStyle/>
          <a:p>
            <a:pPr marL="9525"/>
            <a:r>
              <a:rPr sz="1650" spc="-8" dirty="0">
                <a:solidFill>
                  <a:srgbClr val="437F85"/>
                </a:solidFill>
                <a:latin typeface="Arial Unicode MS"/>
                <a:cs typeface="Arial Unicode MS"/>
              </a:rPr>
              <a:t>(a)</a:t>
            </a:r>
            <a:r>
              <a:rPr sz="1650" spc="56" dirty="0">
                <a:solidFill>
                  <a:srgbClr val="437F85"/>
                </a:solidFill>
                <a:latin typeface="Times New Roman"/>
                <a:cs typeface="Times New Roman"/>
              </a:rPr>
              <a:t> </a:t>
            </a:r>
            <a:r>
              <a:rPr sz="1650" spc="-11" dirty="0">
                <a:latin typeface="Arial Unicode MS"/>
                <a:cs typeface="Arial Unicode MS"/>
              </a:rPr>
              <a:t>A</a:t>
            </a:r>
            <a:r>
              <a:rPr sz="1650" spc="45" dirty="0">
                <a:latin typeface="Times New Roman"/>
                <a:cs typeface="Times New Roman"/>
              </a:rPr>
              <a:t> </a:t>
            </a:r>
            <a:r>
              <a:rPr sz="1650" spc="-15" dirty="0">
                <a:latin typeface="Arial Unicode MS"/>
                <a:cs typeface="Arial Unicode MS"/>
              </a:rPr>
              <a:t>h</a:t>
            </a:r>
            <a:r>
              <a:rPr sz="1650" spc="-11" dirty="0">
                <a:latin typeface="Arial Unicode MS"/>
                <a:cs typeface="Arial Unicode MS"/>
              </a:rPr>
              <a:t>ub.</a:t>
            </a:r>
            <a:endParaRPr sz="1650">
              <a:latin typeface="Arial Unicode MS"/>
              <a:cs typeface="Arial Unicode MS"/>
            </a:endParaRPr>
          </a:p>
        </p:txBody>
      </p:sp>
      <p:sp>
        <p:nvSpPr>
          <p:cNvPr id="5" name="object 5"/>
          <p:cNvSpPr txBox="1"/>
          <p:nvPr/>
        </p:nvSpPr>
        <p:spPr>
          <a:xfrm>
            <a:off x="3775617" y="4974425"/>
            <a:ext cx="1173004" cy="253916"/>
          </a:xfrm>
          <a:prstGeom prst="rect">
            <a:avLst/>
          </a:prstGeom>
        </p:spPr>
        <p:txBody>
          <a:bodyPr vert="horz" wrap="square" lIns="0" tIns="0" rIns="0" bIns="0" rtlCol="0">
            <a:spAutoFit/>
          </a:bodyPr>
          <a:lstStyle/>
          <a:p>
            <a:pPr marL="9525"/>
            <a:r>
              <a:rPr sz="1650" spc="-8" dirty="0">
                <a:solidFill>
                  <a:srgbClr val="437F85"/>
                </a:solidFill>
                <a:latin typeface="Arial Unicode MS"/>
                <a:cs typeface="Arial Unicode MS"/>
              </a:rPr>
              <a:t>(b)</a:t>
            </a:r>
            <a:r>
              <a:rPr sz="1650" spc="56" dirty="0">
                <a:solidFill>
                  <a:srgbClr val="437F85"/>
                </a:solidFill>
                <a:latin typeface="Times New Roman"/>
                <a:cs typeface="Times New Roman"/>
              </a:rPr>
              <a:t> </a:t>
            </a:r>
            <a:r>
              <a:rPr sz="1650" spc="-11" dirty="0">
                <a:latin typeface="Arial Unicode MS"/>
                <a:cs typeface="Arial Unicode MS"/>
              </a:rPr>
              <a:t>A</a:t>
            </a:r>
            <a:r>
              <a:rPr sz="1650" spc="45" dirty="0">
                <a:latin typeface="Times New Roman"/>
                <a:cs typeface="Times New Roman"/>
              </a:rPr>
              <a:t> </a:t>
            </a:r>
            <a:r>
              <a:rPr sz="1650" spc="-11" dirty="0">
                <a:latin typeface="Arial Unicode MS"/>
                <a:cs typeface="Arial Unicode MS"/>
              </a:rPr>
              <a:t>br</a:t>
            </a:r>
            <a:r>
              <a:rPr sz="1650" dirty="0">
                <a:latin typeface="Arial Unicode MS"/>
                <a:cs typeface="Arial Unicode MS"/>
              </a:rPr>
              <a:t>i</a:t>
            </a:r>
            <a:r>
              <a:rPr sz="1650" spc="-15" dirty="0">
                <a:latin typeface="Arial Unicode MS"/>
                <a:cs typeface="Arial Unicode MS"/>
              </a:rPr>
              <a:t>dg</a:t>
            </a:r>
            <a:r>
              <a:rPr sz="1650" spc="-8" dirty="0">
                <a:latin typeface="Arial Unicode MS"/>
                <a:cs typeface="Arial Unicode MS"/>
              </a:rPr>
              <a:t>e.</a:t>
            </a:r>
            <a:endParaRPr sz="1650">
              <a:latin typeface="Arial Unicode MS"/>
              <a:cs typeface="Arial Unicode MS"/>
            </a:endParaRPr>
          </a:p>
        </p:txBody>
      </p:sp>
      <p:sp>
        <p:nvSpPr>
          <p:cNvPr id="6" name="object 6"/>
          <p:cNvSpPr txBox="1"/>
          <p:nvPr/>
        </p:nvSpPr>
        <p:spPr>
          <a:xfrm>
            <a:off x="6402710" y="4974425"/>
            <a:ext cx="1138714" cy="253916"/>
          </a:xfrm>
          <a:prstGeom prst="rect">
            <a:avLst/>
          </a:prstGeom>
        </p:spPr>
        <p:txBody>
          <a:bodyPr vert="horz" wrap="square" lIns="0" tIns="0" rIns="0" bIns="0" rtlCol="0">
            <a:spAutoFit/>
          </a:bodyPr>
          <a:lstStyle/>
          <a:p>
            <a:pPr marL="9525"/>
            <a:r>
              <a:rPr sz="1650" spc="-8" dirty="0">
                <a:solidFill>
                  <a:srgbClr val="437F85"/>
                </a:solidFill>
                <a:latin typeface="Arial Unicode MS"/>
                <a:cs typeface="Arial Unicode MS"/>
              </a:rPr>
              <a:t>(c)</a:t>
            </a:r>
            <a:r>
              <a:rPr sz="1650" spc="56" dirty="0">
                <a:solidFill>
                  <a:srgbClr val="437F85"/>
                </a:solidFill>
                <a:latin typeface="Times New Roman"/>
                <a:cs typeface="Times New Roman"/>
              </a:rPr>
              <a:t> </a:t>
            </a:r>
            <a:r>
              <a:rPr sz="1650" spc="-11" dirty="0">
                <a:latin typeface="Arial Unicode MS"/>
                <a:cs typeface="Arial Unicode MS"/>
              </a:rPr>
              <a:t>a</a:t>
            </a:r>
            <a:r>
              <a:rPr sz="1650" spc="45" dirty="0">
                <a:latin typeface="Times New Roman"/>
                <a:cs typeface="Times New Roman"/>
              </a:rPr>
              <a:t> </a:t>
            </a:r>
            <a:r>
              <a:rPr sz="1650" spc="-8" dirty="0">
                <a:latin typeface="Arial Unicode MS"/>
                <a:cs typeface="Arial Unicode MS"/>
              </a:rPr>
              <a:t>s</a:t>
            </a:r>
            <a:r>
              <a:rPr sz="1650" spc="-11" dirty="0">
                <a:latin typeface="Arial Unicode MS"/>
                <a:cs typeface="Arial Unicode MS"/>
              </a:rPr>
              <a:t>wit</a:t>
            </a:r>
            <a:r>
              <a:rPr sz="1650" spc="-8" dirty="0">
                <a:latin typeface="Arial Unicode MS"/>
                <a:cs typeface="Arial Unicode MS"/>
              </a:rPr>
              <a:t>c</a:t>
            </a:r>
            <a:r>
              <a:rPr sz="1650" spc="-11" dirty="0">
                <a:latin typeface="Arial Unicode MS"/>
                <a:cs typeface="Arial Unicode MS"/>
              </a:rPr>
              <a:t>h.</a:t>
            </a:r>
            <a:endParaRPr sz="1650">
              <a:latin typeface="Arial Unicode MS"/>
              <a:cs typeface="Arial Unicode MS"/>
            </a:endParaRPr>
          </a:p>
        </p:txBody>
      </p:sp>
      <p:sp>
        <p:nvSpPr>
          <p:cNvPr id="7" name="object 7"/>
          <p:cNvSpPr/>
          <p:nvPr/>
        </p:nvSpPr>
        <p:spPr>
          <a:xfrm>
            <a:off x="1485900" y="2628993"/>
            <a:ext cx="6206490" cy="2153508"/>
          </a:xfrm>
          <a:prstGeom prst="rect">
            <a:avLst/>
          </a:prstGeom>
          <a:blipFill>
            <a:blip r:embed="rId3" cstate="print"/>
            <a:stretch>
              <a:fillRect/>
            </a:stretch>
          </a:blipFill>
        </p:spPr>
        <p:txBody>
          <a:bodyPr wrap="square" lIns="0" tIns="0" rIns="0" bIns="0" rtlCol="0"/>
          <a:lstStyle/>
          <a:p>
            <a:endParaRPr sz="1350"/>
          </a:p>
        </p:txBody>
      </p:sp>
      <p:sp>
        <p:nvSpPr>
          <p:cNvPr id="3" name="Date Placeholder 2"/>
          <p:cNvSpPr>
            <a:spLocks noGrp="1"/>
          </p:cNvSpPr>
          <p:nvPr>
            <p:ph type="dt" sz="half" idx="10"/>
          </p:nvPr>
        </p:nvSpPr>
        <p:spPr>
          <a:prstGeom prst="rect">
            <a:avLst/>
          </a:prstGeom>
        </p:spPr>
        <p:txBody>
          <a:bodyPr/>
          <a:lstStyle/>
          <a:p>
            <a:fld id="{9F772B7C-4C1D-4242-AC59-B64545189798}" type="datetime5">
              <a:rPr lang="en-US" smtClean="0"/>
              <a:t>19-Jul-25</a:t>
            </a:fld>
            <a:endParaRPr lang="en-US"/>
          </a:p>
        </p:txBody>
      </p:sp>
      <p:sp>
        <p:nvSpPr>
          <p:cNvPr id="9" name="Slide Number Placeholder 8"/>
          <p:cNvSpPr>
            <a:spLocks noGrp="1"/>
          </p:cNvSpPr>
          <p:nvPr>
            <p:ph type="sldNum" sz="quarter" idx="12"/>
          </p:nvPr>
        </p:nvSpPr>
        <p:spPr/>
        <p:txBody>
          <a:bodyPr/>
          <a:lstStyle/>
          <a:p>
            <a:fld id="{46A35AFE-5259-4C18-A598-E788DDECB59E}" type="slidenum">
              <a:rPr lang="en-US" smtClean="0"/>
              <a:t>11</a:t>
            </a:fld>
            <a:endParaRPr lang="en-US"/>
          </a:p>
        </p:txBody>
      </p:sp>
      <p:sp>
        <p:nvSpPr>
          <p:cNvPr id="10" name="Rectangle 9"/>
          <p:cNvSpPr/>
          <p:nvPr/>
        </p:nvSpPr>
        <p:spPr>
          <a:xfrm>
            <a:off x="2441224" y="434683"/>
            <a:ext cx="3638176" cy="646331"/>
          </a:xfrm>
          <a:prstGeom prst="rect">
            <a:avLst/>
          </a:prstGeom>
        </p:spPr>
        <p:txBody>
          <a:bodyPr wrap="none">
            <a:spAutoFit/>
          </a:bodyPr>
          <a:lstStyle/>
          <a:p>
            <a:pPr marL="12700" algn="ctr">
              <a:spcBef>
                <a:spcPct val="0"/>
              </a:spcBef>
            </a:pPr>
            <a:r>
              <a:rPr lang="en-US" sz="3600" b="1" spc="-215" dirty="0">
                <a:solidFill>
                  <a:srgbClr val="FF0000"/>
                </a:solidFill>
                <a:latin typeface="Times New Roman" panose="02020603050405020304" pitchFamily="18" charset="0"/>
                <a:cs typeface="Times New Roman" panose="02020603050405020304" pitchFamily="18" charset="0"/>
              </a:rPr>
              <a:t>Networking Devices</a:t>
            </a:r>
          </a:p>
        </p:txBody>
      </p:sp>
    </p:spTree>
    <p:extLst>
      <p:ext uri="{BB962C8B-B14F-4D97-AF65-F5344CB8AC3E}">
        <p14:creationId xmlns:p14="http://schemas.microsoft.com/office/powerpoint/2010/main" val="1867439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0" y="838200"/>
            <a:ext cx="8686800" cy="5930881"/>
          </a:xfrm>
          <a:prstGeom prst="rect">
            <a:avLst/>
          </a:prstGeom>
        </p:spPr>
        <p:txBody>
          <a:bodyPr vert="horz" wrap="square" lIns="0" tIns="0" rIns="0" bIns="0" rtlCol="0">
            <a:spAutoFit/>
          </a:bodyPr>
          <a:lstStyle/>
          <a:p>
            <a:pPr marL="171450" marR="3810" indent="-171450" algn="just">
              <a:buFont typeface="Arial" panose="020B0604020202020204" pitchFamily="34" charset="0"/>
              <a:buChar char="•"/>
            </a:pPr>
            <a:endParaRPr sz="800" dirty="0">
              <a:latin typeface="Times New Roman" panose="02020603050405020304" pitchFamily="18" charset="0"/>
              <a:cs typeface="Times New Roman" panose="02020603050405020304" pitchFamily="18" charset="0"/>
            </a:endParaRPr>
          </a:p>
          <a:p>
            <a:pPr marL="352425"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router is a device like a switch that routes data packets based on their IP addresses. The router is mainly a Network Layer device. Routers normally connect LANs and WANs together and have a dynamically updating routing table based on which they make decisions on routing the data packets. Router divide broadcast domains of hosts connected through it.</a:t>
            </a:r>
            <a:r>
              <a:rPr lang="en-US" sz="2000" spc="-8" dirty="0">
                <a:latin typeface="Times New Roman"/>
                <a:cs typeface="Times New Roman"/>
              </a:rPr>
              <a:t> </a:t>
            </a:r>
          </a:p>
          <a:p>
            <a:pPr marL="266700" marR="3810" indent="-257175" algn="just">
              <a:lnSpc>
                <a:spcPct val="150000"/>
              </a:lnSpc>
              <a:buFont typeface="Arial"/>
              <a:buChar char="•"/>
              <a:tabLst>
                <a:tab pos="266700" algn="l"/>
              </a:tabLst>
            </a:pPr>
            <a:r>
              <a:rPr lang="en-US" sz="2000" spc="-8" dirty="0">
                <a:latin typeface="Times New Roman"/>
                <a:cs typeface="Times New Roman"/>
              </a:rPr>
              <a:t>It has the</a:t>
            </a:r>
            <a:r>
              <a:rPr lang="en-US" sz="2000" spc="4" dirty="0">
                <a:latin typeface="Times New Roman"/>
                <a:cs typeface="Times New Roman"/>
              </a:rPr>
              <a:t> </a:t>
            </a:r>
            <a:r>
              <a:rPr lang="en-US" sz="2000" spc="-8" dirty="0">
                <a:latin typeface="Times New Roman"/>
                <a:cs typeface="Times New Roman"/>
              </a:rPr>
              <a:t>sa</a:t>
            </a:r>
            <a:r>
              <a:rPr lang="en-US" sz="2000" spc="-34" dirty="0">
                <a:latin typeface="Times New Roman"/>
                <a:cs typeface="Times New Roman"/>
              </a:rPr>
              <a:t>m</a:t>
            </a:r>
            <a:r>
              <a:rPr lang="en-US" sz="2000" spc="-8" dirty="0">
                <a:latin typeface="Times New Roman"/>
                <a:cs typeface="Times New Roman"/>
              </a:rPr>
              <a:t>e</a:t>
            </a:r>
            <a:r>
              <a:rPr lang="en-US" sz="2000" spc="15" dirty="0">
                <a:latin typeface="Times New Roman"/>
                <a:cs typeface="Times New Roman"/>
              </a:rPr>
              <a:t> </a:t>
            </a:r>
            <a:r>
              <a:rPr lang="en-US" sz="2000" spc="-8" dirty="0">
                <a:latin typeface="Times New Roman"/>
                <a:cs typeface="Times New Roman"/>
              </a:rPr>
              <a:t>basic</a:t>
            </a:r>
            <a:r>
              <a:rPr lang="en-US" sz="2000" spc="-11" dirty="0">
                <a:latin typeface="Times New Roman"/>
                <a:cs typeface="Times New Roman"/>
              </a:rPr>
              <a:t> co</a:t>
            </a:r>
            <a:r>
              <a:rPr lang="en-US" sz="2000" spc="-26" dirty="0">
                <a:latin typeface="Times New Roman"/>
                <a:cs typeface="Times New Roman"/>
              </a:rPr>
              <a:t>m</a:t>
            </a:r>
            <a:r>
              <a:rPr lang="en-US" sz="2000" spc="-11" dirty="0">
                <a:latin typeface="Times New Roman"/>
                <a:cs typeface="Times New Roman"/>
              </a:rPr>
              <a:t>p</a:t>
            </a:r>
            <a:r>
              <a:rPr lang="en-US" sz="2000" spc="-8" dirty="0">
                <a:latin typeface="Times New Roman"/>
                <a:cs typeface="Times New Roman"/>
              </a:rPr>
              <a:t>o</a:t>
            </a:r>
            <a:r>
              <a:rPr lang="en-US" sz="2000" spc="-11" dirty="0">
                <a:latin typeface="Times New Roman"/>
                <a:cs typeface="Times New Roman"/>
              </a:rPr>
              <a:t>ne</a:t>
            </a:r>
            <a:r>
              <a:rPr lang="en-US" sz="2000" spc="-8" dirty="0">
                <a:latin typeface="Times New Roman"/>
                <a:cs typeface="Times New Roman"/>
              </a:rPr>
              <a:t>nts</a:t>
            </a:r>
            <a:r>
              <a:rPr lang="en-US" sz="2000" spc="15" dirty="0">
                <a:latin typeface="Times New Roman"/>
                <a:cs typeface="Times New Roman"/>
              </a:rPr>
              <a:t> </a:t>
            </a:r>
            <a:r>
              <a:rPr lang="en-US" sz="2000" spc="-11" dirty="0">
                <a:latin typeface="Times New Roman"/>
                <a:cs typeface="Times New Roman"/>
              </a:rPr>
              <a:t>a</a:t>
            </a:r>
            <a:r>
              <a:rPr lang="en-US" sz="2000" spc="-8" dirty="0">
                <a:latin typeface="Times New Roman"/>
                <a:cs typeface="Times New Roman"/>
              </a:rPr>
              <a:t>s</a:t>
            </a:r>
            <a:r>
              <a:rPr lang="en-US" sz="2000" spc="-4" dirty="0">
                <a:latin typeface="Times New Roman"/>
                <a:cs typeface="Times New Roman"/>
              </a:rPr>
              <a:t> </a:t>
            </a:r>
            <a:r>
              <a:rPr lang="en-US" sz="2000" spc="-8" dirty="0">
                <a:latin typeface="Times New Roman"/>
                <a:cs typeface="Times New Roman"/>
              </a:rPr>
              <a:t>a</a:t>
            </a:r>
            <a:r>
              <a:rPr lang="en-US" sz="2000" spc="-4" dirty="0">
                <a:latin typeface="Times New Roman"/>
                <a:cs typeface="Times New Roman"/>
              </a:rPr>
              <a:t> </a:t>
            </a:r>
            <a:r>
              <a:rPr lang="en-US" sz="2000" spc="-8" dirty="0">
                <a:latin typeface="Times New Roman"/>
                <a:cs typeface="Times New Roman"/>
              </a:rPr>
              <a:t>standard</a:t>
            </a:r>
            <a:r>
              <a:rPr lang="en-US" sz="2000" spc="-4" dirty="0">
                <a:latin typeface="Times New Roman"/>
                <a:cs typeface="Times New Roman"/>
              </a:rPr>
              <a:t> </a:t>
            </a:r>
            <a:r>
              <a:rPr lang="en-US" sz="2000" spc="-8" dirty="0">
                <a:latin typeface="Times New Roman"/>
                <a:cs typeface="Times New Roman"/>
              </a:rPr>
              <a:t>desktop</a:t>
            </a:r>
            <a:r>
              <a:rPr lang="en-US" sz="2000" dirty="0">
                <a:latin typeface="Times New Roman"/>
                <a:cs typeface="Times New Roman"/>
              </a:rPr>
              <a:t> </a:t>
            </a:r>
            <a:r>
              <a:rPr lang="en-US" sz="2000" spc="-11" dirty="0">
                <a:latin typeface="Times New Roman"/>
                <a:cs typeface="Times New Roman"/>
              </a:rPr>
              <a:t>P</a:t>
            </a:r>
            <a:r>
              <a:rPr lang="en-US" sz="2000" spc="-15" dirty="0">
                <a:latin typeface="Times New Roman"/>
                <a:cs typeface="Times New Roman"/>
              </a:rPr>
              <a:t>C</a:t>
            </a:r>
            <a:r>
              <a:rPr lang="en-US" sz="2000" spc="-8" dirty="0">
                <a:latin typeface="Times New Roman"/>
                <a:cs typeface="Times New Roman"/>
              </a:rPr>
              <a:t>.</a:t>
            </a:r>
            <a:r>
              <a:rPr lang="en-US" sz="2000" dirty="0">
                <a:latin typeface="Times New Roman"/>
                <a:cs typeface="Times New Roman"/>
              </a:rPr>
              <a:t> </a:t>
            </a:r>
            <a:r>
              <a:rPr lang="en-US" sz="2000" spc="-8" dirty="0">
                <a:latin typeface="Times New Roman"/>
                <a:cs typeface="Times New Roman"/>
              </a:rPr>
              <a:t>It</a:t>
            </a:r>
            <a:r>
              <a:rPr lang="en-US" sz="2000" spc="199" dirty="0">
                <a:latin typeface="Times New Roman"/>
                <a:cs typeface="Times New Roman"/>
              </a:rPr>
              <a:t> </a:t>
            </a:r>
            <a:r>
              <a:rPr lang="en-US" sz="2000" spc="-8" dirty="0">
                <a:latin typeface="Times New Roman"/>
                <a:cs typeface="Times New Roman"/>
              </a:rPr>
              <a:t>has</a:t>
            </a:r>
            <a:r>
              <a:rPr lang="en-US" sz="2000" spc="199" dirty="0">
                <a:latin typeface="Times New Roman"/>
                <a:cs typeface="Times New Roman"/>
              </a:rPr>
              <a:t> </a:t>
            </a:r>
            <a:r>
              <a:rPr lang="en-US" sz="2000" spc="-8" dirty="0">
                <a:latin typeface="Times New Roman"/>
                <a:cs typeface="Times New Roman"/>
              </a:rPr>
              <a:t>a</a:t>
            </a:r>
            <a:r>
              <a:rPr lang="en-US" sz="2000" spc="199" dirty="0">
                <a:latin typeface="Times New Roman"/>
                <a:cs typeface="Times New Roman"/>
              </a:rPr>
              <a:t> </a:t>
            </a:r>
            <a:r>
              <a:rPr lang="en-US" sz="2000" spc="-11" dirty="0">
                <a:latin typeface="Times New Roman"/>
                <a:cs typeface="Times New Roman"/>
              </a:rPr>
              <a:t>CP</a:t>
            </a:r>
            <a:r>
              <a:rPr lang="en-US" sz="2000" spc="-8" dirty="0">
                <a:latin typeface="Times New Roman"/>
                <a:cs typeface="Times New Roman"/>
              </a:rPr>
              <a:t>U,</a:t>
            </a:r>
            <a:r>
              <a:rPr lang="en-US" sz="2000" dirty="0">
                <a:latin typeface="Times New Roman"/>
                <a:cs typeface="Times New Roman"/>
              </a:rPr>
              <a:t> </a:t>
            </a:r>
            <a:r>
              <a:rPr lang="en-US" sz="2000" spc="-203" dirty="0">
                <a:latin typeface="Times New Roman"/>
                <a:cs typeface="Times New Roman"/>
              </a:rPr>
              <a:t> </a:t>
            </a:r>
            <a:r>
              <a:rPr lang="en-US" sz="2000" spc="-30" dirty="0">
                <a:latin typeface="Times New Roman"/>
                <a:cs typeface="Times New Roman"/>
              </a:rPr>
              <a:t>m</a:t>
            </a:r>
            <a:r>
              <a:rPr lang="en-US" sz="2000" spc="-4" dirty="0">
                <a:latin typeface="Times New Roman"/>
                <a:cs typeface="Times New Roman"/>
              </a:rPr>
              <a:t>e</a:t>
            </a:r>
            <a:r>
              <a:rPr lang="en-US" sz="2000" spc="-30" dirty="0">
                <a:latin typeface="Times New Roman"/>
                <a:cs typeface="Times New Roman"/>
              </a:rPr>
              <a:t>m</a:t>
            </a:r>
            <a:r>
              <a:rPr lang="en-US" sz="2000" dirty="0">
                <a:latin typeface="Times New Roman"/>
                <a:cs typeface="Times New Roman"/>
              </a:rPr>
              <a:t>o</a:t>
            </a:r>
            <a:r>
              <a:rPr lang="en-US" sz="2000" spc="-8" dirty="0">
                <a:latin typeface="Times New Roman"/>
                <a:cs typeface="Times New Roman"/>
              </a:rPr>
              <a:t>r</a:t>
            </a:r>
            <a:r>
              <a:rPr lang="en-US" sz="2000" spc="-109" dirty="0">
                <a:latin typeface="Times New Roman"/>
                <a:cs typeface="Times New Roman"/>
              </a:rPr>
              <a:t>y</a:t>
            </a:r>
            <a:r>
              <a:rPr lang="en-US" sz="2000" spc="-8" dirty="0">
                <a:latin typeface="Times New Roman"/>
                <a:cs typeface="Times New Roman"/>
              </a:rPr>
              <a:t>,</a:t>
            </a:r>
            <a:r>
              <a:rPr lang="en-US" sz="2000" dirty="0">
                <a:latin typeface="Times New Roman"/>
                <a:cs typeface="Times New Roman"/>
              </a:rPr>
              <a:t> </a:t>
            </a:r>
            <a:r>
              <a:rPr lang="en-US" sz="2000" spc="-206" dirty="0">
                <a:latin typeface="Times New Roman"/>
                <a:cs typeface="Times New Roman"/>
              </a:rPr>
              <a:t> </a:t>
            </a:r>
            <a:r>
              <a:rPr lang="en-US" sz="2000" spc="-8" dirty="0">
                <a:latin typeface="Times New Roman"/>
                <a:cs typeface="Times New Roman"/>
              </a:rPr>
              <a:t>a</a:t>
            </a:r>
            <a:r>
              <a:rPr lang="en-US" sz="2000" spc="195" dirty="0">
                <a:latin typeface="Times New Roman"/>
                <a:cs typeface="Times New Roman"/>
              </a:rPr>
              <a:t> </a:t>
            </a:r>
            <a:r>
              <a:rPr lang="en-US" sz="2000" spc="-19" dirty="0">
                <a:latin typeface="Times New Roman"/>
                <a:cs typeface="Times New Roman"/>
              </a:rPr>
              <a:t>s</a:t>
            </a:r>
            <a:r>
              <a:rPr lang="en-US" sz="2000" dirty="0">
                <a:latin typeface="Times New Roman"/>
                <a:cs typeface="Times New Roman"/>
              </a:rPr>
              <a:t>y</a:t>
            </a:r>
            <a:r>
              <a:rPr lang="en-US" sz="2000" spc="-11" dirty="0">
                <a:latin typeface="Times New Roman"/>
                <a:cs typeface="Times New Roman"/>
              </a:rPr>
              <a:t>stem</a:t>
            </a:r>
            <a:r>
              <a:rPr lang="en-US" sz="2000" spc="184" dirty="0">
                <a:latin typeface="Times New Roman"/>
                <a:cs typeface="Times New Roman"/>
              </a:rPr>
              <a:t> </a:t>
            </a:r>
            <a:r>
              <a:rPr lang="en-US" sz="2000" spc="-11" dirty="0">
                <a:latin typeface="Times New Roman"/>
                <a:cs typeface="Times New Roman"/>
              </a:rPr>
              <a:t>b</a:t>
            </a:r>
            <a:r>
              <a:rPr lang="en-US" sz="2000" spc="-8" dirty="0">
                <a:latin typeface="Times New Roman"/>
                <a:cs typeface="Times New Roman"/>
              </a:rPr>
              <a:t>us,</a:t>
            </a:r>
            <a:r>
              <a:rPr lang="en-US" sz="2000" spc="203" dirty="0">
                <a:latin typeface="Times New Roman"/>
                <a:cs typeface="Times New Roman"/>
              </a:rPr>
              <a:t> </a:t>
            </a:r>
            <a:r>
              <a:rPr lang="en-US" sz="2000" spc="-11" dirty="0">
                <a:latin typeface="Times New Roman"/>
                <a:cs typeface="Times New Roman"/>
              </a:rPr>
              <a:t>and</a:t>
            </a:r>
            <a:r>
              <a:rPr lang="en-US" sz="2000" dirty="0">
                <a:latin typeface="Times New Roman"/>
                <a:cs typeface="Times New Roman"/>
              </a:rPr>
              <a:t> </a:t>
            </a:r>
            <a:r>
              <a:rPr lang="en-US" sz="2000" spc="-206" dirty="0">
                <a:latin typeface="Times New Roman"/>
                <a:cs typeface="Times New Roman"/>
              </a:rPr>
              <a:t> </a:t>
            </a:r>
            <a:r>
              <a:rPr lang="en-US" sz="2000" spc="-8" dirty="0">
                <a:latin typeface="Times New Roman"/>
                <a:cs typeface="Times New Roman"/>
              </a:rPr>
              <a:t>various</a:t>
            </a:r>
            <a:r>
              <a:rPr lang="en-US" sz="2000" spc="203" dirty="0">
                <a:latin typeface="Times New Roman"/>
                <a:cs typeface="Times New Roman"/>
              </a:rPr>
              <a:t> </a:t>
            </a:r>
            <a:r>
              <a:rPr lang="en-US" sz="2000" spc="-19" dirty="0">
                <a:latin typeface="Times New Roman"/>
                <a:cs typeface="Times New Roman"/>
              </a:rPr>
              <a:t>i</a:t>
            </a:r>
            <a:r>
              <a:rPr lang="en-US" sz="2000" spc="-11" dirty="0">
                <a:latin typeface="Times New Roman"/>
                <a:cs typeface="Times New Roman"/>
              </a:rPr>
              <a:t>n</a:t>
            </a:r>
            <a:r>
              <a:rPr lang="en-US" sz="2000" spc="-8" dirty="0">
                <a:latin typeface="Times New Roman"/>
                <a:cs typeface="Times New Roman"/>
              </a:rPr>
              <a:t>put/output</a:t>
            </a:r>
            <a:r>
              <a:rPr lang="en-US" sz="2000" dirty="0">
                <a:latin typeface="Times New Roman"/>
                <a:cs typeface="Times New Roman"/>
              </a:rPr>
              <a:t> </a:t>
            </a:r>
            <a:r>
              <a:rPr lang="en-US" sz="2000" spc="-8" dirty="0">
                <a:latin typeface="Times New Roman"/>
                <a:cs typeface="Times New Roman"/>
              </a:rPr>
              <a:t>interfac</a:t>
            </a:r>
            <a:r>
              <a:rPr lang="en-US" sz="2000" spc="-19" dirty="0">
                <a:latin typeface="Times New Roman"/>
                <a:cs typeface="Times New Roman"/>
              </a:rPr>
              <a:t>e</a:t>
            </a:r>
            <a:r>
              <a:rPr lang="en-US" sz="2000" spc="-8" dirty="0">
                <a:latin typeface="Times New Roman"/>
                <a:cs typeface="Times New Roman"/>
              </a:rPr>
              <a:t>s.</a:t>
            </a:r>
            <a:r>
              <a:rPr lang="en-US" sz="2000" spc="-11" dirty="0">
                <a:latin typeface="Times New Roman"/>
                <a:cs typeface="Times New Roman"/>
              </a:rPr>
              <a:t> Howeve</a:t>
            </a:r>
            <a:r>
              <a:rPr lang="en-US" sz="2000" spc="-71" dirty="0">
                <a:latin typeface="Times New Roman"/>
                <a:cs typeface="Times New Roman"/>
              </a:rPr>
              <a:t>r</a:t>
            </a:r>
            <a:r>
              <a:rPr lang="en-US" sz="2000" spc="-8" dirty="0">
                <a:latin typeface="Times New Roman"/>
                <a:cs typeface="Times New Roman"/>
              </a:rPr>
              <a:t>,</a:t>
            </a:r>
            <a:r>
              <a:rPr lang="en-US" sz="2000" dirty="0">
                <a:latin typeface="Times New Roman"/>
                <a:cs typeface="Times New Roman"/>
              </a:rPr>
              <a:t>  </a:t>
            </a:r>
            <a:r>
              <a:rPr lang="en-US" sz="2000" spc="-176" dirty="0">
                <a:latin typeface="Times New Roman"/>
                <a:cs typeface="Times New Roman"/>
              </a:rPr>
              <a:t> </a:t>
            </a:r>
            <a:r>
              <a:rPr lang="en-US" sz="2000" spc="-8" dirty="0">
                <a:latin typeface="Times New Roman"/>
                <a:cs typeface="Times New Roman"/>
              </a:rPr>
              <a:t>r</a:t>
            </a:r>
            <a:r>
              <a:rPr lang="en-US" sz="2000" dirty="0">
                <a:latin typeface="Times New Roman"/>
                <a:cs typeface="Times New Roman"/>
              </a:rPr>
              <a:t>o</a:t>
            </a:r>
            <a:r>
              <a:rPr lang="en-US" sz="2000" spc="-8" dirty="0">
                <a:latin typeface="Times New Roman"/>
                <a:cs typeface="Times New Roman"/>
              </a:rPr>
              <a:t>uters</a:t>
            </a:r>
            <a:r>
              <a:rPr lang="en-US" sz="2000" dirty="0">
                <a:latin typeface="Times New Roman"/>
                <a:cs typeface="Times New Roman"/>
              </a:rPr>
              <a:t>  </a:t>
            </a:r>
            <a:r>
              <a:rPr lang="en-US" sz="2000" spc="-176" dirty="0">
                <a:latin typeface="Times New Roman"/>
                <a:cs typeface="Times New Roman"/>
              </a:rPr>
              <a:t> </a:t>
            </a:r>
            <a:r>
              <a:rPr lang="en-US" sz="2000" spc="-8" dirty="0">
                <a:latin typeface="Times New Roman"/>
                <a:cs typeface="Times New Roman"/>
              </a:rPr>
              <a:t>are</a:t>
            </a:r>
            <a:r>
              <a:rPr lang="en-US" sz="2000" dirty="0">
                <a:latin typeface="Times New Roman"/>
                <a:cs typeface="Times New Roman"/>
              </a:rPr>
              <a:t>  </a:t>
            </a:r>
            <a:r>
              <a:rPr lang="en-US" sz="2000" spc="-180" dirty="0">
                <a:latin typeface="Times New Roman"/>
                <a:cs typeface="Times New Roman"/>
              </a:rPr>
              <a:t> </a:t>
            </a:r>
            <a:r>
              <a:rPr lang="en-US" sz="2000" spc="-11" dirty="0">
                <a:latin typeface="Times New Roman"/>
                <a:cs typeface="Times New Roman"/>
              </a:rPr>
              <a:t>d</a:t>
            </a:r>
            <a:r>
              <a:rPr lang="en-US" sz="2000" dirty="0">
                <a:latin typeface="Times New Roman"/>
                <a:cs typeface="Times New Roman"/>
              </a:rPr>
              <a:t>e</a:t>
            </a:r>
            <a:r>
              <a:rPr lang="en-US" sz="2000" spc="-8" dirty="0">
                <a:latin typeface="Times New Roman"/>
                <a:cs typeface="Times New Roman"/>
              </a:rPr>
              <a:t>sign</a:t>
            </a:r>
            <a:r>
              <a:rPr lang="en-US" sz="2000" spc="-11" dirty="0">
                <a:latin typeface="Times New Roman"/>
                <a:cs typeface="Times New Roman"/>
              </a:rPr>
              <a:t>ed</a:t>
            </a:r>
            <a:r>
              <a:rPr lang="en-US" sz="2000" dirty="0">
                <a:latin typeface="Times New Roman"/>
                <a:cs typeface="Times New Roman"/>
              </a:rPr>
              <a:t>  </a:t>
            </a:r>
            <a:r>
              <a:rPr lang="en-US" sz="2000" spc="-169" dirty="0">
                <a:latin typeface="Times New Roman"/>
                <a:cs typeface="Times New Roman"/>
              </a:rPr>
              <a:t> </a:t>
            </a:r>
            <a:r>
              <a:rPr lang="en-US" sz="2000" spc="-8" dirty="0">
                <a:latin typeface="Times New Roman"/>
                <a:cs typeface="Times New Roman"/>
              </a:rPr>
              <a:t>to</a:t>
            </a:r>
            <a:r>
              <a:rPr lang="en-US" sz="2000" dirty="0">
                <a:latin typeface="Times New Roman"/>
                <a:cs typeface="Times New Roman"/>
              </a:rPr>
              <a:t>  </a:t>
            </a:r>
            <a:r>
              <a:rPr lang="en-US" sz="2000" spc="-172" dirty="0">
                <a:latin typeface="Times New Roman"/>
                <a:cs typeface="Times New Roman"/>
              </a:rPr>
              <a:t> </a:t>
            </a:r>
            <a:r>
              <a:rPr lang="en-US" sz="2000" spc="-11" dirty="0">
                <a:latin typeface="Times New Roman"/>
                <a:cs typeface="Times New Roman"/>
              </a:rPr>
              <a:t>p</a:t>
            </a:r>
            <a:r>
              <a:rPr lang="en-US" sz="2000" spc="-15" dirty="0">
                <a:latin typeface="Times New Roman"/>
                <a:cs typeface="Times New Roman"/>
              </a:rPr>
              <a:t>e</a:t>
            </a:r>
            <a:r>
              <a:rPr lang="en-US" sz="2000" spc="-8" dirty="0">
                <a:latin typeface="Times New Roman"/>
                <a:cs typeface="Times New Roman"/>
              </a:rPr>
              <a:t>rfo</a:t>
            </a:r>
            <a:r>
              <a:rPr lang="en-US" sz="2000" dirty="0">
                <a:latin typeface="Times New Roman"/>
                <a:cs typeface="Times New Roman"/>
              </a:rPr>
              <a:t>r</a:t>
            </a:r>
            <a:r>
              <a:rPr lang="en-US" sz="2000" spc="-15" dirty="0">
                <a:latin typeface="Times New Roman"/>
                <a:cs typeface="Times New Roman"/>
              </a:rPr>
              <a:t>m</a:t>
            </a:r>
            <a:r>
              <a:rPr lang="en-US" sz="2000" dirty="0">
                <a:latin typeface="Times New Roman"/>
                <a:cs typeface="Times New Roman"/>
              </a:rPr>
              <a:t>  </a:t>
            </a:r>
            <a:r>
              <a:rPr lang="en-US" sz="2000" spc="-176" dirty="0">
                <a:latin typeface="Times New Roman"/>
                <a:cs typeface="Times New Roman"/>
              </a:rPr>
              <a:t> </a:t>
            </a:r>
            <a:r>
              <a:rPr lang="en-US" sz="2000" spc="-8" dirty="0">
                <a:latin typeface="Times New Roman"/>
                <a:cs typeface="Times New Roman"/>
              </a:rPr>
              <a:t>s</a:t>
            </a:r>
            <a:r>
              <a:rPr lang="en-US" sz="2000" spc="-4" dirty="0">
                <a:latin typeface="Times New Roman"/>
                <a:cs typeface="Times New Roman"/>
              </a:rPr>
              <a:t>o</a:t>
            </a:r>
            <a:r>
              <a:rPr lang="en-US" sz="2000" spc="-11" dirty="0">
                <a:latin typeface="Times New Roman"/>
                <a:cs typeface="Times New Roman"/>
              </a:rPr>
              <a:t>me</a:t>
            </a:r>
            <a:r>
              <a:rPr lang="en-US" sz="2000" dirty="0">
                <a:latin typeface="Times New Roman"/>
                <a:cs typeface="Times New Roman"/>
              </a:rPr>
              <a:t>  </a:t>
            </a:r>
            <a:r>
              <a:rPr lang="en-US" sz="2000" spc="-172" dirty="0">
                <a:latin typeface="Times New Roman"/>
                <a:cs typeface="Times New Roman"/>
              </a:rPr>
              <a:t> </a:t>
            </a:r>
            <a:r>
              <a:rPr lang="en-US" sz="2000" spc="-8" dirty="0">
                <a:latin typeface="Times New Roman"/>
                <a:cs typeface="Times New Roman"/>
              </a:rPr>
              <a:t>very</a:t>
            </a:r>
            <a:r>
              <a:rPr lang="en-US" sz="2000" dirty="0">
                <a:latin typeface="Times New Roman"/>
                <a:cs typeface="Times New Roman"/>
              </a:rPr>
              <a:t>  </a:t>
            </a:r>
            <a:r>
              <a:rPr lang="en-US" sz="2000" spc="-161" dirty="0">
                <a:latin typeface="Times New Roman"/>
                <a:cs typeface="Times New Roman"/>
              </a:rPr>
              <a:t> </a:t>
            </a:r>
            <a:r>
              <a:rPr lang="en-US" sz="2000" spc="-8" dirty="0">
                <a:latin typeface="Times New Roman"/>
                <a:cs typeface="Times New Roman"/>
              </a:rPr>
              <a:t>specific functions</a:t>
            </a:r>
            <a:r>
              <a:rPr lang="en-US" sz="2000" spc="-4" dirty="0">
                <a:latin typeface="Times New Roman"/>
                <a:cs typeface="Times New Roman"/>
              </a:rPr>
              <a:t> </a:t>
            </a:r>
            <a:r>
              <a:rPr lang="en-US" sz="2000" spc="-8" dirty="0">
                <a:latin typeface="Times New Roman"/>
                <a:cs typeface="Times New Roman"/>
              </a:rPr>
              <a:t>that</a:t>
            </a:r>
            <a:r>
              <a:rPr lang="en-US" sz="2000" spc="4" dirty="0">
                <a:latin typeface="Times New Roman"/>
                <a:cs typeface="Times New Roman"/>
              </a:rPr>
              <a:t> </a:t>
            </a:r>
            <a:r>
              <a:rPr lang="en-US" sz="2000" spc="-8" dirty="0">
                <a:latin typeface="Times New Roman"/>
                <a:cs typeface="Times New Roman"/>
              </a:rPr>
              <a:t>are</a:t>
            </a:r>
            <a:r>
              <a:rPr lang="en-US" sz="2000" spc="4" dirty="0">
                <a:latin typeface="Times New Roman"/>
                <a:cs typeface="Times New Roman"/>
              </a:rPr>
              <a:t> </a:t>
            </a:r>
            <a:r>
              <a:rPr lang="en-US" sz="2000" spc="-8" dirty="0">
                <a:latin typeface="Times New Roman"/>
                <a:cs typeface="Times New Roman"/>
              </a:rPr>
              <a:t>not t</a:t>
            </a:r>
            <a:r>
              <a:rPr lang="en-US" sz="2000" dirty="0">
                <a:latin typeface="Times New Roman"/>
                <a:cs typeface="Times New Roman"/>
              </a:rPr>
              <a:t>y</a:t>
            </a:r>
            <a:r>
              <a:rPr lang="en-US" sz="2000" spc="-8" dirty="0">
                <a:latin typeface="Times New Roman"/>
                <a:cs typeface="Times New Roman"/>
              </a:rPr>
              <a:t>pically</a:t>
            </a:r>
            <a:r>
              <a:rPr lang="en-US" sz="2000" spc="-11" dirty="0">
                <a:latin typeface="Times New Roman"/>
                <a:cs typeface="Times New Roman"/>
              </a:rPr>
              <a:t> </a:t>
            </a:r>
            <a:r>
              <a:rPr lang="en-US" sz="2000" spc="-8" dirty="0">
                <a:latin typeface="Times New Roman"/>
                <a:cs typeface="Times New Roman"/>
              </a:rPr>
              <a:t>perfor</a:t>
            </a:r>
            <a:r>
              <a:rPr lang="en-US" sz="2000" spc="-30" dirty="0">
                <a:latin typeface="Times New Roman"/>
                <a:cs typeface="Times New Roman"/>
              </a:rPr>
              <a:t>m</a:t>
            </a:r>
            <a:r>
              <a:rPr lang="en-US" sz="2000" spc="-11" dirty="0">
                <a:latin typeface="Times New Roman"/>
                <a:cs typeface="Times New Roman"/>
              </a:rPr>
              <a:t>ed</a:t>
            </a:r>
            <a:r>
              <a:rPr lang="en-US" sz="2000" spc="30" dirty="0">
                <a:latin typeface="Times New Roman"/>
                <a:cs typeface="Times New Roman"/>
              </a:rPr>
              <a:t> </a:t>
            </a:r>
            <a:r>
              <a:rPr lang="en-US" sz="2000" spc="-8" dirty="0">
                <a:latin typeface="Times New Roman"/>
                <a:cs typeface="Times New Roman"/>
              </a:rPr>
              <a:t>b</a:t>
            </a:r>
            <a:r>
              <a:rPr lang="en-US" sz="2000" spc="-11" dirty="0">
                <a:latin typeface="Times New Roman"/>
                <a:cs typeface="Times New Roman"/>
              </a:rPr>
              <a:t>y</a:t>
            </a:r>
            <a:r>
              <a:rPr lang="en-US" sz="2000" spc="-4" dirty="0">
                <a:latin typeface="Times New Roman"/>
                <a:cs typeface="Times New Roman"/>
              </a:rPr>
              <a:t> </a:t>
            </a:r>
            <a:r>
              <a:rPr lang="en-US" sz="2000" spc="-8" dirty="0">
                <a:latin typeface="Times New Roman"/>
                <a:cs typeface="Times New Roman"/>
              </a:rPr>
              <a:t>desktop</a:t>
            </a:r>
            <a:r>
              <a:rPr lang="en-US" sz="2000" dirty="0">
                <a:latin typeface="Times New Roman"/>
                <a:cs typeface="Times New Roman"/>
              </a:rPr>
              <a:t> </a:t>
            </a:r>
            <a:r>
              <a:rPr lang="en-US" sz="2000" spc="-11" dirty="0">
                <a:latin typeface="Times New Roman"/>
                <a:cs typeface="Times New Roman"/>
              </a:rPr>
              <a:t>co</a:t>
            </a:r>
            <a:r>
              <a:rPr lang="en-US" sz="2000" spc="-26" dirty="0">
                <a:latin typeface="Times New Roman"/>
                <a:cs typeface="Times New Roman"/>
              </a:rPr>
              <a:t>m</a:t>
            </a:r>
            <a:r>
              <a:rPr lang="en-US" sz="2000" spc="-11" dirty="0">
                <a:latin typeface="Times New Roman"/>
                <a:cs typeface="Times New Roman"/>
              </a:rPr>
              <a:t>p</a:t>
            </a:r>
            <a:r>
              <a:rPr lang="en-US" sz="2000" spc="-8" dirty="0">
                <a:latin typeface="Times New Roman"/>
                <a:cs typeface="Times New Roman"/>
              </a:rPr>
              <a:t>uters.</a:t>
            </a:r>
            <a:endParaRPr lang="en-US" sz="2000" dirty="0">
              <a:latin typeface="Times New Roman"/>
              <a:cs typeface="Times New Roman"/>
            </a:endParaRPr>
          </a:p>
          <a:p>
            <a:pPr marL="266700" marR="4286" indent="-257175" algn="just">
              <a:lnSpc>
                <a:spcPct val="150000"/>
              </a:lnSpc>
              <a:buFont typeface="Arial"/>
              <a:buChar char="•"/>
              <a:tabLst>
                <a:tab pos="266700" algn="l"/>
              </a:tabLst>
            </a:pPr>
            <a:r>
              <a:rPr lang="en-US" sz="2000" spc="-11" dirty="0">
                <a:latin typeface="Times New Roman"/>
                <a:cs typeface="Times New Roman"/>
              </a:rPr>
              <a:t>F</a:t>
            </a:r>
            <a:r>
              <a:rPr lang="en-US" sz="2000" spc="-8" dirty="0">
                <a:latin typeface="Times New Roman"/>
                <a:cs typeface="Times New Roman"/>
              </a:rPr>
              <a:t>or</a:t>
            </a:r>
            <a:r>
              <a:rPr lang="en-US" sz="2000" dirty="0">
                <a:latin typeface="Times New Roman"/>
                <a:cs typeface="Times New Roman"/>
              </a:rPr>
              <a:t> </a:t>
            </a:r>
            <a:r>
              <a:rPr lang="en-US" sz="2000" spc="-15" dirty="0">
                <a:latin typeface="Times New Roman"/>
                <a:cs typeface="Times New Roman"/>
              </a:rPr>
              <a:t> </a:t>
            </a:r>
            <a:r>
              <a:rPr lang="en-US" sz="2000" spc="-11" dirty="0">
                <a:latin typeface="Times New Roman"/>
                <a:cs typeface="Times New Roman"/>
              </a:rPr>
              <a:t>ex</a:t>
            </a:r>
            <a:r>
              <a:rPr lang="en-US" sz="2000" spc="-4" dirty="0">
                <a:latin typeface="Times New Roman"/>
                <a:cs typeface="Times New Roman"/>
              </a:rPr>
              <a:t>a</a:t>
            </a:r>
            <a:r>
              <a:rPr lang="en-US" sz="2000" spc="-30" dirty="0">
                <a:latin typeface="Times New Roman"/>
                <a:cs typeface="Times New Roman"/>
              </a:rPr>
              <a:t>m</a:t>
            </a:r>
            <a:r>
              <a:rPr lang="en-US" sz="2000" spc="-8" dirty="0">
                <a:latin typeface="Times New Roman"/>
                <a:cs typeface="Times New Roman"/>
              </a:rPr>
              <a:t>ple,</a:t>
            </a:r>
            <a:r>
              <a:rPr lang="en-US" sz="2000" dirty="0">
                <a:latin typeface="Times New Roman"/>
                <a:cs typeface="Times New Roman"/>
              </a:rPr>
              <a:t>  </a:t>
            </a:r>
            <a:r>
              <a:rPr lang="en-US" sz="2000" spc="-8" dirty="0">
                <a:latin typeface="Times New Roman"/>
                <a:cs typeface="Times New Roman"/>
              </a:rPr>
              <a:t>routers</a:t>
            </a:r>
            <a:r>
              <a:rPr lang="en-US" sz="2000" dirty="0">
                <a:latin typeface="Times New Roman"/>
                <a:cs typeface="Times New Roman"/>
              </a:rPr>
              <a:t> </a:t>
            </a:r>
            <a:r>
              <a:rPr lang="en-US" sz="2000" spc="-15" dirty="0">
                <a:latin typeface="Times New Roman"/>
                <a:cs typeface="Times New Roman"/>
              </a:rPr>
              <a:t> </a:t>
            </a:r>
            <a:r>
              <a:rPr lang="en-US" sz="2000" spc="-11" dirty="0">
                <a:latin typeface="Times New Roman"/>
                <a:cs typeface="Times New Roman"/>
              </a:rPr>
              <a:t>co</a:t>
            </a:r>
            <a:r>
              <a:rPr lang="en-US" sz="2000" dirty="0">
                <a:latin typeface="Times New Roman"/>
                <a:cs typeface="Times New Roman"/>
              </a:rPr>
              <a:t>n</a:t>
            </a:r>
            <a:r>
              <a:rPr lang="en-US" sz="2000" spc="-8" dirty="0">
                <a:latin typeface="Times New Roman"/>
                <a:cs typeface="Times New Roman"/>
              </a:rPr>
              <a:t>nect</a:t>
            </a:r>
            <a:r>
              <a:rPr lang="en-US" sz="2000" dirty="0">
                <a:latin typeface="Times New Roman"/>
                <a:cs typeface="Times New Roman"/>
              </a:rPr>
              <a:t> </a:t>
            </a:r>
            <a:r>
              <a:rPr lang="en-US" sz="2000" spc="-15" dirty="0">
                <a:latin typeface="Times New Roman"/>
                <a:cs typeface="Times New Roman"/>
              </a:rPr>
              <a:t> </a:t>
            </a:r>
            <a:r>
              <a:rPr lang="en-US" sz="2000" spc="-11" dirty="0">
                <a:latin typeface="Times New Roman"/>
                <a:cs typeface="Times New Roman"/>
              </a:rPr>
              <a:t>and</a:t>
            </a:r>
            <a:r>
              <a:rPr lang="en-US" sz="2000" dirty="0">
                <a:latin typeface="Times New Roman"/>
                <a:cs typeface="Times New Roman"/>
              </a:rPr>
              <a:t> </a:t>
            </a:r>
            <a:r>
              <a:rPr lang="en-US" sz="2000" spc="-11" dirty="0">
                <a:latin typeface="Times New Roman"/>
                <a:cs typeface="Times New Roman"/>
              </a:rPr>
              <a:t> </a:t>
            </a:r>
            <a:r>
              <a:rPr lang="en-US" sz="2000" spc="-8" dirty="0">
                <a:latin typeface="Times New Roman"/>
                <a:cs typeface="Times New Roman"/>
              </a:rPr>
              <a:t>al</a:t>
            </a:r>
            <a:r>
              <a:rPr lang="en-US" sz="2000" spc="-4" dirty="0">
                <a:latin typeface="Times New Roman"/>
                <a:cs typeface="Times New Roman"/>
              </a:rPr>
              <a:t>l</a:t>
            </a:r>
            <a:r>
              <a:rPr lang="en-US" sz="2000" spc="-11" dirty="0">
                <a:latin typeface="Times New Roman"/>
                <a:cs typeface="Times New Roman"/>
              </a:rPr>
              <a:t>ow</a:t>
            </a:r>
            <a:r>
              <a:rPr lang="en-US" sz="2000" dirty="0">
                <a:latin typeface="Times New Roman"/>
                <a:cs typeface="Times New Roman"/>
              </a:rPr>
              <a:t> </a:t>
            </a:r>
            <a:r>
              <a:rPr lang="en-US" sz="2000" spc="-11" dirty="0">
                <a:latin typeface="Times New Roman"/>
                <a:cs typeface="Times New Roman"/>
              </a:rPr>
              <a:t> </a:t>
            </a:r>
            <a:r>
              <a:rPr lang="en-US" sz="2000" spc="-8" dirty="0">
                <a:latin typeface="Times New Roman"/>
                <a:cs typeface="Times New Roman"/>
              </a:rPr>
              <a:t>c</a:t>
            </a:r>
            <a:r>
              <a:rPr lang="en-US" sz="2000" spc="-4" dirty="0">
                <a:latin typeface="Times New Roman"/>
                <a:cs typeface="Times New Roman"/>
              </a:rPr>
              <a:t>o</a:t>
            </a:r>
            <a:r>
              <a:rPr lang="en-US" sz="2000" spc="-15" dirty="0">
                <a:latin typeface="Times New Roman"/>
                <a:cs typeface="Times New Roman"/>
              </a:rPr>
              <a:t>m</a:t>
            </a:r>
            <a:r>
              <a:rPr lang="en-US" sz="2000" spc="-34" dirty="0">
                <a:latin typeface="Times New Roman"/>
                <a:cs typeface="Times New Roman"/>
              </a:rPr>
              <a:t>m</a:t>
            </a:r>
            <a:r>
              <a:rPr lang="en-US" sz="2000" spc="-11" dirty="0">
                <a:latin typeface="Times New Roman"/>
                <a:cs typeface="Times New Roman"/>
              </a:rPr>
              <a:t>u</a:t>
            </a:r>
            <a:r>
              <a:rPr lang="en-US" sz="2000" spc="-8" dirty="0">
                <a:latin typeface="Times New Roman"/>
                <a:cs typeface="Times New Roman"/>
              </a:rPr>
              <a:t>n</a:t>
            </a:r>
            <a:r>
              <a:rPr lang="en-US" sz="2000" dirty="0">
                <a:latin typeface="Times New Roman"/>
                <a:cs typeface="Times New Roman"/>
              </a:rPr>
              <a:t>i</a:t>
            </a:r>
            <a:r>
              <a:rPr lang="en-US" sz="2000" spc="-8" dirty="0">
                <a:latin typeface="Times New Roman"/>
                <a:cs typeface="Times New Roman"/>
              </a:rPr>
              <a:t>cation</a:t>
            </a:r>
            <a:r>
              <a:rPr lang="en-US" sz="2000" dirty="0">
                <a:latin typeface="Times New Roman"/>
                <a:cs typeface="Times New Roman"/>
              </a:rPr>
              <a:t>  </a:t>
            </a:r>
            <a:r>
              <a:rPr lang="en-US" sz="2000" spc="-11" dirty="0">
                <a:latin typeface="Times New Roman"/>
                <a:cs typeface="Times New Roman"/>
              </a:rPr>
              <a:t>betw</a:t>
            </a:r>
            <a:r>
              <a:rPr lang="en-US" sz="2000" spc="-4" dirty="0">
                <a:latin typeface="Times New Roman"/>
                <a:cs typeface="Times New Roman"/>
              </a:rPr>
              <a:t>e</a:t>
            </a:r>
            <a:r>
              <a:rPr lang="en-US" sz="2000" spc="-11" dirty="0">
                <a:latin typeface="Times New Roman"/>
                <a:cs typeface="Times New Roman"/>
              </a:rPr>
              <a:t>en</a:t>
            </a:r>
            <a:r>
              <a:rPr lang="en-US" sz="2000" spc="-8" dirty="0">
                <a:latin typeface="Times New Roman"/>
                <a:cs typeface="Times New Roman"/>
              </a:rPr>
              <a:t> two</a:t>
            </a:r>
            <a:r>
              <a:rPr lang="en-US" sz="2000" spc="101" dirty="0">
                <a:latin typeface="Times New Roman"/>
                <a:cs typeface="Times New Roman"/>
              </a:rPr>
              <a:t> </a:t>
            </a:r>
            <a:r>
              <a:rPr lang="en-US" sz="2000" spc="-11" dirty="0">
                <a:latin typeface="Times New Roman"/>
                <a:cs typeface="Times New Roman"/>
              </a:rPr>
              <a:t>networ</a:t>
            </a:r>
            <a:r>
              <a:rPr lang="en-US" sz="2000" spc="-8" dirty="0">
                <a:latin typeface="Times New Roman"/>
                <a:cs typeface="Times New Roman"/>
              </a:rPr>
              <a:t>ks</a:t>
            </a:r>
            <a:r>
              <a:rPr lang="en-US" sz="2000" spc="101" dirty="0">
                <a:latin typeface="Times New Roman"/>
                <a:cs typeface="Times New Roman"/>
              </a:rPr>
              <a:t> </a:t>
            </a:r>
            <a:r>
              <a:rPr lang="en-US" sz="2000" spc="-11" dirty="0">
                <a:latin typeface="Times New Roman"/>
                <a:cs typeface="Times New Roman"/>
              </a:rPr>
              <a:t>and</a:t>
            </a:r>
            <a:r>
              <a:rPr lang="en-US" sz="2000" spc="101" dirty="0">
                <a:latin typeface="Times New Roman"/>
                <a:cs typeface="Times New Roman"/>
              </a:rPr>
              <a:t> </a:t>
            </a:r>
            <a:r>
              <a:rPr lang="en-US" sz="2000" spc="-8" dirty="0">
                <a:latin typeface="Times New Roman"/>
                <a:cs typeface="Times New Roman"/>
              </a:rPr>
              <a:t>dete</a:t>
            </a:r>
            <a:r>
              <a:rPr lang="en-US" sz="2000" spc="-4" dirty="0">
                <a:latin typeface="Times New Roman"/>
                <a:cs typeface="Times New Roman"/>
              </a:rPr>
              <a:t>r</a:t>
            </a:r>
            <a:r>
              <a:rPr lang="en-US" sz="2000" spc="-30" dirty="0">
                <a:latin typeface="Times New Roman"/>
                <a:cs typeface="Times New Roman"/>
              </a:rPr>
              <a:t>m</a:t>
            </a:r>
            <a:r>
              <a:rPr lang="en-US" sz="2000" dirty="0">
                <a:latin typeface="Times New Roman"/>
                <a:cs typeface="Times New Roman"/>
              </a:rPr>
              <a:t>i</a:t>
            </a:r>
            <a:r>
              <a:rPr lang="en-US" sz="2000" spc="-11" dirty="0">
                <a:latin typeface="Times New Roman"/>
                <a:cs typeface="Times New Roman"/>
              </a:rPr>
              <a:t>ne</a:t>
            </a:r>
            <a:r>
              <a:rPr lang="en-US" sz="2000" spc="105" dirty="0">
                <a:latin typeface="Times New Roman"/>
                <a:cs typeface="Times New Roman"/>
              </a:rPr>
              <a:t> </a:t>
            </a:r>
            <a:r>
              <a:rPr lang="en-US" sz="2000" spc="-8" dirty="0">
                <a:latin typeface="Times New Roman"/>
                <a:cs typeface="Times New Roman"/>
              </a:rPr>
              <a:t>the</a:t>
            </a:r>
            <a:r>
              <a:rPr lang="en-US" sz="2000" spc="101" dirty="0">
                <a:latin typeface="Times New Roman"/>
                <a:cs typeface="Times New Roman"/>
              </a:rPr>
              <a:t> </a:t>
            </a:r>
            <a:r>
              <a:rPr lang="en-US" sz="2000" spc="-8" dirty="0">
                <a:latin typeface="Times New Roman"/>
                <a:cs typeface="Times New Roman"/>
              </a:rPr>
              <a:t>best</a:t>
            </a:r>
            <a:r>
              <a:rPr lang="en-US" sz="2000" spc="98" dirty="0">
                <a:latin typeface="Times New Roman"/>
                <a:cs typeface="Times New Roman"/>
              </a:rPr>
              <a:t> </a:t>
            </a:r>
            <a:r>
              <a:rPr lang="en-US" sz="2000" spc="-19" dirty="0">
                <a:latin typeface="Times New Roman"/>
                <a:cs typeface="Times New Roman"/>
              </a:rPr>
              <a:t>p</a:t>
            </a:r>
            <a:r>
              <a:rPr lang="en-US" sz="2000" spc="-8" dirty="0">
                <a:latin typeface="Times New Roman"/>
                <a:cs typeface="Times New Roman"/>
              </a:rPr>
              <a:t>ath</a:t>
            </a:r>
            <a:r>
              <a:rPr lang="en-US" sz="2000" spc="101" dirty="0">
                <a:latin typeface="Times New Roman"/>
                <a:cs typeface="Times New Roman"/>
              </a:rPr>
              <a:t> </a:t>
            </a:r>
            <a:r>
              <a:rPr lang="en-US" sz="2000" spc="-8" dirty="0">
                <a:latin typeface="Times New Roman"/>
                <a:cs typeface="Times New Roman"/>
              </a:rPr>
              <a:t>for</a:t>
            </a:r>
            <a:r>
              <a:rPr lang="en-US" sz="2000" spc="105" dirty="0">
                <a:latin typeface="Times New Roman"/>
                <a:cs typeface="Times New Roman"/>
              </a:rPr>
              <a:t> </a:t>
            </a:r>
            <a:r>
              <a:rPr lang="en-US" sz="2000" spc="-8" dirty="0">
                <a:latin typeface="Times New Roman"/>
                <a:cs typeface="Times New Roman"/>
              </a:rPr>
              <a:t>data</a:t>
            </a:r>
            <a:r>
              <a:rPr lang="en-US" sz="2000" spc="98" dirty="0">
                <a:latin typeface="Times New Roman"/>
                <a:cs typeface="Times New Roman"/>
              </a:rPr>
              <a:t> </a:t>
            </a:r>
            <a:r>
              <a:rPr lang="en-US" sz="2000" dirty="0">
                <a:latin typeface="Times New Roman"/>
                <a:cs typeface="Times New Roman"/>
              </a:rPr>
              <a:t>t</a:t>
            </a:r>
            <a:r>
              <a:rPr lang="en-US" sz="2000" spc="-11" dirty="0">
                <a:latin typeface="Times New Roman"/>
                <a:cs typeface="Times New Roman"/>
              </a:rPr>
              <a:t>o</a:t>
            </a:r>
            <a:r>
              <a:rPr lang="en-US" sz="2000" spc="101" dirty="0">
                <a:latin typeface="Times New Roman"/>
                <a:cs typeface="Times New Roman"/>
              </a:rPr>
              <a:t> </a:t>
            </a:r>
            <a:r>
              <a:rPr lang="en-US" sz="2000" spc="-8" dirty="0">
                <a:latin typeface="Times New Roman"/>
                <a:cs typeface="Times New Roman"/>
              </a:rPr>
              <a:t>travel</a:t>
            </a:r>
            <a:r>
              <a:rPr lang="en-US" sz="2000" spc="98" dirty="0">
                <a:latin typeface="Times New Roman"/>
                <a:cs typeface="Times New Roman"/>
              </a:rPr>
              <a:t> </a:t>
            </a:r>
            <a:r>
              <a:rPr lang="en-US" sz="2000" spc="-8" dirty="0">
                <a:latin typeface="Times New Roman"/>
                <a:cs typeface="Times New Roman"/>
              </a:rPr>
              <a:t>thro</a:t>
            </a:r>
            <a:r>
              <a:rPr lang="en-US" sz="2000" spc="-11" dirty="0">
                <a:latin typeface="Times New Roman"/>
                <a:cs typeface="Times New Roman"/>
              </a:rPr>
              <a:t>ugh</a:t>
            </a:r>
            <a:r>
              <a:rPr lang="en-US" sz="2000" spc="-8" dirty="0">
                <a:latin typeface="Times New Roman"/>
                <a:cs typeface="Times New Roman"/>
              </a:rPr>
              <a:t> the</a:t>
            </a:r>
            <a:r>
              <a:rPr lang="en-US" sz="2000" dirty="0">
                <a:latin typeface="Times New Roman"/>
                <a:cs typeface="Times New Roman"/>
              </a:rPr>
              <a:t> </a:t>
            </a:r>
            <a:r>
              <a:rPr lang="en-US" sz="2000" spc="-11" dirty="0">
                <a:latin typeface="Times New Roman"/>
                <a:cs typeface="Times New Roman"/>
              </a:rPr>
              <a:t>co</a:t>
            </a:r>
            <a:r>
              <a:rPr lang="en-US" sz="2000" spc="-8" dirty="0">
                <a:latin typeface="Times New Roman"/>
                <a:cs typeface="Times New Roman"/>
              </a:rPr>
              <a:t>nnected</a:t>
            </a:r>
            <a:r>
              <a:rPr lang="en-US" sz="2000" spc="-4" dirty="0">
                <a:latin typeface="Times New Roman"/>
                <a:cs typeface="Times New Roman"/>
              </a:rPr>
              <a:t> </a:t>
            </a:r>
            <a:r>
              <a:rPr lang="en-US" sz="2000" spc="-11" dirty="0">
                <a:latin typeface="Times New Roman"/>
                <a:cs typeface="Times New Roman"/>
              </a:rPr>
              <a:t>netw</a:t>
            </a:r>
            <a:r>
              <a:rPr lang="en-US" sz="2000" spc="-8" dirty="0">
                <a:latin typeface="Times New Roman"/>
                <a:cs typeface="Times New Roman"/>
              </a:rPr>
              <a:t>orks.</a:t>
            </a:r>
            <a:endParaRPr lang="en-US" sz="2000" dirty="0">
              <a:latin typeface="Times New Roman"/>
              <a:cs typeface="Times New Roman"/>
            </a:endParaRPr>
          </a:p>
          <a:p>
            <a:pPr marL="266700" indent="-257175" algn="just">
              <a:lnSpc>
                <a:spcPct val="150000"/>
              </a:lnSpc>
              <a:buFont typeface="Arial"/>
              <a:buChar char="•"/>
              <a:tabLst>
                <a:tab pos="266700" algn="l"/>
              </a:tabLst>
            </a:pPr>
            <a:r>
              <a:rPr lang="en-US" sz="2000" spc="-11" dirty="0">
                <a:latin typeface="Times New Roman"/>
                <a:cs typeface="Times New Roman"/>
              </a:rPr>
              <a:t>Ro</a:t>
            </a:r>
            <a:r>
              <a:rPr lang="en-US" sz="2000" spc="-8" dirty="0">
                <a:latin typeface="Times New Roman"/>
                <a:cs typeface="Times New Roman"/>
              </a:rPr>
              <a:t>uter</a:t>
            </a:r>
            <a:r>
              <a:rPr lang="en-US" sz="2000" spc="-4" dirty="0">
                <a:latin typeface="Times New Roman"/>
                <a:cs typeface="Times New Roman"/>
              </a:rPr>
              <a:t> </a:t>
            </a:r>
            <a:r>
              <a:rPr lang="en-US" sz="2000" spc="-11" dirty="0">
                <a:latin typeface="Times New Roman"/>
                <a:cs typeface="Times New Roman"/>
              </a:rPr>
              <a:t>works</a:t>
            </a:r>
            <a:r>
              <a:rPr lang="en-US" sz="2000" spc="-4" dirty="0">
                <a:latin typeface="Times New Roman"/>
                <a:cs typeface="Times New Roman"/>
              </a:rPr>
              <a:t> </a:t>
            </a:r>
            <a:r>
              <a:rPr lang="en-US" sz="2000" spc="-8" dirty="0">
                <a:latin typeface="Times New Roman"/>
                <a:cs typeface="Times New Roman"/>
              </a:rPr>
              <a:t>at</a:t>
            </a:r>
            <a:r>
              <a:rPr lang="en-US" sz="2000" spc="8" dirty="0">
                <a:latin typeface="Times New Roman"/>
                <a:cs typeface="Times New Roman"/>
              </a:rPr>
              <a:t> </a:t>
            </a:r>
            <a:r>
              <a:rPr lang="en-US" sz="2000" b="1" spc="-11" dirty="0">
                <a:latin typeface="Times New Roman"/>
                <a:cs typeface="Times New Roman"/>
              </a:rPr>
              <a:t>Network</a:t>
            </a:r>
            <a:r>
              <a:rPr lang="en-US" sz="2000" b="1" spc="8" dirty="0">
                <a:latin typeface="Times New Roman"/>
                <a:cs typeface="Times New Roman"/>
              </a:rPr>
              <a:t> </a:t>
            </a:r>
            <a:r>
              <a:rPr lang="en-US" sz="2000" b="1" spc="-11" dirty="0">
                <a:latin typeface="Times New Roman"/>
                <a:cs typeface="Times New Roman"/>
              </a:rPr>
              <a:t>La</a:t>
            </a:r>
            <a:r>
              <a:rPr lang="en-US" sz="2000" b="1" spc="-8" dirty="0">
                <a:latin typeface="Times New Roman"/>
                <a:cs typeface="Times New Roman"/>
              </a:rPr>
              <a:t>yer</a:t>
            </a:r>
            <a:r>
              <a:rPr lang="en-US" sz="2000" b="1" spc="-34" dirty="0">
                <a:latin typeface="Times New Roman"/>
                <a:cs typeface="Times New Roman"/>
              </a:rPr>
              <a:t> </a:t>
            </a:r>
            <a:r>
              <a:rPr lang="en-US" sz="2000" spc="-8" dirty="0">
                <a:latin typeface="Times New Roman"/>
                <a:cs typeface="Times New Roman"/>
              </a:rPr>
              <a:t>of</a:t>
            </a:r>
            <a:r>
              <a:rPr lang="en-US" sz="2000" dirty="0">
                <a:latin typeface="Times New Roman"/>
                <a:cs typeface="Times New Roman"/>
              </a:rPr>
              <a:t> </a:t>
            </a:r>
            <a:r>
              <a:rPr lang="en-US" sz="2000" spc="-11" dirty="0">
                <a:latin typeface="Times New Roman"/>
                <a:cs typeface="Times New Roman"/>
              </a:rPr>
              <a:t>OSI</a:t>
            </a:r>
            <a:r>
              <a:rPr lang="en-US" sz="2000" spc="11" dirty="0">
                <a:latin typeface="Times New Roman"/>
                <a:cs typeface="Times New Roman"/>
              </a:rPr>
              <a:t> </a:t>
            </a:r>
            <a:r>
              <a:rPr lang="en-US" sz="2000" spc="-8" dirty="0">
                <a:latin typeface="Times New Roman"/>
                <a:cs typeface="Times New Roman"/>
              </a:rPr>
              <a:t>Refer</a:t>
            </a:r>
            <a:r>
              <a:rPr lang="en-US" sz="2000" spc="-15" dirty="0">
                <a:latin typeface="Times New Roman"/>
                <a:cs typeface="Times New Roman"/>
              </a:rPr>
              <a:t>e</a:t>
            </a:r>
            <a:r>
              <a:rPr lang="en-US" sz="2000" spc="-11" dirty="0">
                <a:latin typeface="Times New Roman"/>
                <a:cs typeface="Times New Roman"/>
              </a:rPr>
              <a:t>nce</a:t>
            </a:r>
            <a:r>
              <a:rPr lang="en-US" sz="2000" spc="8" dirty="0">
                <a:latin typeface="Times New Roman"/>
                <a:cs typeface="Times New Roman"/>
              </a:rPr>
              <a:t> </a:t>
            </a:r>
            <a:r>
              <a:rPr lang="en-US" sz="2000" spc="-30" dirty="0">
                <a:latin typeface="Times New Roman"/>
                <a:cs typeface="Times New Roman"/>
              </a:rPr>
              <a:t>m</a:t>
            </a:r>
            <a:r>
              <a:rPr lang="en-US" sz="2000" spc="-11" dirty="0">
                <a:latin typeface="Times New Roman"/>
                <a:cs typeface="Times New Roman"/>
              </a:rPr>
              <a:t>o</a:t>
            </a:r>
            <a:r>
              <a:rPr lang="en-US" sz="2000" spc="-8" dirty="0">
                <a:latin typeface="Times New Roman"/>
                <a:cs typeface="Times New Roman"/>
              </a:rPr>
              <a:t>del.</a:t>
            </a:r>
            <a:endParaRPr lang="en-US" sz="2000" dirty="0">
              <a:latin typeface="Times New Roman"/>
              <a:cs typeface="Times New Roman"/>
            </a:endParaRPr>
          </a:p>
          <a:p>
            <a:pPr marL="266700" indent="-257175" algn="just">
              <a:spcBef>
                <a:spcPts val="8"/>
              </a:spcBef>
              <a:buFont typeface="Arial"/>
              <a:buChar char="•"/>
              <a:tabLst>
                <a:tab pos="266700" algn="l"/>
              </a:tabLst>
            </a:pPr>
            <a:endParaRPr sz="20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1886946" y="2653349"/>
            <a:ext cx="37624" cy="63544"/>
          </a:xfrm>
          <a:prstGeom prst="rect">
            <a:avLst/>
          </a:prstGeom>
        </p:spPr>
        <p:txBody>
          <a:bodyPr vert="horz" wrap="square" lIns="0" tIns="0" rIns="0" bIns="0" rtlCol="0">
            <a:spAutoFit/>
          </a:bodyPr>
          <a:lstStyle/>
          <a:p>
            <a:pPr marL="9525"/>
            <a:r>
              <a:rPr sz="413" dirty="0">
                <a:solidFill>
                  <a:srgbClr val="437F85"/>
                </a:solidFill>
                <a:latin typeface="Arial"/>
                <a:cs typeface="Arial"/>
              </a:rPr>
              <a:t>•</a:t>
            </a:r>
            <a:endParaRPr sz="413">
              <a:latin typeface="Arial"/>
              <a:cs typeface="Arial"/>
            </a:endParaRPr>
          </a:p>
        </p:txBody>
      </p:sp>
      <p:sp>
        <p:nvSpPr>
          <p:cNvPr id="5" name="object 5"/>
          <p:cNvSpPr txBox="1"/>
          <p:nvPr/>
        </p:nvSpPr>
        <p:spPr>
          <a:xfrm>
            <a:off x="1886946" y="2904809"/>
            <a:ext cx="37624" cy="63544"/>
          </a:xfrm>
          <a:prstGeom prst="rect">
            <a:avLst/>
          </a:prstGeom>
        </p:spPr>
        <p:txBody>
          <a:bodyPr vert="horz" wrap="square" lIns="0" tIns="0" rIns="0" bIns="0" rtlCol="0">
            <a:spAutoFit/>
          </a:bodyPr>
          <a:lstStyle/>
          <a:p>
            <a:pPr marL="9525"/>
            <a:r>
              <a:rPr sz="413" dirty="0">
                <a:solidFill>
                  <a:srgbClr val="437F85"/>
                </a:solidFill>
                <a:latin typeface="Arial"/>
                <a:cs typeface="Arial"/>
              </a:rPr>
              <a:t>•</a:t>
            </a:r>
            <a:endParaRPr sz="413">
              <a:latin typeface="Arial"/>
              <a:cs typeface="Arial"/>
            </a:endParaRPr>
          </a:p>
        </p:txBody>
      </p:sp>
      <p:sp>
        <p:nvSpPr>
          <p:cNvPr id="9" name="Slide Number Placeholder 8"/>
          <p:cNvSpPr>
            <a:spLocks noGrp="1"/>
          </p:cNvSpPr>
          <p:nvPr>
            <p:ph type="sldNum" sz="quarter" idx="12"/>
          </p:nvPr>
        </p:nvSpPr>
        <p:spPr/>
        <p:txBody>
          <a:bodyPr/>
          <a:lstStyle/>
          <a:p>
            <a:fld id="{46A35AFE-5259-4C18-A598-E788DDECB59E}" type="slidenum">
              <a:rPr lang="en-US" smtClean="0"/>
              <a:t>12</a:t>
            </a:fld>
            <a:endParaRPr lang="en-US"/>
          </a:p>
        </p:txBody>
      </p:sp>
      <p:sp>
        <p:nvSpPr>
          <p:cNvPr id="10" name="Rectangle 9"/>
          <p:cNvSpPr/>
          <p:nvPr/>
        </p:nvSpPr>
        <p:spPr>
          <a:xfrm>
            <a:off x="1762385" y="0"/>
            <a:ext cx="5390630" cy="646331"/>
          </a:xfrm>
          <a:prstGeom prst="rect">
            <a:avLst/>
          </a:prstGeom>
        </p:spPr>
        <p:txBody>
          <a:bodyPr wrap="square">
            <a:spAutoFit/>
          </a:bodyPr>
          <a:lstStyle/>
          <a:p>
            <a:pPr marL="9525" algn="ctr">
              <a:spcBef>
                <a:spcPts val="971"/>
              </a:spcBef>
            </a:pPr>
            <a:r>
              <a:rPr lang="en-US" sz="3600" b="1" dirty="0">
                <a:solidFill>
                  <a:srgbClr val="FF0000"/>
                </a:solidFill>
                <a:latin typeface="Times New Roman"/>
                <a:cs typeface="Times New Roman"/>
              </a:rPr>
              <a:t>Ro</a:t>
            </a:r>
            <a:r>
              <a:rPr lang="en-US" sz="3600" b="1" spc="-8" dirty="0">
                <a:solidFill>
                  <a:srgbClr val="FF0000"/>
                </a:solidFill>
                <a:latin typeface="Times New Roman"/>
                <a:cs typeface="Times New Roman"/>
              </a:rPr>
              <a:t>u</a:t>
            </a:r>
            <a:r>
              <a:rPr lang="en-US" sz="3600" b="1" dirty="0">
                <a:solidFill>
                  <a:srgbClr val="FF0000"/>
                </a:solidFill>
                <a:latin typeface="Times New Roman"/>
                <a:cs typeface="Times New Roman"/>
              </a:rPr>
              <a:t>ter:</a:t>
            </a:r>
            <a:endParaRPr lang="en-US" sz="3600" dirty="0">
              <a:solidFill>
                <a:srgbClr val="FF0000"/>
              </a:solidFill>
              <a:latin typeface="Times New Roman"/>
              <a:cs typeface="Times New Roman"/>
            </a:endParaRPr>
          </a:p>
        </p:txBody>
      </p:sp>
    </p:spTree>
    <p:extLst>
      <p:ext uri="{BB962C8B-B14F-4D97-AF65-F5344CB8AC3E}">
        <p14:creationId xmlns:p14="http://schemas.microsoft.com/office/powerpoint/2010/main" val="1293078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4300" y="580551"/>
            <a:ext cx="8686800" cy="6463308"/>
          </a:xfrm>
          <a:prstGeom prst="rect">
            <a:avLst/>
          </a:prstGeom>
        </p:spPr>
        <p:txBody>
          <a:bodyPr vert="horz" wrap="square" lIns="0" tIns="0" rIns="0" bIns="0" rtlCol="0">
            <a:spAutoFit/>
          </a:bodyPr>
          <a:lstStyle/>
          <a:p>
            <a:pPr marL="342900" indent="-342900" algn="just">
              <a:lnSpc>
                <a:spcPct val="12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the name implies, a </a:t>
            </a:r>
            <a:r>
              <a:rPr lang="en-US" sz="2400" dirty="0">
                <a:latin typeface="Times New Roman" panose="02020603050405020304" pitchFamily="18" charset="0"/>
                <a:cs typeface="Times New Roman" panose="02020603050405020304" pitchFamily="18" charset="0"/>
                <a:hlinkClick r:id="rId3"/>
              </a:rPr>
              <a:t>gateway</a:t>
            </a:r>
            <a:r>
              <a:rPr lang="en-US" sz="2400" dirty="0">
                <a:latin typeface="Times New Roman" panose="02020603050405020304" pitchFamily="18" charset="0"/>
                <a:cs typeface="Times New Roman" panose="02020603050405020304" pitchFamily="18" charset="0"/>
              </a:rPr>
              <a:t> is a network entity, also known as a protocol converter. It connects the computers of one network to another and defines the boundaries of the network. If two networks with different protocols want to be connected to each other, both networks need to have gateways that provide a point of presence and entry for computers from both networks to communicate. In other words, gateways can join different systems. </a:t>
            </a:r>
          </a:p>
          <a:p>
            <a:pPr marL="342900" indent="-342900" algn="just">
              <a:lnSpc>
                <a:spcPct val="12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Gateways exist in routers, switches, or PCs. When communication is carried out within the same network segment, there is no need to involve the gateway. Only when the host communicates with devices outside this network segment, all packets need to be sent to the gateway device and then forwarded through the processing protocol of the gateway device. </a:t>
            </a:r>
          </a:p>
          <a:p>
            <a:pPr marL="342900" indent="-342900" algn="just">
              <a:lnSpc>
                <a:spcPct val="125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1886946" y="2653349"/>
            <a:ext cx="37624" cy="63544"/>
          </a:xfrm>
          <a:prstGeom prst="rect">
            <a:avLst/>
          </a:prstGeom>
        </p:spPr>
        <p:txBody>
          <a:bodyPr vert="horz" wrap="square" lIns="0" tIns="0" rIns="0" bIns="0" rtlCol="0">
            <a:spAutoFit/>
          </a:bodyPr>
          <a:lstStyle/>
          <a:p>
            <a:pPr marL="9525"/>
            <a:r>
              <a:rPr sz="413" dirty="0">
                <a:solidFill>
                  <a:srgbClr val="437F85"/>
                </a:solidFill>
                <a:latin typeface="Arial"/>
                <a:cs typeface="Arial"/>
              </a:rPr>
              <a:t>•</a:t>
            </a:r>
            <a:endParaRPr sz="413">
              <a:latin typeface="Arial"/>
              <a:cs typeface="Arial"/>
            </a:endParaRPr>
          </a:p>
        </p:txBody>
      </p:sp>
      <p:sp>
        <p:nvSpPr>
          <p:cNvPr id="5" name="object 5"/>
          <p:cNvSpPr txBox="1"/>
          <p:nvPr/>
        </p:nvSpPr>
        <p:spPr>
          <a:xfrm>
            <a:off x="1886946" y="2904809"/>
            <a:ext cx="37624" cy="63544"/>
          </a:xfrm>
          <a:prstGeom prst="rect">
            <a:avLst/>
          </a:prstGeom>
        </p:spPr>
        <p:txBody>
          <a:bodyPr vert="horz" wrap="square" lIns="0" tIns="0" rIns="0" bIns="0" rtlCol="0">
            <a:spAutoFit/>
          </a:bodyPr>
          <a:lstStyle/>
          <a:p>
            <a:pPr marL="9525"/>
            <a:r>
              <a:rPr sz="413" dirty="0">
                <a:solidFill>
                  <a:srgbClr val="437F85"/>
                </a:solidFill>
                <a:latin typeface="Arial"/>
                <a:cs typeface="Arial"/>
              </a:rPr>
              <a:t>•</a:t>
            </a:r>
            <a:endParaRPr sz="413">
              <a:latin typeface="Arial"/>
              <a:cs typeface="Arial"/>
            </a:endParaRPr>
          </a:p>
        </p:txBody>
      </p:sp>
      <p:sp>
        <p:nvSpPr>
          <p:cNvPr id="9" name="Slide Number Placeholder 8"/>
          <p:cNvSpPr>
            <a:spLocks noGrp="1"/>
          </p:cNvSpPr>
          <p:nvPr>
            <p:ph type="sldNum" sz="quarter" idx="12"/>
          </p:nvPr>
        </p:nvSpPr>
        <p:spPr/>
        <p:txBody>
          <a:bodyPr/>
          <a:lstStyle/>
          <a:p>
            <a:fld id="{46A35AFE-5259-4C18-A598-E788DDECB59E}" type="slidenum">
              <a:rPr lang="en-US" smtClean="0"/>
              <a:t>13</a:t>
            </a:fld>
            <a:endParaRPr lang="en-US"/>
          </a:p>
        </p:txBody>
      </p:sp>
      <p:sp>
        <p:nvSpPr>
          <p:cNvPr id="10" name="Rectangle 9"/>
          <p:cNvSpPr/>
          <p:nvPr/>
        </p:nvSpPr>
        <p:spPr>
          <a:xfrm>
            <a:off x="1762385" y="0"/>
            <a:ext cx="5390630" cy="646331"/>
          </a:xfrm>
          <a:prstGeom prst="rect">
            <a:avLst/>
          </a:prstGeom>
        </p:spPr>
        <p:txBody>
          <a:bodyPr wrap="square">
            <a:spAutoFit/>
          </a:bodyPr>
          <a:lstStyle/>
          <a:p>
            <a:pPr marL="9525" algn="ctr">
              <a:spcBef>
                <a:spcPts val="971"/>
              </a:spcBef>
            </a:pPr>
            <a:r>
              <a:rPr lang="en-US" sz="3600" b="1" dirty="0">
                <a:solidFill>
                  <a:srgbClr val="FF0000"/>
                </a:solidFill>
              </a:rPr>
              <a:t>Gateway</a:t>
            </a:r>
            <a:endParaRPr lang="en-US" sz="3600" dirty="0">
              <a:solidFill>
                <a:srgbClr val="FF0000"/>
              </a:solidFill>
              <a:latin typeface="Times New Roman"/>
              <a:cs typeface="Times New Roman"/>
            </a:endParaRPr>
          </a:p>
        </p:txBody>
      </p:sp>
    </p:spTree>
    <p:extLst>
      <p:ext uri="{BB962C8B-B14F-4D97-AF65-F5344CB8AC3E}">
        <p14:creationId xmlns:p14="http://schemas.microsoft.com/office/powerpoint/2010/main" val="146551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4300" y="580551"/>
            <a:ext cx="8686800" cy="418384"/>
          </a:xfrm>
          <a:prstGeom prst="rect">
            <a:avLst/>
          </a:prstGeom>
        </p:spPr>
        <p:txBody>
          <a:bodyPr vert="horz" wrap="square" lIns="0" tIns="0" rIns="0" bIns="0" rtlCol="0">
            <a:spAutoFit/>
          </a:bodyPr>
          <a:lstStyle/>
          <a:p>
            <a:pPr marL="342900" indent="-342900" algn="just">
              <a:lnSpc>
                <a:spcPct val="125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1886946" y="2653349"/>
            <a:ext cx="37624" cy="63544"/>
          </a:xfrm>
          <a:prstGeom prst="rect">
            <a:avLst/>
          </a:prstGeom>
        </p:spPr>
        <p:txBody>
          <a:bodyPr vert="horz" wrap="square" lIns="0" tIns="0" rIns="0" bIns="0" rtlCol="0">
            <a:spAutoFit/>
          </a:bodyPr>
          <a:lstStyle/>
          <a:p>
            <a:pPr marL="9525"/>
            <a:r>
              <a:rPr sz="413" dirty="0">
                <a:solidFill>
                  <a:srgbClr val="437F85"/>
                </a:solidFill>
                <a:latin typeface="Arial"/>
                <a:cs typeface="Arial"/>
              </a:rPr>
              <a:t>•</a:t>
            </a:r>
            <a:endParaRPr sz="413">
              <a:latin typeface="Arial"/>
              <a:cs typeface="Arial"/>
            </a:endParaRPr>
          </a:p>
        </p:txBody>
      </p:sp>
      <p:sp>
        <p:nvSpPr>
          <p:cNvPr id="5" name="object 5"/>
          <p:cNvSpPr txBox="1"/>
          <p:nvPr/>
        </p:nvSpPr>
        <p:spPr>
          <a:xfrm>
            <a:off x="1886946" y="2904809"/>
            <a:ext cx="37624" cy="63544"/>
          </a:xfrm>
          <a:prstGeom prst="rect">
            <a:avLst/>
          </a:prstGeom>
        </p:spPr>
        <p:txBody>
          <a:bodyPr vert="horz" wrap="square" lIns="0" tIns="0" rIns="0" bIns="0" rtlCol="0">
            <a:spAutoFit/>
          </a:bodyPr>
          <a:lstStyle/>
          <a:p>
            <a:pPr marL="9525"/>
            <a:r>
              <a:rPr sz="413" dirty="0">
                <a:solidFill>
                  <a:srgbClr val="437F85"/>
                </a:solidFill>
                <a:latin typeface="Arial"/>
                <a:cs typeface="Arial"/>
              </a:rPr>
              <a:t>•</a:t>
            </a:r>
            <a:endParaRPr sz="413">
              <a:latin typeface="Arial"/>
              <a:cs typeface="Arial"/>
            </a:endParaRPr>
          </a:p>
        </p:txBody>
      </p:sp>
      <p:sp>
        <p:nvSpPr>
          <p:cNvPr id="9" name="Slide Number Placeholder 8"/>
          <p:cNvSpPr>
            <a:spLocks noGrp="1"/>
          </p:cNvSpPr>
          <p:nvPr>
            <p:ph type="sldNum" sz="quarter" idx="12"/>
          </p:nvPr>
        </p:nvSpPr>
        <p:spPr/>
        <p:txBody>
          <a:bodyPr/>
          <a:lstStyle/>
          <a:p>
            <a:fld id="{46A35AFE-5259-4C18-A598-E788DDECB59E}" type="slidenum">
              <a:rPr lang="en-US" smtClean="0"/>
              <a:t>14</a:t>
            </a:fld>
            <a:endParaRPr lang="en-US"/>
          </a:p>
        </p:txBody>
      </p:sp>
      <p:sp>
        <p:nvSpPr>
          <p:cNvPr id="10" name="Rectangle 9"/>
          <p:cNvSpPr/>
          <p:nvPr/>
        </p:nvSpPr>
        <p:spPr>
          <a:xfrm>
            <a:off x="1762385" y="0"/>
            <a:ext cx="5390630" cy="646331"/>
          </a:xfrm>
          <a:prstGeom prst="rect">
            <a:avLst/>
          </a:prstGeom>
        </p:spPr>
        <p:txBody>
          <a:bodyPr wrap="square">
            <a:spAutoFit/>
          </a:bodyPr>
          <a:lstStyle/>
          <a:p>
            <a:pPr marL="9525" algn="ctr">
              <a:spcBef>
                <a:spcPts val="971"/>
              </a:spcBef>
            </a:pPr>
            <a:r>
              <a:rPr lang="en-US" sz="3600" b="1" dirty="0">
                <a:solidFill>
                  <a:srgbClr val="FF0000"/>
                </a:solidFill>
              </a:rPr>
              <a:t>Gateway</a:t>
            </a:r>
            <a:endParaRPr lang="en-US" sz="3600" dirty="0">
              <a:solidFill>
                <a:srgbClr val="FF0000"/>
              </a:solidFill>
              <a:latin typeface="Times New Roman"/>
              <a:cs typeface="Times New Roman"/>
            </a:endParaRPr>
          </a:p>
        </p:txBody>
      </p:sp>
      <p:pic>
        <p:nvPicPr>
          <p:cNvPr id="4" name="Picture 3"/>
          <p:cNvPicPr>
            <a:picLocks noChangeAspect="1"/>
          </p:cNvPicPr>
          <p:nvPr/>
        </p:nvPicPr>
        <p:blipFill rotWithShape="1">
          <a:blip r:embed="rId3"/>
          <a:srcRect l="18333" t="23333" r="20000" b="26297"/>
          <a:stretch/>
        </p:blipFill>
        <p:spPr>
          <a:xfrm>
            <a:off x="685800" y="1040493"/>
            <a:ext cx="7297271" cy="3352800"/>
          </a:xfrm>
          <a:prstGeom prst="rect">
            <a:avLst/>
          </a:prstGeom>
        </p:spPr>
      </p:pic>
    </p:spTree>
    <p:extLst>
      <p:ext uri="{BB962C8B-B14F-4D97-AF65-F5344CB8AC3E}">
        <p14:creationId xmlns:p14="http://schemas.microsoft.com/office/powerpoint/2010/main" val="2637139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13966" y="857251"/>
            <a:ext cx="7087034" cy="742949"/>
          </a:xfrm>
        </p:spPr>
        <p:txBody>
          <a:bodyPr>
            <a:normAutofit/>
          </a:bodyPr>
          <a:lstStyle/>
          <a:p>
            <a:pPr algn="ctr"/>
            <a:r>
              <a:rPr lang="en-US" altLang="en-US" dirty="0">
                <a:solidFill>
                  <a:srgbClr val="FF0000"/>
                </a:solidFill>
                <a:latin typeface="Times New Roman" pitchFamily="18" charset="0"/>
                <a:cs typeface="Times New Roman" pitchFamily="18" charset="0"/>
              </a:rPr>
              <a:t>What is the difference between?</a:t>
            </a:r>
          </a:p>
        </p:txBody>
      </p:sp>
      <p:sp>
        <p:nvSpPr>
          <p:cNvPr id="32771" name="Rectangle 3"/>
          <p:cNvSpPr>
            <a:spLocks noGrp="1" noChangeArrowheads="1"/>
          </p:cNvSpPr>
          <p:nvPr>
            <p:ph idx="1"/>
          </p:nvPr>
        </p:nvSpPr>
        <p:spPr>
          <a:xfrm>
            <a:off x="457200" y="1828800"/>
            <a:ext cx="8271566" cy="1944048"/>
          </a:xfrm>
        </p:spPr>
        <p:txBody>
          <a:bodyPr>
            <a:noAutofit/>
          </a:bodyPr>
          <a:lstStyle/>
          <a:p>
            <a:pPr marL="257175" indent="-257175" algn="just">
              <a:lnSpc>
                <a:spcPct val="150000"/>
              </a:lnSpc>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Bridge: </a:t>
            </a:r>
            <a:r>
              <a:rPr lang="en-US" altLang="en-US" sz="2400" dirty="0">
                <a:latin typeface="Times New Roman" panose="02020603050405020304" pitchFamily="18" charset="0"/>
                <a:cs typeface="Times New Roman" panose="02020603050405020304" pitchFamily="18" charset="0"/>
              </a:rPr>
              <a:t>device to interconnect two LANs</a:t>
            </a:r>
          </a:p>
          <a:p>
            <a:pPr marL="257175" indent="-257175" algn="just">
              <a:lnSpc>
                <a:spcPct val="150000"/>
              </a:lnSpc>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Router: </a:t>
            </a:r>
            <a:r>
              <a:rPr lang="en-US" altLang="en-US" sz="2400" dirty="0">
                <a:latin typeface="Times New Roman" panose="02020603050405020304" pitchFamily="18" charset="0"/>
                <a:cs typeface="Times New Roman" panose="02020603050405020304" pitchFamily="18" charset="0"/>
              </a:rPr>
              <a:t>device to interconnect SIMILAR networks, e.g. similar protocols and workstations and servers</a:t>
            </a:r>
          </a:p>
          <a:p>
            <a:pPr marL="257175" indent="-257175" algn="just">
              <a:lnSpc>
                <a:spcPct val="150000"/>
              </a:lnSpc>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Gateway: </a:t>
            </a:r>
            <a:r>
              <a:rPr lang="en-US" altLang="en-US" sz="2400" dirty="0">
                <a:latin typeface="Times New Roman" panose="02020603050405020304" pitchFamily="18" charset="0"/>
                <a:cs typeface="Times New Roman" panose="02020603050405020304" pitchFamily="18" charset="0"/>
              </a:rPr>
              <a:t>device to interconnect DISSIMILAR protocols and servers, and Macintosh and IBM LANs and equipment</a:t>
            </a:r>
          </a:p>
        </p:txBody>
      </p:sp>
      <p:sp>
        <p:nvSpPr>
          <p:cNvPr id="2" name="Date Placeholder 1"/>
          <p:cNvSpPr>
            <a:spLocks noGrp="1"/>
          </p:cNvSpPr>
          <p:nvPr>
            <p:ph type="dt" sz="half" idx="10"/>
          </p:nvPr>
        </p:nvSpPr>
        <p:spPr>
          <a:prstGeom prst="rect">
            <a:avLst/>
          </a:prstGeom>
        </p:spPr>
        <p:txBody>
          <a:bodyPr/>
          <a:lstStyle/>
          <a:p>
            <a:fld id="{9D5FC13F-5B20-47D6-BA5B-54F0CABF6C9D}" type="datetime5">
              <a:rPr lang="en-US" smtClean="0"/>
              <a:t>19-Jul-25</a:t>
            </a:fld>
            <a:endParaRPr lang="en-US"/>
          </a:p>
        </p:txBody>
      </p:sp>
      <p:sp>
        <p:nvSpPr>
          <p:cNvPr id="4" name="Slide Number Placeholder 3"/>
          <p:cNvSpPr>
            <a:spLocks noGrp="1"/>
          </p:cNvSpPr>
          <p:nvPr>
            <p:ph type="sldNum" sz="quarter" idx="12"/>
          </p:nvPr>
        </p:nvSpPr>
        <p:spPr>
          <a:prstGeom prst="rect">
            <a:avLst/>
          </a:prstGeom>
        </p:spPr>
        <p:txBody>
          <a:bodyPr/>
          <a:lstStyle/>
          <a:p>
            <a:fld id="{46A35AFE-5259-4C18-A598-E788DDECB59E}" type="slidenum">
              <a:rPr lang="en-US" smtClean="0"/>
              <a:t>15</a:t>
            </a:fld>
            <a:endParaRPr lang="en-US"/>
          </a:p>
        </p:txBody>
      </p:sp>
    </p:spTree>
    <p:extLst>
      <p:ext uri="{BB962C8B-B14F-4D97-AF65-F5344CB8AC3E}">
        <p14:creationId xmlns:p14="http://schemas.microsoft.com/office/powerpoint/2010/main" val="3739189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734" y="991791"/>
            <a:ext cx="8217176" cy="521287"/>
          </a:xfrm>
        </p:spPr>
        <p:txBody>
          <a:bodyPr>
            <a:noAutofit/>
          </a:bodyPr>
          <a:lstStyle/>
          <a:p>
            <a:br>
              <a:rPr lang="en-US" sz="2700" b="1" dirty="0">
                <a:cs typeface="Arial MT"/>
              </a:rPr>
            </a:br>
            <a:r>
              <a:rPr lang="en-US" sz="2700" b="1" dirty="0">
                <a:cs typeface="Arial MT"/>
              </a:rPr>
              <a:t>Data Transmission Media:</a:t>
            </a:r>
            <a:br>
              <a:rPr lang="en-US" sz="2700" b="1" dirty="0">
                <a:cs typeface="Arial MT"/>
              </a:rPr>
            </a:br>
            <a:endParaRPr lang="en-US" sz="2700" dirty="0"/>
          </a:p>
        </p:txBody>
      </p:sp>
      <p:sp>
        <p:nvSpPr>
          <p:cNvPr id="3" name="Text Placeholder 2"/>
          <p:cNvSpPr>
            <a:spLocks noGrp="1"/>
          </p:cNvSpPr>
          <p:nvPr>
            <p:ph idx="1"/>
          </p:nvPr>
        </p:nvSpPr>
        <p:spPr>
          <a:xfrm>
            <a:off x="298174" y="1920737"/>
            <a:ext cx="8606511" cy="3569235"/>
          </a:xfrm>
        </p:spPr>
        <p:txBody>
          <a:bodyPr>
            <a:normAutofit/>
          </a:bodyPr>
          <a:lstStyle/>
          <a:p>
            <a:pPr marL="131445" indent="-118110" algn="just">
              <a:spcBef>
                <a:spcPts val="0"/>
              </a:spcBef>
              <a:buSzPct val="46666"/>
              <a:buFont typeface="Wingdings"/>
              <a:buChar char=""/>
              <a:tabLst>
                <a:tab pos="131445" algn="l"/>
              </a:tabLst>
            </a:pPr>
            <a:r>
              <a:rPr lang="en-US" sz="1800" spc="4" dirty="0">
                <a:latin typeface="+mj-lt"/>
                <a:cs typeface="Arial MT"/>
              </a:rPr>
              <a:t>Transmission media are the physical pathways that connect  computers, other devices, and people on a network- the highways  and byways that comprise the information superhighway.</a:t>
            </a:r>
          </a:p>
          <a:p>
            <a:pPr marL="131445" indent="-118110" algn="just">
              <a:spcBef>
                <a:spcPts val="0"/>
              </a:spcBef>
              <a:buSzPct val="46666"/>
              <a:buFont typeface="Wingdings"/>
              <a:buChar char=""/>
              <a:tabLst>
                <a:tab pos="131445" algn="l"/>
              </a:tabLst>
            </a:pPr>
            <a:r>
              <a:rPr lang="en-US" sz="1800" spc="4" dirty="0">
                <a:latin typeface="+mj-lt"/>
                <a:cs typeface="Arial MT"/>
              </a:rPr>
              <a:t>Each transmission medium requires specialized network hardware  that has to be compatible with that medium.</a:t>
            </a:r>
          </a:p>
          <a:p>
            <a:pPr marL="131445" lvl="1" indent="-118110" algn="just">
              <a:spcBef>
                <a:spcPts val="0"/>
              </a:spcBef>
              <a:buSzPct val="46666"/>
              <a:buFont typeface="Wingdings"/>
              <a:buChar char=""/>
              <a:tabLst>
                <a:tab pos="131445" algn="l"/>
              </a:tabLst>
            </a:pPr>
            <a:r>
              <a:rPr lang="en-US" sz="1800" spc="4" dirty="0">
                <a:latin typeface="+mj-lt"/>
                <a:cs typeface="Arial MT"/>
              </a:rPr>
              <a:t>The transmission medium is the physical path by which a message travels  from sender to receiver.</a:t>
            </a:r>
          </a:p>
          <a:p>
            <a:pPr marL="131445" lvl="1" indent="-118110" algn="just">
              <a:spcBef>
                <a:spcPts val="0"/>
              </a:spcBef>
              <a:buSzPct val="46666"/>
              <a:buFont typeface="Wingdings"/>
              <a:buChar char=""/>
              <a:tabLst>
                <a:tab pos="131445" algn="l"/>
              </a:tabLst>
            </a:pPr>
            <a:r>
              <a:rPr lang="en-US" sz="1800" spc="4" dirty="0">
                <a:latin typeface="+mj-lt"/>
                <a:cs typeface="Arial MT"/>
              </a:rPr>
              <a:t>Computers and telecommunication devices use signals to represent data.</a:t>
            </a:r>
          </a:p>
          <a:p>
            <a:endParaRPr lang="en-US" dirty="0"/>
          </a:p>
        </p:txBody>
      </p:sp>
    </p:spTree>
    <p:extLst>
      <p:ext uri="{BB962C8B-B14F-4D97-AF65-F5344CB8AC3E}">
        <p14:creationId xmlns:p14="http://schemas.microsoft.com/office/powerpoint/2010/main" val="3096600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700" b="1" dirty="0">
                <a:cs typeface="Arial MT"/>
              </a:rPr>
              <a:t>Data Transmission Media:</a:t>
            </a:r>
            <a:br>
              <a:rPr lang="en-US" sz="2700" b="1" dirty="0">
                <a:cs typeface="Arial MT"/>
              </a:rPr>
            </a:br>
            <a:endParaRPr lang="en-US" sz="2700" dirty="0"/>
          </a:p>
        </p:txBody>
      </p:sp>
      <p:sp>
        <p:nvSpPr>
          <p:cNvPr id="3" name="Text Placeholder 2"/>
          <p:cNvSpPr>
            <a:spLocks noGrp="1"/>
          </p:cNvSpPr>
          <p:nvPr>
            <p:ph idx="1"/>
          </p:nvPr>
        </p:nvSpPr>
        <p:spPr/>
        <p:txBody>
          <a:bodyPr/>
          <a:lstStyle/>
          <a:p>
            <a:pPr marL="0" indent="0" algn="just">
              <a:spcBef>
                <a:spcPts val="0"/>
              </a:spcBef>
              <a:buSzPts val="3600"/>
              <a:buNone/>
            </a:pPr>
            <a:r>
              <a:rPr lang="en-US" dirty="0">
                <a:solidFill>
                  <a:schemeClr val="tx1"/>
                </a:solidFill>
                <a:cs typeface="Arial MT"/>
              </a:rPr>
              <a:t>The transmission media can be grouped into.</a:t>
            </a:r>
          </a:p>
          <a:p>
            <a:pPr marL="0" indent="0" algn="just">
              <a:spcBef>
                <a:spcPts val="0"/>
              </a:spcBef>
              <a:buSzPts val="3600"/>
              <a:buNone/>
              <a:tabLst>
                <a:tab pos="131445" algn="l"/>
              </a:tabLst>
            </a:pPr>
            <a:r>
              <a:rPr lang="en-US" b="1" dirty="0">
                <a:solidFill>
                  <a:srgbClr val="FF0000"/>
                </a:solidFill>
                <a:cs typeface="Arial MT"/>
              </a:rPr>
              <a:t>Conducted/wired or guided media: </a:t>
            </a:r>
            <a:r>
              <a:rPr lang="en-US" dirty="0">
                <a:solidFill>
                  <a:schemeClr val="tx1"/>
                </a:solidFill>
                <a:cs typeface="Arial MT"/>
              </a:rPr>
              <a:t>use a conductor such  as a wire or a fiber optic cable to move the signal from  sender to receiver. Examples are twisted pair wires,  coaxial cables and optical fiber.</a:t>
            </a:r>
          </a:p>
          <a:p>
            <a:pPr marL="0" indent="0" algn="just">
              <a:spcBef>
                <a:spcPts val="0"/>
              </a:spcBef>
              <a:buSzPts val="3600"/>
              <a:buNone/>
              <a:tabLst>
                <a:tab pos="131445" algn="l"/>
              </a:tabLst>
            </a:pPr>
            <a:r>
              <a:rPr lang="en-US" b="1" dirty="0">
                <a:solidFill>
                  <a:srgbClr val="FF0000"/>
                </a:solidFill>
                <a:cs typeface="Arial MT"/>
              </a:rPr>
              <a:t>Wireless or unguided media: </a:t>
            </a:r>
            <a:r>
              <a:rPr lang="en-US" dirty="0">
                <a:solidFill>
                  <a:schemeClr val="tx1"/>
                </a:solidFill>
                <a:cs typeface="Arial MT"/>
              </a:rPr>
              <a:t>use radio waves of different  frequencies and do not need a wire or cable conductor to  transmit signals. Examples are terrestrial microwave,  satellite microwave, broadcast radio and infrared.</a:t>
            </a:r>
          </a:p>
        </p:txBody>
      </p:sp>
    </p:spTree>
    <p:extLst>
      <p:ext uri="{BB962C8B-B14F-4D97-AF65-F5344CB8AC3E}">
        <p14:creationId xmlns:p14="http://schemas.microsoft.com/office/powerpoint/2010/main" val="3322369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br>
              <a:rPr lang="en-US" b="1" dirty="0">
                <a:cs typeface="Arial MT"/>
              </a:rPr>
            </a:br>
            <a:r>
              <a:rPr lang="en-US" b="1" dirty="0">
                <a:cs typeface="Arial MT"/>
              </a:rPr>
              <a:t>Data Transmission Media:</a:t>
            </a:r>
            <a:br>
              <a:rPr lang="en-US" b="1" dirty="0">
                <a:cs typeface="Arial MT"/>
              </a:rPr>
            </a:br>
            <a:endParaRPr lang="en-US" dirty="0"/>
          </a:p>
        </p:txBody>
      </p:sp>
      <p:sp>
        <p:nvSpPr>
          <p:cNvPr id="3" name="Text Placeholder 2"/>
          <p:cNvSpPr>
            <a:spLocks noGrp="1"/>
          </p:cNvSpPr>
          <p:nvPr>
            <p:ph idx="1"/>
          </p:nvPr>
        </p:nvSpPr>
        <p:spPr/>
        <p:txBody>
          <a:bodyPr/>
          <a:lstStyle/>
          <a:p>
            <a:pPr marL="14764">
              <a:lnSpc>
                <a:spcPct val="100000"/>
              </a:lnSpc>
              <a:spcBef>
                <a:spcPts val="307"/>
              </a:spcBef>
            </a:pPr>
            <a:r>
              <a:rPr lang="en-US" spc="-4" dirty="0">
                <a:latin typeface="Arial MT"/>
                <a:cs typeface="Arial MT"/>
              </a:rPr>
              <a:t>The </a:t>
            </a:r>
            <a:r>
              <a:rPr lang="en-US" dirty="0">
                <a:latin typeface="Arial MT"/>
                <a:cs typeface="Arial MT"/>
              </a:rPr>
              <a:t>transmission</a:t>
            </a:r>
            <a:r>
              <a:rPr lang="en-US" spc="-30" dirty="0">
                <a:latin typeface="Arial MT"/>
                <a:cs typeface="Arial MT"/>
              </a:rPr>
              <a:t> </a:t>
            </a:r>
            <a:r>
              <a:rPr lang="en-US" dirty="0">
                <a:latin typeface="Arial MT"/>
                <a:cs typeface="Arial MT"/>
              </a:rPr>
              <a:t>media</a:t>
            </a:r>
            <a:r>
              <a:rPr lang="en-US" spc="-11" dirty="0">
                <a:latin typeface="Arial MT"/>
                <a:cs typeface="Arial MT"/>
              </a:rPr>
              <a:t> </a:t>
            </a:r>
            <a:r>
              <a:rPr lang="en-US" dirty="0">
                <a:latin typeface="Arial MT"/>
                <a:cs typeface="Arial MT"/>
              </a:rPr>
              <a:t>can</a:t>
            </a:r>
            <a:r>
              <a:rPr lang="en-US" spc="-15" dirty="0">
                <a:latin typeface="Arial MT"/>
                <a:cs typeface="Arial MT"/>
              </a:rPr>
              <a:t> </a:t>
            </a:r>
            <a:r>
              <a:rPr lang="en-US" dirty="0">
                <a:latin typeface="Arial MT"/>
                <a:cs typeface="Arial MT"/>
              </a:rPr>
              <a:t>be</a:t>
            </a:r>
            <a:r>
              <a:rPr lang="en-US" spc="-4" dirty="0">
                <a:latin typeface="Arial MT"/>
                <a:cs typeface="Arial MT"/>
              </a:rPr>
              <a:t> </a:t>
            </a:r>
            <a:r>
              <a:rPr lang="en-US" dirty="0">
                <a:latin typeface="Arial MT"/>
                <a:cs typeface="Arial MT"/>
              </a:rPr>
              <a:t>grouped</a:t>
            </a:r>
            <a:r>
              <a:rPr lang="en-US" spc="-19" dirty="0">
                <a:latin typeface="Arial MT"/>
                <a:cs typeface="Arial MT"/>
              </a:rPr>
              <a:t> </a:t>
            </a:r>
            <a:r>
              <a:rPr lang="en-US" dirty="0">
                <a:latin typeface="Arial MT"/>
                <a:cs typeface="Arial MT"/>
              </a:rPr>
              <a:t>into.</a:t>
            </a:r>
          </a:p>
          <a:p>
            <a:endParaRPr lang="en-US" dirty="0"/>
          </a:p>
        </p:txBody>
      </p:sp>
      <p:pic>
        <p:nvPicPr>
          <p:cNvPr id="6" name="object 6"/>
          <p:cNvPicPr/>
          <p:nvPr/>
        </p:nvPicPr>
        <p:blipFill>
          <a:blip r:embed="rId2" cstate="print"/>
          <a:stretch>
            <a:fillRect/>
          </a:stretch>
        </p:blipFill>
        <p:spPr>
          <a:xfrm>
            <a:off x="1555115" y="2430474"/>
            <a:ext cx="5924391" cy="3409542"/>
          </a:xfrm>
          <a:prstGeom prst="rect">
            <a:avLst/>
          </a:prstGeom>
        </p:spPr>
      </p:pic>
    </p:spTree>
    <p:extLst>
      <p:ext uri="{BB962C8B-B14F-4D97-AF65-F5344CB8AC3E}">
        <p14:creationId xmlns:p14="http://schemas.microsoft.com/office/powerpoint/2010/main" val="210080143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pc="-4" dirty="0">
                <a:cs typeface="Arial"/>
              </a:rPr>
            </a:br>
            <a:r>
              <a:rPr lang="en-US" sz="3000" b="1" spc="-4" dirty="0">
                <a:cs typeface="Arial"/>
              </a:rPr>
              <a:t>Twisted Pair (TP):</a:t>
            </a:r>
            <a:br>
              <a:rPr lang="en-US" spc="-4" dirty="0">
                <a:cs typeface="Arial"/>
              </a:rPr>
            </a:br>
            <a:endParaRPr lang="en-US" dirty="0"/>
          </a:p>
        </p:txBody>
      </p:sp>
      <p:sp>
        <p:nvSpPr>
          <p:cNvPr id="3" name="Text Placeholder 2"/>
          <p:cNvSpPr>
            <a:spLocks noGrp="1"/>
          </p:cNvSpPr>
          <p:nvPr>
            <p:ph idx="1"/>
          </p:nvPr>
        </p:nvSpPr>
        <p:spPr/>
        <p:txBody>
          <a:bodyPr>
            <a:normAutofit/>
          </a:bodyPr>
          <a:lstStyle/>
          <a:p>
            <a:pPr marL="130969" marR="191928" indent="-117634" algn="just">
              <a:lnSpc>
                <a:spcPct val="135000"/>
              </a:lnSpc>
              <a:spcBef>
                <a:spcPts val="4"/>
              </a:spcBef>
              <a:buSzPct val="46153"/>
              <a:buFont typeface="Wingdings"/>
              <a:buChar char=""/>
              <a:tabLst>
                <a:tab pos="131445" algn="l"/>
              </a:tabLst>
            </a:pPr>
            <a:r>
              <a:rPr lang="en-US" sz="1800" dirty="0"/>
              <a:t>One of the earliest guided transmission media is twisted pair cables. A twisted pair cable comprises of two separate insulated copper wires, which are twisted together and run in parallel. The copper wires are typically 1mm in diameter. One of the wires is used to transmit data and the other is the ground reference. </a:t>
            </a:r>
          </a:p>
          <a:p>
            <a:pPr marL="130969" marR="191928" indent="-117634" algn="just">
              <a:lnSpc>
                <a:spcPct val="135000"/>
              </a:lnSpc>
              <a:spcBef>
                <a:spcPts val="4"/>
              </a:spcBef>
              <a:buSzPct val="46153"/>
              <a:buFont typeface="Wingdings"/>
              <a:buChar char=""/>
              <a:tabLst>
                <a:tab pos="131445" algn="l"/>
              </a:tabLst>
            </a:pPr>
            <a:r>
              <a:rPr lang="en-US" sz="1800" spc="-4" dirty="0">
                <a:cs typeface="Arial"/>
              </a:rPr>
              <a:t>A twisted pair cable consists of four pairs of copper wires coated with an insulating  material like plastic or Teflon, twisted together. Twisting reduces electromagnetic  </a:t>
            </a:r>
            <a:r>
              <a:rPr lang="en-US" spc="-4" dirty="0">
                <a:cs typeface="Arial"/>
              </a:rPr>
              <a:t>interference </a:t>
            </a:r>
            <a:r>
              <a:rPr lang="en-US" altLang="en-US" dirty="0"/>
              <a:t>(or noise) .</a:t>
            </a:r>
            <a:endParaRPr lang="en-US" spc="-4" dirty="0">
              <a:cs typeface="Arial"/>
            </a:endParaRPr>
          </a:p>
          <a:p>
            <a:pPr marL="130969" marR="191928" indent="-117634" algn="just">
              <a:lnSpc>
                <a:spcPct val="135000"/>
              </a:lnSpc>
              <a:spcBef>
                <a:spcPts val="4"/>
              </a:spcBef>
              <a:buSzPct val="46153"/>
              <a:buFont typeface="Wingdings"/>
              <a:buChar char=""/>
              <a:tabLst>
                <a:tab pos="131445" algn="l"/>
              </a:tabLst>
            </a:pPr>
            <a:r>
              <a:rPr lang="en-US" sz="1800" spc="-4" dirty="0">
                <a:cs typeface="Arial"/>
              </a:rPr>
              <a:t>Twisted pair cabling is often used in data networks for short and medium length  connections because of its relatively lower costs compared to optical fiber and coaxial  cable</a:t>
            </a:r>
          </a:p>
          <a:p>
            <a:pPr marL="130969" marR="191928" indent="-117634" algn="just">
              <a:lnSpc>
                <a:spcPct val="135000"/>
              </a:lnSpc>
              <a:spcBef>
                <a:spcPts val="4"/>
              </a:spcBef>
              <a:buSzPct val="46153"/>
              <a:buFont typeface="Wingdings"/>
              <a:buChar char=""/>
              <a:tabLst>
                <a:tab pos="131445" algn="l"/>
              </a:tabLst>
            </a:pPr>
            <a:endParaRPr lang="en-US" sz="1800" dirty="0"/>
          </a:p>
        </p:txBody>
      </p:sp>
    </p:spTree>
    <p:extLst>
      <p:ext uri="{BB962C8B-B14F-4D97-AF65-F5344CB8AC3E}">
        <p14:creationId xmlns:p14="http://schemas.microsoft.com/office/powerpoint/2010/main" val="86582601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184666"/>
            <a:ext cx="8077200" cy="553998"/>
          </a:xfrm>
          <a:prstGeom prst="rect">
            <a:avLst/>
          </a:prstGeom>
        </p:spPr>
        <p:txBody>
          <a:bodyPr vert="horz" wrap="square" lIns="0" tIns="0" rIns="0" bIns="0" rtlCol="0">
            <a:spAutoFit/>
          </a:bodyPr>
          <a:lstStyle/>
          <a:p>
            <a:pPr marL="12700" algn="ctr">
              <a:lnSpc>
                <a:spcPct val="100000"/>
              </a:lnSpc>
            </a:pPr>
            <a:r>
              <a:rPr sz="3600" b="1" spc="-215" dirty="0">
                <a:solidFill>
                  <a:srgbClr val="FF0000"/>
                </a:solidFill>
                <a:latin typeface="Times New Roman" panose="02020603050405020304" pitchFamily="18" charset="0"/>
                <a:cs typeface="Times New Roman" panose="02020603050405020304" pitchFamily="18" charset="0"/>
              </a:rPr>
              <a:t>P</a:t>
            </a:r>
            <a:r>
              <a:rPr sz="3600" b="1" spc="-25" dirty="0">
                <a:solidFill>
                  <a:srgbClr val="FF0000"/>
                </a:solidFill>
                <a:latin typeface="Times New Roman" panose="02020603050405020304" pitchFamily="18" charset="0"/>
                <a:cs typeface="Times New Roman" panose="02020603050405020304" pitchFamily="18" charset="0"/>
              </a:rPr>
              <a:t>hysica</a:t>
            </a:r>
            <a:r>
              <a:rPr sz="3600" b="1" spc="-15" dirty="0">
                <a:solidFill>
                  <a:srgbClr val="FF0000"/>
                </a:solidFill>
                <a:latin typeface="Times New Roman" panose="02020603050405020304" pitchFamily="18" charset="0"/>
                <a:cs typeface="Times New Roman" panose="02020603050405020304" pitchFamily="18" charset="0"/>
              </a:rPr>
              <a:t>l</a:t>
            </a:r>
            <a:r>
              <a:rPr sz="3600" b="1" spc="215" dirty="0">
                <a:solidFill>
                  <a:srgbClr val="FF0000"/>
                </a:solidFill>
                <a:latin typeface="Times New Roman" panose="02020603050405020304" pitchFamily="18" charset="0"/>
                <a:cs typeface="Times New Roman" panose="02020603050405020304" pitchFamily="18" charset="0"/>
              </a:rPr>
              <a:t> </a:t>
            </a:r>
            <a:r>
              <a:rPr sz="3600" b="1" spc="-30" dirty="0">
                <a:solidFill>
                  <a:srgbClr val="FF0000"/>
                </a:solidFill>
                <a:latin typeface="Times New Roman" panose="02020603050405020304" pitchFamily="18" charset="0"/>
                <a:cs typeface="Times New Roman" panose="02020603050405020304" pitchFamily="18" charset="0"/>
              </a:rPr>
              <a:t>Lay</a:t>
            </a:r>
            <a:r>
              <a:rPr sz="3600" b="1" spc="-20" dirty="0">
                <a:solidFill>
                  <a:srgbClr val="FF0000"/>
                </a:solidFill>
                <a:latin typeface="Times New Roman" panose="02020603050405020304" pitchFamily="18" charset="0"/>
                <a:cs typeface="Times New Roman" panose="02020603050405020304" pitchFamily="18" charset="0"/>
              </a:rPr>
              <a:t>er</a:t>
            </a:r>
            <a:endParaRPr sz="3600"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t>2</a:t>
            </a:fld>
            <a:endParaRPr lang="en-US"/>
          </a:p>
        </p:txBody>
      </p:sp>
      <p:sp>
        <p:nvSpPr>
          <p:cNvPr id="5" name="TextBox 4">
            <a:extLst>
              <a:ext uri="{FF2B5EF4-FFF2-40B4-BE49-F238E27FC236}">
                <a16:creationId xmlns:a16="http://schemas.microsoft.com/office/drawing/2014/main" id="{99879568-603A-B69A-96A9-8B722B3BD584}"/>
              </a:ext>
            </a:extLst>
          </p:cNvPr>
          <p:cNvSpPr txBox="1"/>
          <p:nvPr/>
        </p:nvSpPr>
        <p:spPr>
          <a:xfrm>
            <a:off x="533400" y="1051468"/>
            <a:ext cx="7543800" cy="63709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Bit Transmission -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Converts digital data from the data link layer into electrical, optical, or radio signals. Transmits bits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sequentially over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physical medium.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Physical Topology -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Defines the physical layout of devices and cables in a network (e.g., bus, star, ring, mesh).</a:t>
            </a:r>
          </a:p>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Transmission Medium -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Determines how signals are carried over the medium (e.g.,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copper wire, fiber optics, wireless).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Rate (Bit Rate) Control -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Controls the speed of data transmission (measured in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bps – bits per second).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 Configuration -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Determines the way devices are connected (e.g.,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point-to-point or multipoint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Transmission Mode - </a:t>
            </a:r>
            <a:r>
              <a:rPr lang="en-US" dirty="0">
                <a:latin typeface="Times New Roman" panose="02020603050405020304" pitchFamily="18" charset="0"/>
                <a:cs typeface="Times New Roman" panose="02020603050405020304" pitchFamily="18" charset="0"/>
              </a:rPr>
              <a:t>Determines the direction of signal flow:</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Simplex – one-way</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Half-duplex – both ways, one at a time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Full-duplex – both ways, simultaneously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pc="-4" dirty="0">
                <a:cs typeface="Arial"/>
              </a:rPr>
            </a:br>
            <a:r>
              <a:rPr lang="en-US" sz="3000" b="1" spc="-4" dirty="0">
                <a:cs typeface="Arial"/>
              </a:rPr>
              <a:t>Twisted Pair (TP):</a:t>
            </a:r>
            <a:br>
              <a:rPr lang="en-US" spc="-4" dirty="0">
                <a:cs typeface="Arial"/>
              </a:rPr>
            </a:br>
            <a:endParaRPr lang="en-US" dirty="0"/>
          </a:p>
        </p:txBody>
      </p:sp>
      <p:sp>
        <p:nvSpPr>
          <p:cNvPr id="3" name="Text Placeholder 2"/>
          <p:cNvSpPr>
            <a:spLocks noGrp="1"/>
          </p:cNvSpPr>
          <p:nvPr>
            <p:ph idx="1"/>
          </p:nvPr>
        </p:nvSpPr>
        <p:spPr/>
        <p:txBody>
          <a:bodyPr>
            <a:normAutofit/>
          </a:bodyPr>
          <a:lstStyle/>
          <a:p>
            <a:pPr marL="0" indent="0">
              <a:buNone/>
            </a:pPr>
            <a:r>
              <a:rPr lang="en-US" sz="1800" b="1" dirty="0"/>
              <a:t>Applications of Twisted-Pair Cables</a:t>
            </a:r>
          </a:p>
          <a:p>
            <a:pPr lvl="1">
              <a:buFont typeface="Wingdings" panose="05000000000000000000" pitchFamily="2" charset="2"/>
              <a:buChar char="§"/>
            </a:pPr>
            <a:r>
              <a:rPr lang="en-US" sz="1800" spc="-4" dirty="0">
                <a:cs typeface="Arial"/>
              </a:rPr>
              <a:t>In telephone lines</a:t>
            </a:r>
          </a:p>
          <a:p>
            <a:pPr lvl="1">
              <a:buFont typeface="Wingdings" panose="05000000000000000000" pitchFamily="2" charset="2"/>
              <a:buChar char="§"/>
            </a:pPr>
            <a:r>
              <a:rPr lang="en-US" sz="1800" spc="-4" dirty="0">
                <a:cs typeface="Arial"/>
              </a:rPr>
              <a:t>In LANs</a:t>
            </a:r>
          </a:p>
          <a:p>
            <a:pPr marL="0" indent="0">
              <a:buNone/>
            </a:pPr>
            <a:endParaRPr lang="en-US" sz="1800" dirty="0"/>
          </a:p>
          <a:p>
            <a:pPr>
              <a:buFont typeface="Wingdings" panose="05000000000000000000" pitchFamily="2" charset="2"/>
              <a:buChar char="§"/>
            </a:pPr>
            <a:r>
              <a:rPr lang="en-US" sz="1800" spc="-4" dirty="0">
                <a:cs typeface="Arial"/>
              </a:rPr>
              <a:t>TP is of two kinds</a:t>
            </a:r>
          </a:p>
          <a:p>
            <a:pPr lvl="1">
              <a:buFont typeface="Wingdings" panose="05000000000000000000" pitchFamily="2" charset="2"/>
              <a:buChar char="§"/>
            </a:pPr>
            <a:r>
              <a:rPr lang="en-US" sz="1800" spc="-4" dirty="0">
                <a:cs typeface="Arial"/>
              </a:rPr>
              <a:t>Shielded Twisted Pair (STP), </a:t>
            </a:r>
          </a:p>
          <a:p>
            <a:pPr lvl="1">
              <a:buFont typeface="Wingdings" panose="05000000000000000000" pitchFamily="2" charset="2"/>
              <a:buChar char="§"/>
            </a:pPr>
            <a:r>
              <a:rPr lang="en-US" sz="1800" spc="-4" dirty="0">
                <a:cs typeface="Arial"/>
              </a:rPr>
              <a:t>Unshielded Twisted Pair (UTP).</a:t>
            </a:r>
          </a:p>
          <a:p>
            <a:pPr>
              <a:buFont typeface="Wingdings" panose="05000000000000000000" pitchFamily="2" charset="2"/>
              <a:buChar char="§"/>
            </a:pP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4185" y="2100263"/>
            <a:ext cx="2528888" cy="2057400"/>
          </a:xfrm>
          <a:prstGeom prst="rect">
            <a:avLst/>
          </a:prstGeom>
        </p:spPr>
      </p:pic>
    </p:spTree>
    <p:extLst>
      <p:ext uri="{BB962C8B-B14F-4D97-AF65-F5344CB8AC3E}">
        <p14:creationId xmlns:p14="http://schemas.microsoft.com/office/powerpoint/2010/main" val="406559480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pc="-4" dirty="0">
                <a:cs typeface="Arial"/>
              </a:rPr>
            </a:br>
            <a:r>
              <a:rPr lang="en-US" sz="3000" b="1" spc="-4" dirty="0">
                <a:cs typeface="Arial"/>
              </a:rPr>
              <a:t>Twisted Pair (TP):</a:t>
            </a:r>
            <a:br>
              <a:rPr lang="en-US" spc="-4" dirty="0">
                <a:cs typeface="Arial"/>
              </a:rPr>
            </a:br>
            <a:endParaRPr lang="en-US" dirty="0"/>
          </a:p>
        </p:txBody>
      </p:sp>
      <p:sp>
        <p:nvSpPr>
          <p:cNvPr id="3" name="Text Placeholder 2"/>
          <p:cNvSpPr>
            <a:spLocks noGrp="1"/>
          </p:cNvSpPr>
          <p:nvPr>
            <p:ph idx="1"/>
          </p:nvPr>
        </p:nvSpPr>
        <p:spPr>
          <a:xfrm>
            <a:off x="214313" y="1652381"/>
            <a:ext cx="8572499" cy="4198351"/>
          </a:xfrm>
        </p:spPr>
        <p:txBody>
          <a:bodyPr>
            <a:normAutofit fontScale="92500" lnSpcReduction="10000"/>
          </a:bodyPr>
          <a:lstStyle/>
          <a:p>
            <a:pPr marL="0" indent="0">
              <a:buNone/>
            </a:pPr>
            <a:r>
              <a:rPr lang="en-US" sz="1800" b="1" dirty="0"/>
              <a:t>Unshielded Twisted Pair (UTP): </a:t>
            </a:r>
          </a:p>
          <a:p>
            <a:pPr marL="0" indent="0">
              <a:buNone/>
            </a:pPr>
            <a:r>
              <a:rPr lang="en-US" sz="1800" dirty="0"/>
              <a:t>This type of cable has the ability to block interference and does not depend on a physical shield for this purpose. I </a:t>
            </a:r>
            <a:r>
              <a:rPr lang="en-US" sz="1800" spc="-4" dirty="0">
                <a:cs typeface="Arial"/>
              </a:rPr>
              <a:t>UTP is the most commonly used medium for transmission over short distances up to  100m. Out of the four pairs of wires in a UTP cable, only two pairs are used for  communication.</a:t>
            </a:r>
          </a:p>
          <a:p>
            <a:pPr marL="0" indent="0">
              <a:buNone/>
            </a:pPr>
            <a:r>
              <a:rPr lang="en-US" sz="1800" b="1" dirty="0"/>
              <a:t>Advantages: </a:t>
            </a:r>
            <a:endParaRPr lang="en-US" sz="1800" dirty="0"/>
          </a:p>
          <a:p>
            <a:r>
              <a:rPr lang="en-US" sz="1800" dirty="0"/>
              <a:t>    Least expensive</a:t>
            </a:r>
          </a:p>
          <a:p>
            <a:r>
              <a:rPr lang="en-US" sz="1800" dirty="0"/>
              <a:t>    Easy to install</a:t>
            </a:r>
          </a:p>
          <a:p>
            <a:r>
              <a:rPr lang="en-US" sz="1800" dirty="0"/>
              <a:t>    High-speed capacity</a:t>
            </a:r>
          </a:p>
          <a:p>
            <a:r>
              <a:rPr lang="en-US" sz="1800" dirty="0"/>
              <a:t>    Lower capacity and performance in comparison to STP</a:t>
            </a:r>
          </a:p>
          <a:p>
            <a:r>
              <a:rPr lang="en-US" sz="1800" dirty="0"/>
              <a:t>    Short distance transmission</a:t>
            </a:r>
          </a:p>
        </p:txBody>
      </p:sp>
    </p:spTree>
    <p:extLst>
      <p:ext uri="{BB962C8B-B14F-4D97-AF65-F5344CB8AC3E}">
        <p14:creationId xmlns:p14="http://schemas.microsoft.com/office/powerpoint/2010/main" val="191822484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pc="-4" dirty="0">
                <a:cs typeface="Arial"/>
              </a:rPr>
            </a:br>
            <a:r>
              <a:rPr lang="en-US" sz="3000" b="1" spc="-4" dirty="0">
                <a:cs typeface="Arial"/>
              </a:rPr>
              <a:t>Twisted Pair (TP):</a:t>
            </a:r>
            <a:br>
              <a:rPr lang="en-US" spc="-4" dirty="0">
                <a:cs typeface="Arial"/>
              </a:rPr>
            </a:br>
            <a:endParaRPr lang="en-US" dirty="0"/>
          </a:p>
        </p:txBody>
      </p:sp>
      <p:sp>
        <p:nvSpPr>
          <p:cNvPr id="3" name="Text Placeholder 2"/>
          <p:cNvSpPr>
            <a:spLocks noGrp="1"/>
          </p:cNvSpPr>
          <p:nvPr>
            <p:ph idx="1"/>
          </p:nvPr>
        </p:nvSpPr>
        <p:spPr>
          <a:xfrm>
            <a:off x="214313" y="1652381"/>
            <a:ext cx="8572499" cy="4198351"/>
          </a:xfrm>
        </p:spPr>
        <p:txBody>
          <a:bodyPr>
            <a:normAutofit fontScale="85000" lnSpcReduction="10000"/>
          </a:bodyPr>
          <a:lstStyle/>
          <a:p>
            <a:pPr marL="0" indent="0">
              <a:buNone/>
            </a:pPr>
            <a:r>
              <a:rPr lang="en-US" sz="1800" b="1" dirty="0"/>
              <a:t>Shielded Twisted Pair (STP): </a:t>
            </a:r>
          </a:p>
          <a:p>
            <a:pPr algn="just"/>
            <a:r>
              <a:rPr lang="en-US" sz="1800" dirty="0"/>
              <a:t>This type of cable consists of a special jacket to block external interference. It is used in fast-data-rate Ethernet and in voice and data channels of telephone lines. </a:t>
            </a:r>
          </a:p>
          <a:p>
            <a:pPr algn="just"/>
            <a:r>
              <a:rPr lang="en-US" sz="1800" spc="-4" dirty="0">
                <a:cs typeface="Arial"/>
              </a:rPr>
              <a:t>STP cable has an extra layer of metal foil between the twisted pair of copper wires and the  outer covering. The metal foil covering provides additional protection from external  disturbances. STP is costly and is generally used in networks where  cables pass closer to devices that cause external disturbances.</a:t>
            </a:r>
            <a:endParaRPr lang="en-US" sz="1800" dirty="0"/>
          </a:p>
          <a:p>
            <a:pPr marL="0" indent="0">
              <a:buNone/>
            </a:pPr>
            <a:r>
              <a:rPr lang="en-US" sz="1800" b="1" dirty="0"/>
              <a:t>Advantages: </a:t>
            </a:r>
          </a:p>
          <a:p>
            <a:r>
              <a:rPr lang="en-US" sz="1800" dirty="0"/>
              <a:t>    Better performance at a higher data rate in comparison to UTP</a:t>
            </a:r>
          </a:p>
          <a:p>
            <a:r>
              <a:rPr lang="en-US" sz="1800" dirty="0"/>
              <a:t>    Comparatively faster</a:t>
            </a:r>
          </a:p>
          <a:p>
            <a:r>
              <a:rPr lang="en-US" sz="1800" dirty="0"/>
              <a:t>    Comparatively difficult to install and manufacture</a:t>
            </a:r>
          </a:p>
          <a:p>
            <a:r>
              <a:rPr lang="en-US" sz="1800" dirty="0"/>
              <a:t>    More expensive</a:t>
            </a:r>
          </a:p>
          <a:p>
            <a:r>
              <a:rPr lang="en-US" sz="1800" dirty="0"/>
              <a:t>    Bulky</a:t>
            </a:r>
          </a:p>
        </p:txBody>
      </p:sp>
    </p:spTree>
    <p:extLst>
      <p:ext uri="{BB962C8B-B14F-4D97-AF65-F5344CB8AC3E}">
        <p14:creationId xmlns:p14="http://schemas.microsoft.com/office/powerpoint/2010/main" val="127165372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609600"/>
            <a:ext cx="7391400" cy="3575338"/>
          </a:xfrm>
          <a:prstGeom prst="rect">
            <a:avLst/>
          </a:prstGeom>
        </p:spPr>
        <p:txBody>
          <a:bodyPr vert="horz" wrap="square" lIns="0" tIns="0" rIns="0" bIns="0" rtlCol="0">
            <a:spAutoFit/>
          </a:bodyPr>
          <a:lstStyle/>
          <a:p>
            <a:pPr marL="12700">
              <a:lnSpc>
                <a:spcPct val="100000"/>
              </a:lnSpc>
            </a:pPr>
            <a:r>
              <a:rPr sz="4000" spc="-30" dirty="0">
                <a:solidFill>
                  <a:srgbClr val="FF0000"/>
                </a:solidFill>
                <a:latin typeface="Times New Roman" pitchFamily="18" charset="0"/>
                <a:cs typeface="Times New Roman" pitchFamily="18" charset="0"/>
              </a:rPr>
              <a:t>UTP</a:t>
            </a:r>
            <a:endParaRPr sz="4000" dirty="0">
              <a:solidFill>
                <a:srgbClr val="FF0000"/>
              </a:solidFill>
              <a:latin typeface="Times New Roman" pitchFamily="18" charset="0"/>
              <a:cs typeface="Times New Roman" pitchFamily="18" charset="0"/>
            </a:endParaRPr>
          </a:p>
          <a:p>
            <a:pPr marL="378460" indent="-256540">
              <a:lnSpc>
                <a:spcPct val="100000"/>
              </a:lnSpc>
              <a:spcBef>
                <a:spcPts val="2785"/>
              </a:spcBef>
              <a:buClr>
                <a:srgbClr val="9F4DA2"/>
              </a:buClr>
              <a:buFont typeface="Georgia"/>
              <a:buChar char="•"/>
              <a:tabLst>
                <a:tab pos="379095" algn="l"/>
              </a:tabLst>
            </a:pPr>
            <a:r>
              <a:rPr sz="2200" spc="-5" dirty="0">
                <a:latin typeface="Times New Roman" pitchFamily="18" charset="0"/>
                <a:cs typeface="Times New Roman" pitchFamily="18" charset="0"/>
              </a:rPr>
              <a:t>T</a:t>
            </a:r>
            <a:r>
              <a:rPr sz="2200" dirty="0">
                <a:latin typeface="Times New Roman" pitchFamily="18" charset="0"/>
                <a:cs typeface="Times New Roman" pitchFamily="18" charset="0"/>
              </a:rPr>
              <a:t>y</a:t>
            </a:r>
            <a:r>
              <a:rPr sz="2200" spc="-5" dirty="0">
                <a:latin typeface="Times New Roman" pitchFamily="18" charset="0"/>
                <a:cs typeface="Times New Roman" pitchFamily="18" charset="0"/>
              </a:rPr>
              <a:t>p</a:t>
            </a:r>
            <a:r>
              <a:rPr sz="2200" spc="-20" dirty="0">
                <a:latin typeface="Times New Roman" pitchFamily="18" charset="0"/>
                <a:cs typeface="Times New Roman" pitchFamily="18" charset="0"/>
              </a:rPr>
              <a:t>e</a:t>
            </a:r>
            <a:r>
              <a:rPr sz="2200" spc="-15" dirty="0">
                <a:latin typeface="Times New Roman" pitchFamily="18" charset="0"/>
                <a:cs typeface="Times New Roman" pitchFamily="18" charset="0"/>
              </a:rPr>
              <a:t>s</a:t>
            </a:r>
            <a:r>
              <a:rPr sz="2200" spc="30" dirty="0">
                <a:latin typeface="Times New Roman" pitchFamily="18" charset="0"/>
                <a:cs typeface="Times New Roman" pitchFamily="18" charset="0"/>
              </a:rPr>
              <a:t> </a:t>
            </a:r>
            <a:r>
              <a:rPr sz="2200" spc="-5" dirty="0">
                <a:latin typeface="Times New Roman" pitchFamily="18" charset="0"/>
                <a:cs typeface="Times New Roman" pitchFamily="18" charset="0"/>
              </a:rPr>
              <a:t>o</a:t>
            </a:r>
            <a:r>
              <a:rPr sz="2200" spc="-10" dirty="0">
                <a:latin typeface="Times New Roman" pitchFamily="18" charset="0"/>
                <a:cs typeface="Times New Roman" pitchFamily="18" charset="0"/>
              </a:rPr>
              <a:t>f</a:t>
            </a:r>
            <a:r>
              <a:rPr sz="2200" spc="45" dirty="0">
                <a:latin typeface="Times New Roman" pitchFamily="18" charset="0"/>
                <a:cs typeface="Times New Roman" pitchFamily="18" charset="0"/>
              </a:rPr>
              <a:t> </a:t>
            </a:r>
            <a:r>
              <a:rPr sz="2200" spc="-15" dirty="0">
                <a:latin typeface="Times New Roman" pitchFamily="18" charset="0"/>
                <a:cs typeface="Times New Roman" pitchFamily="18" charset="0"/>
              </a:rPr>
              <a:t>U</a:t>
            </a:r>
            <a:r>
              <a:rPr sz="2200" spc="-5" dirty="0">
                <a:latin typeface="Times New Roman" pitchFamily="18" charset="0"/>
                <a:cs typeface="Times New Roman" pitchFamily="18" charset="0"/>
              </a:rPr>
              <a:t>T</a:t>
            </a:r>
            <a:r>
              <a:rPr sz="2200" spc="-15" dirty="0">
                <a:latin typeface="Times New Roman" pitchFamily="18" charset="0"/>
                <a:cs typeface="Times New Roman" pitchFamily="18" charset="0"/>
              </a:rPr>
              <a:t>P</a:t>
            </a:r>
            <a:endParaRPr sz="2200" dirty="0">
              <a:latin typeface="Times New Roman" pitchFamily="18" charset="0"/>
              <a:cs typeface="Times New Roman" pitchFamily="18" charset="0"/>
            </a:endParaRPr>
          </a:p>
          <a:p>
            <a:pPr marL="424180">
              <a:lnSpc>
                <a:spcPct val="100000"/>
              </a:lnSpc>
              <a:spcBef>
                <a:spcPts val="300"/>
              </a:spcBef>
              <a:tabLst>
                <a:tab pos="671195" algn="l"/>
              </a:tabLst>
            </a:pPr>
            <a:r>
              <a:rPr sz="2200" spc="-10" dirty="0">
                <a:solidFill>
                  <a:srgbClr val="437F85"/>
                </a:solidFill>
                <a:latin typeface="Times New Roman" pitchFamily="18" charset="0"/>
                <a:cs typeface="Times New Roman" pitchFamily="18" charset="0"/>
              </a:rPr>
              <a:t>▫	</a:t>
            </a:r>
            <a:r>
              <a:rPr sz="2200" spc="-25" dirty="0">
                <a:solidFill>
                  <a:srgbClr val="437F85"/>
                </a:solidFill>
                <a:latin typeface="Times New Roman" pitchFamily="18" charset="0"/>
                <a:cs typeface="Times New Roman" pitchFamily="18" charset="0"/>
              </a:rPr>
              <a:t>CA</a:t>
            </a:r>
            <a:r>
              <a:rPr sz="2200" spc="-15" dirty="0">
                <a:solidFill>
                  <a:srgbClr val="437F85"/>
                </a:solidFill>
                <a:latin typeface="Times New Roman" pitchFamily="18" charset="0"/>
                <a:cs typeface="Times New Roman" pitchFamily="18" charset="0"/>
              </a:rPr>
              <a:t>T</a:t>
            </a:r>
            <a:r>
              <a:rPr sz="2200" spc="75" dirty="0">
                <a:solidFill>
                  <a:srgbClr val="437F85"/>
                </a:solidFill>
                <a:latin typeface="Times New Roman" pitchFamily="18" charset="0"/>
                <a:cs typeface="Times New Roman" pitchFamily="18" charset="0"/>
              </a:rPr>
              <a:t> </a:t>
            </a:r>
            <a:r>
              <a:rPr sz="2200" spc="-20" dirty="0">
                <a:solidFill>
                  <a:srgbClr val="437F85"/>
                </a:solidFill>
                <a:latin typeface="Times New Roman" pitchFamily="18" charset="0"/>
                <a:cs typeface="Times New Roman" pitchFamily="18" charset="0"/>
              </a:rPr>
              <a:t>3</a:t>
            </a:r>
            <a:r>
              <a:rPr sz="2200" spc="-10" dirty="0">
                <a:solidFill>
                  <a:srgbClr val="437F85"/>
                </a:solidFill>
                <a:latin typeface="Times New Roman" pitchFamily="18" charset="0"/>
                <a:cs typeface="Times New Roman" pitchFamily="18" charset="0"/>
              </a:rPr>
              <a:t>:</a:t>
            </a:r>
            <a:r>
              <a:rPr sz="2200" spc="60"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d</a:t>
            </a:r>
            <a:r>
              <a:rPr sz="2200" spc="-15" dirty="0">
                <a:solidFill>
                  <a:srgbClr val="437F85"/>
                </a:solidFill>
                <a:latin typeface="Times New Roman" pitchFamily="18" charset="0"/>
                <a:cs typeface="Times New Roman" pitchFamily="18" charset="0"/>
              </a:rPr>
              <a:t>ata</a:t>
            </a:r>
            <a:r>
              <a:rPr sz="2200" spc="65"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rate</a:t>
            </a:r>
            <a:r>
              <a:rPr sz="2200" spc="75" dirty="0">
                <a:solidFill>
                  <a:srgbClr val="437F85"/>
                </a:solidFill>
                <a:latin typeface="Times New Roman" pitchFamily="18" charset="0"/>
                <a:cs typeface="Times New Roman" pitchFamily="18" charset="0"/>
              </a:rPr>
              <a:t> </a:t>
            </a:r>
            <a:r>
              <a:rPr sz="2200" spc="-20" dirty="0">
                <a:solidFill>
                  <a:srgbClr val="437F85"/>
                </a:solidFill>
                <a:latin typeface="Times New Roman" pitchFamily="18" charset="0"/>
                <a:cs typeface="Times New Roman" pitchFamily="18" charset="0"/>
              </a:rPr>
              <a:t>u</a:t>
            </a:r>
            <a:r>
              <a:rPr sz="2200" spc="-15" dirty="0">
                <a:solidFill>
                  <a:srgbClr val="437F85"/>
                </a:solidFill>
                <a:latin typeface="Times New Roman" pitchFamily="18" charset="0"/>
                <a:cs typeface="Times New Roman" pitchFamily="18" charset="0"/>
              </a:rPr>
              <a:t>p</a:t>
            </a:r>
            <a:r>
              <a:rPr sz="2200" spc="60"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to</a:t>
            </a:r>
            <a:r>
              <a:rPr sz="2200" spc="55"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1</a:t>
            </a:r>
            <a:r>
              <a:rPr sz="2200" spc="-15" dirty="0">
                <a:solidFill>
                  <a:srgbClr val="437F85"/>
                </a:solidFill>
                <a:latin typeface="Times New Roman" pitchFamily="18" charset="0"/>
                <a:cs typeface="Times New Roman" pitchFamily="18" charset="0"/>
              </a:rPr>
              <a:t>0</a:t>
            </a:r>
            <a:r>
              <a:rPr sz="2200" spc="75" dirty="0">
                <a:solidFill>
                  <a:srgbClr val="437F85"/>
                </a:solidFill>
                <a:latin typeface="Times New Roman" pitchFamily="18" charset="0"/>
                <a:cs typeface="Times New Roman" pitchFamily="18" charset="0"/>
              </a:rPr>
              <a:t> </a:t>
            </a:r>
            <a:r>
              <a:rPr sz="2200" spc="-15" dirty="0">
                <a:solidFill>
                  <a:srgbClr val="437F85"/>
                </a:solidFill>
                <a:latin typeface="Times New Roman" pitchFamily="18" charset="0"/>
                <a:cs typeface="Times New Roman" pitchFamily="18" charset="0"/>
              </a:rPr>
              <a:t>Mbps(Ethernet)</a:t>
            </a:r>
            <a:endParaRPr sz="2200" dirty="0">
              <a:latin typeface="Times New Roman" pitchFamily="18" charset="0"/>
              <a:cs typeface="Times New Roman" pitchFamily="18" charset="0"/>
            </a:endParaRPr>
          </a:p>
          <a:p>
            <a:pPr marL="424180">
              <a:lnSpc>
                <a:spcPct val="100000"/>
              </a:lnSpc>
              <a:spcBef>
                <a:spcPts val="300"/>
              </a:spcBef>
              <a:tabLst>
                <a:tab pos="671195" algn="l"/>
              </a:tabLst>
            </a:pPr>
            <a:r>
              <a:rPr sz="2200" spc="-10" dirty="0">
                <a:solidFill>
                  <a:srgbClr val="437F85"/>
                </a:solidFill>
                <a:latin typeface="Times New Roman" pitchFamily="18" charset="0"/>
                <a:cs typeface="Times New Roman" pitchFamily="18" charset="0"/>
              </a:rPr>
              <a:t>▫	</a:t>
            </a:r>
            <a:r>
              <a:rPr sz="2200" spc="-25" dirty="0">
                <a:solidFill>
                  <a:srgbClr val="437F85"/>
                </a:solidFill>
                <a:latin typeface="Times New Roman" pitchFamily="18" charset="0"/>
                <a:cs typeface="Times New Roman" pitchFamily="18" charset="0"/>
              </a:rPr>
              <a:t>CA</a:t>
            </a:r>
            <a:r>
              <a:rPr sz="2200" spc="-15" dirty="0">
                <a:solidFill>
                  <a:srgbClr val="437F85"/>
                </a:solidFill>
                <a:latin typeface="Times New Roman" pitchFamily="18" charset="0"/>
                <a:cs typeface="Times New Roman" pitchFamily="18" charset="0"/>
              </a:rPr>
              <a:t>T</a:t>
            </a:r>
            <a:r>
              <a:rPr sz="2200" spc="75" dirty="0">
                <a:solidFill>
                  <a:srgbClr val="437F85"/>
                </a:solidFill>
                <a:latin typeface="Times New Roman" pitchFamily="18" charset="0"/>
                <a:cs typeface="Times New Roman" pitchFamily="18" charset="0"/>
              </a:rPr>
              <a:t> </a:t>
            </a:r>
            <a:r>
              <a:rPr sz="2200" spc="-20" dirty="0">
                <a:solidFill>
                  <a:srgbClr val="437F85"/>
                </a:solidFill>
                <a:latin typeface="Times New Roman" pitchFamily="18" charset="0"/>
                <a:cs typeface="Times New Roman" pitchFamily="18" charset="0"/>
              </a:rPr>
              <a:t>4</a:t>
            </a:r>
            <a:r>
              <a:rPr sz="2200" spc="-10" dirty="0">
                <a:solidFill>
                  <a:srgbClr val="437F85"/>
                </a:solidFill>
                <a:latin typeface="Times New Roman" pitchFamily="18" charset="0"/>
                <a:cs typeface="Times New Roman" pitchFamily="18" charset="0"/>
              </a:rPr>
              <a:t>:</a:t>
            </a:r>
            <a:r>
              <a:rPr sz="2200" spc="60"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d</a:t>
            </a:r>
            <a:r>
              <a:rPr sz="2200" spc="-15" dirty="0">
                <a:solidFill>
                  <a:srgbClr val="437F85"/>
                </a:solidFill>
                <a:latin typeface="Times New Roman" pitchFamily="18" charset="0"/>
                <a:cs typeface="Times New Roman" pitchFamily="18" charset="0"/>
              </a:rPr>
              <a:t>ata</a:t>
            </a:r>
            <a:r>
              <a:rPr sz="2200" spc="65"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rate</a:t>
            </a:r>
            <a:r>
              <a:rPr sz="2200" spc="75" dirty="0">
                <a:solidFill>
                  <a:srgbClr val="437F85"/>
                </a:solidFill>
                <a:latin typeface="Times New Roman" pitchFamily="18" charset="0"/>
                <a:cs typeface="Times New Roman" pitchFamily="18" charset="0"/>
              </a:rPr>
              <a:t> </a:t>
            </a:r>
            <a:r>
              <a:rPr sz="2200" spc="-20" dirty="0">
                <a:solidFill>
                  <a:srgbClr val="437F85"/>
                </a:solidFill>
                <a:latin typeface="Times New Roman" pitchFamily="18" charset="0"/>
                <a:cs typeface="Times New Roman" pitchFamily="18" charset="0"/>
              </a:rPr>
              <a:t>u</a:t>
            </a:r>
            <a:r>
              <a:rPr sz="2200" spc="-15" dirty="0">
                <a:solidFill>
                  <a:srgbClr val="437F85"/>
                </a:solidFill>
                <a:latin typeface="Times New Roman" pitchFamily="18" charset="0"/>
                <a:cs typeface="Times New Roman" pitchFamily="18" charset="0"/>
              </a:rPr>
              <a:t>p</a:t>
            </a:r>
            <a:r>
              <a:rPr sz="2200" spc="60"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to</a:t>
            </a:r>
            <a:r>
              <a:rPr sz="2200" spc="55"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2</a:t>
            </a:r>
            <a:r>
              <a:rPr sz="2200" spc="-15" dirty="0">
                <a:solidFill>
                  <a:srgbClr val="437F85"/>
                </a:solidFill>
                <a:latin typeface="Times New Roman" pitchFamily="18" charset="0"/>
                <a:cs typeface="Times New Roman" pitchFamily="18" charset="0"/>
              </a:rPr>
              <a:t>0</a:t>
            </a:r>
            <a:r>
              <a:rPr sz="2200" spc="75" dirty="0">
                <a:solidFill>
                  <a:srgbClr val="437F85"/>
                </a:solidFill>
                <a:latin typeface="Times New Roman" pitchFamily="18" charset="0"/>
                <a:cs typeface="Times New Roman" pitchFamily="18" charset="0"/>
              </a:rPr>
              <a:t> </a:t>
            </a:r>
            <a:r>
              <a:rPr sz="2200" spc="-15" dirty="0">
                <a:solidFill>
                  <a:srgbClr val="437F85"/>
                </a:solidFill>
                <a:latin typeface="Times New Roman" pitchFamily="18" charset="0"/>
                <a:cs typeface="Times New Roman" pitchFamily="18" charset="0"/>
              </a:rPr>
              <a:t>Mbps(To</a:t>
            </a:r>
            <a:r>
              <a:rPr sz="2200" spc="-10" dirty="0">
                <a:solidFill>
                  <a:srgbClr val="437F85"/>
                </a:solidFill>
                <a:latin typeface="Times New Roman" pitchFamily="18" charset="0"/>
                <a:cs typeface="Times New Roman" pitchFamily="18" charset="0"/>
              </a:rPr>
              <a:t>k</a:t>
            </a:r>
            <a:r>
              <a:rPr sz="2200" spc="-20" dirty="0">
                <a:solidFill>
                  <a:srgbClr val="437F85"/>
                </a:solidFill>
                <a:latin typeface="Times New Roman" pitchFamily="18" charset="0"/>
                <a:cs typeface="Times New Roman" pitchFamily="18" charset="0"/>
              </a:rPr>
              <a:t>e</a:t>
            </a:r>
            <a:r>
              <a:rPr sz="2200" spc="-15" dirty="0">
                <a:solidFill>
                  <a:srgbClr val="437F85"/>
                </a:solidFill>
                <a:latin typeface="Times New Roman" pitchFamily="18" charset="0"/>
                <a:cs typeface="Times New Roman" pitchFamily="18" charset="0"/>
              </a:rPr>
              <a:t>n</a:t>
            </a:r>
            <a:r>
              <a:rPr sz="2200" spc="105" dirty="0">
                <a:solidFill>
                  <a:srgbClr val="437F85"/>
                </a:solidFill>
                <a:latin typeface="Times New Roman" pitchFamily="18" charset="0"/>
                <a:cs typeface="Times New Roman" pitchFamily="18" charset="0"/>
              </a:rPr>
              <a:t> </a:t>
            </a:r>
            <a:r>
              <a:rPr sz="2200" spc="-20" dirty="0">
                <a:solidFill>
                  <a:srgbClr val="437F85"/>
                </a:solidFill>
                <a:latin typeface="Times New Roman" pitchFamily="18" charset="0"/>
                <a:cs typeface="Times New Roman" pitchFamily="18" charset="0"/>
              </a:rPr>
              <a:t>Rin</a:t>
            </a:r>
            <a:r>
              <a:rPr sz="2200" spc="-10" dirty="0">
                <a:solidFill>
                  <a:srgbClr val="437F85"/>
                </a:solidFill>
                <a:latin typeface="Times New Roman" pitchFamily="18" charset="0"/>
                <a:cs typeface="Times New Roman" pitchFamily="18" charset="0"/>
              </a:rPr>
              <a:t>g)</a:t>
            </a:r>
            <a:endParaRPr sz="2200" dirty="0">
              <a:latin typeface="Times New Roman" pitchFamily="18" charset="0"/>
              <a:cs typeface="Times New Roman" pitchFamily="18" charset="0"/>
            </a:endParaRPr>
          </a:p>
          <a:p>
            <a:pPr marL="424180">
              <a:lnSpc>
                <a:spcPct val="100000"/>
              </a:lnSpc>
              <a:spcBef>
                <a:spcPts val="300"/>
              </a:spcBef>
              <a:tabLst>
                <a:tab pos="671195" algn="l"/>
              </a:tabLst>
            </a:pPr>
            <a:r>
              <a:rPr sz="2200" dirty="0">
                <a:solidFill>
                  <a:srgbClr val="437F85"/>
                </a:solidFill>
                <a:latin typeface="Times New Roman" pitchFamily="18" charset="0"/>
                <a:cs typeface="Times New Roman" pitchFamily="18" charset="0"/>
              </a:rPr>
              <a:t>▫	</a:t>
            </a:r>
            <a:r>
              <a:rPr sz="2200" spc="-25" dirty="0">
                <a:solidFill>
                  <a:srgbClr val="437F85"/>
                </a:solidFill>
                <a:latin typeface="Times New Roman" pitchFamily="18" charset="0"/>
                <a:cs typeface="Times New Roman" pitchFamily="18" charset="0"/>
              </a:rPr>
              <a:t>CA</a:t>
            </a:r>
            <a:r>
              <a:rPr sz="2200" spc="-15" dirty="0">
                <a:solidFill>
                  <a:srgbClr val="437F85"/>
                </a:solidFill>
                <a:latin typeface="Times New Roman" pitchFamily="18" charset="0"/>
                <a:cs typeface="Times New Roman" pitchFamily="18" charset="0"/>
              </a:rPr>
              <a:t>T</a:t>
            </a:r>
            <a:r>
              <a:rPr sz="2200" spc="70"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5:</a:t>
            </a:r>
            <a:r>
              <a:rPr sz="2200" spc="65" dirty="0">
                <a:solidFill>
                  <a:srgbClr val="437F85"/>
                </a:solidFill>
                <a:latin typeface="Times New Roman" pitchFamily="18" charset="0"/>
                <a:cs typeface="Times New Roman" pitchFamily="18" charset="0"/>
              </a:rPr>
              <a:t> </a:t>
            </a:r>
            <a:r>
              <a:rPr sz="2200" spc="-15" dirty="0">
                <a:solidFill>
                  <a:srgbClr val="437F85"/>
                </a:solidFill>
                <a:latin typeface="Times New Roman" pitchFamily="18" charset="0"/>
                <a:cs typeface="Times New Roman" pitchFamily="18" charset="0"/>
              </a:rPr>
              <a:t>data</a:t>
            </a:r>
            <a:r>
              <a:rPr sz="2200" spc="65"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rate</a:t>
            </a:r>
            <a:r>
              <a:rPr sz="2200" spc="60" dirty="0">
                <a:solidFill>
                  <a:srgbClr val="437F85"/>
                </a:solidFill>
                <a:latin typeface="Times New Roman" pitchFamily="18" charset="0"/>
                <a:cs typeface="Times New Roman" pitchFamily="18" charset="0"/>
              </a:rPr>
              <a:t> </a:t>
            </a:r>
            <a:r>
              <a:rPr sz="2200" spc="-15" dirty="0">
                <a:solidFill>
                  <a:srgbClr val="437F85"/>
                </a:solidFill>
                <a:latin typeface="Times New Roman" pitchFamily="18" charset="0"/>
                <a:cs typeface="Times New Roman" pitchFamily="18" charset="0"/>
              </a:rPr>
              <a:t>up</a:t>
            </a:r>
            <a:r>
              <a:rPr sz="2200" spc="60"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to</a:t>
            </a:r>
            <a:r>
              <a:rPr sz="2200" spc="60" dirty="0">
                <a:solidFill>
                  <a:srgbClr val="437F85"/>
                </a:solidFill>
                <a:latin typeface="Times New Roman" pitchFamily="18" charset="0"/>
                <a:cs typeface="Times New Roman" pitchFamily="18" charset="0"/>
              </a:rPr>
              <a:t> </a:t>
            </a:r>
            <a:r>
              <a:rPr sz="2200" spc="-15" dirty="0">
                <a:solidFill>
                  <a:srgbClr val="437F85"/>
                </a:solidFill>
                <a:latin typeface="Times New Roman" pitchFamily="18" charset="0"/>
                <a:cs typeface="Times New Roman" pitchFamily="18" charset="0"/>
              </a:rPr>
              <a:t>100</a:t>
            </a:r>
            <a:r>
              <a:rPr sz="2200" spc="75" dirty="0">
                <a:solidFill>
                  <a:srgbClr val="437F85"/>
                </a:solidFill>
                <a:latin typeface="Times New Roman" pitchFamily="18" charset="0"/>
                <a:cs typeface="Times New Roman" pitchFamily="18" charset="0"/>
              </a:rPr>
              <a:t> </a:t>
            </a:r>
            <a:r>
              <a:rPr sz="2200" spc="-30" dirty="0">
                <a:solidFill>
                  <a:srgbClr val="437F85"/>
                </a:solidFill>
                <a:latin typeface="Times New Roman" pitchFamily="18" charset="0"/>
                <a:cs typeface="Times New Roman" pitchFamily="18" charset="0"/>
              </a:rPr>
              <a:t>M</a:t>
            </a:r>
            <a:r>
              <a:rPr sz="2200" spc="-15" dirty="0">
                <a:solidFill>
                  <a:srgbClr val="437F85"/>
                </a:solidFill>
                <a:latin typeface="Times New Roman" pitchFamily="18" charset="0"/>
                <a:cs typeface="Times New Roman" pitchFamily="18" charset="0"/>
              </a:rPr>
              <a:t>bps(Fast</a:t>
            </a:r>
            <a:r>
              <a:rPr sz="2200" spc="90"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Ethernet)</a:t>
            </a:r>
            <a:endParaRPr sz="2200" dirty="0">
              <a:latin typeface="Times New Roman" pitchFamily="18" charset="0"/>
              <a:cs typeface="Times New Roman" pitchFamily="18" charset="0"/>
            </a:endParaRPr>
          </a:p>
          <a:p>
            <a:pPr marL="424180">
              <a:lnSpc>
                <a:spcPct val="100000"/>
              </a:lnSpc>
              <a:spcBef>
                <a:spcPts val="300"/>
              </a:spcBef>
              <a:tabLst>
                <a:tab pos="671195" algn="l"/>
              </a:tabLst>
            </a:pPr>
            <a:r>
              <a:rPr sz="2200" spc="-10" dirty="0">
                <a:solidFill>
                  <a:srgbClr val="437F85"/>
                </a:solidFill>
                <a:latin typeface="Times New Roman" pitchFamily="18" charset="0"/>
                <a:cs typeface="Times New Roman" pitchFamily="18" charset="0"/>
              </a:rPr>
              <a:t>▫	</a:t>
            </a:r>
            <a:r>
              <a:rPr sz="2200" spc="-25" dirty="0">
                <a:solidFill>
                  <a:srgbClr val="437F85"/>
                </a:solidFill>
                <a:latin typeface="Times New Roman" pitchFamily="18" charset="0"/>
                <a:cs typeface="Times New Roman" pitchFamily="18" charset="0"/>
              </a:rPr>
              <a:t>CA</a:t>
            </a:r>
            <a:r>
              <a:rPr sz="2200" spc="-15" dirty="0">
                <a:solidFill>
                  <a:srgbClr val="437F85"/>
                </a:solidFill>
                <a:latin typeface="Times New Roman" pitchFamily="18" charset="0"/>
                <a:cs typeface="Times New Roman" pitchFamily="18" charset="0"/>
              </a:rPr>
              <a:t>T</a:t>
            </a:r>
            <a:r>
              <a:rPr sz="2200" spc="75" dirty="0">
                <a:solidFill>
                  <a:srgbClr val="437F85"/>
                </a:solidFill>
                <a:latin typeface="Times New Roman" pitchFamily="18" charset="0"/>
                <a:cs typeface="Times New Roman" pitchFamily="18" charset="0"/>
              </a:rPr>
              <a:t> </a:t>
            </a:r>
            <a:r>
              <a:rPr sz="2200" spc="-20" dirty="0">
                <a:solidFill>
                  <a:srgbClr val="437F85"/>
                </a:solidFill>
                <a:latin typeface="Times New Roman" pitchFamily="18" charset="0"/>
                <a:cs typeface="Times New Roman" pitchFamily="18" charset="0"/>
              </a:rPr>
              <a:t>5e</a:t>
            </a:r>
            <a:r>
              <a:rPr sz="2200" spc="-10" dirty="0">
                <a:solidFill>
                  <a:srgbClr val="437F85"/>
                </a:solidFill>
                <a:latin typeface="Times New Roman" pitchFamily="18" charset="0"/>
                <a:cs typeface="Times New Roman" pitchFamily="18" charset="0"/>
              </a:rPr>
              <a:t>:</a:t>
            </a:r>
            <a:r>
              <a:rPr sz="2200" spc="65" dirty="0">
                <a:solidFill>
                  <a:srgbClr val="437F85"/>
                </a:solidFill>
                <a:latin typeface="Times New Roman" pitchFamily="18" charset="0"/>
                <a:cs typeface="Times New Roman" pitchFamily="18" charset="0"/>
              </a:rPr>
              <a:t> </a:t>
            </a:r>
            <a:r>
              <a:rPr sz="2200" spc="-20" dirty="0">
                <a:solidFill>
                  <a:srgbClr val="437F85"/>
                </a:solidFill>
                <a:latin typeface="Times New Roman" pitchFamily="18" charset="0"/>
                <a:cs typeface="Times New Roman" pitchFamily="18" charset="0"/>
              </a:rPr>
              <a:t>d</a:t>
            </a:r>
            <a:r>
              <a:rPr sz="2200" spc="-15" dirty="0">
                <a:solidFill>
                  <a:srgbClr val="437F85"/>
                </a:solidFill>
                <a:latin typeface="Times New Roman" pitchFamily="18" charset="0"/>
                <a:cs typeface="Times New Roman" pitchFamily="18" charset="0"/>
              </a:rPr>
              <a:t>ata</a:t>
            </a:r>
            <a:r>
              <a:rPr sz="2200" spc="55"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r</a:t>
            </a:r>
            <a:r>
              <a:rPr sz="2200" spc="-15" dirty="0">
                <a:solidFill>
                  <a:srgbClr val="437F85"/>
                </a:solidFill>
                <a:latin typeface="Times New Roman" pitchFamily="18" charset="0"/>
                <a:cs typeface="Times New Roman" pitchFamily="18" charset="0"/>
              </a:rPr>
              <a:t>ate</a:t>
            </a:r>
            <a:r>
              <a:rPr sz="2200" spc="75" dirty="0">
                <a:solidFill>
                  <a:srgbClr val="437F85"/>
                </a:solidFill>
                <a:latin typeface="Times New Roman" pitchFamily="18" charset="0"/>
                <a:cs typeface="Times New Roman" pitchFamily="18" charset="0"/>
              </a:rPr>
              <a:t> </a:t>
            </a:r>
            <a:r>
              <a:rPr sz="2200" spc="-20" dirty="0">
                <a:solidFill>
                  <a:srgbClr val="437F85"/>
                </a:solidFill>
                <a:latin typeface="Times New Roman" pitchFamily="18" charset="0"/>
                <a:cs typeface="Times New Roman" pitchFamily="18" charset="0"/>
              </a:rPr>
              <a:t>u</a:t>
            </a:r>
            <a:r>
              <a:rPr sz="2200" spc="-15" dirty="0">
                <a:solidFill>
                  <a:srgbClr val="437F85"/>
                </a:solidFill>
                <a:latin typeface="Times New Roman" pitchFamily="18" charset="0"/>
                <a:cs typeface="Times New Roman" pitchFamily="18" charset="0"/>
              </a:rPr>
              <a:t>p</a:t>
            </a:r>
            <a:r>
              <a:rPr sz="2200" spc="60"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to</a:t>
            </a:r>
            <a:r>
              <a:rPr sz="2200" spc="55"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1</a:t>
            </a:r>
            <a:r>
              <a:rPr sz="2200" spc="-20" dirty="0">
                <a:solidFill>
                  <a:srgbClr val="437F85"/>
                </a:solidFill>
                <a:latin typeface="Times New Roman" pitchFamily="18" charset="0"/>
                <a:cs typeface="Times New Roman" pitchFamily="18" charset="0"/>
              </a:rPr>
              <a:t>00</a:t>
            </a:r>
            <a:r>
              <a:rPr sz="2200" spc="-15" dirty="0">
                <a:solidFill>
                  <a:srgbClr val="437F85"/>
                </a:solidFill>
                <a:latin typeface="Times New Roman" pitchFamily="18" charset="0"/>
                <a:cs typeface="Times New Roman" pitchFamily="18" charset="0"/>
              </a:rPr>
              <a:t>0</a:t>
            </a:r>
            <a:r>
              <a:rPr sz="2200" spc="75" dirty="0">
                <a:solidFill>
                  <a:srgbClr val="437F85"/>
                </a:solidFill>
                <a:latin typeface="Times New Roman" pitchFamily="18" charset="0"/>
                <a:cs typeface="Times New Roman" pitchFamily="18" charset="0"/>
              </a:rPr>
              <a:t> </a:t>
            </a:r>
            <a:r>
              <a:rPr sz="2200" spc="-15" dirty="0">
                <a:solidFill>
                  <a:srgbClr val="437F85"/>
                </a:solidFill>
                <a:latin typeface="Times New Roman" pitchFamily="18" charset="0"/>
                <a:cs typeface="Times New Roman" pitchFamily="18" charset="0"/>
              </a:rPr>
              <a:t>Mbps(Giga</a:t>
            </a:r>
            <a:r>
              <a:rPr sz="2200" spc="-20" dirty="0">
                <a:solidFill>
                  <a:srgbClr val="437F85"/>
                </a:solidFill>
                <a:latin typeface="Times New Roman" pitchFamily="18" charset="0"/>
                <a:cs typeface="Times New Roman" pitchFamily="18" charset="0"/>
              </a:rPr>
              <a:t>b</a:t>
            </a:r>
            <a:r>
              <a:rPr sz="2200" spc="-10" dirty="0">
                <a:solidFill>
                  <a:srgbClr val="437F85"/>
                </a:solidFill>
                <a:latin typeface="Times New Roman" pitchFamily="18" charset="0"/>
                <a:cs typeface="Times New Roman" pitchFamily="18" charset="0"/>
              </a:rPr>
              <a:t>it</a:t>
            </a:r>
            <a:r>
              <a:rPr sz="2200" spc="114"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Ethernet)</a:t>
            </a:r>
            <a:endParaRPr sz="2200" dirty="0">
              <a:latin typeface="Times New Roman" pitchFamily="18" charset="0"/>
              <a:cs typeface="Times New Roman" pitchFamily="18" charset="0"/>
            </a:endParaRPr>
          </a:p>
          <a:p>
            <a:pPr marL="424180">
              <a:lnSpc>
                <a:spcPct val="100000"/>
              </a:lnSpc>
              <a:spcBef>
                <a:spcPts val="300"/>
              </a:spcBef>
              <a:tabLst>
                <a:tab pos="671195" algn="l"/>
              </a:tabLst>
            </a:pPr>
            <a:r>
              <a:rPr sz="2200" spc="-10" dirty="0">
                <a:solidFill>
                  <a:srgbClr val="437F85"/>
                </a:solidFill>
                <a:latin typeface="Times New Roman" pitchFamily="18" charset="0"/>
                <a:cs typeface="Times New Roman" pitchFamily="18" charset="0"/>
              </a:rPr>
              <a:t>▫	</a:t>
            </a:r>
            <a:r>
              <a:rPr sz="2200" spc="-25" dirty="0">
                <a:solidFill>
                  <a:srgbClr val="437F85"/>
                </a:solidFill>
                <a:latin typeface="Times New Roman" pitchFamily="18" charset="0"/>
                <a:cs typeface="Times New Roman" pitchFamily="18" charset="0"/>
              </a:rPr>
              <a:t>CA</a:t>
            </a:r>
            <a:r>
              <a:rPr sz="2200" spc="-15" dirty="0">
                <a:solidFill>
                  <a:srgbClr val="437F85"/>
                </a:solidFill>
                <a:latin typeface="Times New Roman" pitchFamily="18" charset="0"/>
                <a:cs typeface="Times New Roman" pitchFamily="18" charset="0"/>
              </a:rPr>
              <a:t>T</a:t>
            </a:r>
            <a:r>
              <a:rPr sz="2200" spc="75" dirty="0">
                <a:solidFill>
                  <a:srgbClr val="437F85"/>
                </a:solidFill>
                <a:latin typeface="Times New Roman" pitchFamily="18" charset="0"/>
                <a:cs typeface="Times New Roman" pitchFamily="18" charset="0"/>
              </a:rPr>
              <a:t> </a:t>
            </a:r>
            <a:r>
              <a:rPr sz="2200" spc="-20" dirty="0">
                <a:solidFill>
                  <a:srgbClr val="437F85"/>
                </a:solidFill>
                <a:latin typeface="Times New Roman" pitchFamily="18" charset="0"/>
                <a:cs typeface="Times New Roman" pitchFamily="18" charset="0"/>
              </a:rPr>
              <a:t>6</a:t>
            </a:r>
            <a:r>
              <a:rPr sz="2200" spc="-10" dirty="0">
                <a:solidFill>
                  <a:srgbClr val="437F85"/>
                </a:solidFill>
                <a:latin typeface="Times New Roman" pitchFamily="18" charset="0"/>
                <a:cs typeface="Times New Roman" pitchFamily="18" charset="0"/>
              </a:rPr>
              <a:t>:</a:t>
            </a:r>
            <a:r>
              <a:rPr sz="2200" spc="60"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d</a:t>
            </a:r>
            <a:r>
              <a:rPr sz="2200" spc="-15" dirty="0">
                <a:solidFill>
                  <a:srgbClr val="437F85"/>
                </a:solidFill>
                <a:latin typeface="Times New Roman" pitchFamily="18" charset="0"/>
                <a:cs typeface="Times New Roman" pitchFamily="18" charset="0"/>
              </a:rPr>
              <a:t>ata</a:t>
            </a:r>
            <a:r>
              <a:rPr sz="2200" spc="65"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rate</a:t>
            </a:r>
            <a:r>
              <a:rPr sz="2200" spc="75" dirty="0">
                <a:solidFill>
                  <a:srgbClr val="437F85"/>
                </a:solidFill>
                <a:latin typeface="Times New Roman" pitchFamily="18" charset="0"/>
                <a:cs typeface="Times New Roman" pitchFamily="18" charset="0"/>
              </a:rPr>
              <a:t> </a:t>
            </a:r>
            <a:r>
              <a:rPr sz="2200" spc="-20" dirty="0">
                <a:solidFill>
                  <a:srgbClr val="437F85"/>
                </a:solidFill>
                <a:latin typeface="Times New Roman" pitchFamily="18" charset="0"/>
                <a:cs typeface="Times New Roman" pitchFamily="18" charset="0"/>
              </a:rPr>
              <a:t>u</a:t>
            </a:r>
            <a:r>
              <a:rPr sz="2200" spc="-15" dirty="0">
                <a:solidFill>
                  <a:srgbClr val="437F85"/>
                </a:solidFill>
                <a:latin typeface="Times New Roman" pitchFamily="18" charset="0"/>
                <a:cs typeface="Times New Roman" pitchFamily="18" charset="0"/>
              </a:rPr>
              <a:t>p</a:t>
            </a:r>
            <a:r>
              <a:rPr sz="2200" spc="60"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to</a:t>
            </a:r>
            <a:r>
              <a:rPr sz="2200" spc="55"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1</a:t>
            </a:r>
            <a:r>
              <a:rPr sz="2200" spc="-15" dirty="0">
                <a:solidFill>
                  <a:srgbClr val="437F85"/>
                </a:solidFill>
                <a:latin typeface="Times New Roman" pitchFamily="18" charset="0"/>
                <a:cs typeface="Times New Roman" pitchFamily="18" charset="0"/>
              </a:rPr>
              <a:t>0</a:t>
            </a:r>
            <a:r>
              <a:rPr sz="2200" spc="90" dirty="0">
                <a:solidFill>
                  <a:srgbClr val="437F85"/>
                </a:solidFill>
                <a:latin typeface="Times New Roman" pitchFamily="18" charset="0"/>
                <a:cs typeface="Times New Roman" pitchFamily="18" charset="0"/>
              </a:rPr>
              <a:t> </a:t>
            </a:r>
            <a:r>
              <a:rPr sz="2200" spc="-15" dirty="0">
                <a:solidFill>
                  <a:srgbClr val="437F85"/>
                </a:solidFill>
                <a:latin typeface="Times New Roman" pitchFamily="18" charset="0"/>
                <a:cs typeface="Times New Roman" pitchFamily="18" charset="0"/>
              </a:rPr>
              <a:t>Gbp</a:t>
            </a:r>
            <a:r>
              <a:rPr sz="2200" spc="-10" dirty="0">
                <a:solidFill>
                  <a:srgbClr val="437F85"/>
                </a:solidFill>
                <a:latin typeface="Times New Roman" pitchFamily="18" charset="0"/>
                <a:cs typeface="Times New Roman" pitchFamily="18" charset="0"/>
              </a:rPr>
              <a:t>s</a:t>
            </a:r>
            <a:r>
              <a:rPr sz="2200" spc="-15" dirty="0">
                <a:solidFill>
                  <a:srgbClr val="437F85"/>
                </a:solidFill>
                <a:latin typeface="Times New Roman" pitchFamily="18" charset="0"/>
                <a:cs typeface="Times New Roman" pitchFamily="18" charset="0"/>
              </a:rPr>
              <a:t>(Giga</a:t>
            </a:r>
            <a:r>
              <a:rPr sz="2200" spc="-20" dirty="0">
                <a:solidFill>
                  <a:srgbClr val="437F85"/>
                </a:solidFill>
                <a:latin typeface="Times New Roman" pitchFamily="18" charset="0"/>
                <a:cs typeface="Times New Roman" pitchFamily="18" charset="0"/>
              </a:rPr>
              <a:t>b</a:t>
            </a:r>
            <a:r>
              <a:rPr sz="2200" spc="-10" dirty="0">
                <a:solidFill>
                  <a:srgbClr val="437F85"/>
                </a:solidFill>
                <a:latin typeface="Times New Roman" pitchFamily="18" charset="0"/>
                <a:cs typeface="Times New Roman" pitchFamily="18" charset="0"/>
              </a:rPr>
              <a:t>it</a:t>
            </a:r>
            <a:r>
              <a:rPr sz="2200" spc="70"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Ethernet)</a:t>
            </a:r>
            <a:endParaRPr sz="2200" dirty="0">
              <a:latin typeface="Times New Roman" pitchFamily="18" charset="0"/>
              <a:cs typeface="Times New Roman" pitchFamily="18" charset="0"/>
            </a:endParaRPr>
          </a:p>
          <a:p>
            <a:pPr marL="378460" indent="-256540">
              <a:lnSpc>
                <a:spcPct val="100000"/>
              </a:lnSpc>
              <a:spcBef>
                <a:spcPts val="300"/>
              </a:spcBef>
              <a:buClr>
                <a:srgbClr val="9F4DA2"/>
              </a:buClr>
              <a:buFont typeface="Georgia"/>
              <a:buChar char="•"/>
              <a:tabLst>
                <a:tab pos="379095" algn="l"/>
              </a:tabLst>
            </a:pPr>
            <a:r>
              <a:rPr sz="2200" spc="-30" dirty="0">
                <a:latin typeface="Times New Roman" pitchFamily="18" charset="0"/>
                <a:cs typeface="Times New Roman" pitchFamily="18" charset="0"/>
              </a:rPr>
              <a:t>M</a:t>
            </a:r>
            <a:r>
              <a:rPr sz="2200" spc="-20" dirty="0">
                <a:latin typeface="Times New Roman" pitchFamily="18" charset="0"/>
                <a:cs typeface="Times New Roman" pitchFamily="18" charset="0"/>
              </a:rPr>
              <a:t>ax</a:t>
            </a:r>
            <a:r>
              <a:rPr sz="2200" dirty="0">
                <a:latin typeface="Times New Roman" pitchFamily="18" charset="0"/>
                <a:cs typeface="Times New Roman" pitchFamily="18" charset="0"/>
              </a:rPr>
              <a:t>i</a:t>
            </a:r>
            <a:r>
              <a:rPr sz="2200" spc="-30" dirty="0">
                <a:latin typeface="Times New Roman" pitchFamily="18" charset="0"/>
                <a:cs typeface="Times New Roman" pitchFamily="18" charset="0"/>
              </a:rPr>
              <a:t>m</a:t>
            </a:r>
            <a:r>
              <a:rPr sz="2200" spc="-20" dirty="0">
                <a:latin typeface="Times New Roman" pitchFamily="18" charset="0"/>
                <a:cs typeface="Times New Roman" pitchFamily="18" charset="0"/>
              </a:rPr>
              <a:t>um</a:t>
            </a:r>
            <a:r>
              <a:rPr sz="2200" spc="90" dirty="0">
                <a:latin typeface="Times New Roman" pitchFamily="18" charset="0"/>
                <a:cs typeface="Times New Roman" pitchFamily="18" charset="0"/>
              </a:rPr>
              <a:t> </a:t>
            </a:r>
            <a:r>
              <a:rPr sz="2200" spc="-15" dirty="0">
                <a:latin typeface="Times New Roman" pitchFamily="18" charset="0"/>
                <a:cs typeface="Times New Roman" pitchFamily="18" charset="0"/>
              </a:rPr>
              <a:t>ca</a:t>
            </a:r>
            <a:r>
              <a:rPr sz="2200" spc="-10" dirty="0">
                <a:latin typeface="Times New Roman" pitchFamily="18" charset="0"/>
                <a:cs typeface="Times New Roman" pitchFamily="18" charset="0"/>
              </a:rPr>
              <a:t>bl</a:t>
            </a:r>
            <a:r>
              <a:rPr sz="2200" spc="-15" dirty="0">
                <a:latin typeface="Times New Roman" pitchFamily="18" charset="0"/>
                <a:cs typeface="Times New Roman" pitchFamily="18" charset="0"/>
              </a:rPr>
              <a:t>e</a:t>
            </a:r>
            <a:r>
              <a:rPr sz="2200" spc="60" dirty="0">
                <a:latin typeface="Times New Roman" pitchFamily="18" charset="0"/>
                <a:cs typeface="Times New Roman" pitchFamily="18" charset="0"/>
              </a:rPr>
              <a:t> </a:t>
            </a:r>
            <a:r>
              <a:rPr sz="2200" spc="-15" dirty="0">
                <a:latin typeface="Times New Roman" pitchFamily="18" charset="0"/>
                <a:cs typeface="Times New Roman" pitchFamily="18" charset="0"/>
              </a:rPr>
              <a:t>length</a:t>
            </a:r>
            <a:r>
              <a:rPr sz="2200" spc="80" dirty="0">
                <a:latin typeface="Times New Roman" pitchFamily="18" charset="0"/>
                <a:cs typeface="Times New Roman" pitchFamily="18" charset="0"/>
              </a:rPr>
              <a:t> </a:t>
            </a:r>
            <a:r>
              <a:rPr sz="2200" spc="-15" dirty="0">
                <a:latin typeface="Times New Roman" pitchFamily="18" charset="0"/>
                <a:cs typeface="Times New Roman" pitchFamily="18" charset="0"/>
              </a:rPr>
              <a:t>with</a:t>
            </a:r>
            <a:r>
              <a:rPr sz="2200" spc="60" dirty="0">
                <a:latin typeface="Times New Roman" pitchFamily="18" charset="0"/>
                <a:cs typeface="Times New Roman" pitchFamily="18" charset="0"/>
              </a:rPr>
              <a:t> </a:t>
            </a:r>
            <a:r>
              <a:rPr sz="2200" spc="-20" dirty="0">
                <a:latin typeface="Times New Roman" pitchFamily="18" charset="0"/>
                <a:cs typeface="Times New Roman" pitchFamily="18" charset="0"/>
              </a:rPr>
              <a:t>o</a:t>
            </a:r>
            <a:r>
              <a:rPr sz="2200" spc="-10" dirty="0">
                <a:latin typeface="Times New Roman" pitchFamily="18" charset="0"/>
                <a:cs typeface="Times New Roman" pitchFamily="18" charset="0"/>
              </a:rPr>
              <a:t>ut</a:t>
            </a:r>
            <a:r>
              <a:rPr sz="2200" spc="60" dirty="0">
                <a:latin typeface="Times New Roman" pitchFamily="18" charset="0"/>
                <a:cs typeface="Times New Roman" pitchFamily="18" charset="0"/>
              </a:rPr>
              <a:t> </a:t>
            </a:r>
            <a:r>
              <a:rPr sz="2200" spc="-15" dirty="0">
                <a:latin typeface="Times New Roman" pitchFamily="18" charset="0"/>
                <a:cs typeface="Times New Roman" pitchFamily="18" charset="0"/>
              </a:rPr>
              <a:t>repe</a:t>
            </a:r>
            <a:r>
              <a:rPr sz="2200" spc="-20" dirty="0">
                <a:latin typeface="Times New Roman" pitchFamily="18" charset="0"/>
                <a:cs typeface="Times New Roman" pitchFamily="18" charset="0"/>
              </a:rPr>
              <a:t>ate</a:t>
            </a:r>
            <a:r>
              <a:rPr sz="2200" spc="-10" dirty="0">
                <a:latin typeface="Times New Roman" pitchFamily="18" charset="0"/>
                <a:cs typeface="Times New Roman" pitchFamily="18" charset="0"/>
              </a:rPr>
              <a:t>r</a:t>
            </a:r>
            <a:r>
              <a:rPr sz="2200" spc="75" dirty="0">
                <a:latin typeface="Times New Roman" pitchFamily="18" charset="0"/>
                <a:cs typeface="Times New Roman" pitchFamily="18" charset="0"/>
              </a:rPr>
              <a:t> </a:t>
            </a:r>
            <a:r>
              <a:rPr sz="2200" spc="-20" dirty="0">
                <a:latin typeface="Times New Roman" pitchFamily="18" charset="0"/>
                <a:cs typeface="Times New Roman" pitchFamily="18" charset="0"/>
              </a:rPr>
              <a:t>100m</a:t>
            </a:r>
            <a:endParaRPr sz="2200" dirty="0">
              <a:latin typeface="Times New Roman" pitchFamily="18" charset="0"/>
              <a:cs typeface="Times New Roman" pitchFamily="18" charset="0"/>
            </a:endParaRPr>
          </a:p>
        </p:txBody>
      </p:sp>
      <p:sp>
        <p:nvSpPr>
          <p:cNvPr id="5" name="object 5"/>
          <p:cNvSpPr/>
          <p:nvPr/>
        </p:nvSpPr>
        <p:spPr>
          <a:xfrm>
            <a:off x="1295400" y="4184938"/>
            <a:ext cx="6858000" cy="2170651"/>
          </a:xfrm>
          <a:prstGeom prst="rect">
            <a:avLst/>
          </a:prstGeom>
          <a:blipFill>
            <a:blip r:embed="rId3" cstate="print"/>
            <a:stretch>
              <a:fillRect/>
            </a:stretch>
          </a:blipFill>
        </p:spPr>
        <p:txBody>
          <a:bodyPr wrap="square" lIns="0" tIns="0" rIns="0" bIns="0" rtlCol="0"/>
          <a:lstStyle/>
          <a:p>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985335"/>
            <a:ext cx="5392420" cy="1313180"/>
          </a:xfrm>
          <a:prstGeom prst="rect">
            <a:avLst/>
          </a:prstGeom>
        </p:spPr>
        <p:txBody>
          <a:bodyPr vert="horz" wrap="square" lIns="0" tIns="0" rIns="0" bIns="0" rtlCol="0">
            <a:spAutoFit/>
          </a:bodyPr>
          <a:lstStyle/>
          <a:p>
            <a:pPr marL="12700">
              <a:lnSpc>
                <a:spcPct val="100000"/>
              </a:lnSpc>
            </a:pPr>
            <a:r>
              <a:rPr sz="4000" spc="-30" dirty="0">
                <a:solidFill>
                  <a:srgbClr val="FF0000"/>
                </a:solidFill>
                <a:latin typeface="Times New Roman" pitchFamily="18" charset="0"/>
                <a:cs typeface="Times New Roman" pitchFamily="18" charset="0"/>
              </a:rPr>
              <a:t>Ca</a:t>
            </a:r>
            <a:r>
              <a:rPr sz="4000" spc="-15" dirty="0">
                <a:solidFill>
                  <a:srgbClr val="FF0000"/>
                </a:solidFill>
                <a:latin typeface="Times New Roman" pitchFamily="18" charset="0"/>
                <a:cs typeface="Times New Roman" pitchFamily="18" charset="0"/>
              </a:rPr>
              <a:t>b</a:t>
            </a:r>
            <a:r>
              <a:rPr sz="4000" spc="-20" dirty="0">
                <a:solidFill>
                  <a:srgbClr val="FF0000"/>
                </a:solidFill>
                <a:latin typeface="Times New Roman" pitchFamily="18" charset="0"/>
                <a:cs typeface="Times New Roman" pitchFamily="18" charset="0"/>
              </a:rPr>
              <a:t>le</a:t>
            </a:r>
            <a:r>
              <a:rPr sz="4000" spc="200" dirty="0">
                <a:solidFill>
                  <a:srgbClr val="FF0000"/>
                </a:solidFill>
                <a:latin typeface="Times New Roman" pitchFamily="18" charset="0"/>
                <a:cs typeface="Times New Roman" pitchFamily="18" charset="0"/>
              </a:rPr>
              <a:t> </a:t>
            </a:r>
            <a:r>
              <a:rPr sz="4000" spc="-40" dirty="0">
                <a:solidFill>
                  <a:srgbClr val="FF0000"/>
                </a:solidFill>
                <a:latin typeface="Times New Roman" pitchFamily="18" charset="0"/>
                <a:cs typeface="Times New Roman" pitchFamily="18" charset="0"/>
              </a:rPr>
              <a:t>C</a:t>
            </a:r>
            <a:r>
              <a:rPr sz="4000" spc="-20" dirty="0">
                <a:solidFill>
                  <a:srgbClr val="FF0000"/>
                </a:solidFill>
                <a:latin typeface="Times New Roman" pitchFamily="18" charset="0"/>
                <a:cs typeface="Times New Roman" pitchFamily="18" charset="0"/>
              </a:rPr>
              <a:t>olor</a:t>
            </a:r>
            <a:r>
              <a:rPr sz="4000" spc="195" dirty="0">
                <a:solidFill>
                  <a:srgbClr val="FF0000"/>
                </a:solidFill>
                <a:latin typeface="Times New Roman" pitchFamily="18" charset="0"/>
                <a:cs typeface="Times New Roman" pitchFamily="18" charset="0"/>
              </a:rPr>
              <a:t> </a:t>
            </a:r>
            <a:r>
              <a:rPr sz="4000" spc="-30" dirty="0">
                <a:solidFill>
                  <a:srgbClr val="FF0000"/>
                </a:solidFill>
                <a:latin typeface="Times New Roman" pitchFamily="18" charset="0"/>
                <a:cs typeface="Times New Roman" pitchFamily="18" charset="0"/>
              </a:rPr>
              <a:t>Cod</a:t>
            </a:r>
            <a:r>
              <a:rPr sz="4000" spc="-10" dirty="0">
                <a:solidFill>
                  <a:srgbClr val="FF0000"/>
                </a:solidFill>
                <a:latin typeface="Times New Roman" pitchFamily="18" charset="0"/>
                <a:cs typeface="Times New Roman" pitchFamily="18" charset="0"/>
              </a:rPr>
              <a:t>i</a:t>
            </a:r>
            <a:r>
              <a:rPr sz="4000" spc="-30" dirty="0">
                <a:solidFill>
                  <a:srgbClr val="FF0000"/>
                </a:solidFill>
                <a:latin typeface="Times New Roman" pitchFamily="18" charset="0"/>
                <a:cs typeface="Times New Roman" pitchFamily="18" charset="0"/>
              </a:rPr>
              <a:t>ng</a:t>
            </a:r>
            <a:endParaRPr sz="4000" dirty="0">
              <a:solidFill>
                <a:srgbClr val="FF0000"/>
              </a:solidFill>
              <a:latin typeface="Times New Roman" pitchFamily="18" charset="0"/>
              <a:cs typeface="Times New Roman" pitchFamily="18" charset="0"/>
            </a:endParaRPr>
          </a:p>
          <a:p>
            <a:pPr marL="378460" indent="-256540">
              <a:lnSpc>
                <a:spcPct val="100000"/>
              </a:lnSpc>
              <a:spcBef>
                <a:spcPts val="2785"/>
              </a:spcBef>
              <a:buClr>
                <a:srgbClr val="9F4DA2"/>
              </a:buClr>
              <a:buFont typeface="Georgia"/>
              <a:buChar char="•"/>
              <a:tabLst>
                <a:tab pos="379095" algn="l"/>
              </a:tabLst>
            </a:pPr>
            <a:r>
              <a:rPr sz="2200" spc="-15" dirty="0">
                <a:latin typeface="Times New Roman" pitchFamily="18" charset="0"/>
                <a:cs typeface="Times New Roman" pitchFamily="18" charset="0"/>
              </a:rPr>
              <a:t>C</a:t>
            </a:r>
            <a:r>
              <a:rPr sz="2200" spc="-5" dirty="0">
                <a:latin typeface="Times New Roman" pitchFamily="18" charset="0"/>
                <a:cs typeface="Times New Roman" pitchFamily="18" charset="0"/>
              </a:rPr>
              <a:t>ab</a:t>
            </a:r>
            <a:r>
              <a:rPr sz="2200" spc="-10" dirty="0">
                <a:latin typeface="Times New Roman" pitchFamily="18" charset="0"/>
                <a:cs typeface="Times New Roman" pitchFamily="18" charset="0"/>
              </a:rPr>
              <a:t>l</a:t>
            </a:r>
            <a:r>
              <a:rPr sz="2200" dirty="0">
                <a:latin typeface="Times New Roman" pitchFamily="18" charset="0"/>
                <a:cs typeface="Times New Roman" pitchFamily="18" charset="0"/>
              </a:rPr>
              <a:t>i</a:t>
            </a:r>
            <a:r>
              <a:rPr sz="2200" spc="-20" dirty="0">
                <a:latin typeface="Times New Roman" pitchFamily="18" charset="0"/>
                <a:cs typeface="Times New Roman" pitchFamily="18" charset="0"/>
              </a:rPr>
              <a:t>n</a:t>
            </a:r>
            <a:r>
              <a:rPr sz="2200" spc="-15" dirty="0">
                <a:latin typeface="Times New Roman" pitchFamily="18" charset="0"/>
                <a:cs typeface="Times New Roman" pitchFamily="18" charset="0"/>
              </a:rPr>
              <a:t>g</a:t>
            </a:r>
            <a:r>
              <a:rPr sz="2200" spc="35" dirty="0">
                <a:latin typeface="Times New Roman" pitchFamily="18" charset="0"/>
                <a:cs typeface="Times New Roman" pitchFamily="18" charset="0"/>
              </a:rPr>
              <a:t> </a:t>
            </a:r>
            <a:r>
              <a:rPr sz="2200" spc="-10" dirty="0">
                <a:latin typeface="Times New Roman" pitchFamily="18" charset="0"/>
                <a:cs typeface="Times New Roman" pitchFamily="18" charset="0"/>
              </a:rPr>
              <a:t>S</a:t>
            </a:r>
            <a:r>
              <a:rPr sz="2200" dirty="0">
                <a:latin typeface="Times New Roman" pitchFamily="18" charset="0"/>
                <a:cs typeface="Times New Roman" pitchFamily="18" charset="0"/>
              </a:rPr>
              <a:t>t</a:t>
            </a:r>
            <a:r>
              <a:rPr sz="2200" spc="-5" dirty="0">
                <a:latin typeface="Times New Roman" pitchFamily="18" charset="0"/>
                <a:cs typeface="Times New Roman" pitchFamily="18" charset="0"/>
              </a:rPr>
              <a:t>a</a:t>
            </a:r>
            <a:r>
              <a:rPr sz="2200" spc="-20" dirty="0">
                <a:latin typeface="Times New Roman" pitchFamily="18" charset="0"/>
                <a:cs typeface="Times New Roman" pitchFamily="18" charset="0"/>
              </a:rPr>
              <a:t>nd</a:t>
            </a:r>
            <a:r>
              <a:rPr sz="2200" spc="-10" dirty="0">
                <a:latin typeface="Times New Roman" pitchFamily="18" charset="0"/>
                <a:cs typeface="Times New Roman" pitchFamily="18" charset="0"/>
              </a:rPr>
              <a:t>a</a:t>
            </a:r>
            <a:r>
              <a:rPr sz="2200" dirty="0">
                <a:latin typeface="Times New Roman" pitchFamily="18" charset="0"/>
                <a:cs typeface="Times New Roman" pitchFamily="18" charset="0"/>
              </a:rPr>
              <a:t>r</a:t>
            </a:r>
            <a:r>
              <a:rPr sz="2200" spc="-20" dirty="0">
                <a:latin typeface="Times New Roman" pitchFamily="18" charset="0"/>
                <a:cs typeface="Times New Roman" pitchFamily="18" charset="0"/>
              </a:rPr>
              <a:t>d</a:t>
            </a:r>
            <a:r>
              <a:rPr sz="2200" spc="-15" dirty="0">
                <a:latin typeface="Times New Roman" pitchFamily="18" charset="0"/>
                <a:cs typeface="Times New Roman" pitchFamily="18" charset="0"/>
              </a:rPr>
              <a:t>s</a:t>
            </a:r>
            <a:r>
              <a:rPr sz="2200" spc="20" dirty="0">
                <a:latin typeface="Times New Roman" pitchFamily="18" charset="0"/>
                <a:cs typeface="Times New Roman" pitchFamily="18" charset="0"/>
              </a:rPr>
              <a:t> </a:t>
            </a:r>
            <a:r>
              <a:rPr sz="2200" spc="-10"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3" name="object 3"/>
          <p:cNvSpPr txBox="1"/>
          <p:nvPr/>
        </p:nvSpPr>
        <p:spPr>
          <a:xfrm>
            <a:off x="645668" y="2278976"/>
            <a:ext cx="3793490" cy="715581"/>
          </a:xfrm>
          <a:prstGeom prst="rect">
            <a:avLst/>
          </a:prstGeom>
        </p:spPr>
        <p:txBody>
          <a:bodyPr vert="horz" wrap="square" lIns="0" tIns="0" rIns="0" bIns="0" rtlCol="0">
            <a:spAutoFit/>
          </a:bodyPr>
          <a:lstStyle/>
          <a:p>
            <a:pPr marL="268605" indent="-255904">
              <a:lnSpc>
                <a:spcPct val="100000"/>
              </a:lnSpc>
              <a:buClr>
                <a:srgbClr val="9F4DA2"/>
              </a:buClr>
              <a:buFont typeface="Georgia"/>
              <a:buChar char="•"/>
              <a:tabLst>
                <a:tab pos="269240" algn="l"/>
              </a:tabLst>
            </a:pPr>
            <a:r>
              <a:rPr sz="2200" spc="-15" dirty="0">
                <a:latin typeface="Times New Roman" pitchFamily="18" charset="0"/>
                <a:cs typeface="Times New Roman" pitchFamily="18" charset="0"/>
              </a:rPr>
              <a:t>EIA/TIA</a:t>
            </a:r>
            <a:r>
              <a:rPr sz="2200" spc="65" dirty="0">
                <a:latin typeface="Times New Roman" pitchFamily="18" charset="0"/>
                <a:cs typeface="Times New Roman" pitchFamily="18" charset="0"/>
              </a:rPr>
              <a:t> </a:t>
            </a:r>
            <a:r>
              <a:rPr sz="2200" spc="-20" dirty="0">
                <a:latin typeface="Times New Roman" pitchFamily="18" charset="0"/>
                <a:cs typeface="Times New Roman" pitchFamily="18" charset="0"/>
              </a:rPr>
              <a:t>56</a:t>
            </a:r>
            <a:r>
              <a:rPr sz="2200" spc="-15" dirty="0">
                <a:latin typeface="Times New Roman" pitchFamily="18" charset="0"/>
                <a:cs typeface="Times New Roman" pitchFamily="18" charset="0"/>
              </a:rPr>
              <a:t>8</a:t>
            </a:r>
            <a:r>
              <a:rPr sz="2200" spc="75" dirty="0">
                <a:latin typeface="Times New Roman" pitchFamily="18" charset="0"/>
                <a:cs typeface="Times New Roman" pitchFamily="18" charset="0"/>
              </a:rPr>
              <a:t> </a:t>
            </a:r>
            <a:r>
              <a:rPr sz="2200" spc="-15" dirty="0">
                <a:latin typeface="Times New Roman" pitchFamily="18" charset="0"/>
                <a:cs typeface="Times New Roman" pitchFamily="18" charset="0"/>
              </a:rPr>
              <a:t>A</a:t>
            </a:r>
            <a:r>
              <a:rPr sz="2200" spc="60" dirty="0">
                <a:latin typeface="Times New Roman" pitchFamily="18" charset="0"/>
                <a:cs typeface="Times New Roman" pitchFamily="18" charset="0"/>
              </a:rPr>
              <a:t> </a:t>
            </a:r>
            <a:r>
              <a:rPr sz="2200" spc="-15" dirty="0">
                <a:latin typeface="Times New Roman" pitchFamily="18" charset="0"/>
                <a:cs typeface="Times New Roman" pitchFamily="18" charset="0"/>
              </a:rPr>
              <a:t>c</a:t>
            </a:r>
            <a:r>
              <a:rPr sz="2200" spc="-20" dirty="0">
                <a:latin typeface="Times New Roman" pitchFamily="18" charset="0"/>
                <a:cs typeface="Times New Roman" pitchFamily="18" charset="0"/>
              </a:rPr>
              <a:t>o</a:t>
            </a:r>
            <a:r>
              <a:rPr sz="2200" spc="-5" dirty="0">
                <a:latin typeface="Times New Roman" pitchFamily="18" charset="0"/>
                <a:cs typeface="Times New Roman" pitchFamily="18" charset="0"/>
              </a:rPr>
              <a:t>l</a:t>
            </a:r>
            <a:r>
              <a:rPr sz="2200" spc="-20" dirty="0">
                <a:latin typeface="Times New Roman" pitchFamily="18" charset="0"/>
                <a:cs typeface="Times New Roman" pitchFamily="18" charset="0"/>
              </a:rPr>
              <a:t>o</a:t>
            </a:r>
            <a:r>
              <a:rPr sz="2200" spc="-10" dirty="0">
                <a:latin typeface="Times New Roman" pitchFamily="18" charset="0"/>
                <a:cs typeface="Times New Roman" pitchFamily="18" charset="0"/>
              </a:rPr>
              <a:t>r</a:t>
            </a:r>
            <a:r>
              <a:rPr sz="2200" spc="50" dirty="0">
                <a:latin typeface="Times New Roman" pitchFamily="18" charset="0"/>
                <a:cs typeface="Times New Roman" pitchFamily="18" charset="0"/>
              </a:rPr>
              <a:t> </a:t>
            </a:r>
            <a:r>
              <a:rPr sz="2200" spc="-15" dirty="0">
                <a:latin typeface="Times New Roman" pitchFamily="18" charset="0"/>
                <a:cs typeface="Times New Roman" pitchFamily="18" charset="0"/>
              </a:rPr>
              <a:t>c</a:t>
            </a:r>
            <a:r>
              <a:rPr sz="2200" spc="-10" dirty="0">
                <a:latin typeface="Times New Roman" pitchFamily="18" charset="0"/>
                <a:cs typeface="Times New Roman" pitchFamily="18" charset="0"/>
              </a:rPr>
              <a:t>o</a:t>
            </a:r>
            <a:r>
              <a:rPr sz="2200" spc="-20" dirty="0">
                <a:latin typeface="Times New Roman" pitchFamily="18" charset="0"/>
                <a:cs typeface="Times New Roman" pitchFamily="18" charset="0"/>
              </a:rPr>
              <a:t>d</a:t>
            </a:r>
            <a:r>
              <a:rPr sz="2200" spc="-5" dirty="0">
                <a:latin typeface="Times New Roman" pitchFamily="18" charset="0"/>
                <a:cs typeface="Times New Roman" pitchFamily="18" charset="0"/>
              </a:rPr>
              <a:t>i</a:t>
            </a:r>
            <a:r>
              <a:rPr sz="2200" spc="-20" dirty="0">
                <a:latin typeface="Times New Roman" pitchFamily="18" charset="0"/>
                <a:cs typeface="Times New Roman" pitchFamily="18" charset="0"/>
              </a:rPr>
              <a:t>n</a:t>
            </a:r>
            <a:r>
              <a:rPr sz="2200" spc="-15" dirty="0">
                <a:latin typeface="Times New Roman" pitchFamily="18" charset="0"/>
                <a:cs typeface="Times New Roman" pitchFamily="18" charset="0"/>
              </a:rPr>
              <a:t>g</a:t>
            </a:r>
            <a:r>
              <a:rPr sz="2200" spc="85" dirty="0">
                <a:latin typeface="Times New Roman" pitchFamily="18" charset="0"/>
                <a:cs typeface="Times New Roman" pitchFamily="18" charset="0"/>
              </a:rPr>
              <a:t> </a:t>
            </a:r>
            <a:r>
              <a:rPr sz="2200" spc="-10" dirty="0">
                <a:latin typeface="Times New Roman" pitchFamily="18" charset="0"/>
                <a:cs typeface="Times New Roman" pitchFamily="18" charset="0"/>
              </a:rPr>
              <a:t>:</a:t>
            </a:r>
            <a:endParaRPr sz="2200" dirty="0">
              <a:latin typeface="Times New Roman" pitchFamily="18" charset="0"/>
              <a:cs typeface="Times New Roman" pitchFamily="18" charset="0"/>
            </a:endParaRPr>
          </a:p>
          <a:p>
            <a:pPr marL="268605" indent="-255904">
              <a:lnSpc>
                <a:spcPct val="100000"/>
              </a:lnSpc>
              <a:spcBef>
                <a:spcPts val="300"/>
              </a:spcBef>
              <a:buClr>
                <a:srgbClr val="9F4DA2"/>
              </a:buClr>
              <a:buFont typeface="Georgia"/>
              <a:buChar char="•"/>
              <a:tabLst>
                <a:tab pos="269240" algn="l"/>
              </a:tabLst>
            </a:pPr>
            <a:r>
              <a:rPr sz="2200" spc="-15" dirty="0">
                <a:latin typeface="Times New Roman" pitchFamily="18" charset="0"/>
                <a:cs typeface="Times New Roman" pitchFamily="18" charset="0"/>
              </a:rPr>
              <a:t>EIA/TIA</a:t>
            </a:r>
            <a:r>
              <a:rPr sz="2200" spc="65" dirty="0">
                <a:latin typeface="Times New Roman" pitchFamily="18" charset="0"/>
                <a:cs typeface="Times New Roman" pitchFamily="18" charset="0"/>
              </a:rPr>
              <a:t> </a:t>
            </a:r>
            <a:r>
              <a:rPr sz="2200" spc="-20" dirty="0">
                <a:latin typeface="Times New Roman" pitchFamily="18" charset="0"/>
                <a:cs typeface="Times New Roman" pitchFamily="18" charset="0"/>
              </a:rPr>
              <a:t>56</a:t>
            </a:r>
            <a:r>
              <a:rPr sz="2200" spc="-15" dirty="0">
                <a:latin typeface="Times New Roman" pitchFamily="18" charset="0"/>
                <a:cs typeface="Times New Roman" pitchFamily="18" charset="0"/>
              </a:rPr>
              <a:t>8</a:t>
            </a:r>
            <a:r>
              <a:rPr sz="2200" spc="75" dirty="0">
                <a:latin typeface="Times New Roman" pitchFamily="18" charset="0"/>
                <a:cs typeface="Times New Roman" pitchFamily="18" charset="0"/>
              </a:rPr>
              <a:t> </a:t>
            </a:r>
            <a:r>
              <a:rPr sz="2200" spc="-15" dirty="0">
                <a:latin typeface="Times New Roman" pitchFamily="18" charset="0"/>
                <a:cs typeface="Times New Roman" pitchFamily="18" charset="0"/>
              </a:rPr>
              <a:t>B</a:t>
            </a:r>
            <a:r>
              <a:rPr sz="2200" spc="65" dirty="0">
                <a:latin typeface="Times New Roman" pitchFamily="18" charset="0"/>
                <a:cs typeface="Times New Roman" pitchFamily="18" charset="0"/>
              </a:rPr>
              <a:t> </a:t>
            </a:r>
            <a:r>
              <a:rPr sz="2200" spc="-15" dirty="0">
                <a:latin typeface="Times New Roman" pitchFamily="18" charset="0"/>
                <a:cs typeface="Times New Roman" pitchFamily="18" charset="0"/>
              </a:rPr>
              <a:t>c</a:t>
            </a:r>
            <a:r>
              <a:rPr sz="2200" spc="-10" dirty="0">
                <a:latin typeface="Times New Roman" pitchFamily="18" charset="0"/>
                <a:cs typeface="Times New Roman" pitchFamily="18" charset="0"/>
              </a:rPr>
              <a:t>olor</a:t>
            </a:r>
            <a:r>
              <a:rPr sz="2200" spc="55" dirty="0">
                <a:latin typeface="Times New Roman" pitchFamily="18" charset="0"/>
                <a:cs typeface="Times New Roman" pitchFamily="18" charset="0"/>
              </a:rPr>
              <a:t> </a:t>
            </a:r>
            <a:r>
              <a:rPr sz="2200" spc="-15" dirty="0">
                <a:latin typeface="Times New Roman" pitchFamily="18" charset="0"/>
                <a:cs typeface="Times New Roman" pitchFamily="18" charset="0"/>
              </a:rPr>
              <a:t>c</a:t>
            </a:r>
            <a:r>
              <a:rPr sz="2200" spc="-10" dirty="0">
                <a:latin typeface="Times New Roman" pitchFamily="18" charset="0"/>
                <a:cs typeface="Times New Roman" pitchFamily="18" charset="0"/>
              </a:rPr>
              <a:t>o</a:t>
            </a:r>
            <a:r>
              <a:rPr sz="2200" spc="-20" dirty="0">
                <a:latin typeface="Times New Roman" pitchFamily="18" charset="0"/>
                <a:cs typeface="Times New Roman" pitchFamily="18" charset="0"/>
              </a:rPr>
              <a:t>d</a:t>
            </a:r>
            <a:r>
              <a:rPr sz="2200" spc="-5" dirty="0">
                <a:latin typeface="Times New Roman" pitchFamily="18" charset="0"/>
                <a:cs typeface="Times New Roman" pitchFamily="18" charset="0"/>
              </a:rPr>
              <a:t>i</a:t>
            </a:r>
            <a:r>
              <a:rPr sz="2200" spc="-20" dirty="0">
                <a:latin typeface="Times New Roman" pitchFamily="18" charset="0"/>
                <a:cs typeface="Times New Roman" pitchFamily="18" charset="0"/>
              </a:rPr>
              <a:t>n</a:t>
            </a:r>
            <a:r>
              <a:rPr sz="2200" spc="-15" dirty="0">
                <a:latin typeface="Times New Roman" pitchFamily="18" charset="0"/>
                <a:cs typeface="Times New Roman" pitchFamily="18" charset="0"/>
              </a:rPr>
              <a:t>g</a:t>
            </a:r>
            <a:r>
              <a:rPr sz="2200" spc="70" dirty="0">
                <a:latin typeface="Times New Roman" pitchFamily="18" charset="0"/>
                <a:cs typeface="Times New Roman" pitchFamily="18" charset="0"/>
              </a:rPr>
              <a:t> </a:t>
            </a:r>
            <a:r>
              <a:rPr sz="2200" spc="-10"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4" name="object 4"/>
          <p:cNvSpPr txBox="1"/>
          <p:nvPr/>
        </p:nvSpPr>
        <p:spPr>
          <a:xfrm>
            <a:off x="4647060" y="2281571"/>
            <a:ext cx="2190115" cy="678180"/>
          </a:xfrm>
          <a:prstGeom prst="rect">
            <a:avLst/>
          </a:prstGeom>
        </p:spPr>
        <p:txBody>
          <a:bodyPr vert="horz" wrap="square" lIns="0" tIns="0" rIns="0" bIns="0" rtlCol="0">
            <a:spAutoFit/>
          </a:bodyPr>
          <a:lstStyle/>
          <a:p>
            <a:pPr marL="12700" marR="5080">
              <a:lnSpc>
                <a:spcPct val="111400"/>
              </a:lnSpc>
            </a:pPr>
            <a:r>
              <a:rPr sz="2200" spc="-15" dirty="0">
                <a:solidFill>
                  <a:srgbClr val="C0E398"/>
                </a:solidFill>
                <a:latin typeface="Arial Unicode MS"/>
                <a:cs typeface="Arial Unicode MS"/>
              </a:rPr>
              <a:t>g</a:t>
            </a:r>
            <a:r>
              <a:rPr sz="2200" spc="60" dirty="0">
                <a:solidFill>
                  <a:srgbClr val="C0E398"/>
                </a:solidFill>
                <a:latin typeface="Times New Roman"/>
                <a:cs typeface="Times New Roman"/>
              </a:rPr>
              <a:t> </a:t>
            </a:r>
            <a:r>
              <a:rPr sz="2200" spc="-20" dirty="0">
                <a:solidFill>
                  <a:srgbClr val="00AF50"/>
                </a:solidFill>
                <a:latin typeface="Arial Unicode MS"/>
                <a:cs typeface="Arial Unicode MS"/>
              </a:rPr>
              <a:t>G</a:t>
            </a:r>
            <a:r>
              <a:rPr sz="2200" spc="65" dirty="0">
                <a:solidFill>
                  <a:srgbClr val="00AF50"/>
                </a:solidFill>
                <a:latin typeface="Times New Roman"/>
                <a:cs typeface="Times New Roman"/>
              </a:rPr>
              <a:t> </a:t>
            </a:r>
            <a:r>
              <a:rPr sz="2200" spc="-15" dirty="0">
                <a:solidFill>
                  <a:srgbClr val="FFE0C1"/>
                </a:solidFill>
                <a:latin typeface="Arial Unicode MS"/>
                <a:cs typeface="Arial Unicode MS"/>
              </a:rPr>
              <a:t>o</a:t>
            </a:r>
            <a:r>
              <a:rPr sz="2200" spc="60" dirty="0">
                <a:solidFill>
                  <a:srgbClr val="FFE0C1"/>
                </a:solidFill>
                <a:latin typeface="Times New Roman"/>
                <a:cs typeface="Times New Roman"/>
              </a:rPr>
              <a:t> </a:t>
            </a:r>
            <a:r>
              <a:rPr sz="2200" spc="-15" dirty="0">
                <a:solidFill>
                  <a:srgbClr val="006FC0"/>
                </a:solidFill>
                <a:latin typeface="Arial Unicode MS"/>
                <a:cs typeface="Arial Unicode MS"/>
              </a:rPr>
              <a:t>B</a:t>
            </a:r>
            <a:r>
              <a:rPr sz="2200" spc="60" dirty="0">
                <a:solidFill>
                  <a:srgbClr val="006FC0"/>
                </a:solidFill>
                <a:latin typeface="Times New Roman"/>
                <a:cs typeface="Times New Roman"/>
              </a:rPr>
              <a:t> </a:t>
            </a:r>
            <a:r>
              <a:rPr sz="2200" spc="-15" dirty="0">
                <a:solidFill>
                  <a:srgbClr val="82BBC1"/>
                </a:solidFill>
                <a:latin typeface="Arial Unicode MS"/>
                <a:cs typeface="Arial Unicode MS"/>
              </a:rPr>
              <a:t>b</a:t>
            </a:r>
            <a:r>
              <a:rPr sz="2200" spc="60" dirty="0">
                <a:solidFill>
                  <a:srgbClr val="82BBC1"/>
                </a:solidFill>
                <a:latin typeface="Times New Roman"/>
                <a:cs typeface="Times New Roman"/>
              </a:rPr>
              <a:t> </a:t>
            </a:r>
            <a:r>
              <a:rPr sz="2200" spc="-20" dirty="0">
                <a:solidFill>
                  <a:srgbClr val="FFC000"/>
                </a:solidFill>
                <a:latin typeface="Arial Unicode MS"/>
                <a:cs typeface="Arial Unicode MS"/>
              </a:rPr>
              <a:t>O</a:t>
            </a:r>
            <a:r>
              <a:rPr sz="2200" spc="65" dirty="0">
                <a:solidFill>
                  <a:srgbClr val="FFC000"/>
                </a:solidFill>
                <a:latin typeface="Times New Roman"/>
                <a:cs typeface="Times New Roman"/>
              </a:rPr>
              <a:t> </a:t>
            </a:r>
            <a:r>
              <a:rPr sz="2200" spc="-5" dirty="0">
                <a:solidFill>
                  <a:srgbClr val="D9BCA8"/>
                </a:solidFill>
                <a:latin typeface="Arial Unicode MS"/>
                <a:cs typeface="Arial Unicode MS"/>
              </a:rPr>
              <a:t>b</a:t>
            </a:r>
            <a:r>
              <a:rPr sz="2200" spc="-10" dirty="0">
                <a:solidFill>
                  <a:srgbClr val="D9BCA8"/>
                </a:solidFill>
                <a:latin typeface="Arial Unicode MS"/>
                <a:cs typeface="Arial Unicode MS"/>
              </a:rPr>
              <a:t>r</a:t>
            </a:r>
            <a:r>
              <a:rPr sz="2200" spc="65" dirty="0">
                <a:solidFill>
                  <a:srgbClr val="D9BCA8"/>
                </a:solidFill>
                <a:latin typeface="Times New Roman"/>
                <a:cs typeface="Times New Roman"/>
              </a:rPr>
              <a:t> </a:t>
            </a:r>
            <a:r>
              <a:rPr sz="2200" spc="-5" dirty="0">
                <a:solidFill>
                  <a:srgbClr val="C59A7D"/>
                </a:solidFill>
                <a:latin typeface="Arial Unicode MS"/>
                <a:cs typeface="Arial Unicode MS"/>
              </a:rPr>
              <a:t>Br</a:t>
            </a:r>
            <a:r>
              <a:rPr sz="2200" dirty="0">
                <a:solidFill>
                  <a:srgbClr val="C59A7D"/>
                </a:solidFill>
                <a:latin typeface="Times New Roman"/>
                <a:cs typeface="Times New Roman"/>
              </a:rPr>
              <a:t> </a:t>
            </a:r>
            <a:r>
              <a:rPr sz="2200" spc="-15" dirty="0">
                <a:solidFill>
                  <a:srgbClr val="FFE0C1"/>
                </a:solidFill>
                <a:latin typeface="Arial Unicode MS"/>
                <a:cs typeface="Arial Unicode MS"/>
              </a:rPr>
              <a:t>o</a:t>
            </a:r>
            <a:r>
              <a:rPr sz="2200" spc="60" dirty="0">
                <a:solidFill>
                  <a:srgbClr val="FFE0C1"/>
                </a:solidFill>
                <a:latin typeface="Times New Roman"/>
                <a:cs typeface="Times New Roman"/>
              </a:rPr>
              <a:t> </a:t>
            </a:r>
            <a:r>
              <a:rPr sz="2200" spc="-20" dirty="0">
                <a:solidFill>
                  <a:srgbClr val="FFC000"/>
                </a:solidFill>
                <a:latin typeface="Arial Unicode MS"/>
                <a:cs typeface="Arial Unicode MS"/>
              </a:rPr>
              <a:t>O</a:t>
            </a:r>
            <a:r>
              <a:rPr sz="2200" spc="65" dirty="0">
                <a:solidFill>
                  <a:srgbClr val="FFC000"/>
                </a:solidFill>
                <a:latin typeface="Times New Roman"/>
                <a:cs typeface="Times New Roman"/>
              </a:rPr>
              <a:t> </a:t>
            </a:r>
            <a:r>
              <a:rPr sz="2200" spc="-15" dirty="0">
                <a:solidFill>
                  <a:srgbClr val="C0E398"/>
                </a:solidFill>
                <a:latin typeface="Arial Unicode MS"/>
                <a:cs typeface="Arial Unicode MS"/>
              </a:rPr>
              <a:t>g</a:t>
            </a:r>
            <a:r>
              <a:rPr sz="2200" spc="60" dirty="0">
                <a:solidFill>
                  <a:srgbClr val="C0E398"/>
                </a:solidFill>
                <a:latin typeface="Times New Roman"/>
                <a:cs typeface="Times New Roman"/>
              </a:rPr>
              <a:t> </a:t>
            </a:r>
            <a:r>
              <a:rPr sz="2200" spc="-15" dirty="0">
                <a:solidFill>
                  <a:srgbClr val="006FC0"/>
                </a:solidFill>
                <a:latin typeface="Arial Unicode MS"/>
                <a:cs typeface="Arial Unicode MS"/>
              </a:rPr>
              <a:t>B</a:t>
            </a:r>
            <a:r>
              <a:rPr sz="2200" spc="60" dirty="0">
                <a:solidFill>
                  <a:srgbClr val="006FC0"/>
                </a:solidFill>
                <a:latin typeface="Times New Roman"/>
                <a:cs typeface="Times New Roman"/>
              </a:rPr>
              <a:t> </a:t>
            </a:r>
            <a:r>
              <a:rPr sz="2200" spc="-15" dirty="0">
                <a:solidFill>
                  <a:srgbClr val="82BBC1"/>
                </a:solidFill>
                <a:latin typeface="Arial Unicode MS"/>
                <a:cs typeface="Arial Unicode MS"/>
              </a:rPr>
              <a:t>b</a:t>
            </a:r>
            <a:r>
              <a:rPr sz="2200" spc="60" dirty="0">
                <a:solidFill>
                  <a:srgbClr val="82BBC1"/>
                </a:solidFill>
                <a:latin typeface="Times New Roman"/>
                <a:cs typeface="Times New Roman"/>
              </a:rPr>
              <a:t> </a:t>
            </a:r>
            <a:r>
              <a:rPr sz="2200" spc="-20" dirty="0">
                <a:solidFill>
                  <a:srgbClr val="00AF50"/>
                </a:solidFill>
                <a:latin typeface="Arial Unicode MS"/>
                <a:cs typeface="Arial Unicode MS"/>
              </a:rPr>
              <a:t>G</a:t>
            </a:r>
            <a:r>
              <a:rPr sz="2200" spc="65" dirty="0">
                <a:solidFill>
                  <a:srgbClr val="00AF50"/>
                </a:solidFill>
                <a:latin typeface="Times New Roman"/>
                <a:cs typeface="Times New Roman"/>
              </a:rPr>
              <a:t> </a:t>
            </a:r>
            <a:r>
              <a:rPr sz="2200" spc="-5" dirty="0">
                <a:solidFill>
                  <a:srgbClr val="D9BCA8"/>
                </a:solidFill>
                <a:latin typeface="Arial Unicode MS"/>
                <a:cs typeface="Arial Unicode MS"/>
              </a:rPr>
              <a:t>b</a:t>
            </a:r>
            <a:r>
              <a:rPr sz="2200" spc="-10" dirty="0">
                <a:solidFill>
                  <a:srgbClr val="D9BCA8"/>
                </a:solidFill>
                <a:latin typeface="Arial Unicode MS"/>
                <a:cs typeface="Arial Unicode MS"/>
              </a:rPr>
              <a:t>r</a:t>
            </a:r>
            <a:r>
              <a:rPr sz="2200" spc="65" dirty="0">
                <a:solidFill>
                  <a:srgbClr val="D9BCA8"/>
                </a:solidFill>
                <a:latin typeface="Times New Roman"/>
                <a:cs typeface="Times New Roman"/>
              </a:rPr>
              <a:t> </a:t>
            </a:r>
            <a:r>
              <a:rPr sz="2200" spc="-5" dirty="0">
                <a:solidFill>
                  <a:srgbClr val="C59A7D"/>
                </a:solidFill>
                <a:latin typeface="Arial Unicode MS"/>
                <a:cs typeface="Arial Unicode MS"/>
              </a:rPr>
              <a:t>Br</a:t>
            </a:r>
            <a:endParaRPr sz="2200">
              <a:latin typeface="Arial Unicode MS"/>
              <a:cs typeface="Arial Unicode MS"/>
            </a:endParaRPr>
          </a:p>
        </p:txBody>
      </p:sp>
      <p:sp>
        <p:nvSpPr>
          <p:cNvPr id="5" name="object 5"/>
          <p:cNvSpPr txBox="1"/>
          <p:nvPr/>
        </p:nvSpPr>
        <p:spPr>
          <a:xfrm>
            <a:off x="645668" y="3399371"/>
            <a:ext cx="5299075" cy="1469633"/>
          </a:xfrm>
          <a:prstGeom prst="rect">
            <a:avLst/>
          </a:prstGeom>
        </p:spPr>
        <p:txBody>
          <a:bodyPr vert="horz" wrap="square" lIns="0" tIns="0" rIns="0" bIns="0" rtlCol="0">
            <a:spAutoFit/>
          </a:bodyPr>
          <a:lstStyle/>
          <a:p>
            <a:pPr marL="268605" indent="-255904">
              <a:lnSpc>
                <a:spcPct val="100000"/>
              </a:lnSpc>
              <a:buClr>
                <a:srgbClr val="9F4DA2"/>
              </a:buClr>
              <a:buFont typeface="Georgia"/>
              <a:buChar char="•"/>
              <a:tabLst>
                <a:tab pos="269240" algn="l"/>
              </a:tabLst>
            </a:pPr>
            <a:r>
              <a:rPr sz="2200" spc="-20" dirty="0">
                <a:latin typeface="Times New Roman" pitchFamily="18" charset="0"/>
                <a:cs typeface="Times New Roman" pitchFamily="18" charset="0"/>
              </a:rPr>
              <a:t>Wh</a:t>
            </a:r>
            <a:r>
              <a:rPr sz="2200" spc="-10" dirty="0">
                <a:latin typeface="Times New Roman" pitchFamily="18" charset="0"/>
                <a:cs typeface="Times New Roman" pitchFamily="18" charset="0"/>
              </a:rPr>
              <a:t>ere</a:t>
            </a:r>
            <a:endParaRPr sz="2200" dirty="0">
              <a:latin typeface="Times New Roman" pitchFamily="18" charset="0"/>
              <a:cs typeface="Times New Roman" pitchFamily="18" charset="0"/>
            </a:endParaRPr>
          </a:p>
          <a:p>
            <a:pPr marL="314325">
              <a:lnSpc>
                <a:spcPct val="100000"/>
              </a:lnSpc>
              <a:spcBef>
                <a:spcPts val="300"/>
              </a:spcBef>
              <a:tabLst>
                <a:tab pos="561340" algn="l"/>
              </a:tabLst>
            </a:pPr>
            <a:r>
              <a:rPr sz="2200" spc="-10" dirty="0">
                <a:solidFill>
                  <a:srgbClr val="437F85"/>
                </a:solidFill>
                <a:latin typeface="Times New Roman" pitchFamily="18" charset="0"/>
                <a:cs typeface="Times New Roman" pitchFamily="18" charset="0"/>
              </a:rPr>
              <a:t>▫	</a:t>
            </a:r>
            <a:r>
              <a:rPr sz="2200" spc="-15" dirty="0">
                <a:solidFill>
                  <a:srgbClr val="C0E398"/>
                </a:solidFill>
                <a:latin typeface="Times New Roman" pitchFamily="18" charset="0"/>
                <a:cs typeface="Times New Roman" pitchFamily="18" charset="0"/>
              </a:rPr>
              <a:t>g</a:t>
            </a:r>
            <a:r>
              <a:rPr sz="2200" spc="60" dirty="0">
                <a:solidFill>
                  <a:srgbClr val="C0E398"/>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a:t>
            </a:r>
            <a:r>
              <a:rPr sz="2200" spc="70"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l</a:t>
            </a:r>
            <a:r>
              <a:rPr sz="2200" dirty="0">
                <a:solidFill>
                  <a:srgbClr val="437F85"/>
                </a:solidFill>
                <a:latin typeface="Times New Roman" pitchFamily="18" charset="0"/>
                <a:cs typeface="Times New Roman" pitchFamily="18" charset="0"/>
              </a:rPr>
              <a:t>i</a:t>
            </a:r>
            <a:r>
              <a:rPr sz="2200" spc="-20" dirty="0">
                <a:solidFill>
                  <a:srgbClr val="437F85"/>
                </a:solidFill>
                <a:latin typeface="Times New Roman" pitchFamily="18" charset="0"/>
                <a:cs typeface="Times New Roman" pitchFamily="18" charset="0"/>
              </a:rPr>
              <a:t>gh</a:t>
            </a:r>
            <a:r>
              <a:rPr sz="2200" spc="-10" dirty="0">
                <a:solidFill>
                  <a:srgbClr val="437F85"/>
                </a:solidFill>
                <a:latin typeface="Times New Roman" pitchFamily="18" charset="0"/>
                <a:cs typeface="Times New Roman" pitchFamily="18" charset="0"/>
              </a:rPr>
              <a:t>t</a:t>
            </a:r>
            <a:r>
              <a:rPr sz="2200" spc="50" dirty="0">
                <a:solidFill>
                  <a:srgbClr val="437F85"/>
                </a:solidFill>
                <a:latin typeface="Times New Roman" pitchFamily="18" charset="0"/>
                <a:cs typeface="Times New Roman" pitchFamily="18" charset="0"/>
              </a:rPr>
              <a:t> </a:t>
            </a:r>
            <a:r>
              <a:rPr sz="2200" spc="-15" dirty="0">
                <a:solidFill>
                  <a:srgbClr val="437F85"/>
                </a:solidFill>
                <a:latin typeface="Times New Roman" pitchFamily="18" charset="0"/>
                <a:cs typeface="Times New Roman" pitchFamily="18" charset="0"/>
              </a:rPr>
              <a:t>gre</a:t>
            </a:r>
            <a:r>
              <a:rPr sz="2200" spc="-20" dirty="0">
                <a:solidFill>
                  <a:srgbClr val="437F85"/>
                </a:solidFill>
                <a:latin typeface="Times New Roman" pitchFamily="18" charset="0"/>
                <a:cs typeface="Times New Roman" pitchFamily="18" charset="0"/>
              </a:rPr>
              <a:t>e</a:t>
            </a:r>
            <a:r>
              <a:rPr sz="2200" spc="-15" dirty="0">
                <a:solidFill>
                  <a:srgbClr val="437F85"/>
                </a:solidFill>
                <a:latin typeface="Times New Roman" pitchFamily="18" charset="0"/>
                <a:cs typeface="Times New Roman" pitchFamily="18" charset="0"/>
              </a:rPr>
              <a:t>n</a:t>
            </a:r>
            <a:r>
              <a:rPr sz="2200" spc="75" dirty="0">
                <a:solidFill>
                  <a:srgbClr val="437F85"/>
                </a:solidFill>
                <a:latin typeface="Times New Roman" pitchFamily="18" charset="0"/>
                <a:cs typeface="Times New Roman" pitchFamily="18" charset="0"/>
              </a:rPr>
              <a:t> </a:t>
            </a:r>
            <a:r>
              <a:rPr sz="2200" spc="-20" dirty="0">
                <a:solidFill>
                  <a:srgbClr val="437F85"/>
                </a:solidFill>
                <a:latin typeface="Times New Roman" pitchFamily="18" charset="0"/>
                <a:cs typeface="Times New Roman" pitchFamily="18" charset="0"/>
              </a:rPr>
              <a:t>o</a:t>
            </a:r>
            <a:r>
              <a:rPr sz="2200" spc="-10" dirty="0">
                <a:solidFill>
                  <a:srgbClr val="437F85"/>
                </a:solidFill>
                <a:latin typeface="Times New Roman" pitchFamily="18" charset="0"/>
                <a:cs typeface="Times New Roman" pitchFamily="18" charset="0"/>
              </a:rPr>
              <a:t>r</a:t>
            </a:r>
            <a:r>
              <a:rPr sz="2200" spc="75"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Strip</a:t>
            </a:r>
            <a:r>
              <a:rPr sz="2200" spc="-20" dirty="0">
                <a:solidFill>
                  <a:srgbClr val="437F85"/>
                </a:solidFill>
                <a:latin typeface="Times New Roman" pitchFamily="18" charset="0"/>
                <a:cs typeface="Times New Roman" pitchFamily="18" charset="0"/>
              </a:rPr>
              <a:t>pe</a:t>
            </a:r>
            <a:r>
              <a:rPr sz="2200" spc="-15" dirty="0">
                <a:solidFill>
                  <a:srgbClr val="437F85"/>
                </a:solidFill>
                <a:latin typeface="Times New Roman" pitchFamily="18" charset="0"/>
                <a:cs typeface="Times New Roman" pitchFamily="18" charset="0"/>
              </a:rPr>
              <a:t>d</a:t>
            </a:r>
            <a:r>
              <a:rPr sz="2200" spc="65" dirty="0">
                <a:solidFill>
                  <a:srgbClr val="437F85"/>
                </a:solidFill>
                <a:latin typeface="Times New Roman" pitchFamily="18" charset="0"/>
                <a:cs typeface="Times New Roman" pitchFamily="18" charset="0"/>
              </a:rPr>
              <a:t> </a:t>
            </a:r>
            <a:r>
              <a:rPr sz="2200" spc="-15" dirty="0">
                <a:solidFill>
                  <a:srgbClr val="437F85"/>
                </a:solidFill>
                <a:latin typeface="Times New Roman" pitchFamily="18" charset="0"/>
                <a:cs typeface="Times New Roman" pitchFamily="18" charset="0"/>
              </a:rPr>
              <a:t>gr</a:t>
            </a:r>
            <a:r>
              <a:rPr sz="2200" spc="-10" dirty="0">
                <a:solidFill>
                  <a:srgbClr val="437F85"/>
                </a:solidFill>
                <a:latin typeface="Times New Roman" pitchFamily="18" charset="0"/>
                <a:cs typeface="Times New Roman" pitchFamily="18" charset="0"/>
              </a:rPr>
              <a:t>e</a:t>
            </a:r>
            <a:r>
              <a:rPr sz="2200" spc="-20" dirty="0">
                <a:solidFill>
                  <a:srgbClr val="437F85"/>
                </a:solidFill>
                <a:latin typeface="Times New Roman" pitchFamily="18" charset="0"/>
                <a:cs typeface="Times New Roman" pitchFamily="18" charset="0"/>
              </a:rPr>
              <a:t>e</a:t>
            </a:r>
            <a:r>
              <a:rPr sz="2200" spc="-15" dirty="0">
                <a:solidFill>
                  <a:srgbClr val="437F85"/>
                </a:solidFill>
                <a:latin typeface="Times New Roman" pitchFamily="18" charset="0"/>
                <a:cs typeface="Times New Roman" pitchFamily="18" charset="0"/>
              </a:rPr>
              <a:t>n</a:t>
            </a:r>
            <a:r>
              <a:rPr sz="2200" spc="75"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(wire)</a:t>
            </a:r>
            <a:endParaRPr sz="2200" dirty="0">
              <a:latin typeface="Times New Roman" pitchFamily="18" charset="0"/>
              <a:cs typeface="Times New Roman" pitchFamily="18" charset="0"/>
            </a:endParaRPr>
          </a:p>
          <a:p>
            <a:pPr marL="314325">
              <a:lnSpc>
                <a:spcPct val="100000"/>
              </a:lnSpc>
              <a:spcBef>
                <a:spcPts val="300"/>
              </a:spcBef>
              <a:tabLst>
                <a:tab pos="561340" algn="l"/>
              </a:tabLst>
            </a:pPr>
            <a:r>
              <a:rPr sz="2200" dirty="0">
                <a:solidFill>
                  <a:srgbClr val="437F85"/>
                </a:solidFill>
                <a:latin typeface="Times New Roman" pitchFamily="18" charset="0"/>
                <a:cs typeface="Times New Roman" pitchFamily="18" charset="0"/>
              </a:rPr>
              <a:t>▫	</a:t>
            </a:r>
            <a:r>
              <a:rPr sz="2200" spc="-20" dirty="0">
                <a:solidFill>
                  <a:srgbClr val="00AF50"/>
                </a:solidFill>
                <a:latin typeface="Times New Roman" pitchFamily="18" charset="0"/>
                <a:cs typeface="Times New Roman" pitchFamily="18" charset="0"/>
              </a:rPr>
              <a:t>G</a:t>
            </a:r>
            <a:r>
              <a:rPr sz="2200" spc="65" dirty="0">
                <a:solidFill>
                  <a:srgbClr val="00AF50"/>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a:t>
            </a:r>
            <a:r>
              <a:rPr sz="2200" spc="60"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Solid</a:t>
            </a:r>
            <a:r>
              <a:rPr sz="2200" spc="65" dirty="0">
                <a:solidFill>
                  <a:srgbClr val="437F85"/>
                </a:solidFill>
                <a:latin typeface="Times New Roman" pitchFamily="18" charset="0"/>
                <a:cs typeface="Times New Roman" pitchFamily="18" charset="0"/>
              </a:rPr>
              <a:t> </a:t>
            </a:r>
            <a:r>
              <a:rPr sz="2200" spc="-15" dirty="0">
                <a:solidFill>
                  <a:srgbClr val="437F85"/>
                </a:solidFill>
                <a:latin typeface="Times New Roman" pitchFamily="18" charset="0"/>
                <a:cs typeface="Times New Roman" pitchFamily="18" charset="0"/>
              </a:rPr>
              <a:t>Green</a:t>
            </a:r>
            <a:r>
              <a:rPr sz="2200" spc="65" dirty="0">
                <a:solidFill>
                  <a:srgbClr val="437F85"/>
                </a:solidFill>
                <a:latin typeface="Times New Roman" pitchFamily="18" charset="0"/>
                <a:cs typeface="Times New Roman" pitchFamily="18" charset="0"/>
              </a:rPr>
              <a:t> </a:t>
            </a:r>
            <a:r>
              <a:rPr sz="2200" spc="-10" dirty="0">
                <a:solidFill>
                  <a:srgbClr val="437F85"/>
                </a:solidFill>
                <a:latin typeface="Times New Roman" pitchFamily="18" charset="0"/>
                <a:cs typeface="Times New Roman" pitchFamily="18" charset="0"/>
              </a:rPr>
              <a:t>(wire)</a:t>
            </a:r>
            <a:endParaRPr sz="2200" dirty="0">
              <a:latin typeface="Times New Roman" pitchFamily="18" charset="0"/>
              <a:cs typeface="Times New Roman" pitchFamily="18" charset="0"/>
            </a:endParaRPr>
          </a:p>
          <a:p>
            <a:pPr marL="268605" indent="-255904">
              <a:lnSpc>
                <a:spcPct val="100000"/>
              </a:lnSpc>
              <a:spcBef>
                <a:spcPts val="300"/>
              </a:spcBef>
              <a:buClr>
                <a:srgbClr val="9F4DA2"/>
              </a:buClr>
              <a:buFont typeface="Georgia"/>
              <a:buChar char="•"/>
              <a:tabLst>
                <a:tab pos="269240" algn="l"/>
              </a:tabLst>
            </a:pPr>
            <a:r>
              <a:rPr sz="2200" spc="-10" dirty="0">
                <a:latin typeface="Times New Roman" pitchFamily="18" charset="0"/>
                <a:cs typeface="Times New Roman" pitchFamily="18" charset="0"/>
              </a:rPr>
              <a:t>Simil</a:t>
            </a:r>
            <a:r>
              <a:rPr sz="2200" spc="-20" dirty="0">
                <a:latin typeface="Times New Roman" pitchFamily="18" charset="0"/>
                <a:cs typeface="Times New Roman" pitchFamily="18" charset="0"/>
              </a:rPr>
              <a:t>a</a:t>
            </a:r>
            <a:r>
              <a:rPr sz="2200" spc="-10" dirty="0">
                <a:latin typeface="Times New Roman" pitchFamily="18" charset="0"/>
                <a:cs typeface="Times New Roman" pitchFamily="18" charset="0"/>
              </a:rPr>
              <a:t>r</a:t>
            </a:r>
            <a:r>
              <a:rPr sz="2200" spc="65" dirty="0">
                <a:latin typeface="Times New Roman" pitchFamily="18" charset="0"/>
                <a:cs typeface="Times New Roman" pitchFamily="18" charset="0"/>
              </a:rPr>
              <a:t> </a:t>
            </a:r>
            <a:r>
              <a:rPr sz="2200" spc="-15" dirty="0">
                <a:latin typeface="Times New Roman" pitchFamily="18" charset="0"/>
                <a:cs typeface="Times New Roman" pitchFamily="18" charset="0"/>
              </a:rPr>
              <a:t>For</a:t>
            </a:r>
            <a:r>
              <a:rPr sz="2200" spc="85" dirty="0">
                <a:latin typeface="Times New Roman" pitchFamily="18" charset="0"/>
                <a:cs typeface="Times New Roman" pitchFamily="18" charset="0"/>
              </a:rPr>
              <a:t> </a:t>
            </a:r>
            <a:r>
              <a:rPr sz="2200" spc="-15" dirty="0">
                <a:latin typeface="Times New Roman" pitchFamily="18" charset="0"/>
                <a:cs typeface="Times New Roman" pitchFamily="18" charset="0"/>
              </a:rPr>
              <a:t>oth</a:t>
            </a:r>
            <a:r>
              <a:rPr sz="2200" spc="-20" dirty="0">
                <a:latin typeface="Times New Roman" pitchFamily="18" charset="0"/>
                <a:cs typeface="Times New Roman" pitchFamily="18" charset="0"/>
              </a:rPr>
              <a:t>e</a:t>
            </a:r>
            <a:r>
              <a:rPr sz="2200" spc="-10" dirty="0">
                <a:latin typeface="Times New Roman" pitchFamily="18" charset="0"/>
                <a:cs typeface="Times New Roman" pitchFamily="18" charset="0"/>
              </a:rPr>
              <a:t>r</a:t>
            </a:r>
            <a:r>
              <a:rPr sz="2200" spc="60" dirty="0">
                <a:latin typeface="Times New Roman" pitchFamily="18" charset="0"/>
                <a:cs typeface="Times New Roman" pitchFamily="18" charset="0"/>
              </a:rPr>
              <a:t> </a:t>
            </a:r>
            <a:r>
              <a:rPr sz="2200" spc="-25" dirty="0">
                <a:latin typeface="Times New Roman" pitchFamily="18" charset="0"/>
                <a:cs typeface="Times New Roman" pitchFamily="18" charset="0"/>
              </a:rPr>
              <a:t>w</a:t>
            </a:r>
            <a:r>
              <a:rPr sz="2200" dirty="0">
                <a:latin typeface="Times New Roman" pitchFamily="18" charset="0"/>
                <a:cs typeface="Times New Roman" pitchFamily="18" charset="0"/>
              </a:rPr>
              <a:t>i</a:t>
            </a:r>
            <a:r>
              <a:rPr sz="2200" spc="-10" dirty="0">
                <a:latin typeface="Times New Roman" pitchFamily="18" charset="0"/>
                <a:cs typeface="Times New Roman" pitchFamily="18" charset="0"/>
              </a:rPr>
              <a:t>re</a:t>
            </a:r>
            <a:r>
              <a:rPr sz="2200" spc="75" dirty="0">
                <a:latin typeface="Times New Roman" pitchFamily="18" charset="0"/>
                <a:cs typeface="Times New Roman" pitchFamily="18" charset="0"/>
              </a:rPr>
              <a:t> </a:t>
            </a:r>
            <a:r>
              <a:rPr sz="2200" spc="-20" dirty="0">
                <a:latin typeface="Times New Roman" pitchFamily="18" charset="0"/>
                <a:cs typeface="Times New Roman" pitchFamily="18" charset="0"/>
              </a:rPr>
              <a:t>a</a:t>
            </a:r>
            <a:r>
              <a:rPr sz="2200" spc="-15" dirty="0">
                <a:latin typeface="Times New Roman" pitchFamily="18" charset="0"/>
                <a:cs typeface="Times New Roman" pitchFamily="18" charset="0"/>
              </a:rPr>
              <a:t>s</a:t>
            </a:r>
            <a:r>
              <a:rPr sz="2200" spc="65" dirty="0">
                <a:latin typeface="Times New Roman" pitchFamily="18" charset="0"/>
                <a:cs typeface="Times New Roman" pitchFamily="18" charset="0"/>
              </a:rPr>
              <a:t> </a:t>
            </a:r>
            <a:r>
              <a:rPr sz="2200" spc="-20" dirty="0">
                <a:latin typeface="Times New Roman" pitchFamily="18" charset="0"/>
                <a:cs typeface="Times New Roman" pitchFamily="18" charset="0"/>
              </a:rPr>
              <a:t>we</a:t>
            </a:r>
            <a:r>
              <a:rPr sz="2200" spc="-5" dirty="0">
                <a:latin typeface="Times New Roman" pitchFamily="18" charset="0"/>
                <a:cs typeface="Times New Roman" pitchFamily="18" charset="0"/>
              </a:rPr>
              <a:t>l</a:t>
            </a:r>
            <a:r>
              <a:rPr sz="2200" spc="-15" dirty="0">
                <a:latin typeface="Times New Roman" pitchFamily="18" charset="0"/>
                <a:cs typeface="Times New Roman" pitchFamily="18" charset="0"/>
              </a:rPr>
              <a:t>l.</a:t>
            </a:r>
            <a:endParaRPr sz="2200"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985335"/>
            <a:ext cx="8072120" cy="2759730"/>
          </a:xfrm>
          <a:prstGeom prst="rect">
            <a:avLst/>
          </a:prstGeom>
        </p:spPr>
        <p:txBody>
          <a:bodyPr vert="horz" wrap="square" lIns="0" tIns="0" rIns="0" bIns="0" rtlCol="0">
            <a:spAutoFit/>
          </a:bodyPr>
          <a:lstStyle/>
          <a:p>
            <a:pPr marL="12700">
              <a:lnSpc>
                <a:spcPct val="100000"/>
              </a:lnSpc>
            </a:pPr>
            <a:r>
              <a:rPr sz="4000" spc="-30" dirty="0">
                <a:solidFill>
                  <a:srgbClr val="FF0000"/>
                </a:solidFill>
                <a:latin typeface="Times New Roman" pitchFamily="18" charset="0"/>
                <a:cs typeface="Times New Roman" pitchFamily="18" charset="0"/>
              </a:rPr>
              <a:t>UT</a:t>
            </a:r>
            <a:r>
              <a:rPr sz="4000" spc="-25" dirty="0">
                <a:solidFill>
                  <a:srgbClr val="FF0000"/>
                </a:solidFill>
                <a:latin typeface="Times New Roman" pitchFamily="18" charset="0"/>
                <a:cs typeface="Times New Roman" pitchFamily="18" charset="0"/>
              </a:rPr>
              <a:t>P</a:t>
            </a:r>
            <a:r>
              <a:rPr sz="4000" spc="135" dirty="0">
                <a:solidFill>
                  <a:srgbClr val="FF0000"/>
                </a:solidFill>
                <a:latin typeface="Times New Roman" pitchFamily="18" charset="0"/>
                <a:cs typeface="Times New Roman" pitchFamily="18" charset="0"/>
              </a:rPr>
              <a:t> </a:t>
            </a:r>
            <a:r>
              <a:rPr sz="4000" spc="-30" dirty="0">
                <a:solidFill>
                  <a:srgbClr val="FF0000"/>
                </a:solidFill>
                <a:latin typeface="Times New Roman" pitchFamily="18" charset="0"/>
                <a:cs typeface="Times New Roman" pitchFamily="18" charset="0"/>
              </a:rPr>
              <a:t>Ca</a:t>
            </a:r>
            <a:r>
              <a:rPr sz="4000" spc="-15" dirty="0">
                <a:solidFill>
                  <a:srgbClr val="FF0000"/>
                </a:solidFill>
                <a:latin typeface="Times New Roman" pitchFamily="18" charset="0"/>
                <a:cs typeface="Times New Roman" pitchFamily="18" charset="0"/>
              </a:rPr>
              <a:t>b</a:t>
            </a:r>
            <a:r>
              <a:rPr sz="4000" spc="-20" dirty="0">
                <a:solidFill>
                  <a:srgbClr val="FF0000"/>
                </a:solidFill>
                <a:latin typeface="Times New Roman" pitchFamily="18" charset="0"/>
                <a:cs typeface="Times New Roman" pitchFamily="18" charset="0"/>
              </a:rPr>
              <a:t>le</a:t>
            </a:r>
            <a:r>
              <a:rPr sz="4000" spc="114" dirty="0">
                <a:solidFill>
                  <a:srgbClr val="FF0000"/>
                </a:solidFill>
                <a:latin typeface="Times New Roman" pitchFamily="18" charset="0"/>
                <a:cs typeface="Times New Roman" pitchFamily="18" charset="0"/>
              </a:rPr>
              <a:t> </a:t>
            </a:r>
            <a:r>
              <a:rPr sz="4000" spc="-490" dirty="0">
                <a:solidFill>
                  <a:srgbClr val="FF0000"/>
                </a:solidFill>
                <a:latin typeface="Times New Roman" pitchFamily="18" charset="0"/>
                <a:cs typeface="Times New Roman" pitchFamily="18" charset="0"/>
              </a:rPr>
              <a:t>T</a:t>
            </a:r>
            <a:r>
              <a:rPr sz="4000" spc="-25" dirty="0">
                <a:solidFill>
                  <a:srgbClr val="FF0000"/>
                </a:solidFill>
                <a:latin typeface="Times New Roman" pitchFamily="18" charset="0"/>
                <a:cs typeface="Times New Roman" pitchFamily="18" charset="0"/>
              </a:rPr>
              <a:t>ypes</a:t>
            </a:r>
            <a:endParaRPr sz="4000" dirty="0">
              <a:solidFill>
                <a:srgbClr val="FF0000"/>
              </a:solidFill>
              <a:latin typeface="Times New Roman" pitchFamily="18" charset="0"/>
              <a:cs typeface="Times New Roman" pitchFamily="18" charset="0"/>
            </a:endParaRPr>
          </a:p>
          <a:p>
            <a:pPr marL="378460" marR="5080" indent="-256540">
              <a:lnSpc>
                <a:spcPct val="100000"/>
              </a:lnSpc>
              <a:spcBef>
                <a:spcPts val="2785"/>
              </a:spcBef>
              <a:buClr>
                <a:srgbClr val="9F4DA2"/>
              </a:buClr>
              <a:buFont typeface="Georgia"/>
              <a:buChar char="•"/>
              <a:tabLst>
                <a:tab pos="379095" algn="l"/>
              </a:tabLst>
            </a:pPr>
            <a:r>
              <a:rPr sz="2200" spc="-10" dirty="0">
                <a:latin typeface="Times New Roman" pitchFamily="18" charset="0"/>
                <a:cs typeface="Times New Roman" pitchFamily="18" charset="0"/>
              </a:rPr>
              <a:t>Stra</a:t>
            </a:r>
            <a:r>
              <a:rPr sz="2200" dirty="0">
                <a:latin typeface="Times New Roman" pitchFamily="18" charset="0"/>
                <a:cs typeface="Times New Roman" pitchFamily="18" charset="0"/>
              </a:rPr>
              <a:t>i</a:t>
            </a:r>
            <a:r>
              <a:rPr sz="2200" spc="-20" dirty="0">
                <a:latin typeface="Times New Roman" pitchFamily="18" charset="0"/>
                <a:cs typeface="Times New Roman" pitchFamily="18" charset="0"/>
              </a:rPr>
              <a:t>gh</a:t>
            </a:r>
            <a:r>
              <a:rPr sz="2200" spc="-10" dirty="0">
                <a:latin typeface="Times New Roman" pitchFamily="18" charset="0"/>
                <a:cs typeface="Times New Roman" pitchFamily="18" charset="0"/>
              </a:rPr>
              <a:t>t</a:t>
            </a:r>
            <a:r>
              <a:rPr sz="2200" dirty="0">
                <a:latin typeface="Times New Roman" pitchFamily="18" charset="0"/>
                <a:cs typeface="Times New Roman" pitchFamily="18" charset="0"/>
              </a:rPr>
              <a:t> </a:t>
            </a:r>
            <a:r>
              <a:rPr sz="2200" spc="-170" dirty="0">
                <a:latin typeface="Times New Roman" pitchFamily="18" charset="0"/>
                <a:cs typeface="Times New Roman" pitchFamily="18" charset="0"/>
              </a:rPr>
              <a:t> </a:t>
            </a:r>
            <a:r>
              <a:rPr sz="2200" dirty="0">
                <a:latin typeface="Times New Roman" pitchFamily="18" charset="0"/>
                <a:cs typeface="Times New Roman" pitchFamily="18" charset="0"/>
              </a:rPr>
              <a:t>t</a:t>
            </a:r>
            <a:r>
              <a:rPr sz="2200" spc="-15" dirty="0">
                <a:latin typeface="Times New Roman" pitchFamily="18" charset="0"/>
                <a:cs typeface="Times New Roman" pitchFamily="18" charset="0"/>
              </a:rPr>
              <a:t>hro</a:t>
            </a:r>
            <a:r>
              <a:rPr sz="2200" spc="-20" dirty="0">
                <a:latin typeface="Times New Roman" pitchFamily="18" charset="0"/>
                <a:cs typeface="Times New Roman" pitchFamily="18" charset="0"/>
              </a:rPr>
              <a:t>ug</a:t>
            </a:r>
            <a:r>
              <a:rPr sz="2200" spc="-15" dirty="0">
                <a:latin typeface="Times New Roman" pitchFamily="18" charset="0"/>
                <a:cs typeface="Times New Roman" pitchFamily="18" charset="0"/>
              </a:rPr>
              <a:t>h</a:t>
            </a:r>
            <a:r>
              <a:rPr sz="2200" dirty="0">
                <a:latin typeface="Times New Roman" pitchFamily="18" charset="0"/>
                <a:cs typeface="Times New Roman" pitchFamily="18" charset="0"/>
              </a:rPr>
              <a:t> </a:t>
            </a:r>
            <a:r>
              <a:rPr sz="2200" spc="-150" dirty="0">
                <a:latin typeface="Times New Roman" pitchFamily="18" charset="0"/>
                <a:cs typeface="Times New Roman" pitchFamily="18" charset="0"/>
              </a:rPr>
              <a:t> </a:t>
            </a:r>
            <a:r>
              <a:rPr sz="2200" spc="-20" dirty="0">
                <a:latin typeface="Times New Roman" pitchFamily="18" charset="0"/>
                <a:cs typeface="Times New Roman" pitchFamily="18" charset="0"/>
              </a:rPr>
              <a:t>Cab</a:t>
            </a:r>
            <a:r>
              <a:rPr sz="2200" dirty="0">
                <a:latin typeface="Times New Roman" pitchFamily="18" charset="0"/>
                <a:cs typeface="Times New Roman" pitchFamily="18" charset="0"/>
              </a:rPr>
              <a:t>le</a:t>
            </a:r>
            <a:r>
              <a:rPr sz="2200" spc="-10" dirty="0">
                <a:latin typeface="Times New Roman" pitchFamily="18" charset="0"/>
                <a:cs typeface="Times New Roman" pitchFamily="18" charset="0"/>
              </a:rPr>
              <a:t>:</a:t>
            </a:r>
            <a:r>
              <a:rPr sz="2200" dirty="0">
                <a:latin typeface="Times New Roman" pitchFamily="18" charset="0"/>
                <a:cs typeface="Times New Roman" pitchFamily="18" charset="0"/>
              </a:rPr>
              <a:t> </a:t>
            </a:r>
            <a:r>
              <a:rPr sz="2200" spc="-190" dirty="0">
                <a:latin typeface="Times New Roman" pitchFamily="18" charset="0"/>
                <a:cs typeface="Times New Roman" pitchFamily="18" charset="0"/>
              </a:rPr>
              <a:t> </a:t>
            </a:r>
            <a:r>
              <a:rPr sz="2200" spc="-20" dirty="0">
                <a:latin typeface="Times New Roman" pitchFamily="18" charset="0"/>
                <a:cs typeface="Times New Roman" pitchFamily="18" charset="0"/>
              </a:rPr>
              <a:t>A</a:t>
            </a:r>
            <a:r>
              <a:rPr sz="2200" spc="-15" dirty="0">
                <a:latin typeface="Times New Roman" pitchFamily="18" charset="0"/>
                <a:cs typeface="Times New Roman" pitchFamily="18" charset="0"/>
              </a:rPr>
              <a:t>-A</a:t>
            </a:r>
            <a:r>
              <a:rPr sz="2200" dirty="0">
                <a:latin typeface="Times New Roman" pitchFamily="18" charset="0"/>
                <a:cs typeface="Times New Roman" pitchFamily="18" charset="0"/>
              </a:rPr>
              <a:t> </a:t>
            </a:r>
            <a:r>
              <a:rPr sz="2200" spc="-175" dirty="0">
                <a:latin typeface="Times New Roman" pitchFamily="18" charset="0"/>
                <a:cs typeface="Times New Roman" pitchFamily="18" charset="0"/>
              </a:rPr>
              <a:t> </a:t>
            </a:r>
            <a:r>
              <a:rPr sz="2200" spc="-10" dirty="0">
                <a:latin typeface="Times New Roman" pitchFamily="18" charset="0"/>
                <a:cs typeface="Times New Roman" pitchFamily="18" charset="0"/>
              </a:rPr>
              <a:t>or</a:t>
            </a:r>
            <a:r>
              <a:rPr sz="2200" dirty="0">
                <a:latin typeface="Times New Roman" pitchFamily="18" charset="0"/>
                <a:cs typeface="Times New Roman" pitchFamily="18" charset="0"/>
              </a:rPr>
              <a:t> </a:t>
            </a:r>
            <a:r>
              <a:rPr sz="2200" spc="-180" dirty="0">
                <a:latin typeface="Times New Roman" pitchFamily="18" charset="0"/>
                <a:cs typeface="Times New Roman" pitchFamily="18" charset="0"/>
              </a:rPr>
              <a:t> </a:t>
            </a:r>
            <a:r>
              <a:rPr sz="2200" spc="-5" dirty="0">
                <a:latin typeface="Times New Roman" pitchFamily="18" charset="0"/>
                <a:cs typeface="Times New Roman" pitchFamily="18" charset="0"/>
              </a:rPr>
              <a:t>B</a:t>
            </a:r>
            <a:r>
              <a:rPr sz="2200" spc="-15" dirty="0">
                <a:latin typeface="Times New Roman" pitchFamily="18" charset="0"/>
                <a:cs typeface="Times New Roman" pitchFamily="18" charset="0"/>
              </a:rPr>
              <a:t>-B</a:t>
            </a:r>
            <a:r>
              <a:rPr sz="2200" dirty="0">
                <a:latin typeface="Times New Roman" pitchFamily="18" charset="0"/>
                <a:cs typeface="Times New Roman" pitchFamily="18" charset="0"/>
              </a:rPr>
              <a:t> </a:t>
            </a:r>
            <a:r>
              <a:rPr sz="2200" spc="-180" dirty="0">
                <a:latin typeface="Times New Roman" pitchFamily="18" charset="0"/>
                <a:cs typeface="Times New Roman" pitchFamily="18" charset="0"/>
              </a:rPr>
              <a:t> </a:t>
            </a:r>
            <a:r>
              <a:rPr sz="2200" spc="-15" dirty="0">
                <a:latin typeface="Times New Roman" pitchFamily="18" charset="0"/>
                <a:cs typeface="Times New Roman" pitchFamily="18" charset="0"/>
              </a:rPr>
              <a:t>s</a:t>
            </a:r>
            <a:r>
              <a:rPr sz="2200" spc="-10" dirty="0">
                <a:latin typeface="Times New Roman" pitchFamily="18" charset="0"/>
                <a:cs typeface="Times New Roman" pitchFamily="18" charset="0"/>
              </a:rPr>
              <a:t>etti</a:t>
            </a:r>
            <a:r>
              <a:rPr sz="2200" spc="-20" dirty="0">
                <a:latin typeface="Times New Roman" pitchFamily="18" charset="0"/>
                <a:cs typeface="Times New Roman" pitchFamily="18" charset="0"/>
              </a:rPr>
              <a:t>ng</a:t>
            </a:r>
            <a:r>
              <a:rPr sz="2200" spc="-10" dirty="0">
                <a:latin typeface="Times New Roman" pitchFamily="18" charset="0"/>
                <a:cs typeface="Times New Roman" pitchFamily="18" charset="0"/>
              </a:rPr>
              <a:t>,</a:t>
            </a:r>
            <a:r>
              <a:rPr sz="2200" dirty="0">
                <a:latin typeface="Times New Roman" pitchFamily="18" charset="0"/>
                <a:cs typeface="Times New Roman" pitchFamily="18" charset="0"/>
              </a:rPr>
              <a:t> </a:t>
            </a:r>
            <a:r>
              <a:rPr sz="2200" spc="-160" dirty="0">
                <a:latin typeface="Times New Roman" pitchFamily="18" charset="0"/>
                <a:cs typeface="Times New Roman" pitchFamily="18" charset="0"/>
              </a:rPr>
              <a:t> </a:t>
            </a:r>
            <a:r>
              <a:rPr sz="2200" spc="-20" dirty="0">
                <a:latin typeface="Times New Roman" pitchFamily="18" charset="0"/>
                <a:cs typeface="Times New Roman" pitchFamily="18" charset="0"/>
              </a:rPr>
              <a:t>u</a:t>
            </a:r>
            <a:r>
              <a:rPr sz="2200" spc="-10" dirty="0">
                <a:latin typeface="Times New Roman" pitchFamily="18" charset="0"/>
                <a:cs typeface="Times New Roman" pitchFamily="18" charset="0"/>
              </a:rPr>
              <a:t>s</a:t>
            </a:r>
            <a:r>
              <a:rPr sz="2200" spc="-20" dirty="0">
                <a:latin typeface="Times New Roman" pitchFamily="18" charset="0"/>
                <a:cs typeface="Times New Roman" pitchFamily="18" charset="0"/>
              </a:rPr>
              <a:t>e</a:t>
            </a:r>
            <a:r>
              <a:rPr sz="2200" spc="-15" dirty="0">
                <a:latin typeface="Times New Roman" pitchFamily="18" charset="0"/>
                <a:cs typeface="Times New Roman" pitchFamily="18" charset="0"/>
              </a:rPr>
              <a:t>d</a:t>
            </a:r>
            <a:r>
              <a:rPr sz="2200" dirty="0">
                <a:latin typeface="Times New Roman" pitchFamily="18" charset="0"/>
                <a:cs typeface="Times New Roman" pitchFamily="18" charset="0"/>
              </a:rPr>
              <a:t> </a:t>
            </a:r>
            <a:r>
              <a:rPr sz="2200" spc="-170" dirty="0">
                <a:latin typeface="Times New Roman" pitchFamily="18" charset="0"/>
                <a:cs typeface="Times New Roman" pitchFamily="18" charset="0"/>
              </a:rPr>
              <a:t> </a:t>
            </a:r>
            <a:r>
              <a:rPr sz="2200" spc="-10" dirty="0">
                <a:latin typeface="Times New Roman" pitchFamily="18" charset="0"/>
                <a:cs typeface="Times New Roman" pitchFamily="18" charset="0"/>
              </a:rPr>
              <a:t>to</a:t>
            </a:r>
            <a:r>
              <a:rPr sz="2200" dirty="0">
                <a:latin typeface="Times New Roman" pitchFamily="18" charset="0"/>
                <a:cs typeface="Times New Roman" pitchFamily="18" charset="0"/>
              </a:rPr>
              <a:t> </a:t>
            </a:r>
            <a:r>
              <a:rPr sz="2200" spc="-175" dirty="0">
                <a:latin typeface="Times New Roman" pitchFamily="18" charset="0"/>
                <a:cs typeface="Times New Roman" pitchFamily="18" charset="0"/>
              </a:rPr>
              <a:t> </a:t>
            </a:r>
            <a:r>
              <a:rPr sz="2200" spc="-15" dirty="0">
                <a:latin typeface="Times New Roman" pitchFamily="18" charset="0"/>
                <a:cs typeface="Times New Roman" pitchFamily="18" charset="0"/>
              </a:rPr>
              <a:t>c</a:t>
            </a:r>
            <a:r>
              <a:rPr sz="2200" spc="-10" dirty="0">
                <a:latin typeface="Times New Roman" pitchFamily="18" charset="0"/>
                <a:cs typeface="Times New Roman" pitchFamily="18" charset="0"/>
              </a:rPr>
              <a:t>o</a:t>
            </a:r>
            <a:r>
              <a:rPr sz="2200" spc="-20" dirty="0">
                <a:latin typeface="Times New Roman" pitchFamily="18" charset="0"/>
                <a:cs typeface="Times New Roman" pitchFamily="18" charset="0"/>
              </a:rPr>
              <a:t>nn</a:t>
            </a:r>
            <a:r>
              <a:rPr sz="2200" dirty="0">
                <a:latin typeface="Times New Roman" pitchFamily="18" charset="0"/>
                <a:cs typeface="Times New Roman" pitchFamily="18" charset="0"/>
              </a:rPr>
              <a:t>e</a:t>
            </a:r>
            <a:r>
              <a:rPr sz="2200" spc="-10" dirty="0">
                <a:latin typeface="Times New Roman" pitchFamily="18" charset="0"/>
                <a:cs typeface="Times New Roman" pitchFamily="18" charset="0"/>
              </a:rPr>
              <a:t>ct </a:t>
            </a:r>
            <a:r>
              <a:rPr sz="2200" spc="-15" dirty="0">
                <a:latin typeface="Times New Roman" pitchFamily="18" charset="0"/>
                <a:cs typeface="Times New Roman" pitchFamily="18" charset="0"/>
              </a:rPr>
              <a:t>dif</a:t>
            </a:r>
            <a:r>
              <a:rPr sz="2200" spc="-5" dirty="0">
                <a:latin typeface="Times New Roman" pitchFamily="18" charset="0"/>
                <a:cs typeface="Times New Roman" pitchFamily="18" charset="0"/>
              </a:rPr>
              <a:t>f</a:t>
            </a:r>
            <a:r>
              <a:rPr sz="2200" spc="-15" dirty="0">
                <a:latin typeface="Times New Roman" pitchFamily="18" charset="0"/>
                <a:cs typeface="Times New Roman" pitchFamily="18" charset="0"/>
              </a:rPr>
              <a:t>ere</a:t>
            </a:r>
            <a:r>
              <a:rPr sz="2200" spc="-20" dirty="0">
                <a:latin typeface="Times New Roman" pitchFamily="18" charset="0"/>
                <a:cs typeface="Times New Roman" pitchFamily="18" charset="0"/>
              </a:rPr>
              <a:t>n</a:t>
            </a:r>
            <a:r>
              <a:rPr sz="2200" spc="-10" dirty="0">
                <a:latin typeface="Times New Roman" pitchFamily="18" charset="0"/>
                <a:cs typeface="Times New Roman" pitchFamily="18" charset="0"/>
              </a:rPr>
              <a:t>t</a:t>
            </a:r>
            <a:r>
              <a:rPr sz="2200" spc="80" dirty="0">
                <a:latin typeface="Times New Roman" pitchFamily="18" charset="0"/>
                <a:cs typeface="Times New Roman" pitchFamily="18" charset="0"/>
              </a:rPr>
              <a:t> </a:t>
            </a:r>
            <a:r>
              <a:rPr sz="2200" spc="-10" dirty="0">
                <a:latin typeface="Times New Roman" pitchFamily="18" charset="0"/>
                <a:cs typeface="Times New Roman" pitchFamily="18" charset="0"/>
              </a:rPr>
              <a:t>l</a:t>
            </a:r>
            <a:r>
              <a:rPr sz="2200" spc="-15" dirty="0">
                <a:latin typeface="Times New Roman" pitchFamily="18" charset="0"/>
                <a:cs typeface="Times New Roman" pitchFamily="18" charset="0"/>
              </a:rPr>
              <a:t>ay</a:t>
            </a:r>
            <a:r>
              <a:rPr sz="2200" spc="-10" dirty="0">
                <a:latin typeface="Times New Roman" pitchFamily="18" charset="0"/>
                <a:cs typeface="Times New Roman" pitchFamily="18" charset="0"/>
              </a:rPr>
              <a:t>er</a:t>
            </a:r>
            <a:r>
              <a:rPr sz="2200" spc="70" dirty="0">
                <a:latin typeface="Times New Roman" pitchFamily="18" charset="0"/>
                <a:cs typeface="Times New Roman" pitchFamily="18" charset="0"/>
              </a:rPr>
              <a:t> </a:t>
            </a:r>
            <a:r>
              <a:rPr sz="2200" spc="-20" dirty="0">
                <a:latin typeface="Times New Roman" pitchFamily="18" charset="0"/>
                <a:cs typeface="Times New Roman" pitchFamily="18" charset="0"/>
              </a:rPr>
              <a:t>de</a:t>
            </a:r>
            <a:r>
              <a:rPr sz="2200" spc="-10" dirty="0">
                <a:latin typeface="Times New Roman" pitchFamily="18" charset="0"/>
                <a:cs typeface="Times New Roman" pitchFamily="18" charset="0"/>
              </a:rPr>
              <a:t>vic</a:t>
            </a:r>
            <a:r>
              <a:rPr sz="2200" spc="-20" dirty="0">
                <a:latin typeface="Times New Roman" pitchFamily="18" charset="0"/>
                <a:cs typeface="Times New Roman" pitchFamily="18" charset="0"/>
              </a:rPr>
              <a:t>e</a:t>
            </a:r>
            <a:r>
              <a:rPr sz="2200" spc="-10" dirty="0">
                <a:latin typeface="Times New Roman" pitchFamily="18" charset="0"/>
                <a:cs typeface="Times New Roman" pitchFamily="18" charset="0"/>
              </a:rPr>
              <a:t>,</a:t>
            </a:r>
            <a:r>
              <a:rPr sz="2200" spc="55" dirty="0">
                <a:latin typeface="Times New Roman" pitchFamily="18" charset="0"/>
                <a:cs typeface="Times New Roman" pitchFamily="18" charset="0"/>
              </a:rPr>
              <a:t> </a:t>
            </a:r>
            <a:r>
              <a:rPr sz="2200" spc="-10" dirty="0">
                <a:latin typeface="Times New Roman" pitchFamily="18" charset="0"/>
                <a:cs typeface="Times New Roman" pitchFamily="18" charset="0"/>
              </a:rPr>
              <a:t>e.g.</a:t>
            </a:r>
            <a:r>
              <a:rPr sz="2200" spc="60" dirty="0">
                <a:latin typeface="Times New Roman" pitchFamily="18" charset="0"/>
                <a:cs typeface="Times New Roman" pitchFamily="18" charset="0"/>
              </a:rPr>
              <a:t> </a:t>
            </a:r>
            <a:r>
              <a:rPr sz="2200" spc="-15" dirty="0">
                <a:latin typeface="Times New Roman" pitchFamily="18" charset="0"/>
                <a:cs typeface="Times New Roman" pitchFamily="18" charset="0"/>
              </a:rPr>
              <a:t>hub</a:t>
            </a:r>
            <a:r>
              <a:rPr sz="2200" spc="65" dirty="0">
                <a:latin typeface="Times New Roman" pitchFamily="18" charset="0"/>
                <a:cs typeface="Times New Roman" pitchFamily="18" charset="0"/>
              </a:rPr>
              <a:t> </a:t>
            </a:r>
            <a:r>
              <a:rPr sz="2200" spc="-10" dirty="0">
                <a:latin typeface="Times New Roman" pitchFamily="18" charset="0"/>
                <a:cs typeface="Times New Roman" pitchFamily="18" charset="0"/>
              </a:rPr>
              <a:t>to</a:t>
            </a:r>
            <a:r>
              <a:rPr sz="2200" spc="75" dirty="0">
                <a:latin typeface="Times New Roman" pitchFamily="18" charset="0"/>
                <a:cs typeface="Times New Roman" pitchFamily="18" charset="0"/>
              </a:rPr>
              <a:t> </a:t>
            </a:r>
            <a:r>
              <a:rPr sz="2200" spc="-15" dirty="0">
                <a:latin typeface="Times New Roman" pitchFamily="18" charset="0"/>
                <a:cs typeface="Times New Roman" pitchFamily="18" charset="0"/>
              </a:rPr>
              <a:t>c</a:t>
            </a:r>
            <a:r>
              <a:rPr sz="2200" spc="-10" dirty="0">
                <a:latin typeface="Times New Roman" pitchFamily="18" charset="0"/>
                <a:cs typeface="Times New Roman" pitchFamily="18" charset="0"/>
              </a:rPr>
              <a:t>o</a:t>
            </a:r>
            <a:r>
              <a:rPr sz="2200" spc="-15" dirty="0">
                <a:latin typeface="Times New Roman" pitchFamily="18" charset="0"/>
                <a:cs typeface="Times New Roman" pitchFamily="18" charset="0"/>
              </a:rPr>
              <a:t>mpute</a:t>
            </a:r>
            <a:r>
              <a:rPr sz="2200" spc="-5" dirty="0">
                <a:latin typeface="Times New Roman" pitchFamily="18" charset="0"/>
                <a:cs typeface="Times New Roman" pitchFamily="18" charset="0"/>
              </a:rPr>
              <a:t>r</a:t>
            </a:r>
            <a:r>
              <a:rPr sz="2200" spc="-10" dirty="0">
                <a:latin typeface="Times New Roman" pitchFamily="18" charset="0"/>
                <a:cs typeface="Times New Roman" pitchFamily="18" charset="0"/>
              </a:rPr>
              <a:t>.</a:t>
            </a:r>
            <a:endParaRPr sz="2200" dirty="0">
              <a:latin typeface="Times New Roman" pitchFamily="18" charset="0"/>
              <a:cs typeface="Times New Roman" pitchFamily="18" charset="0"/>
            </a:endParaRPr>
          </a:p>
          <a:p>
            <a:pPr>
              <a:lnSpc>
                <a:spcPct val="100000"/>
              </a:lnSpc>
              <a:spcBef>
                <a:spcPts val="22"/>
              </a:spcBef>
              <a:buClr>
                <a:srgbClr val="9F4DA2"/>
              </a:buClr>
              <a:buFont typeface="Georgia"/>
              <a:buChar char="•"/>
            </a:pPr>
            <a:endParaRPr sz="2800" dirty="0">
              <a:latin typeface="Times New Roman" pitchFamily="18" charset="0"/>
              <a:cs typeface="Times New Roman" pitchFamily="18" charset="0"/>
            </a:endParaRPr>
          </a:p>
          <a:p>
            <a:pPr marL="378460" indent="-256540">
              <a:lnSpc>
                <a:spcPct val="100000"/>
              </a:lnSpc>
              <a:buClr>
                <a:srgbClr val="9F4DA2"/>
              </a:buClr>
              <a:buFont typeface="Georgia"/>
              <a:buChar char="•"/>
              <a:tabLst>
                <a:tab pos="379095" algn="l"/>
              </a:tabLst>
            </a:pPr>
            <a:r>
              <a:rPr sz="2200" spc="-15" dirty="0">
                <a:latin typeface="Times New Roman" pitchFamily="18" charset="0"/>
                <a:cs typeface="Times New Roman" pitchFamily="18" charset="0"/>
              </a:rPr>
              <a:t>Cros</a:t>
            </a:r>
            <a:r>
              <a:rPr sz="2200" spc="-5" dirty="0">
                <a:latin typeface="Times New Roman" pitchFamily="18" charset="0"/>
                <a:cs typeface="Times New Roman" pitchFamily="18" charset="0"/>
              </a:rPr>
              <a:t>s</a:t>
            </a:r>
            <a:r>
              <a:rPr sz="2200" spc="-10" dirty="0">
                <a:latin typeface="Times New Roman" pitchFamily="18" charset="0"/>
                <a:cs typeface="Times New Roman" pitchFamily="18" charset="0"/>
              </a:rPr>
              <a:t>-</a:t>
            </a:r>
            <a:r>
              <a:rPr sz="2200" spc="-20" dirty="0">
                <a:latin typeface="Times New Roman" pitchFamily="18" charset="0"/>
                <a:cs typeface="Times New Roman" pitchFamily="18" charset="0"/>
              </a:rPr>
              <a:t>ov</a:t>
            </a:r>
            <a:r>
              <a:rPr sz="2200" spc="-10" dirty="0">
                <a:latin typeface="Times New Roman" pitchFamily="18" charset="0"/>
                <a:cs typeface="Times New Roman" pitchFamily="18" charset="0"/>
              </a:rPr>
              <a:t>er</a:t>
            </a:r>
            <a:r>
              <a:rPr sz="2200" spc="254" dirty="0">
                <a:latin typeface="Times New Roman" pitchFamily="18" charset="0"/>
                <a:cs typeface="Times New Roman" pitchFamily="18" charset="0"/>
              </a:rPr>
              <a:t> </a:t>
            </a:r>
            <a:r>
              <a:rPr sz="2200" spc="-20" dirty="0">
                <a:latin typeface="Times New Roman" pitchFamily="18" charset="0"/>
                <a:cs typeface="Times New Roman" pitchFamily="18" charset="0"/>
              </a:rPr>
              <a:t>Cabl</a:t>
            </a:r>
            <a:r>
              <a:rPr sz="2200" spc="0" dirty="0">
                <a:latin typeface="Times New Roman" pitchFamily="18" charset="0"/>
                <a:cs typeface="Times New Roman" pitchFamily="18" charset="0"/>
              </a:rPr>
              <a:t>e</a:t>
            </a:r>
            <a:r>
              <a:rPr sz="2200" spc="-10" dirty="0">
                <a:latin typeface="Times New Roman" pitchFamily="18" charset="0"/>
                <a:cs typeface="Times New Roman" pitchFamily="18" charset="0"/>
              </a:rPr>
              <a:t>:</a:t>
            </a:r>
            <a:r>
              <a:rPr sz="2200" spc="254" dirty="0">
                <a:latin typeface="Times New Roman" pitchFamily="18" charset="0"/>
                <a:cs typeface="Times New Roman" pitchFamily="18" charset="0"/>
              </a:rPr>
              <a:t> </a:t>
            </a:r>
            <a:r>
              <a:rPr sz="2200" spc="-20" dirty="0">
                <a:latin typeface="Times New Roman" pitchFamily="18" charset="0"/>
                <a:cs typeface="Times New Roman" pitchFamily="18" charset="0"/>
              </a:rPr>
              <a:t>A</a:t>
            </a:r>
            <a:r>
              <a:rPr sz="2200" spc="-15" dirty="0">
                <a:latin typeface="Times New Roman" pitchFamily="18" charset="0"/>
                <a:cs typeface="Times New Roman" pitchFamily="18" charset="0"/>
              </a:rPr>
              <a:t>-B</a:t>
            </a:r>
            <a:r>
              <a:rPr sz="2200" spc="235" dirty="0">
                <a:latin typeface="Times New Roman" pitchFamily="18" charset="0"/>
                <a:cs typeface="Times New Roman" pitchFamily="18" charset="0"/>
              </a:rPr>
              <a:t> </a:t>
            </a:r>
            <a:r>
              <a:rPr sz="2200" spc="-10" dirty="0">
                <a:latin typeface="Times New Roman" pitchFamily="18" charset="0"/>
                <a:cs typeface="Times New Roman" pitchFamily="18" charset="0"/>
              </a:rPr>
              <a:t>or</a:t>
            </a:r>
            <a:r>
              <a:rPr sz="2200" spc="250" dirty="0">
                <a:latin typeface="Times New Roman" pitchFamily="18" charset="0"/>
                <a:cs typeface="Times New Roman" pitchFamily="18" charset="0"/>
              </a:rPr>
              <a:t> </a:t>
            </a:r>
            <a:r>
              <a:rPr sz="2200" spc="-20" dirty="0">
                <a:latin typeface="Times New Roman" pitchFamily="18" charset="0"/>
                <a:cs typeface="Times New Roman" pitchFamily="18" charset="0"/>
              </a:rPr>
              <a:t>B</a:t>
            </a:r>
            <a:r>
              <a:rPr sz="2200" spc="-15" dirty="0">
                <a:latin typeface="Times New Roman" pitchFamily="18" charset="0"/>
                <a:cs typeface="Times New Roman" pitchFamily="18" charset="0"/>
              </a:rPr>
              <a:t>-A</a:t>
            </a:r>
            <a:r>
              <a:rPr sz="2200" spc="250" dirty="0">
                <a:latin typeface="Times New Roman" pitchFamily="18" charset="0"/>
                <a:cs typeface="Times New Roman" pitchFamily="18" charset="0"/>
              </a:rPr>
              <a:t> </a:t>
            </a:r>
            <a:r>
              <a:rPr sz="2200" spc="-10" dirty="0">
                <a:latin typeface="Times New Roman" pitchFamily="18" charset="0"/>
                <a:cs typeface="Times New Roman" pitchFamily="18" charset="0"/>
              </a:rPr>
              <a:t>setting,</a:t>
            </a:r>
            <a:r>
              <a:rPr sz="2200" spc="254" dirty="0">
                <a:latin typeface="Times New Roman" pitchFamily="18" charset="0"/>
                <a:cs typeface="Times New Roman" pitchFamily="18" charset="0"/>
              </a:rPr>
              <a:t> </a:t>
            </a:r>
            <a:r>
              <a:rPr sz="2200" spc="-20" dirty="0">
                <a:latin typeface="Times New Roman" pitchFamily="18" charset="0"/>
                <a:cs typeface="Times New Roman" pitchFamily="18" charset="0"/>
              </a:rPr>
              <a:t>us</a:t>
            </a:r>
            <a:r>
              <a:rPr sz="2200" spc="-10" dirty="0">
                <a:latin typeface="Times New Roman" pitchFamily="18" charset="0"/>
                <a:cs typeface="Times New Roman" pitchFamily="18" charset="0"/>
              </a:rPr>
              <a:t>e</a:t>
            </a:r>
            <a:r>
              <a:rPr sz="2200" spc="-15" dirty="0">
                <a:latin typeface="Times New Roman" pitchFamily="18" charset="0"/>
                <a:cs typeface="Times New Roman" pitchFamily="18" charset="0"/>
              </a:rPr>
              <a:t>d</a:t>
            </a:r>
            <a:r>
              <a:rPr sz="2200" spc="260" dirty="0">
                <a:latin typeface="Times New Roman" pitchFamily="18" charset="0"/>
                <a:cs typeface="Times New Roman" pitchFamily="18" charset="0"/>
              </a:rPr>
              <a:t> </a:t>
            </a:r>
            <a:r>
              <a:rPr sz="2200" spc="-10" dirty="0">
                <a:latin typeface="Times New Roman" pitchFamily="18" charset="0"/>
                <a:cs typeface="Times New Roman" pitchFamily="18" charset="0"/>
              </a:rPr>
              <a:t>to</a:t>
            </a:r>
            <a:r>
              <a:rPr sz="2200" spc="254" dirty="0">
                <a:latin typeface="Times New Roman" pitchFamily="18" charset="0"/>
                <a:cs typeface="Times New Roman" pitchFamily="18" charset="0"/>
              </a:rPr>
              <a:t> </a:t>
            </a:r>
            <a:r>
              <a:rPr sz="2200" spc="-15" dirty="0">
                <a:latin typeface="Times New Roman" pitchFamily="18" charset="0"/>
                <a:cs typeface="Times New Roman" pitchFamily="18" charset="0"/>
              </a:rPr>
              <a:t>co</a:t>
            </a:r>
            <a:r>
              <a:rPr sz="2200" spc="-10" dirty="0">
                <a:latin typeface="Times New Roman" pitchFamily="18" charset="0"/>
                <a:cs typeface="Times New Roman" pitchFamily="18" charset="0"/>
              </a:rPr>
              <a:t>n</a:t>
            </a:r>
            <a:r>
              <a:rPr sz="2200" spc="-20" dirty="0">
                <a:latin typeface="Times New Roman" pitchFamily="18" charset="0"/>
                <a:cs typeface="Times New Roman" pitchFamily="18" charset="0"/>
              </a:rPr>
              <a:t>ne</a:t>
            </a:r>
            <a:r>
              <a:rPr sz="2200" spc="-10" dirty="0">
                <a:latin typeface="Times New Roman" pitchFamily="18" charset="0"/>
                <a:cs typeface="Times New Roman" pitchFamily="18" charset="0"/>
              </a:rPr>
              <a:t>ct</a:t>
            </a:r>
            <a:r>
              <a:rPr sz="2200" spc="254" dirty="0">
                <a:latin typeface="Times New Roman" pitchFamily="18" charset="0"/>
                <a:cs typeface="Times New Roman" pitchFamily="18" charset="0"/>
              </a:rPr>
              <a:t> </a:t>
            </a:r>
            <a:r>
              <a:rPr sz="2200" spc="-15" dirty="0">
                <a:latin typeface="Times New Roman" pitchFamily="18" charset="0"/>
                <a:cs typeface="Times New Roman" pitchFamily="18" charset="0"/>
              </a:rPr>
              <a:t>same</a:t>
            </a:r>
            <a:endParaRPr sz="2200" dirty="0">
              <a:latin typeface="Times New Roman" pitchFamily="18" charset="0"/>
              <a:cs typeface="Times New Roman" pitchFamily="18" charset="0"/>
            </a:endParaRPr>
          </a:p>
          <a:p>
            <a:pPr marL="120650" algn="ctr">
              <a:lnSpc>
                <a:spcPct val="100000"/>
              </a:lnSpc>
            </a:pPr>
            <a:r>
              <a:rPr sz="2200" spc="-10" dirty="0">
                <a:latin typeface="Times New Roman" pitchFamily="18" charset="0"/>
                <a:cs typeface="Times New Roman" pitchFamily="18" charset="0"/>
              </a:rPr>
              <a:t>l</a:t>
            </a:r>
            <a:r>
              <a:rPr sz="2200" spc="-15" dirty="0">
                <a:latin typeface="Times New Roman" pitchFamily="18" charset="0"/>
                <a:cs typeface="Times New Roman" pitchFamily="18" charset="0"/>
              </a:rPr>
              <a:t>ay</a:t>
            </a:r>
            <a:r>
              <a:rPr sz="2200" spc="-10" dirty="0">
                <a:latin typeface="Times New Roman" pitchFamily="18" charset="0"/>
                <a:cs typeface="Times New Roman" pitchFamily="18" charset="0"/>
              </a:rPr>
              <a:t>er</a:t>
            </a:r>
            <a:r>
              <a:rPr sz="2200" spc="65" dirty="0">
                <a:latin typeface="Times New Roman" pitchFamily="18" charset="0"/>
                <a:cs typeface="Times New Roman" pitchFamily="18" charset="0"/>
              </a:rPr>
              <a:t> </a:t>
            </a:r>
            <a:r>
              <a:rPr sz="2200" spc="-20" dirty="0">
                <a:latin typeface="Times New Roman" pitchFamily="18" charset="0"/>
                <a:cs typeface="Times New Roman" pitchFamily="18" charset="0"/>
              </a:rPr>
              <a:t>de</a:t>
            </a:r>
            <a:r>
              <a:rPr sz="2200" spc="-10" dirty="0">
                <a:latin typeface="Times New Roman" pitchFamily="18" charset="0"/>
                <a:cs typeface="Times New Roman" pitchFamily="18" charset="0"/>
              </a:rPr>
              <a:t>vic</a:t>
            </a:r>
            <a:r>
              <a:rPr sz="2200" spc="-20" dirty="0">
                <a:latin typeface="Times New Roman" pitchFamily="18" charset="0"/>
                <a:cs typeface="Times New Roman" pitchFamily="18" charset="0"/>
              </a:rPr>
              <a:t>e</a:t>
            </a:r>
            <a:r>
              <a:rPr sz="2200" spc="-10" dirty="0">
                <a:latin typeface="Times New Roman" pitchFamily="18" charset="0"/>
                <a:cs typeface="Times New Roman" pitchFamily="18" charset="0"/>
              </a:rPr>
              <a:t>,</a:t>
            </a:r>
            <a:r>
              <a:rPr sz="2200" spc="55" dirty="0">
                <a:latin typeface="Times New Roman" pitchFamily="18" charset="0"/>
                <a:cs typeface="Times New Roman" pitchFamily="18" charset="0"/>
              </a:rPr>
              <a:t> </a:t>
            </a:r>
            <a:r>
              <a:rPr sz="2200" spc="-10" dirty="0">
                <a:latin typeface="Times New Roman" pitchFamily="18" charset="0"/>
                <a:cs typeface="Times New Roman" pitchFamily="18" charset="0"/>
              </a:rPr>
              <a:t>e.g.</a:t>
            </a:r>
            <a:r>
              <a:rPr sz="2200" spc="75" dirty="0">
                <a:latin typeface="Times New Roman" pitchFamily="18" charset="0"/>
                <a:cs typeface="Times New Roman" pitchFamily="18" charset="0"/>
              </a:rPr>
              <a:t> </a:t>
            </a:r>
            <a:r>
              <a:rPr sz="2200" spc="-15" dirty="0">
                <a:latin typeface="Times New Roman" pitchFamily="18" charset="0"/>
                <a:cs typeface="Times New Roman" pitchFamily="18" charset="0"/>
              </a:rPr>
              <a:t>c</a:t>
            </a:r>
            <a:r>
              <a:rPr sz="2200" spc="-10" dirty="0">
                <a:latin typeface="Times New Roman" pitchFamily="18" charset="0"/>
                <a:cs typeface="Times New Roman" pitchFamily="18" charset="0"/>
              </a:rPr>
              <a:t>o</a:t>
            </a:r>
            <a:r>
              <a:rPr sz="2200" spc="-15" dirty="0">
                <a:latin typeface="Times New Roman" pitchFamily="18" charset="0"/>
                <a:cs typeface="Times New Roman" pitchFamily="18" charset="0"/>
              </a:rPr>
              <a:t>mputer</a:t>
            </a:r>
            <a:r>
              <a:rPr sz="2200" spc="80" dirty="0">
                <a:latin typeface="Times New Roman" pitchFamily="18" charset="0"/>
                <a:cs typeface="Times New Roman" pitchFamily="18" charset="0"/>
              </a:rPr>
              <a:t> </a:t>
            </a:r>
            <a:r>
              <a:rPr sz="2200" spc="-10" dirty="0">
                <a:latin typeface="Times New Roman" pitchFamily="18" charset="0"/>
                <a:cs typeface="Times New Roman" pitchFamily="18" charset="0"/>
              </a:rPr>
              <a:t>to</a:t>
            </a:r>
            <a:r>
              <a:rPr sz="2200" spc="65" dirty="0">
                <a:latin typeface="Times New Roman" pitchFamily="18" charset="0"/>
                <a:cs typeface="Times New Roman" pitchFamily="18" charset="0"/>
              </a:rPr>
              <a:t> </a:t>
            </a:r>
            <a:r>
              <a:rPr sz="2200" spc="-15" dirty="0">
                <a:latin typeface="Times New Roman" pitchFamily="18" charset="0"/>
                <a:cs typeface="Times New Roman" pitchFamily="18" charset="0"/>
              </a:rPr>
              <a:t>c</a:t>
            </a:r>
            <a:r>
              <a:rPr sz="2200" spc="-10" dirty="0">
                <a:latin typeface="Times New Roman" pitchFamily="18" charset="0"/>
                <a:cs typeface="Times New Roman" pitchFamily="18" charset="0"/>
              </a:rPr>
              <a:t>o</a:t>
            </a:r>
            <a:r>
              <a:rPr sz="2200" spc="-15" dirty="0">
                <a:latin typeface="Times New Roman" pitchFamily="18" charset="0"/>
                <a:cs typeface="Times New Roman" pitchFamily="18" charset="0"/>
              </a:rPr>
              <a:t>mputer,</a:t>
            </a:r>
            <a:r>
              <a:rPr sz="2200" spc="95" dirty="0">
                <a:latin typeface="Times New Roman" pitchFamily="18" charset="0"/>
                <a:cs typeface="Times New Roman" pitchFamily="18" charset="0"/>
              </a:rPr>
              <a:t> </a:t>
            </a:r>
            <a:r>
              <a:rPr sz="2200" spc="-10" dirty="0">
                <a:latin typeface="Times New Roman" pitchFamily="18" charset="0"/>
                <a:cs typeface="Times New Roman" pitchFamily="18" charset="0"/>
              </a:rPr>
              <a:t>router</a:t>
            </a:r>
            <a:r>
              <a:rPr sz="2200" spc="80" dirty="0">
                <a:latin typeface="Times New Roman" pitchFamily="18" charset="0"/>
                <a:cs typeface="Times New Roman" pitchFamily="18" charset="0"/>
              </a:rPr>
              <a:t> </a:t>
            </a:r>
            <a:r>
              <a:rPr sz="2200" spc="-10" dirty="0">
                <a:latin typeface="Times New Roman" pitchFamily="18" charset="0"/>
                <a:cs typeface="Times New Roman" pitchFamily="18" charset="0"/>
              </a:rPr>
              <a:t>to</a:t>
            </a:r>
            <a:r>
              <a:rPr sz="2200" spc="75" dirty="0">
                <a:latin typeface="Times New Roman" pitchFamily="18" charset="0"/>
                <a:cs typeface="Times New Roman" pitchFamily="18" charset="0"/>
              </a:rPr>
              <a:t> </a:t>
            </a:r>
            <a:r>
              <a:rPr sz="2200" spc="-15" dirty="0">
                <a:latin typeface="Times New Roman" pitchFamily="18" charset="0"/>
                <a:cs typeface="Times New Roman" pitchFamily="18" charset="0"/>
              </a:rPr>
              <a:t>c</a:t>
            </a:r>
            <a:r>
              <a:rPr sz="2200" spc="-10" dirty="0">
                <a:latin typeface="Times New Roman" pitchFamily="18" charset="0"/>
                <a:cs typeface="Times New Roman" pitchFamily="18" charset="0"/>
              </a:rPr>
              <a:t>o</a:t>
            </a:r>
            <a:r>
              <a:rPr sz="2200" spc="-15" dirty="0">
                <a:latin typeface="Times New Roman" pitchFamily="18" charset="0"/>
                <a:cs typeface="Times New Roman" pitchFamily="18" charset="0"/>
              </a:rPr>
              <a:t>mpute</a:t>
            </a:r>
            <a:r>
              <a:rPr sz="2200" spc="-5" dirty="0">
                <a:latin typeface="Times New Roman" pitchFamily="18" charset="0"/>
                <a:cs typeface="Times New Roman" pitchFamily="18" charset="0"/>
              </a:rPr>
              <a:t>r</a:t>
            </a:r>
            <a:r>
              <a:rPr sz="2200" spc="-10" dirty="0">
                <a:latin typeface="Times New Roman" pitchFamily="18" charset="0"/>
                <a:cs typeface="Times New Roman" pitchFamily="18" charset="0"/>
              </a:rPr>
              <a:t>.</a:t>
            </a:r>
            <a:endParaRPr sz="22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pc="-4" dirty="0">
                <a:latin typeface="Arial"/>
                <a:cs typeface="Arial"/>
              </a:rPr>
              <a:t>Coaxial</a:t>
            </a:r>
            <a:r>
              <a:rPr lang="en-US" b="1" spc="-26" dirty="0">
                <a:latin typeface="Arial"/>
                <a:cs typeface="Arial"/>
              </a:rPr>
              <a:t> </a:t>
            </a:r>
            <a:r>
              <a:rPr lang="en-US" b="1" spc="-4" dirty="0">
                <a:latin typeface="Arial"/>
                <a:cs typeface="Arial"/>
              </a:rPr>
              <a:t>Cable:</a:t>
            </a:r>
            <a:br>
              <a:rPr lang="en-US" dirty="0">
                <a:latin typeface="Arial"/>
                <a:cs typeface="Arial"/>
              </a:rPr>
            </a:br>
            <a:endParaRPr lang="en-US" dirty="0"/>
          </a:p>
        </p:txBody>
      </p:sp>
      <p:sp>
        <p:nvSpPr>
          <p:cNvPr id="3" name="Text Placeholder 2"/>
          <p:cNvSpPr>
            <a:spLocks noGrp="1"/>
          </p:cNvSpPr>
          <p:nvPr>
            <p:ph idx="1"/>
          </p:nvPr>
        </p:nvSpPr>
        <p:spPr>
          <a:xfrm>
            <a:off x="298174" y="1920737"/>
            <a:ext cx="8681520" cy="3569235"/>
          </a:xfrm>
        </p:spPr>
        <p:txBody>
          <a:bodyPr>
            <a:normAutofit/>
          </a:bodyPr>
          <a:lstStyle/>
          <a:p>
            <a:pPr marL="0" indent="0" algn="just">
              <a:lnSpc>
                <a:spcPct val="150000"/>
              </a:lnSpc>
              <a:spcBef>
                <a:spcPts val="0"/>
              </a:spcBef>
              <a:buSzPts val="3600"/>
              <a:buNone/>
              <a:tabLst>
                <a:tab pos="82391" algn="l"/>
              </a:tabLst>
            </a:pPr>
            <a:r>
              <a:rPr lang="en-US" sz="1800" b="1" dirty="0"/>
              <a:t>Coaxial cables</a:t>
            </a:r>
            <a:r>
              <a:rPr lang="en-US" sz="1800" dirty="0"/>
              <a:t> are the guided media that transmit the signal of higher frequency range compared to twisted pair cable. Coaxial cables are also called </a:t>
            </a:r>
            <a:r>
              <a:rPr lang="en-US" sz="1800" i="1" dirty="0"/>
              <a:t>coax</a:t>
            </a:r>
            <a:r>
              <a:rPr lang="en-US" sz="1800" dirty="0"/>
              <a:t>. (short form). </a:t>
            </a:r>
          </a:p>
          <a:p>
            <a:pPr marL="0" indent="0" algn="just">
              <a:lnSpc>
                <a:spcPct val="150000"/>
              </a:lnSpc>
              <a:spcBef>
                <a:spcPts val="0"/>
              </a:spcBef>
              <a:buSzPts val="3600"/>
              <a:buNone/>
              <a:tabLst>
                <a:tab pos="82391" algn="l"/>
              </a:tabLst>
            </a:pPr>
            <a:r>
              <a:rPr lang="en-US" sz="1800" dirty="0"/>
              <a:t>Two types of coaxial cables are widely used: 50 ohm cable and 75 ohm cable. 50 ohm cable is used for digital transmission and 75 ohm cable is used for analog transmission.</a:t>
            </a:r>
          </a:p>
          <a:p>
            <a:pPr marL="0" indent="0" algn="just">
              <a:lnSpc>
                <a:spcPct val="150000"/>
              </a:lnSpc>
              <a:spcBef>
                <a:spcPts val="0"/>
              </a:spcBef>
              <a:buSzPts val="3600"/>
              <a:buNone/>
              <a:tabLst>
                <a:tab pos="82391" algn="l"/>
              </a:tabLst>
            </a:pPr>
            <a:r>
              <a:rPr lang="en-US" sz="1800" dirty="0"/>
              <a:t>It has a large bandwidth and low losses. Co-axial cables are easy to install.</a:t>
            </a:r>
          </a:p>
          <a:p>
            <a:pPr marL="0" indent="0" algn="just">
              <a:lnSpc>
                <a:spcPct val="150000"/>
              </a:lnSpc>
              <a:spcBef>
                <a:spcPts val="0"/>
              </a:spcBef>
              <a:buSzPts val="3600"/>
              <a:buNone/>
              <a:tabLst>
                <a:tab pos="82391" algn="l"/>
              </a:tabLst>
            </a:pPr>
            <a:r>
              <a:rPr lang="en-US" sz="1800" dirty="0"/>
              <a:t>A coaxial cable consists of many small cables in a protective cover. The cover shields the cable from physical dangers as well as from electromagnetic interference. </a:t>
            </a:r>
          </a:p>
        </p:txBody>
      </p:sp>
    </p:spTree>
    <p:extLst>
      <p:ext uri="{BB962C8B-B14F-4D97-AF65-F5344CB8AC3E}">
        <p14:creationId xmlns:p14="http://schemas.microsoft.com/office/powerpoint/2010/main" val="180164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coaxial c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193" y="2049607"/>
            <a:ext cx="4890019" cy="3038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2405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spc="-4" dirty="0">
                <a:latin typeface="Arial"/>
                <a:cs typeface="Arial"/>
              </a:rPr>
            </a:br>
            <a:r>
              <a:rPr lang="en-US" b="1" spc="-4" dirty="0">
                <a:latin typeface="Arial"/>
                <a:cs typeface="Arial"/>
              </a:rPr>
              <a:t>Coaxial</a:t>
            </a:r>
            <a:r>
              <a:rPr lang="en-US" b="1" spc="-26" dirty="0">
                <a:latin typeface="Arial"/>
                <a:cs typeface="Arial"/>
              </a:rPr>
              <a:t> </a:t>
            </a:r>
            <a:r>
              <a:rPr lang="en-US" b="1" spc="-4" dirty="0">
                <a:latin typeface="Arial"/>
                <a:cs typeface="Arial"/>
              </a:rPr>
              <a:t>Cable:</a:t>
            </a:r>
            <a:br>
              <a:rPr lang="en-US" dirty="0">
                <a:latin typeface="Arial"/>
                <a:cs typeface="Arial"/>
              </a:rPr>
            </a:b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986" t="25957"/>
          <a:stretch/>
        </p:blipFill>
        <p:spPr>
          <a:xfrm>
            <a:off x="1018509" y="1950244"/>
            <a:ext cx="6776506" cy="3843392"/>
          </a:xfrm>
        </p:spPr>
      </p:pic>
    </p:spTree>
    <p:extLst>
      <p:ext uri="{BB962C8B-B14F-4D97-AF65-F5344CB8AC3E}">
        <p14:creationId xmlns:p14="http://schemas.microsoft.com/office/powerpoint/2010/main" val="1934991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spc="-4" dirty="0">
                <a:latin typeface="Arial"/>
                <a:cs typeface="Arial"/>
              </a:rPr>
            </a:br>
            <a:r>
              <a:rPr lang="en-US" b="1" spc="-4" dirty="0">
                <a:latin typeface="Arial"/>
                <a:cs typeface="Arial"/>
              </a:rPr>
              <a:t>Coaxial</a:t>
            </a:r>
            <a:r>
              <a:rPr lang="en-US" b="1" spc="-26" dirty="0">
                <a:latin typeface="Arial"/>
                <a:cs typeface="Arial"/>
              </a:rPr>
              <a:t> </a:t>
            </a:r>
            <a:r>
              <a:rPr lang="en-US" b="1" spc="-4" dirty="0">
                <a:latin typeface="Arial"/>
                <a:cs typeface="Arial"/>
              </a:rPr>
              <a:t>Cable:</a:t>
            </a:r>
            <a:br>
              <a:rPr lang="en-US" dirty="0">
                <a:latin typeface="Arial"/>
                <a:cs typeface="Arial"/>
              </a:rPr>
            </a:br>
            <a:endParaRPr lang="en-US" dirty="0"/>
          </a:p>
        </p:txBody>
      </p:sp>
      <p:sp>
        <p:nvSpPr>
          <p:cNvPr id="5" name="Content Placeholder 4"/>
          <p:cNvSpPr>
            <a:spLocks noGrp="1"/>
          </p:cNvSpPr>
          <p:nvPr>
            <p:ph idx="1"/>
          </p:nvPr>
        </p:nvSpPr>
        <p:spPr/>
        <p:txBody>
          <a:bodyPr/>
          <a:lstStyle/>
          <a:p>
            <a:pPr marL="0" indent="0" algn="ctr">
              <a:buNone/>
            </a:pPr>
            <a:r>
              <a:rPr lang="en-US" b="1" dirty="0">
                <a:solidFill>
                  <a:srgbClr val="FF0000"/>
                </a:solidFill>
              </a:rPr>
              <a:t>Advantages of Coaxial Cables </a:t>
            </a:r>
            <a:br>
              <a:rPr lang="en-US" b="1" dirty="0"/>
            </a:br>
            <a:endParaRPr lang="en-US" b="1" dirty="0"/>
          </a:p>
          <a:p>
            <a:pPr marL="0" indent="0">
              <a:buNone/>
            </a:pPr>
            <a:r>
              <a:rPr lang="en-US" dirty="0"/>
              <a:t>1. It can be used for both analog and digital transmission.</a:t>
            </a:r>
            <a:br>
              <a:rPr lang="en-US" dirty="0"/>
            </a:br>
            <a:r>
              <a:rPr lang="en-US" dirty="0"/>
              <a:t>2. It offers higher bandwidth as compared to twisted pair cable.</a:t>
            </a:r>
            <a:br>
              <a:rPr lang="en-US" dirty="0"/>
            </a:br>
            <a:r>
              <a:rPr lang="en-US" dirty="0"/>
              <a:t>3. Because of better shielding in coaxial cable, loss of signal is less.</a:t>
            </a:r>
            <a:br>
              <a:rPr lang="en-US" dirty="0"/>
            </a:br>
            <a:r>
              <a:rPr lang="en-US" dirty="0"/>
              <a:t>4. Better shielding also offers good noise immunity.</a:t>
            </a:r>
            <a:br>
              <a:rPr lang="en-US" dirty="0"/>
            </a:br>
            <a:r>
              <a:rPr lang="en-US" dirty="0"/>
              <a:t>5. It is relatively inexpensive as compared to optical fibers.</a:t>
            </a:r>
            <a:br>
              <a:rPr lang="en-US" dirty="0"/>
            </a:br>
            <a:r>
              <a:rPr lang="en-US" dirty="0"/>
              <a:t>6. It has lower error rates as compared to twisted pair.</a:t>
            </a:r>
            <a:br>
              <a:rPr lang="en-US" dirty="0"/>
            </a:br>
            <a:endParaRPr lang="en-US" dirty="0"/>
          </a:p>
        </p:txBody>
      </p:sp>
    </p:spTree>
    <p:extLst>
      <p:ext uri="{BB962C8B-B14F-4D97-AF65-F5344CB8AC3E}">
        <p14:creationId xmlns:p14="http://schemas.microsoft.com/office/powerpoint/2010/main" val="185389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58926" y="228600"/>
            <a:ext cx="7746874" cy="533400"/>
          </a:xfrm>
        </p:spPr>
        <p:txBody>
          <a:bodyPr>
            <a:noAutofit/>
          </a:bodyPr>
          <a:lstStyle/>
          <a:p>
            <a:pPr marL="12700" algn="ctr" defTabSz="914400">
              <a:lnSpc>
                <a:spcPct val="100000"/>
              </a:lnSpc>
            </a:pPr>
            <a:r>
              <a:rPr lang="en-US" altLang="en-US" sz="3600" b="1" spc="-215" dirty="0">
                <a:solidFill>
                  <a:srgbClr val="FF0000"/>
                </a:solidFill>
                <a:latin typeface="Times New Roman" panose="02020603050405020304" pitchFamily="18" charset="0"/>
                <a:ea typeface="+mn-ea"/>
                <a:cs typeface="Times New Roman" panose="02020603050405020304" pitchFamily="18" charset="0"/>
              </a:rPr>
              <a:t>Networking Devices</a:t>
            </a:r>
            <a:endParaRPr lang="en-US" sz="3600" b="1" spc="-215" dirty="0">
              <a:solidFill>
                <a:srgbClr val="FF0000"/>
              </a:solidFill>
              <a:latin typeface="Times New Roman" panose="02020603050405020304" pitchFamily="18" charset="0"/>
              <a:ea typeface="+mn-ea"/>
              <a:cs typeface="Times New Roman" panose="02020603050405020304" pitchFamily="18" charset="0"/>
            </a:endParaRPr>
          </a:p>
        </p:txBody>
      </p:sp>
      <p:sp>
        <p:nvSpPr>
          <p:cNvPr id="3" name="Text Placeholder 2"/>
          <p:cNvSpPr>
            <a:spLocks noGrp="1"/>
          </p:cNvSpPr>
          <p:nvPr>
            <p:ph idx="1"/>
          </p:nvPr>
        </p:nvSpPr>
        <p:spPr>
          <a:xfrm>
            <a:off x="558926" y="2355265"/>
            <a:ext cx="8026146" cy="484748"/>
          </a:xfrm>
        </p:spPr>
        <p:txBody>
          <a:bodyPr/>
          <a:lstStyle/>
          <a:p>
            <a:pPr algn="just"/>
            <a:r>
              <a:rPr lang="en-US" altLang="en-US" sz="1500" b="1" dirty="0">
                <a:solidFill>
                  <a:srgbClr val="000066"/>
                </a:solidFill>
                <a:latin typeface="Calibri" panose="020F0502020204030204" pitchFamily="34" charset="0"/>
              </a:rPr>
              <a:t>HUB, Switches, Routers,  ,Modems etc.</a:t>
            </a:r>
          </a:p>
          <a:p>
            <a:endParaRPr lang="en-US" dirty="0"/>
          </a:p>
        </p:txBody>
      </p:sp>
      <p:sp>
        <p:nvSpPr>
          <p:cNvPr id="6" name="Date Placeholder 5"/>
          <p:cNvSpPr>
            <a:spLocks noGrp="1"/>
          </p:cNvSpPr>
          <p:nvPr>
            <p:ph type="dt" sz="half" idx="10"/>
          </p:nvPr>
        </p:nvSpPr>
        <p:spPr>
          <a:prstGeom prst="rect">
            <a:avLst/>
          </a:prstGeom>
        </p:spPr>
        <p:txBody>
          <a:bodyPr/>
          <a:lstStyle/>
          <a:p>
            <a:fld id="{75621D09-9992-4C3A-8F9C-ADC992524D1F}" type="datetime5">
              <a:rPr lang="en-US" smtClean="0"/>
              <a:t>19-Jul-25</a:t>
            </a:fld>
            <a:endParaRPr lang="en-US"/>
          </a:p>
        </p:txBody>
      </p:sp>
      <p:sp>
        <p:nvSpPr>
          <p:cNvPr id="8" name="Slide Number Placeholder 7"/>
          <p:cNvSpPr>
            <a:spLocks noGrp="1"/>
          </p:cNvSpPr>
          <p:nvPr>
            <p:ph type="sldNum" sz="quarter" idx="12"/>
          </p:nvPr>
        </p:nvSpPr>
        <p:spPr>
          <a:prstGeom prst="rect">
            <a:avLst/>
          </a:prstGeom>
        </p:spPr>
        <p:txBody>
          <a:bodyPr/>
          <a:lstStyle/>
          <a:p>
            <a:fld id="{46A35AFE-5259-4C18-A598-E788DDECB59E}" type="slidenum">
              <a:rPr lang="en-US" smtClean="0"/>
              <a:t>3</a:t>
            </a:fld>
            <a:endParaRPr lang="en-US"/>
          </a:p>
        </p:txBody>
      </p:sp>
      <p:pic>
        <p:nvPicPr>
          <p:cNvPr id="4" name="Picture 10" descr="PC6209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5111" y="2192077"/>
            <a:ext cx="2907506"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noChangeArrowheads="1"/>
          </p:cNvPicPr>
          <p:nvPr/>
        </p:nvPicPr>
        <p:blipFill>
          <a:blip r:embed="rId3">
            <a:extLst>
              <a:ext uri="{28A0092B-C50C-407E-A947-70E740481C1C}">
                <a14:useLocalDpi xmlns:a14="http://schemas.microsoft.com/office/drawing/2010/main" val="0"/>
              </a:ext>
            </a:extLst>
          </a:blip>
          <a:srcRect t="18462" r="5984" b="10428"/>
          <a:stretch>
            <a:fillRect/>
          </a:stretch>
        </p:blipFill>
        <p:spPr bwMode="auto">
          <a:xfrm>
            <a:off x="558926" y="2840014"/>
            <a:ext cx="2530079" cy="1640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2066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spc="-4" dirty="0">
                <a:latin typeface="Arial"/>
                <a:cs typeface="Arial"/>
              </a:rPr>
            </a:br>
            <a:r>
              <a:rPr lang="en-US" b="1" spc="-4" dirty="0">
                <a:latin typeface="Arial"/>
                <a:cs typeface="Arial"/>
              </a:rPr>
              <a:t>Coaxial</a:t>
            </a:r>
            <a:r>
              <a:rPr lang="en-US" b="1" spc="-26" dirty="0">
                <a:latin typeface="Arial"/>
                <a:cs typeface="Arial"/>
              </a:rPr>
              <a:t> </a:t>
            </a:r>
            <a:r>
              <a:rPr lang="en-US" b="1" spc="-4" dirty="0">
                <a:latin typeface="Arial"/>
                <a:cs typeface="Arial"/>
              </a:rPr>
              <a:t>Cable:</a:t>
            </a:r>
            <a:br>
              <a:rPr lang="en-US" dirty="0">
                <a:latin typeface="Arial"/>
                <a:cs typeface="Arial"/>
              </a:rPr>
            </a:b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3144" y="1921593"/>
            <a:ext cx="4557713" cy="3421856"/>
          </a:xfrm>
        </p:spPr>
      </p:pic>
    </p:spTree>
    <p:extLst>
      <p:ext uri="{BB962C8B-B14F-4D97-AF65-F5344CB8AC3E}">
        <p14:creationId xmlns:p14="http://schemas.microsoft.com/office/powerpoint/2010/main" val="1884386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spc="-4" dirty="0">
                <a:latin typeface="Arial"/>
                <a:cs typeface="Arial"/>
              </a:rPr>
            </a:br>
            <a:r>
              <a:rPr lang="en-US" b="1" spc="-4" dirty="0">
                <a:latin typeface="Arial"/>
                <a:cs typeface="Arial"/>
              </a:rPr>
              <a:t>Coaxial</a:t>
            </a:r>
            <a:r>
              <a:rPr lang="en-US" b="1" spc="-26" dirty="0">
                <a:latin typeface="Arial"/>
                <a:cs typeface="Arial"/>
              </a:rPr>
              <a:t> </a:t>
            </a:r>
            <a:r>
              <a:rPr lang="en-US" b="1" spc="-4" dirty="0">
                <a:latin typeface="Arial"/>
                <a:cs typeface="Arial"/>
              </a:rPr>
              <a:t>Cable:</a:t>
            </a:r>
            <a:br>
              <a:rPr lang="en-US" dirty="0">
                <a:latin typeface="Arial"/>
                <a:cs typeface="Arial"/>
              </a:rPr>
            </a:br>
            <a:endParaRPr lang="en-US" dirty="0"/>
          </a:p>
        </p:txBody>
      </p:sp>
      <p:sp>
        <p:nvSpPr>
          <p:cNvPr id="3" name="Content Placeholder 2"/>
          <p:cNvSpPr>
            <a:spLocks noGrp="1"/>
          </p:cNvSpPr>
          <p:nvPr>
            <p:ph idx="1"/>
          </p:nvPr>
        </p:nvSpPr>
        <p:spPr/>
        <p:txBody>
          <a:bodyPr/>
          <a:lstStyle/>
          <a:p>
            <a:pPr marL="0" indent="0">
              <a:lnSpc>
                <a:spcPct val="150000"/>
              </a:lnSpc>
              <a:buNone/>
            </a:pPr>
            <a:r>
              <a:rPr lang="en-US" b="1" dirty="0">
                <a:solidFill>
                  <a:srgbClr val="FF0000"/>
                </a:solidFill>
              </a:rPr>
              <a:t>Applications of Co-axial Cables:</a:t>
            </a:r>
            <a:br>
              <a:rPr lang="en-US" dirty="0"/>
            </a:br>
            <a:r>
              <a:rPr lang="en-US" dirty="0"/>
              <a:t>(1) Cable TV</a:t>
            </a:r>
            <a:br>
              <a:rPr lang="en-US" dirty="0"/>
            </a:br>
            <a:r>
              <a:rPr lang="en-US" dirty="0"/>
              <a:t>(2) Digital transmission</a:t>
            </a:r>
          </a:p>
        </p:txBody>
      </p:sp>
    </p:spTree>
    <p:extLst>
      <p:ext uri="{BB962C8B-B14F-4D97-AF65-F5344CB8AC3E}">
        <p14:creationId xmlns:p14="http://schemas.microsoft.com/office/powerpoint/2010/main" val="3207317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spc="-4" dirty="0">
                <a:solidFill>
                  <a:schemeClr val="tx1"/>
                </a:solidFill>
                <a:cs typeface="Arial"/>
              </a:rPr>
            </a:br>
            <a:r>
              <a:rPr lang="en-US" sz="3000" b="1" spc="-4" dirty="0">
                <a:cs typeface="Arial"/>
              </a:rPr>
              <a:t>Optical Fiber:</a:t>
            </a:r>
            <a:br>
              <a:rPr lang="en-US" sz="3000" b="1" spc="-4" dirty="0">
                <a:cs typeface="Arial"/>
              </a:rPr>
            </a:br>
            <a:endParaRPr lang="en-US" sz="3000" b="1" dirty="0"/>
          </a:p>
        </p:txBody>
      </p:sp>
      <p:sp>
        <p:nvSpPr>
          <p:cNvPr id="3" name="Text Placeholder 2"/>
          <p:cNvSpPr>
            <a:spLocks noGrp="1"/>
          </p:cNvSpPr>
          <p:nvPr>
            <p:ph idx="1"/>
          </p:nvPr>
        </p:nvSpPr>
        <p:spPr/>
        <p:txBody>
          <a:bodyPr>
            <a:normAutofit/>
          </a:bodyPr>
          <a:lstStyle/>
          <a:p>
            <a:pPr algn="just">
              <a:spcBef>
                <a:spcPts val="0"/>
              </a:spcBef>
              <a:buSzPts val="3600"/>
              <a:tabLst>
                <a:tab pos="82391" algn="l"/>
              </a:tabLst>
            </a:pPr>
            <a:r>
              <a:rPr lang="en-US" dirty="0">
                <a:solidFill>
                  <a:schemeClr val="tx1"/>
                </a:solidFill>
                <a:cs typeface="Arial MT"/>
              </a:rPr>
              <a:t>Optical fibers are being used for transmission of information over large  distances more cost effectively than the copper wire connection.  Communication systems are now unthinkable without fiber optics.</a:t>
            </a:r>
          </a:p>
          <a:p>
            <a:pPr algn="just">
              <a:spcBef>
                <a:spcPts val="0"/>
              </a:spcBef>
              <a:buSzPts val="3600"/>
              <a:tabLst>
                <a:tab pos="82391" algn="l"/>
              </a:tabLst>
            </a:pPr>
            <a:r>
              <a:rPr lang="en-US" dirty="0">
                <a:solidFill>
                  <a:schemeClr val="tx1"/>
                </a:solidFill>
                <a:cs typeface="Arial MT"/>
              </a:rPr>
              <a:t>Optical fiber transmits data as light signals instead of electric signals.</a:t>
            </a:r>
          </a:p>
          <a:p>
            <a:pPr algn="just">
              <a:spcBef>
                <a:spcPts val="0"/>
              </a:spcBef>
              <a:buSzPts val="3600"/>
              <a:tabLst>
                <a:tab pos="82391" algn="l"/>
              </a:tabLst>
            </a:pPr>
            <a:r>
              <a:rPr lang="en-US" dirty="0">
                <a:solidFill>
                  <a:schemeClr val="tx1"/>
                </a:solidFill>
                <a:cs typeface="Arial MT"/>
              </a:rPr>
              <a:t>An optical fiber cable consists of</a:t>
            </a:r>
          </a:p>
          <a:p>
            <a:pPr marL="600075" lvl="2" indent="-257175" algn="just">
              <a:spcBef>
                <a:spcPts val="0"/>
              </a:spcBef>
              <a:buSzPct val="100000"/>
              <a:buFont typeface="Wingdings" panose="05000000000000000000" pitchFamily="2" charset="2"/>
              <a:buChar char="ü"/>
              <a:tabLst>
                <a:tab pos="82391" algn="l"/>
              </a:tabLst>
            </a:pPr>
            <a:r>
              <a:rPr lang="en-US" dirty="0">
                <a:solidFill>
                  <a:srgbClr val="FF0000"/>
                </a:solidFill>
                <a:cs typeface="Arial MT"/>
              </a:rPr>
              <a:t>Core - optical fiber conductor (glass) that transmits light,</a:t>
            </a:r>
          </a:p>
          <a:p>
            <a:pPr marL="600075" lvl="2" indent="-257175" algn="just">
              <a:spcBef>
                <a:spcPts val="0"/>
              </a:spcBef>
              <a:buSzPct val="100000"/>
              <a:buFont typeface="Wingdings" panose="05000000000000000000" pitchFamily="2" charset="2"/>
              <a:buChar char="ü"/>
              <a:tabLst>
                <a:tab pos="82391" algn="l"/>
              </a:tabLst>
            </a:pPr>
            <a:r>
              <a:rPr lang="en-US" dirty="0">
                <a:solidFill>
                  <a:srgbClr val="FF0000"/>
                </a:solidFill>
                <a:cs typeface="Arial MT"/>
              </a:rPr>
              <a:t>Cladding - an optical material that surrounds the core to prevent any light from  escaping the core, and</a:t>
            </a:r>
          </a:p>
          <a:p>
            <a:pPr marL="600075" lvl="2" indent="-257175" algn="just">
              <a:spcBef>
                <a:spcPts val="0"/>
              </a:spcBef>
              <a:buSzPct val="100000"/>
              <a:buFont typeface="Wingdings" panose="05000000000000000000" pitchFamily="2" charset="2"/>
              <a:buChar char="ü"/>
              <a:tabLst>
                <a:tab pos="82391" algn="l"/>
              </a:tabLst>
            </a:pPr>
            <a:r>
              <a:rPr lang="en-US" dirty="0">
                <a:solidFill>
                  <a:srgbClr val="FF0000"/>
                </a:solidFill>
                <a:cs typeface="Arial MT"/>
              </a:rPr>
              <a:t>Jacket - outer covering made of plastic to protect the fiber from damage.</a:t>
            </a:r>
          </a:p>
          <a:p>
            <a:pPr marL="269558" lvl="1" indent="-110014">
              <a:lnSpc>
                <a:spcPts val="555"/>
              </a:lnSpc>
              <a:buAutoNum type="arabicParenR"/>
              <a:tabLst>
                <a:tab pos="270034" algn="l"/>
              </a:tabLst>
            </a:pPr>
            <a:endParaRPr lang="en-US" sz="488" spc="-8" dirty="0">
              <a:solidFill>
                <a:srgbClr val="FF0000"/>
              </a:solidFill>
            </a:endParaRPr>
          </a:p>
          <a:p>
            <a:pPr marL="269558" lvl="1" indent="-110014">
              <a:lnSpc>
                <a:spcPts val="555"/>
              </a:lnSpc>
              <a:buAutoNum type="arabicParenR"/>
              <a:tabLst>
                <a:tab pos="270034" algn="l"/>
              </a:tabLst>
            </a:pPr>
            <a:endParaRPr lang="en-US" sz="488" spc="-8" dirty="0">
              <a:solidFill>
                <a:srgbClr val="FF0000"/>
              </a:solidFill>
            </a:endParaRPr>
          </a:p>
          <a:p>
            <a:pPr marL="269558" lvl="1" indent="-110014">
              <a:lnSpc>
                <a:spcPts val="555"/>
              </a:lnSpc>
              <a:buAutoNum type="arabicParenR"/>
              <a:tabLst>
                <a:tab pos="270034" algn="l"/>
              </a:tabLst>
            </a:pPr>
            <a:endParaRPr lang="en-US" sz="488" dirty="0">
              <a:solidFill>
                <a:srgbClr val="FF0000"/>
              </a:solidFill>
            </a:endParaRPr>
          </a:p>
          <a:p>
            <a:endParaRPr lang="en-US" dirty="0"/>
          </a:p>
        </p:txBody>
      </p:sp>
      <p:pic>
        <p:nvPicPr>
          <p:cNvPr id="4" name="object 6"/>
          <p:cNvPicPr/>
          <p:nvPr/>
        </p:nvPicPr>
        <p:blipFill>
          <a:blip r:embed="rId2" cstate="print"/>
          <a:stretch>
            <a:fillRect/>
          </a:stretch>
        </p:blipFill>
        <p:spPr>
          <a:xfrm>
            <a:off x="3412998" y="4886921"/>
            <a:ext cx="1826943" cy="792361"/>
          </a:xfrm>
          <a:prstGeom prst="rect">
            <a:avLst/>
          </a:prstGeom>
        </p:spPr>
      </p:pic>
    </p:spTree>
    <p:extLst>
      <p:ext uri="{BB962C8B-B14F-4D97-AF65-F5344CB8AC3E}">
        <p14:creationId xmlns:p14="http://schemas.microsoft.com/office/powerpoint/2010/main" val="1363393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2"/>
          <p:cNvGrpSpPr>
            <a:grpSpLocks/>
          </p:cNvGrpSpPr>
          <p:nvPr/>
        </p:nvGrpSpPr>
        <p:grpSpPr bwMode="auto">
          <a:xfrm>
            <a:off x="2114551" y="3302795"/>
            <a:ext cx="4538663" cy="1840706"/>
            <a:chOff x="816" y="2054"/>
            <a:chExt cx="3812" cy="1546"/>
          </a:xfrm>
        </p:grpSpPr>
        <p:sp>
          <p:nvSpPr>
            <p:cNvPr id="54277" name="Rectangle 3"/>
            <p:cNvSpPr>
              <a:spLocks noChangeArrowheads="1"/>
            </p:cNvSpPr>
            <p:nvPr/>
          </p:nvSpPr>
          <p:spPr bwMode="auto">
            <a:xfrm>
              <a:off x="816" y="2688"/>
              <a:ext cx="1488" cy="912"/>
            </a:xfrm>
            <a:prstGeom prst="rect">
              <a:avLst/>
            </a:prstGeom>
            <a:gradFill rotWithShape="0">
              <a:gsLst>
                <a:gs pos="0">
                  <a:srgbClr val="482F3E"/>
                </a:gs>
                <a:gs pos="50000">
                  <a:srgbClr val="F39FD1"/>
                </a:gs>
                <a:gs pos="100000">
                  <a:srgbClr val="482F3E"/>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buFont typeface="Arial"/>
                <a:buNone/>
              </a:pPr>
              <a:endParaRPr lang="en-US" sz="1050" kern="0">
                <a:solidFill>
                  <a:prstClr val="black"/>
                </a:solidFill>
                <a:sym typeface="Arial"/>
              </a:endParaRPr>
            </a:p>
          </p:txBody>
        </p:sp>
        <p:sp>
          <p:nvSpPr>
            <p:cNvPr id="54278" name="Rectangle 4"/>
            <p:cNvSpPr>
              <a:spLocks noChangeArrowheads="1"/>
            </p:cNvSpPr>
            <p:nvPr/>
          </p:nvSpPr>
          <p:spPr bwMode="auto">
            <a:xfrm>
              <a:off x="2304" y="2928"/>
              <a:ext cx="1248" cy="432"/>
            </a:xfrm>
            <a:prstGeom prst="rect">
              <a:avLst/>
            </a:prstGeom>
            <a:gradFill rotWithShape="0">
              <a:gsLst>
                <a:gs pos="0">
                  <a:srgbClr val="303A4C"/>
                </a:gs>
                <a:gs pos="50000">
                  <a:srgbClr val="A2C1FE"/>
                </a:gs>
                <a:gs pos="100000">
                  <a:srgbClr val="303A4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buFont typeface="Arial"/>
                <a:buNone/>
              </a:pPr>
              <a:endParaRPr lang="en-US" sz="1050" kern="0">
                <a:solidFill>
                  <a:prstClr val="black"/>
                </a:solidFill>
                <a:sym typeface="Arial"/>
              </a:endParaRPr>
            </a:p>
          </p:txBody>
        </p:sp>
        <p:sp>
          <p:nvSpPr>
            <p:cNvPr id="54279" name="Rectangle 5"/>
            <p:cNvSpPr>
              <a:spLocks noChangeArrowheads="1"/>
            </p:cNvSpPr>
            <p:nvPr/>
          </p:nvSpPr>
          <p:spPr bwMode="auto">
            <a:xfrm>
              <a:off x="3552" y="3024"/>
              <a:ext cx="1008" cy="192"/>
            </a:xfrm>
            <a:prstGeom prst="rect">
              <a:avLst/>
            </a:prstGeom>
            <a:gradFill rotWithShape="0">
              <a:gsLst>
                <a:gs pos="0">
                  <a:srgbClr val="46461C"/>
                </a:gs>
                <a:gs pos="50000">
                  <a:srgbClr val="EAEC5E"/>
                </a:gs>
                <a:gs pos="100000">
                  <a:srgbClr val="46461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rgbClr val="000000"/>
                </a:buClr>
                <a:buFont typeface="Arial"/>
                <a:buNone/>
              </a:pPr>
              <a:endParaRPr lang="en-US" sz="1050" kern="0">
                <a:solidFill>
                  <a:prstClr val="black"/>
                </a:solidFill>
                <a:sym typeface="Arial"/>
              </a:endParaRPr>
            </a:p>
          </p:txBody>
        </p:sp>
        <p:sp>
          <p:nvSpPr>
            <p:cNvPr id="54280" name="Line 6"/>
            <p:cNvSpPr>
              <a:spLocks noChangeShapeType="1"/>
            </p:cNvSpPr>
            <p:nvPr/>
          </p:nvSpPr>
          <p:spPr bwMode="auto">
            <a:xfrm>
              <a:off x="1440" y="2352"/>
              <a:ext cx="0" cy="336"/>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a:buClr>
                  <a:srgbClr val="000000"/>
                </a:buClr>
                <a:buFont typeface="Arial"/>
                <a:buNone/>
              </a:pPr>
              <a:endParaRPr lang="en-US" sz="1050" kern="0">
                <a:solidFill>
                  <a:srgbClr val="000000"/>
                </a:solidFill>
                <a:latin typeface="Arial"/>
                <a:cs typeface="Arial"/>
                <a:sym typeface="Arial"/>
              </a:endParaRPr>
            </a:p>
          </p:txBody>
        </p:sp>
        <p:sp>
          <p:nvSpPr>
            <p:cNvPr id="54281" name="Rectangle 7"/>
            <p:cNvSpPr>
              <a:spLocks noChangeArrowheads="1"/>
            </p:cNvSpPr>
            <p:nvPr/>
          </p:nvSpPr>
          <p:spPr bwMode="auto">
            <a:xfrm>
              <a:off x="854" y="2054"/>
              <a:ext cx="8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Clr>
                  <a:srgbClr val="000000"/>
                </a:buClr>
                <a:buFont typeface="Arial"/>
                <a:buNone/>
              </a:pPr>
              <a:r>
                <a:rPr lang="en-US" altLang="en-US" sz="1050" b="1" kern="0">
                  <a:solidFill>
                    <a:prstClr val="black"/>
                  </a:solidFill>
                  <a:sym typeface="Arial"/>
                </a:rPr>
                <a:t>plastic jacket</a:t>
              </a:r>
            </a:p>
          </p:txBody>
        </p:sp>
        <p:sp>
          <p:nvSpPr>
            <p:cNvPr id="54282" name="Line 8"/>
            <p:cNvSpPr>
              <a:spLocks noChangeShapeType="1"/>
            </p:cNvSpPr>
            <p:nvPr/>
          </p:nvSpPr>
          <p:spPr bwMode="auto">
            <a:xfrm>
              <a:off x="2832" y="2592"/>
              <a:ext cx="0" cy="336"/>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a:buClr>
                  <a:srgbClr val="000000"/>
                </a:buClr>
                <a:buFont typeface="Arial"/>
                <a:buNone/>
              </a:pPr>
              <a:endParaRPr lang="en-US" sz="1050" kern="0">
                <a:solidFill>
                  <a:srgbClr val="000000"/>
                </a:solidFill>
                <a:latin typeface="Arial"/>
                <a:cs typeface="Arial"/>
                <a:sym typeface="Arial"/>
              </a:endParaRPr>
            </a:p>
          </p:txBody>
        </p:sp>
        <p:sp>
          <p:nvSpPr>
            <p:cNvPr id="54283" name="Rectangle 9"/>
            <p:cNvSpPr>
              <a:spLocks noChangeArrowheads="1"/>
            </p:cNvSpPr>
            <p:nvPr/>
          </p:nvSpPr>
          <p:spPr bwMode="auto">
            <a:xfrm>
              <a:off x="2564" y="2054"/>
              <a:ext cx="94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a:buNone/>
              </a:pPr>
              <a:r>
                <a:rPr lang="en-US" altLang="en-US" sz="1050" b="1" kern="0">
                  <a:solidFill>
                    <a:prstClr val="black"/>
                  </a:solidFill>
                  <a:sym typeface="Arial"/>
                </a:rPr>
                <a:t>glass or plastic</a:t>
              </a:r>
            </a:p>
            <a:p>
              <a:pPr algn="ctr">
                <a:buClr>
                  <a:srgbClr val="000000"/>
                </a:buClr>
                <a:buFont typeface="Arial"/>
                <a:buNone/>
              </a:pPr>
              <a:r>
                <a:rPr lang="en-US" altLang="en-US" sz="1050" b="1" kern="0">
                  <a:solidFill>
                    <a:prstClr val="black"/>
                  </a:solidFill>
                  <a:sym typeface="Arial"/>
                </a:rPr>
                <a:t>cladding</a:t>
              </a:r>
            </a:p>
          </p:txBody>
        </p:sp>
        <p:sp>
          <p:nvSpPr>
            <p:cNvPr id="54284" name="Line 10"/>
            <p:cNvSpPr>
              <a:spLocks noChangeShapeType="1"/>
            </p:cNvSpPr>
            <p:nvPr/>
          </p:nvSpPr>
          <p:spPr bwMode="auto">
            <a:xfrm>
              <a:off x="4128" y="2688"/>
              <a:ext cx="0" cy="336"/>
            </a:xfrm>
            <a:prstGeom prst="line">
              <a:avLst/>
            </a:prstGeom>
            <a:noFill/>
            <a:ln w="508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a:buClr>
                  <a:srgbClr val="000000"/>
                </a:buClr>
                <a:buFont typeface="Arial"/>
                <a:buNone/>
              </a:pPr>
              <a:endParaRPr lang="en-US" sz="1050" kern="0">
                <a:solidFill>
                  <a:srgbClr val="000000"/>
                </a:solidFill>
                <a:latin typeface="Arial"/>
                <a:cs typeface="Arial"/>
                <a:sym typeface="Arial"/>
              </a:endParaRPr>
            </a:p>
          </p:txBody>
        </p:sp>
        <p:sp>
          <p:nvSpPr>
            <p:cNvPr id="54285" name="Rectangle 11"/>
            <p:cNvSpPr>
              <a:spLocks noChangeArrowheads="1"/>
            </p:cNvSpPr>
            <p:nvPr/>
          </p:nvSpPr>
          <p:spPr bwMode="auto">
            <a:xfrm>
              <a:off x="3995" y="2150"/>
              <a:ext cx="63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buClr>
                  <a:srgbClr val="000000"/>
                </a:buClr>
                <a:buFont typeface="Arial"/>
                <a:buNone/>
              </a:pPr>
              <a:r>
                <a:rPr lang="en-US" altLang="en-US" sz="1050" b="1" kern="0">
                  <a:solidFill>
                    <a:prstClr val="black"/>
                  </a:solidFill>
                  <a:sym typeface="Arial"/>
                </a:rPr>
                <a:t>fiber core</a:t>
              </a:r>
            </a:p>
          </p:txBody>
        </p:sp>
      </p:grpSp>
      <p:sp>
        <p:nvSpPr>
          <p:cNvPr id="54275" name="Rectangle 12"/>
          <p:cNvSpPr>
            <a:spLocks noGrp="1" noChangeArrowheads="1"/>
          </p:cNvSpPr>
          <p:nvPr>
            <p:ph type="title"/>
          </p:nvPr>
        </p:nvSpPr>
        <p:spPr/>
        <p:txBody>
          <a:bodyPr/>
          <a:lstStyle/>
          <a:p>
            <a:pPr eaLnBrk="1" hangingPunct="1"/>
            <a:r>
              <a:rPr lang="en-US" altLang="en-US"/>
              <a:t>Fiber Optic Layers</a:t>
            </a:r>
          </a:p>
        </p:txBody>
      </p:sp>
      <p:sp>
        <p:nvSpPr>
          <p:cNvPr id="54276" name="Rectangle 1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en-US"/>
              <a:t>consists of three concentric sections</a:t>
            </a:r>
          </a:p>
        </p:txBody>
      </p:sp>
    </p:spTree>
    <p:extLst>
      <p:ext uri="{BB962C8B-B14F-4D97-AF65-F5344CB8AC3E}">
        <p14:creationId xmlns:p14="http://schemas.microsoft.com/office/powerpoint/2010/main" val="168472646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8174" y="948929"/>
            <a:ext cx="8217176" cy="521287"/>
          </a:xfrm>
        </p:spPr>
        <p:txBody>
          <a:bodyPr>
            <a:normAutofit fontScale="90000"/>
          </a:bodyPr>
          <a:lstStyle/>
          <a:p>
            <a:br>
              <a:rPr lang="en-US" sz="2700" b="1" spc="-4" dirty="0">
                <a:latin typeface="Arial"/>
                <a:cs typeface="Arial"/>
              </a:rPr>
            </a:br>
            <a:br>
              <a:rPr lang="en-US" sz="2700" b="1" spc="-4" dirty="0">
                <a:latin typeface="Arial"/>
                <a:cs typeface="Arial"/>
              </a:rPr>
            </a:br>
            <a:r>
              <a:rPr lang="en-US" sz="2700" b="1" spc="-4" dirty="0">
                <a:latin typeface="Arial"/>
                <a:cs typeface="Arial"/>
              </a:rPr>
              <a:t>The Advantages of Optical Fibers over wires are:</a:t>
            </a:r>
            <a:br>
              <a:rPr lang="en-US" sz="2400" dirty="0"/>
            </a:br>
            <a:br>
              <a:rPr lang="en-US" sz="2700" dirty="0">
                <a:latin typeface="Arial"/>
                <a:cs typeface="Arial"/>
              </a:rPr>
            </a:br>
            <a:endParaRPr lang="en-US" sz="2700" b="1" spc="-4" dirty="0">
              <a:cs typeface="Arial"/>
            </a:endParaRPr>
          </a:p>
        </p:txBody>
      </p:sp>
      <p:sp>
        <p:nvSpPr>
          <p:cNvPr id="3" name="Text Placeholder 2"/>
          <p:cNvSpPr>
            <a:spLocks noGrp="1"/>
          </p:cNvSpPr>
          <p:nvPr>
            <p:ph idx="1"/>
          </p:nvPr>
        </p:nvSpPr>
        <p:spPr>
          <a:xfrm>
            <a:off x="117872" y="1639492"/>
            <a:ext cx="8872538" cy="4211240"/>
          </a:xfrm>
        </p:spPr>
        <p:txBody>
          <a:bodyPr>
            <a:normAutofit/>
          </a:bodyPr>
          <a:lstStyle/>
          <a:p>
            <a:pPr marL="0" indent="0">
              <a:buNone/>
            </a:pPr>
            <a:r>
              <a:rPr lang="en-US" b="1" dirty="0">
                <a:solidFill>
                  <a:srgbClr val="FF0000"/>
                </a:solidFill>
              </a:rPr>
              <a:t>Bandwidth - </a:t>
            </a:r>
            <a:r>
              <a:rPr lang="en-US" dirty="0"/>
              <a:t>Fiber optic cables have a much greater bandwidth than metal cables. </a:t>
            </a:r>
          </a:p>
          <a:p>
            <a:pPr marL="0" indent="0">
              <a:buNone/>
            </a:pPr>
            <a:r>
              <a:rPr lang="en-US" b="1" dirty="0">
                <a:solidFill>
                  <a:srgbClr val="FF0000"/>
                </a:solidFill>
              </a:rPr>
              <a:t>Low Power Loss - </a:t>
            </a:r>
            <a:r>
              <a:rPr lang="en-US" dirty="0"/>
              <a:t>An optical fiber offers low power loss, which allows for longer transmission distances</a:t>
            </a:r>
          </a:p>
          <a:p>
            <a:pPr marL="0" indent="0">
              <a:buNone/>
            </a:pPr>
            <a:r>
              <a:rPr lang="en-US" sz="1725" b="1" dirty="0">
                <a:solidFill>
                  <a:srgbClr val="FF0000"/>
                </a:solidFill>
              </a:rPr>
              <a:t>Interference - </a:t>
            </a:r>
            <a:r>
              <a:rPr lang="en-US" dirty="0"/>
              <a:t>Fiber optic cables are immune to electromagnetic interference. It can also be run in electrically noisy environments without concern as electrical noise will not affect fiber.</a:t>
            </a:r>
          </a:p>
          <a:p>
            <a:pPr marL="0" indent="0">
              <a:buNone/>
            </a:pPr>
            <a:r>
              <a:rPr lang="en-US" sz="1725" b="1" dirty="0">
                <a:solidFill>
                  <a:srgbClr val="FF0000"/>
                </a:solidFill>
              </a:rPr>
              <a:t>Weight- </a:t>
            </a:r>
            <a:r>
              <a:rPr lang="en-US" dirty="0"/>
              <a:t>Fiber optic cables are much thinner and lighter than metal wires. </a:t>
            </a:r>
          </a:p>
          <a:p>
            <a:pPr marL="0" indent="0">
              <a:buNone/>
            </a:pPr>
            <a:endParaRPr lang="en-US" dirty="0"/>
          </a:p>
        </p:txBody>
      </p:sp>
    </p:spTree>
    <p:extLst>
      <p:ext uri="{BB962C8B-B14F-4D97-AF65-F5344CB8AC3E}">
        <p14:creationId xmlns:p14="http://schemas.microsoft.com/office/powerpoint/2010/main" val="1400154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br>
              <a:rPr lang="en-US" dirty="0"/>
            </a:br>
            <a:r>
              <a:rPr lang="en-US" dirty="0"/>
              <a:t>The Disadvantages of Optical Fiber are:</a:t>
            </a:r>
            <a:br>
              <a:rPr lang="en-US" dirty="0"/>
            </a:br>
            <a:endParaRPr lang="en-US" dirty="0"/>
          </a:p>
        </p:txBody>
      </p:sp>
      <p:sp>
        <p:nvSpPr>
          <p:cNvPr id="3" name="Text Placeholder 2"/>
          <p:cNvSpPr>
            <a:spLocks noGrp="1"/>
          </p:cNvSpPr>
          <p:nvPr>
            <p:ph idx="1"/>
          </p:nvPr>
        </p:nvSpPr>
        <p:spPr>
          <a:xfrm>
            <a:off x="160735" y="1896666"/>
            <a:ext cx="8743949" cy="4104084"/>
          </a:xfrm>
        </p:spPr>
        <p:txBody>
          <a:bodyPr>
            <a:normAutofit/>
          </a:bodyPr>
          <a:lstStyle/>
          <a:p>
            <a:pPr algn="just">
              <a:lnSpc>
                <a:spcPct val="145000"/>
              </a:lnSpc>
            </a:pPr>
            <a:r>
              <a:rPr lang="en-US" sz="2325" b="1" dirty="0">
                <a:solidFill>
                  <a:srgbClr val="FF0000"/>
                </a:solidFill>
              </a:rPr>
              <a:t>Expensive to Install </a:t>
            </a:r>
            <a:r>
              <a:rPr lang="en-US" sz="2325" dirty="0"/>
              <a:t>- The optical fibers are more expensive to install, and they have to be installed by the specialists..</a:t>
            </a:r>
          </a:p>
          <a:p>
            <a:pPr algn="just">
              <a:lnSpc>
                <a:spcPct val="145000"/>
              </a:lnSpc>
            </a:pPr>
            <a:r>
              <a:rPr lang="en-US" sz="2325" b="1" dirty="0">
                <a:solidFill>
                  <a:srgbClr val="FF0000"/>
                </a:solidFill>
              </a:rPr>
              <a:t>Highly Susceptible </a:t>
            </a:r>
            <a:r>
              <a:rPr lang="en-US" sz="2325" dirty="0"/>
              <a:t>- The fiber optic cable is a small and compact cable, and it is highly susceptible to becoming cut or damaged during installation or construction activities.</a:t>
            </a:r>
          </a:p>
          <a:p>
            <a:pPr algn="just">
              <a:lnSpc>
                <a:spcPct val="145000"/>
              </a:lnSpc>
            </a:pPr>
            <a:r>
              <a:rPr lang="en-US" sz="2325" b="1" dirty="0">
                <a:solidFill>
                  <a:srgbClr val="FF0000"/>
                </a:solidFill>
              </a:rPr>
              <a:t>Can’t Be Curved </a:t>
            </a:r>
            <a:r>
              <a:rPr lang="en-US" sz="2325" dirty="0"/>
              <a:t>-. The fibers can be broken or have transmission losses when wrapped around curves of only a few centimeters radius.</a:t>
            </a:r>
          </a:p>
          <a:p>
            <a:endParaRPr lang="en-US" dirty="0"/>
          </a:p>
        </p:txBody>
      </p:sp>
    </p:spTree>
    <p:extLst>
      <p:ext uri="{BB962C8B-B14F-4D97-AF65-F5344CB8AC3E}">
        <p14:creationId xmlns:p14="http://schemas.microsoft.com/office/powerpoint/2010/main" val="2680220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Image result for twisted pair cable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857250"/>
            <a:ext cx="63436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479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 y="228600"/>
            <a:ext cx="8217176" cy="521287"/>
          </a:xfrm>
        </p:spPr>
        <p:txBody>
          <a:bodyPr>
            <a:noAutofit/>
          </a:bodyPr>
          <a:lstStyle/>
          <a:p>
            <a:pPr lvl="0"/>
            <a:r>
              <a:rPr lang="en-US" sz="3600" b="1" dirty="0"/>
              <a:t>Radio Waves</a:t>
            </a:r>
          </a:p>
        </p:txBody>
      </p:sp>
      <p:sp>
        <p:nvSpPr>
          <p:cNvPr id="3" name="Text Placeholder 2"/>
          <p:cNvSpPr>
            <a:spLocks noGrp="1"/>
          </p:cNvSpPr>
          <p:nvPr>
            <p:ph idx="1"/>
          </p:nvPr>
        </p:nvSpPr>
        <p:spPr>
          <a:xfrm>
            <a:off x="190500" y="990600"/>
            <a:ext cx="8763000" cy="6056494"/>
          </a:xfrm>
        </p:spPr>
        <p:txBody>
          <a:bodyPr>
            <a:noAutofit/>
          </a:bodyPr>
          <a:lstStyle/>
          <a:p>
            <a:pPr algn="just"/>
            <a:r>
              <a:rPr lang="en-US" sz="2000" dirty="0">
                <a:latin typeface="+mn-lt"/>
              </a:rPr>
              <a:t> Waves ranging in frequencies between 3 kHz and 1 GHz are called radio waves. Radio waves, for the most part, are omnidirectional. When an antenna transmits radio waves, they are propagated in all directions. This means that the sending and receiving antennas do not have to be aligned. </a:t>
            </a:r>
          </a:p>
          <a:p>
            <a:pPr algn="just"/>
            <a:r>
              <a:rPr lang="en-US" sz="2000" dirty="0">
                <a:latin typeface="+mn-lt"/>
              </a:rPr>
              <a:t>These waves are easy to generate and these can travel along long distances. These waves are omni directional in nature which means that they can travel in all the directions. They are widely used for the communication between both indoor and outdoor because they have the property that they can penetrate through the walls very easily. These waves are usually used for AM and FM radio, television, cellular phones and wireless LAN. </a:t>
            </a:r>
            <a:r>
              <a:rPr lang="en-US" sz="2000" dirty="0">
                <a:solidFill>
                  <a:srgbClr val="000000"/>
                </a:solidFill>
                <a:effectLst/>
                <a:latin typeface="+mn-lt"/>
              </a:rPr>
              <a:t>It is a technique where data is transmitted using radio waves and therefore energy travels through the air rather than copper or glass.</a:t>
            </a:r>
            <a:endParaRPr lang="en-US" sz="2000" dirty="0">
              <a:latin typeface="+mn-lt"/>
            </a:endParaRPr>
          </a:p>
        </p:txBody>
      </p:sp>
    </p:spTree>
    <p:extLst>
      <p:ext uri="{BB962C8B-B14F-4D97-AF65-F5344CB8AC3E}">
        <p14:creationId xmlns:p14="http://schemas.microsoft.com/office/powerpoint/2010/main" val="790682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8172" y="228601"/>
            <a:ext cx="8236227" cy="685800"/>
          </a:xfrm>
        </p:spPr>
        <p:txBody>
          <a:bodyPr>
            <a:normAutofit fontScale="90000"/>
          </a:bodyPr>
          <a:lstStyle/>
          <a:p>
            <a:r>
              <a:rPr lang="en-US" b="1" dirty="0">
                <a:latin typeface="Arial"/>
                <a:cs typeface="Arial"/>
              </a:rPr>
              <a:t>Microwave</a:t>
            </a:r>
            <a:r>
              <a:rPr lang="en-US" b="1" spc="-23" dirty="0">
                <a:latin typeface="Arial"/>
                <a:cs typeface="Arial"/>
              </a:rPr>
              <a:t> </a:t>
            </a:r>
            <a:r>
              <a:rPr lang="en-US" b="1" spc="-4" dirty="0">
                <a:latin typeface="Arial"/>
                <a:cs typeface="Arial"/>
              </a:rPr>
              <a:t>Transmission:</a:t>
            </a:r>
            <a:br>
              <a:rPr lang="en-US" dirty="0">
                <a:latin typeface="Arial"/>
                <a:cs typeface="Arial"/>
              </a:rPr>
            </a:br>
            <a:endParaRPr lang="en-US" dirty="0"/>
          </a:p>
        </p:txBody>
      </p:sp>
      <p:sp>
        <p:nvSpPr>
          <p:cNvPr id="3" name="Text Placeholder 2"/>
          <p:cNvSpPr>
            <a:spLocks noGrp="1"/>
          </p:cNvSpPr>
          <p:nvPr>
            <p:ph idx="1"/>
          </p:nvPr>
        </p:nvSpPr>
        <p:spPr>
          <a:xfrm>
            <a:off x="293256" y="1051236"/>
            <a:ext cx="8627943" cy="3569235"/>
          </a:xfrm>
        </p:spPr>
        <p:txBody>
          <a:bodyPr>
            <a:normAutofit/>
          </a:bodyPr>
          <a:lstStyle/>
          <a:p>
            <a:pPr algn="just"/>
            <a:r>
              <a:rPr lang="en-US" sz="1800" dirty="0"/>
              <a:t>The transmission of data through microwave in telecommunication involves the sending and receiving of microwave signals over a microwave link. </a:t>
            </a:r>
          </a:p>
          <a:p>
            <a:r>
              <a:rPr lang="en-US" sz="1800" dirty="0"/>
              <a:t>Microwave links are used for point-to-point communications. It is a point-to-point, rather than a broadcast, transmission system. Additionally, each antenna must be within line of sight of the next antenna. If the frequencies are higher within the microwave band given in this impact is more than lower frequencies in the same band.</a:t>
            </a:r>
          </a:p>
          <a:p>
            <a:pPr marL="0" indent="0">
              <a:buNone/>
            </a:pPr>
            <a:endParaRPr lang="en-US" dirty="0"/>
          </a:p>
        </p:txBody>
      </p:sp>
      <p:pic>
        <p:nvPicPr>
          <p:cNvPr id="6" name="Picture 5">
            <a:extLst>
              <a:ext uri="{FF2B5EF4-FFF2-40B4-BE49-F238E27FC236}">
                <a16:creationId xmlns:a16="http://schemas.microsoft.com/office/drawing/2014/main" id="{C8D6ADBF-B3F7-4756-87F2-DE265D9AB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4620471"/>
            <a:ext cx="4362870" cy="2237529"/>
          </a:xfrm>
          <a:prstGeom prst="rect">
            <a:avLst/>
          </a:prstGeom>
        </p:spPr>
      </p:pic>
    </p:spTree>
    <p:extLst>
      <p:ext uri="{BB962C8B-B14F-4D97-AF65-F5344CB8AC3E}">
        <p14:creationId xmlns:p14="http://schemas.microsoft.com/office/powerpoint/2010/main" val="1346253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 y="228600"/>
            <a:ext cx="8217176" cy="521287"/>
          </a:xfrm>
        </p:spPr>
        <p:txBody>
          <a:bodyPr>
            <a:noAutofit/>
          </a:bodyPr>
          <a:lstStyle/>
          <a:p>
            <a:pPr lvl="0"/>
            <a:r>
              <a:rPr lang="en-US" sz="3600" b="1" dirty="0"/>
              <a:t>Micro Waves</a:t>
            </a:r>
          </a:p>
        </p:txBody>
      </p:sp>
      <p:sp>
        <p:nvSpPr>
          <p:cNvPr id="3" name="Text Placeholder 2"/>
          <p:cNvSpPr>
            <a:spLocks noGrp="1"/>
          </p:cNvSpPr>
          <p:nvPr>
            <p:ph idx="1"/>
          </p:nvPr>
        </p:nvSpPr>
        <p:spPr>
          <a:xfrm>
            <a:off x="152400" y="725306"/>
            <a:ext cx="8763000" cy="6056494"/>
          </a:xfrm>
        </p:spPr>
        <p:txBody>
          <a:bodyPr>
            <a:noAutofit/>
          </a:bodyPr>
          <a:lstStyle/>
          <a:p>
            <a:pPr marL="0" lvl="0" indent="0" algn="just">
              <a:buNone/>
            </a:pPr>
            <a:endParaRPr lang="en-US" sz="2400" dirty="0"/>
          </a:p>
          <a:p>
            <a:pPr algn="just"/>
            <a:r>
              <a:rPr lang="en-US" sz="2400" dirty="0"/>
              <a:t>Electromagnetic waves having frequencies between 1 and 300 GHz are called microwaves. Microwaves are unidirectional. When an antenna transmits microwave waves, they can be narrowly focused. This means that the sending and receiving antennas need to be aligned. The unidirectional property has an obvious advantage. A pair of antennas can be aligned without interfering with another pair of aligned antennas.</a:t>
            </a:r>
          </a:p>
        </p:txBody>
      </p:sp>
      <p:pic>
        <p:nvPicPr>
          <p:cNvPr id="4" name="image16.png"/>
          <p:cNvPicPr/>
          <p:nvPr/>
        </p:nvPicPr>
        <p:blipFill>
          <a:blip r:embed="rId2" cstate="print"/>
          <a:stretch>
            <a:fillRect/>
          </a:stretch>
        </p:blipFill>
        <p:spPr>
          <a:xfrm>
            <a:off x="2362200" y="4800600"/>
            <a:ext cx="3548380" cy="1542415"/>
          </a:xfrm>
          <a:prstGeom prst="rect">
            <a:avLst/>
          </a:prstGeom>
        </p:spPr>
      </p:pic>
    </p:spTree>
    <p:extLst>
      <p:ext uri="{BB962C8B-B14F-4D97-AF65-F5344CB8AC3E}">
        <p14:creationId xmlns:p14="http://schemas.microsoft.com/office/powerpoint/2010/main" val="433633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5867" y="1039057"/>
            <a:ext cx="8489533" cy="2793072"/>
          </a:xfrm>
          <a:prstGeom prst="rect">
            <a:avLst/>
          </a:prstGeom>
        </p:spPr>
        <p:txBody>
          <a:bodyPr vert="horz" wrap="square" lIns="0" tIns="0" rIns="0" bIns="0" rtlCol="0">
            <a:spAutoFit/>
          </a:bodyPr>
          <a:lstStyle/>
          <a:p>
            <a:pPr marL="266700" marR="3810" indent="-257175">
              <a:buFont typeface="Arial"/>
              <a:buChar char="•"/>
              <a:tabLst>
                <a:tab pos="266700" algn="l"/>
              </a:tabLst>
            </a:pPr>
            <a:endParaRPr sz="1650" dirty="0">
              <a:latin typeface="Times New Roman" pitchFamily="18" charset="0"/>
              <a:cs typeface="Times New Roman" pitchFamily="18" charset="0"/>
            </a:endParaRPr>
          </a:p>
          <a:p>
            <a:pPr marL="9525">
              <a:lnSpc>
                <a:spcPts val="2156"/>
              </a:lnSpc>
              <a:tabLst>
                <a:tab pos="266700" algn="l"/>
              </a:tabLst>
            </a:pPr>
            <a:r>
              <a:rPr b="1" u="heavy" dirty="0">
                <a:latin typeface="Times New Roman" pitchFamily="18" charset="0"/>
                <a:cs typeface="Times New Roman" pitchFamily="18" charset="0"/>
              </a:rPr>
              <a:t>Re</a:t>
            </a:r>
            <a:r>
              <a:rPr b="1" u="heavy" spc="-8" dirty="0">
                <a:latin typeface="Times New Roman" pitchFamily="18" charset="0"/>
                <a:cs typeface="Times New Roman" pitchFamily="18" charset="0"/>
              </a:rPr>
              <a:t>p</a:t>
            </a:r>
            <a:r>
              <a:rPr b="1" u="heavy" dirty="0">
                <a:latin typeface="Times New Roman" pitchFamily="18" charset="0"/>
                <a:cs typeface="Times New Roman" pitchFamily="18" charset="0"/>
              </a:rPr>
              <a:t>eater:</a:t>
            </a:r>
            <a:endParaRPr lang="en-US" b="1" u="heavy" dirty="0">
              <a:latin typeface="Times New Roman" pitchFamily="18" charset="0"/>
              <a:cs typeface="Times New Roman" pitchFamily="18" charset="0"/>
            </a:endParaRPr>
          </a:p>
          <a:p>
            <a:pPr marL="266700" indent="-257175">
              <a:lnSpc>
                <a:spcPts val="2156"/>
              </a:lnSpc>
              <a:buFont typeface="Arial"/>
              <a:buChar char="•"/>
              <a:tabLst>
                <a:tab pos="266700" algn="l"/>
              </a:tabLst>
            </a:pPr>
            <a:endParaRPr lang="en-US" b="1" u="heavy" dirty="0">
              <a:latin typeface="Times New Roman" pitchFamily="18" charset="0"/>
              <a:cs typeface="Times New Roman" pitchFamily="18" charset="0"/>
            </a:endParaRPr>
          </a:p>
          <a:p>
            <a:pPr marL="9525">
              <a:lnSpc>
                <a:spcPts val="2156"/>
              </a:lnSpc>
              <a:tabLst>
                <a:tab pos="266700" algn="l"/>
              </a:tabLst>
            </a:pPr>
            <a:r>
              <a:rPr lang="en-US" dirty="0"/>
              <a:t>A repeater operates at the physical layer. Its job is to regenerate the signal over the same network before the signal becomes too weak or corrupted so as to extend the length to which the signal can be transmitted over the same network. An important point to be noted about repeaters is that they do not amplify the signal. When the signal becomes weak, they copy the signal bit by bit and regenerate it at the original strength. It is a 2-port device. </a:t>
            </a:r>
            <a:endParaRPr lang="en-US" b="1" u="heavy" dirty="0">
              <a:latin typeface="Times New Roman" pitchFamily="18" charset="0"/>
              <a:cs typeface="Times New Roman" pitchFamily="18" charset="0"/>
            </a:endParaRPr>
          </a:p>
          <a:p>
            <a:pPr marL="266700" indent="-257175">
              <a:lnSpc>
                <a:spcPts val="2156"/>
              </a:lnSpc>
              <a:buFont typeface="Arial"/>
              <a:buChar char="•"/>
              <a:tabLst>
                <a:tab pos="266700" algn="l"/>
              </a:tabLst>
            </a:pPr>
            <a:endParaRPr dirty="0">
              <a:latin typeface="Times New Roman" pitchFamily="18" charset="0"/>
              <a:cs typeface="Times New Roman" pitchFamily="18" charset="0"/>
            </a:endParaRPr>
          </a:p>
        </p:txBody>
      </p:sp>
      <p:sp>
        <p:nvSpPr>
          <p:cNvPr id="4" name="object 4"/>
          <p:cNvSpPr/>
          <p:nvPr/>
        </p:nvSpPr>
        <p:spPr>
          <a:xfrm>
            <a:off x="4578767" y="4965575"/>
            <a:ext cx="3047047" cy="0"/>
          </a:xfrm>
          <a:custGeom>
            <a:avLst/>
            <a:gdLst/>
            <a:ahLst/>
            <a:cxnLst/>
            <a:rect l="l" t="t" r="r" b="b"/>
            <a:pathLst>
              <a:path w="4062729">
                <a:moveTo>
                  <a:pt x="0" y="0"/>
                </a:moveTo>
                <a:lnTo>
                  <a:pt x="4062221" y="0"/>
                </a:lnTo>
              </a:path>
            </a:pathLst>
          </a:custGeom>
          <a:ln w="38159">
            <a:solidFill>
              <a:srgbClr val="000000"/>
            </a:solidFill>
          </a:ln>
        </p:spPr>
        <p:txBody>
          <a:bodyPr wrap="square" lIns="0" tIns="0" rIns="0" bIns="0" rtlCol="0"/>
          <a:lstStyle/>
          <a:p>
            <a:endParaRPr sz="1350"/>
          </a:p>
        </p:txBody>
      </p:sp>
      <p:sp>
        <p:nvSpPr>
          <p:cNvPr id="5" name="object 5"/>
          <p:cNvSpPr/>
          <p:nvPr/>
        </p:nvSpPr>
        <p:spPr>
          <a:xfrm>
            <a:off x="4201531" y="4273578"/>
            <a:ext cx="693627" cy="1383263"/>
          </a:xfrm>
          <a:prstGeom prst="rect">
            <a:avLst/>
          </a:prstGeom>
          <a:blipFill>
            <a:blip r:embed="rId3" cstate="print"/>
            <a:stretch>
              <a:fillRect/>
            </a:stretch>
          </a:blipFill>
        </p:spPr>
        <p:txBody>
          <a:bodyPr wrap="square" lIns="0" tIns="0" rIns="0" bIns="0" rtlCol="0"/>
          <a:lstStyle/>
          <a:p>
            <a:endParaRPr sz="1350"/>
          </a:p>
        </p:txBody>
      </p:sp>
      <p:sp>
        <p:nvSpPr>
          <p:cNvPr id="6" name="object 6"/>
          <p:cNvSpPr/>
          <p:nvPr/>
        </p:nvSpPr>
        <p:spPr>
          <a:xfrm>
            <a:off x="7134247" y="4469096"/>
            <a:ext cx="757409" cy="999645"/>
          </a:xfrm>
          <a:prstGeom prst="rect">
            <a:avLst/>
          </a:prstGeom>
          <a:blipFill>
            <a:blip r:embed="rId4" cstate="print"/>
            <a:stretch>
              <a:fillRect/>
            </a:stretch>
          </a:blipFill>
        </p:spPr>
        <p:txBody>
          <a:bodyPr wrap="square" lIns="0" tIns="0" rIns="0" bIns="0" rtlCol="0"/>
          <a:lstStyle/>
          <a:p>
            <a:endParaRPr sz="1350"/>
          </a:p>
        </p:txBody>
      </p:sp>
      <p:sp>
        <p:nvSpPr>
          <p:cNvPr id="7" name="object 7"/>
          <p:cNvSpPr txBox="1"/>
          <p:nvPr/>
        </p:nvSpPr>
        <p:spPr>
          <a:xfrm>
            <a:off x="4920237" y="4710143"/>
            <a:ext cx="548640" cy="230832"/>
          </a:xfrm>
          <a:prstGeom prst="rect">
            <a:avLst/>
          </a:prstGeom>
        </p:spPr>
        <p:txBody>
          <a:bodyPr vert="horz" wrap="square" lIns="0" tIns="0" rIns="0" bIns="0" rtlCol="0">
            <a:spAutoFit/>
          </a:bodyPr>
          <a:lstStyle/>
          <a:p>
            <a:pPr marL="9525"/>
            <a:r>
              <a:rPr sz="1500" spc="-4" dirty="0">
                <a:latin typeface="Arial Unicode MS"/>
                <a:cs typeface="Arial Unicode MS"/>
              </a:rPr>
              <a:t>10</a:t>
            </a:r>
            <a:r>
              <a:rPr sz="1500" dirty="0">
                <a:latin typeface="Arial Unicode MS"/>
                <a:cs typeface="Arial Unicode MS"/>
              </a:rPr>
              <a:t>0</a:t>
            </a:r>
            <a:r>
              <a:rPr sz="1500" spc="34" dirty="0">
                <a:latin typeface="Times New Roman"/>
                <a:cs typeface="Times New Roman"/>
              </a:rPr>
              <a:t> </a:t>
            </a:r>
            <a:r>
              <a:rPr sz="1500" dirty="0">
                <a:latin typeface="Arial Unicode MS"/>
                <a:cs typeface="Arial Unicode MS"/>
              </a:rPr>
              <a:t>m</a:t>
            </a:r>
            <a:endParaRPr sz="1500">
              <a:latin typeface="Arial Unicode MS"/>
              <a:cs typeface="Arial Unicode MS"/>
            </a:endParaRPr>
          </a:p>
        </p:txBody>
      </p:sp>
      <p:sp>
        <p:nvSpPr>
          <p:cNvPr id="8" name="object 8"/>
          <p:cNvSpPr txBox="1"/>
          <p:nvPr/>
        </p:nvSpPr>
        <p:spPr>
          <a:xfrm>
            <a:off x="6521582" y="4727958"/>
            <a:ext cx="548640" cy="230832"/>
          </a:xfrm>
          <a:prstGeom prst="rect">
            <a:avLst/>
          </a:prstGeom>
        </p:spPr>
        <p:txBody>
          <a:bodyPr vert="horz" wrap="square" lIns="0" tIns="0" rIns="0" bIns="0" rtlCol="0">
            <a:spAutoFit/>
          </a:bodyPr>
          <a:lstStyle/>
          <a:p>
            <a:pPr marL="9525"/>
            <a:r>
              <a:rPr sz="1500" spc="-4" dirty="0">
                <a:latin typeface="Arial Unicode MS"/>
                <a:cs typeface="Arial Unicode MS"/>
              </a:rPr>
              <a:t>10</a:t>
            </a:r>
            <a:r>
              <a:rPr sz="1500" dirty="0">
                <a:latin typeface="Arial Unicode MS"/>
                <a:cs typeface="Arial Unicode MS"/>
              </a:rPr>
              <a:t>0</a:t>
            </a:r>
            <a:r>
              <a:rPr sz="1500" spc="34" dirty="0">
                <a:latin typeface="Times New Roman"/>
                <a:cs typeface="Times New Roman"/>
              </a:rPr>
              <a:t> </a:t>
            </a:r>
            <a:r>
              <a:rPr sz="1500" dirty="0">
                <a:latin typeface="Arial Unicode MS"/>
                <a:cs typeface="Arial Unicode MS"/>
              </a:rPr>
              <a:t>m</a:t>
            </a:r>
            <a:endParaRPr sz="1500">
              <a:latin typeface="Arial Unicode MS"/>
              <a:cs typeface="Arial Unicode MS"/>
            </a:endParaRPr>
          </a:p>
        </p:txBody>
      </p:sp>
      <p:sp>
        <p:nvSpPr>
          <p:cNvPr id="9" name="object 9"/>
          <p:cNvSpPr/>
          <p:nvPr/>
        </p:nvSpPr>
        <p:spPr>
          <a:xfrm>
            <a:off x="4689728" y="4120900"/>
            <a:ext cx="2482215" cy="64294"/>
          </a:xfrm>
          <a:custGeom>
            <a:avLst/>
            <a:gdLst/>
            <a:ahLst/>
            <a:cxnLst/>
            <a:rect l="l" t="t" r="r" b="b"/>
            <a:pathLst>
              <a:path w="3309620" h="85725">
                <a:moveTo>
                  <a:pt x="85343" y="0"/>
                </a:moveTo>
                <a:lnTo>
                  <a:pt x="0" y="42671"/>
                </a:lnTo>
                <a:lnTo>
                  <a:pt x="85343" y="85343"/>
                </a:lnTo>
                <a:lnTo>
                  <a:pt x="85343" y="56887"/>
                </a:lnTo>
                <a:lnTo>
                  <a:pt x="71109" y="56887"/>
                </a:lnTo>
                <a:lnTo>
                  <a:pt x="71109" y="28443"/>
                </a:lnTo>
                <a:lnTo>
                  <a:pt x="85343" y="28443"/>
                </a:lnTo>
                <a:lnTo>
                  <a:pt x="85343" y="0"/>
                </a:lnTo>
                <a:close/>
              </a:path>
              <a:path w="3309620" h="85725">
                <a:moveTo>
                  <a:pt x="3224143" y="0"/>
                </a:moveTo>
                <a:lnTo>
                  <a:pt x="3224143" y="85343"/>
                </a:lnTo>
                <a:lnTo>
                  <a:pt x="3281055" y="56887"/>
                </a:lnTo>
                <a:lnTo>
                  <a:pt x="3238378" y="56887"/>
                </a:lnTo>
                <a:lnTo>
                  <a:pt x="3238378" y="28443"/>
                </a:lnTo>
                <a:lnTo>
                  <a:pt x="3281031" y="28443"/>
                </a:lnTo>
                <a:lnTo>
                  <a:pt x="3224143" y="0"/>
                </a:lnTo>
                <a:close/>
              </a:path>
              <a:path w="3309620" h="85725">
                <a:moveTo>
                  <a:pt x="85343" y="28443"/>
                </a:moveTo>
                <a:lnTo>
                  <a:pt x="71109" y="28443"/>
                </a:lnTo>
                <a:lnTo>
                  <a:pt x="71109" y="56887"/>
                </a:lnTo>
                <a:lnTo>
                  <a:pt x="85343" y="56887"/>
                </a:lnTo>
                <a:lnTo>
                  <a:pt x="85343" y="28443"/>
                </a:lnTo>
                <a:close/>
              </a:path>
              <a:path w="3309620" h="85725">
                <a:moveTo>
                  <a:pt x="3224143" y="28443"/>
                </a:moveTo>
                <a:lnTo>
                  <a:pt x="85343" y="28443"/>
                </a:lnTo>
                <a:lnTo>
                  <a:pt x="85343" y="56887"/>
                </a:lnTo>
                <a:lnTo>
                  <a:pt x="3224143" y="56887"/>
                </a:lnTo>
                <a:lnTo>
                  <a:pt x="3224143" y="28443"/>
                </a:lnTo>
                <a:close/>
              </a:path>
              <a:path w="3309620" h="85725">
                <a:moveTo>
                  <a:pt x="3281031" y="28443"/>
                </a:moveTo>
                <a:lnTo>
                  <a:pt x="3238378" y="28443"/>
                </a:lnTo>
                <a:lnTo>
                  <a:pt x="3238378" y="56887"/>
                </a:lnTo>
                <a:lnTo>
                  <a:pt x="3281055" y="56887"/>
                </a:lnTo>
                <a:lnTo>
                  <a:pt x="3309487" y="42671"/>
                </a:lnTo>
                <a:lnTo>
                  <a:pt x="3281031" y="28443"/>
                </a:lnTo>
                <a:close/>
              </a:path>
            </a:pathLst>
          </a:custGeom>
          <a:solidFill>
            <a:srgbClr val="000000"/>
          </a:solidFill>
        </p:spPr>
        <p:txBody>
          <a:bodyPr wrap="square" lIns="0" tIns="0" rIns="0" bIns="0" rtlCol="0"/>
          <a:lstStyle/>
          <a:p>
            <a:endParaRPr sz="1350"/>
          </a:p>
        </p:txBody>
      </p:sp>
      <p:sp>
        <p:nvSpPr>
          <p:cNvPr id="10" name="object 10"/>
          <p:cNvSpPr txBox="1"/>
          <p:nvPr/>
        </p:nvSpPr>
        <p:spPr>
          <a:xfrm>
            <a:off x="5705954" y="3927378"/>
            <a:ext cx="548640" cy="230832"/>
          </a:xfrm>
          <a:prstGeom prst="rect">
            <a:avLst/>
          </a:prstGeom>
        </p:spPr>
        <p:txBody>
          <a:bodyPr vert="horz" wrap="square" lIns="0" tIns="0" rIns="0" bIns="0" rtlCol="0">
            <a:spAutoFit/>
          </a:bodyPr>
          <a:lstStyle/>
          <a:p>
            <a:pPr marL="9525"/>
            <a:r>
              <a:rPr sz="1500" spc="-4" dirty="0">
                <a:latin typeface="Arial Unicode MS"/>
                <a:cs typeface="Arial Unicode MS"/>
              </a:rPr>
              <a:t>20</a:t>
            </a:r>
            <a:r>
              <a:rPr sz="1500" dirty="0">
                <a:latin typeface="Arial Unicode MS"/>
                <a:cs typeface="Arial Unicode MS"/>
              </a:rPr>
              <a:t>0</a:t>
            </a:r>
            <a:r>
              <a:rPr sz="1500" spc="34" dirty="0">
                <a:latin typeface="Times New Roman"/>
                <a:cs typeface="Times New Roman"/>
              </a:rPr>
              <a:t> </a:t>
            </a:r>
            <a:r>
              <a:rPr sz="1500" dirty="0">
                <a:latin typeface="Arial Unicode MS"/>
                <a:cs typeface="Arial Unicode MS"/>
              </a:rPr>
              <a:t>m</a:t>
            </a:r>
            <a:endParaRPr sz="1500">
              <a:latin typeface="Arial Unicode MS"/>
              <a:cs typeface="Arial Unicode MS"/>
            </a:endParaRPr>
          </a:p>
        </p:txBody>
      </p:sp>
      <p:sp>
        <p:nvSpPr>
          <p:cNvPr id="11" name="object 11"/>
          <p:cNvSpPr/>
          <p:nvPr/>
        </p:nvSpPr>
        <p:spPr>
          <a:xfrm>
            <a:off x="5574502" y="4695829"/>
            <a:ext cx="856976" cy="514091"/>
          </a:xfrm>
          <a:prstGeom prst="rect">
            <a:avLst/>
          </a:prstGeom>
          <a:blipFill>
            <a:blip r:embed="rId5" cstate="print"/>
            <a:stretch>
              <a:fillRect/>
            </a:stretch>
          </a:blipFill>
        </p:spPr>
        <p:txBody>
          <a:bodyPr wrap="square" lIns="0" tIns="0" rIns="0" bIns="0" rtlCol="0"/>
          <a:lstStyle/>
          <a:p>
            <a:endParaRPr sz="1350"/>
          </a:p>
        </p:txBody>
      </p:sp>
      <p:sp>
        <p:nvSpPr>
          <p:cNvPr id="12" name="object 12"/>
          <p:cNvSpPr/>
          <p:nvPr/>
        </p:nvSpPr>
        <p:spPr>
          <a:xfrm>
            <a:off x="5574502" y="4695828"/>
            <a:ext cx="857250" cy="514350"/>
          </a:xfrm>
          <a:custGeom>
            <a:avLst/>
            <a:gdLst/>
            <a:ahLst/>
            <a:cxnLst/>
            <a:rect l="l" t="t" r="r" b="b"/>
            <a:pathLst>
              <a:path w="1143000" h="685800">
                <a:moveTo>
                  <a:pt x="0" y="114299"/>
                </a:moveTo>
                <a:lnTo>
                  <a:pt x="8015" y="72168"/>
                </a:lnTo>
                <a:lnTo>
                  <a:pt x="30007" y="37102"/>
                </a:lnTo>
                <a:lnTo>
                  <a:pt x="62894" y="12184"/>
                </a:lnTo>
                <a:lnTo>
                  <a:pt x="103594" y="494"/>
                </a:lnTo>
                <a:lnTo>
                  <a:pt x="1028456" y="0"/>
                </a:lnTo>
                <a:lnTo>
                  <a:pt x="1043075" y="929"/>
                </a:lnTo>
                <a:lnTo>
                  <a:pt x="1083155" y="13959"/>
                </a:lnTo>
                <a:lnTo>
                  <a:pt x="1115160" y="39949"/>
                </a:lnTo>
                <a:lnTo>
                  <a:pt x="1135994" y="75814"/>
                </a:lnTo>
                <a:lnTo>
                  <a:pt x="1142634" y="571213"/>
                </a:lnTo>
                <a:lnTo>
                  <a:pt x="1141704" y="585855"/>
                </a:lnTo>
                <a:lnTo>
                  <a:pt x="1128671" y="625979"/>
                </a:lnTo>
                <a:lnTo>
                  <a:pt x="1102684" y="658000"/>
                </a:lnTo>
                <a:lnTo>
                  <a:pt x="1066843" y="678829"/>
                </a:lnTo>
                <a:lnTo>
                  <a:pt x="114299" y="685455"/>
                </a:lnTo>
                <a:lnTo>
                  <a:pt x="99658" y="684526"/>
                </a:lnTo>
                <a:lnTo>
                  <a:pt x="59531" y="671509"/>
                </a:lnTo>
                <a:lnTo>
                  <a:pt x="27502" y="645544"/>
                </a:lnTo>
                <a:lnTo>
                  <a:pt x="6654" y="609714"/>
                </a:lnTo>
                <a:lnTo>
                  <a:pt x="0" y="114299"/>
                </a:lnTo>
                <a:close/>
              </a:path>
            </a:pathLst>
          </a:custGeom>
          <a:ln w="9360">
            <a:solidFill>
              <a:srgbClr val="437F85"/>
            </a:solidFill>
          </a:ln>
        </p:spPr>
        <p:txBody>
          <a:bodyPr wrap="square" lIns="0" tIns="0" rIns="0" bIns="0" rtlCol="0"/>
          <a:lstStyle/>
          <a:p>
            <a:endParaRPr sz="1350"/>
          </a:p>
        </p:txBody>
      </p:sp>
      <p:sp>
        <p:nvSpPr>
          <p:cNvPr id="13" name="object 13"/>
          <p:cNvSpPr txBox="1"/>
          <p:nvPr/>
        </p:nvSpPr>
        <p:spPr>
          <a:xfrm>
            <a:off x="381000" y="331313"/>
            <a:ext cx="8229600" cy="646331"/>
          </a:xfrm>
          <a:prstGeom prst="rect">
            <a:avLst/>
          </a:prstGeom>
        </p:spPr>
        <p:txBody>
          <a:bodyPr vert="horz" wrap="square" lIns="0" tIns="0" rIns="0" bIns="0" rtlCol="0">
            <a:spAutoFit/>
          </a:bodyPr>
          <a:lstStyle/>
          <a:p>
            <a:pPr marR="3810" algn="r"/>
            <a:endParaRPr sz="600" dirty="0">
              <a:latin typeface="Arial Unicode MS"/>
              <a:cs typeface="Arial Unicode MS"/>
            </a:endParaRPr>
          </a:p>
          <a:p>
            <a:pPr marL="12700" algn="ctr">
              <a:spcBef>
                <a:spcPct val="0"/>
              </a:spcBef>
            </a:pPr>
            <a:r>
              <a:rPr sz="3600" b="1" spc="-215" dirty="0">
                <a:solidFill>
                  <a:srgbClr val="FF0000"/>
                </a:solidFill>
                <a:latin typeface="Times New Roman" panose="02020603050405020304" pitchFamily="18" charset="0"/>
                <a:cs typeface="Times New Roman" panose="02020603050405020304" pitchFamily="18" charset="0"/>
              </a:rPr>
              <a:t>Networking Devices</a:t>
            </a:r>
          </a:p>
        </p:txBody>
      </p:sp>
      <p:sp>
        <p:nvSpPr>
          <p:cNvPr id="15" name="object 15"/>
          <p:cNvSpPr txBox="1"/>
          <p:nvPr/>
        </p:nvSpPr>
        <p:spPr>
          <a:xfrm>
            <a:off x="5679190" y="4877837"/>
            <a:ext cx="649129" cy="184666"/>
          </a:xfrm>
          <a:prstGeom prst="rect">
            <a:avLst/>
          </a:prstGeom>
        </p:spPr>
        <p:txBody>
          <a:bodyPr vert="horz" wrap="square" lIns="0" tIns="0" rIns="0" bIns="0" rtlCol="0">
            <a:spAutoFit/>
          </a:bodyPr>
          <a:lstStyle/>
          <a:p>
            <a:pPr marL="9525"/>
            <a:r>
              <a:rPr sz="1200" spc="-4" dirty="0">
                <a:solidFill>
                  <a:srgbClr val="006FC0"/>
                </a:solidFill>
                <a:latin typeface="Arial Unicode MS"/>
                <a:cs typeface="Arial Unicode MS"/>
              </a:rPr>
              <a:t>Repe</a:t>
            </a:r>
            <a:r>
              <a:rPr sz="1200" spc="-11" dirty="0">
                <a:solidFill>
                  <a:srgbClr val="006FC0"/>
                </a:solidFill>
                <a:latin typeface="Arial Unicode MS"/>
                <a:cs typeface="Arial Unicode MS"/>
              </a:rPr>
              <a:t>ater</a:t>
            </a:r>
            <a:endParaRPr sz="1200">
              <a:latin typeface="Arial Unicode MS"/>
              <a:cs typeface="Arial Unicode MS"/>
            </a:endParaRPr>
          </a:p>
        </p:txBody>
      </p:sp>
      <p:sp>
        <p:nvSpPr>
          <p:cNvPr id="14" name="Date Placeholder 13"/>
          <p:cNvSpPr>
            <a:spLocks noGrp="1"/>
          </p:cNvSpPr>
          <p:nvPr>
            <p:ph type="dt" sz="half" idx="10"/>
          </p:nvPr>
        </p:nvSpPr>
        <p:spPr>
          <a:prstGeom prst="rect">
            <a:avLst/>
          </a:prstGeom>
        </p:spPr>
        <p:txBody>
          <a:bodyPr/>
          <a:lstStyle/>
          <a:p>
            <a:fld id="{8331DFF3-5742-4B2E-9A54-41BE4F3C6D44}" type="datetime5">
              <a:rPr lang="en-US" smtClean="0"/>
              <a:t>19-Jul-25</a:t>
            </a:fld>
            <a:endParaRPr lang="en-US"/>
          </a:p>
        </p:txBody>
      </p:sp>
      <p:sp>
        <p:nvSpPr>
          <p:cNvPr id="16" name="Slide Number Placeholder 15"/>
          <p:cNvSpPr>
            <a:spLocks noGrp="1"/>
          </p:cNvSpPr>
          <p:nvPr>
            <p:ph type="sldNum" sz="quarter" idx="12"/>
          </p:nvPr>
        </p:nvSpPr>
        <p:spPr/>
        <p:txBody>
          <a:bodyPr/>
          <a:lstStyle/>
          <a:p>
            <a:fld id="{46A35AFE-5259-4C18-A598-E788DDECB59E}" type="slidenum">
              <a:rPr lang="en-US" smtClean="0"/>
              <a:t>4</a:t>
            </a:fld>
            <a:endParaRPr lang="en-US"/>
          </a:p>
        </p:txBody>
      </p:sp>
    </p:spTree>
    <p:extLst>
      <p:ext uri="{BB962C8B-B14F-4D97-AF65-F5344CB8AC3E}">
        <p14:creationId xmlns:p14="http://schemas.microsoft.com/office/powerpoint/2010/main" val="1108456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 y="228600"/>
            <a:ext cx="8217176" cy="521287"/>
          </a:xfrm>
        </p:spPr>
        <p:txBody>
          <a:bodyPr>
            <a:noAutofit/>
          </a:bodyPr>
          <a:lstStyle/>
          <a:p>
            <a:pPr lvl="0"/>
            <a:r>
              <a:rPr lang="en-US" sz="3600" b="1" dirty="0"/>
              <a:t>Micro Waves</a:t>
            </a:r>
          </a:p>
        </p:txBody>
      </p:sp>
      <p:sp>
        <p:nvSpPr>
          <p:cNvPr id="3" name="Text Placeholder 2"/>
          <p:cNvSpPr>
            <a:spLocks noGrp="1"/>
          </p:cNvSpPr>
          <p:nvPr>
            <p:ph idx="1"/>
          </p:nvPr>
        </p:nvSpPr>
        <p:spPr>
          <a:xfrm>
            <a:off x="152400" y="725306"/>
            <a:ext cx="8763000" cy="6056494"/>
          </a:xfrm>
        </p:spPr>
        <p:txBody>
          <a:bodyPr>
            <a:noAutofit/>
          </a:bodyPr>
          <a:lstStyle/>
          <a:p>
            <a:pPr marL="0" lvl="0" indent="0" algn="just">
              <a:buNone/>
            </a:pPr>
            <a:endParaRPr lang="en-US" sz="2400" dirty="0"/>
          </a:p>
          <a:p>
            <a:pPr algn="just"/>
            <a:r>
              <a:rPr lang="en-US" sz="2400" dirty="0"/>
              <a:t>Microwaves need unidirectional antennas that send out signals in one direction. Two types of antennas are used for microwave communications: the parabolic dish and the horn (see Figure). A parabolic dish antenna is based on the geometry of a parabola: Every line parallel to the line of symmetry (line of sight) reflects off the curve at angles such that all the lines intersect in a common point called the focus. Outgoing transmissions are broadcast through a horn aimed at the dish. The microwaves hit the dish and are deflected outward in a reversal of the receipt path.</a:t>
            </a:r>
          </a:p>
        </p:txBody>
      </p:sp>
    </p:spTree>
    <p:extLst>
      <p:ext uri="{BB962C8B-B14F-4D97-AF65-F5344CB8AC3E}">
        <p14:creationId xmlns:p14="http://schemas.microsoft.com/office/powerpoint/2010/main" val="368442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 y="228600"/>
            <a:ext cx="8217176" cy="521287"/>
          </a:xfrm>
        </p:spPr>
        <p:txBody>
          <a:bodyPr>
            <a:noAutofit/>
          </a:bodyPr>
          <a:lstStyle/>
          <a:p>
            <a:pPr lvl="0"/>
            <a:r>
              <a:rPr lang="en-US" sz="3600" b="1" dirty="0"/>
              <a:t>Infrared</a:t>
            </a:r>
          </a:p>
        </p:txBody>
      </p:sp>
      <p:sp>
        <p:nvSpPr>
          <p:cNvPr id="3" name="Text Placeholder 2"/>
          <p:cNvSpPr>
            <a:spLocks noGrp="1"/>
          </p:cNvSpPr>
          <p:nvPr>
            <p:ph idx="1"/>
          </p:nvPr>
        </p:nvSpPr>
        <p:spPr>
          <a:xfrm>
            <a:off x="152400" y="725306"/>
            <a:ext cx="8763000" cy="6056494"/>
          </a:xfrm>
        </p:spPr>
        <p:txBody>
          <a:bodyPr>
            <a:noAutofit/>
          </a:bodyPr>
          <a:lstStyle/>
          <a:p>
            <a:pPr marL="0" lvl="0" indent="0" algn="just">
              <a:buNone/>
            </a:pPr>
            <a:endParaRPr lang="en-US" sz="2400" dirty="0"/>
          </a:p>
          <a:p>
            <a:pPr algn="just"/>
            <a:r>
              <a:rPr lang="en-US" sz="2000" dirty="0"/>
              <a:t>Infrared waves, with frequencies from 300 GHz to 400 THz (wavelengths from 1 mm to 770 nm), can be used for short-range communication. Infrared waves, having high frequencies, cannot penetrate walls. This advantageous characteristic prevents interference between one system and another; a short-range communication system in one room cannot be affected by another system in the next room. When we use our infrared remote control, we do not interfere with the use of the remote by our neighbors. However, this same characteristic makes infrared signals useless for long-range communication. In addition, we cannot use infrared waves outside a building because the sun's rays contain infrared waves that can interfere with the communication.</a:t>
            </a:r>
          </a:p>
          <a:p>
            <a:pPr algn="just"/>
            <a:r>
              <a:rPr lang="en-US" sz="2000" dirty="0"/>
              <a:t>The infrared band, almost 400 THz, has an excellent potential for data transmission. Such a wide bandwidth can be used to transmit digital data with a very high data rate.</a:t>
            </a:r>
          </a:p>
        </p:txBody>
      </p:sp>
    </p:spTree>
    <p:extLst>
      <p:ext uri="{BB962C8B-B14F-4D97-AF65-F5344CB8AC3E}">
        <p14:creationId xmlns:p14="http://schemas.microsoft.com/office/powerpoint/2010/main" val="31365761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spc="-4" dirty="0">
                <a:latin typeface="Arial"/>
                <a:cs typeface="Arial"/>
              </a:rPr>
              <a:t>Satellite</a:t>
            </a:r>
            <a:r>
              <a:rPr lang="en-US" b="1" spc="-8" dirty="0">
                <a:latin typeface="Arial"/>
                <a:cs typeface="Arial"/>
              </a:rPr>
              <a:t> </a:t>
            </a:r>
            <a:r>
              <a:rPr lang="en-US" b="1" spc="-4" dirty="0">
                <a:latin typeface="Arial"/>
                <a:cs typeface="Arial"/>
              </a:rPr>
              <a:t>Transmission:</a:t>
            </a:r>
            <a:br>
              <a:rPr lang="en-US" dirty="0">
                <a:latin typeface="Arial"/>
                <a:cs typeface="Arial"/>
              </a:rPr>
            </a:br>
            <a:endParaRPr lang="en-US" dirty="0"/>
          </a:p>
        </p:txBody>
      </p:sp>
      <p:sp>
        <p:nvSpPr>
          <p:cNvPr id="3" name="Text Placeholder 2"/>
          <p:cNvSpPr>
            <a:spLocks noGrp="1"/>
          </p:cNvSpPr>
          <p:nvPr>
            <p:ph idx="1"/>
          </p:nvPr>
        </p:nvSpPr>
        <p:spPr>
          <a:xfrm>
            <a:off x="298174" y="1727856"/>
            <a:ext cx="8542217" cy="3569235"/>
          </a:xfrm>
        </p:spPr>
        <p:txBody>
          <a:bodyPr/>
          <a:lstStyle/>
          <a:p>
            <a:pPr marL="131445" marR="56674" indent="-118110" algn="just">
              <a:lnSpc>
                <a:spcPct val="150000"/>
              </a:lnSpc>
              <a:spcBef>
                <a:spcPts val="146"/>
              </a:spcBef>
              <a:buSzPct val="46666"/>
              <a:buFont typeface="Wingdings"/>
              <a:buChar char=""/>
              <a:tabLst>
                <a:tab pos="131445" algn="l"/>
              </a:tabLst>
            </a:pPr>
            <a:r>
              <a:rPr lang="en-US" sz="1800" dirty="0"/>
              <a:t>If the communication takes place between any two earth stations through a satellite, then it is called as </a:t>
            </a:r>
            <a:r>
              <a:rPr lang="en-US" sz="1800" b="1" dirty="0"/>
              <a:t>satellite communication</a:t>
            </a:r>
            <a:r>
              <a:rPr lang="en-US" sz="1800" dirty="0"/>
              <a:t>. In this communication, electromagnetic waves are used as carrier signals. </a:t>
            </a:r>
          </a:p>
          <a:p>
            <a:pPr marL="131445" marR="56674" indent="-118110" algn="just">
              <a:lnSpc>
                <a:spcPct val="150000"/>
              </a:lnSpc>
              <a:spcBef>
                <a:spcPts val="146"/>
              </a:spcBef>
              <a:buSzPct val="46666"/>
              <a:buFont typeface="Wingdings"/>
              <a:buChar char=""/>
              <a:tabLst>
                <a:tab pos="131445" algn="l"/>
              </a:tabLst>
            </a:pPr>
            <a:r>
              <a:rPr lang="en-US" sz="1800" dirty="0"/>
              <a:t>These signals carry the information such as voice, audio, video or any other data between ground and space and vice-versa. </a:t>
            </a:r>
          </a:p>
          <a:p>
            <a:pPr marL="131445" marR="56674" indent="-118110" algn="just">
              <a:lnSpc>
                <a:spcPct val="150000"/>
              </a:lnSpc>
              <a:spcBef>
                <a:spcPts val="146"/>
              </a:spcBef>
              <a:buSzPct val="46666"/>
              <a:buFont typeface="Wingdings"/>
              <a:buChar char=""/>
              <a:tabLst>
                <a:tab pos="131445" algn="l"/>
              </a:tabLst>
            </a:pPr>
            <a:r>
              <a:rPr lang="en-US" dirty="0"/>
              <a:t>Telephone, radio, television, internet, and military applications use satellite communications. Believe it or not, more than 2000 artificial satellites are hurtling around in space right above your heads.</a:t>
            </a:r>
          </a:p>
        </p:txBody>
      </p:sp>
    </p:spTree>
    <p:extLst>
      <p:ext uri="{BB962C8B-B14F-4D97-AF65-F5344CB8AC3E}">
        <p14:creationId xmlns:p14="http://schemas.microsoft.com/office/powerpoint/2010/main" val="7433510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spc="-4" dirty="0">
                <a:latin typeface="Arial"/>
                <a:cs typeface="Arial"/>
              </a:rPr>
              <a:t>Satellite</a:t>
            </a:r>
            <a:r>
              <a:rPr lang="en-US" b="1" spc="-8" dirty="0">
                <a:latin typeface="Arial"/>
                <a:cs typeface="Arial"/>
              </a:rPr>
              <a:t> </a:t>
            </a:r>
            <a:r>
              <a:rPr lang="en-US" b="1" spc="-4" dirty="0">
                <a:latin typeface="Arial"/>
                <a:cs typeface="Arial"/>
              </a:rPr>
              <a:t>Transmission:</a:t>
            </a:r>
            <a:br>
              <a:rPr lang="en-US" dirty="0">
                <a:latin typeface="Arial"/>
                <a:cs typeface="Arial"/>
              </a:rPr>
            </a:b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0372" y="1920479"/>
            <a:ext cx="3672261" cy="3569494"/>
          </a:xfrm>
        </p:spPr>
      </p:pic>
    </p:spTree>
    <p:extLst>
      <p:ext uri="{BB962C8B-B14F-4D97-AF65-F5344CB8AC3E}">
        <p14:creationId xmlns:p14="http://schemas.microsoft.com/office/powerpoint/2010/main" val="4026781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spc="-4" dirty="0">
                <a:latin typeface="Arial"/>
                <a:cs typeface="Arial"/>
              </a:rPr>
              <a:t>Satellite</a:t>
            </a:r>
            <a:r>
              <a:rPr lang="en-US" b="1" spc="-8" dirty="0">
                <a:latin typeface="Arial"/>
                <a:cs typeface="Arial"/>
              </a:rPr>
              <a:t> </a:t>
            </a:r>
            <a:r>
              <a:rPr lang="en-US" b="1" spc="-4" dirty="0">
                <a:latin typeface="Arial"/>
                <a:cs typeface="Arial"/>
              </a:rPr>
              <a:t>Transmission:</a:t>
            </a:r>
            <a:br>
              <a:rPr lang="en-US" dirty="0">
                <a:latin typeface="Arial"/>
                <a:cs typeface="Arial"/>
              </a:rPr>
            </a:br>
            <a:endParaRPr lang="en-US" dirty="0"/>
          </a:p>
        </p:txBody>
      </p:sp>
      <p:sp>
        <p:nvSpPr>
          <p:cNvPr id="3" name="Text Placeholder 2"/>
          <p:cNvSpPr>
            <a:spLocks noGrp="1"/>
          </p:cNvSpPr>
          <p:nvPr>
            <p:ph idx="1"/>
          </p:nvPr>
        </p:nvSpPr>
        <p:spPr>
          <a:xfrm>
            <a:off x="212449" y="1579545"/>
            <a:ext cx="8702951" cy="4187169"/>
          </a:xfrm>
        </p:spPr>
        <p:txBody>
          <a:bodyPr>
            <a:normAutofit/>
          </a:bodyPr>
          <a:lstStyle/>
          <a:p>
            <a:pPr algn="just"/>
            <a:r>
              <a:rPr lang="en-US" sz="1800" dirty="0"/>
              <a:t>A </a:t>
            </a:r>
            <a:r>
              <a:rPr lang="en-US" sz="1800" b="1" dirty="0"/>
              <a:t>satellite</a:t>
            </a:r>
            <a:r>
              <a:rPr lang="en-US" sz="1800" dirty="0"/>
              <a:t> is a body that moves around another body in a particular path. A communication satellite is nothing but a microwave repeater station in space. It is helpful in telecommunications, radio and television along with internet applications.</a:t>
            </a:r>
          </a:p>
          <a:p>
            <a:pPr algn="just"/>
            <a:r>
              <a:rPr lang="en-US" sz="1800" dirty="0"/>
              <a:t>A </a:t>
            </a:r>
            <a:r>
              <a:rPr lang="en-US" sz="1800" b="1" dirty="0"/>
              <a:t>repeater</a:t>
            </a:r>
            <a:r>
              <a:rPr lang="en-US" sz="1800" dirty="0"/>
              <a:t> is a circuit, which increases the strength of the received signal and then transmits it. But, this repeater works as a </a:t>
            </a:r>
            <a:r>
              <a:rPr lang="en-US" sz="1800" b="1" dirty="0"/>
              <a:t>transponder</a:t>
            </a:r>
            <a:r>
              <a:rPr lang="en-US" sz="1800" dirty="0"/>
              <a:t>. That means, it changes the frequency band of the transmitted signal from the received one.</a:t>
            </a:r>
          </a:p>
          <a:p>
            <a:pPr algn="just"/>
            <a:r>
              <a:rPr lang="en-US" sz="1800" dirty="0"/>
              <a:t>The frequency with which, the signal is sent into the space is called as </a:t>
            </a:r>
            <a:r>
              <a:rPr lang="en-US" sz="1800" b="1" dirty="0"/>
              <a:t>Uplink frequency</a:t>
            </a:r>
            <a:r>
              <a:rPr lang="en-US" sz="1800" dirty="0"/>
              <a:t>. Similarly, the frequency with which, the signal is sent by the transponder is called as </a:t>
            </a:r>
            <a:r>
              <a:rPr lang="en-US" sz="1800" b="1" dirty="0"/>
              <a:t>Downlink frequency</a:t>
            </a:r>
            <a:r>
              <a:rPr lang="en-US" sz="1800" dirty="0"/>
              <a:t>. </a:t>
            </a:r>
          </a:p>
        </p:txBody>
      </p:sp>
    </p:spTree>
    <p:extLst>
      <p:ext uri="{BB962C8B-B14F-4D97-AF65-F5344CB8AC3E}">
        <p14:creationId xmlns:p14="http://schemas.microsoft.com/office/powerpoint/2010/main" val="33364726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1"/>
          <p:cNvSpPr>
            <a:spLocks noChangeArrowheads="1"/>
          </p:cNvSpPr>
          <p:nvPr/>
        </p:nvSpPr>
        <p:spPr bwMode="auto">
          <a:xfrm>
            <a:off x="198834" y="685800"/>
            <a:ext cx="8593931" cy="5886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lgn="just">
              <a:lnSpc>
                <a:spcPct val="150000"/>
              </a:lnSpc>
              <a:spcBef>
                <a:spcPct val="0"/>
              </a:spcBef>
              <a:buClr>
                <a:srgbClr val="000000"/>
              </a:buClr>
            </a:pPr>
            <a:r>
              <a:rPr lang="en-US" sz="2000" dirty="0">
                <a:latin typeface="+mj-lt"/>
              </a:rPr>
              <a:t>Whenever we are dealing with a </a:t>
            </a:r>
            <a:r>
              <a:rPr lang="en-US" sz="2000" b="1" dirty="0">
                <a:latin typeface="+mj-lt"/>
              </a:rPr>
              <a:t>large network</a:t>
            </a:r>
            <a:r>
              <a:rPr lang="en-US" sz="2000" dirty="0">
                <a:latin typeface="+mj-lt"/>
              </a:rPr>
              <a:t> or say a very long-distance data transmission has to take place, this can't be done directly without any external hardware support. Hence, we must have a dedicated path for our data packets to traverse. Since there are so many choices for which path to take, so we have to select a particular path. This selecting of the path on which our data packets will be transmitted is known as </a:t>
            </a:r>
            <a:r>
              <a:rPr lang="en-US" sz="2000" b="1" dirty="0">
                <a:latin typeface="+mj-lt"/>
              </a:rPr>
              <a:t>Switching</a:t>
            </a:r>
            <a:r>
              <a:rPr lang="en-US" sz="2000" dirty="0">
                <a:latin typeface="+mj-lt"/>
              </a:rPr>
              <a:t>.</a:t>
            </a:r>
            <a:endParaRPr lang="en-US" sz="2000" kern="0" dirty="0">
              <a:solidFill>
                <a:prstClr val="black"/>
              </a:solidFill>
              <a:latin typeface="+mj-lt"/>
              <a:cs typeface="Arial"/>
              <a:sym typeface="Arial"/>
            </a:endParaRPr>
          </a:p>
          <a:p>
            <a:pPr marL="342900" indent="-342900" algn="just">
              <a:lnSpc>
                <a:spcPct val="150000"/>
              </a:lnSpc>
              <a:spcBef>
                <a:spcPct val="0"/>
              </a:spcBef>
              <a:buClr>
                <a:srgbClr val="000000"/>
              </a:buClr>
            </a:pPr>
            <a:r>
              <a:rPr lang="en-US" sz="2000" kern="0" dirty="0">
                <a:solidFill>
                  <a:prstClr val="black"/>
                </a:solidFill>
                <a:latin typeface="+mj-lt"/>
                <a:cs typeface="Arial"/>
                <a:sym typeface="Arial"/>
              </a:rPr>
              <a:t>In </a:t>
            </a:r>
            <a:r>
              <a:rPr lang="en-US" sz="2000" dirty="0">
                <a:latin typeface="+mj-lt"/>
                <a:sym typeface="Arial"/>
              </a:rPr>
              <a:t>large networks there might be multiple paths linking sender and receiver. Information may be switched as it travels through various communication channels. </a:t>
            </a:r>
          </a:p>
          <a:p>
            <a:pPr marL="342900" indent="-342900">
              <a:lnSpc>
                <a:spcPct val="150000"/>
              </a:lnSpc>
              <a:spcBef>
                <a:spcPct val="0"/>
              </a:spcBef>
              <a:buClr>
                <a:srgbClr val="000000"/>
              </a:buClr>
            </a:pPr>
            <a:r>
              <a:rPr lang="en-US" sz="2000" kern="0" dirty="0">
                <a:solidFill>
                  <a:prstClr val="black"/>
                </a:solidFill>
                <a:latin typeface="+mj-lt"/>
                <a:cs typeface="Arial"/>
                <a:sym typeface="Arial"/>
              </a:rPr>
              <a:t>There are three typical switching techniques available for digital traffic. </a:t>
            </a:r>
          </a:p>
          <a:p>
            <a:pPr marL="1200150" lvl="1" indent="-457200">
              <a:lnSpc>
                <a:spcPct val="150000"/>
              </a:lnSpc>
              <a:spcBef>
                <a:spcPct val="0"/>
              </a:spcBef>
              <a:buClr>
                <a:srgbClr val="000000"/>
              </a:buClr>
              <a:buFont typeface="+mj-lt"/>
              <a:buAutoNum type="arabicPeriod"/>
            </a:pPr>
            <a:r>
              <a:rPr lang="en-US" sz="1700" b="1" kern="0" dirty="0">
                <a:solidFill>
                  <a:prstClr val="black"/>
                </a:solidFill>
                <a:cs typeface="Arial"/>
                <a:sym typeface="Arial"/>
              </a:rPr>
              <a:t> Circuit Switching </a:t>
            </a:r>
          </a:p>
          <a:p>
            <a:pPr marL="1200150" lvl="1" indent="-457200">
              <a:lnSpc>
                <a:spcPct val="150000"/>
              </a:lnSpc>
              <a:spcBef>
                <a:spcPct val="0"/>
              </a:spcBef>
              <a:buClr>
                <a:srgbClr val="000000"/>
              </a:buClr>
              <a:buFont typeface="+mj-lt"/>
              <a:buAutoNum type="arabicPeriod"/>
            </a:pPr>
            <a:r>
              <a:rPr lang="en-US" sz="1700" b="1" kern="0" dirty="0">
                <a:solidFill>
                  <a:prstClr val="black"/>
                </a:solidFill>
                <a:cs typeface="Arial"/>
                <a:sym typeface="Arial"/>
              </a:rPr>
              <a:t>Message Switching </a:t>
            </a:r>
          </a:p>
          <a:p>
            <a:pPr marL="1200150" lvl="1" indent="-457200">
              <a:lnSpc>
                <a:spcPct val="150000"/>
              </a:lnSpc>
              <a:spcBef>
                <a:spcPct val="0"/>
              </a:spcBef>
              <a:buClr>
                <a:srgbClr val="000000"/>
              </a:buClr>
              <a:buFont typeface="+mj-lt"/>
              <a:buAutoNum type="arabicPeriod"/>
            </a:pPr>
            <a:r>
              <a:rPr lang="en-US" sz="1700" b="1" kern="0" dirty="0">
                <a:solidFill>
                  <a:prstClr val="black"/>
                </a:solidFill>
                <a:cs typeface="Arial"/>
                <a:sym typeface="Arial"/>
              </a:rPr>
              <a:t>Packet Switching</a:t>
            </a:r>
          </a:p>
        </p:txBody>
      </p:sp>
      <p:sp>
        <p:nvSpPr>
          <p:cNvPr id="2" name="TextBox 1"/>
          <p:cNvSpPr txBox="1"/>
          <p:nvPr/>
        </p:nvSpPr>
        <p:spPr>
          <a:xfrm>
            <a:off x="1600200" y="0"/>
            <a:ext cx="5791200" cy="923330"/>
          </a:xfrm>
          <a:prstGeom prst="rect">
            <a:avLst/>
          </a:prstGeom>
          <a:noFill/>
        </p:spPr>
        <p:txBody>
          <a:bodyPr wrap="square" rtlCol="0">
            <a:spAutoFit/>
          </a:bodyPr>
          <a:lstStyle/>
          <a:p>
            <a:pPr algn="ctr"/>
            <a:r>
              <a:rPr lang="en-US" sz="3600" b="1" kern="0" dirty="0">
                <a:solidFill>
                  <a:srgbClr val="FF0000"/>
                </a:solidFill>
                <a:cs typeface="Arial"/>
                <a:sym typeface="Arial"/>
              </a:rPr>
              <a:t>Switching Techniques </a:t>
            </a:r>
          </a:p>
          <a:p>
            <a:endParaRPr lang="en-US" dirty="0"/>
          </a:p>
        </p:txBody>
      </p:sp>
    </p:spTree>
    <p:extLst>
      <p:ext uri="{BB962C8B-B14F-4D97-AF65-F5344CB8AC3E}">
        <p14:creationId xmlns:p14="http://schemas.microsoft.com/office/powerpoint/2010/main" val="5683525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
          <p:cNvSpPr>
            <a:spLocks noChangeArrowheads="1"/>
          </p:cNvSpPr>
          <p:nvPr/>
        </p:nvSpPr>
        <p:spPr bwMode="auto">
          <a:xfrm>
            <a:off x="228600" y="914400"/>
            <a:ext cx="8625483" cy="5650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lgn="just"/>
            <a:r>
              <a:rPr lang="en-US" sz="2100" dirty="0">
                <a:latin typeface="+mj-lt"/>
              </a:rPr>
              <a:t>Circuit switching is a switching technique that establishes a dedicated path between sender and receiver.</a:t>
            </a:r>
          </a:p>
          <a:p>
            <a:pPr marL="342900" indent="-342900" algn="just"/>
            <a:r>
              <a:rPr lang="en-US" sz="2100" dirty="0">
                <a:latin typeface="+mj-lt"/>
              </a:rPr>
              <a:t>In the Circuit Switching Technique, once the connection is established then the dedicated path will remain to exist until the connection is terminated. </a:t>
            </a:r>
          </a:p>
          <a:p>
            <a:pPr marL="342900" indent="-342900" algn="just"/>
            <a:r>
              <a:rPr lang="en-US" sz="2100" dirty="0">
                <a:latin typeface="+mj-lt"/>
              </a:rPr>
              <a:t>Circuit switching in a network operates in a similar way as the telephone works.</a:t>
            </a:r>
          </a:p>
          <a:p>
            <a:pPr marL="342900" indent="-342900" algn="just"/>
            <a:r>
              <a:rPr lang="en-US" sz="2100" dirty="0">
                <a:latin typeface="+mj-lt"/>
              </a:rPr>
              <a:t>A complete end-to-end path must exist before the communication takes place.</a:t>
            </a:r>
          </a:p>
          <a:p>
            <a:pPr marL="342900" indent="-342900" algn="just"/>
            <a:r>
              <a:rPr lang="en-US" sz="2100" dirty="0">
                <a:latin typeface="+mj-lt"/>
              </a:rPr>
              <a:t>In case of circuit switching technique, when any user wants to send the data, voice, video, a request signal is sent to the receiver then the receiver sends back the acknowledgment to ensure the availability of the dedicated path. After receiving the acknowledgment, dedicated path transfers the data.</a:t>
            </a:r>
          </a:p>
          <a:p>
            <a:pPr marL="342900" indent="-342900" algn="just"/>
            <a:r>
              <a:rPr lang="en-US" sz="2100" dirty="0">
                <a:latin typeface="+mj-lt"/>
              </a:rPr>
              <a:t>Circuit switching is used in public telephone network. It is used for voice transmission.</a:t>
            </a:r>
          </a:p>
          <a:p>
            <a:pPr marL="342900" indent="-342900" algn="just"/>
            <a:r>
              <a:rPr lang="en-US" sz="2100" dirty="0">
                <a:latin typeface="+mj-lt"/>
              </a:rPr>
              <a:t>Fixed data can be transferred at a time in circuit switching technology.</a:t>
            </a:r>
          </a:p>
        </p:txBody>
      </p:sp>
      <p:sp>
        <p:nvSpPr>
          <p:cNvPr id="3" name="TextBox 2"/>
          <p:cNvSpPr txBox="1"/>
          <p:nvPr/>
        </p:nvSpPr>
        <p:spPr>
          <a:xfrm>
            <a:off x="914400" y="228600"/>
            <a:ext cx="7086600" cy="861774"/>
          </a:xfrm>
          <a:prstGeom prst="rect">
            <a:avLst/>
          </a:prstGeom>
          <a:noFill/>
        </p:spPr>
        <p:txBody>
          <a:bodyPr wrap="square" rtlCol="0">
            <a:spAutoFit/>
          </a:bodyPr>
          <a:lstStyle/>
          <a:p>
            <a:pPr algn="ctr"/>
            <a:r>
              <a:rPr lang="en-US" sz="3200" b="1" kern="0" dirty="0">
                <a:solidFill>
                  <a:srgbClr val="FF0000"/>
                </a:solidFill>
                <a:cs typeface="Arial"/>
                <a:sym typeface="Arial"/>
              </a:rPr>
              <a:t>Circuit Switching </a:t>
            </a:r>
          </a:p>
          <a:p>
            <a:endParaRPr lang="en-US" dirty="0"/>
          </a:p>
        </p:txBody>
      </p:sp>
    </p:spTree>
    <p:extLst>
      <p:ext uri="{BB962C8B-B14F-4D97-AF65-F5344CB8AC3E}">
        <p14:creationId xmlns:p14="http://schemas.microsoft.com/office/powerpoint/2010/main" val="37488398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
          <p:cNvSpPr>
            <a:spLocks noChangeArrowheads="1"/>
          </p:cNvSpPr>
          <p:nvPr/>
        </p:nvSpPr>
        <p:spPr bwMode="auto">
          <a:xfrm>
            <a:off x="76200" y="228600"/>
            <a:ext cx="868680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Clr>
                <a:srgbClr val="000000"/>
              </a:buClr>
              <a:buFontTx/>
              <a:buNone/>
            </a:pPr>
            <a:r>
              <a:rPr lang="en-US" sz="1800" b="1" dirty="0">
                <a:solidFill>
                  <a:srgbClr val="FF0000"/>
                </a:solidFill>
                <a:latin typeface="+mj-lt"/>
              </a:rPr>
              <a:t>Advantages Of Circuit Switching:</a:t>
            </a:r>
            <a:endParaRPr lang="en-US" sz="1800" dirty="0">
              <a:solidFill>
                <a:srgbClr val="FF0000"/>
              </a:solidFill>
              <a:latin typeface="+mj-lt"/>
            </a:endParaRPr>
          </a:p>
          <a:p>
            <a:pPr lvl="1">
              <a:buFont typeface="Arial" panose="020B0604020202020204" pitchFamily="34" charset="0"/>
              <a:buChar char="•"/>
            </a:pPr>
            <a:r>
              <a:rPr lang="en-US" sz="1800" dirty="0">
                <a:latin typeface="+mj-lt"/>
              </a:rPr>
              <a:t>In the case of Circuit Switching technique, the communication channel is dedicated.</a:t>
            </a:r>
          </a:p>
          <a:p>
            <a:pPr lvl="1">
              <a:buFont typeface="Arial" panose="020B0604020202020204" pitchFamily="34" charset="0"/>
              <a:buChar char="•"/>
            </a:pPr>
            <a:r>
              <a:rPr lang="en-US" sz="1800" dirty="0">
                <a:latin typeface="+mj-lt"/>
              </a:rPr>
              <a:t>Because the circuit is fixed, the data transfer rate remains constant throughout the session.</a:t>
            </a:r>
          </a:p>
          <a:p>
            <a:pPr lvl="1">
              <a:buFont typeface="Arial" panose="020B0604020202020204" pitchFamily="34" charset="0"/>
              <a:buChar char="•"/>
            </a:pPr>
            <a:r>
              <a:rPr lang="en-US" sz="1800" dirty="0">
                <a:latin typeface="+mj-lt"/>
              </a:rPr>
              <a:t>Suitable for real-time applications like voice calls, as data is delivered in the correct order without delay.</a:t>
            </a:r>
          </a:p>
          <a:p>
            <a:pPr lvl="1">
              <a:buFont typeface="Arial" panose="020B0604020202020204" pitchFamily="34" charset="0"/>
              <a:buChar char="•"/>
            </a:pPr>
            <a:r>
              <a:rPr lang="en-US" sz="1800" dirty="0">
                <a:latin typeface="+mj-lt"/>
              </a:rPr>
              <a:t>After a connection is established, there is no network congestion for that session since resources are reserved.</a:t>
            </a:r>
          </a:p>
          <a:p>
            <a:pPr>
              <a:buNone/>
            </a:pPr>
            <a:r>
              <a:rPr lang="en-US" sz="1800" b="1" dirty="0">
                <a:solidFill>
                  <a:srgbClr val="FF0000"/>
                </a:solidFill>
                <a:latin typeface="+mj-lt"/>
              </a:rPr>
              <a:t>Disadvantages Of Circuit Switching:</a:t>
            </a:r>
            <a:endParaRPr lang="en-US" sz="1800" dirty="0">
              <a:solidFill>
                <a:srgbClr val="FF0000"/>
              </a:solidFill>
              <a:latin typeface="+mj-lt"/>
            </a:endParaRPr>
          </a:p>
          <a:p>
            <a:pPr lvl="1">
              <a:buFont typeface="Arial" panose="020B0604020202020204" pitchFamily="34" charset="0"/>
              <a:buChar char="•"/>
            </a:pPr>
            <a:r>
              <a:rPr lang="en-US" sz="1800" dirty="0">
                <a:latin typeface="+mj-lt"/>
              </a:rPr>
              <a:t>Once the dedicated path is established, the only delay occurs in the speed of data transmission.</a:t>
            </a:r>
          </a:p>
          <a:p>
            <a:pPr lvl="1">
              <a:buFont typeface="Arial" panose="020B0604020202020204" pitchFamily="34" charset="0"/>
              <a:buChar char="•"/>
            </a:pPr>
            <a:r>
              <a:rPr lang="en-US" sz="1800" dirty="0">
                <a:latin typeface="+mj-lt"/>
              </a:rPr>
              <a:t>It takes a long time to establish a connection </a:t>
            </a:r>
            <a:r>
              <a:rPr lang="en-US" sz="1800" dirty="0" err="1">
                <a:latin typeface="+mj-lt"/>
              </a:rPr>
              <a:t>approx</a:t>
            </a:r>
            <a:r>
              <a:rPr lang="en-US" sz="1800" dirty="0">
                <a:latin typeface="+mj-lt"/>
              </a:rPr>
              <a:t> 10 seconds during which no data can be transmitted.</a:t>
            </a:r>
          </a:p>
          <a:p>
            <a:pPr lvl="1">
              <a:buFont typeface="Arial" panose="020B0604020202020204" pitchFamily="34" charset="0"/>
              <a:buChar char="•"/>
            </a:pPr>
            <a:r>
              <a:rPr lang="en-US" sz="1800" dirty="0">
                <a:latin typeface="+mj-lt"/>
              </a:rPr>
              <a:t>It is more expensive than other switching techniques as a dedicated path is required for each connection.</a:t>
            </a:r>
          </a:p>
          <a:p>
            <a:pPr lvl="1">
              <a:buFont typeface="Arial" panose="020B0604020202020204" pitchFamily="34" charset="0"/>
              <a:buChar char="•"/>
            </a:pPr>
            <a:r>
              <a:rPr lang="en-US" sz="1800" dirty="0">
                <a:latin typeface="+mj-lt"/>
              </a:rPr>
              <a:t>It is inefficient to use because once the path is established and no data is transferred, then the capacity of the path is wasted.</a:t>
            </a:r>
          </a:p>
          <a:p>
            <a:pPr lvl="1">
              <a:buFont typeface="Arial" panose="020B0604020202020204" pitchFamily="34" charset="0"/>
              <a:buChar char="•"/>
            </a:pPr>
            <a:r>
              <a:rPr lang="en-US" sz="1800" dirty="0">
                <a:latin typeface="+mj-lt"/>
              </a:rPr>
              <a:t>In this case, the connection is dedicated therefore no other data can be transferred even if the channel is free.</a:t>
            </a:r>
          </a:p>
        </p:txBody>
      </p:sp>
    </p:spTree>
    <p:extLst>
      <p:ext uri="{BB962C8B-B14F-4D97-AF65-F5344CB8AC3E}">
        <p14:creationId xmlns:p14="http://schemas.microsoft.com/office/powerpoint/2010/main" val="33218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
          <p:cNvSpPr>
            <a:spLocks noChangeArrowheads="1"/>
          </p:cNvSpPr>
          <p:nvPr/>
        </p:nvSpPr>
        <p:spPr bwMode="auto">
          <a:xfrm>
            <a:off x="152400" y="43827"/>
            <a:ext cx="8839200" cy="6444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FontTx/>
              <a:buNone/>
            </a:pPr>
            <a:r>
              <a:rPr lang="en-US" sz="2400" b="1" kern="0" dirty="0">
                <a:solidFill>
                  <a:srgbClr val="FF0000"/>
                </a:solidFill>
                <a:cs typeface="Arial"/>
                <a:sym typeface="Arial"/>
              </a:rPr>
              <a:t>Message Switching </a:t>
            </a:r>
          </a:p>
          <a:p>
            <a:pPr marL="342900" indent="-342900"/>
            <a:r>
              <a:rPr lang="en-US" sz="2100" kern="0" dirty="0">
                <a:solidFill>
                  <a:prstClr val="black"/>
                </a:solidFill>
                <a:cs typeface="Arial"/>
                <a:sym typeface="Arial"/>
              </a:rPr>
              <a:t>• </a:t>
            </a:r>
            <a:r>
              <a:rPr lang="en-US" sz="2400" dirty="0"/>
              <a:t>Message Switching is a switching technique in which a message is transferred as a complete unit and routed through intermediate nodes at which it is stored and forwarded.</a:t>
            </a:r>
          </a:p>
          <a:p>
            <a:pPr marL="342900" indent="-342900"/>
            <a:r>
              <a:rPr lang="en-US" sz="2400" dirty="0"/>
              <a:t>In Message Switching technique, there is no establishment of a dedicated path between the sender and receiver.</a:t>
            </a:r>
          </a:p>
          <a:p>
            <a:pPr marL="342900" indent="-342900"/>
            <a:r>
              <a:rPr lang="en-US" sz="2400" dirty="0"/>
              <a:t>The destination address is appended to the message. Message Switching provides a dynamic routing as the message is routed through the intermediate nodes based on the information available in the message.</a:t>
            </a:r>
          </a:p>
          <a:p>
            <a:pPr marL="342900" indent="-342900"/>
            <a:r>
              <a:rPr lang="en-US" sz="2400" dirty="0"/>
              <a:t>Message switches are programmed in such a way so that they can provide the most efficient routes.</a:t>
            </a:r>
          </a:p>
          <a:p>
            <a:pPr marL="342900" indent="-342900"/>
            <a:r>
              <a:rPr lang="en-US" sz="2400" dirty="0"/>
              <a:t>Each and every node stores the entire message and then forward it to the next node. This type of network is known as </a:t>
            </a:r>
            <a:r>
              <a:rPr lang="en-US" sz="2400" b="1" dirty="0"/>
              <a:t>store and forward network.</a:t>
            </a:r>
            <a:endParaRPr lang="en-US" sz="2400" dirty="0"/>
          </a:p>
          <a:p>
            <a:pPr marL="342900" indent="-342900"/>
            <a:r>
              <a:rPr lang="en-US" sz="2400" dirty="0"/>
              <a:t>Message switching treats each message as an independent entity.</a:t>
            </a:r>
          </a:p>
        </p:txBody>
      </p:sp>
    </p:spTree>
    <p:extLst>
      <p:ext uri="{BB962C8B-B14F-4D97-AF65-F5344CB8AC3E}">
        <p14:creationId xmlns:p14="http://schemas.microsoft.com/office/powerpoint/2010/main" val="7745412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
          <p:cNvSpPr>
            <a:spLocks noChangeArrowheads="1"/>
          </p:cNvSpPr>
          <p:nvPr/>
        </p:nvSpPr>
        <p:spPr bwMode="auto">
          <a:xfrm>
            <a:off x="0" y="304800"/>
            <a:ext cx="8839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Clr>
                <a:srgbClr val="000000"/>
              </a:buClr>
              <a:buFontTx/>
              <a:buNone/>
            </a:pPr>
            <a:r>
              <a:rPr lang="en-US" sz="3600" b="1" kern="0" dirty="0">
                <a:solidFill>
                  <a:srgbClr val="FF0000"/>
                </a:solidFill>
                <a:cs typeface="Arial"/>
                <a:sym typeface="Arial"/>
              </a:rPr>
              <a:t>Message Switching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99" y="1676400"/>
            <a:ext cx="7440602" cy="2438400"/>
          </a:xfrm>
          <a:prstGeom prst="rect">
            <a:avLst/>
          </a:prstGeom>
        </p:spPr>
      </p:pic>
    </p:spTree>
    <p:extLst>
      <p:ext uri="{BB962C8B-B14F-4D97-AF65-F5344CB8AC3E}">
        <p14:creationId xmlns:p14="http://schemas.microsoft.com/office/powerpoint/2010/main" val="341195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29803" y="5325050"/>
            <a:ext cx="36195" cy="57708"/>
          </a:xfrm>
          <a:prstGeom prst="rect">
            <a:avLst/>
          </a:prstGeom>
        </p:spPr>
        <p:txBody>
          <a:bodyPr vert="horz" wrap="square" lIns="0" tIns="0" rIns="0" bIns="0" rtlCol="0">
            <a:spAutoFit/>
          </a:bodyPr>
          <a:lstStyle/>
          <a:p>
            <a:pPr marL="9525"/>
            <a:r>
              <a:rPr sz="375" dirty="0">
                <a:solidFill>
                  <a:srgbClr val="525389"/>
                </a:solidFill>
                <a:latin typeface="Arial"/>
                <a:cs typeface="Arial"/>
              </a:rPr>
              <a:t>•</a:t>
            </a:r>
            <a:endParaRPr sz="375">
              <a:latin typeface="Arial"/>
              <a:cs typeface="Arial"/>
            </a:endParaRPr>
          </a:p>
        </p:txBody>
      </p:sp>
      <p:sp>
        <p:nvSpPr>
          <p:cNvPr id="3" name="object 3"/>
          <p:cNvSpPr txBox="1"/>
          <p:nvPr/>
        </p:nvSpPr>
        <p:spPr>
          <a:xfrm>
            <a:off x="1886946" y="5568457"/>
            <a:ext cx="37624" cy="63544"/>
          </a:xfrm>
          <a:prstGeom prst="rect">
            <a:avLst/>
          </a:prstGeom>
        </p:spPr>
        <p:txBody>
          <a:bodyPr vert="horz" wrap="square" lIns="0" tIns="0" rIns="0" bIns="0" rtlCol="0">
            <a:spAutoFit/>
          </a:bodyPr>
          <a:lstStyle/>
          <a:p>
            <a:pPr marL="9525"/>
            <a:r>
              <a:rPr sz="413" dirty="0">
                <a:solidFill>
                  <a:srgbClr val="437F85"/>
                </a:solidFill>
                <a:latin typeface="Arial"/>
                <a:cs typeface="Arial"/>
              </a:rPr>
              <a:t>•</a:t>
            </a:r>
            <a:endParaRPr sz="413">
              <a:latin typeface="Arial"/>
              <a:cs typeface="Arial"/>
            </a:endParaRPr>
          </a:p>
        </p:txBody>
      </p:sp>
      <p:sp>
        <p:nvSpPr>
          <p:cNvPr id="5" name="object 5"/>
          <p:cNvSpPr txBox="1"/>
          <p:nvPr/>
        </p:nvSpPr>
        <p:spPr>
          <a:xfrm>
            <a:off x="2229803" y="5805333"/>
            <a:ext cx="36195" cy="57708"/>
          </a:xfrm>
          <a:prstGeom prst="rect">
            <a:avLst/>
          </a:prstGeom>
        </p:spPr>
        <p:txBody>
          <a:bodyPr vert="horz" wrap="square" lIns="0" tIns="0" rIns="0" bIns="0" rtlCol="0">
            <a:spAutoFit/>
          </a:bodyPr>
          <a:lstStyle/>
          <a:p>
            <a:pPr marL="9525"/>
            <a:r>
              <a:rPr sz="375" dirty="0">
                <a:solidFill>
                  <a:srgbClr val="525389"/>
                </a:solidFill>
                <a:latin typeface="Arial"/>
                <a:cs typeface="Arial"/>
              </a:rPr>
              <a:t>•</a:t>
            </a:r>
            <a:endParaRPr sz="375">
              <a:latin typeface="Arial"/>
              <a:cs typeface="Arial"/>
            </a:endParaRPr>
          </a:p>
        </p:txBody>
      </p:sp>
      <p:sp>
        <p:nvSpPr>
          <p:cNvPr id="7" name="object 7"/>
          <p:cNvSpPr/>
          <p:nvPr/>
        </p:nvSpPr>
        <p:spPr>
          <a:xfrm>
            <a:off x="7185315" y="3714768"/>
            <a:ext cx="757410" cy="999657"/>
          </a:xfrm>
          <a:prstGeom prst="rect">
            <a:avLst/>
          </a:prstGeom>
          <a:blipFill>
            <a:blip r:embed="rId3" cstate="print"/>
            <a:stretch>
              <a:fillRect/>
            </a:stretch>
          </a:blipFill>
        </p:spPr>
        <p:txBody>
          <a:bodyPr wrap="square" lIns="0" tIns="0" rIns="0" bIns="0" rtlCol="0"/>
          <a:lstStyle/>
          <a:p>
            <a:endParaRPr sz="1350"/>
          </a:p>
        </p:txBody>
      </p:sp>
      <p:sp>
        <p:nvSpPr>
          <p:cNvPr id="8" name="object 8"/>
          <p:cNvSpPr/>
          <p:nvPr/>
        </p:nvSpPr>
        <p:spPr>
          <a:xfrm>
            <a:off x="4550983" y="4057991"/>
            <a:ext cx="757403" cy="999645"/>
          </a:xfrm>
          <a:prstGeom prst="rect">
            <a:avLst/>
          </a:prstGeom>
          <a:blipFill>
            <a:blip r:embed="rId4" cstate="print"/>
            <a:stretch>
              <a:fillRect/>
            </a:stretch>
          </a:blipFill>
        </p:spPr>
        <p:txBody>
          <a:bodyPr wrap="square" lIns="0" tIns="0" rIns="0" bIns="0" rtlCol="0"/>
          <a:lstStyle/>
          <a:p>
            <a:endParaRPr sz="1350"/>
          </a:p>
        </p:txBody>
      </p:sp>
      <p:sp>
        <p:nvSpPr>
          <p:cNvPr id="9" name="object 9"/>
          <p:cNvSpPr/>
          <p:nvPr/>
        </p:nvSpPr>
        <p:spPr>
          <a:xfrm>
            <a:off x="7014716" y="4949422"/>
            <a:ext cx="757406" cy="999645"/>
          </a:xfrm>
          <a:prstGeom prst="rect">
            <a:avLst/>
          </a:prstGeom>
          <a:blipFill>
            <a:blip r:embed="rId5" cstate="print"/>
            <a:stretch>
              <a:fillRect/>
            </a:stretch>
          </a:blipFill>
        </p:spPr>
        <p:txBody>
          <a:bodyPr wrap="square" lIns="0" tIns="0" rIns="0" bIns="0" rtlCol="0"/>
          <a:lstStyle/>
          <a:p>
            <a:endParaRPr sz="1350"/>
          </a:p>
        </p:txBody>
      </p:sp>
      <p:sp>
        <p:nvSpPr>
          <p:cNvPr id="10" name="object 10"/>
          <p:cNvSpPr/>
          <p:nvPr/>
        </p:nvSpPr>
        <p:spPr>
          <a:xfrm>
            <a:off x="5947120" y="4559792"/>
            <a:ext cx="799734" cy="456834"/>
          </a:xfrm>
          <a:prstGeom prst="rect">
            <a:avLst/>
          </a:prstGeom>
          <a:blipFill>
            <a:blip r:embed="rId6" cstate="print"/>
            <a:stretch>
              <a:fillRect/>
            </a:stretch>
          </a:blipFill>
        </p:spPr>
        <p:txBody>
          <a:bodyPr wrap="square" lIns="0" tIns="0" rIns="0" bIns="0" rtlCol="0"/>
          <a:lstStyle/>
          <a:p>
            <a:endParaRPr sz="1350"/>
          </a:p>
        </p:txBody>
      </p:sp>
      <p:sp>
        <p:nvSpPr>
          <p:cNvPr id="11" name="object 11"/>
          <p:cNvSpPr/>
          <p:nvPr/>
        </p:nvSpPr>
        <p:spPr>
          <a:xfrm>
            <a:off x="6346988" y="5016912"/>
            <a:ext cx="670083" cy="429578"/>
          </a:xfrm>
          <a:custGeom>
            <a:avLst/>
            <a:gdLst/>
            <a:ahLst/>
            <a:cxnLst/>
            <a:rect l="l" t="t" r="r" b="b"/>
            <a:pathLst>
              <a:path w="893445" h="572770">
                <a:moveTo>
                  <a:pt x="893185" y="572332"/>
                </a:moveTo>
                <a:lnTo>
                  <a:pt x="0" y="0"/>
                </a:lnTo>
              </a:path>
            </a:pathLst>
          </a:custGeom>
          <a:ln w="9360">
            <a:solidFill>
              <a:srgbClr val="525389"/>
            </a:solidFill>
          </a:ln>
        </p:spPr>
        <p:txBody>
          <a:bodyPr wrap="square" lIns="0" tIns="0" rIns="0" bIns="0" rtlCol="0"/>
          <a:lstStyle/>
          <a:p>
            <a:endParaRPr sz="1350"/>
          </a:p>
        </p:txBody>
      </p:sp>
      <p:sp>
        <p:nvSpPr>
          <p:cNvPr id="12" name="object 12"/>
          <p:cNvSpPr/>
          <p:nvPr/>
        </p:nvSpPr>
        <p:spPr>
          <a:xfrm>
            <a:off x="5302858" y="4311208"/>
            <a:ext cx="644366" cy="248603"/>
          </a:xfrm>
          <a:custGeom>
            <a:avLst/>
            <a:gdLst/>
            <a:ahLst/>
            <a:cxnLst/>
            <a:rect l="l" t="t" r="r" b="b"/>
            <a:pathLst>
              <a:path w="859154" h="331470">
                <a:moveTo>
                  <a:pt x="859017" y="331338"/>
                </a:moveTo>
                <a:lnTo>
                  <a:pt x="0" y="0"/>
                </a:lnTo>
              </a:path>
            </a:pathLst>
          </a:custGeom>
          <a:ln w="28440">
            <a:solidFill>
              <a:srgbClr val="000000"/>
            </a:solidFill>
          </a:ln>
        </p:spPr>
        <p:txBody>
          <a:bodyPr wrap="square" lIns="0" tIns="0" rIns="0" bIns="0" rtlCol="0"/>
          <a:lstStyle/>
          <a:p>
            <a:endParaRPr sz="1350"/>
          </a:p>
        </p:txBody>
      </p:sp>
      <p:sp>
        <p:nvSpPr>
          <p:cNvPr id="13" name="object 13"/>
          <p:cNvSpPr/>
          <p:nvPr/>
        </p:nvSpPr>
        <p:spPr>
          <a:xfrm>
            <a:off x="6692909" y="4146277"/>
            <a:ext cx="527209" cy="497205"/>
          </a:xfrm>
          <a:custGeom>
            <a:avLst/>
            <a:gdLst/>
            <a:ahLst/>
            <a:cxnLst/>
            <a:rect l="l" t="t" r="r" b="b"/>
            <a:pathLst>
              <a:path w="702945" h="662939">
                <a:moveTo>
                  <a:pt x="0" y="662690"/>
                </a:moveTo>
                <a:lnTo>
                  <a:pt x="702685" y="0"/>
                </a:lnTo>
              </a:path>
            </a:pathLst>
          </a:custGeom>
          <a:ln w="28440">
            <a:solidFill>
              <a:srgbClr val="000000"/>
            </a:solidFill>
          </a:ln>
        </p:spPr>
        <p:txBody>
          <a:bodyPr wrap="square" lIns="0" tIns="0" rIns="0" bIns="0" rtlCol="0"/>
          <a:lstStyle/>
          <a:p>
            <a:endParaRPr sz="1350"/>
          </a:p>
        </p:txBody>
      </p:sp>
      <p:sp>
        <p:nvSpPr>
          <p:cNvPr id="14" name="object 14"/>
          <p:cNvSpPr/>
          <p:nvPr/>
        </p:nvSpPr>
        <p:spPr>
          <a:xfrm>
            <a:off x="6346988" y="5016912"/>
            <a:ext cx="670083" cy="429578"/>
          </a:xfrm>
          <a:custGeom>
            <a:avLst/>
            <a:gdLst/>
            <a:ahLst/>
            <a:cxnLst/>
            <a:rect l="l" t="t" r="r" b="b"/>
            <a:pathLst>
              <a:path w="893445" h="572770">
                <a:moveTo>
                  <a:pt x="893185" y="572332"/>
                </a:moveTo>
                <a:lnTo>
                  <a:pt x="0" y="0"/>
                </a:lnTo>
              </a:path>
            </a:pathLst>
          </a:custGeom>
          <a:ln w="28440">
            <a:solidFill>
              <a:srgbClr val="000000"/>
            </a:solidFill>
          </a:ln>
        </p:spPr>
        <p:txBody>
          <a:bodyPr wrap="square" lIns="0" tIns="0" rIns="0" bIns="0" rtlCol="0"/>
          <a:lstStyle/>
          <a:p>
            <a:endParaRPr sz="1350"/>
          </a:p>
        </p:txBody>
      </p:sp>
      <p:sp>
        <p:nvSpPr>
          <p:cNvPr id="15" name="object 15"/>
          <p:cNvSpPr txBox="1"/>
          <p:nvPr/>
        </p:nvSpPr>
        <p:spPr>
          <a:xfrm>
            <a:off x="457692" y="739051"/>
            <a:ext cx="8305308" cy="3134191"/>
          </a:xfrm>
          <a:prstGeom prst="rect">
            <a:avLst/>
          </a:prstGeom>
        </p:spPr>
        <p:txBody>
          <a:bodyPr vert="horz" wrap="square" lIns="0" tIns="0" rIns="0" bIns="0" rtlCol="0">
            <a:spAutoFit/>
          </a:bodyPr>
          <a:lstStyle/>
          <a:p>
            <a:pPr marL="9525">
              <a:spcBef>
                <a:spcPts val="514"/>
              </a:spcBef>
            </a:pPr>
            <a:endParaRPr lang="en-US" sz="1950" b="1" u="heavy" dirty="0">
              <a:solidFill>
                <a:srgbClr val="FF0000"/>
              </a:solidFill>
              <a:latin typeface="Times New Roman"/>
              <a:cs typeface="Times New Roman"/>
            </a:endParaRPr>
          </a:p>
          <a:p>
            <a:pPr marL="9525">
              <a:spcBef>
                <a:spcPts val="514"/>
              </a:spcBef>
            </a:pPr>
            <a:r>
              <a:rPr lang="en-US" sz="2000" dirty="0"/>
              <a:t>A hub is basically a multiport repeater. A hub connects multiple wires coming from different branches, for example, the connector in star topology which connects different stations. Hubs cannot filter data, so data packets are sent to all connected devices.  When multiple devices (like computers) are connected to a </a:t>
            </a:r>
            <a:r>
              <a:rPr lang="en-US" sz="2000" b="1" dirty="0"/>
              <a:t>hub</a:t>
            </a:r>
            <a:r>
              <a:rPr lang="en-US" sz="2000" dirty="0"/>
              <a:t>, only one device can successfully send data at a time. If two devices try to send data at the same time, a </a:t>
            </a:r>
            <a:r>
              <a:rPr lang="en-US" sz="2000" b="1" dirty="0"/>
              <a:t>collision</a:t>
            </a:r>
            <a:r>
              <a:rPr lang="en-US" sz="2000" dirty="0"/>
              <a:t> occurs. They then need to retransmit, leading to delays and reduced efficiency. Also, they do not have the intelligence to find out the best path for data packets which leads to inefficiencies and wastage. </a:t>
            </a:r>
            <a:endParaRPr sz="1950" dirty="0">
              <a:solidFill>
                <a:srgbClr val="FF0000"/>
              </a:solidFill>
              <a:latin typeface="Times New Roman"/>
              <a:cs typeface="Times New Roman"/>
            </a:endParaRPr>
          </a:p>
        </p:txBody>
      </p:sp>
      <p:sp>
        <p:nvSpPr>
          <p:cNvPr id="18" name="object 18"/>
          <p:cNvSpPr txBox="1"/>
          <p:nvPr/>
        </p:nvSpPr>
        <p:spPr>
          <a:xfrm>
            <a:off x="1886946" y="5088173"/>
            <a:ext cx="37624" cy="63544"/>
          </a:xfrm>
          <a:prstGeom prst="rect">
            <a:avLst/>
          </a:prstGeom>
        </p:spPr>
        <p:txBody>
          <a:bodyPr vert="horz" wrap="square" lIns="0" tIns="0" rIns="0" bIns="0" rtlCol="0">
            <a:spAutoFit/>
          </a:bodyPr>
          <a:lstStyle/>
          <a:p>
            <a:pPr marL="9525"/>
            <a:r>
              <a:rPr sz="413" dirty="0">
                <a:solidFill>
                  <a:srgbClr val="437F85"/>
                </a:solidFill>
                <a:latin typeface="Arial"/>
                <a:cs typeface="Arial"/>
              </a:rPr>
              <a:t>•</a:t>
            </a:r>
            <a:endParaRPr sz="413">
              <a:latin typeface="Arial"/>
              <a:cs typeface="Arial"/>
            </a:endParaRPr>
          </a:p>
        </p:txBody>
      </p:sp>
      <p:sp>
        <p:nvSpPr>
          <p:cNvPr id="22" name="object 22"/>
          <p:cNvSpPr txBox="1"/>
          <p:nvPr/>
        </p:nvSpPr>
        <p:spPr>
          <a:xfrm>
            <a:off x="5947120" y="4559793"/>
            <a:ext cx="800100" cy="207749"/>
          </a:xfrm>
          <a:prstGeom prst="rect">
            <a:avLst/>
          </a:prstGeom>
          <a:ln w="9360">
            <a:solidFill>
              <a:srgbClr val="437F85"/>
            </a:solidFill>
          </a:ln>
        </p:spPr>
        <p:txBody>
          <a:bodyPr vert="horz" wrap="square" lIns="0" tIns="0" rIns="0" bIns="0" rtlCol="0">
            <a:spAutoFit/>
          </a:bodyPr>
          <a:lstStyle/>
          <a:p>
            <a:pPr marL="215741"/>
            <a:r>
              <a:rPr sz="1350" spc="-4" dirty="0">
                <a:latin typeface="Arial Unicode MS"/>
                <a:cs typeface="Arial Unicode MS"/>
              </a:rPr>
              <a:t>HUB</a:t>
            </a:r>
            <a:endParaRPr sz="1350" dirty="0">
              <a:latin typeface="Arial Unicode MS"/>
              <a:cs typeface="Arial Unicode MS"/>
            </a:endParaRPr>
          </a:p>
        </p:txBody>
      </p:sp>
      <p:sp>
        <p:nvSpPr>
          <p:cNvPr id="21" name="Date Placeholder 20"/>
          <p:cNvSpPr>
            <a:spLocks noGrp="1"/>
          </p:cNvSpPr>
          <p:nvPr>
            <p:ph type="dt" sz="half" idx="10"/>
          </p:nvPr>
        </p:nvSpPr>
        <p:spPr>
          <a:prstGeom prst="rect">
            <a:avLst/>
          </a:prstGeom>
        </p:spPr>
        <p:txBody>
          <a:bodyPr/>
          <a:lstStyle/>
          <a:p>
            <a:fld id="{BB4DCDCB-07BD-4A84-BA5F-4856AD12FF2C}" type="datetime5">
              <a:rPr lang="en-US" smtClean="0"/>
              <a:t>19-Jul-25</a:t>
            </a:fld>
            <a:endParaRPr lang="en-US"/>
          </a:p>
        </p:txBody>
      </p:sp>
      <p:sp>
        <p:nvSpPr>
          <p:cNvPr id="24" name="Slide Number Placeholder 23"/>
          <p:cNvSpPr>
            <a:spLocks noGrp="1"/>
          </p:cNvSpPr>
          <p:nvPr>
            <p:ph type="sldNum" sz="quarter" idx="12"/>
          </p:nvPr>
        </p:nvSpPr>
        <p:spPr/>
        <p:txBody>
          <a:bodyPr/>
          <a:lstStyle/>
          <a:p>
            <a:fld id="{46A35AFE-5259-4C18-A598-E788DDECB59E}" type="slidenum">
              <a:rPr lang="en-US" smtClean="0"/>
              <a:t>5</a:t>
            </a:fld>
            <a:endParaRPr lang="en-US"/>
          </a:p>
        </p:txBody>
      </p:sp>
      <p:sp>
        <p:nvSpPr>
          <p:cNvPr id="25" name="Rectangle 24"/>
          <p:cNvSpPr/>
          <p:nvPr/>
        </p:nvSpPr>
        <p:spPr>
          <a:xfrm>
            <a:off x="990600" y="115611"/>
            <a:ext cx="6611335" cy="646331"/>
          </a:xfrm>
          <a:prstGeom prst="rect">
            <a:avLst/>
          </a:prstGeom>
        </p:spPr>
        <p:txBody>
          <a:bodyPr wrap="square">
            <a:spAutoFit/>
          </a:bodyPr>
          <a:lstStyle/>
          <a:p>
            <a:pPr marL="9525" algn="ctr">
              <a:spcBef>
                <a:spcPts val="514"/>
              </a:spcBef>
            </a:pPr>
            <a:r>
              <a:rPr lang="en-US" sz="3600" b="1" dirty="0">
                <a:solidFill>
                  <a:srgbClr val="FF0000"/>
                </a:solidFill>
                <a:latin typeface="Times New Roman"/>
                <a:cs typeface="Times New Roman"/>
              </a:rPr>
              <a:t>Hu</a:t>
            </a:r>
            <a:r>
              <a:rPr lang="en-US" sz="3600" b="1" spc="8" dirty="0">
                <a:solidFill>
                  <a:srgbClr val="FF0000"/>
                </a:solidFill>
                <a:latin typeface="Times New Roman"/>
                <a:cs typeface="Times New Roman"/>
              </a:rPr>
              <a:t>b</a:t>
            </a:r>
            <a:r>
              <a:rPr lang="en-US" sz="3600" b="1" dirty="0">
                <a:solidFill>
                  <a:srgbClr val="FF0000"/>
                </a:solidFill>
                <a:latin typeface="Times New Roman"/>
                <a:cs typeface="Times New Roman"/>
              </a:rPr>
              <a:t>:</a:t>
            </a:r>
          </a:p>
        </p:txBody>
      </p:sp>
      <p:pic>
        <p:nvPicPr>
          <p:cNvPr id="26" name="Picture 25"/>
          <p:cNvPicPr>
            <a:picLocks noChangeAspect="1"/>
          </p:cNvPicPr>
          <p:nvPr/>
        </p:nvPicPr>
        <p:blipFill rotWithShape="1">
          <a:blip r:embed="rId7"/>
          <a:srcRect l="21390" t="5870" r="6912" b="16143"/>
          <a:stretch/>
        </p:blipFill>
        <p:spPr>
          <a:xfrm>
            <a:off x="687086" y="4012752"/>
            <a:ext cx="3514970" cy="2867476"/>
          </a:xfrm>
          <a:prstGeom prst="rect">
            <a:avLst/>
          </a:prstGeom>
        </p:spPr>
      </p:pic>
    </p:spTree>
    <p:extLst>
      <p:ext uri="{BB962C8B-B14F-4D97-AF65-F5344CB8AC3E}">
        <p14:creationId xmlns:p14="http://schemas.microsoft.com/office/powerpoint/2010/main" val="539756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685800"/>
            <a:ext cx="8229600" cy="5355312"/>
          </a:xfrm>
          <a:prstGeom prst="rect">
            <a:avLst/>
          </a:prstGeom>
          <a:noFill/>
        </p:spPr>
        <p:txBody>
          <a:bodyPr wrap="square" rtlCol="0">
            <a:spAutoFit/>
          </a:bodyPr>
          <a:lstStyle/>
          <a:p>
            <a:pPr algn="just"/>
            <a:r>
              <a:rPr lang="en-US" b="1" dirty="0">
                <a:solidFill>
                  <a:srgbClr val="FF0000"/>
                </a:solidFill>
              </a:rPr>
              <a:t>Advantages Of Message Switching</a:t>
            </a:r>
            <a:endParaRPr lang="en-US" dirty="0">
              <a:solidFill>
                <a:srgbClr val="FF0000"/>
              </a:solidFill>
            </a:endParaRPr>
          </a:p>
          <a:p>
            <a:pPr algn="just"/>
            <a:endParaRPr lang="en-US" dirty="0"/>
          </a:p>
          <a:p>
            <a:pPr marL="285750" indent="-285750" algn="just">
              <a:buFont typeface="Arial" panose="020B0604020202020204" pitchFamily="34" charset="0"/>
              <a:buChar char="•"/>
            </a:pPr>
            <a:r>
              <a:rPr lang="en-US" dirty="0"/>
              <a:t>Data channels are shared among the communicating devices that improve the efficiency of using available bandwidth.</a:t>
            </a:r>
          </a:p>
          <a:p>
            <a:pPr marL="285750" indent="-285750" algn="just">
              <a:buFont typeface="Arial" panose="020B0604020202020204" pitchFamily="34" charset="0"/>
              <a:buChar char="•"/>
            </a:pPr>
            <a:r>
              <a:rPr lang="en-US" dirty="0"/>
              <a:t>Messages are stored at intermediate nodes and forwarded when the path is available, reducing the chance of data loss.</a:t>
            </a:r>
          </a:p>
          <a:p>
            <a:pPr marL="285750" indent="-285750" algn="just">
              <a:buFont typeface="Arial" panose="020B0604020202020204" pitchFamily="34" charset="0"/>
              <a:buChar char="•"/>
            </a:pPr>
            <a:r>
              <a:rPr lang="en-US" dirty="0"/>
              <a:t>Traffic congestion can be reduced because the message is temporarily stored in the nodes.</a:t>
            </a:r>
          </a:p>
          <a:p>
            <a:pPr marL="285750" indent="-285750" algn="just">
              <a:buFont typeface="Arial" panose="020B0604020202020204" pitchFamily="34" charset="0"/>
              <a:buChar char="•"/>
            </a:pPr>
            <a:r>
              <a:rPr lang="en-US" dirty="0"/>
              <a:t>Message priority can be used to manage the network.</a:t>
            </a:r>
          </a:p>
          <a:p>
            <a:pPr marL="285750" indent="-285750" algn="just">
              <a:buFont typeface="Arial" panose="020B0604020202020204" pitchFamily="34" charset="0"/>
              <a:buChar char="•"/>
            </a:pPr>
            <a:r>
              <a:rPr lang="en-US" dirty="0"/>
              <a:t>Entire messages (not just small packets) can be transmitted, making it suitable for text documents and files.</a:t>
            </a:r>
          </a:p>
          <a:p>
            <a:pPr algn="just"/>
            <a:endParaRPr lang="en-US" b="1" dirty="0">
              <a:solidFill>
                <a:srgbClr val="FF0000"/>
              </a:solidFill>
            </a:endParaRPr>
          </a:p>
          <a:p>
            <a:pPr algn="just"/>
            <a:r>
              <a:rPr lang="en-US" b="1" dirty="0">
                <a:solidFill>
                  <a:srgbClr val="FF0000"/>
                </a:solidFill>
              </a:rPr>
              <a:t>Disadvantages Of Message Switching</a:t>
            </a:r>
          </a:p>
          <a:p>
            <a:pPr marL="285750" indent="-285750" algn="just">
              <a:buFont typeface="Arial" panose="020B0604020202020204" pitchFamily="34" charset="0"/>
              <a:buChar char="•"/>
            </a:pPr>
            <a:r>
              <a:rPr lang="en-US" dirty="0"/>
              <a:t>Because the entire message is stored at each node before forwarding, it can take a long time to reach the destination.</a:t>
            </a:r>
          </a:p>
          <a:p>
            <a:pPr marL="285750" indent="-285750" algn="just">
              <a:buFont typeface="Arial" panose="020B0604020202020204" pitchFamily="34" charset="0"/>
              <a:buChar char="•"/>
            </a:pPr>
            <a:r>
              <a:rPr lang="en-US" dirty="0"/>
              <a:t>Intermediate devices need enough memory to store whole messages, which can be a problem for big messages.</a:t>
            </a:r>
          </a:p>
          <a:p>
            <a:pPr marL="285750" indent="-285750" algn="just">
              <a:buFont typeface="Arial" panose="020B0604020202020204" pitchFamily="34" charset="0"/>
              <a:buChar char="•"/>
            </a:pPr>
            <a:r>
              <a:rPr lang="en-US" dirty="0"/>
              <a:t>Not suitable for voice or video calls, where data must arrive instantly — message switching is too slow for that.</a:t>
            </a:r>
          </a:p>
        </p:txBody>
      </p:sp>
    </p:spTree>
    <p:extLst>
      <p:ext uri="{BB962C8B-B14F-4D97-AF65-F5344CB8AC3E}">
        <p14:creationId xmlns:p14="http://schemas.microsoft.com/office/powerpoint/2010/main" val="19059133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
          <p:cNvSpPr>
            <a:spLocks noChangeArrowheads="1"/>
          </p:cNvSpPr>
          <p:nvPr/>
        </p:nvSpPr>
        <p:spPr bwMode="auto">
          <a:xfrm>
            <a:off x="381000" y="1071239"/>
            <a:ext cx="8555832" cy="557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lgn="just"/>
            <a:r>
              <a:rPr lang="en-US" sz="2200" dirty="0"/>
              <a:t>The packet switching is a switching technique in which the message is sent in one go, but it is divided into smaller pieces, and they are sent individually.</a:t>
            </a:r>
          </a:p>
          <a:p>
            <a:pPr marL="342900" indent="-342900" algn="just"/>
            <a:r>
              <a:rPr lang="en-US" sz="2200" dirty="0"/>
              <a:t>The message splits into smaller pieces known as packets and packets are given a unique number to identify their order at the receiving end.</a:t>
            </a:r>
          </a:p>
          <a:p>
            <a:pPr marL="342900" indent="-342900" algn="just"/>
            <a:r>
              <a:rPr lang="en-US" sz="2200" dirty="0"/>
              <a:t>Every packet contains some information in its headers such as source address, destination address and sequence number.</a:t>
            </a:r>
          </a:p>
          <a:p>
            <a:pPr marL="342900" indent="-342900" algn="just"/>
            <a:r>
              <a:rPr lang="en-US" sz="2200" dirty="0"/>
              <a:t>Packets will travel across the network, taking the shortest path as possible.</a:t>
            </a:r>
          </a:p>
          <a:p>
            <a:pPr marL="342900" indent="-342900" algn="just"/>
            <a:r>
              <a:rPr lang="en-US" sz="2200" dirty="0"/>
              <a:t>All the packets are reassembled at the receiving end in correct order.</a:t>
            </a:r>
          </a:p>
          <a:p>
            <a:pPr marL="342900" indent="-342900" algn="just"/>
            <a:r>
              <a:rPr lang="en-US" sz="2200" dirty="0"/>
              <a:t>If any packet is missing or corrupted, then the message will be sent to resend the message.</a:t>
            </a:r>
          </a:p>
          <a:p>
            <a:pPr marL="342900" indent="-342900" algn="just"/>
            <a:r>
              <a:rPr lang="en-US" sz="2200" dirty="0"/>
              <a:t>If the correct order of the packets is reached, then the acknowledgment message will be sent.</a:t>
            </a:r>
          </a:p>
          <a:p>
            <a:pPr>
              <a:spcBef>
                <a:spcPct val="0"/>
              </a:spcBef>
              <a:buClr>
                <a:srgbClr val="000000"/>
              </a:buClr>
              <a:buFontTx/>
              <a:buNone/>
            </a:pPr>
            <a:endParaRPr lang="en-US" sz="2200" kern="0" dirty="0">
              <a:solidFill>
                <a:prstClr val="black"/>
              </a:solidFill>
              <a:latin typeface="Arial" panose="020B0604020202020204" pitchFamily="34" charset="0"/>
              <a:cs typeface="Arial"/>
              <a:sym typeface="Arial"/>
            </a:endParaRPr>
          </a:p>
        </p:txBody>
      </p:sp>
      <p:sp>
        <p:nvSpPr>
          <p:cNvPr id="2" name="TextBox 1"/>
          <p:cNvSpPr txBox="1"/>
          <p:nvPr/>
        </p:nvSpPr>
        <p:spPr>
          <a:xfrm>
            <a:off x="12700" y="152400"/>
            <a:ext cx="8610600" cy="646331"/>
          </a:xfrm>
          <a:prstGeom prst="rect">
            <a:avLst/>
          </a:prstGeom>
          <a:noFill/>
        </p:spPr>
        <p:txBody>
          <a:bodyPr wrap="square" rtlCol="0">
            <a:spAutoFit/>
          </a:bodyPr>
          <a:lstStyle/>
          <a:p>
            <a:pPr algn="ctr"/>
            <a:r>
              <a:rPr lang="en-US" sz="3600" dirty="0">
                <a:solidFill>
                  <a:srgbClr val="FF0000"/>
                </a:solidFill>
              </a:rPr>
              <a:t>Packet Switching</a:t>
            </a:r>
          </a:p>
        </p:txBody>
      </p:sp>
    </p:spTree>
    <p:extLst>
      <p:ext uri="{BB962C8B-B14F-4D97-AF65-F5344CB8AC3E}">
        <p14:creationId xmlns:p14="http://schemas.microsoft.com/office/powerpoint/2010/main" val="31021728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 y="152400"/>
            <a:ext cx="8610600" cy="646331"/>
          </a:xfrm>
          <a:prstGeom prst="rect">
            <a:avLst/>
          </a:prstGeom>
          <a:noFill/>
        </p:spPr>
        <p:txBody>
          <a:bodyPr wrap="square" rtlCol="0">
            <a:spAutoFit/>
          </a:bodyPr>
          <a:lstStyle/>
          <a:p>
            <a:pPr algn="ctr"/>
            <a:r>
              <a:rPr lang="en-US" sz="3600" dirty="0">
                <a:solidFill>
                  <a:srgbClr val="FF0000"/>
                </a:solidFill>
              </a:rPr>
              <a:t>Packet Switching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35" y="1676400"/>
            <a:ext cx="8271565" cy="3048000"/>
          </a:xfrm>
          <a:prstGeom prst="rect">
            <a:avLst/>
          </a:prstGeom>
        </p:spPr>
      </p:pic>
    </p:spTree>
    <p:extLst>
      <p:ext uri="{BB962C8B-B14F-4D97-AF65-F5344CB8AC3E}">
        <p14:creationId xmlns:p14="http://schemas.microsoft.com/office/powerpoint/2010/main" val="17716444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63CCE2-1A81-1AE8-FABD-A3839959806E}"/>
              </a:ext>
            </a:extLst>
          </p:cNvPr>
          <p:cNvPicPr>
            <a:picLocks noChangeAspect="1"/>
          </p:cNvPicPr>
          <p:nvPr/>
        </p:nvPicPr>
        <p:blipFill>
          <a:blip r:embed="rId2"/>
          <a:stretch>
            <a:fillRect/>
          </a:stretch>
        </p:blipFill>
        <p:spPr>
          <a:xfrm>
            <a:off x="304800" y="1676400"/>
            <a:ext cx="8229600" cy="2814268"/>
          </a:xfrm>
          <a:prstGeom prst="rect">
            <a:avLst/>
          </a:prstGeom>
        </p:spPr>
      </p:pic>
    </p:spTree>
    <p:extLst>
      <p:ext uri="{BB962C8B-B14F-4D97-AF65-F5344CB8AC3E}">
        <p14:creationId xmlns:p14="http://schemas.microsoft.com/office/powerpoint/2010/main" val="35478979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
          <p:cNvSpPr>
            <a:spLocks noChangeArrowheads="1"/>
          </p:cNvSpPr>
          <p:nvPr/>
        </p:nvSpPr>
        <p:spPr bwMode="auto">
          <a:xfrm>
            <a:off x="381000" y="1191270"/>
            <a:ext cx="8555832" cy="533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sz="2400" dirty="0"/>
              <a:t>There are two approaches to Packet Switching:</a:t>
            </a:r>
          </a:p>
          <a:p>
            <a:pPr>
              <a:buNone/>
            </a:pPr>
            <a:r>
              <a:rPr lang="en-US" sz="2400" b="1" dirty="0">
                <a:solidFill>
                  <a:srgbClr val="FF0000"/>
                </a:solidFill>
              </a:rPr>
              <a:t>Datagram Packet switching:</a:t>
            </a:r>
          </a:p>
          <a:p>
            <a:pPr marL="342900" indent="-342900"/>
            <a:r>
              <a:rPr lang="en-US" sz="2400" dirty="0"/>
              <a:t>It is a packet switching technology in which packet is known as a datagram, is considered as an independent entity. Each packet contains the information about the destination and switch uses this information to forward the packet to the correct destination.</a:t>
            </a:r>
          </a:p>
          <a:p>
            <a:pPr marL="342900" indent="-342900"/>
            <a:r>
              <a:rPr lang="en-US" sz="2400" dirty="0"/>
              <a:t>The packets are reassembled at the receiving end in correct order.</a:t>
            </a:r>
          </a:p>
          <a:p>
            <a:pPr marL="342900" indent="-342900"/>
            <a:r>
              <a:rPr lang="en-US" sz="2400" dirty="0"/>
              <a:t>In Datagram Packet Switching technique, the path is not fixed.</a:t>
            </a:r>
          </a:p>
          <a:p>
            <a:pPr marL="342900" indent="-342900"/>
            <a:r>
              <a:rPr lang="en-US" sz="2400" dirty="0"/>
              <a:t>Intermediate nodes take the routing decisions to forward the packets.</a:t>
            </a:r>
          </a:p>
          <a:p>
            <a:pPr marL="342900" indent="-342900"/>
            <a:r>
              <a:rPr lang="en-US" sz="2400" dirty="0"/>
              <a:t>Datagram Packet Switching is also known as connectionless switching.</a:t>
            </a:r>
          </a:p>
        </p:txBody>
      </p:sp>
      <p:sp>
        <p:nvSpPr>
          <p:cNvPr id="2" name="TextBox 1"/>
          <p:cNvSpPr txBox="1"/>
          <p:nvPr/>
        </p:nvSpPr>
        <p:spPr>
          <a:xfrm>
            <a:off x="12700" y="152400"/>
            <a:ext cx="8610600" cy="646331"/>
          </a:xfrm>
          <a:prstGeom prst="rect">
            <a:avLst/>
          </a:prstGeom>
          <a:noFill/>
        </p:spPr>
        <p:txBody>
          <a:bodyPr wrap="square" rtlCol="0">
            <a:spAutoFit/>
          </a:bodyPr>
          <a:lstStyle/>
          <a:p>
            <a:pPr algn="ctr"/>
            <a:r>
              <a:rPr lang="en-US" sz="3600" b="1" dirty="0">
                <a:solidFill>
                  <a:srgbClr val="FF0000"/>
                </a:solidFill>
              </a:rPr>
              <a:t>Approaches Of Packet Switching:</a:t>
            </a:r>
          </a:p>
        </p:txBody>
      </p:sp>
    </p:spTree>
    <p:extLst>
      <p:ext uri="{BB962C8B-B14F-4D97-AF65-F5344CB8AC3E}">
        <p14:creationId xmlns:p14="http://schemas.microsoft.com/office/powerpoint/2010/main" val="41517633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
          <p:cNvSpPr>
            <a:spLocks noChangeArrowheads="1"/>
          </p:cNvSpPr>
          <p:nvPr/>
        </p:nvSpPr>
        <p:spPr bwMode="auto">
          <a:xfrm>
            <a:off x="381000" y="1634468"/>
            <a:ext cx="8555832" cy="445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None/>
            </a:pPr>
            <a:r>
              <a:rPr lang="en-US" sz="2800" b="1" dirty="0">
                <a:solidFill>
                  <a:srgbClr val="FF0000"/>
                </a:solidFill>
              </a:rPr>
              <a:t>Virtual Circuit Switching</a:t>
            </a:r>
          </a:p>
          <a:p>
            <a:pPr marL="342900" indent="-342900" algn="just"/>
            <a:r>
              <a:rPr lang="en-US" sz="2800" dirty="0"/>
              <a:t>Virtual Circuit Switching is also known as connection-oriented switching.</a:t>
            </a:r>
          </a:p>
          <a:p>
            <a:pPr marL="342900" indent="-342900" algn="just"/>
            <a:r>
              <a:rPr lang="en-US" sz="2800" dirty="0"/>
              <a:t>In the case of Virtual circuit switching, a preplanned route is established before the messages are sent.</a:t>
            </a:r>
          </a:p>
          <a:p>
            <a:pPr marL="342900" indent="-342900" algn="just"/>
            <a:r>
              <a:rPr lang="en-US" sz="2800" dirty="0"/>
              <a:t>Call request and call accept packets are used to establish the connection between sender and receiver.</a:t>
            </a:r>
          </a:p>
          <a:p>
            <a:pPr marL="342900" indent="-342900" algn="just"/>
            <a:r>
              <a:rPr lang="en-US" sz="2800" dirty="0"/>
              <a:t>In this case, the path is fixed for the duration of a logical connection.</a:t>
            </a:r>
          </a:p>
        </p:txBody>
      </p:sp>
      <p:sp>
        <p:nvSpPr>
          <p:cNvPr id="2" name="TextBox 1"/>
          <p:cNvSpPr txBox="1"/>
          <p:nvPr/>
        </p:nvSpPr>
        <p:spPr>
          <a:xfrm>
            <a:off x="12700" y="152400"/>
            <a:ext cx="8610600" cy="646331"/>
          </a:xfrm>
          <a:prstGeom prst="rect">
            <a:avLst/>
          </a:prstGeom>
          <a:noFill/>
        </p:spPr>
        <p:txBody>
          <a:bodyPr wrap="square" rtlCol="0">
            <a:spAutoFit/>
          </a:bodyPr>
          <a:lstStyle/>
          <a:p>
            <a:pPr algn="ctr"/>
            <a:r>
              <a:rPr lang="en-US" sz="3600" b="1" dirty="0">
                <a:solidFill>
                  <a:srgbClr val="FF0000"/>
                </a:solidFill>
              </a:rPr>
              <a:t>Approaches Of Packet Switching:</a:t>
            </a:r>
          </a:p>
        </p:txBody>
      </p:sp>
    </p:spTree>
    <p:extLst>
      <p:ext uri="{BB962C8B-B14F-4D97-AF65-F5344CB8AC3E}">
        <p14:creationId xmlns:p14="http://schemas.microsoft.com/office/powerpoint/2010/main" val="41586994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 y="152400"/>
            <a:ext cx="8610600" cy="646331"/>
          </a:xfrm>
          <a:prstGeom prst="rect">
            <a:avLst/>
          </a:prstGeom>
          <a:noFill/>
        </p:spPr>
        <p:txBody>
          <a:bodyPr wrap="square" rtlCol="0">
            <a:spAutoFit/>
          </a:bodyPr>
          <a:lstStyle/>
          <a:p>
            <a:pPr algn="ctr"/>
            <a:r>
              <a:rPr lang="en-US" sz="3600" b="1" dirty="0">
                <a:solidFill>
                  <a:srgbClr val="FF0000"/>
                </a:solidFill>
              </a:rPr>
              <a:t>Approaches Of Packet Switching:</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524000"/>
            <a:ext cx="3953427" cy="2715004"/>
          </a:xfrm>
          <a:prstGeom prst="rect">
            <a:avLst/>
          </a:prstGeom>
        </p:spPr>
      </p:pic>
    </p:spTree>
    <p:extLst>
      <p:ext uri="{BB962C8B-B14F-4D97-AF65-F5344CB8AC3E}">
        <p14:creationId xmlns:p14="http://schemas.microsoft.com/office/powerpoint/2010/main" val="41782434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
          <p:cNvSpPr>
            <a:spLocks noChangeArrowheads="1"/>
          </p:cNvSpPr>
          <p:nvPr/>
        </p:nvSpPr>
        <p:spPr bwMode="auto">
          <a:xfrm>
            <a:off x="304800" y="919067"/>
            <a:ext cx="8555832"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457200" indent="-457200" algn="just"/>
            <a:r>
              <a:rPr lang="en-US" sz="2800" dirty="0">
                <a:latin typeface="+mj-lt"/>
              </a:rPr>
              <a:t>In the above diagram, A and B are the sender and receiver respectively. 1 and 2 are the nodes.</a:t>
            </a:r>
          </a:p>
          <a:p>
            <a:pPr marL="457200" indent="-457200" algn="just"/>
            <a:r>
              <a:rPr lang="en-US" sz="2800" dirty="0">
                <a:latin typeface="+mj-lt"/>
              </a:rPr>
              <a:t>Call request and call accept packets are used to establish a connection between the sender and receiver.</a:t>
            </a:r>
          </a:p>
          <a:p>
            <a:pPr marL="457200" indent="-457200" algn="just"/>
            <a:r>
              <a:rPr lang="en-US" sz="2800" dirty="0">
                <a:latin typeface="+mj-lt"/>
              </a:rPr>
              <a:t>When a route is established, data will be transferred.</a:t>
            </a:r>
          </a:p>
          <a:p>
            <a:pPr marL="457200" indent="-457200" algn="just"/>
            <a:r>
              <a:rPr lang="en-US" sz="2800" dirty="0">
                <a:latin typeface="+mj-lt"/>
              </a:rPr>
              <a:t>After transmission of data, an acknowledgment signal is sent by the receiver that the message has been received.</a:t>
            </a:r>
          </a:p>
          <a:p>
            <a:pPr marL="457200" indent="-457200" algn="just"/>
            <a:r>
              <a:rPr lang="en-US" sz="2800" dirty="0">
                <a:latin typeface="+mj-lt"/>
              </a:rPr>
              <a:t>If the user wants to terminate the connection, a clear signal is sent for the termination.</a:t>
            </a:r>
          </a:p>
        </p:txBody>
      </p:sp>
      <p:sp>
        <p:nvSpPr>
          <p:cNvPr id="2" name="TextBox 1"/>
          <p:cNvSpPr txBox="1"/>
          <p:nvPr/>
        </p:nvSpPr>
        <p:spPr>
          <a:xfrm>
            <a:off x="12700" y="152400"/>
            <a:ext cx="8610600" cy="646331"/>
          </a:xfrm>
          <a:prstGeom prst="rect">
            <a:avLst/>
          </a:prstGeom>
          <a:noFill/>
        </p:spPr>
        <p:txBody>
          <a:bodyPr wrap="square" rtlCol="0">
            <a:spAutoFit/>
          </a:bodyPr>
          <a:lstStyle/>
          <a:p>
            <a:pPr algn="ctr"/>
            <a:r>
              <a:rPr lang="en-US" sz="3600" b="1" dirty="0">
                <a:solidFill>
                  <a:srgbClr val="FF0000"/>
                </a:solidFill>
              </a:rPr>
              <a:t>Approaches Of Packet Switching:</a:t>
            </a:r>
          </a:p>
        </p:txBody>
      </p:sp>
    </p:spTree>
    <p:extLst>
      <p:ext uri="{BB962C8B-B14F-4D97-AF65-F5344CB8AC3E}">
        <p14:creationId xmlns:p14="http://schemas.microsoft.com/office/powerpoint/2010/main" val="15335813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
          <p:cNvSpPr>
            <a:spLocks noChangeArrowheads="1"/>
          </p:cNvSpPr>
          <p:nvPr/>
        </p:nvSpPr>
        <p:spPr bwMode="auto">
          <a:xfrm>
            <a:off x="313532" y="1947053"/>
            <a:ext cx="8555832"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r>
              <a:rPr lang="en-US" sz="2000" b="1" dirty="0">
                <a:latin typeface="+mj-lt"/>
              </a:rPr>
              <a:t>Cost-effective:</a:t>
            </a:r>
            <a:r>
              <a:rPr lang="en-US" sz="2000" dirty="0">
                <a:latin typeface="+mj-lt"/>
              </a:rPr>
              <a:t> In packet switching technique, switching devices do not require massive secondary storage to store the packets, so cost is minimized to some extent. Therefore, we can say that the packet switching technique is a cost-effective technique.</a:t>
            </a:r>
          </a:p>
          <a:p>
            <a:pPr algn="just">
              <a:buNone/>
            </a:pPr>
            <a:endParaRPr lang="en-US" sz="2000" dirty="0">
              <a:latin typeface="+mj-lt"/>
            </a:endParaRPr>
          </a:p>
          <a:p>
            <a:pPr algn="just"/>
            <a:r>
              <a:rPr lang="en-US" sz="2000" b="1" dirty="0">
                <a:latin typeface="+mj-lt"/>
              </a:rPr>
              <a:t>Reliable:</a:t>
            </a:r>
            <a:r>
              <a:rPr lang="en-US" sz="2000" dirty="0">
                <a:latin typeface="+mj-lt"/>
              </a:rPr>
              <a:t> If any node is busy, then the packets can be rerouted. This ensures that the Packet Switching technique provides reliable </a:t>
            </a:r>
            <a:r>
              <a:rPr lang="en-US" sz="2000">
                <a:latin typeface="+mj-lt"/>
              </a:rPr>
              <a:t>communication.</a:t>
            </a:r>
          </a:p>
          <a:p>
            <a:pPr algn="just">
              <a:buNone/>
            </a:pPr>
            <a:endParaRPr lang="en-US" sz="2000" dirty="0">
              <a:latin typeface="+mj-lt"/>
            </a:endParaRPr>
          </a:p>
          <a:p>
            <a:pPr algn="just"/>
            <a:r>
              <a:rPr lang="en-US" sz="2000" b="1" dirty="0">
                <a:latin typeface="+mj-lt"/>
              </a:rPr>
              <a:t>Efficient:</a:t>
            </a:r>
            <a:r>
              <a:rPr lang="en-US" sz="2000" dirty="0">
                <a:latin typeface="+mj-lt"/>
              </a:rPr>
              <a:t> Packet Switching is an efficient technique. It does not require any established path prior to the transmission, and many users can use the same communication channel simultaneously, hence makes use of available bandwidth very efficiently.</a:t>
            </a:r>
          </a:p>
        </p:txBody>
      </p:sp>
      <p:sp>
        <p:nvSpPr>
          <p:cNvPr id="2" name="TextBox 1"/>
          <p:cNvSpPr txBox="1"/>
          <p:nvPr/>
        </p:nvSpPr>
        <p:spPr>
          <a:xfrm>
            <a:off x="313532" y="228600"/>
            <a:ext cx="8610600" cy="646331"/>
          </a:xfrm>
          <a:prstGeom prst="rect">
            <a:avLst/>
          </a:prstGeom>
          <a:noFill/>
        </p:spPr>
        <p:txBody>
          <a:bodyPr wrap="square" rtlCol="0">
            <a:spAutoFit/>
          </a:bodyPr>
          <a:lstStyle/>
          <a:p>
            <a:pPr algn="ctr"/>
            <a:r>
              <a:rPr lang="en-US" sz="3600" b="1" dirty="0">
                <a:solidFill>
                  <a:srgbClr val="FF0000"/>
                </a:solidFill>
              </a:rPr>
              <a:t>Advantages Of Packet Switching:</a:t>
            </a:r>
            <a:endParaRPr lang="en-US" sz="3600" dirty="0">
              <a:solidFill>
                <a:srgbClr val="FF0000"/>
              </a:solidFill>
            </a:endParaRPr>
          </a:p>
        </p:txBody>
      </p:sp>
    </p:spTree>
    <p:extLst>
      <p:ext uri="{BB962C8B-B14F-4D97-AF65-F5344CB8AC3E}">
        <p14:creationId xmlns:p14="http://schemas.microsoft.com/office/powerpoint/2010/main" val="7225557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
          <p:cNvSpPr>
            <a:spLocks noChangeArrowheads="1"/>
          </p:cNvSpPr>
          <p:nvPr/>
        </p:nvSpPr>
        <p:spPr bwMode="auto">
          <a:xfrm>
            <a:off x="457200" y="1414216"/>
            <a:ext cx="8466932"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sz="1800" dirty="0">
                <a:latin typeface="+mj-lt"/>
              </a:rPr>
              <a:t>Packets can take different routes to the destination, causing </a:t>
            </a:r>
            <a:r>
              <a:rPr lang="en-US" sz="1800" b="1" dirty="0">
                <a:latin typeface="+mj-lt"/>
              </a:rPr>
              <a:t>delay</a:t>
            </a:r>
            <a:r>
              <a:rPr lang="en-US" sz="1800" dirty="0">
                <a:latin typeface="+mj-lt"/>
              </a:rPr>
              <a:t> and </a:t>
            </a:r>
            <a:r>
              <a:rPr lang="en-US" sz="1800" b="1" dirty="0">
                <a:latin typeface="+mj-lt"/>
              </a:rPr>
              <a:t>variation in arrival time</a:t>
            </a:r>
            <a:r>
              <a:rPr lang="en-US" sz="1800" dirty="0">
                <a:latin typeface="+mj-lt"/>
              </a:rPr>
              <a:t> (jitter), which is bad for voice or video calls.</a:t>
            </a:r>
          </a:p>
          <a:p>
            <a:r>
              <a:rPr lang="en-US" sz="1800" dirty="0">
                <a:latin typeface="+mj-lt"/>
              </a:rPr>
              <a:t>In case of network congestion or failure, </a:t>
            </a:r>
            <a:r>
              <a:rPr lang="en-US" sz="1800" b="1" dirty="0">
                <a:latin typeface="+mj-lt"/>
              </a:rPr>
              <a:t>some packets may be lost</a:t>
            </a:r>
            <a:r>
              <a:rPr lang="en-US" sz="1800" dirty="0">
                <a:latin typeface="+mj-lt"/>
              </a:rPr>
              <a:t>, leading to incomplete data unless retransmitted.</a:t>
            </a:r>
          </a:p>
          <a:p>
            <a:r>
              <a:rPr lang="en-US" sz="1800" dirty="0">
                <a:latin typeface="+mj-lt"/>
              </a:rPr>
              <a:t>Every packet contains a </a:t>
            </a:r>
            <a:r>
              <a:rPr lang="en-US" sz="1800" b="1" dirty="0">
                <a:latin typeface="+mj-lt"/>
              </a:rPr>
              <a:t>header</a:t>
            </a:r>
            <a:r>
              <a:rPr lang="en-US" sz="1800" dirty="0">
                <a:latin typeface="+mj-lt"/>
              </a:rPr>
              <a:t> (address and control info), which adds overhead and reduces efficiency for small data.</a:t>
            </a:r>
          </a:p>
          <a:p>
            <a:r>
              <a:rPr lang="en-US" sz="1800" dirty="0">
                <a:latin typeface="+mj-lt"/>
              </a:rPr>
              <a:t>Needs </a:t>
            </a:r>
            <a:r>
              <a:rPr lang="en-US" sz="1800" b="1" dirty="0">
                <a:latin typeface="+mj-lt"/>
              </a:rPr>
              <a:t>advanced protocols</a:t>
            </a:r>
            <a:r>
              <a:rPr lang="en-US" sz="1800" dirty="0">
                <a:latin typeface="+mj-lt"/>
              </a:rPr>
              <a:t> (like TCP/IP) to manage packet ordering, delivery, error checking, and retransmission.</a:t>
            </a:r>
          </a:p>
        </p:txBody>
      </p:sp>
      <p:sp>
        <p:nvSpPr>
          <p:cNvPr id="2" name="TextBox 1"/>
          <p:cNvSpPr txBox="1"/>
          <p:nvPr/>
        </p:nvSpPr>
        <p:spPr>
          <a:xfrm>
            <a:off x="313532" y="228600"/>
            <a:ext cx="8610600" cy="646331"/>
          </a:xfrm>
          <a:prstGeom prst="rect">
            <a:avLst/>
          </a:prstGeom>
          <a:noFill/>
        </p:spPr>
        <p:txBody>
          <a:bodyPr wrap="square" rtlCol="0">
            <a:spAutoFit/>
          </a:bodyPr>
          <a:lstStyle/>
          <a:p>
            <a:pPr algn="ctr"/>
            <a:r>
              <a:rPr lang="en-US" sz="3600" b="1" dirty="0">
                <a:solidFill>
                  <a:srgbClr val="FF0000"/>
                </a:solidFill>
              </a:rPr>
              <a:t>Disadvantages Of Packet Switching:</a:t>
            </a:r>
            <a:endParaRPr lang="en-US" sz="3600" dirty="0">
              <a:solidFill>
                <a:srgbClr val="FF0000"/>
              </a:solidFill>
            </a:endParaRPr>
          </a:p>
        </p:txBody>
      </p:sp>
    </p:spTree>
    <p:extLst>
      <p:ext uri="{BB962C8B-B14F-4D97-AF65-F5344CB8AC3E}">
        <p14:creationId xmlns:p14="http://schemas.microsoft.com/office/powerpoint/2010/main" val="291328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29803" y="5325050"/>
            <a:ext cx="36195" cy="57708"/>
          </a:xfrm>
          <a:prstGeom prst="rect">
            <a:avLst/>
          </a:prstGeom>
        </p:spPr>
        <p:txBody>
          <a:bodyPr vert="horz" wrap="square" lIns="0" tIns="0" rIns="0" bIns="0" rtlCol="0">
            <a:spAutoFit/>
          </a:bodyPr>
          <a:lstStyle/>
          <a:p>
            <a:pPr marL="9525"/>
            <a:r>
              <a:rPr sz="375" dirty="0">
                <a:solidFill>
                  <a:srgbClr val="525389"/>
                </a:solidFill>
                <a:latin typeface="Arial"/>
                <a:cs typeface="Arial"/>
              </a:rPr>
              <a:t>•</a:t>
            </a:r>
            <a:endParaRPr sz="375">
              <a:latin typeface="Arial"/>
              <a:cs typeface="Arial"/>
            </a:endParaRPr>
          </a:p>
        </p:txBody>
      </p:sp>
      <p:sp>
        <p:nvSpPr>
          <p:cNvPr id="3" name="object 3"/>
          <p:cNvSpPr txBox="1"/>
          <p:nvPr/>
        </p:nvSpPr>
        <p:spPr>
          <a:xfrm>
            <a:off x="1886946" y="5568457"/>
            <a:ext cx="37624" cy="63544"/>
          </a:xfrm>
          <a:prstGeom prst="rect">
            <a:avLst/>
          </a:prstGeom>
        </p:spPr>
        <p:txBody>
          <a:bodyPr vert="horz" wrap="square" lIns="0" tIns="0" rIns="0" bIns="0" rtlCol="0">
            <a:spAutoFit/>
          </a:bodyPr>
          <a:lstStyle/>
          <a:p>
            <a:pPr marL="9525"/>
            <a:r>
              <a:rPr sz="413" dirty="0">
                <a:solidFill>
                  <a:srgbClr val="437F85"/>
                </a:solidFill>
                <a:latin typeface="Arial"/>
                <a:cs typeface="Arial"/>
              </a:rPr>
              <a:t>•</a:t>
            </a:r>
            <a:endParaRPr sz="413">
              <a:latin typeface="Arial"/>
              <a:cs typeface="Arial"/>
            </a:endParaRPr>
          </a:p>
        </p:txBody>
      </p:sp>
      <p:sp>
        <p:nvSpPr>
          <p:cNvPr id="5" name="object 5"/>
          <p:cNvSpPr txBox="1"/>
          <p:nvPr/>
        </p:nvSpPr>
        <p:spPr>
          <a:xfrm>
            <a:off x="2229803" y="5805333"/>
            <a:ext cx="36195" cy="57708"/>
          </a:xfrm>
          <a:prstGeom prst="rect">
            <a:avLst/>
          </a:prstGeom>
        </p:spPr>
        <p:txBody>
          <a:bodyPr vert="horz" wrap="square" lIns="0" tIns="0" rIns="0" bIns="0" rtlCol="0">
            <a:spAutoFit/>
          </a:bodyPr>
          <a:lstStyle/>
          <a:p>
            <a:pPr marL="9525"/>
            <a:r>
              <a:rPr sz="375" dirty="0">
                <a:solidFill>
                  <a:srgbClr val="525389"/>
                </a:solidFill>
                <a:latin typeface="Arial"/>
                <a:cs typeface="Arial"/>
              </a:rPr>
              <a:t>•</a:t>
            </a:r>
            <a:endParaRPr sz="375">
              <a:latin typeface="Arial"/>
              <a:cs typeface="Arial"/>
            </a:endParaRPr>
          </a:p>
        </p:txBody>
      </p:sp>
      <p:sp>
        <p:nvSpPr>
          <p:cNvPr id="15" name="object 15"/>
          <p:cNvSpPr txBox="1"/>
          <p:nvPr/>
        </p:nvSpPr>
        <p:spPr>
          <a:xfrm>
            <a:off x="152400" y="639117"/>
            <a:ext cx="8533908" cy="5307607"/>
          </a:xfrm>
          <a:prstGeom prst="rect">
            <a:avLst/>
          </a:prstGeom>
        </p:spPr>
        <p:txBody>
          <a:bodyPr vert="horz" wrap="square" lIns="0" tIns="0" rIns="0" bIns="0"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Types of Hub </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a:latin typeface="Times New Roman" panose="02020603050405020304" pitchFamily="18" charset="0"/>
                <a:cs typeface="Times New Roman" panose="02020603050405020304" pitchFamily="18" charset="0"/>
              </a:rPr>
              <a:t>Active Hub:-</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 only connects devices but also amplifies (boosts) the signal before forwarding 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in extending the distance the signal can travel without degradation.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Acts like a repeater + hub — improves signal strength.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dirty="0">
                <a:latin typeface="Times New Roman" panose="02020603050405020304" pitchFamily="18" charset="0"/>
                <a:cs typeface="Times New Roman" panose="02020603050405020304" pitchFamily="18" charset="0"/>
              </a:rPr>
              <a:t>Passive Hub </a:t>
            </a:r>
            <a:r>
              <a:rPr lang="en-US" dirty="0">
                <a:latin typeface="Times New Roman" panose="02020603050405020304" pitchFamily="18" charset="0"/>
                <a:cs typeface="Times New Roman" panose="02020603050405020304" pitchFamily="18" charset="0"/>
              </a:rPr>
              <a:t>:-</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Simply connects multiple devices in a network. Does not amplify or regenerate the signal — just passes it along.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Acts like a physical junction box.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Often used in older or very simple networks.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signal boosting — just basic connection</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dirty="0">
                <a:latin typeface="Times New Roman" panose="02020603050405020304" pitchFamily="18" charset="0"/>
                <a:cs typeface="Times New Roman" panose="02020603050405020304" pitchFamily="18" charset="0"/>
              </a:rPr>
              <a:t>Intelligent Hub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Performs the roles of an active hub plus network management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monitor traffic, detect errors, and support remote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More expensive and sophisticated.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Rarely used today — switches and routers do this better.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Adds basic intelligence and diagnostics to a hub.</a:t>
            </a: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endParaRPr lang="en-US" sz="2000" dirty="0"/>
          </a:p>
        </p:txBody>
      </p:sp>
      <p:sp>
        <p:nvSpPr>
          <p:cNvPr id="18" name="object 18"/>
          <p:cNvSpPr txBox="1"/>
          <p:nvPr/>
        </p:nvSpPr>
        <p:spPr>
          <a:xfrm>
            <a:off x="1886946" y="5088173"/>
            <a:ext cx="37624" cy="63544"/>
          </a:xfrm>
          <a:prstGeom prst="rect">
            <a:avLst/>
          </a:prstGeom>
        </p:spPr>
        <p:txBody>
          <a:bodyPr vert="horz" wrap="square" lIns="0" tIns="0" rIns="0" bIns="0" rtlCol="0">
            <a:spAutoFit/>
          </a:bodyPr>
          <a:lstStyle/>
          <a:p>
            <a:pPr marL="9525"/>
            <a:r>
              <a:rPr sz="413" dirty="0">
                <a:solidFill>
                  <a:srgbClr val="437F85"/>
                </a:solidFill>
                <a:latin typeface="Arial"/>
                <a:cs typeface="Arial"/>
              </a:rPr>
              <a:t>•</a:t>
            </a:r>
            <a:endParaRPr sz="413">
              <a:latin typeface="Arial"/>
              <a:cs typeface="Arial"/>
            </a:endParaRPr>
          </a:p>
        </p:txBody>
      </p:sp>
      <p:sp>
        <p:nvSpPr>
          <p:cNvPr id="24" name="Slide Number Placeholder 23"/>
          <p:cNvSpPr>
            <a:spLocks noGrp="1"/>
          </p:cNvSpPr>
          <p:nvPr>
            <p:ph type="sldNum" sz="quarter" idx="12"/>
          </p:nvPr>
        </p:nvSpPr>
        <p:spPr/>
        <p:txBody>
          <a:bodyPr/>
          <a:lstStyle/>
          <a:p>
            <a:fld id="{46A35AFE-5259-4C18-A598-E788DDECB59E}" type="slidenum">
              <a:rPr lang="en-US" smtClean="0"/>
              <a:t>6</a:t>
            </a:fld>
            <a:endParaRPr lang="en-US"/>
          </a:p>
        </p:txBody>
      </p:sp>
      <p:sp>
        <p:nvSpPr>
          <p:cNvPr id="25" name="Rectangle 24"/>
          <p:cNvSpPr/>
          <p:nvPr/>
        </p:nvSpPr>
        <p:spPr>
          <a:xfrm>
            <a:off x="990600" y="115611"/>
            <a:ext cx="6611335" cy="646331"/>
          </a:xfrm>
          <a:prstGeom prst="rect">
            <a:avLst/>
          </a:prstGeom>
        </p:spPr>
        <p:txBody>
          <a:bodyPr wrap="square">
            <a:spAutoFit/>
          </a:bodyPr>
          <a:lstStyle/>
          <a:p>
            <a:pPr marL="9525" algn="ctr">
              <a:spcBef>
                <a:spcPts val="514"/>
              </a:spcBef>
            </a:pPr>
            <a:r>
              <a:rPr lang="en-US" sz="3600" b="1" dirty="0">
                <a:solidFill>
                  <a:srgbClr val="FF0000"/>
                </a:solidFill>
                <a:latin typeface="Times New Roman"/>
                <a:cs typeface="Times New Roman"/>
              </a:rPr>
              <a:t>Hu</a:t>
            </a:r>
            <a:r>
              <a:rPr lang="en-US" sz="3600" b="1" spc="8" dirty="0">
                <a:solidFill>
                  <a:srgbClr val="FF0000"/>
                </a:solidFill>
                <a:latin typeface="Times New Roman"/>
                <a:cs typeface="Times New Roman"/>
              </a:rPr>
              <a:t>b</a:t>
            </a:r>
            <a:r>
              <a:rPr lang="en-US" sz="3600" b="1" dirty="0">
                <a:solidFill>
                  <a:srgbClr val="FF0000"/>
                </a:solidFill>
                <a:latin typeface="Times New Roman"/>
                <a:cs typeface="Times New Roman"/>
              </a:rPr>
              <a:t>:</a:t>
            </a:r>
          </a:p>
        </p:txBody>
      </p:sp>
      <p:sp>
        <p:nvSpPr>
          <p:cNvPr id="6" name="Rectangle 2">
            <a:extLst>
              <a:ext uri="{FF2B5EF4-FFF2-40B4-BE49-F238E27FC236}">
                <a16:creationId xmlns:a16="http://schemas.microsoft.com/office/drawing/2014/main" id="{3C62BDBE-121D-65C9-1DFA-2955F06E3EC1}"/>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81797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700" y="838200"/>
            <a:ext cx="8369300" cy="5586145"/>
          </a:xfrm>
          <a:prstGeom prst="rect">
            <a:avLst/>
          </a:prstGeom>
        </p:spPr>
        <p:txBody>
          <a:bodyPr vert="horz" wrap="square" lIns="0" tIns="0" rIns="0" bIns="0" rtlCol="0">
            <a:spAutoFit/>
          </a:bodyPr>
          <a:lstStyle/>
          <a:p>
            <a:pPr marL="12700">
              <a:lnSpc>
                <a:spcPct val="100000"/>
              </a:lnSpc>
            </a:pPr>
            <a:r>
              <a:rPr sz="3200" b="1" spc="-5" dirty="0">
                <a:solidFill>
                  <a:srgbClr val="FF0000"/>
                </a:solidFill>
                <a:latin typeface="Times New Roman" pitchFamily="18" charset="0"/>
                <a:cs typeface="Times New Roman" pitchFamily="18" charset="0"/>
              </a:rPr>
              <a:t>Integ</a:t>
            </a:r>
            <a:r>
              <a:rPr sz="3200" b="1" spc="-95" dirty="0">
                <a:solidFill>
                  <a:srgbClr val="FF0000"/>
                </a:solidFill>
                <a:latin typeface="Times New Roman" pitchFamily="18" charset="0"/>
                <a:cs typeface="Times New Roman" pitchFamily="18" charset="0"/>
              </a:rPr>
              <a:t>r</a:t>
            </a:r>
            <a:r>
              <a:rPr sz="3200" b="1" dirty="0">
                <a:solidFill>
                  <a:srgbClr val="FF0000"/>
                </a:solidFill>
                <a:latin typeface="Times New Roman" pitchFamily="18" charset="0"/>
                <a:cs typeface="Times New Roman" pitchFamily="18" charset="0"/>
              </a:rPr>
              <a:t>ated</a:t>
            </a:r>
            <a:r>
              <a:rPr sz="3200" b="1" spc="14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S</a:t>
            </a:r>
            <a:r>
              <a:rPr sz="3200" b="1" spc="-15" dirty="0">
                <a:solidFill>
                  <a:srgbClr val="FF0000"/>
                </a:solidFill>
                <a:latin typeface="Times New Roman" pitchFamily="18" charset="0"/>
                <a:cs typeface="Times New Roman" pitchFamily="18" charset="0"/>
              </a:rPr>
              <a:t>e</a:t>
            </a:r>
            <a:r>
              <a:rPr sz="3200" b="1" spc="-5" dirty="0">
                <a:solidFill>
                  <a:srgbClr val="FF0000"/>
                </a:solidFill>
                <a:latin typeface="Times New Roman" pitchFamily="18" charset="0"/>
                <a:cs typeface="Times New Roman" pitchFamily="18" charset="0"/>
              </a:rPr>
              <a:t>r</a:t>
            </a:r>
            <a:r>
              <a:rPr sz="3200" b="1" spc="95" dirty="0">
                <a:solidFill>
                  <a:srgbClr val="FF0000"/>
                </a:solidFill>
                <a:latin typeface="Times New Roman" pitchFamily="18" charset="0"/>
                <a:cs typeface="Times New Roman" pitchFamily="18" charset="0"/>
              </a:rPr>
              <a:t>v</a:t>
            </a:r>
            <a:r>
              <a:rPr sz="3200" b="1" spc="-5" dirty="0">
                <a:solidFill>
                  <a:srgbClr val="FF0000"/>
                </a:solidFill>
                <a:latin typeface="Times New Roman" pitchFamily="18" charset="0"/>
                <a:cs typeface="Times New Roman" pitchFamily="18" charset="0"/>
              </a:rPr>
              <a:t>ic</a:t>
            </a:r>
            <a:r>
              <a:rPr sz="3200" b="1" dirty="0">
                <a:solidFill>
                  <a:srgbClr val="FF0000"/>
                </a:solidFill>
                <a:latin typeface="Times New Roman" pitchFamily="18" charset="0"/>
                <a:cs typeface="Times New Roman" pitchFamily="18" charset="0"/>
              </a:rPr>
              <a:t>e</a:t>
            </a:r>
            <a:r>
              <a:rPr sz="3200" b="1" spc="155" dirty="0">
                <a:solidFill>
                  <a:srgbClr val="FF0000"/>
                </a:solidFill>
                <a:latin typeface="Times New Roman" pitchFamily="18" charset="0"/>
                <a:cs typeface="Times New Roman" pitchFamily="18" charset="0"/>
              </a:rPr>
              <a:t> </a:t>
            </a:r>
            <a:r>
              <a:rPr sz="3200" b="1" dirty="0">
                <a:solidFill>
                  <a:srgbClr val="FF0000"/>
                </a:solidFill>
                <a:latin typeface="Times New Roman" pitchFamily="18" charset="0"/>
                <a:cs typeface="Times New Roman" pitchFamily="18" charset="0"/>
              </a:rPr>
              <a:t>Digi</a:t>
            </a:r>
            <a:r>
              <a:rPr sz="3200" b="1" spc="-5" dirty="0">
                <a:solidFill>
                  <a:srgbClr val="FF0000"/>
                </a:solidFill>
                <a:latin typeface="Times New Roman" pitchFamily="18" charset="0"/>
                <a:cs typeface="Times New Roman" pitchFamily="18" charset="0"/>
              </a:rPr>
              <a:t>ta</a:t>
            </a:r>
            <a:r>
              <a:rPr sz="3200" b="1" dirty="0">
                <a:solidFill>
                  <a:srgbClr val="FF0000"/>
                </a:solidFill>
                <a:latin typeface="Times New Roman" pitchFamily="18" charset="0"/>
                <a:cs typeface="Times New Roman" pitchFamily="18" charset="0"/>
              </a:rPr>
              <a:t>l</a:t>
            </a:r>
            <a:r>
              <a:rPr sz="3200" b="1" spc="15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Networ</a:t>
            </a:r>
            <a:r>
              <a:rPr sz="3200" b="1" dirty="0">
                <a:solidFill>
                  <a:srgbClr val="FF0000"/>
                </a:solidFill>
                <a:latin typeface="Times New Roman" pitchFamily="18" charset="0"/>
                <a:cs typeface="Times New Roman" pitchFamily="18" charset="0"/>
              </a:rPr>
              <a:t>k</a:t>
            </a:r>
            <a:r>
              <a:rPr sz="3200" b="1" spc="160"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a:t>
            </a:r>
            <a:r>
              <a:rPr sz="3200" b="1" spc="-15" dirty="0">
                <a:solidFill>
                  <a:srgbClr val="FF0000"/>
                </a:solidFill>
                <a:latin typeface="Times New Roman" pitchFamily="18" charset="0"/>
                <a:cs typeface="Times New Roman" pitchFamily="18" charset="0"/>
              </a:rPr>
              <a:t>I</a:t>
            </a:r>
            <a:r>
              <a:rPr sz="3200" b="1" spc="-5" dirty="0">
                <a:solidFill>
                  <a:srgbClr val="FF0000"/>
                </a:solidFill>
                <a:latin typeface="Times New Roman" pitchFamily="18" charset="0"/>
                <a:cs typeface="Times New Roman" pitchFamily="18" charset="0"/>
              </a:rPr>
              <a:t>SDN)</a:t>
            </a:r>
            <a:endParaRPr sz="3200" dirty="0">
              <a:solidFill>
                <a:srgbClr val="FF0000"/>
              </a:solidFill>
              <a:latin typeface="Times New Roman" pitchFamily="18" charset="0"/>
              <a:cs typeface="Times New Roman" pitchFamily="18" charset="0"/>
            </a:endParaRPr>
          </a:p>
          <a:p>
            <a:pPr marL="457200" indent="-457200" algn="just">
              <a:lnSpc>
                <a:spcPct val="100000"/>
              </a:lnSpc>
              <a:spcBef>
                <a:spcPts val="1"/>
              </a:spcBef>
              <a:buFont typeface="Arial" panose="020B0604020202020204" pitchFamily="34" charset="0"/>
              <a:buChar char="•"/>
            </a:pPr>
            <a:endParaRPr sz="2850" dirty="0">
              <a:latin typeface="Times New Roman" pitchFamily="18" charset="0"/>
              <a:cs typeface="Times New Roman" pitchFamily="18" charset="0"/>
            </a:endParaRPr>
          </a:p>
          <a:p>
            <a:pPr marL="342900" indent="-342900" algn="just">
              <a:lnSpc>
                <a:spcPct val="125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Earlier, the transmission of data and voice both were possible through normal POTS, Plain Old Telephone Systems. With the introduction of Internet came the advancement in telecommunication too. Yet, the sending and receiving of data along with voice was not an easy task. One could use either the Internet or the Telephone. The invention of ISDN helped mitigate this problem.</a:t>
            </a:r>
          </a:p>
          <a:p>
            <a:pPr marL="342900" indent="-342900" algn="just">
              <a:lnSpc>
                <a:spcPct val="125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process of connecting a home computer to the Internet Service Provider used to take a lot of effort. The usage of the modulator-demodulator unit, simply called the MODEM was the essential thing to establish a connection. The following figure shows how the model worked in the past.</a:t>
            </a:r>
          </a:p>
        </p:txBody>
      </p:sp>
      <p:sp>
        <p:nvSpPr>
          <p:cNvPr id="5" name="Slide Number Placeholder 4"/>
          <p:cNvSpPr>
            <a:spLocks noGrp="1"/>
          </p:cNvSpPr>
          <p:nvPr>
            <p:ph type="sldNum" sz="quarter" idx="12"/>
          </p:nvPr>
        </p:nvSpPr>
        <p:spPr/>
        <p:txBody>
          <a:bodyPr/>
          <a:lstStyle/>
          <a:p>
            <a:fld id="{B6F15528-21DE-4FAA-801E-634DDDAF4B2B}" type="slidenum">
              <a:rPr lang="en-US" smtClean="0"/>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8726" y="220559"/>
            <a:ext cx="8369300" cy="931024"/>
          </a:xfrm>
          <a:prstGeom prst="rect">
            <a:avLst/>
          </a:prstGeom>
        </p:spPr>
        <p:txBody>
          <a:bodyPr vert="horz" wrap="square" lIns="0" tIns="0" rIns="0" bIns="0" rtlCol="0">
            <a:spAutoFit/>
          </a:bodyPr>
          <a:lstStyle/>
          <a:p>
            <a:pPr marL="12700">
              <a:lnSpc>
                <a:spcPct val="100000"/>
              </a:lnSpc>
            </a:pPr>
            <a:r>
              <a:rPr sz="3200" b="1" spc="-5" dirty="0">
                <a:solidFill>
                  <a:srgbClr val="FF0000"/>
                </a:solidFill>
                <a:latin typeface="Times New Roman" pitchFamily="18" charset="0"/>
                <a:cs typeface="Times New Roman" pitchFamily="18" charset="0"/>
              </a:rPr>
              <a:t>Integ</a:t>
            </a:r>
            <a:r>
              <a:rPr sz="3200" b="1" spc="-95" dirty="0">
                <a:solidFill>
                  <a:srgbClr val="FF0000"/>
                </a:solidFill>
                <a:latin typeface="Times New Roman" pitchFamily="18" charset="0"/>
                <a:cs typeface="Times New Roman" pitchFamily="18" charset="0"/>
              </a:rPr>
              <a:t>r</a:t>
            </a:r>
            <a:r>
              <a:rPr sz="3200" b="1" dirty="0">
                <a:solidFill>
                  <a:srgbClr val="FF0000"/>
                </a:solidFill>
                <a:latin typeface="Times New Roman" pitchFamily="18" charset="0"/>
                <a:cs typeface="Times New Roman" pitchFamily="18" charset="0"/>
              </a:rPr>
              <a:t>ated</a:t>
            </a:r>
            <a:r>
              <a:rPr sz="3200" b="1" spc="14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S</a:t>
            </a:r>
            <a:r>
              <a:rPr sz="3200" b="1" spc="-15" dirty="0">
                <a:solidFill>
                  <a:srgbClr val="FF0000"/>
                </a:solidFill>
                <a:latin typeface="Times New Roman" pitchFamily="18" charset="0"/>
                <a:cs typeface="Times New Roman" pitchFamily="18" charset="0"/>
              </a:rPr>
              <a:t>e</a:t>
            </a:r>
            <a:r>
              <a:rPr sz="3200" b="1" spc="-5" dirty="0">
                <a:solidFill>
                  <a:srgbClr val="FF0000"/>
                </a:solidFill>
                <a:latin typeface="Times New Roman" pitchFamily="18" charset="0"/>
                <a:cs typeface="Times New Roman" pitchFamily="18" charset="0"/>
              </a:rPr>
              <a:t>r</a:t>
            </a:r>
            <a:r>
              <a:rPr sz="3200" b="1" spc="95" dirty="0">
                <a:solidFill>
                  <a:srgbClr val="FF0000"/>
                </a:solidFill>
                <a:latin typeface="Times New Roman" pitchFamily="18" charset="0"/>
                <a:cs typeface="Times New Roman" pitchFamily="18" charset="0"/>
              </a:rPr>
              <a:t>v</a:t>
            </a:r>
            <a:r>
              <a:rPr sz="3200" b="1" spc="-5" dirty="0">
                <a:solidFill>
                  <a:srgbClr val="FF0000"/>
                </a:solidFill>
                <a:latin typeface="Times New Roman" pitchFamily="18" charset="0"/>
                <a:cs typeface="Times New Roman" pitchFamily="18" charset="0"/>
              </a:rPr>
              <a:t>ic</a:t>
            </a:r>
            <a:r>
              <a:rPr sz="3200" b="1" dirty="0">
                <a:solidFill>
                  <a:srgbClr val="FF0000"/>
                </a:solidFill>
                <a:latin typeface="Times New Roman" pitchFamily="18" charset="0"/>
                <a:cs typeface="Times New Roman" pitchFamily="18" charset="0"/>
              </a:rPr>
              <a:t>e</a:t>
            </a:r>
            <a:r>
              <a:rPr sz="3200" b="1" spc="155" dirty="0">
                <a:solidFill>
                  <a:srgbClr val="FF0000"/>
                </a:solidFill>
                <a:latin typeface="Times New Roman" pitchFamily="18" charset="0"/>
                <a:cs typeface="Times New Roman" pitchFamily="18" charset="0"/>
              </a:rPr>
              <a:t> </a:t>
            </a:r>
            <a:r>
              <a:rPr sz="3200" b="1" dirty="0">
                <a:solidFill>
                  <a:srgbClr val="FF0000"/>
                </a:solidFill>
                <a:latin typeface="Times New Roman" pitchFamily="18" charset="0"/>
                <a:cs typeface="Times New Roman" pitchFamily="18" charset="0"/>
              </a:rPr>
              <a:t>Digi</a:t>
            </a:r>
            <a:r>
              <a:rPr sz="3200" b="1" spc="-5" dirty="0">
                <a:solidFill>
                  <a:srgbClr val="FF0000"/>
                </a:solidFill>
                <a:latin typeface="Times New Roman" pitchFamily="18" charset="0"/>
                <a:cs typeface="Times New Roman" pitchFamily="18" charset="0"/>
              </a:rPr>
              <a:t>ta</a:t>
            </a:r>
            <a:r>
              <a:rPr sz="3200" b="1" dirty="0">
                <a:solidFill>
                  <a:srgbClr val="FF0000"/>
                </a:solidFill>
                <a:latin typeface="Times New Roman" pitchFamily="18" charset="0"/>
                <a:cs typeface="Times New Roman" pitchFamily="18" charset="0"/>
              </a:rPr>
              <a:t>l</a:t>
            </a:r>
            <a:r>
              <a:rPr sz="3200" b="1" spc="15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Networ</a:t>
            </a:r>
            <a:r>
              <a:rPr sz="3200" b="1" dirty="0">
                <a:solidFill>
                  <a:srgbClr val="FF0000"/>
                </a:solidFill>
                <a:latin typeface="Times New Roman" pitchFamily="18" charset="0"/>
                <a:cs typeface="Times New Roman" pitchFamily="18" charset="0"/>
              </a:rPr>
              <a:t>k</a:t>
            </a:r>
            <a:r>
              <a:rPr sz="3200" b="1" spc="160"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a:t>
            </a:r>
            <a:r>
              <a:rPr sz="3200" b="1" spc="-15" dirty="0">
                <a:solidFill>
                  <a:srgbClr val="FF0000"/>
                </a:solidFill>
                <a:latin typeface="Times New Roman" pitchFamily="18" charset="0"/>
                <a:cs typeface="Times New Roman" pitchFamily="18" charset="0"/>
              </a:rPr>
              <a:t>I</a:t>
            </a:r>
            <a:r>
              <a:rPr sz="3200" b="1" spc="-5" dirty="0">
                <a:solidFill>
                  <a:srgbClr val="FF0000"/>
                </a:solidFill>
                <a:latin typeface="Times New Roman" pitchFamily="18" charset="0"/>
                <a:cs typeface="Times New Roman" pitchFamily="18" charset="0"/>
              </a:rPr>
              <a:t>SDN)</a:t>
            </a:r>
            <a:endParaRPr sz="3200" dirty="0">
              <a:solidFill>
                <a:srgbClr val="FF0000"/>
              </a:solidFill>
              <a:latin typeface="Times New Roman" pitchFamily="18" charset="0"/>
              <a:cs typeface="Times New Roman" pitchFamily="18" charset="0"/>
            </a:endParaRPr>
          </a:p>
          <a:p>
            <a:pPr marL="457200" indent="-457200" algn="just">
              <a:lnSpc>
                <a:spcPct val="100000"/>
              </a:lnSpc>
              <a:spcBef>
                <a:spcPts val="1"/>
              </a:spcBef>
              <a:buFont typeface="Arial" panose="020B0604020202020204" pitchFamily="34" charset="0"/>
              <a:buChar char="•"/>
            </a:pPr>
            <a:endParaRPr sz="285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t>61</a:t>
            </a:fld>
            <a:endParaRPr lang="en-US"/>
          </a:p>
        </p:txBody>
      </p:sp>
      <p:sp>
        <p:nvSpPr>
          <p:cNvPr id="4" name="TextBox 3"/>
          <p:cNvSpPr txBox="1"/>
          <p:nvPr/>
        </p:nvSpPr>
        <p:spPr>
          <a:xfrm>
            <a:off x="244985" y="1268287"/>
            <a:ext cx="8562873" cy="2215991"/>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SDN was first defined in the CCITT red book in 1988.The </a:t>
            </a:r>
            <a:r>
              <a:rPr lang="en-US" sz="2000" b="1" dirty="0">
                <a:latin typeface="Times New Roman" panose="02020603050405020304" pitchFamily="18" charset="0"/>
                <a:cs typeface="Times New Roman" panose="02020603050405020304" pitchFamily="18" charset="0"/>
              </a:rPr>
              <a:t>Integrated Services of Digital Networking</a:t>
            </a:r>
            <a:r>
              <a:rPr lang="en-US" sz="2000" dirty="0">
                <a:latin typeface="Times New Roman" panose="02020603050405020304" pitchFamily="18" charset="0"/>
                <a:cs typeface="Times New Roman" panose="02020603050405020304" pitchFamily="18" charset="0"/>
              </a:rPr>
              <a:t>, in short ISDN is a telephone network-based infrastructure that allows the transmission of voice and data simultaneously at a high speed with greater efficiency. This is a circuit switched telephone network system, which also provides access to Packet switched networks.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model of a practical ISDN is as shown below.</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053" y="3363629"/>
            <a:ext cx="5646645" cy="2992722"/>
          </a:xfrm>
          <a:prstGeom prst="rect">
            <a:avLst/>
          </a:prstGeom>
        </p:spPr>
      </p:pic>
    </p:spTree>
    <p:extLst>
      <p:ext uri="{BB962C8B-B14F-4D97-AF65-F5344CB8AC3E}">
        <p14:creationId xmlns:p14="http://schemas.microsoft.com/office/powerpoint/2010/main" val="28743902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8726" y="220559"/>
            <a:ext cx="8369300" cy="931024"/>
          </a:xfrm>
          <a:prstGeom prst="rect">
            <a:avLst/>
          </a:prstGeom>
        </p:spPr>
        <p:txBody>
          <a:bodyPr vert="horz" wrap="square" lIns="0" tIns="0" rIns="0" bIns="0" rtlCol="0">
            <a:spAutoFit/>
          </a:bodyPr>
          <a:lstStyle/>
          <a:p>
            <a:pPr marL="12700">
              <a:lnSpc>
                <a:spcPct val="100000"/>
              </a:lnSpc>
            </a:pPr>
            <a:r>
              <a:rPr sz="3200" b="1" spc="-5" dirty="0">
                <a:solidFill>
                  <a:srgbClr val="FF0000"/>
                </a:solidFill>
                <a:latin typeface="Times New Roman" pitchFamily="18" charset="0"/>
                <a:cs typeface="Times New Roman" pitchFamily="18" charset="0"/>
              </a:rPr>
              <a:t>Integ</a:t>
            </a:r>
            <a:r>
              <a:rPr sz="3200" b="1" spc="-95" dirty="0">
                <a:solidFill>
                  <a:srgbClr val="FF0000"/>
                </a:solidFill>
                <a:latin typeface="Times New Roman" pitchFamily="18" charset="0"/>
                <a:cs typeface="Times New Roman" pitchFamily="18" charset="0"/>
              </a:rPr>
              <a:t>r</a:t>
            </a:r>
            <a:r>
              <a:rPr sz="3200" b="1" dirty="0">
                <a:solidFill>
                  <a:srgbClr val="FF0000"/>
                </a:solidFill>
                <a:latin typeface="Times New Roman" pitchFamily="18" charset="0"/>
                <a:cs typeface="Times New Roman" pitchFamily="18" charset="0"/>
              </a:rPr>
              <a:t>ated</a:t>
            </a:r>
            <a:r>
              <a:rPr sz="3200" b="1" spc="14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S</a:t>
            </a:r>
            <a:r>
              <a:rPr sz="3200" b="1" spc="-15" dirty="0">
                <a:solidFill>
                  <a:srgbClr val="FF0000"/>
                </a:solidFill>
                <a:latin typeface="Times New Roman" pitchFamily="18" charset="0"/>
                <a:cs typeface="Times New Roman" pitchFamily="18" charset="0"/>
              </a:rPr>
              <a:t>e</a:t>
            </a:r>
            <a:r>
              <a:rPr sz="3200" b="1" spc="-5" dirty="0">
                <a:solidFill>
                  <a:srgbClr val="FF0000"/>
                </a:solidFill>
                <a:latin typeface="Times New Roman" pitchFamily="18" charset="0"/>
                <a:cs typeface="Times New Roman" pitchFamily="18" charset="0"/>
              </a:rPr>
              <a:t>r</a:t>
            </a:r>
            <a:r>
              <a:rPr sz="3200" b="1" spc="95" dirty="0">
                <a:solidFill>
                  <a:srgbClr val="FF0000"/>
                </a:solidFill>
                <a:latin typeface="Times New Roman" pitchFamily="18" charset="0"/>
                <a:cs typeface="Times New Roman" pitchFamily="18" charset="0"/>
              </a:rPr>
              <a:t>v</a:t>
            </a:r>
            <a:r>
              <a:rPr sz="3200" b="1" spc="-5" dirty="0">
                <a:solidFill>
                  <a:srgbClr val="FF0000"/>
                </a:solidFill>
                <a:latin typeface="Times New Roman" pitchFamily="18" charset="0"/>
                <a:cs typeface="Times New Roman" pitchFamily="18" charset="0"/>
              </a:rPr>
              <a:t>ic</a:t>
            </a:r>
            <a:r>
              <a:rPr sz="3200" b="1" dirty="0">
                <a:solidFill>
                  <a:srgbClr val="FF0000"/>
                </a:solidFill>
                <a:latin typeface="Times New Roman" pitchFamily="18" charset="0"/>
                <a:cs typeface="Times New Roman" pitchFamily="18" charset="0"/>
              </a:rPr>
              <a:t>e</a:t>
            </a:r>
            <a:r>
              <a:rPr sz="3200" b="1" spc="155" dirty="0">
                <a:solidFill>
                  <a:srgbClr val="FF0000"/>
                </a:solidFill>
                <a:latin typeface="Times New Roman" pitchFamily="18" charset="0"/>
                <a:cs typeface="Times New Roman" pitchFamily="18" charset="0"/>
              </a:rPr>
              <a:t> </a:t>
            </a:r>
            <a:r>
              <a:rPr sz="3200" b="1" dirty="0">
                <a:solidFill>
                  <a:srgbClr val="FF0000"/>
                </a:solidFill>
                <a:latin typeface="Times New Roman" pitchFamily="18" charset="0"/>
                <a:cs typeface="Times New Roman" pitchFamily="18" charset="0"/>
              </a:rPr>
              <a:t>Digi</a:t>
            </a:r>
            <a:r>
              <a:rPr sz="3200" b="1" spc="-5" dirty="0">
                <a:solidFill>
                  <a:srgbClr val="FF0000"/>
                </a:solidFill>
                <a:latin typeface="Times New Roman" pitchFamily="18" charset="0"/>
                <a:cs typeface="Times New Roman" pitchFamily="18" charset="0"/>
              </a:rPr>
              <a:t>ta</a:t>
            </a:r>
            <a:r>
              <a:rPr sz="3200" b="1" dirty="0">
                <a:solidFill>
                  <a:srgbClr val="FF0000"/>
                </a:solidFill>
                <a:latin typeface="Times New Roman" pitchFamily="18" charset="0"/>
                <a:cs typeface="Times New Roman" pitchFamily="18" charset="0"/>
              </a:rPr>
              <a:t>l</a:t>
            </a:r>
            <a:r>
              <a:rPr sz="3200" b="1" spc="15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Networ</a:t>
            </a:r>
            <a:r>
              <a:rPr sz="3200" b="1" dirty="0">
                <a:solidFill>
                  <a:srgbClr val="FF0000"/>
                </a:solidFill>
                <a:latin typeface="Times New Roman" pitchFamily="18" charset="0"/>
                <a:cs typeface="Times New Roman" pitchFamily="18" charset="0"/>
              </a:rPr>
              <a:t>k</a:t>
            </a:r>
            <a:r>
              <a:rPr sz="3200" b="1" spc="160"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a:t>
            </a:r>
            <a:r>
              <a:rPr sz="3200" b="1" spc="-15" dirty="0">
                <a:solidFill>
                  <a:srgbClr val="FF0000"/>
                </a:solidFill>
                <a:latin typeface="Times New Roman" pitchFamily="18" charset="0"/>
                <a:cs typeface="Times New Roman" pitchFamily="18" charset="0"/>
              </a:rPr>
              <a:t>I</a:t>
            </a:r>
            <a:r>
              <a:rPr sz="3200" b="1" spc="-5" dirty="0">
                <a:solidFill>
                  <a:srgbClr val="FF0000"/>
                </a:solidFill>
                <a:latin typeface="Times New Roman" pitchFamily="18" charset="0"/>
                <a:cs typeface="Times New Roman" pitchFamily="18" charset="0"/>
              </a:rPr>
              <a:t>SDN)</a:t>
            </a:r>
            <a:endParaRPr sz="3200" dirty="0">
              <a:solidFill>
                <a:srgbClr val="FF0000"/>
              </a:solidFill>
              <a:latin typeface="Times New Roman" pitchFamily="18" charset="0"/>
              <a:cs typeface="Times New Roman" pitchFamily="18" charset="0"/>
            </a:endParaRPr>
          </a:p>
          <a:p>
            <a:pPr marL="457200" indent="-457200" algn="just">
              <a:lnSpc>
                <a:spcPct val="100000"/>
              </a:lnSpc>
              <a:spcBef>
                <a:spcPts val="1"/>
              </a:spcBef>
              <a:buFont typeface="Arial" panose="020B0604020202020204" pitchFamily="34" charset="0"/>
              <a:buChar char="•"/>
            </a:pPr>
            <a:endParaRPr sz="285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t>62</a:t>
            </a:fld>
            <a:endParaRPr lang="en-US"/>
          </a:p>
        </p:txBody>
      </p:sp>
      <p:sp>
        <p:nvSpPr>
          <p:cNvPr id="4" name="TextBox 3"/>
          <p:cNvSpPr txBox="1"/>
          <p:nvPr/>
        </p:nvSpPr>
        <p:spPr>
          <a:xfrm>
            <a:off x="215488" y="719898"/>
            <a:ext cx="8562873" cy="5859553"/>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ISDN supports a variety of services. A few of them are listed below −</a:t>
            </a:r>
          </a:p>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Voice calls</a:t>
            </a:r>
          </a:p>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Facsimile</a:t>
            </a:r>
          </a:p>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Videotext</a:t>
            </a:r>
          </a:p>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Teletext</a:t>
            </a:r>
          </a:p>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Electronic Mail</a:t>
            </a:r>
          </a:p>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Database access</a:t>
            </a:r>
          </a:p>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transmission and voice</a:t>
            </a:r>
          </a:p>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Connection to internet</a:t>
            </a:r>
          </a:p>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Electronic Fund transfer</a:t>
            </a:r>
          </a:p>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Image and graphics exchange</a:t>
            </a:r>
          </a:p>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Document storage and transfer</a:t>
            </a:r>
          </a:p>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Audio and Video Conferencing</a:t>
            </a:r>
          </a:p>
          <a:p>
            <a:pPr marL="80010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Automatic alarm services to fire stations, police, medical etc.</a:t>
            </a:r>
          </a:p>
        </p:txBody>
      </p:sp>
    </p:spTree>
    <p:extLst>
      <p:ext uri="{BB962C8B-B14F-4D97-AF65-F5344CB8AC3E}">
        <p14:creationId xmlns:p14="http://schemas.microsoft.com/office/powerpoint/2010/main" val="27317395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638397" y="1447800"/>
            <a:ext cx="7848600" cy="4800600"/>
          </a:xfrm>
        </p:spPr>
        <p:txBody>
          <a:bodyPr>
            <a:normAutofit fontScale="92500" lnSpcReduction="10000"/>
          </a:bodyPr>
          <a:lstStyle/>
          <a:p>
            <a:pPr marL="342900" indent="-342900" eaLnBrk="1" hangingPunct="1">
              <a:lnSpc>
                <a:spcPct val="160000"/>
              </a:lnSpc>
              <a:buClr>
                <a:srgbClr val="990000"/>
              </a:buClr>
              <a:buFont typeface="Arial" panose="020B0604020202020204" pitchFamily="34" charset="0"/>
              <a:buChar char="•"/>
            </a:pPr>
            <a:r>
              <a:rPr lang="en-US" altLang="en-US" sz="2400" dirty="0">
                <a:latin typeface="Times New Roman" pitchFamily="18" charset="0"/>
                <a:cs typeface="Times New Roman" pitchFamily="18" charset="0"/>
              </a:rPr>
              <a:t>Uses Digital Signal</a:t>
            </a:r>
          </a:p>
          <a:p>
            <a:pPr marL="342900" indent="-342900" eaLnBrk="1" hangingPunct="1">
              <a:lnSpc>
                <a:spcPct val="160000"/>
              </a:lnSpc>
              <a:buClr>
                <a:srgbClr val="990000"/>
              </a:buClr>
              <a:buFont typeface="Arial" panose="020B0604020202020204" pitchFamily="34" charset="0"/>
              <a:buChar char="•"/>
            </a:pPr>
            <a:r>
              <a:rPr lang="en-US" altLang="en-US" sz="2400" dirty="0">
                <a:latin typeface="Times New Roman" pitchFamily="18" charset="0"/>
                <a:cs typeface="Times New Roman" pitchFamily="18" charset="0"/>
              </a:rPr>
              <a:t>Uses Existing telephone wiring</a:t>
            </a:r>
          </a:p>
          <a:p>
            <a:pPr marL="342900" indent="-342900" eaLnBrk="1" hangingPunct="1">
              <a:lnSpc>
                <a:spcPct val="160000"/>
              </a:lnSpc>
              <a:buClr>
                <a:srgbClr val="990000"/>
              </a:buClr>
              <a:buFont typeface="Arial" panose="020B0604020202020204" pitchFamily="34" charset="0"/>
              <a:buChar char="•"/>
            </a:pPr>
            <a:r>
              <a:rPr lang="en-US" altLang="en-US" sz="2400" dirty="0">
                <a:latin typeface="Times New Roman" pitchFamily="18" charset="0"/>
                <a:cs typeface="Times New Roman" pitchFamily="18" charset="0"/>
              </a:rPr>
              <a:t>Charges are generally based on the duration of call (How long the WAN link was used)</a:t>
            </a:r>
          </a:p>
          <a:p>
            <a:pPr marL="342900" indent="-342900" eaLnBrk="1" hangingPunct="1">
              <a:lnSpc>
                <a:spcPct val="160000"/>
              </a:lnSpc>
              <a:buClr>
                <a:srgbClr val="990000"/>
              </a:buClr>
              <a:buFont typeface="Arial" panose="020B0604020202020204" pitchFamily="34" charset="0"/>
              <a:buChar char="•"/>
            </a:pPr>
            <a:r>
              <a:rPr lang="en-US" altLang="en-US" sz="2400" dirty="0">
                <a:latin typeface="Times New Roman" pitchFamily="18" charset="0"/>
                <a:cs typeface="Times New Roman" pitchFamily="18" charset="0"/>
              </a:rPr>
              <a:t>Can transport many types of Network traffic (Voice, Data, Video, Text, Graphics </a:t>
            </a:r>
            <a:r>
              <a:rPr lang="en-US" altLang="en-US" sz="2400" dirty="0" err="1">
                <a:latin typeface="Times New Roman" pitchFamily="18" charset="0"/>
                <a:cs typeface="Times New Roman" pitchFamily="18" charset="0"/>
              </a:rPr>
              <a:t>etc</a:t>
            </a:r>
            <a:r>
              <a:rPr lang="en-US" altLang="en-US" sz="2400" dirty="0">
                <a:latin typeface="Times New Roman" pitchFamily="18" charset="0"/>
                <a:cs typeface="Times New Roman" pitchFamily="18" charset="0"/>
              </a:rPr>
              <a:t>)</a:t>
            </a:r>
          </a:p>
          <a:p>
            <a:pPr marL="342900" indent="-342900" eaLnBrk="1" hangingPunct="1">
              <a:lnSpc>
                <a:spcPct val="160000"/>
              </a:lnSpc>
              <a:buClr>
                <a:srgbClr val="990000"/>
              </a:buClr>
              <a:buFont typeface="Arial" panose="020B0604020202020204" pitchFamily="34" charset="0"/>
              <a:buChar char="•"/>
            </a:pPr>
            <a:r>
              <a:rPr lang="en-US" altLang="en-US" sz="2400" dirty="0">
                <a:latin typeface="Times New Roman" pitchFamily="18" charset="0"/>
                <a:cs typeface="Times New Roman" pitchFamily="18" charset="0"/>
              </a:rPr>
              <a:t>Faster Data transfer rate than modems</a:t>
            </a:r>
          </a:p>
          <a:p>
            <a:pPr marL="342900" indent="-342900" eaLnBrk="1" hangingPunct="1">
              <a:lnSpc>
                <a:spcPct val="160000"/>
              </a:lnSpc>
              <a:buClr>
                <a:srgbClr val="990000"/>
              </a:buClr>
              <a:buFont typeface="Arial" panose="020B0604020202020204" pitchFamily="34" charset="0"/>
              <a:buChar char="•"/>
            </a:pPr>
            <a:r>
              <a:rPr lang="en-US" altLang="en-US" sz="2400" dirty="0">
                <a:latin typeface="Times New Roman" pitchFamily="18" charset="0"/>
                <a:cs typeface="Times New Roman" pitchFamily="18" charset="0"/>
              </a:rPr>
              <a:t>Faster Call setup than Modems</a:t>
            </a:r>
          </a:p>
          <a:p>
            <a:pPr eaLnBrk="1" hangingPunct="1">
              <a:buClr>
                <a:srgbClr val="990000"/>
              </a:buClr>
            </a:pPr>
            <a:endParaRPr lang="en-US" alt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a:prstGeom prst="rect">
            <a:avLst/>
          </a:prstGeom>
        </p:spPr>
        <p:txBody>
          <a:bodyPr/>
          <a:lstStyle/>
          <a:p>
            <a:fld id="{B6F15528-21DE-4FAA-801E-634DDDAF4B2B}" type="slidenum">
              <a:rPr lang="en-US" smtClean="0"/>
              <a:t>63</a:t>
            </a:fld>
            <a:endParaRPr lang="en-US"/>
          </a:p>
        </p:txBody>
      </p:sp>
      <p:sp>
        <p:nvSpPr>
          <p:cNvPr id="2" name="Rectangle 1"/>
          <p:cNvSpPr/>
          <p:nvPr/>
        </p:nvSpPr>
        <p:spPr>
          <a:xfrm>
            <a:off x="152400" y="152400"/>
            <a:ext cx="4992624" cy="584775"/>
          </a:xfrm>
          <a:prstGeom prst="rect">
            <a:avLst/>
          </a:prstGeom>
        </p:spPr>
        <p:txBody>
          <a:bodyPr wrap="square">
            <a:spAutoFit/>
          </a:bodyPr>
          <a:lstStyle/>
          <a:p>
            <a:r>
              <a:rPr lang="en-US" altLang="en-US" sz="3200" b="1" dirty="0">
                <a:solidFill>
                  <a:srgbClr val="FF0000"/>
                </a:solidFill>
              </a:rPr>
              <a:t>Features of </a:t>
            </a:r>
            <a:r>
              <a:rPr lang="en-US" altLang="en-US" sz="3200" b="1" u="sng" dirty="0">
                <a:solidFill>
                  <a:srgbClr val="FF0000"/>
                </a:solidFill>
              </a:rPr>
              <a:t>ISDN</a:t>
            </a:r>
            <a:endParaRPr lang="en-US" sz="3200" dirty="0">
              <a:solidFill>
                <a:srgbClr val="FF0000"/>
              </a:solidFill>
            </a:endParaRPr>
          </a:p>
        </p:txBody>
      </p:sp>
    </p:spTree>
    <p:extLst>
      <p:ext uri="{BB962C8B-B14F-4D97-AF65-F5344CB8AC3E}">
        <p14:creationId xmlns:p14="http://schemas.microsoft.com/office/powerpoint/2010/main" val="41023252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8726" y="220559"/>
            <a:ext cx="8369300" cy="931024"/>
          </a:xfrm>
          <a:prstGeom prst="rect">
            <a:avLst/>
          </a:prstGeom>
        </p:spPr>
        <p:txBody>
          <a:bodyPr vert="horz" wrap="square" lIns="0" tIns="0" rIns="0" bIns="0" rtlCol="0">
            <a:spAutoFit/>
          </a:bodyPr>
          <a:lstStyle/>
          <a:p>
            <a:pPr marL="12700">
              <a:lnSpc>
                <a:spcPct val="100000"/>
              </a:lnSpc>
            </a:pPr>
            <a:r>
              <a:rPr sz="3200" b="1" spc="-5" dirty="0">
                <a:solidFill>
                  <a:srgbClr val="FF0000"/>
                </a:solidFill>
                <a:latin typeface="Times New Roman" pitchFamily="18" charset="0"/>
                <a:cs typeface="Times New Roman" pitchFamily="18" charset="0"/>
              </a:rPr>
              <a:t>Integ</a:t>
            </a:r>
            <a:r>
              <a:rPr sz="3200" b="1" spc="-95" dirty="0">
                <a:solidFill>
                  <a:srgbClr val="FF0000"/>
                </a:solidFill>
                <a:latin typeface="Times New Roman" pitchFamily="18" charset="0"/>
                <a:cs typeface="Times New Roman" pitchFamily="18" charset="0"/>
              </a:rPr>
              <a:t>r</a:t>
            </a:r>
            <a:r>
              <a:rPr sz="3200" b="1" dirty="0">
                <a:solidFill>
                  <a:srgbClr val="FF0000"/>
                </a:solidFill>
                <a:latin typeface="Times New Roman" pitchFamily="18" charset="0"/>
                <a:cs typeface="Times New Roman" pitchFamily="18" charset="0"/>
              </a:rPr>
              <a:t>ated</a:t>
            </a:r>
            <a:r>
              <a:rPr sz="3200" b="1" spc="14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S</a:t>
            </a:r>
            <a:r>
              <a:rPr sz="3200" b="1" spc="-15" dirty="0">
                <a:solidFill>
                  <a:srgbClr val="FF0000"/>
                </a:solidFill>
                <a:latin typeface="Times New Roman" pitchFamily="18" charset="0"/>
                <a:cs typeface="Times New Roman" pitchFamily="18" charset="0"/>
              </a:rPr>
              <a:t>e</a:t>
            </a:r>
            <a:r>
              <a:rPr sz="3200" b="1" spc="-5" dirty="0">
                <a:solidFill>
                  <a:srgbClr val="FF0000"/>
                </a:solidFill>
                <a:latin typeface="Times New Roman" pitchFamily="18" charset="0"/>
                <a:cs typeface="Times New Roman" pitchFamily="18" charset="0"/>
              </a:rPr>
              <a:t>r</a:t>
            </a:r>
            <a:r>
              <a:rPr sz="3200" b="1" spc="95" dirty="0">
                <a:solidFill>
                  <a:srgbClr val="FF0000"/>
                </a:solidFill>
                <a:latin typeface="Times New Roman" pitchFamily="18" charset="0"/>
                <a:cs typeface="Times New Roman" pitchFamily="18" charset="0"/>
              </a:rPr>
              <a:t>v</a:t>
            </a:r>
            <a:r>
              <a:rPr sz="3200" b="1" spc="-5" dirty="0">
                <a:solidFill>
                  <a:srgbClr val="FF0000"/>
                </a:solidFill>
                <a:latin typeface="Times New Roman" pitchFamily="18" charset="0"/>
                <a:cs typeface="Times New Roman" pitchFamily="18" charset="0"/>
              </a:rPr>
              <a:t>ic</a:t>
            </a:r>
            <a:r>
              <a:rPr sz="3200" b="1" dirty="0">
                <a:solidFill>
                  <a:srgbClr val="FF0000"/>
                </a:solidFill>
                <a:latin typeface="Times New Roman" pitchFamily="18" charset="0"/>
                <a:cs typeface="Times New Roman" pitchFamily="18" charset="0"/>
              </a:rPr>
              <a:t>e</a:t>
            </a:r>
            <a:r>
              <a:rPr sz="3200" b="1" spc="155" dirty="0">
                <a:solidFill>
                  <a:srgbClr val="FF0000"/>
                </a:solidFill>
                <a:latin typeface="Times New Roman" pitchFamily="18" charset="0"/>
                <a:cs typeface="Times New Roman" pitchFamily="18" charset="0"/>
              </a:rPr>
              <a:t> </a:t>
            </a:r>
            <a:r>
              <a:rPr sz="3200" b="1" dirty="0">
                <a:solidFill>
                  <a:srgbClr val="FF0000"/>
                </a:solidFill>
                <a:latin typeface="Times New Roman" pitchFamily="18" charset="0"/>
                <a:cs typeface="Times New Roman" pitchFamily="18" charset="0"/>
              </a:rPr>
              <a:t>Digi</a:t>
            </a:r>
            <a:r>
              <a:rPr sz="3200" b="1" spc="-5" dirty="0">
                <a:solidFill>
                  <a:srgbClr val="FF0000"/>
                </a:solidFill>
                <a:latin typeface="Times New Roman" pitchFamily="18" charset="0"/>
                <a:cs typeface="Times New Roman" pitchFamily="18" charset="0"/>
              </a:rPr>
              <a:t>ta</a:t>
            </a:r>
            <a:r>
              <a:rPr sz="3200" b="1" dirty="0">
                <a:solidFill>
                  <a:srgbClr val="FF0000"/>
                </a:solidFill>
                <a:latin typeface="Times New Roman" pitchFamily="18" charset="0"/>
                <a:cs typeface="Times New Roman" pitchFamily="18" charset="0"/>
              </a:rPr>
              <a:t>l</a:t>
            </a:r>
            <a:r>
              <a:rPr sz="3200" b="1" spc="15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Networ</a:t>
            </a:r>
            <a:r>
              <a:rPr sz="3200" b="1" dirty="0">
                <a:solidFill>
                  <a:srgbClr val="FF0000"/>
                </a:solidFill>
                <a:latin typeface="Times New Roman" pitchFamily="18" charset="0"/>
                <a:cs typeface="Times New Roman" pitchFamily="18" charset="0"/>
              </a:rPr>
              <a:t>k</a:t>
            </a:r>
            <a:r>
              <a:rPr sz="3200" b="1" spc="160"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a:t>
            </a:r>
            <a:r>
              <a:rPr sz="3200" b="1" spc="-15" dirty="0">
                <a:solidFill>
                  <a:srgbClr val="FF0000"/>
                </a:solidFill>
                <a:latin typeface="Times New Roman" pitchFamily="18" charset="0"/>
                <a:cs typeface="Times New Roman" pitchFamily="18" charset="0"/>
              </a:rPr>
              <a:t>I</a:t>
            </a:r>
            <a:r>
              <a:rPr sz="3200" b="1" spc="-5" dirty="0">
                <a:solidFill>
                  <a:srgbClr val="FF0000"/>
                </a:solidFill>
                <a:latin typeface="Times New Roman" pitchFamily="18" charset="0"/>
                <a:cs typeface="Times New Roman" pitchFamily="18" charset="0"/>
              </a:rPr>
              <a:t>SDN)</a:t>
            </a:r>
            <a:endParaRPr sz="3200" dirty="0">
              <a:solidFill>
                <a:srgbClr val="FF0000"/>
              </a:solidFill>
              <a:latin typeface="Times New Roman" pitchFamily="18" charset="0"/>
              <a:cs typeface="Times New Roman" pitchFamily="18" charset="0"/>
            </a:endParaRPr>
          </a:p>
          <a:p>
            <a:pPr marL="457200" indent="-457200" algn="just">
              <a:lnSpc>
                <a:spcPct val="100000"/>
              </a:lnSpc>
              <a:spcBef>
                <a:spcPts val="1"/>
              </a:spcBef>
              <a:buFont typeface="Arial" panose="020B0604020202020204" pitchFamily="34" charset="0"/>
              <a:buChar char="•"/>
            </a:pPr>
            <a:endParaRPr sz="285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t>64</a:t>
            </a:fld>
            <a:endParaRPr lang="en-US"/>
          </a:p>
        </p:txBody>
      </p:sp>
      <p:sp>
        <p:nvSpPr>
          <p:cNvPr id="4" name="TextBox 3"/>
          <p:cNvSpPr txBox="1"/>
          <p:nvPr/>
        </p:nvSpPr>
        <p:spPr>
          <a:xfrm>
            <a:off x="235153" y="1149125"/>
            <a:ext cx="8562873" cy="4708981"/>
          </a:xfrm>
          <a:prstGeom prst="rect">
            <a:avLst/>
          </a:prstGeom>
          <a:noFill/>
        </p:spPr>
        <p:txBody>
          <a:bodyPr wrap="square" rtlCol="0">
            <a:spAutoFit/>
          </a:bodyPr>
          <a:lstStyle/>
          <a:p>
            <a:pPr>
              <a:lnSpc>
                <a:spcPct val="150000"/>
              </a:lnSpc>
            </a:pPr>
            <a:r>
              <a:rPr lang="en-US" sz="2000" b="1" dirty="0">
                <a:solidFill>
                  <a:srgbClr val="FF0000"/>
                </a:solidFill>
                <a:latin typeface="Times New Roman" panose="02020603050405020304" pitchFamily="18" charset="0"/>
                <a:cs typeface="Times New Roman" panose="02020603050405020304" pitchFamily="18" charset="0"/>
              </a:rPr>
              <a:t>Types of ISDN</a:t>
            </a:r>
          </a:p>
          <a:p>
            <a:pPr>
              <a:lnSpc>
                <a:spcPct val="150000"/>
              </a:lnSpc>
            </a:pPr>
            <a:r>
              <a:rPr lang="en-US" sz="2000" dirty="0">
                <a:latin typeface="Times New Roman" panose="02020603050405020304" pitchFamily="18" charset="0"/>
                <a:cs typeface="Times New Roman" panose="02020603050405020304" pitchFamily="18" charset="0"/>
              </a:rPr>
              <a:t>Among the types of several interfaces present, some of them contains channels such as the </a:t>
            </a:r>
            <a:r>
              <a:rPr lang="en-US" sz="2000" b="1" dirty="0">
                <a:latin typeface="Times New Roman" panose="02020603050405020304" pitchFamily="18" charset="0"/>
                <a:cs typeface="Times New Roman" panose="02020603050405020304" pitchFamily="18" charset="0"/>
              </a:rPr>
              <a:t>B-Channels</a:t>
            </a:r>
            <a:r>
              <a:rPr lang="en-US" sz="2000" dirty="0">
                <a:latin typeface="Times New Roman" panose="02020603050405020304" pitchFamily="18" charset="0"/>
                <a:cs typeface="Times New Roman" panose="02020603050405020304" pitchFamily="18" charset="0"/>
              </a:rPr>
              <a:t> or Bearer Channels that are used to transmit voice and data simultaneously; the </a:t>
            </a:r>
            <a:r>
              <a:rPr lang="en-US" sz="2000" b="1" dirty="0">
                <a:latin typeface="Times New Roman" panose="02020603050405020304" pitchFamily="18" charset="0"/>
                <a:cs typeface="Times New Roman" panose="02020603050405020304" pitchFamily="18" charset="0"/>
              </a:rPr>
              <a:t>D- Channels</a:t>
            </a:r>
            <a:r>
              <a:rPr lang="en-US" sz="2000" dirty="0">
                <a:latin typeface="Times New Roman" panose="02020603050405020304" pitchFamily="18" charset="0"/>
                <a:cs typeface="Times New Roman" panose="02020603050405020304" pitchFamily="18" charset="0"/>
              </a:rPr>
              <a:t> or Delta Channels (carry control signal) that are used for signaling purpose to set up communication.</a:t>
            </a:r>
          </a:p>
          <a:p>
            <a:pPr>
              <a:lnSpc>
                <a:spcPct val="150000"/>
              </a:lnSpc>
            </a:pPr>
            <a:r>
              <a:rPr lang="en-US" sz="2000" dirty="0">
                <a:latin typeface="Times New Roman" panose="02020603050405020304" pitchFamily="18" charset="0"/>
                <a:cs typeface="Times New Roman" panose="02020603050405020304" pitchFamily="18" charset="0"/>
              </a:rPr>
              <a:t>The ISDN has several kinds of access interfaces such as −</a:t>
            </a:r>
          </a:p>
          <a:p>
            <a:pPr marL="742950" lvl="1"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Basic Rate Interface (BRI)</a:t>
            </a:r>
          </a:p>
          <a:p>
            <a:pPr marL="742950" lvl="1"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Primary Rate Interface (PRI)</a:t>
            </a:r>
          </a:p>
          <a:p>
            <a:pPr marL="742950" lvl="1"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Narrowband ISDN</a:t>
            </a:r>
          </a:p>
          <a:p>
            <a:pPr marL="742950" lvl="1"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Broadband ISDN</a:t>
            </a:r>
          </a:p>
        </p:txBody>
      </p:sp>
    </p:spTree>
    <p:extLst>
      <p:ext uri="{BB962C8B-B14F-4D97-AF65-F5344CB8AC3E}">
        <p14:creationId xmlns:p14="http://schemas.microsoft.com/office/powerpoint/2010/main" val="3665226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8726" y="220559"/>
            <a:ext cx="8369300" cy="931024"/>
          </a:xfrm>
          <a:prstGeom prst="rect">
            <a:avLst/>
          </a:prstGeom>
        </p:spPr>
        <p:txBody>
          <a:bodyPr vert="horz" wrap="square" lIns="0" tIns="0" rIns="0" bIns="0" rtlCol="0">
            <a:spAutoFit/>
          </a:bodyPr>
          <a:lstStyle/>
          <a:p>
            <a:pPr marL="12700">
              <a:lnSpc>
                <a:spcPct val="100000"/>
              </a:lnSpc>
            </a:pPr>
            <a:r>
              <a:rPr sz="3200" b="1" spc="-5" dirty="0">
                <a:solidFill>
                  <a:srgbClr val="FF0000"/>
                </a:solidFill>
                <a:latin typeface="Times New Roman" pitchFamily="18" charset="0"/>
                <a:cs typeface="Times New Roman" pitchFamily="18" charset="0"/>
              </a:rPr>
              <a:t>Integ</a:t>
            </a:r>
            <a:r>
              <a:rPr sz="3200" b="1" spc="-95" dirty="0">
                <a:solidFill>
                  <a:srgbClr val="FF0000"/>
                </a:solidFill>
                <a:latin typeface="Times New Roman" pitchFamily="18" charset="0"/>
                <a:cs typeface="Times New Roman" pitchFamily="18" charset="0"/>
              </a:rPr>
              <a:t>r</a:t>
            </a:r>
            <a:r>
              <a:rPr sz="3200" b="1" dirty="0">
                <a:solidFill>
                  <a:srgbClr val="FF0000"/>
                </a:solidFill>
                <a:latin typeface="Times New Roman" pitchFamily="18" charset="0"/>
                <a:cs typeface="Times New Roman" pitchFamily="18" charset="0"/>
              </a:rPr>
              <a:t>ated</a:t>
            </a:r>
            <a:r>
              <a:rPr sz="3200" b="1" spc="14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S</a:t>
            </a:r>
            <a:r>
              <a:rPr sz="3200" b="1" spc="-15" dirty="0">
                <a:solidFill>
                  <a:srgbClr val="FF0000"/>
                </a:solidFill>
                <a:latin typeface="Times New Roman" pitchFamily="18" charset="0"/>
                <a:cs typeface="Times New Roman" pitchFamily="18" charset="0"/>
              </a:rPr>
              <a:t>e</a:t>
            </a:r>
            <a:r>
              <a:rPr sz="3200" b="1" spc="-5" dirty="0">
                <a:solidFill>
                  <a:srgbClr val="FF0000"/>
                </a:solidFill>
                <a:latin typeface="Times New Roman" pitchFamily="18" charset="0"/>
                <a:cs typeface="Times New Roman" pitchFamily="18" charset="0"/>
              </a:rPr>
              <a:t>r</a:t>
            </a:r>
            <a:r>
              <a:rPr sz="3200" b="1" spc="95" dirty="0">
                <a:solidFill>
                  <a:srgbClr val="FF0000"/>
                </a:solidFill>
                <a:latin typeface="Times New Roman" pitchFamily="18" charset="0"/>
                <a:cs typeface="Times New Roman" pitchFamily="18" charset="0"/>
              </a:rPr>
              <a:t>v</a:t>
            </a:r>
            <a:r>
              <a:rPr sz="3200" b="1" spc="-5" dirty="0">
                <a:solidFill>
                  <a:srgbClr val="FF0000"/>
                </a:solidFill>
                <a:latin typeface="Times New Roman" pitchFamily="18" charset="0"/>
                <a:cs typeface="Times New Roman" pitchFamily="18" charset="0"/>
              </a:rPr>
              <a:t>ic</a:t>
            </a:r>
            <a:r>
              <a:rPr sz="3200" b="1" dirty="0">
                <a:solidFill>
                  <a:srgbClr val="FF0000"/>
                </a:solidFill>
                <a:latin typeface="Times New Roman" pitchFamily="18" charset="0"/>
                <a:cs typeface="Times New Roman" pitchFamily="18" charset="0"/>
              </a:rPr>
              <a:t>e</a:t>
            </a:r>
            <a:r>
              <a:rPr sz="3200" b="1" spc="155" dirty="0">
                <a:solidFill>
                  <a:srgbClr val="FF0000"/>
                </a:solidFill>
                <a:latin typeface="Times New Roman" pitchFamily="18" charset="0"/>
                <a:cs typeface="Times New Roman" pitchFamily="18" charset="0"/>
              </a:rPr>
              <a:t> </a:t>
            </a:r>
            <a:r>
              <a:rPr sz="3200" b="1" dirty="0">
                <a:solidFill>
                  <a:srgbClr val="FF0000"/>
                </a:solidFill>
                <a:latin typeface="Times New Roman" pitchFamily="18" charset="0"/>
                <a:cs typeface="Times New Roman" pitchFamily="18" charset="0"/>
              </a:rPr>
              <a:t>Digi</a:t>
            </a:r>
            <a:r>
              <a:rPr sz="3200" b="1" spc="-5" dirty="0">
                <a:solidFill>
                  <a:srgbClr val="FF0000"/>
                </a:solidFill>
                <a:latin typeface="Times New Roman" pitchFamily="18" charset="0"/>
                <a:cs typeface="Times New Roman" pitchFamily="18" charset="0"/>
              </a:rPr>
              <a:t>ta</a:t>
            </a:r>
            <a:r>
              <a:rPr sz="3200" b="1" dirty="0">
                <a:solidFill>
                  <a:srgbClr val="FF0000"/>
                </a:solidFill>
                <a:latin typeface="Times New Roman" pitchFamily="18" charset="0"/>
                <a:cs typeface="Times New Roman" pitchFamily="18" charset="0"/>
              </a:rPr>
              <a:t>l</a:t>
            </a:r>
            <a:r>
              <a:rPr sz="3200" b="1" spc="15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Networ</a:t>
            </a:r>
            <a:r>
              <a:rPr sz="3200" b="1" dirty="0">
                <a:solidFill>
                  <a:srgbClr val="FF0000"/>
                </a:solidFill>
                <a:latin typeface="Times New Roman" pitchFamily="18" charset="0"/>
                <a:cs typeface="Times New Roman" pitchFamily="18" charset="0"/>
              </a:rPr>
              <a:t>k</a:t>
            </a:r>
            <a:r>
              <a:rPr sz="3200" b="1" spc="160"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a:t>
            </a:r>
            <a:r>
              <a:rPr sz="3200" b="1" spc="-15" dirty="0">
                <a:solidFill>
                  <a:srgbClr val="FF0000"/>
                </a:solidFill>
                <a:latin typeface="Times New Roman" pitchFamily="18" charset="0"/>
                <a:cs typeface="Times New Roman" pitchFamily="18" charset="0"/>
              </a:rPr>
              <a:t>I</a:t>
            </a:r>
            <a:r>
              <a:rPr sz="3200" b="1" spc="-5" dirty="0">
                <a:solidFill>
                  <a:srgbClr val="FF0000"/>
                </a:solidFill>
                <a:latin typeface="Times New Roman" pitchFamily="18" charset="0"/>
                <a:cs typeface="Times New Roman" pitchFamily="18" charset="0"/>
              </a:rPr>
              <a:t>SDN)</a:t>
            </a:r>
            <a:endParaRPr sz="3200" dirty="0">
              <a:solidFill>
                <a:srgbClr val="FF0000"/>
              </a:solidFill>
              <a:latin typeface="Times New Roman" pitchFamily="18" charset="0"/>
              <a:cs typeface="Times New Roman" pitchFamily="18" charset="0"/>
            </a:endParaRPr>
          </a:p>
          <a:p>
            <a:pPr marL="457200" indent="-457200" algn="just">
              <a:lnSpc>
                <a:spcPct val="100000"/>
              </a:lnSpc>
              <a:spcBef>
                <a:spcPts val="1"/>
              </a:spcBef>
              <a:buFont typeface="Arial" panose="020B0604020202020204" pitchFamily="34" charset="0"/>
              <a:buChar char="•"/>
            </a:pPr>
            <a:endParaRPr sz="285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t>65</a:t>
            </a:fld>
            <a:endParaRPr lang="en-US"/>
          </a:p>
        </p:txBody>
      </p:sp>
      <p:sp>
        <p:nvSpPr>
          <p:cNvPr id="4" name="TextBox 3"/>
          <p:cNvSpPr txBox="1"/>
          <p:nvPr/>
        </p:nvSpPr>
        <p:spPr>
          <a:xfrm>
            <a:off x="235153" y="1149125"/>
            <a:ext cx="8562873" cy="4457952"/>
          </a:xfrm>
          <a:prstGeom prst="rect">
            <a:avLst/>
          </a:prstGeom>
          <a:noFill/>
        </p:spPr>
        <p:txBody>
          <a:bodyPr wrap="square" rtlCol="0">
            <a:spAutoFit/>
          </a:bodyPr>
          <a:lstStyle/>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Basic Rate Interface (BRI)</a:t>
            </a:r>
          </a:p>
          <a:p>
            <a:pPr algn="just">
              <a:lnSpc>
                <a:spcPct val="150000"/>
              </a:lnSpc>
            </a:pPr>
            <a:r>
              <a:rPr lang="en-US" sz="2400" dirty="0">
                <a:latin typeface="Times New Roman" panose="02020603050405020304" pitchFamily="18" charset="0"/>
                <a:cs typeface="Times New Roman" panose="02020603050405020304" pitchFamily="18" charset="0"/>
              </a:rPr>
              <a:t>The Basic Rate Interface or Basic Rate Access, simply called the </a:t>
            </a:r>
            <a:r>
              <a:rPr lang="en-US" sz="2400" b="1" dirty="0">
                <a:latin typeface="Times New Roman" panose="02020603050405020304" pitchFamily="18" charset="0"/>
                <a:cs typeface="Times New Roman" panose="02020603050405020304" pitchFamily="18" charset="0"/>
              </a:rPr>
              <a:t>ISDN BRI Connection</a:t>
            </a:r>
            <a:r>
              <a:rPr lang="en-US" sz="2400" dirty="0">
                <a:latin typeface="Times New Roman" panose="02020603050405020304" pitchFamily="18" charset="0"/>
                <a:cs typeface="Times New Roman" panose="02020603050405020304" pitchFamily="18" charset="0"/>
              </a:rPr>
              <a:t> uses the existing telephone infrastructure. The BRI configuration provides </a:t>
            </a:r>
            <a:r>
              <a:rPr lang="en-US" sz="2400" b="1" dirty="0">
                <a:latin typeface="Times New Roman" panose="02020603050405020304" pitchFamily="18" charset="0"/>
                <a:cs typeface="Times New Roman" panose="02020603050405020304" pitchFamily="18" charset="0"/>
              </a:rPr>
              <a:t>two data</a:t>
            </a:r>
            <a:r>
              <a:rPr lang="en-US" sz="2400" dirty="0">
                <a:latin typeface="Times New Roman" panose="02020603050405020304" pitchFamily="18" charset="0"/>
                <a:cs typeface="Times New Roman" panose="02020603050405020304" pitchFamily="18" charset="0"/>
              </a:rPr>
              <a:t> or bearer channels at </a:t>
            </a:r>
            <a:r>
              <a:rPr lang="en-US" sz="2400" b="1" dirty="0">
                <a:latin typeface="Times New Roman" panose="02020603050405020304" pitchFamily="18" charset="0"/>
                <a:cs typeface="Times New Roman" panose="02020603050405020304" pitchFamily="18" charset="0"/>
              </a:rPr>
              <a:t>64 Kbits/sec</a:t>
            </a:r>
            <a:r>
              <a:rPr lang="en-US" sz="2400" dirty="0">
                <a:latin typeface="Times New Roman" panose="02020603050405020304" pitchFamily="18" charset="0"/>
                <a:cs typeface="Times New Roman" panose="02020603050405020304" pitchFamily="18" charset="0"/>
              </a:rPr>
              <a:t> speed and one control or delta channel at </a:t>
            </a:r>
            <a:r>
              <a:rPr lang="en-US" sz="2400" b="1" dirty="0">
                <a:latin typeface="Times New Roman" panose="02020603050405020304" pitchFamily="18" charset="0"/>
                <a:cs typeface="Times New Roman" panose="02020603050405020304" pitchFamily="18" charset="0"/>
              </a:rPr>
              <a:t>16 Kbits/sec</a:t>
            </a:r>
            <a:r>
              <a:rPr lang="en-US" sz="2400" dirty="0">
                <a:latin typeface="Times New Roman" panose="02020603050405020304" pitchFamily="18" charset="0"/>
                <a:cs typeface="Times New Roman" panose="02020603050405020304" pitchFamily="18" charset="0"/>
              </a:rPr>
              <a:t>. This is a standard rate.</a:t>
            </a:r>
          </a:p>
          <a:p>
            <a:pPr algn="just">
              <a:lnSpc>
                <a:spcPct val="150000"/>
              </a:lnSpc>
            </a:pPr>
            <a:r>
              <a:rPr lang="en-US" sz="2400" dirty="0">
                <a:latin typeface="Times New Roman" panose="02020603050405020304" pitchFamily="18" charset="0"/>
                <a:cs typeface="Times New Roman" panose="02020603050405020304" pitchFamily="18" charset="0"/>
              </a:rPr>
              <a:t>The ISDN BRI interface is commonly used by smaller organizations or home users or within a local group, limiting a smaller area.</a:t>
            </a:r>
          </a:p>
        </p:txBody>
      </p:sp>
    </p:spTree>
    <p:extLst>
      <p:ext uri="{BB962C8B-B14F-4D97-AF65-F5344CB8AC3E}">
        <p14:creationId xmlns:p14="http://schemas.microsoft.com/office/powerpoint/2010/main" val="14429851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8726" y="220559"/>
            <a:ext cx="8369300" cy="931024"/>
          </a:xfrm>
          <a:prstGeom prst="rect">
            <a:avLst/>
          </a:prstGeom>
        </p:spPr>
        <p:txBody>
          <a:bodyPr vert="horz" wrap="square" lIns="0" tIns="0" rIns="0" bIns="0" rtlCol="0">
            <a:spAutoFit/>
          </a:bodyPr>
          <a:lstStyle/>
          <a:p>
            <a:pPr marL="12700">
              <a:lnSpc>
                <a:spcPct val="100000"/>
              </a:lnSpc>
            </a:pPr>
            <a:r>
              <a:rPr sz="3200" b="1" spc="-5" dirty="0">
                <a:solidFill>
                  <a:srgbClr val="FF0000"/>
                </a:solidFill>
                <a:latin typeface="Times New Roman" pitchFamily="18" charset="0"/>
                <a:cs typeface="Times New Roman" pitchFamily="18" charset="0"/>
              </a:rPr>
              <a:t>Integ</a:t>
            </a:r>
            <a:r>
              <a:rPr sz="3200" b="1" spc="-95" dirty="0">
                <a:solidFill>
                  <a:srgbClr val="FF0000"/>
                </a:solidFill>
                <a:latin typeface="Times New Roman" pitchFamily="18" charset="0"/>
                <a:cs typeface="Times New Roman" pitchFamily="18" charset="0"/>
              </a:rPr>
              <a:t>r</a:t>
            </a:r>
            <a:r>
              <a:rPr sz="3200" b="1" dirty="0">
                <a:solidFill>
                  <a:srgbClr val="FF0000"/>
                </a:solidFill>
                <a:latin typeface="Times New Roman" pitchFamily="18" charset="0"/>
                <a:cs typeface="Times New Roman" pitchFamily="18" charset="0"/>
              </a:rPr>
              <a:t>ated</a:t>
            </a:r>
            <a:r>
              <a:rPr sz="3200" b="1" spc="14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S</a:t>
            </a:r>
            <a:r>
              <a:rPr sz="3200" b="1" spc="-15" dirty="0">
                <a:solidFill>
                  <a:srgbClr val="FF0000"/>
                </a:solidFill>
                <a:latin typeface="Times New Roman" pitchFamily="18" charset="0"/>
                <a:cs typeface="Times New Roman" pitchFamily="18" charset="0"/>
              </a:rPr>
              <a:t>e</a:t>
            </a:r>
            <a:r>
              <a:rPr sz="3200" b="1" spc="-5" dirty="0">
                <a:solidFill>
                  <a:srgbClr val="FF0000"/>
                </a:solidFill>
                <a:latin typeface="Times New Roman" pitchFamily="18" charset="0"/>
                <a:cs typeface="Times New Roman" pitchFamily="18" charset="0"/>
              </a:rPr>
              <a:t>r</a:t>
            </a:r>
            <a:r>
              <a:rPr sz="3200" b="1" spc="95" dirty="0">
                <a:solidFill>
                  <a:srgbClr val="FF0000"/>
                </a:solidFill>
                <a:latin typeface="Times New Roman" pitchFamily="18" charset="0"/>
                <a:cs typeface="Times New Roman" pitchFamily="18" charset="0"/>
              </a:rPr>
              <a:t>v</a:t>
            </a:r>
            <a:r>
              <a:rPr sz="3200" b="1" spc="-5" dirty="0">
                <a:solidFill>
                  <a:srgbClr val="FF0000"/>
                </a:solidFill>
                <a:latin typeface="Times New Roman" pitchFamily="18" charset="0"/>
                <a:cs typeface="Times New Roman" pitchFamily="18" charset="0"/>
              </a:rPr>
              <a:t>ic</a:t>
            </a:r>
            <a:r>
              <a:rPr sz="3200" b="1" dirty="0">
                <a:solidFill>
                  <a:srgbClr val="FF0000"/>
                </a:solidFill>
                <a:latin typeface="Times New Roman" pitchFamily="18" charset="0"/>
                <a:cs typeface="Times New Roman" pitchFamily="18" charset="0"/>
              </a:rPr>
              <a:t>e</a:t>
            </a:r>
            <a:r>
              <a:rPr sz="3200" b="1" spc="155" dirty="0">
                <a:solidFill>
                  <a:srgbClr val="FF0000"/>
                </a:solidFill>
                <a:latin typeface="Times New Roman" pitchFamily="18" charset="0"/>
                <a:cs typeface="Times New Roman" pitchFamily="18" charset="0"/>
              </a:rPr>
              <a:t> </a:t>
            </a:r>
            <a:r>
              <a:rPr sz="3200" b="1" dirty="0">
                <a:solidFill>
                  <a:srgbClr val="FF0000"/>
                </a:solidFill>
                <a:latin typeface="Times New Roman" pitchFamily="18" charset="0"/>
                <a:cs typeface="Times New Roman" pitchFamily="18" charset="0"/>
              </a:rPr>
              <a:t>Digi</a:t>
            </a:r>
            <a:r>
              <a:rPr sz="3200" b="1" spc="-5" dirty="0">
                <a:solidFill>
                  <a:srgbClr val="FF0000"/>
                </a:solidFill>
                <a:latin typeface="Times New Roman" pitchFamily="18" charset="0"/>
                <a:cs typeface="Times New Roman" pitchFamily="18" charset="0"/>
              </a:rPr>
              <a:t>ta</a:t>
            </a:r>
            <a:r>
              <a:rPr sz="3200" b="1" dirty="0">
                <a:solidFill>
                  <a:srgbClr val="FF0000"/>
                </a:solidFill>
                <a:latin typeface="Times New Roman" pitchFamily="18" charset="0"/>
                <a:cs typeface="Times New Roman" pitchFamily="18" charset="0"/>
              </a:rPr>
              <a:t>l</a:t>
            </a:r>
            <a:r>
              <a:rPr sz="3200" b="1" spc="15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Networ</a:t>
            </a:r>
            <a:r>
              <a:rPr sz="3200" b="1" dirty="0">
                <a:solidFill>
                  <a:srgbClr val="FF0000"/>
                </a:solidFill>
                <a:latin typeface="Times New Roman" pitchFamily="18" charset="0"/>
                <a:cs typeface="Times New Roman" pitchFamily="18" charset="0"/>
              </a:rPr>
              <a:t>k</a:t>
            </a:r>
            <a:r>
              <a:rPr sz="3200" b="1" spc="160"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a:t>
            </a:r>
            <a:r>
              <a:rPr sz="3200" b="1" spc="-15" dirty="0">
                <a:solidFill>
                  <a:srgbClr val="FF0000"/>
                </a:solidFill>
                <a:latin typeface="Times New Roman" pitchFamily="18" charset="0"/>
                <a:cs typeface="Times New Roman" pitchFamily="18" charset="0"/>
              </a:rPr>
              <a:t>I</a:t>
            </a:r>
            <a:r>
              <a:rPr sz="3200" b="1" spc="-5" dirty="0">
                <a:solidFill>
                  <a:srgbClr val="FF0000"/>
                </a:solidFill>
                <a:latin typeface="Times New Roman" pitchFamily="18" charset="0"/>
                <a:cs typeface="Times New Roman" pitchFamily="18" charset="0"/>
              </a:rPr>
              <a:t>SDN)</a:t>
            </a:r>
            <a:endParaRPr sz="3200" dirty="0">
              <a:solidFill>
                <a:srgbClr val="FF0000"/>
              </a:solidFill>
              <a:latin typeface="Times New Roman" pitchFamily="18" charset="0"/>
              <a:cs typeface="Times New Roman" pitchFamily="18" charset="0"/>
            </a:endParaRPr>
          </a:p>
          <a:p>
            <a:pPr marL="457200" indent="-457200" algn="just">
              <a:lnSpc>
                <a:spcPct val="100000"/>
              </a:lnSpc>
              <a:spcBef>
                <a:spcPts val="1"/>
              </a:spcBef>
              <a:buFont typeface="Arial" panose="020B0604020202020204" pitchFamily="34" charset="0"/>
              <a:buChar char="•"/>
            </a:pPr>
            <a:endParaRPr sz="285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t>66</a:t>
            </a:fld>
            <a:endParaRPr lang="en-US"/>
          </a:p>
        </p:txBody>
      </p:sp>
      <p:sp>
        <p:nvSpPr>
          <p:cNvPr id="4" name="TextBox 3"/>
          <p:cNvSpPr txBox="1"/>
          <p:nvPr/>
        </p:nvSpPr>
        <p:spPr>
          <a:xfrm>
            <a:off x="235153" y="1149125"/>
            <a:ext cx="8562873" cy="5589031"/>
          </a:xfrm>
          <a:prstGeom prst="rect">
            <a:avLst/>
          </a:prstGeom>
          <a:noFill/>
        </p:spPr>
        <p:txBody>
          <a:bodyPr wrap="square" rtlCol="0">
            <a:spAutoFit/>
          </a:bodyPr>
          <a:lstStyle/>
          <a:p>
            <a:pPr algn="just">
              <a:lnSpc>
                <a:spcPct val="125000"/>
              </a:lnSpc>
            </a:pPr>
            <a:r>
              <a:rPr lang="en-US" sz="2400" b="1" dirty="0">
                <a:solidFill>
                  <a:srgbClr val="FF0000"/>
                </a:solidFill>
                <a:latin typeface="Times New Roman" panose="02020603050405020304" pitchFamily="18" charset="0"/>
                <a:cs typeface="Times New Roman" panose="02020603050405020304" pitchFamily="18" charset="0"/>
              </a:rPr>
              <a:t>Primary Rate Interface (PRI)</a:t>
            </a:r>
          </a:p>
          <a:p>
            <a:pPr algn="just">
              <a:lnSpc>
                <a:spcPct val="125000"/>
              </a:lnSpc>
            </a:pPr>
            <a:r>
              <a:rPr lang="en-US" sz="2400" dirty="0">
                <a:latin typeface="Times New Roman" panose="02020603050405020304" pitchFamily="18" charset="0"/>
                <a:cs typeface="Times New Roman" panose="02020603050405020304" pitchFamily="18" charset="0"/>
              </a:rPr>
              <a:t>The Primary Rate Interface or Primary Rate Access, simply called the ISDN PRI connection is used by enterprises and offices. The PRI configuration is based on T-carrier or T1 in the US, Canada and Japan countries consisting of</a:t>
            </a:r>
            <a:r>
              <a:rPr lang="en-US" sz="2400" b="1" dirty="0">
                <a:latin typeface="Times New Roman" panose="02020603050405020304" pitchFamily="18" charset="0"/>
                <a:cs typeface="Times New Roman" panose="02020603050405020304" pitchFamily="18" charset="0"/>
              </a:rPr>
              <a:t> 23 data</a:t>
            </a:r>
            <a:r>
              <a:rPr lang="en-US" sz="2400" dirty="0">
                <a:latin typeface="Times New Roman" panose="02020603050405020304" pitchFamily="18" charset="0"/>
                <a:cs typeface="Times New Roman" panose="02020603050405020304" pitchFamily="18" charset="0"/>
              </a:rPr>
              <a:t> or bearer channels and one control or delta channel, with 64kbps speed for a bandwidth of 1.544 M bits/sec. The PRI configuration is based on E-carrier or E1 in Europe, Australia and few Asian countries consisting of </a:t>
            </a:r>
            <a:r>
              <a:rPr lang="en-US" sz="2400" b="1" dirty="0">
                <a:latin typeface="Times New Roman" panose="02020603050405020304" pitchFamily="18" charset="0"/>
                <a:cs typeface="Times New Roman" panose="02020603050405020304" pitchFamily="18" charset="0"/>
              </a:rPr>
              <a:t>30 data</a:t>
            </a:r>
            <a:r>
              <a:rPr lang="en-US" sz="2400" dirty="0">
                <a:latin typeface="Times New Roman" panose="02020603050405020304" pitchFamily="18" charset="0"/>
                <a:cs typeface="Times New Roman" panose="02020603050405020304" pitchFamily="18" charset="0"/>
              </a:rPr>
              <a:t> or bearer channels and </a:t>
            </a:r>
            <a:r>
              <a:rPr lang="en-US" sz="2400" b="1" dirty="0">
                <a:latin typeface="Times New Roman" panose="02020603050405020304" pitchFamily="18" charset="0"/>
                <a:cs typeface="Times New Roman" panose="02020603050405020304" pitchFamily="18" charset="0"/>
              </a:rPr>
              <a:t>two-control</a:t>
            </a:r>
            <a:r>
              <a:rPr lang="en-US" sz="2400" dirty="0">
                <a:latin typeface="Times New Roman" panose="02020603050405020304" pitchFamily="18" charset="0"/>
                <a:cs typeface="Times New Roman" panose="02020603050405020304" pitchFamily="18" charset="0"/>
              </a:rPr>
              <a:t> or delta channel with 64kbps speed for a bandwidth of 2.048 M bits/sec.</a:t>
            </a:r>
          </a:p>
          <a:p>
            <a:pPr algn="just">
              <a:lnSpc>
                <a:spcPct val="125000"/>
              </a:lnSpc>
            </a:pPr>
            <a:r>
              <a:rPr lang="en-US" sz="2400" dirty="0">
                <a:latin typeface="Times New Roman" panose="02020603050405020304" pitchFamily="18" charset="0"/>
                <a:cs typeface="Times New Roman" panose="02020603050405020304" pitchFamily="18" charset="0"/>
              </a:rPr>
              <a:t>The </a:t>
            </a:r>
            <a:r>
              <a:rPr lang="en-US" sz="2400">
                <a:latin typeface="Times New Roman" panose="02020603050405020304" pitchFamily="18" charset="0"/>
                <a:cs typeface="Times New Roman" panose="02020603050405020304" pitchFamily="18" charset="0"/>
              </a:rPr>
              <a:t>ISDN PRI </a:t>
            </a:r>
            <a:r>
              <a:rPr lang="en-US" sz="2400" dirty="0">
                <a:latin typeface="Times New Roman" panose="02020603050405020304" pitchFamily="18" charset="0"/>
                <a:cs typeface="Times New Roman" panose="02020603050405020304" pitchFamily="18" charset="0"/>
              </a:rPr>
              <a:t>interface is used by larger organizations or enterprises and for Internet Service Providers.</a:t>
            </a:r>
          </a:p>
        </p:txBody>
      </p:sp>
    </p:spTree>
    <p:extLst>
      <p:ext uri="{BB962C8B-B14F-4D97-AF65-F5344CB8AC3E}">
        <p14:creationId xmlns:p14="http://schemas.microsoft.com/office/powerpoint/2010/main" val="35177070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8726" y="220559"/>
            <a:ext cx="8369300" cy="931024"/>
          </a:xfrm>
          <a:prstGeom prst="rect">
            <a:avLst/>
          </a:prstGeom>
        </p:spPr>
        <p:txBody>
          <a:bodyPr vert="horz" wrap="square" lIns="0" tIns="0" rIns="0" bIns="0" rtlCol="0">
            <a:spAutoFit/>
          </a:bodyPr>
          <a:lstStyle/>
          <a:p>
            <a:pPr marL="12700">
              <a:lnSpc>
                <a:spcPct val="100000"/>
              </a:lnSpc>
            </a:pPr>
            <a:r>
              <a:rPr sz="3200" b="1" spc="-5" dirty="0">
                <a:solidFill>
                  <a:srgbClr val="FF0000"/>
                </a:solidFill>
                <a:latin typeface="Times New Roman" pitchFamily="18" charset="0"/>
                <a:cs typeface="Times New Roman" pitchFamily="18" charset="0"/>
              </a:rPr>
              <a:t>Integ</a:t>
            </a:r>
            <a:r>
              <a:rPr sz="3200" b="1" spc="-95" dirty="0">
                <a:solidFill>
                  <a:srgbClr val="FF0000"/>
                </a:solidFill>
                <a:latin typeface="Times New Roman" pitchFamily="18" charset="0"/>
                <a:cs typeface="Times New Roman" pitchFamily="18" charset="0"/>
              </a:rPr>
              <a:t>r</a:t>
            </a:r>
            <a:r>
              <a:rPr sz="3200" b="1" dirty="0">
                <a:solidFill>
                  <a:srgbClr val="FF0000"/>
                </a:solidFill>
                <a:latin typeface="Times New Roman" pitchFamily="18" charset="0"/>
                <a:cs typeface="Times New Roman" pitchFamily="18" charset="0"/>
              </a:rPr>
              <a:t>ated</a:t>
            </a:r>
            <a:r>
              <a:rPr sz="3200" b="1" spc="14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S</a:t>
            </a:r>
            <a:r>
              <a:rPr sz="3200" b="1" spc="-15" dirty="0">
                <a:solidFill>
                  <a:srgbClr val="FF0000"/>
                </a:solidFill>
                <a:latin typeface="Times New Roman" pitchFamily="18" charset="0"/>
                <a:cs typeface="Times New Roman" pitchFamily="18" charset="0"/>
              </a:rPr>
              <a:t>e</a:t>
            </a:r>
            <a:r>
              <a:rPr sz="3200" b="1" spc="-5" dirty="0">
                <a:solidFill>
                  <a:srgbClr val="FF0000"/>
                </a:solidFill>
                <a:latin typeface="Times New Roman" pitchFamily="18" charset="0"/>
                <a:cs typeface="Times New Roman" pitchFamily="18" charset="0"/>
              </a:rPr>
              <a:t>r</a:t>
            </a:r>
            <a:r>
              <a:rPr sz="3200" b="1" spc="95" dirty="0">
                <a:solidFill>
                  <a:srgbClr val="FF0000"/>
                </a:solidFill>
                <a:latin typeface="Times New Roman" pitchFamily="18" charset="0"/>
                <a:cs typeface="Times New Roman" pitchFamily="18" charset="0"/>
              </a:rPr>
              <a:t>v</a:t>
            </a:r>
            <a:r>
              <a:rPr sz="3200" b="1" spc="-5" dirty="0">
                <a:solidFill>
                  <a:srgbClr val="FF0000"/>
                </a:solidFill>
                <a:latin typeface="Times New Roman" pitchFamily="18" charset="0"/>
                <a:cs typeface="Times New Roman" pitchFamily="18" charset="0"/>
              </a:rPr>
              <a:t>ic</a:t>
            </a:r>
            <a:r>
              <a:rPr sz="3200" b="1" dirty="0">
                <a:solidFill>
                  <a:srgbClr val="FF0000"/>
                </a:solidFill>
                <a:latin typeface="Times New Roman" pitchFamily="18" charset="0"/>
                <a:cs typeface="Times New Roman" pitchFamily="18" charset="0"/>
              </a:rPr>
              <a:t>e</a:t>
            </a:r>
            <a:r>
              <a:rPr sz="3200" b="1" spc="155" dirty="0">
                <a:solidFill>
                  <a:srgbClr val="FF0000"/>
                </a:solidFill>
                <a:latin typeface="Times New Roman" pitchFamily="18" charset="0"/>
                <a:cs typeface="Times New Roman" pitchFamily="18" charset="0"/>
              </a:rPr>
              <a:t> </a:t>
            </a:r>
            <a:r>
              <a:rPr sz="3200" b="1" dirty="0">
                <a:solidFill>
                  <a:srgbClr val="FF0000"/>
                </a:solidFill>
                <a:latin typeface="Times New Roman" pitchFamily="18" charset="0"/>
                <a:cs typeface="Times New Roman" pitchFamily="18" charset="0"/>
              </a:rPr>
              <a:t>Digi</a:t>
            </a:r>
            <a:r>
              <a:rPr sz="3200" b="1" spc="-5" dirty="0">
                <a:solidFill>
                  <a:srgbClr val="FF0000"/>
                </a:solidFill>
                <a:latin typeface="Times New Roman" pitchFamily="18" charset="0"/>
                <a:cs typeface="Times New Roman" pitchFamily="18" charset="0"/>
              </a:rPr>
              <a:t>ta</a:t>
            </a:r>
            <a:r>
              <a:rPr sz="3200" b="1" dirty="0">
                <a:solidFill>
                  <a:srgbClr val="FF0000"/>
                </a:solidFill>
                <a:latin typeface="Times New Roman" pitchFamily="18" charset="0"/>
                <a:cs typeface="Times New Roman" pitchFamily="18" charset="0"/>
              </a:rPr>
              <a:t>l</a:t>
            </a:r>
            <a:r>
              <a:rPr sz="3200" b="1" spc="15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Networ</a:t>
            </a:r>
            <a:r>
              <a:rPr sz="3200" b="1" dirty="0">
                <a:solidFill>
                  <a:srgbClr val="FF0000"/>
                </a:solidFill>
                <a:latin typeface="Times New Roman" pitchFamily="18" charset="0"/>
                <a:cs typeface="Times New Roman" pitchFamily="18" charset="0"/>
              </a:rPr>
              <a:t>k</a:t>
            </a:r>
            <a:r>
              <a:rPr sz="3200" b="1" spc="160"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a:t>
            </a:r>
            <a:r>
              <a:rPr sz="3200" b="1" spc="-15" dirty="0">
                <a:solidFill>
                  <a:srgbClr val="FF0000"/>
                </a:solidFill>
                <a:latin typeface="Times New Roman" pitchFamily="18" charset="0"/>
                <a:cs typeface="Times New Roman" pitchFamily="18" charset="0"/>
              </a:rPr>
              <a:t>I</a:t>
            </a:r>
            <a:r>
              <a:rPr sz="3200" b="1" spc="-5" dirty="0">
                <a:solidFill>
                  <a:srgbClr val="FF0000"/>
                </a:solidFill>
                <a:latin typeface="Times New Roman" pitchFamily="18" charset="0"/>
                <a:cs typeface="Times New Roman" pitchFamily="18" charset="0"/>
              </a:rPr>
              <a:t>SDN)</a:t>
            </a:r>
            <a:endParaRPr sz="3200" dirty="0">
              <a:solidFill>
                <a:srgbClr val="FF0000"/>
              </a:solidFill>
              <a:latin typeface="Times New Roman" pitchFamily="18" charset="0"/>
              <a:cs typeface="Times New Roman" pitchFamily="18" charset="0"/>
            </a:endParaRPr>
          </a:p>
          <a:p>
            <a:pPr marL="457200" indent="-457200" algn="just">
              <a:lnSpc>
                <a:spcPct val="100000"/>
              </a:lnSpc>
              <a:spcBef>
                <a:spcPts val="1"/>
              </a:spcBef>
              <a:buFont typeface="Arial" panose="020B0604020202020204" pitchFamily="34" charset="0"/>
              <a:buChar char="•"/>
            </a:pPr>
            <a:endParaRPr sz="285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t>67</a:t>
            </a:fld>
            <a:endParaRPr lang="en-US"/>
          </a:p>
        </p:txBody>
      </p:sp>
      <p:sp>
        <p:nvSpPr>
          <p:cNvPr id="4" name="TextBox 3"/>
          <p:cNvSpPr txBox="1"/>
          <p:nvPr/>
        </p:nvSpPr>
        <p:spPr>
          <a:xfrm>
            <a:off x="235153" y="1149125"/>
            <a:ext cx="8562873" cy="4524315"/>
          </a:xfrm>
          <a:prstGeom prst="rect">
            <a:avLst/>
          </a:prstGeom>
          <a:noFill/>
        </p:spPr>
        <p:txBody>
          <a:bodyPr wrap="square" rtlCol="0">
            <a:spAutoFit/>
          </a:bodyPr>
          <a:lstStyle/>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Narrowband ISDN</a:t>
            </a:r>
          </a:p>
          <a:p>
            <a:pPr algn="just">
              <a:lnSpc>
                <a:spcPct val="150000"/>
              </a:lnSpc>
            </a:pPr>
            <a:r>
              <a:rPr lang="en-US" sz="2400" dirty="0">
                <a:latin typeface="Times New Roman" panose="02020603050405020304" pitchFamily="18" charset="0"/>
                <a:cs typeface="Times New Roman" panose="02020603050405020304" pitchFamily="18" charset="0"/>
              </a:rPr>
              <a:t>The Narrowband Integrated Services Digital Network is called the</a:t>
            </a:r>
            <a:r>
              <a:rPr lang="en-US" sz="2400" b="1" dirty="0">
                <a:latin typeface="Times New Roman" panose="02020603050405020304" pitchFamily="18" charset="0"/>
                <a:cs typeface="Times New Roman" panose="02020603050405020304" pitchFamily="18" charset="0"/>
              </a:rPr>
              <a:t> N-ISDN</a:t>
            </a:r>
            <a:r>
              <a:rPr lang="en-US" sz="2400" dirty="0">
                <a:latin typeface="Times New Roman" panose="02020603050405020304" pitchFamily="18" charset="0"/>
                <a:cs typeface="Times New Roman" panose="02020603050405020304" pitchFamily="18" charset="0"/>
              </a:rPr>
              <a:t>. This can be understood as a telecommunication that carries voice information in a narrow band of frequencies. This is actually an attempt to digitize the analog voice information. This uses 64kbps circuit switching.</a:t>
            </a:r>
          </a:p>
          <a:p>
            <a:pPr algn="just">
              <a:lnSpc>
                <a:spcPct val="150000"/>
              </a:lnSpc>
            </a:pPr>
            <a:r>
              <a:rPr lang="en-US" sz="2400" dirty="0">
                <a:latin typeface="Times New Roman" panose="02020603050405020304" pitchFamily="18" charset="0"/>
                <a:cs typeface="Times New Roman" panose="02020603050405020304" pitchFamily="18" charset="0"/>
              </a:rPr>
              <a:t>The narrowband ISDN is implemented to carry voice data, which uses lesser bandwidth, on a limited number of frequencies.</a:t>
            </a:r>
          </a:p>
        </p:txBody>
      </p:sp>
    </p:spTree>
    <p:extLst>
      <p:ext uri="{BB962C8B-B14F-4D97-AF65-F5344CB8AC3E}">
        <p14:creationId xmlns:p14="http://schemas.microsoft.com/office/powerpoint/2010/main" val="17132672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8726" y="220559"/>
            <a:ext cx="8369300" cy="931024"/>
          </a:xfrm>
          <a:prstGeom prst="rect">
            <a:avLst/>
          </a:prstGeom>
        </p:spPr>
        <p:txBody>
          <a:bodyPr vert="horz" wrap="square" lIns="0" tIns="0" rIns="0" bIns="0" rtlCol="0">
            <a:spAutoFit/>
          </a:bodyPr>
          <a:lstStyle/>
          <a:p>
            <a:pPr marL="12700">
              <a:lnSpc>
                <a:spcPct val="100000"/>
              </a:lnSpc>
            </a:pPr>
            <a:r>
              <a:rPr sz="3200" b="1" spc="-5" dirty="0">
                <a:solidFill>
                  <a:srgbClr val="FF0000"/>
                </a:solidFill>
                <a:latin typeface="Times New Roman" pitchFamily="18" charset="0"/>
                <a:cs typeface="Times New Roman" pitchFamily="18" charset="0"/>
              </a:rPr>
              <a:t>Integ</a:t>
            </a:r>
            <a:r>
              <a:rPr sz="3200" b="1" spc="-95" dirty="0">
                <a:solidFill>
                  <a:srgbClr val="FF0000"/>
                </a:solidFill>
                <a:latin typeface="Times New Roman" pitchFamily="18" charset="0"/>
                <a:cs typeface="Times New Roman" pitchFamily="18" charset="0"/>
              </a:rPr>
              <a:t>r</a:t>
            </a:r>
            <a:r>
              <a:rPr sz="3200" b="1" dirty="0">
                <a:solidFill>
                  <a:srgbClr val="FF0000"/>
                </a:solidFill>
                <a:latin typeface="Times New Roman" pitchFamily="18" charset="0"/>
                <a:cs typeface="Times New Roman" pitchFamily="18" charset="0"/>
              </a:rPr>
              <a:t>ated</a:t>
            </a:r>
            <a:r>
              <a:rPr sz="3200" b="1" spc="14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S</a:t>
            </a:r>
            <a:r>
              <a:rPr sz="3200" b="1" spc="-15" dirty="0">
                <a:solidFill>
                  <a:srgbClr val="FF0000"/>
                </a:solidFill>
                <a:latin typeface="Times New Roman" pitchFamily="18" charset="0"/>
                <a:cs typeface="Times New Roman" pitchFamily="18" charset="0"/>
              </a:rPr>
              <a:t>e</a:t>
            </a:r>
            <a:r>
              <a:rPr sz="3200" b="1" spc="-5" dirty="0">
                <a:solidFill>
                  <a:srgbClr val="FF0000"/>
                </a:solidFill>
                <a:latin typeface="Times New Roman" pitchFamily="18" charset="0"/>
                <a:cs typeface="Times New Roman" pitchFamily="18" charset="0"/>
              </a:rPr>
              <a:t>r</a:t>
            </a:r>
            <a:r>
              <a:rPr sz="3200" b="1" spc="95" dirty="0">
                <a:solidFill>
                  <a:srgbClr val="FF0000"/>
                </a:solidFill>
                <a:latin typeface="Times New Roman" pitchFamily="18" charset="0"/>
                <a:cs typeface="Times New Roman" pitchFamily="18" charset="0"/>
              </a:rPr>
              <a:t>v</a:t>
            </a:r>
            <a:r>
              <a:rPr sz="3200" b="1" spc="-5" dirty="0">
                <a:solidFill>
                  <a:srgbClr val="FF0000"/>
                </a:solidFill>
                <a:latin typeface="Times New Roman" pitchFamily="18" charset="0"/>
                <a:cs typeface="Times New Roman" pitchFamily="18" charset="0"/>
              </a:rPr>
              <a:t>ic</a:t>
            </a:r>
            <a:r>
              <a:rPr sz="3200" b="1" dirty="0">
                <a:solidFill>
                  <a:srgbClr val="FF0000"/>
                </a:solidFill>
                <a:latin typeface="Times New Roman" pitchFamily="18" charset="0"/>
                <a:cs typeface="Times New Roman" pitchFamily="18" charset="0"/>
              </a:rPr>
              <a:t>e</a:t>
            </a:r>
            <a:r>
              <a:rPr sz="3200" b="1" spc="155" dirty="0">
                <a:solidFill>
                  <a:srgbClr val="FF0000"/>
                </a:solidFill>
                <a:latin typeface="Times New Roman" pitchFamily="18" charset="0"/>
                <a:cs typeface="Times New Roman" pitchFamily="18" charset="0"/>
              </a:rPr>
              <a:t> </a:t>
            </a:r>
            <a:r>
              <a:rPr sz="3200" b="1" dirty="0">
                <a:solidFill>
                  <a:srgbClr val="FF0000"/>
                </a:solidFill>
                <a:latin typeface="Times New Roman" pitchFamily="18" charset="0"/>
                <a:cs typeface="Times New Roman" pitchFamily="18" charset="0"/>
              </a:rPr>
              <a:t>Digi</a:t>
            </a:r>
            <a:r>
              <a:rPr sz="3200" b="1" spc="-5" dirty="0">
                <a:solidFill>
                  <a:srgbClr val="FF0000"/>
                </a:solidFill>
                <a:latin typeface="Times New Roman" pitchFamily="18" charset="0"/>
                <a:cs typeface="Times New Roman" pitchFamily="18" charset="0"/>
              </a:rPr>
              <a:t>ta</a:t>
            </a:r>
            <a:r>
              <a:rPr sz="3200" b="1" dirty="0">
                <a:solidFill>
                  <a:srgbClr val="FF0000"/>
                </a:solidFill>
                <a:latin typeface="Times New Roman" pitchFamily="18" charset="0"/>
                <a:cs typeface="Times New Roman" pitchFamily="18" charset="0"/>
              </a:rPr>
              <a:t>l</a:t>
            </a:r>
            <a:r>
              <a:rPr sz="3200" b="1" spc="15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Networ</a:t>
            </a:r>
            <a:r>
              <a:rPr sz="3200" b="1" dirty="0">
                <a:solidFill>
                  <a:srgbClr val="FF0000"/>
                </a:solidFill>
                <a:latin typeface="Times New Roman" pitchFamily="18" charset="0"/>
                <a:cs typeface="Times New Roman" pitchFamily="18" charset="0"/>
              </a:rPr>
              <a:t>k</a:t>
            </a:r>
            <a:r>
              <a:rPr sz="3200" b="1" spc="160"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a:t>
            </a:r>
            <a:r>
              <a:rPr sz="3200" b="1" spc="-15" dirty="0">
                <a:solidFill>
                  <a:srgbClr val="FF0000"/>
                </a:solidFill>
                <a:latin typeface="Times New Roman" pitchFamily="18" charset="0"/>
                <a:cs typeface="Times New Roman" pitchFamily="18" charset="0"/>
              </a:rPr>
              <a:t>I</a:t>
            </a:r>
            <a:r>
              <a:rPr sz="3200" b="1" spc="-5" dirty="0">
                <a:solidFill>
                  <a:srgbClr val="FF0000"/>
                </a:solidFill>
                <a:latin typeface="Times New Roman" pitchFamily="18" charset="0"/>
                <a:cs typeface="Times New Roman" pitchFamily="18" charset="0"/>
              </a:rPr>
              <a:t>SDN)</a:t>
            </a:r>
            <a:endParaRPr sz="3200" dirty="0">
              <a:solidFill>
                <a:srgbClr val="FF0000"/>
              </a:solidFill>
              <a:latin typeface="Times New Roman" pitchFamily="18" charset="0"/>
              <a:cs typeface="Times New Roman" pitchFamily="18" charset="0"/>
            </a:endParaRPr>
          </a:p>
          <a:p>
            <a:pPr marL="457200" indent="-457200" algn="just">
              <a:lnSpc>
                <a:spcPct val="100000"/>
              </a:lnSpc>
              <a:spcBef>
                <a:spcPts val="1"/>
              </a:spcBef>
              <a:buFont typeface="Arial" panose="020B0604020202020204" pitchFamily="34" charset="0"/>
              <a:buChar char="•"/>
            </a:pPr>
            <a:endParaRPr sz="285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t>68</a:t>
            </a:fld>
            <a:endParaRPr lang="en-US"/>
          </a:p>
        </p:txBody>
      </p:sp>
      <p:sp>
        <p:nvSpPr>
          <p:cNvPr id="4" name="TextBox 3"/>
          <p:cNvSpPr txBox="1"/>
          <p:nvPr/>
        </p:nvSpPr>
        <p:spPr>
          <a:xfrm>
            <a:off x="235153" y="1149125"/>
            <a:ext cx="8562873" cy="4672882"/>
          </a:xfrm>
          <a:prstGeom prst="rect">
            <a:avLst/>
          </a:prstGeom>
          <a:noFill/>
        </p:spPr>
        <p:txBody>
          <a:bodyPr wrap="square" rtlCol="0">
            <a:spAutoFit/>
          </a:bodyPr>
          <a:lstStyle/>
          <a:p>
            <a:pPr algn="just">
              <a:lnSpc>
                <a:spcPct val="125000"/>
              </a:lnSpc>
            </a:pPr>
            <a:r>
              <a:rPr lang="en-US" sz="2000" b="1" dirty="0">
                <a:solidFill>
                  <a:srgbClr val="FF0000"/>
                </a:solidFill>
                <a:latin typeface="Times New Roman" panose="02020603050405020304" pitchFamily="18" charset="0"/>
                <a:cs typeface="Times New Roman" panose="02020603050405020304" pitchFamily="18" charset="0"/>
              </a:rPr>
              <a:t>Broadband ISDN</a:t>
            </a:r>
          </a:p>
          <a:p>
            <a:pPr algn="just">
              <a:lnSpc>
                <a:spcPct val="125000"/>
              </a:lnSpc>
            </a:pPr>
            <a:r>
              <a:rPr lang="en-US" sz="2000" dirty="0">
                <a:latin typeface="Times New Roman" panose="02020603050405020304" pitchFamily="18" charset="0"/>
                <a:cs typeface="Times New Roman" panose="02020603050405020304" pitchFamily="18" charset="0"/>
              </a:rPr>
              <a:t>The Broadband Integrated Services Digital Network is called the </a:t>
            </a:r>
            <a:r>
              <a:rPr lang="en-US" sz="2000" b="1" dirty="0">
                <a:latin typeface="Times New Roman" panose="02020603050405020304" pitchFamily="18" charset="0"/>
                <a:cs typeface="Times New Roman" panose="02020603050405020304" pitchFamily="18" charset="0"/>
              </a:rPr>
              <a:t>B-ISDN</a:t>
            </a:r>
            <a:r>
              <a:rPr lang="en-US" sz="2000" dirty="0">
                <a:latin typeface="Times New Roman" panose="02020603050405020304" pitchFamily="18" charset="0"/>
                <a:cs typeface="Times New Roman" panose="02020603050405020304" pitchFamily="18" charset="0"/>
              </a:rPr>
              <a:t>. This integrates the digital networking services and provides digital transmission over ordinary telephone wires, as well as over other media. The broadband ISDN speed is around 2 MBPS to 1 GBPS and the transmission is related to ATM, i.e., Asynchronous Transfer Mode. The broadband ISDN communication is usually made using the fiber optic cables.</a:t>
            </a:r>
          </a:p>
          <a:p>
            <a:pPr algn="just">
              <a:lnSpc>
                <a:spcPct val="125000"/>
              </a:lnSpc>
            </a:pPr>
            <a:r>
              <a:rPr lang="en-US" sz="2000" dirty="0">
                <a:latin typeface="Times New Roman" panose="02020603050405020304" pitchFamily="18" charset="0"/>
                <a:cs typeface="Times New Roman" panose="02020603050405020304" pitchFamily="18" charset="0"/>
              </a:rPr>
              <a:t>As the speed is greater than 1.544 Mbps, the communications based on this are called </a:t>
            </a:r>
            <a:r>
              <a:rPr lang="en-US" sz="2000" b="1" dirty="0">
                <a:latin typeface="Times New Roman" panose="02020603050405020304" pitchFamily="18" charset="0"/>
                <a:cs typeface="Times New Roman" panose="02020603050405020304" pitchFamily="18" charset="0"/>
              </a:rPr>
              <a:t>Broadband Communications</a:t>
            </a:r>
            <a:r>
              <a:rPr lang="en-US" sz="2000" dirty="0">
                <a:latin typeface="Times New Roman" panose="02020603050405020304" pitchFamily="18" charset="0"/>
                <a:cs typeface="Times New Roman" panose="02020603050405020304" pitchFamily="18" charset="0"/>
              </a:rPr>
              <a:t>. The broadband services provide a continuous flow of information, which is distributed from a central source to an unlimited number of authorized receivers connected to the network. Though a user can access this flow of information, he cannot control it.</a:t>
            </a:r>
          </a:p>
        </p:txBody>
      </p:sp>
    </p:spTree>
    <p:extLst>
      <p:ext uri="{BB962C8B-B14F-4D97-AF65-F5344CB8AC3E}">
        <p14:creationId xmlns:p14="http://schemas.microsoft.com/office/powerpoint/2010/main" val="29929594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8726" y="220559"/>
            <a:ext cx="8369300" cy="931024"/>
          </a:xfrm>
          <a:prstGeom prst="rect">
            <a:avLst/>
          </a:prstGeom>
        </p:spPr>
        <p:txBody>
          <a:bodyPr vert="horz" wrap="square" lIns="0" tIns="0" rIns="0" bIns="0" rtlCol="0">
            <a:spAutoFit/>
          </a:bodyPr>
          <a:lstStyle/>
          <a:p>
            <a:pPr marL="12700">
              <a:lnSpc>
                <a:spcPct val="100000"/>
              </a:lnSpc>
            </a:pPr>
            <a:r>
              <a:rPr sz="3200" b="1" spc="-5" dirty="0">
                <a:solidFill>
                  <a:srgbClr val="FF0000"/>
                </a:solidFill>
                <a:latin typeface="Times New Roman" pitchFamily="18" charset="0"/>
                <a:cs typeface="Times New Roman" pitchFamily="18" charset="0"/>
              </a:rPr>
              <a:t>Integ</a:t>
            </a:r>
            <a:r>
              <a:rPr sz="3200" b="1" spc="-95" dirty="0">
                <a:solidFill>
                  <a:srgbClr val="FF0000"/>
                </a:solidFill>
                <a:latin typeface="Times New Roman" pitchFamily="18" charset="0"/>
                <a:cs typeface="Times New Roman" pitchFamily="18" charset="0"/>
              </a:rPr>
              <a:t>r</a:t>
            </a:r>
            <a:r>
              <a:rPr sz="3200" b="1" dirty="0">
                <a:solidFill>
                  <a:srgbClr val="FF0000"/>
                </a:solidFill>
                <a:latin typeface="Times New Roman" pitchFamily="18" charset="0"/>
                <a:cs typeface="Times New Roman" pitchFamily="18" charset="0"/>
              </a:rPr>
              <a:t>ated</a:t>
            </a:r>
            <a:r>
              <a:rPr sz="3200" b="1" spc="14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S</a:t>
            </a:r>
            <a:r>
              <a:rPr sz="3200" b="1" spc="-15" dirty="0">
                <a:solidFill>
                  <a:srgbClr val="FF0000"/>
                </a:solidFill>
                <a:latin typeface="Times New Roman" pitchFamily="18" charset="0"/>
                <a:cs typeface="Times New Roman" pitchFamily="18" charset="0"/>
              </a:rPr>
              <a:t>e</a:t>
            </a:r>
            <a:r>
              <a:rPr sz="3200" b="1" spc="-5" dirty="0">
                <a:solidFill>
                  <a:srgbClr val="FF0000"/>
                </a:solidFill>
                <a:latin typeface="Times New Roman" pitchFamily="18" charset="0"/>
                <a:cs typeface="Times New Roman" pitchFamily="18" charset="0"/>
              </a:rPr>
              <a:t>r</a:t>
            </a:r>
            <a:r>
              <a:rPr sz="3200" b="1" spc="95" dirty="0">
                <a:solidFill>
                  <a:srgbClr val="FF0000"/>
                </a:solidFill>
                <a:latin typeface="Times New Roman" pitchFamily="18" charset="0"/>
                <a:cs typeface="Times New Roman" pitchFamily="18" charset="0"/>
              </a:rPr>
              <a:t>v</a:t>
            </a:r>
            <a:r>
              <a:rPr sz="3200" b="1" spc="-5" dirty="0">
                <a:solidFill>
                  <a:srgbClr val="FF0000"/>
                </a:solidFill>
                <a:latin typeface="Times New Roman" pitchFamily="18" charset="0"/>
                <a:cs typeface="Times New Roman" pitchFamily="18" charset="0"/>
              </a:rPr>
              <a:t>ic</a:t>
            </a:r>
            <a:r>
              <a:rPr sz="3200" b="1" dirty="0">
                <a:solidFill>
                  <a:srgbClr val="FF0000"/>
                </a:solidFill>
                <a:latin typeface="Times New Roman" pitchFamily="18" charset="0"/>
                <a:cs typeface="Times New Roman" pitchFamily="18" charset="0"/>
              </a:rPr>
              <a:t>e</a:t>
            </a:r>
            <a:r>
              <a:rPr sz="3200" b="1" spc="155" dirty="0">
                <a:solidFill>
                  <a:srgbClr val="FF0000"/>
                </a:solidFill>
                <a:latin typeface="Times New Roman" pitchFamily="18" charset="0"/>
                <a:cs typeface="Times New Roman" pitchFamily="18" charset="0"/>
              </a:rPr>
              <a:t> </a:t>
            </a:r>
            <a:r>
              <a:rPr sz="3200" b="1" dirty="0">
                <a:solidFill>
                  <a:srgbClr val="FF0000"/>
                </a:solidFill>
                <a:latin typeface="Times New Roman" pitchFamily="18" charset="0"/>
                <a:cs typeface="Times New Roman" pitchFamily="18" charset="0"/>
              </a:rPr>
              <a:t>Digi</a:t>
            </a:r>
            <a:r>
              <a:rPr sz="3200" b="1" spc="-5" dirty="0">
                <a:solidFill>
                  <a:srgbClr val="FF0000"/>
                </a:solidFill>
                <a:latin typeface="Times New Roman" pitchFamily="18" charset="0"/>
                <a:cs typeface="Times New Roman" pitchFamily="18" charset="0"/>
              </a:rPr>
              <a:t>ta</a:t>
            </a:r>
            <a:r>
              <a:rPr sz="3200" b="1" dirty="0">
                <a:solidFill>
                  <a:srgbClr val="FF0000"/>
                </a:solidFill>
                <a:latin typeface="Times New Roman" pitchFamily="18" charset="0"/>
                <a:cs typeface="Times New Roman" pitchFamily="18" charset="0"/>
              </a:rPr>
              <a:t>l</a:t>
            </a:r>
            <a:r>
              <a:rPr sz="3200" b="1" spc="15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Networ</a:t>
            </a:r>
            <a:r>
              <a:rPr sz="3200" b="1" dirty="0">
                <a:solidFill>
                  <a:srgbClr val="FF0000"/>
                </a:solidFill>
                <a:latin typeface="Times New Roman" pitchFamily="18" charset="0"/>
                <a:cs typeface="Times New Roman" pitchFamily="18" charset="0"/>
              </a:rPr>
              <a:t>k</a:t>
            </a:r>
            <a:r>
              <a:rPr sz="3200" b="1" spc="160"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a:t>
            </a:r>
            <a:r>
              <a:rPr sz="3200" b="1" spc="-15" dirty="0">
                <a:solidFill>
                  <a:srgbClr val="FF0000"/>
                </a:solidFill>
                <a:latin typeface="Times New Roman" pitchFamily="18" charset="0"/>
                <a:cs typeface="Times New Roman" pitchFamily="18" charset="0"/>
              </a:rPr>
              <a:t>I</a:t>
            </a:r>
            <a:r>
              <a:rPr sz="3200" b="1" spc="-5" dirty="0">
                <a:solidFill>
                  <a:srgbClr val="FF0000"/>
                </a:solidFill>
                <a:latin typeface="Times New Roman" pitchFamily="18" charset="0"/>
                <a:cs typeface="Times New Roman" pitchFamily="18" charset="0"/>
              </a:rPr>
              <a:t>SDN)</a:t>
            </a:r>
            <a:endParaRPr sz="3200" dirty="0">
              <a:solidFill>
                <a:srgbClr val="FF0000"/>
              </a:solidFill>
              <a:latin typeface="Times New Roman" pitchFamily="18" charset="0"/>
              <a:cs typeface="Times New Roman" pitchFamily="18" charset="0"/>
            </a:endParaRPr>
          </a:p>
          <a:p>
            <a:pPr marL="457200" indent="-457200" algn="just">
              <a:lnSpc>
                <a:spcPct val="100000"/>
              </a:lnSpc>
              <a:spcBef>
                <a:spcPts val="1"/>
              </a:spcBef>
              <a:buFont typeface="Arial" panose="020B0604020202020204" pitchFamily="34" charset="0"/>
              <a:buChar char="•"/>
            </a:pPr>
            <a:endParaRPr sz="285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t>69</a:t>
            </a:fld>
            <a:endParaRPr lang="en-US"/>
          </a:p>
        </p:txBody>
      </p:sp>
      <p:sp>
        <p:nvSpPr>
          <p:cNvPr id="4" name="TextBox 3"/>
          <p:cNvSpPr txBox="1"/>
          <p:nvPr/>
        </p:nvSpPr>
        <p:spPr>
          <a:xfrm>
            <a:off x="235153" y="1149125"/>
            <a:ext cx="8562873" cy="5576976"/>
          </a:xfrm>
          <a:prstGeom prst="rect">
            <a:avLst/>
          </a:prstGeom>
          <a:noFill/>
        </p:spPr>
        <p:txBody>
          <a:bodyPr wrap="square" rtlCol="0">
            <a:spAutoFit/>
          </a:bodyPr>
          <a:lstStyle/>
          <a:p>
            <a:pPr algn="just">
              <a:lnSpc>
                <a:spcPct val="150000"/>
              </a:lnSpc>
            </a:pPr>
            <a:r>
              <a:rPr lang="en-US" sz="2000" b="1" i="1" dirty="0">
                <a:solidFill>
                  <a:srgbClr val="FF0000"/>
                </a:solidFill>
                <a:latin typeface="Times New Roman" panose="02020603050405020304" pitchFamily="18" charset="0"/>
                <a:cs typeface="Times New Roman" panose="02020603050405020304" pitchFamily="18" charset="0"/>
              </a:rPr>
              <a:t>ISDN Standards:</a:t>
            </a:r>
          </a:p>
          <a:p>
            <a:pPr algn="just">
              <a:lnSpc>
                <a:spcPct val="150000"/>
              </a:lnSpc>
            </a:pPr>
            <a:r>
              <a:rPr lang="en-US" sz="2000" dirty="0">
                <a:latin typeface="Times New Roman" panose="02020603050405020304" pitchFamily="18" charset="0"/>
                <a:cs typeface="Times New Roman" panose="02020603050405020304" pitchFamily="18" charset="0"/>
              </a:rPr>
              <a:t>The ISDN works based on the standards defined by ITU-T. The Telecommunication Standardization Sector (ITU-T) coordinates standards for telecommunications on behalf of the International Telecommunication Union (ITU) and is based in Geneva, Switzerland. The various principles of ISDN as per ITU-T recommendation are:</a:t>
            </a:r>
          </a:p>
          <a:p>
            <a:pPr marL="342900" lvl="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support switched and non-switched applications</a:t>
            </a:r>
          </a:p>
          <a:p>
            <a:pPr marL="342900" lvl="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support voice and non-voice applications</a:t>
            </a:r>
          </a:p>
          <a:p>
            <a:pPr marL="342900" lvl="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Reliance on 64-kbps connections</a:t>
            </a:r>
          </a:p>
          <a:p>
            <a:pPr marL="342900" lvl="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Intelligence in the network</a:t>
            </a:r>
          </a:p>
          <a:p>
            <a:pPr marL="342900" lvl="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Layered protocol architecture</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Variety of configurations </a:t>
            </a:r>
          </a:p>
        </p:txBody>
      </p:sp>
    </p:spTree>
    <p:extLst>
      <p:ext uri="{BB962C8B-B14F-4D97-AF65-F5344CB8AC3E}">
        <p14:creationId xmlns:p14="http://schemas.microsoft.com/office/powerpoint/2010/main" val="228998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4495800" y="4879937"/>
            <a:ext cx="3779992" cy="1771460"/>
          </a:xfrm>
          <a:prstGeom prst="rect">
            <a:avLst/>
          </a:prstGeom>
          <a:blipFill>
            <a:blip r:embed="rId3" cstate="print"/>
            <a:stretch>
              <a:fillRect/>
            </a:stretch>
          </a:blipFill>
        </p:spPr>
        <p:txBody>
          <a:bodyPr wrap="square" lIns="0" tIns="0" rIns="0" bIns="0" rtlCol="0"/>
          <a:lstStyle/>
          <a:p>
            <a:endParaRPr sz="1350"/>
          </a:p>
        </p:txBody>
      </p:sp>
      <p:sp>
        <p:nvSpPr>
          <p:cNvPr id="4" name="object 4"/>
          <p:cNvSpPr txBox="1"/>
          <p:nvPr/>
        </p:nvSpPr>
        <p:spPr>
          <a:xfrm>
            <a:off x="344285" y="785701"/>
            <a:ext cx="8571115" cy="4278094"/>
          </a:xfrm>
          <a:prstGeom prst="rect">
            <a:avLst/>
          </a:prstGeom>
        </p:spPr>
        <p:txBody>
          <a:bodyPr vert="horz" wrap="square" lIns="0" tIns="0" rIns="0" bIns="0" rtlCol="0">
            <a:spAutoFit/>
          </a:bodyPr>
          <a:lstStyle/>
          <a:p>
            <a:pPr marL="464820" algn="ctr"/>
            <a:endParaRPr sz="600" dirty="0">
              <a:latin typeface="Arial Unicode MS"/>
              <a:cs typeface="Arial Unicode MS"/>
            </a:endParaRPr>
          </a:p>
          <a:p>
            <a:pPr>
              <a:buNone/>
            </a:pPr>
            <a:r>
              <a:rPr lang="en-US" sz="1600" dirty="0"/>
              <a:t>A </a:t>
            </a:r>
            <a:r>
              <a:rPr lang="en-US" sz="1600" b="1" dirty="0"/>
              <a:t>bridge</a:t>
            </a:r>
            <a:r>
              <a:rPr lang="en-US" sz="1600" dirty="0"/>
              <a:t> is a device used in a computer network that helps connect two smaller networks (LANs) and make them work as one. It works at the </a:t>
            </a:r>
            <a:r>
              <a:rPr lang="en-US" sz="1600" b="1" dirty="0"/>
              <a:t>Data Link Layer (Layer 2)</a:t>
            </a:r>
            <a:r>
              <a:rPr lang="en-US" sz="1600" dirty="0"/>
              <a:t> of the OSI model.</a:t>
            </a:r>
          </a:p>
          <a:p>
            <a:pPr>
              <a:buNone/>
            </a:pPr>
            <a:r>
              <a:rPr lang="en-US" sz="1600" b="1" dirty="0"/>
              <a:t>What does a bridge do?</a:t>
            </a:r>
          </a:p>
          <a:p>
            <a:pPr>
              <a:buFont typeface="Arial" panose="020B0604020202020204" pitchFamily="34" charset="0"/>
              <a:buChar char="•"/>
            </a:pPr>
            <a:r>
              <a:rPr lang="en-US" sz="1600" dirty="0"/>
              <a:t>It </a:t>
            </a:r>
            <a:r>
              <a:rPr lang="en-US" sz="1600" b="1" dirty="0"/>
              <a:t>reads MAC addresses</a:t>
            </a:r>
            <a:r>
              <a:rPr lang="en-US" sz="1600" dirty="0"/>
              <a:t> (hardware addresses) to decide whether to forward or block data.</a:t>
            </a:r>
          </a:p>
          <a:p>
            <a:pPr>
              <a:buFont typeface="Arial" panose="020B0604020202020204" pitchFamily="34" charset="0"/>
              <a:buChar char="•"/>
            </a:pPr>
            <a:r>
              <a:rPr lang="en-US" sz="1600" dirty="0"/>
              <a:t>It acts like a </a:t>
            </a:r>
            <a:r>
              <a:rPr lang="en-US" sz="1600" b="1" dirty="0"/>
              <a:t>smart repeater</a:t>
            </a:r>
            <a:r>
              <a:rPr lang="en-US" sz="1600" dirty="0"/>
              <a:t>: it receives a signal, cleans it up (if needed), and </a:t>
            </a:r>
            <a:r>
              <a:rPr lang="en-US" sz="1600" b="1" dirty="0"/>
              <a:t>forwards it only when necessary</a:t>
            </a:r>
            <a:r>
              <a:rPr lang="en-US" sz="1600" dirty="0"/>
              <a:t>.</a:t>
            </a:r>
          </a:p>
          <a:p>
            <a:pPr>
              <a:buFont typeface="Arial" panose="020B0604020202020204" pitchFamily="34" charset="0"/>
              <a:buChar char="•"/>
            </a:pPr>
            <a:r>
              <a:rPr lang="en-US" sz="1600" dirty="0"/>
              <a:t>It can </a:t>
            </a:r>
            <a:r>
              <a:rPr lang="en-US" sz="1600" b="1" dirty="0"/>
              <a:t>filter traffic</a:t>
            </a:r>
            <a:r>
              <a:rPr lang="en-US" sz="1600" dirty="0"/>
              <a:t>: only lets data through if it’s meant for the other side.</a:t>
            </a:r>
          </a:p>
          <a:p>
            <a:pPr>
              <a:buFont typeface="Arial" panose="020B0604020202020204" pitchFamily="34" charset="0"/>
              <a:buChar char="•"/>
            </a:pPr>
            <a:r>
              <a:rPr lang="en-US" sz="1600" dirty="0"/>
              <a:t>It has </a:t>
            </a:r>
            <a:r>
              <a:rPr lang="en-US" sz="1600" b="1" dirty="0"/>
              <a:t>2 ports</a:t>
            </a:r>
            <a:r>
              <a:rPr lang="en-US" sz="1600" dirty="0"/>
              <a:t>: one input and one output — like a two-way door between two LANs.</a:t>
            </a:r>
          </a:p>
          <a:p>
            <a:r>
              <a:rPr lang="en-US" sz="1600" b="1" dirty="0"/>
              <a:t>Types of Bridges</a:t>
            </a:r>
            <a:r>
              <a:rPr lang="en-US" sz="1600" dirty="0"/>
              <a:t> </a:t>
            </a:r>
          </a:p>
          <a:p>
            <a:r>
              <a:rPr lang="en-US" sz="1600" b="1" dirty="0"/>
              <a:t>Transparent Bridges:- </a:t>
            </a:r>
            <a:r>
              <a:rPr lang="en-US" sz="1600" dirty="0"/>
              <a:t>These are the bridge in which the stations are completely unaware of the bridge’s existence i.e. whether or not a bridge is added or deleted from the network, reconfiguration of the stations is unnecessary. These bridges make use of two processes i.e. bridge forwarding and bridge learning.</a:t>
            </a:r>
          </a:p>
          <a:p>
            <a:r>
              <a:rPr lang="en-US" sz="1600" b="1" dirty="0"/>
              <a:t>Source Routing Bridges:- </a:t>
            </a:r>
            <a:r>
              <a:rPr lang="en-US" sz="1600" dirty="0"/>
              <a:t>In these bridges, routing operation is performed by the source station and the frame specifies which route to follow. The host can discover the frame by sending a special frame called the discovery frame, which spreads through the entire network using all possible paths to the destination.</a:t>
            </a:r>
          </a:p>
        </p:txBody>
      </p:sp>
      <p:sp>
        <p:nvSpPr>
          <p:cNvPr id="5" name="object 5"/>
          <p:cNvSpPr txBox="1"/>
          <p:nvPr/>
        </p:nvSpPr>
        <p:spPr>
          <a:xfrm>
            <a:off x="7673917" y="911641"/>
            <a:ext cx="114776" cy="207749"/>
          </a:xfrm>
          <a:prstGeom prst="rect">
            <a:avLst/>
          </a:prstGeom>
        </p:spPr>
        <p:txBody>
          <a:bodyPr vert="horz" wrap="square" lIns="0" tIns="0" rIns="0" bIns="0" rtlCol="0">
            <a:spAutoFit/>
          </a:bodyPr>
          <a:lstStyle/>
          <a:p>
            <a:pPr marL="9525"/>
            <a:r>
              <a:rPr sz="1350" dirty="0">
                <a:solidFill>
                  <a:srgbClr val="FFFFFF"/>
                </a:solidFill>
                <a:latin typeface="Arial Unicode MS"/>
                <a:cs typeface="Arial Unicode MS"/>
              </a:rPr>
              <a:t>5</a:t>
            </a:r>
            <a:endParaRPr sz="1350">
              <a:latin typeface="Arial Unicode MS"/>
              <a:cs typeface="Arial Unicode MS"/>
            </a:endParaRPr>
          </a:p>
        </p:txBody>
      </p:sp>
      <p:graphicFrame>
        <p:nvGraphicFramePr>
          <p:cNvPr id="2" name="object 2"/>
          <p:cNvGraphicFramePr>
            <a:graphicFrameLocks noGrp="1"/>
          </p:cNvGraphicFramePr>
          <p:nvPr>
            <p:extLst>
              <p:ext uri="{D42A27DB-BD31-4B8C-83A1-F6EECF244321}">
                <p14:modId xmlns:p14="http://schemas.microsoft.com/office/powerpoint/2010/main" val="3694491509"/>
              </p:ext>
            </p:extLst>
          </p:nvPr>
        </p:nvGraphicFramePr>
        <p:xfrm>
          <a:off x="1367817" y="5246284"/>
          <a:ext cx="2457270" cy="1182430"/>
        </p:xfrm>
        <a:graphic>
          <a:graphicData uri="http://schemas.openxmlformats.org/drawingml/2006/table">
            <a:tbl>
              <a:tblPr firstRow="1" bandRow="1">
                <a:tableStyleId>{2D5ABB26-0587-4C30-8999-92F81FD0307C}</a:tableStyleId>
              </a:tblPr>
              <a:tblGrid>
                <a:gridCol w="1657261">
                  <a:extLst>
                    <a:ext uri="{9D8B030D-6E8A-4147-A177-3AD203B41FA5}">
                      <a16:colId xmlns:a16="http://schemas.microsoft.com/office/drawing/2014/main" val="20000"/>
                    </a:ext>
                  </a:extLst>
                </a:gridCol>
                <a:gridCol w="800009">
                  <a:extLst>
                    <a:ext uri="{9D8B030D-6E8A-4147-A177-3AD203B41FA5}">
                      <a16:colId xmlns:a16="http://schemas.microsoft.com/office/drawing/2014/main" val="20001"/>
                    </a:ext>
                  </a:extLst>
                </a:gridCol>
              </a:tblGrid>
              <a:tr h="359473">
                <a:tc>
                  <a:txBody>
                    <a:bodyPr/>
                    <a:lstStyle/>
                    <a:p>
                      <a:pPr marL="85090">
                        <a:lnSpc>
                          <a:spcPct val="100000"/>
                        </a:lnSpc>
                      </a:pPr>
                      <a:r>
                        <a:rPr sz="1400" spc="10" dirty="0">
                          <a:solidFill>
                            <a:srgbClr val="FFFFFF"/>
                          </a:solidFill>
                          <a:latin typeface="Arial Unicode MS"/>
                          <a:cs typeface="Arial Unicode MS"/>
                        </a:rPr>
                        <a:t>M</a:t>
                      </a:r>
                      <a:r>
                        <a:rPr sz="1400" spc="5" dirty="0">
                          <a:solidFill>
                            <a:srgbClr val="FFFFFF"/>
                          </a:solidFill>
                          <a:latin typeface="Arial Unicode MS"/>
                          <a:cs typeface="Arial Unicode MS"/>
                        </a:rPr>
                        <a:t>A</a:t>
                      </a:r>
                      <a:r>
                        <a:rPr sz="1400" dirty="0">
                          <a:solidFill>
                            <a:srgbClr val="FFFFFF"/>
                          </a:solidFill>
                          <a:latin typeface="Arial Unicode MS"/>
                          <a:cs typeface="Arial Unicode MS"/>
                        </a:rPr>
                        <a:t>C</a:t>
                      </a:r>
                      <a:r>
                        <a:rPr sz="1400" spc="20" dirty="0">
                          <a:solidFill>
                            <a:srgbClr val="FFFFFF"/>
                          </a:solidFill>
                          <a:latin typeface="Times New Roman"/>
                          <a:cs typeface="Times New Roman"/>
                        </a:rPr>
                        <a:t> </a:t>
                      </a:r>
                      <a:r>
                        <a:rPr sz="1400" spc="5" dirty="0">
                          <a:solidFill>
                            <a:srgbClr val="FFFFFF"/>
                          </a:solidFill>
                          <a:latin typeface="Arial Unicode MS"/>
                          <a:cs typeface="Arial Unicode MS"/>
                        </a:rPr>
                        <a:t>Add</a:t>
                      </a:r>
                      <a:r>
                        <a:rPr sz="1400" spc="10" dirty="0">
                          <a:solidFill>
                            <a:srgbClr val="FFFFFF"/>
                          </a:solidFill>
                          <a:latin typeface="Arial Unicode MS"/>
                          <a:cs typeface="Arial Unicode MS"/>
                        </a:rPr>
                        <a:t>r</a:t>
                      </a:r>
                      <a:r>
                        <a:rPr sz="1400" spc="-5" dirty="0">
                          <a:solidFill>
                            <a:srgbClr val="FFFFFF"/>
                          </a:solidFill>
                          <a:latin typeface="Arial Unicode MS"/>
                          <a:cs typeface="Arial Unicode MS"/>
                        </a:rPr>
                        <a:t>ess</a:t>
                      </a:r>
                      <a:endParaRPr sz="1400">
                        <a:latin typeface="Arial Unicode MS"/>
                        <a:cs typeface="Arial Unicode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6FC0"/>
                    </a:solidFill>
                  </a:tcPr>
                </a:tc>
                <a:tc>
                  <a:txBody>
                    <a:bodyPr/>
                    <a:lstStyle/>
                    <a:p>
                      <a:pPr marL="85725">
                        <a:lnSpc>
                          <a:spcPct val="100000"/>
                        </a:lnSpc>
                      </a:pPr>
                      <a:r>
                        <a:rPr sz="1400" spc="5" dirty="0">
                          <a:solidFill>
                            <a:srgbClr val="FFFFFF"/>
                          </a:solidFill>
                          <a:latin typeface="Arial Unicode MS"/>
                          <a:cs typeface="Arial Unicode MS"/>
                        </a:rPr>
                        <a:t>Po</a:t>
                      </a:r>
                      <a:r>
                        <a:rPr sz="1400" spc="10" dirty="0">
                          <a:solidFill>
                            <a:srgbClr val="FFFFFF"/>
                          </a:solidFill>
                          <a:latin typeface="Arial Unicode MS"/>
                          <a:cs typeface="Arial Unicode MS"/>
                        </a:rPr>
                        <a:t>r</a:t>
                      </a:r>
                      <a:r>
                        <a:rPr sz="1400" dirty="0">
                          <a:solidFill>
                            <a:srgbClr val="FFFFFF"/>
                          </a:solidFill>
                          <a:latin typeface="Arial Unicode MS"/>
                          <a:cs typeface="Arial Unicode MS"/>
                        </a:rPr>
                        <a:t>t</a:t>
                      </a:r>
                      <a:r>
                        <a:rPr sz="1400" spc="20" dirty="0">
                          <a:solidFill>
                            <a:srgbClr val="FFFFFF"/>
                          </a:solidFill>
                          <a:latin typeface="Times New Roman"/>
                          <a:cs typeface="Times New Roman"/>
                        </a:rPr>
                        <a:t> </a:t>
                      </a:r>
                      <a:r>
                        <a:rPr sz="1400" spc="5" dirty="0">
                          <a:solidFill>
                            <a:srgbClr val="FFFFFF"/>
                          </a:solidFill>
                          <a:latin typeface="Arial Unicode MS"/>
                          <a:cs typeface="Arial Unicode MS"/>
                        </a:rPr>
                        <a:t>No</a:t>
                      </a:r>
                      <a:r>
                        <a:rPr sz="1400" dirty="0">
                          <a:solidFill>
                            <a:srgbClr val="FFFFFF"/>
                          </a:solidFill>
                          <a:latin typeface="Arial Unicode MS"/>
                          <a:cs typeface="Arial Unicode MS"/>
                        </a:rPr>
                        <a:t>.</a:t>
                      </a:r>
                      <a:endParaRPr sz="1400">
                        <a:latin typeface="Arial Unicode MS"/>
                        <a:cs typeface="Arial Unicode MS"/>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006FC0"/>
                    </a:solidFill>
                  </a:tcPr>
                </a:tc>
                <a:extLst>
                  <a:ext uri="{0D108BD9-81ED-4DB2-BD59-A6C34878D82A}">
                    <a16:rowId xmlns:a16="http://schemas.microsoft.com/office/drawing/2014/main" val="10000"/>
                  </a:ext>
                </a:extLst>
              </a:tr>
              <a:tr h="274319">
                <a:tc>
                  <a:txBody>
                    <a:bodyPr/>
                    <a:lstStyle/>
                    <a:p>
                      <a:pPr marL="85090">
                        <a:lnSpc>
                          <a:spcPct val="100000"/>
                        </a:lnSpc>
                      </a:pPr>
                      <a:r>
                        <a:rPr sz="1400" spc="-5" dirty="0">
                          <a:latin typeface="Times New Roman"/>
                          <a:cs typeface="Times New Roman"/>
                        </a:rPr>
                        <a:t>2</a:t>
                      </a:r>
                      <a:r>
                        <a:rPr sz="1400" spc="-10" dirty="0">
                          <a:latin typeface="Times New Roman"/>
                          <a:cs typeface="Times New Roman"/>
                        </a:rPr>
                        <a:t>A</a:t>
                      </a:r>
                      <a:r>
                        <a:rPr sz="1400" spc="-5" dirty="0">
                          <a:latin typeface="Times New Roman"/>
                          <a:cs typeface="Times New Roman"/>
                        </a:rPr>
                        <a:t>-3B-</a:t>
                      </a:r>
                      <a:r>
                        <a:rPr sz="1400" spc="-10" dirty="0">
                          <a:latin typeface="Times New Roman"/>
                          <a:cs typeface="Times New Roman"/>
                        </a:rPr>
                        <a:t>A</a:t>
                      </a:r>
                      <a:r>
                        <a:rPr sz="1400" spc="-5" dirty="0">
                          <a:latin typeface="Times New Roman"/>
                          <a:cs typeface="Times New Roman"/>
                        </a:rPr>
                        <a:t>B-45</a:t>
                      </a:r>
                      <a:r>
                        <a:rPr sz="1400" dirty="0">
                          <a:latin typeface="Times New Roman"/>
                          <a:cs typeface="Times New Roman"/>
                        </a:rPr>
                        <a:t>-</a:t>
                      </a:r>
                      <a:r>
                        <a:rPr sz="1400" spc="-5" dirty="0">
                          <a:latin typeface="Times New Roman"/>
                          <a:cs typeface="Times New Roman"/>
                        </a:rPr>
                        <a:t>3B-5F</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pPr>
                      <a:r>
                        <a:rPr sz="1400" dirty="0">
                          <a:latin typeface="Times New Roman"/>
                          <a:cs typeface="Times New Roman"/>
                        </a:rPr>
                        <a:t>1</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4319">
                <a:tc>
                  <a:txBody>
                    <a:bodyPr/>
                    <a:lstStyle/>
                    <a:p>
                      <a:pPr marL="85090">
                        <a:lnSpc>
                          <a:spcPct val="100000"/>
                        </a:lnSpc>
                      </a:pPr>
                      <a:r>
                        <a:rPr sz="1400" dirty="0">
                          <a:latin typeface="Times New Roman"/>
                          <a:cs typeface="Times New Roman"/>
                        </a:rPr>
                        <a:t>1b-3</a:t>
                      </a:r>
                      <a:r>
                        <a:rPr sz="1400" spc="-5" dirty="0">
                          <a:latin typeface="Times New Roman"/>
                          <a:cs typeface="Times New Roman"/>
                        </a:rPr>
                        <a:t>B</a:t>
                      </a:r>
                      <a:r>
                        <a:rPr sz="1400" dirty="0">
                          <a:latin typeface="Times New Roman"/>
                          <a:cs typeface="Times New Roman"/>
                        </a:rPr>
                        <a:t>-43-45-3B-4F</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pPr>
                      <a:r>
                        <a:rPr sz="1400" dirty="0">
                          <a:latin typeface="Times New Roman"/>
                          <a:cs typeface="Times New Roman"/>
                        </a:rPr>
                        <a:t>2</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4319">
                <a:tc>
                  <a:txBody>
                    <a:bodyPr/>
                    <a:lstStyle/>
                    <a:p>
                      <a:pPr marL="85090">
                        <a:lnSpc>
                          <a:spcPct val="100000"/>
                        </a:lnSpc>
                      </a:pPr>
                      <a:r>
                        <a:rPr sz="1400" dirty="0">
                          <a:latin typeface="Times New Roman"/>
                          <a:cs typeface="Times New Roman"/>
                        </a:rPr>
                        <a:t>3</a:t>
                      </a:r>
                      <a:r>
                        <a:rPr sz="1400" spc="-5" dirty="0">
                          <a:latin typeface="Times New Roman"/>
                          <a:cs typeface="Times New Roman"/>
                        </a:rPr>
                        <a:t>F</a:t>
                      </a:r>
                      <a:r>
                        <a:rPr sz="1400" dirty="0">
                          <a:latin typeface="Times New Roman"/>
                          <a:cs typeface="Times New Roman"/>
                        </a:rPr>
                        <a:t>-35-6</a:t>
                      </a:r>
                      <a:r>
                        <a:rPr sz="1400" spc="-5" dirty="0">
                          <a:latin typeface="Times New Roman"/>
                          <a:cs typeface="Times New Roman"/>
                        </a:rPr>
                        <a:t>B</a:t>
                      </a:r>
                      <a:r>
                        <a:rPr sz="1400" dirty="0">
                          <a:latin typeface="Times New Roman"/>
                          <a:cs typeface="Times New Roman"/>
                        </a:rPr>
                        <a:t>-46-30-5F</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pPr>
                      <a:r>
                        <a:rPr sz="1400" dirty="0">
                          <a:latin typeface="Times New Roman"/>
                          <a:cs typeface="Times New Roman"/>
                        </a:rPr>
                        <a:t>1</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7" name="Date Placeholder 6"/>
          <p:cNvSpPr>
            <a:spLocks noGrp="1"/>
          </p:cNvSpPr>
          <p:nvPr>
            <p:ph type="dt" sz="half" idx="10"/>
          </p:nvPr>
        </p:nvSpPr>
        <p:spPr>
          <a:prstGeom prst="rect">
            <a:avLst/>
          </a:prstGeom>
        </p:spPr>
        <p:txBody>
          <a:bodyPr/>
          <a:lstStyle/>
          <a:p>
            <a:fld id="{66EC0FF2-1229-4910-8784-2B71E774AE6D}" type="datetime5">
              <a:rPr lang="en-US" smtClean="0"/>
              <a:t>19-Jul-25</a:t>
            </a:fld>
            <a:endParaRPr lang="en-US"/>
          </a:p>
        </p:txBody>
      </p:sp>
      <p:sp>
        <p:nvSpPr>
          <p:cNvPr id="8" name="Slide Number Placeholder 7"/>
          <p:cNvSpPr>
            <a:spLocks noGrp="1"/>
          </p:cNvSpPr>
          <p:nvPr>
            <p:ph type="sldNum" sz="quarter" idx="12"/>
          </p:nvPr>
        </p:nvSpPr>
        <p:spPr/>
        <p:txBody>
          <a:bodyPr/>
          <a:lstStyle/>
          <a:p>
            <a:fld id="{46A35AFE-5259-4C18-A598-E788DDECB59E}" type="slidenum">
              <a:rPr lang="en-US" smtClean="0"/>
              <a:t>7</a:t>
            </a:fld>
            <a:endParaRPr lang="en-US"/>
          </a:p>
        </p:txBody>
      </p:sp>
      <p:sp>
        <p:nvSpPr>
          <p:cNvPr id="9" name="Rectangle 8"/>
          <p:cNvSpPr/>
          <p:nvPr/>
        </p:nvSpPr>
        <p:spPr>
          <a:xfrm>
            <a:off x="1666494" y="206603"/>
            <a:ext cx="5303831" cy="646331"/>
          </a:xfrm>
          <a:prstGeom prst="rect">
            <a:avLst/>
          </a:prstGeom>
        </p:spPr>
        <p:txBody>
          <a:bodyPr wrap="square">
            <a:spAutoFit/>
          </a:bodyPr>
          <a:lstStyle/>
          <a:p>
            <a:pPr marL="9525" algn="ctr">
              <a:spcBef>
                <a:spcPts val="971"/>
              </a:spcBef>
            </a:pPr>
            <a:r>
              <a:rPr lang="en-US" sz="3600" b="1" dirty="0">
                <a:solidFill>
                  <a:srgbClr val="FF0000"/>
                </a:solidFill>
                <a:latin typeface="Times New Roman"/>
                <a:cs typeface="Times New Roman"/>
              </a:rPr>
              <a:t>Bridge:</a:t>
            </a:r>
            <a:endParaRPr lang="en-US" sz="3600" dirty="0">
              <a:solidFill>
                <a:srgbClr val="FF0000"/>
              </a:solidFill>
              <a:latin typeface="Times New Roman"/>
              <a:cs typeface="Times New Roman"/>
            </a:endParaRPr>
          </a:p>
        </p:txBody>
      </p:sp>
    </p:spTree>
    <p:extLst>
      <p:ext uri="{BB962C8B-B14F-4D97-AF65-F5344CB8AC3E}">
        <p14:creationId xmlns:p14="http://schemas.microsoft.com/office/powerpoint/2010/main" val="40803236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8726" y="220559"/>
            <a:ext cx="8369300" cy="931024"/>
          </a:xfrm>
          <a:prstGeom prst="rect">
            <a:avLst/>
          </a:prstGeom>
        </p:spPr>
        <p:txBody>
          <a:bodyPr vert="horz" wrap="square" lIns="0" tIns="0" rIns="0" bIns="0" rtlCol="0">
            <a:spAutoFit/>
          </a:bodyPr>
          <a:lstStyle/>
          <a:p>
            <a:pPr marL="12700">
              <a:lnSpc>
                <a:spcPct val="100000"/>
              </a:lnSpc>
            </a:pPr>
            <a:r>
              <a:rPr sz="3200" b="1" spc="-5" dirty="0">
                <a:solidFill>
                  <a:srgbClr val="FF0000"/>
                </a:solidFill>
                <a:latin typeface="Times New Roman" pitchFamily="18" charset="0"/>
                <a:cs typeface="Times New Roman" pitchFamily="18" charset="0"/>
              </a:rPr>
              <a:t>Integ</a:t>
            </a:r>
            <a:r>
              <a:rPr sz="3200" b="1" spc="-95" dirty="0">
                <a:solidFill>
                  <a:srgbClr val="FF0000"/>
                </a:solidFill>
                <a:latin typeface="Times New Roman" pitchFamily="18" charset="0"/>
                <a:cs typeface="Times New Roman" pitchFamily="18" charset="0"/>
              </a:rPr>
              <a:t>r</a:t>
            </a:r>
            <a:r>
              <a:rPr sz="3200" b="1" dirty="0">
                <a:solidFill>
                  <a:srgbClr val="FF0000"/>
                </a:solidFill>
                <a:latin typeface="Times New Roman" pitchFamily="18" charset="0"/>
                <a:cs typeface="Times New Roman" pitchFamily="18" charset="0"/>
              </a:rPr>
              <a:t>ated</a:t>
            </a:r>
            <a:r>
              <a:rPr sz="3200" b="1" spc="14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S</a:t>
            </a:r>
            <a:r>
              <a:rPr sz="3200" b="1" spc="-15" dirty="0">
                <a:solidFill>
                  <a:srgbClr val="FF0000"/>
                </a:solidFill>
                <a:latin typeface="Times New Roman" pitchFamily="18" charset="0"/>
                <a:cs typeface="Times New Roman" pitchFamily="18" charset="0"/>
              </a:rPr>
              <a:t>e</a:t>
            </a:r>
            <a:r>
              <a:rPr sz="3200" b="1" spc="-5" dirty="0">
                <a:solidFill>
                  <a:srgbClr val="FF0000"/>
                </a:solidFill>
                <a:latin typeface="Times New Roman" pitchFamily="18" charset="0"/>
                <a:cs typeface="Times New Roman" pitchFamily="18" charset="0"/>
              </a:rPr>
              <a:t>r</a:t>
            </a:r>
            <a:r>
              <a:rPr sz="3200" b="1" spc="95" dirty="0">
                <a:solidFill>
                  <a:srgbClr val="FF0000"/>
                </a:solidFill>
                <a:latin typeface="Times New Roman" pitchFamily="18" charset="0"/>
                <a:cs typeface="Times New Roman" pitchFamily="18" charset="0"/>
              </a:rPr>
              <a:t>v</a:t>
            </a:r>
            <a:r>
              <a:rPr sz="3200" b="1" spc="-5" dirty="0">
                <a:solidFill>
                  <a:srgbClr val="FF0000"/>
                </a:solidFill>
                <a:latin typeface="Times New Roman" pitchFamily="18" charset="0"/>
                <a:cs typeface="Times New Roman" pitchFamily="18" charset="0"/>
              </a:rPr>
              <a:t>ic</a:t>
            </a:r>
            <a:r>
              <a:rPr sz="3200" b="1" dirty="0">
                <a:solidFill>
                  <a:srgbClr val="FF0000"/>
                </a:solidFill>
                <a:latin typeface="Times New Roman" pitchFamily="18" charset="0"/>
                <a:cs typeface="Times New Roman" pitchFamily="18" charset="0"/>
              </a:rPr>
              <a:t>e</a:t>
            </a:r>
            <a:r>
              <a:rPr sz="3200" b="1" spc="155" dirty="0">
                <a:solidFill>
                  <a:srgbClr val="FF0000"/>
                </a:solidFill>
                <a:latin typeface="Times New Roman" pitchFamily="18" charset="0"/>
                <a:cs typeface="Times New Roman" pitchFamily="18" charset="0"/>
              </a:rPr>
              <a:t> </a:t>
            </a:r>
            <a:r>
              <a:rPr sz="3200" b="1" dirty="0">
                <a:solidFill>
                  <a:srgbClr val="FF0000"/>
                </a:solidFill>
                <a:latin typeface="Times New Roman" pitchFamily="18" charset="0"/>
                <a:cs typeface="Times New Roman" pitchFamily="18" charset="0"/>
              </a:rPr>
              <a:t>Digi</a:t>
            </a:r>
            <a:r>
              <a:rPr sz="3200" b="1" spc="-5" dirty="0">
                <a:solidFill>
                  <a:srgbClr val="FF0000"/>
                </a:solidFill>
                <a:latin typeface="Times New Roman" pitchFamily="18" charset="0"/>
                <a:cs typeface="Times New Roman" pitchFamily="18" charset="0"/>
              </a:rPr>
              <a:t>ta</a:t>
            </a:r>
            <a:r>
              <a:rPr sz="3200" b="1" dirty="0">
                <a:solidFill>
                  <a:srgbClr val="FF0000"/>
                </a:solidFill>
                <a:latin typeface="Times New Roman" pitchFamily="18" charset="0"/>
                <a:cs typeface="Times New Roman" pitchFamily="18" charset="0"/>
              </a:rPr>
              <a:t>l</a:t>
            </a:r>
            <a:r>
              <a:rPr sz="3200" b="1" spc="15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Networ</a:t>
            </a:r>
            <a:r>
              <a:rPr sz="3200" b="1" dirty="0">
                <a:solidFill>
                  <a:srgbClr val="FF0000"/>
                </a:solidFill>
                <a:latin typeface="Times New Roman" pitchFamily="18" charset="0"/>
                <a:cs typeface="Times New Roman" pitchFamily="18" charset="0"/>
              </a:rPr>
              <a:t>k</a:t>
            </a:r>
            <a:r>
              <a:rPr sz="3200" b="1" spc="160"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a:t>
            </a:r>
            <a:r>
              <a:rPr sz="3200" b="1" spc="-15" dirty="0">
                <a:solidFill>
                  <a:srgbClr val="FF0000"/>
                </a:solidFill>
                <a:latin typeface="Times New Roman" pitchFamily="18" charset="0"/>
                <a:cs typeface="Times New Roman" pitchFamily="18" charset="0"/>
              </a:rPr>
              <a:t>I</a:t>
            </a:r>
            <a:r>
              <a:rPr sz="3200" b="1" spc="-5" dirty="0">
                <a:solidFill>
                  <a:srgbClr val="FF0000"/>
                </a:solidFill>
                <a:latin typeface="Times New Roman" pitchFamily="18" charset="0"/>
                <a:cs typeface="Times New Roman" pitchFamily="18" charset="0"/>
              </a:rPr>
              <a:t>SDN)</a:t>
            </a:r>
            <a:endParaRPr sz="3200" dirty="0">
              <a:solidFill>
                <a:srgbClr val="FF0000"/>
              </a:solidFill>
              <a:latin typeface="Times New Roman" pitchFamily="18" charset="0"/>
              <a:cs typeface="Times New Roman" pitchFamily="18" charset="0"/>
            </a:endParaRPr>
          </a:p>
          <a:p>
            <a:pPr marL="457200" indent="-457200" algn="just">
              <a:lnSpc>
                <a:spcPct val="100000"/>
              </a:lnSpc>
              <a:spcBef>
                <a:spcPts val="1"/>
              </a:spcBef>
              <a:buFont typeface="Arial" panose="020B0604020202020204" pitchFamily="34" charset="0"/>
              <a:buChar char="•"/>
            </a:pPr>
            <a:endParaRPr sz="285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t>70</a:t>
            </a:fld>
            <a:endParaRPr lang="en-US"/>
          </a:p>
        </p:txBody>
      </p:sp>
      <p:sp>
        <p:nvSpPr>
          <p:cNvPr id="4" name="TextBox 3"/>
          <p:cNvSpPr txBox="1"/>
          <p:nvPr/>
        </p:nvSpPr>
        <p:spPr>
          <a:xfrm>
            <a:off x="235153" y="744070"/>
            <a:ext cx="8562873" cy="475900"/>
          </a:xfrm>
          <a:prstGeom prst="rect">
            <a:avLst/>
          </a:prstGeom>
          <a:noFill/>
        </p:spPr>
        <p:txBody>
          <a:bodyPr wrap="square" rtlCol="0">
            <a:spAutoFit/>
          </a:bodyPr>
          <a:lstStyle/>
          <a:p>
            <a:pPr algn="just">
              <a:lnSpc>
                <a:spcPct val="125000"/>
              </a:lnSpc>
            </a:pPr>
            <a:r>
              <a:rPr lang="en-US" sz="2200" b="1" dirty="0">
                <a:solidFill>
                  <a:srgbClr val="FF0000"/>
                </a:solidFill>
                <a:latin typeface="Times New Roman" panose="02020603050405020304" pitchFamily="18" charset="0"/>
                <a:cs typeface="Times New Roman" panose="02020603050405020304" pitchFamily="18" charset="0"/>
              </a:rPr>
              <a:t>Advantages of ISDN</a:t>
            </a:r>
          </a:p>
        </p:txBody>
      </p:sp>
      <p:pic>
        <p:nvPicPr>
          <p:cNvPr id="8" name="Picture 7">
            <a:extLst>
              <a:ext uri="{FF2B5EF4-FFF2-40B4-BE49-F238E27FC236}">
                <a16:creationId xmlns:a16="http://schemas.microsoft.com/office/drawing/2014/main" id="{6FD507A5-CB73-5EC9-4512-29A6539FCFEE}"/>
              </a:ext>
            </a:extLst>
          </p:cNvPr>
          <p:cNvPicPr>
            <a:picLocks noChangeAspect="1"/>
          </p:cNvPicPr>
          <p:nvPr/>
        </p:nvPicPr>
        <p:blipFill>
          <a:blip r:embed="rId3"/>
          <a:stretch>
            <a:fillRect/>
          </a:stretch>
        </p:blipFill>
        <p:spPr>
          <a:xfrm>
            <a:off x="217745" y="1743482"/>
            <a:ext cx="8045708" cy="3114468"/>
          </a:xfrm>
          <a:prstGeom prst="rect">
            <a:avLst/>
          </a:prstGeom>
        </p:spPr>
      </p:pic>
    </p:spTree>
    <p:extLst>
      <p:ext uri="{BB962C8B-B14F-4D97-AF65-F5344CB8AC3E}">
        <p14:creationId xmlns:p14="http://schemas.microsoft.com/office/powerpoint/2010/main" val="33259059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FD2025D-C29C-F57A-C0DD-F3922828305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AC16DBF-0B2B-8373-9094-5D987587C111}"/>
              </a:ext>
            </a:extLst>
          </p:cNvPr>
          <p:cNvSpPr txBox="1"/>
          <p:nvPr/>
        </p:nvSpPr>
        <p:spPr>
          <a:xfrm>
            <a:off x="428726" y="220559"/>
            <a:ext cx="8369300" cy="931024"/>
          </a:xfrm>
          <a:prstGeom prst="rect">
            <a:avLst/>
          </a:prstGeom>
        </p:spPr>
        <p:txBody>
          <a:bodyPr vert="horz" wrap="square" lIns="0" tIns="0" rIns="0" bIns="0" rtlCol="0">
            <a:spAutoFit/>
          </a:bodyPr>
          <a:lstStyle/>
          <a:p>
            <a:pPr marL="12700">
              <a:lnSpc>
                <a:spcPct val="100000"/>
              </a:lnSpc>
            </a:pPr>
            <a:r>
              <a:rPr sz="3200" b="1" spc="-5" dirty="0">
                <a:solidFill>
                  <a:srgbClr val="FF0000"/>
                </a:solidFill>
                <a:latin typeface="Times New Roman" pitchFamily="18" charset="0"/>
                <a:cs typeface="Times New Roman" pitchFamily="18" charset="0"/>
              </a:rPr>
              <a:t>Integ</a:t>
            </a:r>
            <a:r>
              <a:rPr sz="3200" b="1" spc="-95" dirty="0">
                <a:solidFill>
                  <a:srgbClr val="FF0000"/>
                </a:solidFill>
                <a:latin typeface="Times New Roman" pitchFamily="18" charset="0"/>
                <a:cs typeface="Times New Roman" pitchFamily="18" charset="0"/>
              </a:rPr>
              <a:t>r</a:t>
            </a:r>
            <a:r>
              <a:rPr sz="3200" b="1" dirty="0">
                <a:solidFill>
                  <a:srgbClr val="FF0000"/>
                </a:solidFill>
                <a:latin typeface="Times New Roman" pitchFamily="18" charset="0"/>
                <a:cs typeface="Times New Roman" pitchFamily="18" charset="0"/>
              </a:rPr>
              <a:t>ated</a:t>
            </a:r>
            <a:r>
              <a:rPr sz="3200" b="1" spc="14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S</a:t>
            </a:r>
            <a:r>
              <a:rPr sz="3200" b="1" spc="-15" dirty="0">
                <a:solidFill>
                  <a:srgbClr val="FF0000"/>
                </a:solidFill>
                <a:latin typeface="Times New Roman" pitchFamily="18" charset="0"/>
                <a:cs typeface="Times New Roman" pitchFamily="18" charset="0"/>
              </a:rPr>
              <a:t>e</a:t>
            </a:r>
            <a:r>
              <a:rPr sz="3200" b="1" spc="-5" dirty="0">
                <a:solidFill>
                  <a:srgbClr val="FF0000"/>
                </a:solidFill>
                <a:latin typeface="Times New Roman" pitchFamily="18" charset="0"/>
                <a:cs typeface="Times New Roman" pitchFamily="18" charset="0"/>
              </a:rPr>
              <a:t>r</a:t>
            </a:r>
            <a:r>
              <a:rPr sz="3200" b="1" spc="95" dirty="0">
                <a:solidFill>
                  <a:srgbClr val="FF0000"/>
                </a:solidFill>
                <a:latin typeface="Times New Roman" pitchFamily="18" charset="0"/>
                <a:cs typeface="Times New Roman" pitchFamily="18" charset="0"/>
              </a:rPr>
              <a:t>v</a:t>
            </a:r>
            <a:r>
              <a:rPr sz="3200" b="1" spc="-5" dirty="0">
                <a:solidFill>
                  <a:srgbClr val="FF0000"/>
                </a:solidFill>
                <a:latin typeface="Times New Roman" pitchFamily="18" charset="0"/>
                <a:cs typeface="Times New Roman" pitchFamily="18" charset="0"/>
              </a:rPr>
              <a:t>ic</a:t>
            </a:r>
            <a:r>
              <a:rPr sz="3200" b="1" dirty="0">
                <a:solidFill>
                  <a:srgbClr val="FF0000"/>
                </a:solidFill>
                <a:latin typeface="Times New Roman" pitchFamily="18" charset="0"/>
                <a:cs typeface="Times New Roman" pitchFamily="18" charset="0"/>
              </a:rPr>
              <a:t>e</a:t>
            </a:r>
            <a:r>
              <a:rPr sz="3200" b="1" spc="155" dirty="0">
                <a:solidFill>
                  <a:srgbClr val="FF0000"/>
                </a:solidFill>
                <a:latin typeface="Times New Roman" pitchFamily="18" charset="0"/>
                <a:cs typeface="Times New Roman" pitchFamily="18" charset="0"/>
              </a:rPr>
              <a:t> </a:t>
            </a:r>
            <a:r>
              <a:rPr sz="3200" b="1" dirty="0">
                <a:solidFill>
                  <a:srgbClr val="FF0000"/>
                </a:solidFill>
                <a:latin typeface="Times New Roman" pitchFamily="18" charset="0"/>
                <a:cs typeface="Times New Roman" pitchFamily="18" charset="0"/>
              </a:rPr>
              <a:t>Digi</a:t>
            </a:r>
            <a:r>
              <a:rPr sz="3200" b="1" spc="-5" dirty="0">
                <a:solidFill>
                  <a:srgbClr val="FF0000"/>
                </a:solidFill>
                <a:latin typeface="Times New Roman" pitchFamily="18" charset="0"/>
                <a:cs typeface="Times New Roman" pitchFamily="18" charset="0"/>
              </a:rPr>
              <a:t>ta</a:t>
            </a:r>
            <a:r>
              <a:rPr sz="3200" b="1" dirty="0">
                <a:solidFill>
                  <a:srgbClr val="FF0000"/>
                </a:solidFill>
                <a:latin typeface="Times New Roman" pitchFamily="18" charset="0"/>
                <a:cs typeface="Times New Roman" pitchFamily="18" charset="0"/>
              </a:rPr>
              <a:t>l</a:t>
            </a:r>
            <a:r>
              <a:rPr sz="3200" b="1" spc="155"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Networ</a:t>
            </a:r>
            <a:r>
              <a:rPr sz="3200" b="1" dirty="0">
                <a:solidFill>
                  <a:srgbClr val="FF0000"/>
                </a:solidFill>
                <a:latin typeface="Times New Roman" pitchFamily="18" charset="0"/>
                <a:cs typeface="Times New Roman" pitchFamily="18" charset="0"/>
              </a:rPr>
              <a:t>k</a:t>
            </a:r>
            <a:r>
              <a:rPr sz="3200" b="1" spc="160" dirty="0">
                <a:solidFill>
                  <a:srgbClr val="FF0000"/>
                </a:solidFill>
                <a:latin typeface="Times New Roman" pitchFamily="18" charset="0"/>
                <a:cs typeface="Times New Roman" pitchFamily="18" charset="0"/>
              </a:rPr>
              <a:t> </a:t>
            </a:r>
            <a:r>
              <a:rPr sz="3200" b="1" spc="-5" dirty="0">
                <a:solidFill>
                  <a:srgbClr val="FF0000"/>
                </a:solidFill>
                <a:latin typeface="Times New Roman" pitchFamily="18" charset="0"/>
                <a:cs typeface="Times New Roman" pitchFamily="18" charset="0"/>
              </a:rPr>
              <a:t>(</a:t>
            </a:r>
            <a:r>
              <a:rPr sz="3200" b="1" spc="-15" dirty="0">
                <a:solidFill>
                  <a:srgbClr val="FF0000"/>
                </a:solidFill>
                <a:latin typeface="Times New Roman" pitchFamily="18" charset="0"/>
                <a:cs typeface="Times New Roman" pitchFamily="18" charset="0"/>
              </a:rPr>
              <a:t>I</a:t>
            </a:r>
            <a:r>
              <a:rPr sz="3200" b="1" spc="-5" dirty="0">
                <a:solidFill>
                  <a:srgbClr val="FF0000"/>
                </a:solidFill>
                <a:latin typeface="Times New Roman" pitchFamily="18" charset="0"/>
                <a:cs typeface="Times New Roman" pitchFamily="18" charset="0"/>
              </a:rPr>
              <a:t>SDN)</a:t>
            </a:r>
            <a:endParaRPr sz="3200" dirty="0">
              <a:solidFill>
                <a:srgbClr val="FF0000"/>
              </a:solidFill>
              <a:latin typeface="Times New Roman" pitchFamily="18" charset="0"/>
              <a:cs typeface="Times New Roman" pitchFamily="18" charset="0"/>
            </a:endParaRPr>
          </a:p>
          <a:p>
            <a:pPr marL="457200" indent="-457200" algn="just">
              <a:lnSpc>
                <a:spcPct val="100000"/>
              </a:lnSpc>
              <a:spcBef>
                <a:spcPts val="1"/>
              </a:spcBef>
              <a:buFont typeface="Arial" panose="020B0604020202020204" pitchFamily="34" charset="0"/>
              <a:buChar char="•"/>
            </a:pPr>
            <a:endParaRPr sz="2850" dirty="0">
              <a:latin typeface="Times New Roman" pitchFamily="18" charset="0"/>
              <a:cs typeface="Times New Roman" pitchFamily="18" charset="0"/>
            </a:endParaRPr>
          </a:p>
        </p:txBody>
      </p:sp>
      <p:sp>
        <p:nvSpPr>
          <p:cNvPr id="5" name="Slide Number Placeholder 4">
            <a:extLst>
              <a:ext uri="{FF2B5EF4-FFF2-40B4-BE49-F238E27FC236}">
                <a16:creationId xmlns:a16="http://schemas.microsoft.com/office/drawing/2014/main" id="{4CA70E58-0A6D-6A62-4ACF-2A19B84BE638}"/>
              </a:ext>
            </a:extLst>
          </p:cNvPr>
          <p:cNvSpPr>
            <a:spLocks noGrp="1"/>
          </p:cNvSpPr>
          <p:nvPr>
            <p:ph type="sldNum" sz="quarter" idx="12"/>
          </p:nvPr>
        </p:nvSpPr>
        <p:spPr/>
        <p:txBody>
          <a:bodyPr/>
          <a:lstStyle/>
          <a:p>
            <a:fld id="{B6F15528-21DE-4FAA-801E-634DDDAF4B2B}" type="slidenum">
              <a:rPr lang="en-US" smtClean="0"/>
              <a:t>71</a:t>
            </a:fld>
            <a:endParaRPr lang="en-US"/>
          </a:p>
        </p:txBody>
      </p:sp>
      <p:sp>
        <p:nvSpPr>
          <p:cNvPr id="4" name="TextBox 3">
            <a:extLst>
              <a:ext uri="{FF2B5EF4-FFF2-40B4-BE49-F238E27FC236}">
                <a16:creationId xmlns:a16="http://schemas.microsoft.com/office/drawing/2014/main" id="{75BDF94F-B855-7EC3-DD83-227317A3ADC6}"/>
              </a:ext>
            </a:extLst>
          </p:cNvPr>
          <p:cNvSpPr txBox="1"/>
          <p:nvPr/>
        </p:nvSpPr>
        <p:spPr>
          <a:xfrm>
            <a:off x="422027" y="1100625"/>
            <a:ext cx="8562873" cy="475900"/>
          </a:xfrm>
          <a:prstGeom prst="rect">
            <a:avLst/>
          </a:prstGeom>
          <a:noFill/>
        </p:spPr>
        <p:txBody>
          <a:bodyPr wrap="square" rtlCol="0">
            <a:spAutoFit/>
          </a:bodyPr>
          <a:lstStyle/>
          <a:p>
            <a:pPr algn="just">
              <a:lnSpc>
                <a:spcPct val="125000"/>
              </a:lnSpc>
            </a:pPr>
            <a:r>
              <a:rPr lang="en-US" sz="2200" b="1" dirty="0">
                <a:solidFill>
                  <a:srgbClr val="FF0000"/>
                </a:solidFill>
                <a:latin typeface="Times New Roman" panose="02020603050405020304" pitchFamily="18" charset="0"/>
                <a:cs typeface="Times New Roman" panose="02020603050405020304" pitchFamily="18" charset="0"/>
              </a:rPr>
              <a:t>Disadvantages of ISDN</a:t>
            </a:r>
          </a:p>
        </p:txBody>
      </p:sp>
      <p:pic>
        <p:nvPicPr>
          <p:cNvPr id="6" name="Picture 5">
            <a:extLst>
              <a:ext uri="{FF2B5EF4-FFF2-40B4-BE49-F238E27FC236}">
                <a16:creationId xmlns:a16="http://schemas.microsoft.com/office/drawing/2014/main" id="{2E329BD8-8F29-2A24-81B1-B84914690065}"/>
              </a:ext>
            </a:extLst>
          </p:cNvPr>
          <p:cNvPicPr>
            <a:picLocks noChangeAspect="1"/>
          </p:cNvPicPr>
          <p:nvPr/>
        </p:nvPicPr>
        <p:blipFill>
          <a:blip r:embed="rId3"/>
          <a:stretch>
            <a:fillRect/>
          </a:stretch>
        </p:blipFill>
        <p:spPr>
          <a:xfrm>
            <a:off x="446311" y="1942447"/>
            <a:ext cx="7615891" cy="2973106"/>
          </a:xfrm>
          <a:prstGeom prst="rect">
            <a:avLst/>
          </a:prstGeom>
        </p:spPr>
      </p:pic>
    </p:spTree>
    <p:extLst>
      <p:ext uri="{BB962C8B-B14F-4D97-AF65-F5344CB8AC3E}">
        <p14:creationId xmlns:p14="http://schemas.microsoft.com/office/powerpoint/2010/main" val="1043700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6A35AFE-5259-4C18-A598-E788DDECB59E}" type="slidenum">
              <a:rPr lang="en-US" smtClean="0"/>
              <a:t>8</a:t>
            </a:fld>
            <a:endParaRPr lang="en-US"/>
          </a:p>
        </p:txBody>
      </p:sp>
      <p:pic>
        <p:nvPicPr>
          <p:cNvPr id="5" name="Picture 4"/>
          <p:cNvPicPr>
            <a:picLocks noChangeAspect="1"/>
          </p:cNvPicPr>
          <p:nvPr/>
        </p:nvPicPr>
        <p:blipFill rotWithShape="1">
          <a:blip r:embed="rId3"/>
          <a:srcRect l="27779" t="7038" r="9999" b="5555"/>
          <a:stretch/>
        </p:blipFill>
        <p:spPr>
          <a:xfrm>
            <a:off x="2190750" y="762000"/>
            <a:ext cx="4267200" cy="4495800"/>
          </a:xfrm>
          <a:prstGeom prst="rect">
            <a:avLst/>
          </a:prstGeom>
        </p:spPr>
      </p:pic>
    </p:spTree>
    <p:extLst>
      <p:ext uri="{BB962C8B-B14F-4D97-AF65-F5344CB8AC3E}">
        <p14:creationId xmlns:p14="http://schemas.microsoft.com/office/powerpoint/2010/main" val="174027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1295400"/>
            <a:ext cx="8382000" cy="4570482"/>
          </a:xfrm>
          <a:prstGeom prst="rect">
            <a:avLst/>
          </a:prstGeom>
        </p:spPr>
        <p:txBody>
          <a:bodyPr vert="horz" wrap="square" lIns="0" tIns="0" rIns="0" bIns="0" rtlCol="0">
            <a:spAutoFit/>
          </a:bodyPr>
          <a:lstStyle/>
          <a:p>
            <a:pPr marL="295275" indent="-285750" algn="just">
              <a:lnSpc>
                <a:spcPct val="150000"/>
              </a:lnSpc>
              <a:spcBef>
                <a:spcPts val="8"/>
              </a:spcBef>
              <a:buFont typeface="Arial" panose="020B0604020202020204" pitchFamily="34" charset="0"/>
              <a:buChar char="•"/>
              <a:tabLst>
                <a:tab pos="266700" algn="l"/>
              </a:tabLst>
            </a:pPr>
            <a:r>
              <a:rPr lang="en-US" sz="1650" spc="-15" dirty="0">
                <a:latin typeface="Times New Roman"/>
                <a:cs typeface="Times New Roman"/>
              </a:rPr>
              <a:t>A switch is a multiport bridge with a buffer and a design that can boost its efficiency(a large number of ports imply less traffic) and performance. A switch is a data link layer device. The switch can perform error checking before forwarding data, which makes it very efficient as it does not forward packets that have errors and forward good packets selectively to the correct port only.  In other words, the switch divides the collision domain of hosts, but broadcast domain remains the same. </a:t>
            </a:r>
          </a:p>
          <a:p>
            <a:pPr marL="266700" indent="-257175" algn="just">
              <a:lnSpc>
                <a:spcPct val="150000"/>
              </a:lnSpc>
              <a:spcBef>
                <a:spcPts val="8"/>
              </a:spcBef>
              <a:buFont typeface="Arial"/>
              <a:buChar char="•"/>
              <a:tabLst>
                <a:tab pos="266700" algn="l"/>
              </a:tabLst>
            </a:pPr>
            <a:r>
              <a:rPr sz="1650" spc="-15" dirty="0">
                <a:latin typeface="Times New Roman"/>
                <a:cs typeface="Times New Roman"/>
              </a:rPr>
              <a:t>A  switch</a:t>
            </a:r>
            <a:r>
              <a:rPr lang="en-US" sz="1650" spc="-15" dirty="0">
                <a:latin typeface="Times New Roman"/>
                <a:cs typeface="Times New Roman"/>
              </a:rPr>
              <a:t> </a:t>
            </a:r>
            <a:r>
              <a:rPr sz="1650" spc="-15" dirty="0">
                <a:latin typeface="Times New Roman"/>
                <a:cs typeface="Times New Roman"/>
              </a:rPr>
              <a:t>is</a:t>
            </a:r>
            <a:r>
              <a:rPr lang="en-US" sz="1650" spc="-15" dirty="0">
                <a:latin typeface="Times New Roman"/>
                <a:cs typeface="Times New Roman"/>
              </a:rPr>
              <a:t> </a:t>
            </a:r>
            <a:r>
              <a:rPr sz="1650" spc="-15" dirty="0">
                <a:latin typeface="Times New Roman"/>
                <a:cs typeface="Times New Roman"/>
              </a:rPr>
              <a:t>essentially</a:t>
            </a:r>
            <a:r>
              <a:rPr lang="en-US" sz="1650" spc="-15" dirty="0">
                <a:latin typeface="Times New Roman"/>
                <a:cs typeface="Times New Roman"/>
              </a:rPr>
              <a:t> </a:t>
            </a:r>
            <a:r>
              <a:rPr sz="1650" spc="-15" dirty="0">
                <a:latin typeface="Times New Roman"/>
                <a:cs typeface="Times New Roman"/>
              </a:rPr>
              <a:t>a</a:t>
            </a:r>
            <a:r>
              <a:rPr lang="en-US" sz="1650" spc="-15" dirty="0">
                <a:latin typeface="Times New Roman"/>
                <a:cs typeface="Times New Roman"/>
              </a:rPr>
              <a:t> </a:t>
            </a:r>
            <a:r>
              <a:rPr sz="1650" spc="-15" dirty="0">
                <a:latin typeface="Times New Roman"/>
                <a:cs typeface="Times New Roman"/>
              </a:rPr>
              <a:t>fast,	multi-port	bridge</a:t>
            </a:r>
            <a:r>
              <a:rPr lang="en-US" sz="1650" spc="-15" dirty="0">
                <a:latin typeface="Times New Roman"/>
                <a:cs typeface="Times New Roman"/>
              </a:rPr>
              <a:t> </a:t>
            </a:r>
            <a:r>
              <a:rPr sz="1650" spc="-15" dirty="0">
                <a:latin typeface="Times New Roman"/>
                <a:cs typeface="Times New Roman"/>
              </a:rPr>
              <a:t>that	can</a:t>
            </a:r>
            <a:r>
              <a:rPr lang="en-US" sz="1650" spc="-15" dirty="0">
                <a:latin typeface="Times New Roman"/>
                <a:cs typeface="Times New Roman"/>
              </a:rPr>
              <a:t> </a:t>
            </a:r>
            <a:r>
              <a:rPr sz="1650" spc="-15" dirty="0">
                <a:latin typeface="Times New Roman"/>
                <a:cs typeface="Times New Roman"/>
              </a:rPr>
              <a:t>contain dozens of ports.</a:t>
            </a:r>
            <a:endParaRPr sz="1650" dirty="0">
              <a:latin typeface="Times New Roman"/>
              <a:cs typeface="Times New Roman"/>
            </a:endParaRPr>
          </a:p>
          <a:p>
            <a:pPr marL="266700" indent="-257175">
              <a:lnSpc>
                <a:spcPct val="150000"/>
              </a:lnSpc>
              <a:buFont typeface="Arial"/>
              <a:buChar char="•"/>
              <a:tabLst>
                <a:tab pos="266700" algn="l"/>
                <a:tab pos="1148715" algn="l"/>
                <a:tab pos="2284095" algn="l"/>
                <a:tab pos="2895600" algn="l"/>
                <a:tab pos="3297079" algn="l"/>
                <a:tab pos="4210526" algn="l"/>
                <a:tab pos="4401503" algn="l"/>
                <a:tab pos="4976336" algn="l"/>
                <a:tab pos="5534501" algn="l"/>
              </a:tabLst>
            </a:pPr>
            <a:r>
              <a:rPr sz="1650" spc="-15" dirty="0">
                <a:latin typeface="Times New Roman"/>
                <a:cs typeface="Times New Roman"/>
              </a:rPr>
              <a:t>A </a:t>
            </a:r>
            <a:r>
              <a:rPr sz="1650" spc="-146" dirty="0">
                <a:latin typeface="Times New Roman"/>
                <a:cs typeface="Times New Roman"/>
              </a:rPr>
              <a:t> </a:t>
            </a:r>
            <a:r>
              <a:rPr sz="1650" spc="-8" dirty="0">
                <a:latin typeface="Times New Roman"/>
                <a:cs typeface="Times New Roman"/>
              </a:rPr>
              <a:t>swit</a:t>
            </a:r>
            <a:r>
              <a:rPr sz="1650" spc="-15" dirty="0">
                <a:latin typeface="Times New Roman"/>
                <a:cs typeface="Times New Roman"/>
              </a:rPr>
              <a:t>c</a:t>
            </a:r>
            <a:r>
              <a:rPr sz="1650" spc="-11" dirty="0">
                <a:latin typeface="Times New Roman"/>
                <a:cs typeface="Times New Roman"/>
              </a:rPr>
              <a:t>h</a:t>
            </a:r>
            <a:r>
              <a:rPr sz="1650" dirty="0">
                <a:latin typeface="Times New Roman"/>
                <a:cs typeface="Times New Roman"/>
              </a:rPr>
              <a:t>	</a:t>
            </a:r>
            <a:r>
              <a:rPr sz="1650" spc="-11" dirty="0">
                <a:latin typeface="Times New Roman"/>
                <a:cs typeface="Times New Roman"/>
              </a:rPr>
              <a:t>d</a:t>
            </a:r>
            <a:r>
              <a:rPr sz="1650" spc="-8" dirty="0">
                <a:latin typeface="Times New Roman"/>
                <a:cs typeface="Times New Roman"/>
              </a:rPr>
              <a:t>y</a:t>
            </a:r>
            <a:r>
              <a:rPr sz="1650" spc="-11" dirty="0">
                <a:latin typeface="Times New Roman"/>
                <a:cs typeface="Times New Roman"/>
              </a:rPr>
              <a:t>n</a:t>
            </a:r>
            <a:r>
              <a:rPr sz="1650" dirty="0">
                <a:latin typeface="Times New Roman"/>
                <a:cs typeface="Times New Roman"/>
              </a:rPr>
              <a:t>a</a:t>
            </a:r>
            <a:r>
              <a:rPr sz="1650" spc="-30" dirty="0">
                <a:latin typeface="Times New Roman"/>
                <a:cs typeface="Times New Roman"/>
              </a:rPr>
              <a:t>m</a:t>
            </a:r>
            <a:r>
              <a:rPr sz="1650" spc="-8" dirty="0">
                <a:latin typeface="Times New Roman"/>
                <a:cs typeface="Times New Roman"/>
              </a:rPr>
              <a:t>ic</a:t>
            </a:r>
            <a:r>
              <a:rPr sz="1650" spc="-15" dirty="0">
                <a:latin typeface="Times New Roman"/>
                <a:cs typeface="Times New Roman"/>
              </a:rPr>
              <a:t>a</a:t>
            </a:r>
            <a:r>
              <a:rPr sz="1650" spc="-8" dirty="0">
                <a:latin typeface="Times New Roman"/>
                <a:cs typeface="Times New Roman"/>
              </a:rPr>
              <a:t>lly</a:t>
            </a:r>
            <a:r>
              <a:rPr sz="1650" dirty="0">
                <a:latin typeface="Times New Roman"/>
                <a:cs typeface="Times New Roman"/>
              </a:rPr>
              <a:t>	</a:t>
            </a:r>
            <a:r>
              <a:rPr sz="1650" spc="-11" dirty="0">
                <a:latin typeface="Times New Roman"/>
                <a:cs typeface="Times New Roman"/>
              </a:rPr>
              <a:t>b</a:t>
            </a:r>
            <a:r>
              <a:rPr sz="1650" spc="-8" dirty="0">
                <a:latin typeface="Times New Roman"/>
                <a:cs typeface="Times New Roman"/>
              </a:rPr>
              <a:t>uilds</a:t>
            </a:r>
            <a:r>
              <a:rPr sz="1650" dirty="0">
                <a:latin typeface="Times New Roman"/>
                <a:cs typeface="Times New Roman"/>
              </a:rPr>
              <a:t>	</a:t>
            </a:r>
            <a:r>
              <a:rPr sz="1650" spc="-11" dirty="0">
                <a:latin typeface="Times New Roman"/>
                <a:cs typeface="Times New Roman"/>
              </a:rPr>
              <a:t>and</a:t>
            </a:r>
            <a:r>
              <a:rPr sz="1650" dirty="0">
                <a:latin typeface="Times New Roman"/>
                <a:cs typeface="Times New Roman"/>
              </a:rPr>
              <a:t>	</a:t>
            </a:r>
            <a:r>
              <a:rPr sz="1650" spc="-15" dirty="0">
                <a:latin typeface="Times New Roman"/>
                <a:cs typeface="Times New Roman"/>
              </a:rPr>
              <a:t>m</a:t>
            </a:r>
            <a:r>
              <a:rPr sz="1650" spc="-19" dirty="0">
                <a:latin typeface="Times New Roman"/>
                <a:cs typeface="Times New Roman"/>
              </a:rPr>
              <a:t>a</a:t>
            </a:r>
            <a:r>
              <a:rPr sz="1650" dirty="0">
                <a:latin typeface="Times New Roman"/>
                <a:cs typeface="Times New Roman"/>
              </a:rPr>
              <a:t>i</a:t>
            </a:r>
            <a:r>
              <a:rPr sz="1650" spc="-8" dirty="0">
                <a:latin typeface="Times New Roman"/>
                <a:cs typeface="Times New Roman"/>
              </a:rPr>
              <a:t>ntains</a:t>
            </a:r>
            <a:r>
              <a:rPr sz="1650" dirty="0">
                <a:latin typeface="Times New Roman"/>
                <a:cs typeface="Times New Roman"/>
              </a:rPr>
              <a:t>	</a:t>
            </a:r>
            <a:r>
              <a:rPr sz="1650" spc="-8" dirty="0">
                <a:latin typeface="Times New Roman"/>
                <a:cs typeface="Times New Roman"/>
              </a:rPr>
              <a:t>a</a:t>
            </a:r>
            <a:r>
              <a:rPr sz="1650" dirty="0">
                <a:latin typeface="Times New Roman"/>
                <a:cs typeface="Times New Roman"/>
              </a:rPr>
              <a:t>	</a:t>
            </a:r>
            <a:r>
              <a:rPr sz="1650" spc="-15" dirty="0">
                <a:latin typeface="Times New Roman"/>
                <a:cs typeface="Times New Roman"/>
              </a:rPr>
              <a:t>MAC</a:t>
            </a:r>
            <a:r>
              <a:rPr sz="1650" dirty="0">
                <a:latin typeface="Times New Roman"/>
                <a:cs typeface="Times New Roman"/>
              </a:rPr>
              <a:t>	</a:t>
            </a:r>
            <a:r>
              <a:rPr sz="1650" spc="-8" dirty="0">
                <a:latin typeface="Times New Roman"/>
                <a:cs typeface="Times New Roman"/>
              </a:rPr>
              <a:t>table,</a:t>
            </a:r>
            <a:r>
              <a:rPr sz="1650" dirty="0">
                <a:latin typeface="Times New Roman"/>
                <a:cs typeface="Times New Roman"/>
              </a:rPr>
              <a:t>	</a:t>
            </a:r>
            <a:r>
              <a:rPr sz="1650" spc="-11" dirty="0">
                <a:latin typeface="Times New Roman"/>
                <a:cs typeface="Times New Roman"/>
              </a:rPr>
              <a:t>wh</a:t>
            </a:r>
            <a:r>
              <a:rPr sz="1650" dirty="0">
                <a:latin typeface="Times New Roman"/>
                <a:cs typeface="Times New Roman"/>
              </a:rPr>
              <a:t>i</a:t>
            </a:r>
            <a:r>
              <a:rPr sz="1650" spc="-11" dirty="0">
                <a:latin typeface="Times New Roman"/>
                <a:cs typeface="Times New Roman"/>
              </a:rPr>
              <a:t>ch</a:t>
            </a:r>
            <a:r>
              <a:rPr lang="en-US" sz="1650" dirty="0">
                <a:latin typeface="Times New Roman"/>
                <a:cs typeface="Times New Roman"/>
              </a:rPr>
              <a:t> </a:t>
            </a:r>
            <a:r>
              <a:rPr sz="1650" spc="-11" dirty="0">
                <a:latin typeface="Times New Roman"/>
                <a:cs typeface="Times New Roman"/>
              </a:rPr>
              <a:t>h</a:t>
            </a:r>
            <a:r>
              <a:rPr sz="1650" spc="-8" dirty="0">
                <a:latin typeface="Times New Roman"/>
                <a:cs typeface="Times New Roman"/>
              </a:rPr>
              <a:t>olds all</a:t>
            </a:r>
            <a:r>
              <a:rPr sz="1650" dirty="0">
                <a:latin typeface="Times New Roman"/>
                <a:cs typeface="Times New Roman"/>
              </a:rPr>
              <a:t> </a:t>
            </a:r>
            <a:r>
              <a:rPr sz="1650" spc="-8" dirty="0">
                <a:latin typeface="Times New Roman"/>
                <a:cs typeface="Times New Roman"/>
              </a:rPr>
              <a:t>of</a:t>
            </a:r>
            <a:r>
              <a:rPr sz="1650" dirty="0">
                <a:latin typeface="Times New Roman"/>
                <a:cs typeface="Times New Roman"/>
              </a:rPr>
              <a:t> </a:t>
            </a:r>
            <a:r>
              <a:rPr sz="1650" spc="-8" dirty="0">
                <a:latin typeface="Times New Roman"/>
                <a:cs typeface="Times New Roman"/>
              </a:rPr>
              <a:t>the</a:t>
            </a:r>
            <a:r>
              <a:rPr sz="1650" spc="4" dirty="0">
                <a:latin typeface="Times New Roman"/>
                <a:cs typeface="Times New Roman"/>
              </a:rPr>
              <a:t> </a:t>
            </a:r>
            <a:r>
              <a:rPr sz="1650" spc="-8" dirty="0">
                <a:latin typeface="Times New Roman"/>
                <a:cs typeface="Times New Roman"/>
              </a:rPr>
              <a:t>neces</a:t>
            </a:r>
            <a:r>
              <a:rPr sz="1650" spc="-15" dirty="0">
                <a:latin typeface="Times New Roman"/>
                <a:cs typeface="Times New Roman"/>
              </a:rPr>
              <a:t>s</a:t>
            </a:r>
            <a:r>
              <a:rPr sz="1650" spc="-8" dirty="0">
                <a:latin typeface="Times New Roman"/>
                <a:cs typeface="Times New Roman"/>
              </a:rPr>
              <a:t>ary</a:t>
            </a:r>
            <a:r>
              <a:rPr sz="1650" dirty="0">
                <a:latin typeface="Times New Roman"/>
                <a:cs typeface="Times New Roman"/>
              </a:rPr>
              <a:t> </a:t>
            </a:r>
            <a:r>
              <a:rPr sz="1650" spc="-15" dirty="0">
                <a:latin typeface="Times New Roman"/>
                <a:cs typeface="Times New Roman"/>
              </a:rPr>
              <a:t>MAC</a:t>
            </a:r>
            <a:r>
              <a:rPr sz="1650" spc="-8" dirty="0">
                <a:latin typeface="Times New Roman"/>
                <a:cs typeface="Times New Roman"/>
              </a:rPr>
              <a:t> infor</a:t>
            </a:r>
            <a:r>
              <a:rPr sz="1650" spc="-30" dirty="0">
                <a:latin typeface="Times New Roman"/>
                <a:cs typeface="Times New Roman"/>
              </a:rPr>
              <a:t>m</a:t>
            </a:r>
            <a:r>
              <a:rPr sz="1650" spc="-8" dirty="0">
                <a:latin typeface="Times New Roman"/>
                <a:cs typeface="Times New Roman"/>
              </a:rPr>
              <a:t>ation</a:t>
            </a:r>
            <a:r>
              <a:rPr sz="1650" spc="34" dirty="0">
                <a:latin typeface="Times New Roman"/>
                <a:cs typeface="Times New Roman"/>
              </a:rPr>
              <a:t> </a:t>
            </a:r>
            <a:r>
              <a:rPr sz="1650" spc="-8" dirty="0">
                <a:latin typeface="Times New Roman"/>
                <a:cs typeface="Times New Roman"/>
              </a:rPr>
              <a:t>for</a:t>
            </a:r>
            <a:r>
              <a:rPr sz="1650" spc="4" dirty="0">
                <a:latin typeface="Times New Roman"/>
                <a:cs typeface="Times New Roman"/>
              </a:rPr>
              <a:t> </a:t>
            </a:r>
            <a:r>
              <a:rPr sz="1650" spc="-11" dirty="0">
                <a:latin typeface="Times New Roman"/>
                <a:cs typeface="Times New Roman"/>
              </a:rPr>
              <a:t>each</a:t>
            </a:r>
            <a:r>
              <a:rPr sz="1650" spc="15" dirty="0">
                <a:latin typeface="Times New Roman"/>
                <a:cs typeface="Times New Roman"/>
              </a:rPr>
              <a:t> </a:t>
            </a:r>
            <a:r>
              <a:rPr sz="1650" spc="-11" dirty="0">
                <a:latin typeface="Times New Roman"/>
                <a:cs typeface="Times New Roman"/>
              </a:rPr>
              <a:t>p</a:t>
            </a:r>
            <a:r>
              <a:rPr sz="1650" spc="-8" dirty="0">
                <a:latin typeface="Times New Roman"/>
                <a:cs typeface="Times New Roman"/>
              </a:rPr>
              <a:t>or</a:t>
            </a:r>
            <a:r>
              <a:rPr sz="1650" spc="-4" dirty="0">
                <a:latin typeface="Times New Roman"/>
                <a:cs typeface="Times New Roman"/>
              </a:rPr>
              <a:t>t</a:t>
            </a:r>
            <a:r>
              <a:rPr sz="1650" spc="-8" dirty="0">
                <a:latin typeface="Times New Roman"/>
                <a:cs typeface="Times New Roman"/>
              </a:rPr>
              <a:t>.</a:t>
            </a:r>
            <a:endParaRPr sz="1650" dirty="0">
              <a:latin typeface="Times New Roman"/>
              <a:cs typeface="Times New Roman"/>
            </a:endParaRPr>
          </a:p>
          <a:p>
            <a:pPr marL="266700" marR="4763" indent="-257175">
              <a:lnSpc>
                <a:spcPct val="150000"/>
              </a:lnSpc>
              <a:buFont typeface="Arial"/>
              <a:buChar char="•"/>
              <a:tabLst>
                <a:tab pos="266700" algn="l"/>
                <a:tab pos="693896" algn="l"/>
                <a:tab pos="1342073" algn="l"/>
                <a:tab pos="1806416" algn="l"/>
                <a:tab pos="2653665" algn="l"/>
                <a:tab pos="2929890" algn="l"/>
                <a:tab pos="3718560" algn="l"/>
                <a:tab pos="4390073" algn="l"/>
                <a:tab pos="4969669" algn="l"/>
                <a:tab pos="5281613" algn="l"/>
                <a:tab pos="5639276" algn="l"/>
              </a:tabLst>
            </a:pPr>
            <a:r>
              <a:rPr sz="1650" spc="-11" dirty="0">
                <a:latin typeface="Times New Roman"/>
                <a:cs typeface="Times New Roman"/>
              </a:rPr>
              <a:t>T</a:t>
            </a:r>
            <a:r>
              <a:rPr sz="1650" spc="-8" dirty="0">
                <a:latin typeface="Times New Roman"/>
                <a:cs typeface="Times New Roman"/>
              </a:rPr>
              <a:t>he</a:t>
            </a:r>
            <a:r>
              <a:rPr sz="1650" dirty="0">
                <a:latin typeface="Times New Roman"/>
                <a:cs typeface="Times New Roman"/>
              </a:rPr>
              <a:t>	</a:t>
            </a:r>
            <a:r>
              <a:rPr sz="1650" spc="-8" dirty="0">
                <a:latin typeface="Times New Roman"/>
                <a:cs typeface="Times New Roman"/>
              </a:rPr>
              <a:t>switch</a:t>
            </a:r>
            <a:r>
              <a:rPr sz="1650" dirty="0">
                <a:latin typeface="Times New Roman"/>
                <a:cs typeface="Times New Roman"/>
              </a:rPr>
              <a:t>	t</a:t>
            </a:r>
            <a:r>
              <a:rPr sz="1650" spc="-11" dirty="0">
                <a:latin typeface="Times New Roman"/>
                <a:cs typeface="Times New Roman"/>
              </a:rPr>
              <a:t>hen</a:t>
            </a:r>
            <a:r>
              <a:rPr sz="1650" dirty="0">
                <a:latin typeface="Times New Roman"/>
                <a:cs typeface="Times New Roman"/>
              </a:rPr>
              <a:t>	</a:t>
            </a:r>
            <a:r>
              <a:rPr sz="1650" spc="-8" dirty="0">
                <a:latin typeface="Times New Roman"/>
                <a:cs typeface="Times New Roman"/>
              </a:rPr>
              <a:t>forwards</a:t>
            </a:r>
            <a:r>
              <a:rPr sz="1650" dirty="0">
                <a:latin typeface="Times New Roman"/>
                <a:cs typeface="Times New Roman"/>
              </a:rPr>
              <a:t>	</a:t>
            </a:r>
            <a:r>
              <a:rPr sz="1650" spc="-8" dirty="0">
                <a:latin typeface="Times New Roman"/>
                <a:cs typeface="Times New Roman"/>
              </a:rPr>
              <a:t>or</a:t>
            </a:r>
            <a:r>
              <a:rPr sz="1650" dirty="0">
                <a:latin typeface="Times New Roman"/>
                <a:cs typeface="Times New Roman"/>
              </a:rPr>
              <a:t>	</a:t>
            </a:r>
            <a:r>
              <a:rPr sz="1650" spc="-8" dirty="0">
                <a:latin typeface="Times New Roman"/>
                <a:cs typeface="Times New Roman"/>
              </a:rPr>
              <a:t>disc</a:t>
            </a:r>
            <a:r>
              <a:rPr sz="1650" spc="-15" dirty="0">
                <a:latin typeface="Times New Roman"/>
                <a:cs typeface="Times New Roman"/>
              </a:rPr>
              <a:t>a</a:t>
            </a:r>
            <a:r>
              <a:rPr sz="1650" spc="-8" dirty="0">
                <a:latin typeface="Times New Roman"/>
                <a:cs typeface="Times New Roman"/>
              </a:rPr>
              <a:t>rds</a:t>
            </a:r>
            <a:r>
              <a:rPr sz="1650" dirty="0">
                <a:latin typeface="Times New Roman"/>
                <a:cs typeface="Times New Roman"/>
              </a:rPr>
              <a:t>	</a:t>
            </a:r>
            <a:r>
              <a:rPr sz="1650" spc="-8" dirty="0">
                <a:latin typeface="Times New Roman"/>
                <a:cs typeface="Times New Roman"/>
              </a:rPr>
              <a:t>fr</a:t>
            </a:r>
            <a:r>
              <a:rPr sz="1650" spc="-4" dirty="0">
                <a:latin typeface="Times New Roman"/>
                <a:cs typeface="Times New Roman"/>
              </a:rPr>
              <a:t>a</a:t>
            </a:r>
            <a:r>
              <a:rPr sz="1650" spc="-15" dirty="0">
                <a:latin typeface="Times New Roman"/>
                <a:cs typeface="Times New Roman"/>
              </a:rPr>
              <a:t>me</a:t>
            </a:r>
            <a:r>
              <a:rPr sz="1650" spc="-8" dirty="0">
                <a:latin typeface="Times New Roman"/>
                <a:cs typeface="Times New Roman"/>
              </a:rPr>
              <a:t>s</a:t>
            </a:r>
            <a:r>
              <a:rPr sz="1650" dirty="0">
                <a:latin typeface="Times New Roman"/>
                <a:cs typeface="Times New Roman"/>
              </a:rPr>
              <a:t>	</a:t>
            </a:r>
            <a:r>
              <a:rPr sz="1650" spc="-8" dirty="0">
                <a:latin typeface="Times New Roman"/>
                <a:cs typeface="Times New Roman"/>
              </a:rPr>
              <a:t>based</a:t>
            </a:r>
            <a:r>
              <a:rPr sz="1650" dirty="0">
                <a:latin typeface="Times New Roman"/>
                <a:cs typeface="Times New Roman"/>
              </a:rPr>
              <a:t>	</a:t>
            </a:r>
            <a:r>
              <a:rPr sz="1650" spc="-8" dirty="0">
                <a:latin typeface="Times New Roman"/>
                <a:cs typeface="Times New Roman"/>
              </a:rPr>
              <a:t>o</a:t>
            </a:r>
            <a:r>
              <a:rPr sz="1650" spc="-11" dirty="0">
                <a:latin typeface="Times New Roman"/>
                <a:cs typeface="Times New Roman"/>
              </a:rPr>
              <a:t>n</a:t>
            </a:r>
            <a:r>
              <a:rPr sz="1650" dirty="0">
                <a:latin typeface="Times New Roman"/>
                <a:cs typeface="Times New Roman"/>
              </a:rPr>
              <a:t>	</a:t>
            </a:r>
            <a:r>
              <a:rPr sz="1650" spc="-8" dirty="0">
                <a:latin typeface="Times New Roman"/>
                <a:cs typeface="Times New Roman"/>
              </a:rPr>
              <a:t>the</a:t>
            </a:r>
            <a:r>
              <a:rPr sz="1650" dirty="0">
                <a:latin typeface="Times New Roman"/>
                <a:cs typeface="Times New Roman"/>
              </a:rPr>
              <a:t>	</a:t>
            </a:r>
            <a:r>
              <a:rPr sz="1650" spc="-8" dirty="0">
                <a:latin typeface="Times New Roman"/>
                <a:cs typeface="Times New Roman"/>
              </a:rPr>
              <a:t>table entrie</a:t>
            </a:r>
            <a:r>
              <a:rPr sz="1650" spc="-11" dirty="0">
                <a:latin typeface="Times New Roman"/>
                <a:cs typeface="Times New Roman"/>
              </a:rPr>
              <a:t>s</a:t>
            </a:r>
            <a:r>
              <a:rPr sz="1650" spc="-8" dirty="0">
                <a:latin typeface="Times New Roman"/>
                <a:cs typeface="Times New Roman"/>
              </a:rPr>
              <a:t>.</a:t>
            </a:r>
            <a:endParaRPr sz="1650" dirty="0">
              <a:latin typeface="Times New Roman"/>
              <a:cs typeface="Times New Roman"/>
            </a:endParaRPr>
          </a:p>
          <a:p>
            <a:pPr marL="266700" indent="-257175">
              <a:lnSpc>
                <a:spcPct val="150000"/>
              </a:lnSpc>
              <a:buFont typeface="Arial"/>
              <a:buChar char="•"/>
              <a:tabLst>
                <a:tab pos="266700" algn="l"/>
              </a:tabLst>
            </a:pPr>
            <a:r>
              <a:rPr sz="1650" spc="-131" dirty="0">
                <a:latin typeface="Times New Roman"/>
                <a:cs typeface="Times New Roman"/>
              </a:rPr>
              <a:t>T</a:t>
            </a:r>
            <a:r>
              <a:rPr sz="1650" spc="-8" dirty="0">
                <a:latin typeface="Times New Roman"/>
                <a:cs typeface="Times New Roman"/>
              </a:rPr>
              <a:t>able</a:t>
            </a:r>
            <a:r>
              <a:rPr sz="1650" spc="8" dirty="0">
                <a:latin typeface="Times New Roman"/>
                <a:cs typeface="Times New Roman"/>
              </a:rPr>
              <a:t> </a:t>
            </a:r>
            <a:r>
              <a:rPr sz="1650" spc="-8" dirty="0">
                <a:latin typeface="Times New Roman"/>
                <a:cs typeface="Times New Roman"/>
              </a:rPr>
              <a:t>entries</a:t>
            </a:r>
            <a:r>
              <a:rPr sz="1650" dirty="0">
                <a:latin typeface="Times New Roman"/>
                <a:cs typeface="Times New Roman"/>
              </a:rPr>
              <a:t> </a:t>
            </a:r>
            <a:r>
              <a:rPr sz="1650" spc="-8" dirty="0">
                <a:latin typeface="Times New Roman"/>
                <a:cs typeface="Times New Roman"/>
              </a:rPr>
              <a:t>are</a:t>
            </a:r>
            <a:r>
              <a:rPr sz="1650" spc="4" dirty="0">
                <a:latin typeface="Times New Roman"/>
                <a:cs typeface="Times New Roman"/>
              </a:rPr>
              <a:t> </a:t>
            </a:r>
            <a:r>
              <a:rPr sz="1650" spc="-8" dirty="0">
                <a:latin typeface="Times New Roman"/>
                <a:cs typeface="Times New Roman"/>
              </a:rPr>
              <a:t>c</a:t>
            </a:r>
            <a:r>
              <a:rPr sz="1650" spc="-15" dirty="0">
                <a:latin typeface="Times New Roman"/>
                <a:cs typeface="Times New Roman"/>
              </a:rPr>
              <a:t>a</a:t>
            </a:r>
            <a:r>
              <a:rPr sz="1650" spc="-8" dirty="0">
                <a:latin typeface="Times New Roman"/>
                <a:cs typeface="Times New Roman"/>
              </a:rPr>
              <a:t>lled</a:t>
            </a:r>
            <a:r>
              <a:rPr sz="1650" spc="4" dirty="0">
                <a:latin typeface="Times New Roman"/>
                <a:cs typeface="Times New Roman"/>
              </a:rPr>
              <a:t> </a:t>
            </a:r>
            <a:r>
              <a:rPr sz="1650" spc="-8" dirty="0">
                <a:latin typeface="Times New Roman"/>
                <a:cs typeface="Times New Roman"/>
              </a:rPr>
              <a:t>Content</a:t>
            </a:r>
            <a:r>
              <a:rPr sz="1650" spc="-94" dirty="0">
                <a:latin typeface="Times New Roman"/>
                <a:cs typeface="Times New Roman"/>
              </a:rPr>
              <a:t> </a:t>
            </a:r>
            <a:r>
              <a:rPr sz="1650" spc="-11" dirty="0">
                <a:latin typeface="Times New Roman"/>
                <a:cs typeface="Times New Roman"/>
              </a:rPr>
              <a:t>Address</a:t>
            </a:r>
            <a:r>
              <a:rPr sz="1650" spc="-15" dirty="0">
                <a:latin typeface="Times New Roman"/>
                <a:cs typeface="Times New Roman"/>
              </a:rPr>
              <a:t>a</a:t>
            </a:r>
            <a:r>
              <a:rPr sz="1650" spc="-8" dirty="0">
                <a:latin typeface="Times New Roman"/>
                <a:cs typeface="Times New Roman"/>
              </a:rPr>
              <a:t>ble</a:t>
            </a:r>
            <a:r>
              <a:rPr sz="1650" spc="4" dirty="0">
                <a:latin typeface="Times New Roman"/>
                <a:cs typeface="Times New Roman"/>
              </a:rPr>
              <a:t> </a:t>
            </a:r>
            <a:r>
              <a:rPr sz="1650" spc="-11" dirty="0">
                <a:latin typeface="Times New Roman"/>
                <a:cs typeface="Times New Roman"/>
              </a:rPr>
              <a:t>Me</a:t>
            </a:r>
            <a:r>
              <a:rPr sz="1650" spc="-30" dirty="0">
                <a:latin typeface="Times New Roman"/>
                <a:cs typeface="Times New Roman"/>
              </a:rPr>
              <a:t>m</a:t>
            </a:r>
            <a:r>
              <a:rPr sz="1650" spc="-8" dirty="0">
                <a:latin typeface="Times New Roman"/>
                <a:cs typeface="Times New Roman"/>
              </a:rPr>
              <a:t>or</a:t>
            </a:r>
            <a:r>
              <a:rPr sz="1650" spc="-105" dirty="0">
                <a:latin typeface="Times New Roman"/>
                <a:cs typeface="Times New Roman"/>
              </a:rPr>
              <a:t>y</a:t>
            </a:r>
            <a:r>
              <a:rPr sz="1650" spc="-8" dirty="0">
                <a:latin typeface="Times New Roman"/>
                <a:cs typeface="Times New Roman"/>
              </a:rPr>
              <a:t>.</a:t>
            </a:r>
            <a:endParaRPr sz="1650" dirty="0">
              <a:latin typeface="Times New Roman"/>
              <a:cs typeface="Times New Roman"/>
            </a:endParaRPr>
          </a:p>
          <a:p>
            <a:pPr marL="266700" indent="-257175">
              <a:lnSpc>
                <a:spcPct val="150000"/>
              </a:lnSpc>
              <a:buFont typeface="Arial"/>
              <a:buChar char="•"/>
              <a:tabLst>
                <a:tab pos="266700" algn="l"/>
              </a:tabLst>
            </a:pPr>
            <a:r>
              <a:rPr sz="1650" spc="-11" dirty="0">
                <a:latin typeface="Times New Roman"/>
                <a:cs typeface="Times New Roman"/>
              </a:rPr>
              <a:t>Switch</a:t>
            </a:r>
            <a:r>
              <a:rPr sz="1650" spc="4" dirty="0">
                <a:latin typeface="Times New Roman"/>
                <a:cs typeface="Times New Roman"/>
              </a:rPr>
              <a:t> </a:t>
            </a:r>
            <a:r>
              <a:rPr sz="1650" spc="-11" dirty="0">
                <a:latin typeface="Times New Roman"/>
                <a:cs typeface="Times New Roman"/>
              </a:rPr>
              <a:t>wor</a:t>
            </a:r>
            <a:r>
              <a:rPr sz="1650" spc="-8" dirty="0">
                <a:latin typeface="Times New Roman"/>
                <a:cs typeface="Times New Roman"/>
              </a:rPr>
              <a:t>ks</a:t>
            </a:r>
            <a:r>
              <a:rPr sz="1650" spc="4" dirty="0">
                <a:latin typeface="Times New Roman"/>
                <a:cs typeface="Times New Roman"/>
              </a:rPr>
              <a:t> </a:t>
            </a:r>
            <a:r>
              <a:rPr sz="1650" spc="-11" dirty="0">
                <a:latin typeface="Times New Roman"/>
                <a:cs typeface="Times New Roman"/>
              </a:rPr>
              <a:t>a</a:t>
            </a:r>
            <a:r>
              <a:rPr sz="1650" spc="-8" dirty="0">
                <a:latin typeface="Times New Roman"/>
                <a:cs typeface="Times New Roman"/>
              </a:rPr>
              <a:t>t</a:t>
            </a:r>
            <a:r>
              <a:rPr sz="1650" dirty="0">
                <a:latin typeface="Times New Roman"/>
                <a:cs typeface="Times New Roman"/>
              </a:rPr>
              <a:t> </a:t>
            </a:r>
            <a:r>
              <a:rPr sz="1650" b="1" spc="-11" dirty="0">
                <a:latin typeface="Times New Roman"/>
                <a:cs typeface="Times New Roman"/>
              </a:rPr>
              <a:t>Data</a:t>
            </a:r>
            <a:r>
              <a:rPr sz="1650" b="1" spc="8" dirty="0">
                <a:latin typeface="Times New Roman"/>
                <a:cs typeface="Times New Roman"/>
              </a:rPr>
              <a:t> </a:t>
            </a:r>
            <a:r>
              <a:rPr sz="1650" b="1" spc="-8" dirty="0">
                <a:latin typeface="Times New Roman"/>
                <a:cs typeface="Times New Roman"/>
              </a:rPr>
              <a:t>link</a:t>
            </a:r>
            <a:r>
              <a:rPr sz="1650" b="1" spc="8" dirty="0">
                <a:latin typeface="Times New Roman"/>
                <a:cs typeface="Times New Roman"/>
              </a:rPr>
              <a:t> </a:t>
            </a:r>
            <a:r>
              <a:rPr sz="1650" b="1" spc="-11" dirty="0">
                <a:latin typeface="Times New Roman"/>
                <a:cs typeface="Times New Roman"/>
              </a:rPr>
              <a:t>La</a:t>
            </a:r>
            <a:r>
              <a:rPr sz="1650" b="1" spc="-8" dirty="0">
                <a:latin typeface="Times New Roman"/>
                <a:cs typeface="Times New Roman"/>
              </a:rPr>
              <a:t>yer</a:t>
            </a:r>
            <a:r>
              <a:rPr sz="1650" b="1" spc="-38" dirty="0">
                <a:latin typeface="Times New Roman"/>
                <a:cs typeface="Times New Roman"/>
              </a:rPr>
              <a:t> </a:t>
            </a:r>
            <a:r>
              <a:rPr sz="1650" spc="-8" dirty="0">
                <a:latin typeface="Times New Roman"/>
                <a:cs typeface="Times New Roman"/>
              </a:rPr>
              <a:t>of</a:t>
            </a:r>
            <a:r>
              <a:rPr sz="1650" dirty="0">
                <a:latin typeface="Times New Roman"/>
                <a:cs typeface="Times New Roman"/>
              </a:rPr>
              <a:t> </a:t>
            </a:r>
            <a:r>
              <a:rPr sz="1650" spc="-11" dirty="0">
                <a:latin typeface="Times New Roman"/>
                <a:cs typeface="Times New Roman"/>
              </a:rPr>
              <a:t>OSI</a:t>
            </a:r>
            <a:r>
              <a:rPr sz="1650" spc="11" dirty="0">
                <a:latin typeface="Times New Roman"/>
                <a:cs typeface="Times New Roman"/>
              </a:rPr>
              <a:t> </a:t>
            </a:r>
            <a:r>
              <a:rPr sz="1650" spc="-8" dirty="0">
                <a:latin typeface="Times New Roman"/>
                <a:cs typeface="Times New Roman"/>
              </a:rPr>
              <a:t>Refer</a:t>
            </a:r>
            <a:r>
              <a:rPr sz="1650" spc="-15" dirty="0">
                <a:latin typeface="Times New Roman"/>
                <a:cs typeface="Times New Roman"/>
              </a:rPr>
              <a:t>e</a:t>
            </a:r>
            <a:r>
              <a:rPr sz="1650" spc="-11" dirty="0">
                <a:latin typeface="Times New Roman"/>
                <a:cs typeface="Times New Roman"/>
              </a:rPr>
              <a:t>nce</a:t>
            </a:r>
            <a:r>
              <a:rPr sz="1650" spc="19" dirty="0">
                <a:latin typeface="Times New Roman"/>
                <a:cs typeface="Times New Roman"/>
              </a:rPr>
              <a:t> </a:t>
            </a:r>
            <a:r>
              <a:rPr sz="1650" spc="-30" dirty="0">
                <a:latin typeface="Times New Roman"/>
                <a:cs typeface="Times New Roman"/>
              </a:rPr>
              <a:t>m</a:t>
            </a:r>
            <a:r>
              <a:rPr sz="1650" spc="-11" dirty="0">
                <a:latin typeface="Times New Roman"/>
                <a:cs typeface="Times New Roman"/>
              </a:rPr>
              <a:t>o</a:t>
            </a:r>
            <a:r>
              <a:rPr sz="1650" spc="-8" dirty="0">
                <a:latin typeface="Times New Roman"/>
                <a:cs typeface="Times New Roman"/>
              </a:rPr>
              <a:t>del</a:t>
            </a:r>
            <a:endParaRPr sz="1650" dirty="0">
              <a:latin typeface="Times New Roman"/>
              <a:cs typeface="Times New Roman"/>
            </a:endParaRPr>
          </a:p>
        </p:txBody>
      </p:sp>
      <p:sp>
        <p:nvSpPr>
          <p:cNvPr id="3" name="Date Placeholder 2"/>
          <p:cNvSpPr>
            <a:spLocks noGrp="1"/>
          </p:cNvSpPr>
          <p:nvPr>
            <p:ph type="dt" sz="half" idx="10"/>
          </p:nvPr>
        </p:nvSpPr>
        <p:spPr>
          <a:prstGeom prst="rect">
            <a:avLst/>
          </a:prstGeom>
        </p:spPr>
        <p:txBody>
          <a:bodyPr/>
          <a:lstStyle/>
          <a:p>
            <a:fld id="{BA28944C-225A-4897-8786-28AD21726F7F}" type="datetime5">
              <a:rPr lang="en-US" smtClean="0"/>
              <a:t>19-Jul-25</a:t>
            </a:fld>
            <a:endParaRPr lang="en-US"/>
          </a:p>
        </p:txBody>
      </p:sp>
      <p:sp>
        <p:nvSpPr>
          <p:cNvPr id="5" name="Slide Number Placeholder 4"/>
          <p:cNvSpPr>
            <a:spLocks noGrp="1"/>
          </p:cNvSpPr>
          <p:nvPr>
            <p:ph type="sldNum" sz="quarter" idx="12"/>
          </p:nvPr>
        </p:nvSpPr>
        <p:spPr/>
        <p:txBody>
          <a:bodyPr/>
          <a:lstStyle/>
          <a:p>
            <a:fld id="{46A35AFE-5259-4C18-A598-E788DDECB59E}" type="slidenum">
              <a:rPr lang="en-US" smtClean="0"/>
              <a:t>9</a:t>
            </a:fld>
            <a:endParaRPr lang="en-US"/>
          </a:p>
        </p:txBody>
      </p:sp>
      <p:sp>
        <p:nvSpPr>
          <p:cNvPr id="6" name="Rectangle 5"/>
          <p:cNvSpPr/>
          <p:nvPr/>
        </p:nvSpPr>
        <p:spPr>
          <a:xfrm>
            <a:off x="990600" y="193483"/>
            <a:ext cx="7391400" cy="646331"/>
          </a:xfrm>
          <a:prstGeom prst="rect">
            <a:avLst/>
          </a:prstGeom>
        </p:spPr>
        <p:txBody>
          <a:bodyPr wrap="square">
            <a:spAutoFit/>
          </a:bodyPr>
          <a:lstStyle/>
          <a:p>
            <a:pPr marL="9525" algn="ctr">
              <a:spcBef>
                <a:spcPts val="971"/>
              </a:spcBef>
            </a:pPr>
            <a:r>
              <a:rPr lang="en-US" sz="3600" b="1" dirty="0">
                <a:solidFill>
                  <a:srgbClr val="FF0000"/>
                </a:solidFill>
                <a:latin typeface="Times New Roman"/>
                <a:cs typeface="Times New Roman"/>
              </a:rPr>
              <a:t>S</a:t>
            </a:r>
            <a:r>
              <a:rPr lang="en-US" sz="3600" b="1" spc="-15" dirty="0">
                <a:solidFill>
                  <a:srgbClr val="FF0000"/>
                </a:solidFill>
                <a:latin typeface="Times New Roman"/>
                <a:cs typeface="Times New Roman"/>
              </a:rPr>
              <a:t>w</a:t>
            </a:r>
            <a:r>
              <a:rPr lang="en-US" sz="3600" b="1" dirty="0">
                <a:solidFill>
                  <a:srgbClr val="FF0000"/>
                </a:solidFill>
                <a:latin typeface="Times New Roman"/>
                <a:cs typeface="Times New Roman"/>
              </a:rPr>
              <a:t>i</a:t>
            </a:r>
            <a:r>
              <a:rPr lang="en-US" sz="3600" b="1" spc="4" dirty="0">
                <a:solidFill>
                  <a:srgbClr val="FF0000"/>
                </a:solidFill>
                <a:latin typeface="Times New Roman"/>
                <a:cs typeface="Times New Roman"/>
              </a:rPr>
              <a:t>t</a:t>
            </a:r>
            <a:r>
              <a:rPr lang="en-US" sz="3600" b="1" dirty="0">
                <a:solidFill>
                  <a:srgbClr val="FF0000"/>
                </a:solidFill>
                <a:latin typeface="Times New Roman"/>
                <a:cs typeface="Times New Roman"/>
              </a:rPr>
              <a:t>ch:</a:t>
            </a:r>
            <a:endParaRPr lang="en-US" sz="3600" dirty="0">
              <a:solidFill>
                <a:srgbClr val="FF0000"/>
              </a:solidFill>
              <a:latin typeface="Times New Roman"/>
              <a:cs typeface="Times New Roman"/>
            </a:endParaRPr>
          </a:p>
        </p:txBody>
      </p:sp>
    </p:spTree>
    <p:extLst>
      <p:ext uri="{BB962C8B-B14F-4D97-AF65-F5344CB8AC3E}">
        <p14:creationId xmlns:p14="http://schemas.microsoft.com/office/powerpoint/2010/main" val="2587339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839</TotalTime>
  <Words>5906</Words>
  <Application>Microsoft Office PowerPoint</Application>
  <PresentationFormat>On-screen Show (4:3)</PresentationFormat>
  <Paragraphs>442</Paragraphs>
  <Slides>71</Slides>
  <Notes>29</Notes>
  <HiddenSlides>0</HiddenSlides>
  <MMClips>0</MMClips>
  <ScaleCrop>false</ScaleCrop>
  <HeadingPairs>
    <vt:vector size="4" baseType="variant">
      <vt:variant>
        <vt:lpstr>Theme</vt:lpstr>
      </vt:variant>
      <vt:variant>
        <vt:i4>3</vt:i4>
      </vt:variant>
      <vt:variant>
        <vt:lpstr>Slide Titles</vt:lpstr>
      </vt:variant>
      <vt:variant>
        <vt:i4>71</vt:i4>
      </vt:variant>
    </vt:vector>
  </HeadingPairs>
  <TitlesOfParts>
    <vt:vector size="74" baseType="lpstr">
      <vt:lpstr>Office Theme</vt:lpstr>
      <vt:lpstr>1_Office Theme</vt:lpstr>
      <vt:lpstr>2_Office Theme</vt:lpstr>
      <vt:lpstr>PowerPoint Presentation</vt:lpstr>
      <vt:lpstr>PowerPoint Presentation</vt:lpstr>
      <vt:lpstr>Networking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the difference between?</vt:lpstr>
      <vt:lpstr> Data Transmission Media: </vt:lpstr>
      <vt:lpstr>Data Transmission Media: </vt:lpstr>
      <vt:lpstr> Data Transmission Media: </vt:lpstr>
      <vt:lpstr> Twisted Pair (TP): </vt:lpstr>
      <vt:lpstr> Twisted Pair (TP): </vt:lpstr>
      <vt:lpstr> Twisted Pair (TP): </vt:lpstr>
      <vt:lpstr> Twisted Pair (TP): </vt:lpstr>
      <vt:lpstr>PowerPoint Presentation</vt:lpstr>
      <vt:lpstr>PowerPoint Presentation</vt:lpstr>
      <vt:lpstr>PowerPoint Presentation</vt:lpstr>
      <vt:lpstr>Coaxial Cable: </vt:lpstr>
      <vt:lpstr>PowerPoint Presentation</vt:lpstr>
      <vt:lpstr> Coaxial Cable: </vt:lpstr>
      <vt:lpstr> Coaxial Cable: </vt:lpstr>
      <vt:lpstr> Coaxial Cable: </vt:lpstr>
      <vt:lpstr> Coaxial Cable: </vt:lpstr>
      <vt:lpstr> Optical Fiber: </vt:lpstr>
      <vt:lpstr>Fiber Optic Layers</vt:lpstr>
      <vt:lpstr>  The Advantages of Optical Fibers over wires are:  </vt:lpstr>
      <vt:lpstr> The Disadvantages of Optical Fiber are: </vt:lpstr>
      <vt:lpstr>PowerPoint Presentation</vt:lpstr>
      <vt:lpstr>Radio Waves</vt:lpstr>
      <vt:lpstr>Microwave Transmission: </vt:lpstr>
      <vt:lpstr>Micro Waves</vt:lpstr>
      <vt:lpstr>Micro Waves</vt:lpstr>
      <vt:lpstr>Infrared</vt:lpstr>
      <vt:lpstr>Satellite Transmission: </vt:lpstr>
      <vt:lpstr>Satellite Transmission: </vt:lpstr>
      <vt:lpstr>Satellite Transmission: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Ayush Tuladhar</cp:lastModifiedBy>
  <cp:revision>138</cp:revision>
  <dcterms:created xsi:type="dcterms:W3CDTF">2018-01-12T08:03:38Z</dcterms:created>
  <dcterms:modified xsi:type="dcterms:W3CDTF">2025-07-19T13:00:23Z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2018-01-12T00:00:00Z</vt:filetime>
  </property>
  <property fmtid="{D5CDD505-2E9C-101B-9397-08002B2CF9AE}" pid="3" name="LastSaved">
    <vt:filetime>2018-01-12T00:00:00Z</vt:filetime>
  </property>
</Properties>
</file>