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10" r:id="rId1"/>
  </p:sldMasterIdLst>
  <p:notesMasterIdLst>
    <p:notesMasterId r:id="rId125"/>
  </p:notesMasterIdLst>
  <p:sldIdLst>
    <p:sldId id="397" r:id="rId2"/>
    <p:sldId id="398" r:id="rId3"/>
    <p:sldId id="257" r:id="rId4"/>
    <p:sldId id="473" r:id="rId5"/>
    <p:sldId id="401" r:id="rId6"/>
    <p:sldId id="402" r:id="rId7"/>
    <p:sldId id="403" r:id="rId8"/>
    <p:sldId id="258" r:id="rId9"/>
    <p:sldId id="259" r:id="rId10"/>
    <p:sldId id="400" r:id="rId11"/>
    <p:sldId id="265" r:id="rId12"/>
    <p:sldId id="404" r:id="rId13"/>
    <p:sldId id="474" r:id="rId14"/>
    <p:sldId id="475" r:id="rId15"/>
    <p:sldId id="476" r:id="rId16"/>
    <p:sldId id="477" r:id="rId17"/>
    <p:sldId id="411" r:id="rId18"/>
    <p:sldId id="442" r:id="rId19"/>
    <p:sldId id="414" r:id="rId20"/>
    <p:sldId id="415" r:id="rId21"/>
    <p:sldId id="412" r:id="rId22"/>
    <p:sldId id="417" r:id="rId23"/>
    <p:sldId id="416" r:id="rId24"/>
    <p:sldId id="419" r:id="rId25"/>
    <p:sldId id="420" r:id="rId26"/>
    <p:sldId id="421" r:id="rId27"/>
    <p:sldId id="422" r:id="rId28"/>
    <p:sldId id="444" r:id="rId29"/>
    <p:sldId id="445" r:id="rId30"/>
    <p:sldId id="443" r:id="rId31"/>
    <p:sldId id="423" r:id="rId32"/>
    <p:sldId id="446" r:id="rId33"/>
    <p:sldId id="435" r:id="rId34"/>
    <p:sldId id="447" r:id="rId35"/>
    <p:sldId id="448" r:id="rId36"/>
    <p:sldId id="449" r:id="rId37"/>
    <p:sldId id="424" r:id="rId38"/>
    <p:sldId id="437" r:id="rId39"/>
    <p:sldId id="450" r:id="rId40"/>
    <p:sldId id="425" r:id="rId41"/>
    <p:sldId id="438" r:id="rId42"/>
    <p:sldId id="439" r:id="rId43"/>
    <p:sldId id="440" r:id="rId44"/>
    <p:sldId id="441" r:id="rId45"/>
    <p:sldId id="290" r:id="rId46"/>
    <p:sldId id="426" r:id="rId47"/>
    <p:sldId id="267" r:id="rId48"/>
    <p:sldId id="268" r:id="rId49"/>
    <p:sldId id="269" r:id="rId50"/>
    <p:sldId id="270" r:id="rId51"/>
    <p:sldId id="271" r:id="rId52"/>
    <p:sldId id="272" r:id="rId53"/>
    <p:sldId id="273" r:id="rId54"/>
    <p:sldId id="274" r:id="rId55"/>
    <p:sldId id="276" r:id="rId56"/>
    <p:sldId id="275" r:id="rId57"/>
    <p:sldId id="277" r:id="rId58"/>
    <p:sldId id="278" r:id="rId59"/>
    <p:sldId id="279" r:id="rId60"/>
    <p:sldId id="280" r:id="rId61"/>
    <p:sldId id="281" r:id="rId62"/>
    <p:sldId id="313" r:id="rId63"/>
    <p:sldId id="291" r:id="rId64"/>
    <p:sldId id="452" r:id="rId65"/>
    <p:sldId id="453" r:id="rId66"/>
    <p:sldId id="454" r:id="rId67"/>
    <p:sldId id="455" r:id="rId68"/>
    <p:sldId id="485" r:id="rId69"/>
    <p:sldId id="482" r:id="rId70"/>
    <p:sldId id="456" r:id="rId71"/>
    <p:sldId id="484" r:id="rId72"/>
    <p:sldId id="483" r:id="rId73"/>
    <p:sldId id="457" r:id="rId74"/>
    <p:sldId id="458" r:id="rId75"/>
    <p:sldId id="486" r:id="rId76"/>
    <p:sldId id="487" r:id="rId77"/>
    <p:sldId id="459" r:id="rId78"/>
    <p:sldId id="460" r:id="rId79"/>
    <p:sldId id="478" r:id="rId80"/>
    <p:sldId id="461" r:id="rId81"/>
    <p:sldId id="479" r:id="rId82"/>
    <p:sldId id="480" r:id="rId83"/>
    <p:sldId id="481" r:id="rId84"/>
    <p:sldId id="462" r:id="rId85"/>
    <p:sldId id="463" r:id="rId86"/>
    <p:sldId id="464" r:id="rId87"/>
    <p:sldId id="466" r:id="rId88"/>
    <p:sldId id="467" r:id="rId89"/>
    <p:sldId id="468" r:id="rId90"/>
    <p:sldId id="488" r:id="rId91"/>
    <p:sldId id="469" r:id="rId92"/>
    <p:sldId id="471" r:id="rId93"/>
    <p:sldId id="470" r:id="rId94"/>
    <p:sldId id="489" r:id="rId95"/>
    <p:sldId id="472" r:id="rId96"/>
    <p:sldId id="317" r:id="rId97"/>
    <p:sldId id="491" r:id="rId98"/>
    <p:sldId id="492" r:id="rId99"/>
    <p:sldId id="493" r:id="rId100"/>
    <p:sldId id="494" r:id="rId101"/>
    <p:sldId id="495" r:id="rId102"/>
    <p:sldId id="496" r:id="rId103"/>
    <p:sldId id="497" r:id="rId104"/>
    <p:sldId id="498" r:id="rId105"/>
    <p:sldId id="499" r:id="rId106"/>
    <p:sldId id="501" r:id="rId107"/>
    <p:sldId id="502" r:id="rId108"/>
    <p:sldId id="503" r:id="rId109"/>
    <p:sldId id="504" r:id="rId110"/>
    <p:sldId id="512" r:id="rId111"/>
    <p:sldId id="505" r:id="rId112"/>
    <p:sldId id="490" r:id="rId113"/>
    <p:sldId id="318" r:id="rId114"/>
    <p:sldId id="506" r:id="rId115"/>
    <p:sldId id="507" r:id="rId116"/>
    <p:sldId id="508" r:id="rId117"/>
    <p:sldId id="509" r:id="rId118"/>
    <p:sldId id="510" r:id="rId119"/>
    <p:sldId id="511" r:id="rId120"/>
    <p:sldId id="324" r:id="rId121"/>
    <p:sldId id="325" r:id="rId122"/>
    <p:sldId id="327" r:id="rId123"/>
    <p:sldId id="396" r:id="rId124"/>
  </p:sldIdLst>
  <p:sldSz cx="9144000" cy="68881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58"/>
      </p:cViewPr>
      <p:guideLst>
        <p:guide orient="horz" pos="216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theme" Target="theme/theme1.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viewProps" Target="viewProp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61" Type="http://schemas.openxmlformats.org/officeDocument/2006/relationships/slide" Target="slides/slide60.xml" /><Relationship Id="rId82" Type="http://schemas.openxmlformats.org/officeDocument/2006/relationships/slide" Target="slides/slide8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B5170-0242-4013-A524-DEB710A2D48E}" type="datetimeFigureOut">
              <a:rPr lang="en-US" smtClean="0"/>
              <a:t>7/19/2025</a:t>
            </a:fld>
            <a:endParaRPr lang="en-US"/>
          </a:p>
        </p:txBody>
      </p:sp>
      <p:sp>
        <p:nvSpPr>
          <p:cNvPr id="4" name="Slide Image Placeholder 3"/>
          <p:cNvSpPr>
            <a:spLocks noGrp="1" noRot="1" noChangeAspect="1"/>
          </p:cNvSpPr>
          <p:nvPr>
            <p:ph type="sldImg" idx="2"/>
          </p:nvPr>
        </p:nvSpPr>
        <p:spPr>
          <a:xfrm>
            <a:off x="1381125" y="1143000"/>
            <a:ext cx="4095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2C58E-E802-4960-AE50-8845C8D1B097}" type="slidenum">
              <a:rPr lang="en-US" smtClean="0"/>
              <a:t>‹#›</a:t>
            </a:fld>
            <a:endParaRPr lang="en-US"/>
          </a:p>
        </p:txBody>
      </p:sp>
    </p:spTree>
    <p:extLst>
      <p:ext uri="{BB962C8B-B14F-4D97-AF65-F5344CB8AC3E}">
        <p14:creationId xmlns:p14="http://schemas.microsoft.com/office/powerpoint/2010/main" val="265958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2C58E-E802-4960-AE50-8845C8D1B097}" type="slidenum">
              <a:rPr lang="en-US" smtClean="0"/>
              <a:t>78</a:t>
            </a:fld>
            <a:endParaRPr lang="en-US"/>
          </a:p>
        </p:txBody>
      </p:sp>
    </p:spTree>
    <p:extLst>
      <p:ext uri="{BB962C8B-B14F-4D97-AF65-F5344CB8AC3E}">
        <p14:creationId xmlns:p14="http://schemas.microsoft.com/office/powerpoint/2010/main" val="442751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58F63-8CD8-7870-A389-D8A764D24E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699820-C80F-4832-9F7B-32C47DBE2C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1FC0D8-633A-EBF9-8375-B65506AA7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7D5523-EC02-B6FD-76C1-02FBFC3431DE}"/>
              </a:ext>
            </a:extLst>
          </p:cNvPr>
          <p:cNvSpPr>
            <a:spLocks noGrp="1"/>
          </p:cNvSpPr>
          <p:nvPr>
            <p:ph type="sldNum" sz="quarter" idx="5"/>
          </p:nvPr>
        </p:nvSpPr>
        <p:spPr/>
        <p:txBody>
          <a:bodyPr/>
          <a:lstStyle/>
          <a:p>
            <a:fld id="{96E2C58E-E802-4960-AE50-8845C8D1B097}" type="slidenum">
              <a:rPr lang="en-US" smtClean="0"/>
              <a:t>107</a:t>
            </a:fld>
            <a:endParaRPr lang="en-US"/>
          </a:p>
        </p:txBody>
      </p:sp>
    </p:spTree>
    <p:extLst>
      <p:ext uri="{BB962C8B-B14F-4D97-AF65-F5344CB8AC3E}">
        <p14:creationId xmlns:p14="http://schemas.microsoft.com/office/powerpoint/2010/main" val="137848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D8575-65A1-BF42-D59F-70F3B5D581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10D4A-9D7B-18D1-3851-668ADDE5A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22561-224D-5488-39A1-7FFDBD717B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A51944-3C78-AC99-6CA9-CBCB64044C5A}"/>
              </a:ext>
            </a:extLst>
          </p:cNvPr>
          <p:cNvSpPr>
            <a:spLocks noGrp="1"/>
          </p:cNvSpPr>
          <p:nvPr>
            <p:ph type="sldNum" sz="quarter" idx="5"/>
          </p:nvPr>
        </p:nvSpPr>
        <p:spPr/>
        <p:txBody>
          <a:bodyPr/>
          <a:lstStyle/>
          <a:p>
            <a:fld id="{96E2C58E-E802-4960-AE50-8845C8D1B097}" type="slidenum">
              <a:rPr lang="en-US" smtClean="0"/>
              <a:t>108</a:t>
            </a:fld>
            <a:endParaRPr lang="en-US"/>
          </a:p>
        </p:txBody>
      </p:sp>
    </p:spTree>
    <p:extLst>
      <p:ext uri="{BB962C8B-B14F-4D97-AF65-F5344CB8AC3E}">
        <p14:creationId xmlns:p14="http://schemas.microsoft.com/office/powerpoint/2010/main" val="1827967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D6E6D-0C90-A068-25CC-456CD7BDD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8E361-1C08-CE5D-351F-7618CA7B2A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0DACF5-1EE9-3367-7B90-6776618C3E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9B9CD1-849C-29AF-C037-C985BB25478B}"/>
              </a:ext>
            </a:extLst>
          </p:cNvPr>
          <p:cNvSpPr>
            <a:spLocks noGrp="1"/>
          </p:cNvSpPr>
          <p:nvPr>
            <p:ph type="sldNum" sz="quarter" idx="5"/>
          </p:nvPr>
        </p:nvSpPr>
        <p:spPr/>
        <p:txBody>
          <a:bodyPr/>
          <a:lstStyle/>
          <a:p>
            <a:fld id="{96E2C58E-E802-4960-AE50-8845C8D1B097}" type="slidenum">
              <a:rPr lang="en-US" smtClean="0"/>
              <a:t>109</a:t>
            </a:fld>
            <a:endParaRPr lang="en-US"/>
          </a:p>
        </p:txBody>
      </p:sp>
    </p:spTree>
    <p:extLst>
      <p:ext uri="{BB962C8B-B14F-4D97-AF65-F5344CB8AC3E}">
        <p14:creationId xmlns:p14="http://schemas.microsoft.com/office/powerpoint/2010/main" val="113178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AFB27-7060-26D2-9031-DDA276DA0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4043D4-71D9-0133-A6ED-AD0A5EB63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E3D1B9-315D-804D-449A-E014D504A1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747FCB-DC9B-3A12-C42E-B443FD586E95}"/>
              </a:ext>
            </a:extLst>
          </p:cNvPr>
          <p:cNvSpPr>
            <a:spLocks noGrp="1"/>
          </p:cNvSpPr>
          <p:nvPr>
            <p:ph type="sldNum" sz="quarter" idx="5"/>
          </p:nvPr>
        </p:nvSpPr>
        <p:spPr/>
        <p:txBody>
          <a:bodyPr/>
          <a:lstStyle/>
          <a:p>
            <a:fld id="{96E2C58E-E802-4960-AE50-8845C8D1B097}" type="slidenum">
              <a:rPr lang="en-US" smtClean="0"/>
              <a:t>110</a:t>
            </a:fld>
            <a:endParaRPr lang="en-US"/>
          </a:p>
        </p:txBody>
      </p:sp>
    </p:spTree>
    <p:extLst>
      <p:ext uri="{BB962C8B-B14F-4D97-AF65-F5344CB8AC3E}">
        <p14:creationId xmlns:p14="http://schemas.microsoft.com/office/powerpoint/2010/main" val="259667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C4668-B0DD-B75D-AC61-6D8EB5286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9FC62-8127-1DB2-96F7-B4CE846C1B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11FF88-3803-91C1-678D-7D462DB41E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080181-74BB-9697-733D-CF21BCAC0415}"/>
              </a:ext>
            </a:extLst>
          </p:cNvPr>
          <p:cNvSpPr>
            <a:spLocks noGrp="1"/>
          </p:cNvSpPr>
          <p:nvPr>
            <p:ph type="sldNum" sz="quarter" idx="5"/>
          </p:nvPr>
        </p:nvSpPr>
        <p:spPr/>
        <p:txBody>
          <a:bodyPr/>
          <a:lstStyle/>
          <a:p>
            <a:fld id="{96E2C58E-E802-4960-AE50-8845C8D1B097}" type="slidenum">
              <a:rPr lang="en-US" smtClean="0"/>
              <a:t>111</a:t>
            </a:fld>
            <a:endParaRPr lang="en-US"/>
          </a:p>
        </p:txBody>
      </p:sp>
    </p:spTree>
    <p:extLst>
      <p:ext uri="{BB962C8B-B14F-4D97-AF65-F5344CB8AC3E}">
        <p14:creationId xmlns:p14="http://schemas.microsoft.com/office/powerpoint/2010/main" val="399639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2C58E-E802-4960-AE50-8845C8D1B097}" type="slidenum">
              <a:rPr lang="en-US" smtClean="0"/>
              <a:t>99</a:t>
            </a:fld>
            <a:endParaRPr lang="en-US"/>
          </a:p>
        </p:txBody>
      </p:sp>
    </p:spTree>
    <p:extLst>
      <p:ext uri="{BB962C8B-B14F-4D97-AF65-F5344CB8AC3E}">
        <p14:creationId xmlns:p14="http://schemas.microsoft.com/office/powerpoint/2010/main" val="182605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2BF13-D9A9-9EBA-CD3F-330F90CE84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BEF7AA-7965-80AE-8D09-806A357D3D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B11215-2199-7D9D-0EAF-43A554755D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73DA18-391A-D1E3-8EE9-D1FEFC57BE62}"/>
              </a:ext>
            </a:extLst>
          </p:cNvPr>
          <p:cNvSpPr>
            <a:spLocks noGrp="1"/>
          </p:cNvSpPr>
          <p:nvPr>
            <p:ph type="sldNum" sz="quarter" idx="5"/>
          </p:nvPr>
        </p:nvSpPr>
        <p:spPr/>
        <p:txBody>
          <a:bodyPr/>
          <a:lstStyle/>
          <a:p>
            <a:fld id="{96E2C58E-E802-4960-AE50-8845C8D1B097}" type="slidenum">
              <a:rPr lang="en-US" smtClean="0"/>
              <a:t>100</a:t>
            </a:fld>
            <a:endParaRPr lang="en-US"/>
          </a:p>
        </p:txBody>
      </p:sp>
    </p:spTree>
    <p:extLst>
      <p:ext uri="{BB962C8B-B14F-4D97-AF65-F5344CB8AC3E}">
        <p14:creationId xmlns:p14="http://schemas.microsoft.com/office/powerpoint/2010/main" val="317362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A8F80-2951-F4DB-FD57-A2FA0F3C4C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CEC1D3-DA9C-F2A4-204C-79D8E59FD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26BD25-2EE7-8B85-94B8-F3633C8DED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977653-801F-6781-5AE6-66CFDC38E96B}"/>
              </a:ext>
            </a:extLst>
          </p:cNvPr>
          <p:cNvSpPr>
            <a:spLocks noGrp="1"/>
          </p:cNvSpPr>
          <p:nvPr>
            <p:ph type="sldNum" sz="quarter" idx="5"/>
          </p:nvPr>
        </p:nvSpPr>
        <p:spPr/>
        <p:txBody>
          <a:bodyPr/>
          <a:lstStyle/>
          <a:p>
            <a:fld id="{96E2C58E-E802-4960-AE50-8845C8D1B097}" type="slidenum">
              <a:rPr lang="en-US" smtClean="0"/>
              <a:t>101</a:t>
            </a:fld>
            <a:endParaRPr lang="en-US"/>
          </a:p>
        </p:txBody>
      </p:sp>
    </p:spTree>
    <p:extLst>
      <p:ext uri="{BB962C8B-B14F-4D97-AF65-F5344CB8AC3E}">
        <p14:creationId xmlns:p14="http://schemas.microsoft.com/office/powerpoint/2010/main" val="258361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AF5D3-4817-184C-C048-B70128754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EC3DC-CC8D-29A8-2B28-F21F6D770F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AFB21-D1F8-39B8-CB3B-A4E78E2A3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1FB833-C8A5-86C0-22BF-F87BD0392331}"/>
              </a:ext>
            </a:extLst>
          </p:cNvPr>
          <p:cNvSpPr>
            <a:spLocks noGrp="1"/>
          </p:cNvSpPr>
          <p:nvPr>
            <p:ph type="sldNum" sz="quarter" idx="5"/>
          </p:nvPr>
        </p:nvSpPr>
        <p:spPr/>
        <p:txBody>
          <a:bodyPr/>
          <a:lstStyle/>
          <a:p>
            <a:fld id="{96E2C58E-E802-4960-AE50-8845C8D1B097}" type="slidenum">
              <a:rPr lang="en-US" smtClean="0"/>
              <a:t>102</a:t>
            </a:fld>
            <a:endParaRPr lang="en-US"/>
          </a:p>
        </p:txBody>
      </p:sp>
    </p:spTree>
    <p:extLst>
      <p:ext uri="{BB962C8B-B14F-4D97-AF65-F5344CB8AC3E}">
        <p14:creationId xmlns:p14="http://schemas.microsoft.com/office/powerpoint/2010/main" val="2704749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A7803-FF16-8458-E84E-B816C887B0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3E5AD5-EFB6-7980-D2B6-1F79826BEA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03B79-6774-CA12-94F6-A9C7DA53AB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B526D8-8C62-F6BE-0C04-D6FAB81C5377}"/>
              </a:ext>
            </a:extLst>
          </p:cNvPr>
          <p:cNvSpPr>
            <a:spLocks noGrp="1"/>
          </p:cNvSpPr>
          <p:nvPr>
            <p:ph type="sldNum" sz="quarter" idx="5"/>
          </p:nvPr>
        </p:nvSpPr>
        <p:spPr/>
        <p:txBody>
          <a:bodyPr/>
          <a:lstStyle/>
          <a:p>
            <a:fld id="{96E2C58E-E802-4960-AE50-8845C8D1B097}" type="slidenum">
              <a:rPr lang="en-US" smtClean="0"/>
              <a:t>103</a:t>
            </a:fld>
            <a:endParaRPr lang="en-US"/>
          </a:p>
        </p:txBody>
      </p:sp>
    </p:spTree>
    <p:extLst>
      <p:ext uri="{BB962C8B-B14F-4D97-AF65-F5344CB8AC3E}">
        <p14:creationId xmlns:p14="http://schemas.microsoft.com/office/powerpoint/2010/main" val="196396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4FBEB-F55D-37F9-449F-CFD7A6CCB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6992A-18D0-DE6B-EF55-B2647025F0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4DCD80-75A7-475E-3332-66DE3E5943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73A277-F28D-33C0-EF61-74AB9F4A0E2B}"/>
              </a:ext>
            </a:extLst>
          </p:cNvPr>
          <p:cNvSpPr>
            <a:spLocks noGrp="1"/>
          </p:cNvSpPr>
          <p:nvPr>
            <p:ph type="sldNum" sz="quarter" idx="5"/>
          </p:nvPr>
        </p:nvSpPr>
        <p:spPr/>
        <p:txBody>
          <a:bodyPr/>
          <a:lstStyle/>
          <a:p>
            <a:fld id="{96E2C58E-E802-4960-AE50-8845C8D1B097}" type="slidenum">
              <a:rPr lang="en-US" smtClean="0"/>
              <a:t>104</a:t>
            </a:fld>
            <a:endParaRPr lang="en-US"/>
          </a:p>
        </p:txBody>
      </p:sp>
    </p:spTree>
    <p:extLst>
      <p:ext uri="{BB962C8B-B14F-4D97-AF65-F5344CB8AC3E}">
        <p14:creationId xmlns:p14="http://schemas.microsoft.com/office/powerpoint/2010/main" val="7886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F9342-6DEC-13C2-428A-B258CB0D4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F7C5E-268C-2544-469B-BC1AEE9692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73A581-C821-2EF1-7E0D-852D11E7B5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6F10E2-B481-E81F-17D6-9CF60F19D9D2}"/>
              </a:ext>
            </a:extLst>
          </p:cNvPr>
          <p:cNvSpPr>
            <a:spLocks noGrp="1"/>
          </p:cNvSpPr>
          <p:nvPr>
            <p:ph type="sldNum" sz="quarter" idx="5"/>
          </p:nvPr>
        </p:nvSpPr>
        <p:spPr/>
        <p:txBody>
          <a:bodyPr/>
          <a:lstStyle/>
          <a:p>
            <a:fld id="{96E2C58E-E802-4960-AE50-8845C8D1B097}" type="slidenum">
              <a:rPr lang="en-US" smtClean="0"/>
              <a:t>105</a:t>
            </a:fld>
            <a:endParaRPr lang="en-US"/>
          </a:p>
        </p:txBody>
      </p:sp>
    </p:spTree>
    <p:extLst>
      <p:ext uri="{BB962C8B-B14F-4D97-AF65-F5344CB8AC3E}">
        <p14:creationId xmlns:p14="http://schemas.microsoft.com/office/powerpoint/2010/main" val="183638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8B5D3-7141-6F2B-77CE-712DDBFBE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F02FD-AFC5-43E7-C595-9FBA3B6A3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F9D35-3261-7318-8F6E-85ED3E55AE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A6AE7B-6C00-2FF2-7DDC-DD87AB1AE530}"/>
              </a:ext>
            </a:extLst>
          </p:cNvPr>
          <p:cNvSpPr>
            <a:spLocks noGrp="1"/>
          </p:cNvSpPr>
          <p:nvPr>
            <p:ph type="sldNum" sz="quarter" idx="5"/>
          </p:nvPr>
        </p:nvSpPr>
        <p:spPr/>
        <p:txBody>
          <a:bodyPr/>
          <a:lstStyle/>
          <a:p>
            <a:fld id="{96E2C58E-E802-4960-AE50-8845C8D1B097}" type="slidenum">
              <a:rPr lang="en-US" smtClean="0"/>
              <a:t>106</a:t>
            </a:fld>
            <a:endParaRPr lang="en-US"/>
          </a:p>
        </p:txBody>
      </p:sp>
    </p:spTree>
    <p:extLst>
      <p:ext uri="{BB962C8B-B14F-4D97-AF65-F5344CB8AC3E}">
        <p14:creationId xmlns:p14="http://schemas.microsoft.com/office/powerpoint/2010/main" val="209930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p:nvSpPr>
        <p:spPr>
          <a:xfrm>
            <a:off x="5410200" y="3910946"/>
            <a:ext cx="3733800" cy="3189"/>
          </a:xfrm>
          <a:custGeom>
            <a:avLst/>
            <a:gdLst/>
            <a:ahLst/>
            <a:cxnLst/>
            <a:rect l="l" t="t" r="r" b="b"/>
            <a:pathLst>
              <a:path w="3733800" h="3175">
                <a:moveTo>
                  <a:pt x="0" y="3047"/>
                </a:moveTo>
                <a:lnTo>
                  <a:pt x="3733800" y="3047"/>
                </a:lnTo>
                <a:lnTo>
                  <a:pt x="3733800" y="0"/>
                </a:lnTo>
                <a:lnTo>
                  <a:pt x="0" y="0"/>
                </a:lnTo>
                <a:lnTo>
                  <a:pt x="0" y="3047"/>
                </a:lnTo>
                <a:close/>
              </a:path>
            </a:pathLst>
          </a:custGeom>
          <a:solidFill>
            <a:srgbClr val="438085"/>
          </a:solidFill>
        </p:spPr>
        <p:txBody>
          <a:bodyPr wrap="square" lIns="0" tIns="0" rIns="0" bIns="0" rtlCol="0"/>
          <a:lstStyle/>
          <a:p>
            <a:endParaRPr sz="1800"/>
          </a:p>
        </p:txBody>
      </p:sp>
      <p:sp>
        <p:nvSpPr>
          <p:cNvPr id="17" name="bk object 17"/>
          <p:cNvSpPr/>
          <p:nvPr/>
        </p:nvSpPr>
        <p:spPr>
          <a:xfrm>
            <a:off x="5410200" y="3914007"/>
            <a:ext cx="3733800" cy="193251"/>
          </a:xfrm>
          <a:custGeom>
            <a:avLst/>
            <a:gdLst/>
            <a:ahLst/>
            <a:cxnLst/>
            <a:rect l="l" t="t" r="r" b="b"/>
            <a:pathLst>
              <a:path w="3733800" h="192404">
                <a:moveTo>
                  <a:pt x="0" y="192023"/>
                </a:moveTo>
                <a:lnTo>
                  <a:pt x="3733800" y="192023"/>
                </a:lnTo>
                <a:lnTo>
                  <a:pt x="3733800" y="0"/>
                </a:lnTo>
                <a:lnTo>
                  <a:pt x="0" y="0"/>
                </a:lnTo>
                <a:lnTo>
                  <a:pt x="0" y="192023"/>
                </a:lnTo>
                <a:close/>
              </a:path>
            </a:pathLst>
          </a:custGeom>
          <a:solidFill>
            <a:srgbClr val="438085">
              <a:alpha val="50195"/>
            </a:srgbClr>
          </a:solidFill>
        </p:spPr>
        <p:txBody>
          <a:bodyPr wrap="square" lIns="0" tIns="0" rIns="0" bIns="0" rtlCol="0"/>
          <a:lstStyle/>
          <a:p>
            <a:endParaRPr sz="1800"/>
          </a:p>
        </p:txBody>
      </p:sp>
      <p:sp>
        <p:nvSpPr>
          <p:cNvPr id="18" name="bk object 18"/>
          <p:cNvSpPr/>
          <p:nvPr/>
        </p:nvSpPr>
        <p:spPr>
          <a:xfrm>
            <a:off x="5410200" y="4137489"/>
            <a:ext cx="3733800" cy="0"/>
          </a:xfrm>
          <a:custGeom>
            <a:avLst/>
            <a:gdLst/>
            <a:ahLst/>
            <a:cxnLst/>
            <a:rect l="l" t="t" r="r" b="b"/>
            <a:pathLst>
              <a:path w="3733800">
                <a:moveTo>
                  <a:pt x="0" y="0"/>
                </a:moveTo>
                <a:lnTo>
                  <a:pt x="3733800" y="0"/>
                </a:lnTo>
              </a:path>
            </a:pathLst>
          </a:custGeom>
          <a:ln w="9143">
            <a:solidFill>
              <a:srgbClr val="438085"/>
            </a:solidFill>
          </a:ln>
        </p:spPr>
        <p:txBody>
          <a:bodyPr wrap="square" lIns="0" tIns="0" rIns="0" bIns="0" rtlCol="0"/>
          <a:lstStyle/>
          <a:p>
            <a:endParaRPr sz="1800"/>
          </a:p>
        </p:txBody>
      </p:sp>
      <p:sp>
        <p:nvSpPr>
          <p:cNvPr id="19" name="bk object 19"/>
          <p:cNvSpPr/>
          <p:nvPr/>
        </p:nvSpPr>
        <p:spPr>
          <a:xfrm>
            <a:off x="5410200" y="3993603"/>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sz="1800"/>
          </a:p>
        </p:txBody>
      </p:sp>
      <p:sp>
        <p:nvSpPr>
          <p:cNvPr id="20" name="bk object 20"/>
          <p:cNvSpPr/>
          <p:nvPr/>
        </p:nvSpPr>
        <p:spPr>
          <a:xfrm>
            <a:off x="7376159" y="4097691"/>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sz="1800"/>
          </a:p>
        </p:txBody>
      </p:sp>
      <p:sp>
        <p:nvSpPr>
          <p:cNvPr id="21" name="bk object 21"/>
          <p:cNvSpPr/>
          <p:nvPr/>
        </p:nvSpPr>
        <p:spPr>
          <a:xfrm>
            <a:off x="0" y="3832880"/>
            <a:ext cx="9144000" cy="78449"/>
          </a:xfrm>
          <a:custGeom>
            <a:avLst/>
            <a:gdLst/>
            <a:ahLst/>
            <a:cxnLst/>
            <a:rect l="l" t="t" r="r" b="b"/>
            <a:pathLst>
              <a:path w="9144000" h="78104">
                <a:moveTo>
                  <a:pt x="0" y="77723"/>
                </a:moveTo>
                <a:lnTo>
                  <a:pt x="9144000" y="77723"/>
                </a:lnTo>
                <a:lnTo>
                  <a:pt x="9144000" y="0"/>
                </a:lnTo>
                <a:lnTo>
                  <a:pt x="0" y="0"/>
                </a:lnTo>
                <a:lnTo>
                  <a:pt x="0" y="77723"/>
                </a:lnTo>
                <a:close/>
              </a:path>
            </a:pathLst>
          </a:custGeom>
          <a:solidFill>
            <a:srgbClr val="438085">
              <a:alpha val="50195"/>
            </a:srgbClr>
          </a:solidFill>
        </p:spPr>
        <p:txBody>
          <a:bodyPr wrap="square" lIns="0" tIns="0" rIns="0" bIns="0" rtlCol="0"/>
          <a:lstStyle/>
          <a:p>
            <a:endParaRPr sz="1800"/>
          </a:p>
        </p:txBody>
      </p:sp>
      <p:sp>
        <p:nvSpPr>
          <p:cNvPr id="22" name="bk object 22"/>
          <p:cNvSpPr/>
          <p:nvPr/>
        </p:nvSpPr>
        <p:spPr>
          <a:xfrm>
            <a:off x="0" y="3718077"/>
            <a:ext cx="6414770" cy="114803"/>
          </a:xfrm>
          <a:custGeom>
            <a:avLst/>
            <a:gdLst/>
            <a:ahLst/>
            <a:cxnLst/>
            <a:rect l="l" t="t" r="r" b="b"/>
            <a:pathLst>
              <a:path w="6414770" h="114300">
                <a:moveTo>
                  <a:pt x="0" y="114299"/>
                </a:moveTo>
                <a:lnTo>
                  <a:pt x="6414516" y="114299"/>
                </a:lnTo>
                <a:lnTo>
                  <a:pt x="6414516" y="0"/>
                </a:lnTo>
                <a:lnTo>
                  <a:pt x="0" y="0"/>
                </a:lnTo>
                <a:lnTo>
                  <a:pt x="0" y="114299"/>
                </a:lnTo>
                <a:close/>
              </a:path>
            </a:pathLst>
          </a:custGeom>
          <a:solidFill>
            <a:srgbClr val="438085"/>
          </a:solidFill>
        </p:spPr>
        <p:txBody>
          <a:bodyPr wrap="square" lIns="0" tIns="0" rIns="0" bIns="0" rtlCol="0"/>
          <a:lstStyle/>
          <a:p>
            <a:endParaRPr sz="1800"/>
          </a:p>
        </p:txBody>
      </p:sp>
      <p:sp>
        <p:nvSpPr>
          <p:cNvPr id="23" name="bk object 23"/>
          <p:cNvSpPr/>
          <p:nvPr/>
        </p:nvSpPr>
        <p:spPr>
          <a:xfrm>
            <a:off x="6414516" y="3718077"/>
            <a:ext cx="2729865" cy="190062"/>
          </a:xfrm>
          <a:custGeom>
            <a:avLst/>
            <a:gdLst/>
            <a:ahLst/>
            <a:cxnLst/>
            <a:rect l="l" t="t" r="r" b="b"/>
            <a:pathLst>
              <a:path w="2729865" h="189229">
                <a:moveTo>
                  <a:pt x="0" y="188975"/>
                </a:moveTo>
                <a:lnTo>
                  <a:pt x="2729484" y="188975"/>
                </a:lnTo>
                <a:lnTo>
                  <a:pt x="2729484" y="0"/>
                </a:lnTo>
                <a:lnTo>
                  <a:pt x="0" y="0"/>
                </a:lnTo>
                <a:lnTo>
                  <a:pt x="0" y="188975"/>
                </a:lnTo>
                <a:close/>
              </a:path>
            </a:pathLst>
          </a:custGeom>
          <a:solidFill>
            <a:srgbClr val="438085"/>
          </a:solidFill>
        </p:spPr>
        <p:txBody>
          <a:bodyPr wrap="square" lIns="0" tIns="0" rIns="0" bIns="0" rtlCol="0"/>
          <a:lstStyle/>
          <a:p>
            <a:endParaRPr sz="1800"/>
          </a:p>
        </p:txBody>
      </p:sp>
      <p:sp>
        <p:nvSpPr>
          <p:cNvPr id="24" name="bk object 24"/>
          <p:cNvSpPr/>
          <p:nvPr/>
        </p:nvSpPr>
        <p:spPr>
          <a:xfrm>
            <a:off x="0" y="0"/>
            <a:ext cx="9144000" cy="3718332"/>
          </a:xfrm>
          <a:custGeom>
            <a:avLst/>
            <a:gdLst/>
            <a:ahLst/>
            <a:cxnLst/>
            <a:rect l="l" t="t" r="r" b="b"/>
            <a:pathLst>
              <a:path w="9144000" h="3702050">
                <a:moveTo>
                  <a:pt x="0" y="3701796"/>
                </a:moveTo>
                <a:lnTo>
                  <a:pt x="9144000" y="3701796"/>
                </a:lnTo>
                <a:lnTo>
                  <a:pt x="9144000" y="0"/>
                </a:lnTo>
                <a:lnTo>
                  <a:pt x="0" y="0"/>
                </a:lnTo>
                <a:lnTo>
                  <a:pt x="0" y="3701796"/>
                </a:lnTo>
                <a:close/>
              </a:path>
            </a:pathLst>
          </a:custGeom>
          <a:solidFill>
            <a:srgbClr val="424455"/>
          </a:solidFill>
        </p:spPr>
        <p:txBody>
          <a:bodyPr wrap="square" lIns="0" tIns="0" rIns="0" bIns="0" rtlCol="0"/>
          <a:lstStyle/>
          <a:p>
            <a:endParaRPr sz="1800"/>
          </a:p>
        </p:txBody>
      </p:sp>
      <p:sp>
        <p:nvSpPr>
          <p:cNvPr id="2" name="Holder 2"/>
          <p:cNvSpPr>
            <a:spLocks noGrp="1"/>
          </p:cNvSpPr>
          <p:nvPr>
            <p:ph type="ctrTitle"/>
          </p:nvPr>
        </p:nvSpPr>
        <p:spPr>
          <a:xfrm>
            <a:off x="1653920" y="2465783"/>
            <a:ext cx="5836158" cy="1231106"/>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371600" y="3857371"/>
            <a:ext cx="6400800" cy="338554"/>
          </a:xfrm>
          <a:prstGeom prst="rect">
            <a:avLst/>
          </a:prstGeom>
        </p:spPr>
        <p:txBody>
          <a:bodyPr wrap="square" lIns="0" tIns="0" rIns="0" bIns="0">
            <a:spAutoFit/>
          </a:bodyPr>
          <a:lstStyle>
            <a:lvl1pPr>
              <a:defRPr/>
            </a:lvl1pPr>
          </a:lstStyle>
          <a:p>
            <a:r>
              <a:rPr lang="en-US"/>
              <a:t>Click to edit Master subtitle style</a:t>
            </a:r>
            <a:endParaRPr/>
          </a:p>
        </p:txBody>
      </p:sp>
    </p:spTree>
    <p:extLst>
      <p:ext uri="{BB962C8B-B14F-4D97-AF65-F5344CB8AC3E}">
        <p14:creationId xmlns:p14="http://schemas.microsoft.com/office/powerpoint/2010/main" val="361171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41044" y="471200"/>
            <a:ext cx="2827020" cy="1846659"/>
          </a:xfrm>
        </p:spPr>
        <p:txBody>
          <a:bodyPr lIns="0" tIns="0" rIns="0" bIns="0"/>
          <a:lstStyle>
            <a:lvl1pPr>
              <a:defRPr sz="4000" b="0" i="0">
                <a:solidFill>
                  <a:srgbClr val="424455"/>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a:cs typeface="Arial"/>
              </a:defRPr>
            </a:lvl1pPr>
          </a:lstStyle>
          <a:p>
            <a:pPr lvl="0"/>
            <a:r>
              <a:rPr lang="en-US"/>
              <a:t>Edit Master text styles</a:t>
            </a:r>
          </a:p>
        </p:txBody>
      </p:sp>
    </p:spTree>
    <p:extLst>
      <p:ext uri="{BB962C8B-B14F-4D97-AF65-F5344CB8AC3E}">
        <p14:creationId xmlns:p14="http://schemas.microsoft.com/office/powerpoint/2010/main" val="275086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41044" y="471200"/>
            <a:ext cx="2827020" cy="1846659"/>
          </a:xfrm>
        </p:spPr>
        <p:txBody>
          <a:bodyPr lIns="0" tIns="0" rIns="0" bIns="0"/>
          <a:lstStyle>
            <a:lvl1pPr>
              <a:defRPr sz="4000" b="0" i="0">
                <a:solidFill>
                  <a:srgbClr val="424455"/>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457200" y="1584277"/>
            <a:ext cx="3977640" cy="338554"/>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4709160" y="1584277"/>
            <a:ext cx="3977640" cy="338554"/>
          </a:xfrm>
          <a:prstGeom prst="rect">
            <a:avLst/>
          </a:prstGeom>
        </p:spPr>
        <p:txBody>
          <a:bodyPr wrap="square" lIns="0" tIns="0" rIns="0" bIns="0">
            <a:spAutoFit/>
          </a:bodyPr>
          <a:lstStyle>
            <a:lvl1pPr>
              <a:defRPr/>
            </a:lvl1pPr>
          </a:lstStyle>
          <a:p>
            <a:pPr lvl="0"/>
            <a:r>
              <a:rPr lang="en-US"/>
              <a:t>Edit Master text styles</a:t>
            </a:r>
          </a:p>
        </p:txBody>
      </p:sp>
    </p:spTree>
    <p:extLst>
      <p:ext uri="{BB962C8B-B14F-4D97-AF65-F5344CB8AC3E}">
        <p14:creationId xmlns:p14="http://schemas.microsoft.com/office/powerpoint/2010/main" val="296170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41044" y="471200"/>
            <a:ext cx="2827020" cy="1846659"/>
          </a:xfrm>
        </p:spPr>
        <p:txBody>
          <a:bodyPr lIns="0" tIns="0" rIns="0" bIns="0"/>
          <a:lstStyle>
            <a:lvl1pPr>
              <a:defRPr sz="4000" b="0" i="0">
                <a:solidFill>
                  <a:srgbClr val="424455"/>
                </a:solidFill>
                <a:latin typeface="Trebuchet MS"/>
                <a:cs typeface="Trebuchet MS"/>
              </a:defRPr>
            </a:lvl1pPr>
          </a:lstStyle>
          <a:p>
            <a:r>
              <a:rPr lang="en-US"/>
              <a:t>Click to edit Master title style</a:t>
            </a:r>
            <a:endParaRPr/>
          </a:p>
        </p:txBody>
      </p:sp>
    </p:spTree>
    <p:extLst>
      <p:ext uri="{BB962C8B-B14F-4D97-AF65-F5344CB8AC3E}">
        <p14:creationId xmlns:p14="http://schemas.microsoft.com/office/powerpoint/2010/main" val="355305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1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08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bk object 16"/>
          <p:cNvSpPr/>
          <p:nvPr/>
        </p:nvSpPr>
        <p:spPr>
          <a:xfrm>
            <a:off x="0" y="427065"/>
            <a:ext cx="5410200" cy="0"/>
          </a:xfrm>
          <a:custGeom>
            <a:avLst/>
            <a:gdLst/>
            <a:ahLst/>
            <a:cxnLst/>
            <a:rect l="l" t="t" r="r" b="b"/>
            <a:pathLst>
              <a:path w="5410200">
                <a:moveTo>
                  <a:pt x="0" y="0"/>
                </a:moveTo>
                <a:lnTo>
                  <a:pt x="5410200" y="0"/>
                </a:lnTo>
              </a:path>
            </a:pathLst>
          </a:custGeom>
          <a:ln w="51815">
            <a:solidFill>
              <a:srgbClr val="438085"/>
            </a:solidFill>
          </a:ln>
        </p:spPr>
        <p:txBody>
          <a:bodyPr wrap="square" lIns="0" tIns="0" rIns="0" bIns="0" rtlCol="0"/>
          <a:lstStyle/>
          <a:p>
            <a:endParaRPr sz="1800"/>
          </a:p>
        </p:txBody>
      </p:sp>
      <p:sp>
        <p:nvSpPr>
          <p:cNvPr id="17" name="bk object 17"/>
          <p:cNvSpPr/>
          <p:nvPr/>
        </p:nvSpPr>
        <p:spPr>
          <a:xfrm>
            <a:off x="9142477" y="0"/>
            <a:ext cx="1905" cy="312519"/>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a:endParaRPr sz="1800"/>
          </a:p>
        </p:txBody>
      </p:sp>
      <p:sp>
        <p:nvSpPr>
          <p:cNvPr id="18" name="bk object 18"/>
          <p:cNvSpPr/>
          <p:nvPr/>
        </p:nvSpPr>
        <p:spPr>
          <a:xfrm>
            <a:off x="9072371" y="0"/>
            <a:ext cx="12700" cy="312519"/>
          </a:xfrm>
          <a:custGeom>
            <a:avLst/>
            <a:gdLst/>
            <a:ahLst/>
            <a:cxnLst/>
            <a:rect l="l" t="t" r="r" b="b"/>
            <a:pathLst>
              <a:path w="12700" h="311150">
                <a:moveTo>
                  <a:pt x="0" y="310896"/>
                </a:moveTo>
                <a:lnTo>
                  <a:pt x="12192" y="310896"/>
                </a:lnTo>
                <a:lnTo>
                  <a:pt x="12192" y="0"/>
                </a:lnTo>
                <a:lnTo>
                  <a:pt x="0" y="0"/>
                </a:lnTo>
                <a:lnTo>
                  <a:pt x="0" y="310896"/>
                </a:lnTo>
                <a:close/>
              </a:path>
            </a:pathLst>
          </a:custGeom>
          <a:solidFill>
            <a:srgbClr val="424455"/>
          </a:solidFill>
        </p:spPr>
        <p:txBody>
          <a:bodyPr wrap="square" lIns="0" tIns="0" rIns="0" bIns="0" rtlCol="0"/>
          <a:lstStyle/>
          <a:p>
            <a:endParaRPr sz="1800"/>
          </a:p>
        </p:txBody>
      </p:sp>
      <p:sp>
        <p:nvSpPr>
          <p:cNvPr id="19" name="bk object 19"/>
          <p:cNvSpPr/>
          <p:nvPr/>
        </p:nvSpPr>
        <p:spPr>
          <a:xfrm>
            <a:off x="9002268" y="0"/>
            <a:ext cx="43180" cy="312519"/>
          </a:xfrm>
          <a:custGeom>
            <a:avLst/>
            <a:gdLst/>
            <a:ahLst/>
            <a:cxnLst/>
            <a:rect l="l" t="t" r="r" b="b"/>
            <a:pathLst>
              <a:path w="43179" h="311150">
                <a:moveTo>
                  <a:pt x="0" y="310896"/>
                </a:moveTo>
                <a:lnTo>
                  <a:pt x="42672" y="310896"/>
                </a:lnTo>
                <a:lnTo>
                  <a:pt x="42672" y="0"/>
                </a:lnTo>
                <a:lnTo>
                  <a:pt x="0" y="0"/>
                </a:lnTo>
                <a:lnTo>
                  <a:pt x="0" y="310896"/>
                </a:lnTo>
                <a:close/>
              </a:path>
            </a:pathLst>
          </a:custGeom>
          <a:solidFill>
            <a:srgbClr val="424455"/>
          </a:solidFill>
        </p:spPr>
        <p:txBody>
          <a:bodyPr wrap="square" lIns="0" tIns="0" rIns="0" bIns="0" rtlCol="0"/>
          <a:lstStyle/>
          <a:p>
            <a:endParaRPr sz="1800"/>
          </a:p>
        </p:txBody>
      </p:sp>
      <p:sp>
        <p:nvSpPr>
          <p:cNvPr id="20" name="bk object 20"/>
          <p:cNvSpPr/>
          <p:nvPr/>
        </p:nvSpPr>
        <p:spPr>
          <a:xfrm>
            <a:off x="8970264" y="0"/>
            <a:ext cx="5080" cy="312519"/>
          </a:xfrm>
          <a:custGeom>
            <a:avLst/>
            <a:gdLst/>
            <a:ahLst/>
            <a:cxnLst/>
            <a:rect l="l" t="t" r="r" b="b"/>
            <a:pathLst>
              <a:path w="5079" h="311150">
                <a:moveTo>
                  <a:pt x="0" y="310896"/>
                </a:moveTo>
                <a:lnTo>
                  <a:pt x="4571" y="310896"/>
                </a:lnTo>
                <a:lnTo>
                  <a:pt x="4571" y="0"/>
                </a:lnTo>
                <a:lnTo>
                  <a:pt x="0" y="0"/>
                </a:lnTo>
                <a:lnTo>
                  <a:pt x="0" y="310896"/>
                </a:lnTo>
                <a:close/>
              </a:path>
            </a:pathLst>
          </a:custGeom>
          <a:solidFill>
            <a:srgbClr val="424455"/>
          </a:solidFill>
        </p:spPr>
        <p:txBody>
          <a:bodyPr wrap="square" lIns="0" tIns="0" rIns="0" bIns="0" rtlCol="0"/>
          <a:lstStyle/>
          <a:p>
            <a:endParaRPr sz="1800"/>
          </a:p>
        </p:txBody>
      </p:sp>
      <p:sp>
        <p:nvSpPr>
          <p:cNvPr id="21" name="bk object 21"/>
          <p:cNvSpPr/>
          <p:nvPr/>
        </p:nvSpPr>
        <p:spPr>
          <a:xfrm>
            <a:off x="0" y="0"/>
            <a:ext cx="8915400" cy="312519"/>
          </a:xfrm>
          <a:custGeom>
            <a:avLst/>
            <a:gdLst/>
            <a:ahLst/>
            <a:cxnLst/>
            <a:rect l="l" t="t" r="r" b="b"/>
            <a:pathLst>
              <a:path w="8915400" h="311150">
                <a:moveTo>
                  <a:pt x="0" y="310896"/>
                </a:moveTo>
                <a:lnTo>
                  <a:pt x="8915400" y="310896"/>
                </a:lnTo>
                <a:lnTo>
                  <a:pt x="8915400" y="0"/>
                </a:lnTo>
                <a:lnTo>
                  <a:pt x="0" y="0"/>
                </a:lnTo>
                <a:lnTo>
                  <a:pt x="0" y="310896"/>
                </a:lnTo>
                <a:close/>
              </a:path>
            </a:pathLst>
          </a:custGeom>
          <a:solidFill>
            <a:srgbClr val="424455"/>
          </a:solidFill>
        </p:spPr>
        <p:txBody>
          <a:bodyPr wrap="square" lIns="0" tIns="0" rIns="0" bIns="0" rtlCol="0"/>
          <a:lstStyle/>
          <a:p>
            <a:endParaRPr sz="1800"/>
          </a:p>
        </p:txBody>
      </p:sp>
      <p:sp>
        <p:nvSpPr>
          <p:cNvPr id="22" name="bk object 22"/>
          <p:cNvSpPr/>
          <p:nvPr/>
        </p:nvSpPr>
        <p:spPr>
          <a:xfrm>
            <a:off x="9142477" y="309201"/>
            <a:ext cx="1905" cy="91842"/>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a:endParaRPr sz="1800"/>
          </a:p>
        </p:txBody>
      </p:sp>
      <p:sp>
        <p:nvSpPr>
          <p:cNvPr id="23" name="bk object 23"/>
          <p:cNvSpPr/>
          <p:nvPr/>
        </p:nvSpPr>
        <p:spPr>
          <a:xfrm>
            <a:off x="9072371" y="309201"/>
            <a:ext cx="12700" cy="91842"/>
          </a:xfrm>
          <a:custGeom>
            <a:avLst/>
            <a:gdLst/>
            <a:ahLst/>
            <a:cxnLst/>
            <a:rect l="l" t="t" r="r" b="b"/>
            <a:pathLst>
              <a:path w="12700" h="91439">
                <a:moveTo>
                  <a:pt x="0" y="91439"/>
                </a:moveTo>
                <a:lnTo>
                  <a:pt x="12192" y="91439"/>
                </a:lnTo>
                <a:lnTo>
                  <a:pt x="12192" y="0"/>
                </a:lnTo>
                <a:lnTo>
                  <a:pt x="0" y="0"/>
                </a:lnTo>
                <a:lnTo>
                  <a:pt x="0" y="91439"/>
                </a:lnTo>
                <a:close/>
              </a:path>
            </a:pathLst>
          </a:custGeom>
          <a:solidFill>
            <a:srgbClr val="438085"/>
          </a:solidFill>
        </p:spPr>
        <p:txBody>
          <a:bodyPr wrap="square" lIns="0" tIns="0" rIns="0" bIns="0" rtlCol="0"/>
          <a:lstStyle/>
          <a:p>
            <a:endParaRPr sz="1800"/>
          </a:p>
        </p:txBody>
      </p:sp>
      <p:sp>
        <p:nvSpPr>
          <p:cNvPr id="24" name="bk object 24"/>
          <p:cNvSpPr/>
          <p:nvPr/>
        </p:nvSpPr>
        <p:spPr>
          <a:xfrm>
            <a:off x="9002268" y="309201"/>
            <a:ext cx="43180" cy="91842"/>
          </a:xfrm>
          <a:custGeom>
            <a:avLst/>
            <a:gdLst/>
            <a:ahLst/>
            <a:cxnLst/>
            <a:rect l="l" t="t" r="r" b="b"/>
            <a:pathLst>
              <a:path w="43179" h="91439">
                <a:moveTo>
                  <a:pt x="0" y="91439"/>
                </a:moveTo>
                <a:lnTo>
                  <a:pt x="42672" y="91439"/>
                </a:lnTo>
                <a:lnTo>
                  <a:pt x="42672" y="0"/>
                </a:lnTo>
                <a:lnTo>
                  <a:pt x="0" y="0"/>
                </a:lnTo>
                <a:lnTo>
                  <a:pt x="0" y="91439"/>
                </a:lnTo>
                <a:close/>
              </a:path>
            </a:pathLst>
          </a:custGeom>
          <a:solidFill>
            <a:srgbClr val="438085"/>
          </a:solidFill>
        </p:spPr>
        <p:txBody>
          <a:bodyPr wrap="square" lIns="0" tIns="0" rIns="0" bIns="0" rtlCol="0"/>
          <a:lstStyle/>
          <a:p>
            <a:endParaRPr sz="1800"/>
          </a:p>
        </p:txBody>
      </p:sp>
      <p:sp>
        <p:nvSpPr>
          <p:cNvPr id="25" name="bk object 25"/>
          <p:cNvSpPr/>
          <p:nvPr/>
        </p:nvSpPr>
        <p:spPr>
          <a:xfrm>
            <a:off x="8972550" y="309201"/>
            <a:ext cx="0" cy="133299"/>
          </a:xfrm>
          <a:custGeom>
            <a:avLst/>
            <a:gdLst/>
            <a:ahLst/>
            <a:cxnLst/>
            <a:rect l="l" t="t" r="r" b="b"/>
            <a:pathLst>
              <a:path h="132715">
                <a:moveTo>
                  <a:pt x="0" y="132587"/>
                </a:moveTo>
                <a:lnTo>
                  <a:pt x="0" y="0"/>
                </a:lnTo>
                <a:lnTo>
                  <a:pt x="0" y="132587"/>
                </a:lnTo>
                <a:close/>
              </a:path>
            </a:pathLst>
          </a:custGeom>
          <a:solidFill>
            <a:srgbClr val="438085"/>
          </a:solidFill>
        </p:spPr>
        <p:txBody>
          <a:bodyPr wrap="square" lIns="0" tIns="0" rIns="0" bIns="0" rtlCol="0"/>
          <a:lstStyle/>
          <a:p>
            <a:endParaRPr sz="1800"/>
          </a:p>
        </p:txBody>
      </p:sp>
      <p:sp>
        <p:nvSpPr>
          <p:cNvPr id="26" name="bk object 26"/>
          <p:cNvSpPr/>
          <p:nvPr/>
        </p:nvSpPr>
        <p:spPr>
          <a:xfrm>
            <a:off x="0" y="309201"/>
            <a:ext cx="8915400" cy="91842"/>
          </a:xfrm>
          <a:custGeom>
            <a:avLst/>
            <a:gdLst/>
            <a:ahLst/>
            <a:cxnLst/>
            <a:rect l="l" t="t" r="r" b="b"/>
            <a:pathLst>
              <a:path w="8915400" h="91439">
                <a:moveTo>
                  <a:pt x="0" y="91439"/>
                </a:moveTo>
                <a:lnTo>
                  <a:pt x="8915400" y="91439"/>
                </a:lnTo>
                <a:lnTo>
                  <a:pt x="8915400" y="0"/>
                </a:lnTo>
                <a:lnTo>
                  <a:pt x="0" y="0"/>
                </a:lnTo>
                <a:lnTo>
                  <a:pt x="0" y="91439"/>
                </a:lnTo>
                <a:close/>
              </a:path>
            </a:pathLst>
          </a:custGeom>
          <a:solidFill>
            <a:srgbClr val="438085"/>
          </a:solidFill>
        </p:spPr>
        <p:txBody>
          <a:bodyPr wrap="square" lIns="0" tIns="0" rIns="0" bIns="0" rtlCol="0"/>
          <a:lstStyle/>
          <a:p>
            <a:endParaRPr sz="1800"/>
          </a:p>
        </p:txBody>
      </p:sp>
      <p:sp>
        <p:nvSpPr>
          <p:cNvPr id="27" name="bk object 27"/>
          <p:cNvSpPr/>
          <p:nvPr/>
        </p:nvSpPr>
        <p:spPr>
          <a:xfrm>
            <a:off x="9142477" y="361245"/>
            <a:ext cx="1905" cy="81637"/>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a:endParaRPr sz="1800"/>
          </a:p>
        </p:txBody>
      </p:sp>
      <p:sp>
        <p:nvSpPr>
          <p:cNvPr id="28" name="bk object 28"/>
          <p:cNvSpPr/>
          <p:nvPr/>
        </p:nvSpPr>
        <p:spPr>
          <a:xfrm>
            <a:off x="9072371" y="361245"/>
            <a:ext cx="12700" cy="81637"/>
          </a:xfrm>
          <a:custGeom>
            <a:avLst/>
            <a:gdLst/>
            <a:ahLst/>
            <a:cxnLst/>
            <a:rect l="l" t="t" r="r" b="b"/>
            <a:pathLst>
              <a:path w="12700" h="81279">
                <a:moveTo>
                  <a:pt x="0" y="80771"/>
                </a:moveTo>
                <a:lnTo>
                  <a:pt x="12192" y="80771"/>
                </a:lnTo>
                <a:lnTo>
                  <a:pt x="12192" y="0"/>
                </a:lnTo>
                <a:lnTo>
                  <a:pt x="0" y="0"/>
                </a:lnTo>
                <a:lnTo>
                  <a:pt x="0" y="80771"/>
                </a:lnTo>
                <a:close/>
              </a:path>
            </a:pathLst>
          </a:custGeom>
          <a:solidFill>
            <a:srgbClr val="438085"/>
          </a:solidFill>
        </p:spPr>
        <p:txBody>
          <a:bodyPr wrap="square" lIns="0" tIns="0" rIns="0" bIns="0" rtlCol="0"/>
          <a:lstStyle/>
          <a:p>
            <a:endParaRPr sz="1800"/>
          </a:p>
        </p:txBody>
      </p:sp>
      <p:sp>
        <p:nvSpPr>
          <p:cNvPr id="29" name="bk object 29"/>
          <p:cNvSpPr/>
          <p:nvPr/>
        </p:nvSpPr>
        <p:spPr>
          <a:xfrm>
            <a:off x="9002268" y="361245"/>
            <a:ext cx="43180" cy="81637"/>
          </a:xfrm>
          <a:custGeom>
            <a:avLst/>
            <a:gdLst/>
            <a:ahLst/>
            <a:cxnLst/>
            <a:rect l="l" t="t" r="r" b="b"/>
            <a:pathLst>
              <a:path w="43179" h="81279">
                <a:moveTo>
                  <a:pt x="0" y="80771"/>
                </a:moveTo>
                <a:lnTo>
                  <a:pt x="42672" y="80771"/>
                </a:lnTo>
                <a:lnTo>
                  <a:pt x="42672" y="0"/>
                </a:lnTo>
                <a:lnTo>
                  <a:pt x="0" y="0"/>
                </a:lnTo>
                <a:lnTo>
                  <a:pt x="0" y="80771"/>
                </a:lnTo>
                <a:close/>
              </a:path>
            </a:pathLst>
          </a:custGeom>
          <a:solidFill>
            <a:srgbClr val="438085"/>
          </a:solidFill>
        </p:spPr>
        <p:txBody>
          <a:bodyPr wrap="square" lIns="0" tIns="0" rIns="0" bIns="0" rtlCol="0"/>
          <a:lstStyle/>
          <a:p>
            <a:endParaRPr sz="1800"/>
          </a:p>
        </p:txBody>
      </p:sp>
      <p:sp>
        <p:nvSpPr>
          <p:cNvPr id="30" name="bk object 30"/>
          <p:cNvSpPr/>
          <p:nvPr/>
        </p:nvSpPr>
        <p:spPr>
          <a:xfrm>
            <a:off x="5410200" y="361245"/>
            <a:ext cx="3505200" cy="81637"/>
          </a:xfrm>
          <a:custGeom>
            <a:avLst/>
            <a:gdLst/>
            <a:ahLst/>
            <a:cxnLst/>
            <a:rect l="l" t="t" r="r" b="b"/>
            <a:pathLst>
              <a:path w="3505200" h="81279">
                <a:moveTo>
                  <a:pt x="0" y="80771"/>
                </a:moveTo>
                <a:lnTo>
                  <a:pt x="3505200" y="80771"/>
                </a:lnTo>
                <a:lnTo>
                  <a:pt x="3505200" y="0"/>
                </a:lnTo>
                <a:lnTo>
                  <a:pt x="0" y="0"/>
                </a:lnTo>
                <a:lnTo>
                  <a:pt x="0" y="80771"/>
                </a:lnTo>
                <a:close/>
              </a:path>
            </a:pathLst>
          </a:custGeom>
          <a:solidFill>
            <a:srgbClr val="438085"/>
          </a:solidFill>
        </p:spPr>
        <p:txBody>
          <a:bodyPr wrap="square" lIns="0" tIns="0" rIns="0" bIns="0" rtlCol="0"/>
          <a:lstStyle/>
          <a:p>
            <a:endParaRPr sz="1800"/>
          </a:p>
        </p:txBody>
      </p:sp>
      <p:sp>
        <p:nvSpPr>
          <p:cNvPr id="31" name="bk object 31"/>
          <p:cNvSpPr/>
          <p:nvPr/>
        </p:nvSpPr>
        <p:spPr>
          <a:xfrm>
            <a:off x="9142477" y="442373"/>
            <a:ext cx="1905" cy="181133"/>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438085">
              <a:alpha val="50195"/>
            </a:srgbClr>
          </a:solidFill>
        </p:spPr>
        <p:txBody>
          <a:bodyPr wrap="square" lIns="0" tIns="0" rIns="0" bIns="0" rtlCol="0"/>
          <a:lstStyle/>
          <a:p>
            <a:endParaRPr sz="1800"/>
          </a:p>
        </p:txBody>
      </p:sp>
      <p:sp>
        <p:nvSpPr>
          <p:cNvPr id="32" name="bk object 32"/>
          <p:cNvSpPr/>
          <p:nvPr/>
        </p:nvSpPr>
        <p:spPr>
          <a:xfrm>
            <a:off x="9072371" y="442373"/>
            <a:ext cx="12700" cy="181133"/>
          </a:xfrm>
          <a:custGeom>
            <a:avLst/>
            <a:gdLst/>
            <a:ahLst/>
            <a:cxnLst/>
            <a:rect l="l" t="t" r="r" b="b"/>
            <a:pathLst>
              <a:path w="12700" h="180340">
                <a:moveTo>
                  <a:pt x="0" y="179832"/>
                </a:moveTo>
                <a:lnTo>
                  <a:pt x="12192" y="179832"/>
                </a:lnTo>
                <a:lnTo>
                  <a:pt x="12192" y="0"/>
                </a:lnTo>
                <a:lnTo>
                  <a:pt x="0" y="0"/>
                </a:lnTo>
                <a:lnTo>
                  <a:pt x="0" y="179832"/>
                </a:lnTo>
                <a:close/>
              </a:path>
            </a:pathLst>
          </a:custGeom>
          <a:solidFill>
            <a:srgbClr val="438085">
              <a:alpha val="50195"/>
            </a:srgbClr>
          </a:solidFill>
        </p:spPr>
        <p:txBody>
          <a:bodyPr wrap="square" lIns="0" tIns="0" rIns="0" bIns="0" rtlCol="0"/>
          <a:lstStyle/>
          <a:p>
            <a:endParaRPr sz="1800"/>
          </a:p>
        </p:txBody>
      </p:sp>
      <p:sp>
        <p:nvSpPr>
          <p:cNvPr id="33" name="bk object 33"/>
          <p:cNvSpPr/>
          <p:nvPr/>
        </p:nvSpPr>
        <p:spPr>
          <a:xfrm>
            <a:off x="9002268" y="442373"/>
            <a:ext cx="43180" cy="181133"/>
          </a:xfrm>
          <a:custGeom>
            <a:avLst/>
            <a:gdLst/>
            <a:ahLst/>
            <a:cxnLst/>
            <a:rect l="l" t="t" r="r" b="b"/>
            <a:pathLst>
              <a:path w="43179" h="180340">
                <a:moveTo>
                  <a:pt x="0" y="179832"/>
                </a:moveTo>
                <a:lnTo>
                  <a:pt x="42672" y="179832"/>
                </a:lnTo>
                <a:lnTo>
                  <a:pt x="42672" y="0"/>
                </a:lnTo>
                <a:lnTo>
                  <a:pt x="0" y="0"/>
                </a:lnTo>
                <a:lnTo>
                  <a:pt x="0" y="179832"/>
                </a:lnTo>
                <a:close/>
              </a:path>
            </a:pathLst>
          </a:custGeom>
          <a:solidFill>
            <a:srgbClr val="438085">
              <a:alpha val="50195"/>
            </a:srgbClr>
          </a:solidFill>
        </p:spPr>
        <p:txBody>
          <a:bodyPr wrap="square" lIns="0" tIns="0" rIns="0" bIns="0" rtlCol="0"/>
          <a:lstStyle/>
          <a:p>
            <a:endParaRPr sz="1800"/>
          </a:p>
        </p:txBody>
      </p:sp>
      <p:sp>
        <p:nvSpPr>
          <p:cNvPr id="34" name="bk object 34"/>
          <p:cNvSpPr/>
          <p:nvPr/>
        </p:nvSpPr>
        <p:spPr>
          <a:xfrm>
            <a:off x="5410200" y="442373"/>
            <a:ext cx="3564890" cy="181133"/>
          </a:xfrm>
          <a:custGeom>
            <a:avLst/>
            <a:gdLst/>
            <a:ahLst/>
            <a:cxnLst/>
            <a:rect l="l" t="t" r="r" b="b"/>
            <a:pathLst>
              <a:path w="3564890" h="180340">
                <a:moveTo>
                  <a:pt x="0" y="179832"/>
                </a:moveTo>
                <a:lnTo>
                  <a:pt x="3564635" y="179832"/>
                </a:lnTo>
                <a:lnTo>
                  <a:pt x="3564635" y="0"/>
                </a:lnTo>
                <a:lnTo>
                  <a:pt x="0" y="0"/>
                </a:lnTo>
                <a:lnTo>
                  <a:pt x="0" y="179832"/>
                </a:lnTo>
                <a:close/>
              </a:path>
            </a:pathLst>
          </a:custGeom>
          <a:solidFill>
            <a:srgbClr val="438085">
              <a:alpha val="50195"/>
            </a:srgbClr>
          </a:solidFill>
        </p:spPr>
        <p:txBody>
          <a:bodyPr wrap="square" lIns="0" tIns="0" rIns="0" bIns="0" rtlCol="0"/>
          <a:lstStyle/>
          <a:p>
            <a:endParaRPr sz="1800"/>
          </a:p>
        </p:txBody>
      </p:sp>
      <p:sp>
        <p:nvSpPr>
          <p:cNvPr id="35" name="bk object 35"/>
          <p:cNvSpPr/>
          <p:nvPr/>
        </p:nvSpPr>
        <p:spPr>
          <a:xfrm>
            <a:off x="5407152" y="512785"/>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sz="1800"/>
          </a:p>
        </p:txBody>
      </p:sp>
      <p:sp>
        <p:nvSpPr>
          <p:cNvPr id="36" name="bk object 36"/>
          <p:cNvSpPr/>
          <p:nvPr/>
        </p:nvSpPr>
        <p:spPr>
          <a:xfrm>
            <a:off x="7373111" y="609219"/>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sz="1800"/>
          </a:p>
        </p:txBody>
      </p:sp>
      <p:sp>
        <p:nvSpPr>
          <p:cNvPr id="37" name="bk object 37"/>
          <p:cNvSpPr/>
          <p:nvPr/>
        </p:nvSpPr>
        <p:spPr>
          <a:xfrm>
            <a:off x="9029700" y="0"/>
            <a:ext cx="0" cy="625037"/>
          </a:xfrm>
          <a:custGeom>
            <a:avLst/>
            <a:gdLst/>
            <a:ahLst/>
            <a:cxnLst/>
            <a:rect l="l" t="t" r="r" b="b"/>
            <a:pathLst>
              <a:path h="622300">
                <a:moveTo>
                  <a:pt x="0" y="0"/>
                </a:moveTo>
                <a:lnTo>
                  <a:pt x="0" y="621791"/>
                </a:lnTo>
              </a:path>
            </a:pathLst>
          </a:custGeom>
          <a:ln w="9143">
            <a:solidFill>
              <a:srgbClr val="FFFFFF"/>
            </a:solidFill>
          </a:ln>
        </p:spPr>
        <p:txBody>
          <a:bodyPr wrap="square" lIns="0" tIns="0" rIns="0" bIns="0" rtlCol="0"/>
          <a:lstStyle/>
          <a:p>
            <a:endParaRPr sz="1800"/>
          </a:p>
        </p:txBody>
      </p:sp>
      <p:sp>
        <p:nvSpPr>
          <p:cNvPr id="38" name="bk object 38"/>
          <p:cNvSpPr/>
          <p:nvPr/>
        </p:nvSpPr>
        <p:spPr>
          <a:xfrm>
            <a:off x="8942831" y="0"/>
            <a:ext cx="0" cy="588045"/>
          </a:xfrm>
          <a:custGeom>
            <a:avLst/>
            <a:gdLst/>
            <a:ahLst/>
            <a:cxnLst/>
            <a:rect l="l" t="t" r="r" b="b"/>
            <a:pathLst>
              <a:path h="585470">
                <a:moveTo>
                  <a:pt x="0" y="0"/>
                </a:moveTo>
                <a:lnTo>
                  <a:pt x="0" y="585215"/>
                </a:lnTo>
              </a:path>
            </a:pathLst>
          </a:custGeom>
          <a:ln w="54864">
            <a:solidFill>
              <a:srgbClr val="FFFFFF"/>
            </a:solidFill>
          </a:ln>
        </p:spPr>
        <p:txBody>
          <a:bodyPr wrap="square" lIns="0" tIns="0" rIns="0" bIns="0" rtlCol="0"/>
          <a:lstStyle/>
          <a:p>
            <a:endParaRPr sz="1800"/>
          </a:p>
        </p:txBody>
      </p:sp>
      <p:sp>
        <p:nvSpPr>
          <p:cNvPr id="39" name="bk object 39"/>
          <p:cNvSpPr/>
          <p:nvPr/>
        </p:nvSpPr>
        <p:spPr>
          <a:xfrm>
            <a:off x="8877300" y="0"/>
            <a:ext cx="0" cy="588045"/>
          </a:xfrm>
          <a:custGeom>
            <a:avLst/>
            <a:gdLst/>
            <a:ahLst/>
            <a:cxnLst/>
            <a:rect l="l" t="t" r="r" b="b"/>
            <a:pathLst>
              <a:path h="585470">
                <a:moveTo>
                  <a:pt x="0" y="0"/>
                </a:moveTo>
                <a:lnTo>
                  <a:pt x="0" y="585215"/>
                </a:lnTo>
              </a:path>
            </a:pathLst>
          </a:custGeom>
          <a:ln w="9143">
            <a:solidFill>
              <a:srgbClr val="FFFFFF"/>
            </a:solidFill>
          </a:ln>
        </p:spPr>
        <p:txBody>
          <a:bodyPr wrap="square" lIns="0" tIns="0" rIns="0" bIns="0" rtlCol="0"/>
          <a:lstStyle/>
          <a:p>
            <a:endParaRPr sz="1800"/>
          </a:p>
        </p:txBody>
      </p:sp>
      <p:sp>
        <p:nvSpPr>
          <p:cNvPr id="2" name="Holder 2"/>
          <p:cNvSpPr>
            <a:spLocks noGrp="1"/>
          </p:cNvSpPr>
          <p:nvPr>
            <p:ph type="title"/>
          </p:nvPr>
        </p:nvSpPr>
        <p:spPr>
          <a:xfrm>
            <a:off x="841044" y="471200"/>
            <a:ext cx="2827020" cy="637793"/>
          </a:xfrm>
          <a:prstGeom prst="rect">
            <a:avLst/>
          </a:prstGeom>
        </p:spPr>
        <p:txBody>
          <a:bodyPr wrap="square" lIns="0" tIns="0" rIns="0" bIns="0">
            <a:spAutoFit/>
          </a:bodyPr>
          <a:lstStyle>
            <a:lvl1pPr>
              <a:defRPr sz="4000" b="0" i="0">
                <a:solidFill>
                  <a:srgbClr val="424455"/>
                </a:solidFill>
                <a:latin typeface="Trebuchet MS"/>
                <a:cs typeface="Trebuchet MS"/>
              </a:defRPr>
            </a:lvl1pPr>
          </a:lstStyle>
          <a:p>
            <a:endParaRPr/>
          </a:p>
        </p:txBody>
      </p:sp>
      <p:sp>
        <p:nvSpPr>
          <p:cNvPr id="3" name="Holder 3"/>
          <p:cNvSpPr>
            <a:spLocks noGrp="1"/>
          </p:cNvSpPr>
          <p:nvPr>
            <p:ph type="body" idx="1"/>
          </p:nvPr>
        </p:nvSpPr>
        <p:spPr>
          <a:xfrm>
            <a:off x="558926" y="2006137"/>
            <a:ext cx="8026146" cy="338554"/>
          </a:xfrm>
          <a:prstGeom prst="rect">
            <a:avLst/>
          </a:prstGeom>
        </p:spPr>
        <p:txBody>
          <a:bodyPr wrap="square" lIns="0" tIns="0" rIns="0" bIns="0">
            <a:spAutoFit/>
          </a:bodyPr>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405992"/>
            <a:ext cx="2926080" cy="276999"/>
          </a:xfrm>
          <a:prstGeom prst="rect">
            <a:avLst/>
          </a:prstGeom>
        </p:spPr>
        <p:txBody>
          <a:bodyPr wrap="square" lIns="0" tIns="0" rIns="0" bIns="0">
            <a:spAutoFit/>
          </a:bodyPr>
          <a:lstStyle>
            <a:lvl1pPr algn="ctr">
              <a:defRPr>
                <a:solidFill>
                  <a:schemeClr val="tx1">
                    <a:tint val="75000"/>
                  </a:schemeClr>
                </a:solidFill>
              </a:defRPr>
            </a:lvl1pPr>
          </a:lstStyle>
          <a:p>
            <a:r>
              <a:rPr lang="en-US" dirty="0"/>
              <a:t>Compiled By: Madan Raj Upreti</a:t>
            </a:r>
          </a:p>
        </p:txBody>
      </p:sp>
      <p:sp>
        <p:nvSpPr>
          <p:cNvPr id="5" name="Holder 5"/>
          <p:cNvSpPr>
            <a:spLocks noGrp="1"/>
          </p:cNvSpPr>
          <p:nvPr>
            <p:ph type="dt" sz="half" idx="6"/>
          </p:nvPr>
        </p:nvSpPr>
        <p:spPr>
          <a:xfrm>
            <a:off x="457200" y="6405992"/>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CF75FC1-500D-4C40-A1BB-2941237ECA45}" type="datetime5">
              <a:rPr lang="en-US" smtClean="0"/>
              <a:t>19-Jul-25</a:t>
            </a:fld>
            <a:endParaRPr lang="en-US"/>
          </a:p>
        </p:txBody>
      </p:sp>
      <p:sp>
        <p:nvSpPr>
          <p:cNvPr id="6" name="Holder 6"/>
          <p:cNvSpPr>
            <a:spLocks noGrp="1"/>
          </p:cNvSpPr>
          <p:nvPr>
            <p:ph type="sldNum" sz="quarter" idx="7"/>
          </p:nvPr>
        </p:nvSpPr>
        <p:spPr>
          <a:xfrm>
            <a:off x="6583680" y="6405992"/>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2057267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hf hdr="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100.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101.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103.xml.rels><?xml version="1.0" encoding="UTF-8" standalone="yes"?>
<Relationships xmlns="http://schemas.openxmlformats.org/package/2006/relationships"><Relationship Id="rId3" Type="http://schemas.openxmlformats.org/officeDocument/2006/relationships/image" Target="../media/image38.jpeg" /><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105.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08.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111.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14.xml" /><Relationship Id="rId1" Type="http://schemas.openxmlformats.org/officeDocument/2006/relationships/slideLayout" Target="../slideLayouts/slideLayout6.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4.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6.xml" /></Relationships>
</file>

<file path=ppt/slides/_rels/slide115.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6.xml" /></Relationships>
</file>

<file path=ppt/slides/_rels/slide116.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6.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9.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3.xml.rels><?xml version="1.0" encoding="UTF-8" standalone="yes"?>
<Relationships xmlns="http://schemas.openxmlformats.org/package/2006/relationships"><Relationship Id="rId2" Type="http://schemas.openxmlformats.org/officeDocument/2006/relationships/image" Target="../media/image46.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6.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2" Type="http://schemas.openxmlformats.org/officeDocument/2006/relationships/image" Target="../media/image19.emf"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4.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6.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8.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6.xml" /></Relationships>
</file>

<file path=ppt/slides/_rels/slide69.xml.rels><?xml version="1.0" encoding="UTF-8" standalone="yes"?>
<Relationships xmlns="http://schemas.openxmlformats.org/package/2006/relationships"><Relationship Id="rId2" Type="http://schemas.openxmlformats.org/officeDocument/2006/relationships/image" Target="../media/image27.emf"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2.xml.rels><?xml version="1.0" encoding="UTF-8" standalone="yes"?>
<Relationships xmlns="http://schemas.openxmlformats.org/package/2006/relationships"><Relationship Id="rId2" Type="http://schemas.openxmlformats.org/officeDocument/2006/relationships/image" Target="../media/image28.emf" /><Relationship Id="rId1" Type="http://schemas.openxmlformats.org/officeDocument/2006/relationships/slideLayout" Target="../slideLayouts/slideLayout6.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7.xml.rels><?xml version="1.0" encoding="UTF-8" standalone="yes"?>
<Relationships xmlns="http://schemas.openxmlformats.org/package/2006/relationships"><Relationship Id="rId2" Type="http://schemas.openxmlformats.org/officeDocument/2006/relationships/image" Target="../media/image29.jpg" /><Relationship Id="rId1" Type="http://schemas.openxmlformats.org/officeDocument/2006/relationships/slideLayout" Target="../slideLayouts/slideLayout6.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7.xml.rels><?xml version="1.0" encoding="UTF-8" standalone="yes"?>
<Relationships xmlns="http://schemas.openxmlformats.org/package/2006/relationships"><Relationship Id="rId8" Type="http://schemas.openxmlformats.org/officeDocument/2006/relationships/hyperlink" Target="https://en.wikipedia.org/wiki/Ethernet" TargetMode="External" /><Relationship Id="rId3" Type="http://schemas.openxmlformats.org/officeDocument/2006/relationships/hyperlink" Target="https://en.wikipedia.org/wiki/LAN" TargetMode="External" /><Relationship Id="rId7" Type="http://schemas.openxmlformats.org/officeDocument/2006/relationships/hyperlink" Target="https://en.wikipedia.org/wiki/IEEE_802.3" TargetMode="External" /><Relationship Id="rId2" Type="http://schemas.openxmlformats.org/officeDocument/2006/relationships/hyperlink" Target="https://en.wikipedia.org/wiki/IEEE_802" TargetMode="External" /><Relationship Id="rId1" Type="http://schemas.openxmlformats.org/officeDocument/2006/relationships/slideLayout" Target="../slideLayouts/slideLayout6.xml" /><Relationship Id="rId6" Type="http://schemas.openxmlformats.org/officeDocument/2006/relationships/hyperlink" Target="https://en.wikipedia.org/wiki/IEEE_802.2" TargetMode="External" /><Relationship Id="rId11" Type="http://schemas.openxmlformats.org/officeDocument/2006/relationships/hyperlink" Target="https://en.wikipedia.org/wiki/IEEE_802.6" TargetMode="External" /><Relationship Id="rId5" Type="http://schemas.openxmlformats.org/officeDocument/2006/relationships/hyperlink" Target="https://en.wikipedia.org/wiki/IEEE_802.1" TargetMode="External" /><Relationship Id="rId10" Type="http://schemas.openxmlformats.org/officeDocument/2006/relationships/hyperlink" Target="https://en.wikipedia.org/wiki/IEEE_802.5" TargetMode="External" /><Relationship Id="rId4" Type="http://schemas.openxmlformats.org/officeDocument/2006/relationships/hyperlink" Target="https://en.wikipedia.org/wiki/Metropolitan_area_network" TargetMode="External" /><Relationship Id="rId9" Type="http://schemas.openxmlformats.org/officeDocument/2006/relationships/hyperlink" Target="https://en.wikipedia.org/wiki/IEEE_802.4" TargetMode="Externa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9.xml.rels><?xml version="1.0" encoding="UTF-8" standalone="yes"?>
<Relationships xmlns="http://schemas.openxmlformats.org/package/2006/relationships"><Relationship Id="rId2" Type="http://schemas.openxmlformats.org/officeDocument/2006/relationships/image" Target="../media/image30.emf"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9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6.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2.xml.rels><?xml version="1.0" encoding="UTF-8" standalone="yes"?>
<Relationships xmlns="http://schemas.openxmlformats.org/package/2006/relationships"><Relationship Id="rId2" Type="http://schemas.openxmlformats.org/officeDocument/2006/relationships/image" Target="../media/image32.emf" /><Relationship Id="rId1" Type="http://schemas.openxmlformats.org/officeDocument/2006/relationships/slideLayout" Target="../slideLayouts/slideLayout6.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4.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6.xml" /></Relationships>
</file>

<file path=ppt/slides/_rels/slide95.xml.rels><?xml version="1.0" encoding="UTF-8" standalone="yes"?>
<Relationships xmlns="http://schemas.openxmlformats.org/package/2006/relationships"><Relationship Id="rId2" Type="http://schemas.openxmlformats.org/officeDocument/2006/relationships/image" Target="../media/image34.emf" /><Relationship Id="rId1" Type="http://schemas.openxmlformats.org/officeDocument/2006/relationships/slideLayout" Target="../slideLayouts/slideLayout6.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7.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6.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200" y="3908902"/>
            <a:ext cx="3733800" cy="3175"/>
          </a:xfrm>
          <a:custGeom>
            <a:avLst/>
            <a:gdLst/>
            <a:ahLst/>
            <a:cxnLst/>
            <a:rect l="l" t="t" r="r" b="b"/>
            <a:pathLst>
              <a:path w="3733800" h="3175">
                <a:moveTo>
                  <a:pt x="0" y="3047"/>
                </a:moveTo>
                <a:lnTo>
                  <a:pt x="3733800" y="3047"/>
                </a:lnTo>
                <a:lnTo>
                  <a:pt x="3733800" y="0"/>
                </a:lnTo>
                <a:lnTo>
                  <a:pt x="0" y="0"/>
                </a:lnTo>
                <a:lnTo>
                  <a:pt x="0" y="3047"/>
                </a:lnTo>
                <a:close/>
              </a:path>
            </a:pathLst>
          </a:custGeom>
          <a:solidFill>
            <a:srgbClr val="438085"/>
          </a:solidFill>
        </p:spPr>
        <p:txBody>
          <a:bodyPr wrap="square" lIns="0" tIns="0" rIns="0" bIns="0" rtlCol="0"/>
          <a:lstStyle/>
          <a:p>
            <a:endParaRPr/>
          </a:p>
        </p:txBody>
      </p:sp>
      <p:sp>
        <p:nvSpPr>
          <p:cNvPr id="3" name="object 3"/>
          <p:cNvSpPr/>
          <p:nvPr/>
        </p:nvSpPr>
        <p:spPr>
          <a:xfrm>
            <a:off x="5410200" y="3911949"/>
            <a:ext cx="3733800" cy="192405"/>
          </a:xfrm>
          <a:custGeom>
            <a:avLst/>
            <a:gdLst/>
            <a:ahLst/>
            <a:cxnLst/>
            <a:rect l="l" t="t" r="r" b="b"/>
            <a:pathLst>
              <a:path w="3733800" h="192404">
                <a:moveTo>
                  <a:pt x="0" y="192023"/>
                </a:moveTo>
                <a:lnTo>
                  <a:pt x="3733800" y="192023"/>
                </a:lnTo>
                <a:lnTo>
                  <a:pt x="3733800" y="0"/>
                </a:lnTo>
                <a:lnTo>
                  <a:pt x="0" y="0"/>
                </a:lnTo>
                <a:lnTo>
                  <a:pt x="0" y="192023"/>
                </a:lnTo>
                <a:close/>
              </a:path>
            </a:pathLst>
          </a:custGeom>
          <a:solidFill>
            <a:srgbClr val="438085">
              <a:alpha val="50195"/>
            </a:srgbClr>
          </a:solidFill>
        </p:spPr>
        <p:txBody>
          <a:bodyPr wrap="square" lIns="0" tIns="0" rIns="0" bIns="0" rtlCol="0"/>
          <a:lstStyle/>
          <a:p>
            <a:endParaRPr/>
          </a:p>
        </p:txBody>
      </p:sp>
      <p:sp>
        <p:nvSpPr>
          <p:cNvPr id="4" name="object 4"/>
          <p:cNvSpPr/>
          <p:nvPr/>
        </p:nvSpPr>
        <p:spPr>
          <a:xfrm>
            <a:off x="5410200" y="4134452"/>
            <a:ext cx="3733800" cy="0"/>
          </a:xfrm>
          <a:custGeom>
            <a:avLst/>
            <a:gdLst/>
            <a:ahLst/>
            <a:cxnLst/>
            <a:rect l="l" t="t" r="r" b="b"/>
            <a:pathLst>
              <a:path w="3733800">
                <a:moveTo>
                  <a:pt x="0" y="0"/>
                </a:moveTo>
                <a:lnTo>
                  <a:pt x="3733800" y="0"/>
                </a:lnTo>
              </a:path>
            </a:pathLst>
          </a:custGeom>
          <a:ln w="9143">
            <a:solidFill>
              <a:srgbClr val="438085"/>
            </a:solidFill>
          </a:ln>
        </p:spPr>
        <p:txBody>
          <a:bodyPr wrap="square" lIns="0" tIns="0" rIns="0" bIns="0" rtlCol="0"/>
          <a:lstStyle/>
          <a:p>
            <a:endParaRPr/>
          </a:p>
        </p:txBody>
      </p:sp>
      <p:sp>
        <p:nvSpPr>
          <p:cNvPr id="5" name="object 5"/>
          <p:cNvSpPr/>
          <p:nvPr/>
        </p:nvSpPr>
        <p:spPr>
          <a:xfrm>
            <a:off x="5410200" y="4189316"/>
            <a:ext cx="1965960" cy="0"/>
          </a:xfrm>
          <a:custGeom>
            <a:avLst/>
            <a:gdLst/>
            <a:ahLst/>
            <a:cxnLst/>
            <a:rect l="l" t="t" r="r" b="b"/>
            <a:pathLst>
              <a:path w="1965959">
                <a:moveTo>
                  <a:pt x="0" y="0"/>
                </a:moveTo>
                <a:lnTo>
                  <a:pt x="1965959" y="0"/>
                </a:lnTo>
              </a:path>
            </a:pathLst>
          </a:custGeom>
          <a:ln w="18287">
            <a:solidFill>
              <a:srgbClr val="438085"/>
            </a:solidFill>
          </a:ln>
        </p:spPr>
        <p:txBody>
          <a:bodyPr wrap="square" lIns="0" tIns="0" rIns="0" bIns="0" rtlCol="0"/>
          <a:lstStyle/>
          <a:p>
            <a:endParaRPr/>
          </a:p>
        </p:txBody>
      </p:sp>
      <p:sp>
        <p:nvSpPr>
          <p:cNvPr id="6" name="object 6"/>
          <p:cNvSpPr/>
          <p:nvPr/>
        </p:nvSpPr>
        <p:spPr>
          <a:xfrm>
            <a:off x="5410200" y="4219796"/>
            <a:ext cx="1965960" cy="0"/>
          </a:xfrm>
          <a:custGeom>
            <a:avLst/>
            <a:gdLst/>
            <a:ahLst/>
            <a:cxnLst/>
            <a:rect l="l" t="t" r="r" b="b"/>
            <a:pathLst>
              <a:path w="1965959">
                <a:moveTo>
                  <a:pt x="0" y="0"/>
                </a:moveTo>
                <a:lnTo>
                  <a:pt x="1965959" y="0"/>
                </a:lnTo>
              </a:path>
            </a:pathLst>
          </a:custGeom>
          <a:ln w="9143">
            <a:solidFill>
              <a:srgbClr val="438085"/>
            </a:solidFill>
          </a:ln>
        </p:spPr>
        <p:txBody>
          <a:bodyPr wrap="square" lIns="0" tIns="0" rIns="0" bIns="0" rtlCol="0"/>
          <a:lstStyle/>
          <a:p>
            <a:endParaRPr/>
          </a:p>
        </p:txBody>
      </p:sp>
      <p:sp>
        <p:nvSpPr>
          <p:cNvPr id="7" name="object 7"/>
          <p:cNvSpPr/>
          <p:nvPr/>
        </p:nvSpPr>
        <p:spPr>
          <a:xfrm>
            <a:off x="5410200" y="3991196"/>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8" name="object 8"/>
          <p:cNvSpPr/>
          <p:nvPr/>
        </p:nvSpPr>
        <p:spPr>
          <a:xfrm>
            <a:off x="7376159" y="4094828"/>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9" name="object 9"/>
          <p:cNvSpPr/>
          <p:nvPr/>
        </p:nvSpPr>
        <p:spPr>
          <a:xfrm>
            <a:off x="0" y="3831178"/>
            <a:ext cx="9144000" cy="78105"/>
          </a:xfrm>
          <a:custGeom>
            <a:avLst/>
            <a:gdLst/>
            <a:ahLst/>
            <a:cxnLst/>
            <a:rect l="l" t="t" r="r" b="b"/>
            <a:pathLst>
              <a:path w="9144000" h="78104">
                <a:moveTo>
                  <a:pt x="0" y="77723"/>
                </a:moveTo>
                <a:lnTo>
                  <a:pt x="9144000" y="77723"/>
                </a:lnTo>
                <a:lnTo>
                  <a:pt x="9144000" y="0"/>
                </a:lnTo>
                <a:lnTo>
                  <a:pt x="0" y="0"/>
                </a:lnTo>
                <a:lnTo>
                  <a:pt x="0" y="77723"/>
                </a:lnTo>
                <a:close/>
              </a:path>
            </a:pathLst>
          </a:custGeom>
          <a:solidFill>
            <a:srgbClr val="438085">
              <a:alpha val="50195"/>
            </a:srgbClr>
          </a:solidFill>
        </p:spPr>
        <p:txBody>
          <a:bodyPr wrap="square" lIns="0" tIns="0" rIns="0" bIns="0" rtlCol="0"/>
          <a:lstStyle/>
          <a:p>
            <a:endParaRPr/>
          </a:p>
        </p:txBody>
      </p:sp>
      <p:sp>
        <p:nvSpPr>
          <p:cNvPr id="10" name="object 10"/>
          <p:cNvSpPr/>
          <p:nvPr/>
        </p:nvSpPr>
        <p:spPr>
          <a:xfrm>
            <a:off x="0" y="3716877"/>
            <a:ext cx="6414770" cy="114300"/>
          </a:xfrm>
          <a:custGeom>
            <a:avLst/>
            <a:gdLst/>
            <a:ahLst/>
            <a:cxnLst/>
            <a:rect l="l" t="t" r="r" b="b"/>
            <a:pathLst>
              <a:path w="6414770" h="114300">
                <a:moveTo>
                  <a:pt x="0" y="114299"/>
                </a:moveTo>
                <a:lnTo>
                  <a:pt x="6414516" y="114299"/>
                </a:lnTo>
                <a:lnTo>
                  <a:pt x="6414516" y="0"/>
                </a:lnTo>
                <a:lnTo>
                  <a:pt x="0" y="0"/>
                </a:lnTo>
                <a:lnTo>
                  <a:pt x="0" y="114299"/>
                </a:lnTo>
                <a:close/>
              </a:path>
            </a:pathLst>
          </a:custGeom>
          <a:solidFill>
            <a:srgbClr val="438085"/>
          </a:solidFill>
        </p:spPr>
        <p:txBody>
          <a:bodyPr wrap="square" lIns="0" tIns="0" rIns="0" bIns="0" rtlCol="0"/>
          <a:lstStyle/>
          <a:p>
            <a:endParaRPr/>
          </a:p>
        </p:txBody>
      </p:sp>
      <p:sp>
        <p:nvSpPr>
          <p:cNvPr id="11" name="object 11"/>
          <p:cNvSpPr/>
          <p:nvPr/>
        </p:nvSpPr>
        <p:spPr>
          <a:xfrm>
            <a:off x="6414516" y="3716877"/>
            <a:ext cx="2729865" cy="189230"/>
          </a:xfrm>
          <a:custGeom>
            <a:avLst/>
            <a:gdLst/>
            <a:ahLst/>
            <a:cxnLst/>
            <a:rect l="l" t="t" r="r" b="b"/>
            <a:pathLst>
              <a:path w="2729865" h="189229">
                <a:moveTo>
                  <a:pt x="0" y="188975"/>
                </a:moveTo>
                <a:lnTo>
                  <a:pt x="2729484" y="188975"/>
                </a:lnTo>
                <a:lnTo>
                  <a:pt x="2729484" y="0"/>
                </a:lnTo>
                <a:lnTo>
                  <a:pt x="0" y="0"/>
                </a:lnTo>
                <a:lnTo>
                  <a:pt x="0" y="188975"/>
                </a:lnTo>
                <a:close/>
              </a:path>
            </a:pathLst>
          </a:custGeom>
          <a:solidFill>
            <a:srgbClr val="438085"/>
          </a:solidFill>
        </p:spPr>
        <p:txBody>
          <a:bodyPr wrap="square" lIns="0" tIns="0" rIns="0" bIns="0" rtlCol="0"/>
          <a:lstStyle/>
          <a:p>
            <a:endParaRPr/>
          </a:p>
        </p:txBody>
      </p:sp>
      <p:sp>
        <p:nvSpPr>
          <p:cNvPr id="12" name="object 12"/>
          <p:cNvSpPr/>
          <p:nvPr/>
        </p:nvSpPr>
        <p:spPr>
          <a:xfrm>
            <a:off x="0" y="-63149"/>
            <a:ext cx="9144000" cy="3702050"/>
          </a:xfrm>
          <a:custGeom>
            <a:avLst/>
            <a:gdLst/>
            <a:ahLst/>
            <a:cxnLst/>
            <a:rect l="l" t="t" r="r" b="b"/>
            <a:pathLst>
              <a:path w="9144000" h="3702050">
                <a:moveTo>
                  <a:pt x="0" y="3701796"/>
                </a:moveTo>
                <a:lnTo>
                  <a:pt x="9144000" y="3701796"/>
                </a:lnTo>
                <a:lnTo>
                  <a:pt x="9144000" y="0"/>
                </a:lnTo>
                <a:lnTo>
                  <a:pt x="0" y="0"/>
                </a:lnTo>
                <a:lnTo>
                  <a:pt x="0" y="3701796"/>
                </a:lnTo>
                <a:close/>
              </a:path>
            </a:pathLst>
          </a:custGeom>
          <a:solidFill>
            <a:srgbClr val="424455"/>
          </a:solidFill>
        </p:spPr>
        <p:txBody>
          <a:bodyPr wrap="square" lIns="0" tIns="0" rIns="0" bIns="0" rtlCol="0"/>
          <a:lstStyle/>
          <a:p>
            <a:endParaRPr/>
          </a:p>
        </p:txBody>
      </p:sp>
      <p:sp>
        <p:nvSpPr>
          <p:cNvPr id="17" name="Slide Number Placeholder 16"/>
          <p:cNvSpPr>
            <a:spLocks noGrp="1"/>
          </p:cNvSpPr>
          <p:nvPr>
            <p:ph type="sldNum" sz="quarter" idx="4294967295"/>
          </p:nvPr>
        </p:nvSpPr>
        <p:spPr>
          <a:xfrm>
            <a:off x="6583680" y="6405992"/>
            <a:ext cx="2103120" cy="276999"/>
          </a:xfrm>
        </p:spPr>
        <p:txBody>
          <a:bodyPr/>
          <a:lstStyle/>
          <a:p>
            <a:fld id="{B6F15528-21DE-4FAA-801E-634DDDAF4B2B}" type="slidenum">
              <a:rPr lang="en-US" smtClean="0">
                <a:solidFill>
                  <a:schemeClr val="accent1"/>
                </a:solidFill>
              </a:rPr>
              <a:pPr/>
              <a:t>1</a:t>
            </a:fld>
            <a:endParaRPr lang="en-US" dirty="0">
              <a:solidFill>
                <a:schemeClr val="accent1"/>
              </a:solidFill>
            </a:endParaRPr>
          </a:p>
        </p:txBody>
      </p:sp>
      <p:sp>
        <p:nvSpPr>
          <p:cNvPr id="19" name="Rectangle 18"/>
          <p:cNvSpPr/>
          <p:nvPr/>
        </p:nvSpPr>
        <p:spPr>
          <a:xfrm>
            <a:off x="563880" y="2514600"/>
            <a:ext cx="2182368" cy="509016"/>
          </a:xfrm>
          <a:prstGeom prst="rect">
            <a:avLst/>
          </a:prstGeom>
          <a:solidFill>
            <a:srgbClr val="424355"/>
          </a:solidFill>
        </p:spPr>
        <p:txBody>
          <a:bodyPr wrap="none" lIns="0" tIns="0" rIns="0" bIns="0">
            <a:noAutofit/>
          </a:bodyPr>
          <a:lstStyle/>
          <a:p>
            <a:pPr indent="0" algn="r">
              <a:spcAft>
                <a:spcPts val="7770"/>
              </a:spcAft>
            </a:pPr>
            <a:r>
              <a:rPr lang="en-US" sz="3700" b="1" dirty="0">
                <a:solidFill>
                  <a:srgbClr val="FFFFFF"/>
                </a:solidFill>
                <a:latin typeface="Trebuchet MS"/>
              </a:rPr>
              <a:t>Chapter 3</a:t>
            </a:r>
          </a:p>
        </p:txBody>
      </p:sp>
      <p:sp>
        <p:nvSpPr>
          <p:cNvPr id="20" name="Rectangle 19"/>
          <p:cNvSpPr/>
          <p:nvPr/>
        </p:nvSpPr>
        <p:spPr>
          <a:xfrm>
            <a:off x="563880" y="3121152"/>
            <a:ext cx="3535680" cy="512064"/>
          </a:xfrm>
          <a:prstGeom prst="rect">
            <a:avLst/>
          </a:prstGeom>
          <a:solidFill>
            <a:srgbClr val="424355"/>
          </a:solidFill>
        </p:spPr>
        <p:txBody>
          <a:bodyPr wrap="none" lIns="0" tIns="0" rIns="0" bIns="0">
            <a:noAutofit/>
          </a:bodyPr>
          <a:lstStyle/>
          <a:p>
            <a:pPr indent="0">
              <a:spcBef>
                <a:spcPts val="7770"/>
              </a:spcBef>
              <a:spcAft>
                <a:spcPts val="2100"/>
              </a:spcAft>
            </a:pPr>
            <a:r>
              <a:rPr lang="en-US" sz="3700" b="1" dirty="0">
                <a:solidFill>
                  <a:srgbClr val="FFFFFF"/>
                </a:solidFill>
                <a:latin typeface="Trebuchet MS"/>
              </a:rPr>
              <a:t>Data Link Layer</a:t>
            </a:r>
          </a:p>
        </p:txBody>
      </p:sp>
    </p:spTree>
    <p:extLst>
      <p:ext uri="{BB962C8B-B14F-4D97-AF65-F5344CB8AC3E}">
        <p14:creationId xmlns:p14="http://schemas.microsoft.com/office/powerpoint/2010/main" val="357121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832103"/>
            <a:ext cx="8953080" cy="2706623"/>
          </a:xfrm>
          <a:prstGeom prst="rect">
            <a:avLst/>
          </a:prstGeom>
        </p:spPr>
        <p:txBody>
          <a:bodyPr lIns="0" tIns="0" rIns="0" bIns="0">
            <a:noAutofit/>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a:t>
            </a:r>
            <a:r>
              <a:rPr lang="en-US" sz="2000" b="1" i="0" u="none" strike="noStrike" baseline="0" dirty="0">
                <a:solidFill>
                  <a:srgbClr val="000000"/>
                </a:solidFill>
                <a:latin typeface="Trebuchet MS" panose="020B0603020202020204" pitchFamily="34" charset="0"/>
              </a:rPr>
              <a:t>Overview of Logical Link Control (LLC) and Media Access Control (MAC):</a:t>
            </a:r>
          </a:p>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The data link layer is divided into two sublayers: </a:t>
            </a:r>
            <a:endParaRPr lang="en-US" sz="2200" dirty="0">
              <a:latin typeface="Arial"/>
            </a:endParaRPr>
          </a:p>
        </p:txBody>
      </p:sp>
      <p:pic>
        <p:nvPicPr>
          <p:cNvPr id="5" name="Picture 4">
            <a:extLst>
              <a:ext uri="{FF2B5EF4-FFF2-40B4-BE49-F238E27FC236}">
                <a16:creationId xmlns:a16="http://schemas.microsoft.com/office/drawing/2014/main" id="{FA9ED22A-4803-4F3F-B107-85C3708E6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496" y="2118312"/>
            <a:ext cx="5303980" cy="4198984"/>
          </a:xfrm>
          <a:prstGeom prst="rect">
            <a:avLst/>
          </a:prstGeom>
        </p:spPr>
      </p:pic>
    </p:spTree>
    <p:extLst>
      <p:ext uri="{BB962C8B-B14F-4D97-AF65-F5344CB8AC3E}">
        <p14:creationId xmlns:p14="http://schemas.microsoft.com/office/powerpoint/2010/main" val="1583025550"/>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65FC4-72F7-C335-6D65-5A793125CE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DA870C4-2008-65BD-A994-051A3F15234B}"/>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96D466E2-0F29-EDA5-A3F6-D8D9FADDC3F9}"/>
              </a:ext>
            </a:extLst>
          </p:cNvPr>
          <p:cNvSpPr/>
          <p:nvPr/>
        </p:nvSpPr>
        <p:spPr>
          <a:xfrm>
            <a:off x="206477" y="790165"/>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Bluetooth-Piconet</a:t>
            </a: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E500BD1-DE47-977B-6979-A71640D28008}"/>
              </a:ext>
            </a:extLst>
          </p:cNvPr>
          <p:cNvSpPr txBox="1"/>
          <p:nvPr/>
        </p:nvSpPr>
        <p:spPr>
          <a:xfrm>
            <a:off x="206477" y="1504335"/>
            <a:ext cx="8731045" cy="1711366"/>
          </a:xfrm>
          <a:prstGeom prst="rect">
            <a:avLst/>
          </a:prstGeom>
        </p:spPr>
        <p:txBody>
          <a:bodyPr wrap="square" rtlCol="0">
            <a:spAutoFit/>
          </a:bodyPr>
          <a:lstStyle/>
          <a:p>
            <a:pPr>
              <a:lnSpc>
                <a:spcPct val="150000"/>
              </a:lnSpc>
            </a:pPr>
            <a:r>
              <a:rPr lang="en-US" dirty="0"/>
              <a:t>Piconet is a type of Bluetooth network that contains</a:t>
            </a:r>
            <a:r>
              <a:rPr lang="en-US" b="1" dirty="0"/>
              <a:t> </a:t>
            </a:r>
            <a:r>
              <a:rPr lang="en-US" dirty="0"/>
              <a:t>one primary node called the master node and seven active secondary nodes called slave nodes. Thus, we can say that there is a total of 8 active nodes which are present at a distance of 10 meters. The communication between the primary and secondary nodes can be one-to-one or one-to-many. </a:t>
            </a:r>
            <a:endParaRPr lang="en-US" sz="1100" dirty="0">
              <a:solidFill>
                <a:schemeClr val="accent1"/>
              </a:solidFill>
            </a:endParaRPr>
          </a:p>
        </p:txBody>
      </p:sp>
      <p:sp>
        <p:nvSpPr>
          <p:cNvPr id="5" name="AutoShape 2" descr="piconet">
            <a:extLst>
              <a:ext uri="{FF2B5EF4-FFF2-40B4-BE49-F238E27FC236}">
                <a16:creationId xmlns:a16="http://schemas.microsoft.com/office/drawing/2014/main" id="{7127365C-42EF-483D-5A0A-0C77115952AD}"/>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5A8253F4-D304-4C4A-370E-BCDE15CD717B}"/>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0A2BEDA0-2F94-D694-D034-6CDAE7E81B10}"/>
              </a:ext>
            </a:extLst>
          </p:cNvPr>
          <p:cNvPicPr>
            <a:picLocks noChangeAspect="1"/>
          </p:cNvPicPr>
          <p:nvPr/>
        </p:nvPicPr>
        <p:blipFill>
          <a:blip r:embed="rId3"/>
          <a:stretch>
            <a:fillRect/>
          </a:stretch>
        </p:blipFill>
        <p:spPr>
          <a:xfrm>
            <a:off x="2219018" y="3215701"/>
            <a:ext cx="4401164" cy="3467584"/>
          </a:xfrm>
          <a:prstGeom prst="rect">
            <a:avLst/>
          </a:prstGeom>
        </p:spPr>
      </p:pic>
    </p:spTree>
    <p:extLst>
      <p:ext uri="{BB962C8B-B14F-4D97-AF65-F5344CB8AC3E}">
        <p14:creationId xmlns:p14="http://schemas.microsoft.com/office/powerpoint/2010/main" val="46942405"/>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5B7FD-A6AE-F69C-A650-9F9B2A6FD5B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B9D5272-1CF8-B7DE-5866-159241996838}"/>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758C0425-BD8B-CA82-C6BB-68D412A5AB86}"/>
              </a:ext>
            </a:extLst>
          </p:cNvPr>
          <p:cNvSpPr/>
          <p:nvPr/>
        </p:nvSpPr>
        <p:spPr>
          <a:xfrm>
            <a:off x="560832" y="850391"/>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Bluetooth - Scatternet</a:t>
            </a: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34F7C4D-B4B0-EF7E-745B-772A454EB911}"/>
              </a:ext>
            </a:extLst>
          </p:cNvPr>
          <p:cNvSpPr txBox="1"/>
          <p:nvPr/>
        </p:nvSpPr>
        <p:spPr>
          <a:xfrm>
            <a:off x="206477" y="1504335"/>
            <a:ext cx="8731045" cy="2134943"/>
          </a:xfrm>
          <a:prstGeom prst="rect">
            <a:avLst/>
          </a:prstGeom>
        </p:spPr>
        <p:txBody>
          <a:bodyPr wrap="square" rtlCol="0">
            <a:spAutoFit/>
          </a:bodyPr>
          <a:lstStyle/>
          <a:p>
            <a:pPr>
              <a:lnSpc>
                <a:spcPct val="150000"/>
              </a:lnSpc>
            </a:pPr>
            <a:r>
              <a:rPr lang="en-US" dirty="0"/>
              <a:t>It is formed by using various piconets. A slave that is present in one piconet can act as master or we can say primary in another piconet. This kind of node can receive a message from a master in one piconet and deliver the message to its slave in the other piconet where it is acting as a master. This type of node is referred to as a bridge node. A station cannot be mastered in two piconets.</a:t>
            </a:r>
            <a:endParaRPr lang="en-US" sz="1100" dirty="0">
              <a:solidFill>
                <a:schemeClr val="accent1"/>
              </a:solidFill>
            </a:endParaRPr>
          </a:p>
        </p:txBody>
      </p:sp>
      <p:sp>
        <p:nvSpPr>
          <p:cNvPr id="5" name="AutoShape 2" descr="piconet">
            <a:extLst>
              <a:ext uri="{FF2B5EF4-FFF2-40B4-BE49-F238E27FC236}">
                <a16:creationId xmlns:a16="http://schemas.microsoft.com/office/drawing/2014/main" id="{677AB5DC-39F4-3158-BDFE-55939D4204C6}"/>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CEA91B58-049C-FBEF-2A1E-71981026BD0C}"/>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Scatternet">
            <a:extLst>
              <a:ext uri="{FF2B5EF4-FFF2-40B4-BE49-F238E27FC236}">
                <a16:creationId xmlns:a16="http://schemas.microsoft.com/office/drawing/2014/main" id="{EFFDEF9E-03EB-4EC9-0E3E-C9C60439B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279" y="3791678"/>
            <a:ext cx="62865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71172"/>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99FAA-9E47-4CF3-EE5E-E656F0C115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DC091F3-FE6C-6DAF-DFB5-2DEE7626AB1D}"/>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8FF48C85-0587-009C-6BCA-C19B10F1AC10}"/>
              </a:ext>
            </a:extLst>
          </p:cNvPr>
          <p:cNvSpPr/>
          <p:nvPr/>
        </p:nvSpPr>
        <p:spPr>
          <a:xfrm>
            <a:off x="560832" y="850391"/>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WIFI</a:t>
            </a: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6C1C76-1D53-93C9-062C-9F1E06E873B7}"/>
              </a:ext>
            </a:extLst>
          </p:cNvPr>
          <p:cNvSpPr txBox="1"/>
          <p:nvPr/>
        </p:nvSpPr>
        <p:spPr>
          <a:xfrm>
            <a:off x="206477" y="1709369"/>
            <a:ext cx="8731045" cy="2957861"/>
          </a:xfrm>
          <a:prstGeom prst="rect">
            <a:avLst/>
          </a:prstGeom>
        </p:spPr>
        <p:txBody>
          <a:bodyPr wrap="square" rtlCol="0">
            <a:spAutoFit/>
          </a:bodyPr>
          <a:lstStyle/>
          <a:p>
            <a:pPr>
              <a:lnSpc>
                <a:spcPct val="150000"/>
              </a:lnSpc>
            </a:pPr>
            <a:r>
              <a:rPr lang="en-US" dirty="0"/>
              <a:t>Wi-Fi is a wireless technology that allows electronic devices to connect to the internet and communicate with each other without a physical cable. This uses radio waves to transmit the data between a Wi-Fi router and compatible devices like smartphones, computers, and smart home gadgets. These Wi-Fi networks are common in homes, offices, and public spaces providing convenient internet access and local connectivity. This technology has become an essential part of modern digital life enabling wireless internet browsing, file sharing, and device communication in various settings.</a:t>
            </a:r>
            <a:endParaRPr lang="en-US" sz="1100" dirty="0">
              <a:solidFill>
                <a:schemeClr val="accent1"/>
              </a:solidFill>
            </a:endParaRPr>
          </a:p>
        </p:txBody>
      </p:sp>
      <p:sp>
        <p:nvSpPr>
          <p:cNvPr id="5" name="AutoShape 2" descr="piconet">
            <a:extLst>
              <a:ext uri="{FF2B5EF4-FFF2-40B4-BE49-F238E27FC236}">
                <a16:creationId xmlns:a16="http://schemas.microsoft.com/office/drawing/2014/main" id="{7EA882B0-E002-9C01-106C-A539585969AD}"/>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B473B643-1558-01F1-37E0-F35BEBEDF099}"/>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8916612"/>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EA3E-09C0-E121-60D0-76F880FC275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0AF34D5-8D8B-9E68-684E-F13698B718C4}"/>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11B3332A-389C-13CB-3A17-9506C6423C1B}"/>
              </a:ext>
            </a:extLst>
          </p:cNvPr>
          <p:cNvSpPr/>
          <p:nvPr/>
        </p:nvSpPr>
        <p:spPr>
          <a:xfrm>
            <a:off x="560832" y="850391"/>
            <a:ext cx="7885078" cy="5343932"/>
          </a:xfrm>
          <a:prstGeom prst="rect">
            <a:avLst/>
          </a:prstGeom>
        </p:spPr>
        <p:txBody>
          <a:bodyPr lIns="0" tIns="0" rIns="0" bIns="0">
            <a:noAutofit/>
          </a:bodyPr>
          <a:lstStyle/>
          <a:p>
            <a:r>
              <a:rPr lang="en-US" sz="2800" b="1" dirty="0">
                <a:latin typeface="Times New Roman" panose="02020603050405020304" pitchFamily="18" charset="0"/>
                <a:cs typeface="Times New Roman" panose="02020603050405020304" pitchFamily="18" charset="0"/>
              </a:rPr>
              <a:t>Virtual circuit switching</a:t>
            </a: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502E06-55A0-021E-D304-D2BEF1DA300D}"/>
              </a:ext>
            </a:extLst>
          </p:cNvPr>
          <p:cNvSpPr txBox="1"/>
          <p:nvPr/>
        </p:nvSpPr>
        <p:spPr>
          <a:xfrm>
            <a:off x="206477" y="1709369"/>
            <a:ext cx="8731045" cy="2308324"/>
          </a:xfrm>
          <a:prstGeom prst="rect">
            <a:avLst/>
          </a:prstGeom>
        </p:spPr>
        <p:txBody>
          <a:bodyPr wrap="square" rtlCol="0">
            <a:spAutoFit/>
          </a:bodyPr>
          <a:lstStyle/>
          <a:p>
            <a:r>
              <a:rPr lang="en-US" dirty="0"/>
              <a:t>It is a network where a virtual connection is established between source and the destination. Through this network, packets will be transferred during any call. The path established between two points appears as a dedicated physical circuit. Therefore, it is called a virtual circuit. It is a type of packet switching.</a:t>
            </a:r>
          </a:p>
          <a:p>
            <a:r>
              <a:rPr lang="en-US" dirty="0"/>
              <a:t>It is a connection-oriented service, where the first packet goes and reserves the resources for the subsequent packets.</a:t>
            </a:r>
          </a:p>
          <a:p>
            <a:r>
              <a:rPr lang="en-US" dirty="0"/>
              <a:t>For examples − ATM and frame relay.</a:t>
            </a:r>
          </a:p>
          <a:p>
            <a:r>
              <a:rPr lang="en-US" dirty="0"/>
              <a:t>The pictorial representation of virtual circuit connection over a telephone call is as follows −</a:t>
            </a:r>
          </a:p>
        </p:txBody>
      </p:sp>
      <p:sp>
        <p:nvSpPr>
          <p:cNvPr id="5" name="AutoShape 2" descr="piconet">
            <a:extLst>
              <a:ext uri="{FF2B5EF4-FFF2-40B4-BE49-F238E27FC236}">
                <a16:creationId xmlns:a16="http://schemas.microsoft.com/office/drawing/2014/main" id="{30FDCF70-E9F3-09C9-62F8-D480066F997D}"/>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2709D7EC-8563-C496-7DE8-00EA7B8A8B33}"/>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a:extLst>
              <a:ext uri="{FF2B5EF4-FFF2-40B4-BE49-F238E27FC236}">
                <a16:creationId xmlns:a16="http://schemas.microsoft.com/office/drawing/2014/main" id="{49BF9437-99BF-2845-7A99-60FADFDCF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133" y="4170093"/>
            <a:ext cx="60864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06324"/>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13E61-E16C-6526-F71D-A80FB4144EA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1A2DD8-E464-D5AB-57A7-42371E94B9EE}"/>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5D3D5959-3CD5-9DBD-EC75-B35D7CBA08FD}"/>
              </a:ext>
            </a:extLst>
          </p:cNvPr>
          <p:cNvSpPr/>
          <p:nvPr/>
        </p:nvSpPr>
        <p:spPr>
          <a:xfrm>
            <a:off x="358877" y="923722"/>
            <a:ext cx="7885078" cy="5343932"/>
          </a:xfrm>
          <a:prstGeom prst="rect">
            <a:avLst/>
          </a:prstGeom>
        </p:spPr>
        <p:txBody>
          <a:bodyPr lIns="0" tIns="0" rIns="0" bIns="0">
            <a:noAutofit/>
          </a:bodyPr>
          <a:lstStyle/>
          <a:p>
            <a:r>
              <a:rPr lang="en-US" sz="2800" b="1" dirty="0">
                <a:latin typeface="Times New Roman" panose="02020603050405020304" pitchFamily="18" charset="0"/>
                <a:cs typeface="Times New Roman" panose="02020603050405020304" pitchFamily="18" charset="0"/>
              </a:rPr>
              <a:t>Virtual circuit switching</a:t>
            </a: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0E749A-8017-99B4-70FA-F0A70B863342}"/>
              </a:ext>
            </a:extLst>
          </p:cNvPr>
          <p:cNvSpPr txBox="1"/>
          <p:nvPr/>
        </p:nvSpPr>
        <p:spPr>
          <a:xfrm>
            <a:off x="358877" y="1581550"/>
            <a:ext cx="8731045" cy="4801314"/>
          </a:xfrm>
          <a:prstGeom prst="rect">
            <a:avLst/>
          </a:prstGeom>
        </p:spPr>
        <p:txBody>
          <a:bodyPr wrap="square" rtlCol="0">
            <a:spAutoFit/>
          </a:bodyPr>
          <a:lstStyle/>
          <a:p>
            <a:r>
              <a:rPr lang="en-US" b="1" dirty="0"/>
              <a:t>Advantages </a:t>
            </a:r>
          </a:p>
          <a:p>
            <a:pPr marL="285750" indent="-285750">
              <a:buFont typeface="Arial" panose="020B0604020202020204" pitchFamily="34" charset="0"/>
              <a:buChar char="•"/>
            </a:pPr>
            <a:r>
              <a:rPr lang="en-US" dirty="0"/>
              <a:t>Packets are delivered in the same order as they all follow the same route between the source &amp; the destination.</a:t>
            </a:r>
          </a:p>
          <a:p>
            <a:endParaRPr lang="en-US" dirty="0"/>
          </a:p>
          <a:p>
            <a:pPr marL="285750" indent="-285750">
              <a:buFont typeface="Arial" panose="020B0604020202020204" pitchFamily="34" charset="0"/>
              <a:buChar char="•"/>
            </a:pPr>
            <a:r>
              <a:rPr lang="en-US" dirty="0"/>
              <a:t>The overhead is smaller as full address is not required on each packet as they all follow the same established path.</a:t>
            </a:r>
          </a:p>
          <a:p>
            <a:endParaRPr lang="en-US" dirty="0"/>
          </a:p>
          <a:p>
            <a:pPr marL="285750" indent="-285750">
              <a:buFont typeface="Arial" panose="020B0604020202020204" pitchFamily="34" charset="0"/>
              <a:buChar char="•"/>
            </a:pPr>
            <a:r>
              <a:rPr lang="en-US" dirty="0"/>
              <a:t>The connection is more reliable as it is one to one connection.</a:t>
            </a:r>
          </a:p>
          <a:p>
            <a:endParaRPr lang="en-US" dirty="0"/>
          </a:p>
          <a:p>
            <a:pPr marL="285750" indent="-285750">
              <a:buFont typeface="Arial" panose="020B0604020202020204" pitchFamily="34" charset="0"/>
              <a:buChar char="•"/>
            </a:pPr>
            <a:r>
              <a:rPr lang="en-US" dirty="0"/>
              <a:t>Less chances of data loss.</a:t>
            </a:r>
          </a:p>
          <a:p>
            <a:pPr marL="285750" indent="-285750">
              <a:buFont typeface="Arial" panose="020B0604020202020204" pitchFamily="34" charset="0"/>
              <a:buChar char="•"/>
            </a:pPr>
            <a:endParaRPr lang="en-US" dirty="0"/>
          </a:p>
          <a:p>
            <a:r>
              <a:rPr lang="en-US" b="1" dirty="0"/>
              <a:t>Disadvantages:</a:t>
            </a:r>
          </a:p>
          <a:p>
            <a:pPr marL="285750" indent="-285750">
              <a:buFont typeface="Arial" panose="020B0604020202020204" pitchFamily="34" charset="0"/>
              <a:buChar char="•"/>
            </a:pPr>
            <a:r>
              <a:rPr lang="en-US" dirty="0"/>
              <a:t>The switching equipment should be powerful.</a:t>
            </a:r>
          </a:p>
          <a:p>
            <a:endParaRPr lang="en-US" dirty="0"/>
          </a:p>
          <a:p>
            <a:pPr marL="285750" indent="-285750">
              <a:buFont typeface="Arial" panose="020B0604020202020204" pitchFamily="34" charset="0"/>
              <a:buChar char="•"/>
            </a:pPr>
            <a:r>
              <a:rPr lang="en-US" dirty="0"/>
              <a:t>Re-establishment of the network is difficult as if there is any failure. All calls need to be re-established.</a:t>
            </a:r>
          </a:p>
          <a:p>
            <a:endParaRPr lang="en-US" b="1" dirty="0"/>
          </a:p>
        </p:txBody>
      </p:sp>
      <p:sp>
        <p:nvSpPr>
          <p:cNvPr id="5" name="AutoShape 2" descr="piconet">
            <a:extLst>
              <a:ext uri="{FF2B5EF4-FFF2-40B4-BE49-F238E27FC236}">
                <a16:creationId xmlns:a16="http://schemas.microsoft.com/office/drawing/2014/main" id="{11DA8ABF-95D8-2E91-C4A7-86C139FAACE4}"/>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73318C75-8990-FE11-F3BA-B79B63515E55}"/>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38599362"/>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C7BE8-DB3F-398A-A373-B321C0A366A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76C45B5-5096-2F46-FBCD-7A017CDA421D}"/>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809FA61C-9B91-D593-E37E-48FF8E121CD7}"/>
              </a:ext>
            </a:extLst>
          </p:cNvPr>
          <p:cNvSpPr/>
          <p:nvPr/>
        </p:nvSpPr>
        <p:spPr>
          <a:xfrm>
            <a:off x="358877" y="923722"/>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Frame Relay</a:t>
            </a:r>
          </a:p>
        </p:txBody>
      </p:sp>
      <p:sp>
        <p:nvSpPr>
          <p:cNvPr id="3" name="TextBox 2">
            <a:extLst>
              <a:ext uri="{FF2B5EF4-FFF2-40B4-BE49-F238E27FC236}">
                <a16:creationId xmlns:a16="http://schemas.microsoft.com/office/drawing/2014/main" id="{701B87EE-6A72-1A09-5F6F-7ACEB2067CB8}"/>
              </a:ext>
            </a:extLst>
          </p:cNvPr>
          <p:cNvSpPr txBox="1"/>
          <p:nvPr/>
        </p:nvSpPr>
        <p:spPr>
          <a:xfrm>
            <a:off x="358877" y="1581550"/>
            <a:ext cx="8731045" cy="1477328"/>
          </a:xfrm>
          <a:prstGeom prst="rect">
            <a:avLst/>
          </a:prstGeom>
        </p:spPr>
        <p:txBody>
          <a:bodyPr wrap="square" rtlCol="0">
            <a:spAutoFit/>
          </a:bodyPr>
          <a:lstStyle/>
          <a:p>
            <a:r>
              <a:rPr lang="en-US" dirty="0">
                <a:latin typeface="Times New Roman" panose="02020603050405020304" pitchFamily="18" charset="0"/>
                <a:cs typeface="Times New Roman" panose="02020603050405020304" pitchFamily="18" charset="0"/>
              </a:rPr>
              <a:t>Frame Relay is a high-performance Wide Area Network (WAN) technology that uses virtual circuit switching to transmit data efficiently between LANs over long distances.</a:t>
            </a:r>
          </a:p>
          <a:p>
            <a:r>
              <a:rPr lang="en-US" dirty="0">
                <a:latin typeface="Times New Roman" panose="02020603050405020304" pitchFamily="18" charset="0"/>
                <a:cs typeface="Times New Roman" panose="02020603050405020304" pitchFamily="18" charset="0"/>
              </a:rPr>
              <a:t>It operates at the Data Link Layer (Layer 2) of the OSI model and is designed for cost-effective, high-speed data communication.</a:t>
            </a:r>
          </a:p>
          <a:p>
            <a:endParaRPr lang="en-US" b="1" dirty="0"/>
          </a:p>
        </p:txBody>
      </p:sp>
      <p:sp>
        <p:nvSpPr>
          <p:cNvPr id="5" name="AutoShape 2" descr="piconet">
            <a:extLst>
              <a:ext uri="{FF2B5EF4-FFF2-40B4-BE49-F238E27FC236}">
                <a16:creationId xmlns:a16="http://schemas.microsoft.com/office/drawing/2014/main" id="{77B58F51-B422-D343-2C67-E46F464FC99B}"/>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84BF682E-64BC-91AC-8EA0-27F8FF0D4898}"/>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05ED6EBA-762F-EBF8-4E20-097BAD84DC42}"/>
              </a:ext>
            </a:extLst>
          </p:cNvPr>
          <p:cNvPicPr>
            <a:picLocks noChangeAspect="1"/>
          </p:cNvPicPr>
          <p:nvPr/>
        </p:nvPicPr>
        <p:blipFill>
          <a:blip r:embed="rId3"/>
          <a:stretch>
            <a:fillRect/>
          </a:stretch>
        </p:blipFill>
        <p:spPr>
          <a:xfrm>
            <a:off x="500476" y="3008769"/>
            <a:ext cx="7168685" cy="3089229"/>
          </a:xfrm>
          <a:prstGeom prst="rect">
            <a:avLst/>
          </a:prstGeom>
        </p:spPr>
      </p:pic>
    </p:spTree>
    <p:extLst>
      <p:ext uri="{BB962C8B-B14F-4D97-AF65-F5344CB8AC3E}">
        <p14:creationId xmlns:p14="http://schemas.microsoft.com/office/powerpoint/2010/main" val="268164718"/>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88E38-9140-A1E2-FC12-184C38639D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3908915-769D-58CB-8C2F-5D31C97FD3C8}"/>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7F4BF6DF-2F08-9A9E-AD68-E6EB6B868FD9}"/>
              </a:ext>
            </a:extLst>
          </p:cNvPr>
          <p:cNvSpPr/>
          <p:nvPr/>
        </p:nvSpPr>
        <p:spPr>
          <a:xfrm>
            <a:off x="358877" y="923722"/>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Frame Relay</a:t>
            </a:r>
          </a:p>
        </p:txBody>
      </p:sp>
      <p:sp>
        <p:nvSpPr>
          <p:cNvPr id="3" name="TextBox 2">
            <a:extLst>
              <a:ext uri="{FF2B5EF4-FFF2-40B4-BE49-F238E27FC236}">
                <a16:creationId xmlns:a16="http://schemas.microsoft.com/office/drawing/2014/main" id="{EA60252B-6745-C606-9261-981FF8037B29}"/>
              </a:ext>
            </a:extLst>
          </p:cNvPr>
          <p:cNvSpPr txBox="1"/>
          <p:nvPr/>
        </p:nvSpPr>
        <p:spPr>
          <a:xfrm>
            <a:off x="206477" y="1643904"/>
            <a:ext cx="8731045" cy="5078313"/>
          </a:xfrm>
          <a:prstGeom prst="rect">
            <a:avLst/>
          </a:prstGeom>
        </p:spPr>
        <p:txBody>
          <a:bodyPr wrap="square" rtlCol="0">
            <a:spAutoFit/>
          </a:bodyPr>
          <a:lstStyle/>
          <a:p>
            <a:r>
              <a:rPr lang="en-US" dirty="0"/>
              <a:t>Types of Virtual Circuits in Frame Relay</a:t>
            </a:r>
          </a:p>
          <a:p>
            <a:pPr marL="342900" indent="-342900">
              <a:buFont typeface="+mj-lt"/>
              <a:buAutoNum type="arabicPeriod"/>
            </a:pPr>
            <a:r>
              <a:rPr lang="en-US" b="1" dirty="0"/>
              <a:t>PVC (Permanent Virtual Circuit)</a:t>
            </a:r>
            <a:r>
              <a:rPr lang="en-US" dirty="0"/>
              <a:t> - Always available, pre-established by the service provider</a:t>
            </a:r>
          </a:p>
          <a:p>
            <a:pPr marL="342900" indent="-342900">
              <a:buFont typeface="+mj-lt"/>
              <a:buAutoNum type="arabicPeriod"/>
            </a:pPr>
            <a:r>
              <a:rPr lang="en-US" b="1" dirty="0"/>
              <a:t>SVC (Switched Virtual Circuit) </a:t>
            </a:r>
            <a:r>
              <a:rPr lang="en-US" dirty="0"/>
              <a:t>- Temporary, created and deleted as needed (rarely used in Frame Relay)</a:t>
            </a:r>
          </a:p>
          <a:p>
            <a:pPr marL="342900" indent="-342900">
              <a:buFont typeface="+mj-lt"/>
              <a:buAutoNum type="arabicPeriod"/>
            </a:pPr>
            <a:endParaRPr lang="en-US" b="1" dirty="0"/>
          </a:p>
          <a:p>
            <a:pPr marL="285750" indent="-285750">
              <a:buFont typeface="Wingdings" panose="05000000000000000000" pitchFamily="2" charset="2"/>
              <a:buChar char="q"/>
            </a:pPr>
            <a:r>
              <a:rPr lang="en-US" b="1" dirty="0"/>
              <a:t>How Frame Relay Works: Step-by-Step</a:t>
            </a:r>
          </a:p>
          <a:p>
            <a:pPr marL="342900" indent="-342900">
              <a:buFont typeface="+mj-lt"/>
              <a:buAutoNum type="arabicPeriod"/>
            </a:pPr>
            <a:endParaRPr lang="en-US" dirty="0"/>
          </a:p>
          <a:p>
            <a:pPr lvl="1" eaLnBrk="0" fontAlgn="base" hangingPunct="0">
              <a:lnSpc>
                <a:spcPct val="150000"/>
              </a:lnSpc>
              <a:spcBef>
                <a:spcPct val="0"/>
              </a:spcBef>
              <a:spcAft>
                <a:spcPct val="0"/>
              </a:spcAft>
              <a:buFontTx/>
              <a:buChar char="•"/>
            </a:pPr>
            <a:r>
              <a:rPr lang="en-US" altLang="en-US" dirty="0">
                <a:latin typeface="Arial" panose="020B0604020202020204" pitchFamily="34" charset="0"/>
              </a:rPr>
              <a:t>Data is broken into </a:t>
            </a:r>
            <a:r>
              <a:rPr lang="en-US" altLang="en-US" b="1" dirty="0">
                <a:latin typeface="Arial" panose="020B0604020202020204" pitchFamily="34" charset="0"/>
              </a:rPr>
              <a:t>frames</a:t>
            </a:r>
            <a:r>
              <a:rPr lang="en-US" altLang="en-US" dirty="0">
                <a:latin typeface="Arial" panose="020B0604020202020204" pitchFamily="34" charset="0"/>
              </a:rPr>
              <a:t> (small packets).</a:t>
            </a:r>
          </a:p>
          <a:p>
            <a:pPr lvl="1" eaLnBrk="0" fontAlgn="base" hangingPunct="0">
              <a:lnSpc>
                <a:spcPct val="150000"/>
              </a:lnSpc>
              <a:spcBef>
                <a:spcPct val="0"/>
              </a:spcBef>
              <a:spcAft>
                <a:spcPct val="0"/>
              </a:spcAft>
              <a:buFontTx/>
              <a:buChar char="•"/>
            </a:pPr>
            <a:r>
              <a:rPr lang="en-US" altLang="en-US" dirty="0">
                <a:latin typeface="Arial" panose="020B0604020202020204" pitchFamily="34" charset="0"/>
              </a:rPr>
              <a:t>These frames travel through a </a:t>
            </a:r>
            <a:r>
              <a:rPr lang="en-US" altLang="en-US" b="1" dirty="0">
                <a:latin typeface="Arial" panose="020B0604020202020204" pitchFamily="34" charset="0"/>
              </a:rPr>
              <a:t>virtual circuit</a:t>
            </a:r>
            <a:r>
              <a:rPr lang="en-US" altLang="en-US" dirty="0">
                <a:latin typeface="Arial" panose="020B0604020202020204" pitchFamily="34" charset="0"/>
              </a:rPr>
              <a:t> established between sender and receiver.</a:t>
            </a:r>
          </a:p>
          <a:p>
            <a:pPr lvl="1" eaLnBrk="0" fontAlgn="base" hangingPunct="0">
              <a:lnSpc>
                <a:spcPct val="150000"/>
              </a:lnSpc>
              <a:spcBef>
                <a:spcPct val="0"/>
              </a:spcBef>
              <a:spcAft>
                <a:spcPct val="0"/>
              </a:spcAft>
              <a:buFontTx/>
              <a:buChar char="•"/>
            </a:pPr>
            <a:r>
              <a:rPr lang="en-US" altLang="en-US" dirty="0">
                <a:latin typeface="Arial" panose="020B0604020202020204" pitchFamily="34" charset="0"/>
              </a:rPr>
              <a:t>Virtual circuits can be </a:t>
            </a:r>
            <a:r>
              <a:rPr lang="en-US" altLang="en-US" b="1" dirty="0">
                <a:latin typeface="Arial" panose="020B0604020202020204" pitchFamily="34" charset="0"/>
              </a:rPr>
              <a:t>permanent (PVC)</a:t>
            </a:r>
            <a:r>
              <a:rPr lang="en-US" altLang="en-US" dirty="0">
                <a:latin typeface="Arial" panose="020B0604020202020204" pitchFamily="34" charset="0"/>
              </a:rPr>
              <a:t> or </a:t>
            </a:r>
            <a:r>
              <a:rPr lang="en-US" altLang="en-US" b="1" dirty="0">
                <a:latin typeface="Arial" panose="020B0604020202020204" pitchFamily="34" charset="0"/>
              </a:rPr>
              <a:t>switched (SVC)</a:t>
            </a:r>
            <a:r>
              <a:rPr lang="en-US" altLang="en-US" dirty="0">
                <a:latin typeface="Arial" panose="020B0604020202020204" pitchFamily="34" charset="0"/>
              </a:rPr>
              <a:t>.</a:t>
            </a:r>
          </a:p>
          <a:p>
            <a:pPr lvl="1" eaLnBrk="0" fontAlgn="base" hangingPunct="0">
              <a:lnSpc>
                <a:spcPct val="150000"/>
              </a:lnSpc>
              <a:spcBef>
                <a:spcPct val="0"/>
              </a:spcBef>
              <a:spcAft>
                <a:spcPct val="0"/>
              </a:spcAft>
              <a:buFontTx/>
              <a:buChar char="•"/>
            </a:pPr>
            <a:r>
              <a:rPr lang="en-US" altLang="en-US" dirty="0">
                <a:latin typeface="Arial" panose="020B0604020202020204" pitchFamily="34" charset="0"/>
              </a:rPr>
              <a:t>Frame Relay routers forward frames based on </a:t>
            </a:r>
            <a:r>
              <a:rPr lang="en-US" altLang="en-US" b="1" dirty="0">
                <a:latin typeface="Arial" panose="020B0604020202020204" pitchFamily="34" charset="0"/>
              </a:rPr>
              <a:t>Data Link Connection Identifiers (DLCIs)</a:t>
            </a:r>
            <a:r>
              <a:rPr lang="en-US" altLang="en-US" dirty="0">
                <a:latin typeface="Arial" panose="020B0604020202020204" pitchFamily="34" charset="0"/>
              </a:rPr>
              <a:t>.</a:t>
            </a:r>
          </a:p>
          <a:p>
            <a:endParaRPr lang="en-US" b="1" dirty="0"/>
          </a:p>
        </p:txBody>
      </p:sp>
      <p:sp>
        <p:nvSpPr>
          <p:cNvPr id="5" name="AutoShape 2" descr="piconet">
            <a:extLst>
              <a:ext uri="{FF2B5EF4-FFF2-40B4-BE49-F238E27FC236}">
                <a16:creationId xmlns:a16="http://schemas.microsoft.com/office/drawing/2014/main" id="{00094916-8DBB-224D-EA8F-56322D22BD32}"/>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7D4F108E-2A54-842A-6129-95724A6EA272}"/>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3086900"/>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624A2-ACDE-6CA0-6930-5EA6E348B87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AC34716-F38F-9D2B-5BCC-C703BD8808B7}"/>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750B828A-A728-CE4B-06F5-324BF1AB913D}"/>
              </a:ext>
            </a:extLst>
          </p:cNvPr>
          <p:cNvSpPr/>
          <p:nvPr/>
        </p:nvSpPr>
        <p:spPr>
          <a:xfrm>
            <a:off x="358877" y="923722"/>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Frame Relay</a:t>
            </a:r>
          </a:p>
        </p:txBody>
      </p:sp>
      <p:sp>
        <p:nvSpPr>
          <p:cNvPr id="3" name="TextBox 2">
            <a:extLst>
              <a:ext uri="{FF2B5EF4-FFF2-40B4-BE49-F238E27FC236}">
                <a16:creationId xmlns:a16="http://schemas.microsoft.com/office/drawing/2014/main" id="{A681E339-57A2-E414-3C81-F62ED0CF641C}"/>
              </a:ext>
            </a:extLst>
          </p:cNvPr>
          <p:cNvSpPr txBox="1"/>
          <p:nvPr/>
        </p:nvSpPr>
        <p:spPr>
          <a:xfrm>
            <a:off x="206477" y="1643904"/>
            <a:ext cx="8731045" cy="3139321"/>
          </a:xfrm>
          <a:prstGeom prst="rect">
            <a:avLst/>
          </a:prstGeom>
        </p:spPr>
        <p:txBody>
          <a:bodyPr wrap="square" rtlCol="0">
            <a:spAutoFit/>
          </a:bodyPr>
          <a:lstStyle/>
          <a:p>
            <a:r>
              <a:rPr lang="en-US" b="1" dirty="0"/>
              <a:t>Advantages of Frame Relay</a:t>
            </a:r>
          </a:p>
          <a:p>
            <a:pPr marL="285750" indent="-285750">
              <a:buFont typeface="Arial" panose="020B0604020202020204" pitchFamily="34" charset="0"/>
              <a:buChar char="•"/>
            </a:pPr>
            <a:r>
              <a:rPr lang="en-US" dirty="0"/>
              <a:t>Cost-effective for WANs</a:t>
            </a:r>
          </a:p>
          <a:p>
            <a:pPr marL="285750" indent="-285750">
              <a:buFont typeface="Arial" panose="020B0604020202020204" pitchFamily="34" charset="0"/>
              <a:buChar char="•"/>
            </a:pPr>
            <a:r>
              <a:rPr lang="en-US" dirty="0"/>
              <a:t>Supports multiple virtual circuits</a:t>
            </a:r>
          </a:p>
          <a:p>
            <a:pPr marL="285750" indent="-285750">
              <a:buFont typeface="Arial" panose="020B0604020202020204" pitchFamily="34" charset="0"/>
              <a:buChar char="•"/>
            </a:pPr>
            <a:r>
              <a:rPr lang="en-US" dirty="0"/>
              <a:t>Efficient bandwidth usage</a:t>
            </a:r>
          </a:p>
          <a:p>
            <a:pPr marL="285750" indent="-285750">
              <a:buFont typeface="Arial" panose="020B0604020202020204" pitchFamily="34" charset="0"/>
              <a:buChar char="•"/>
            </a:pPr>
            <a:r>
              <a:rPr lang="en-US" dirty="0"/>
              <a:t>Scalable for growing networks</a:t>
            </a:r>
          </a:p>
          <a:p>
            <a:endParaRPr lang="en-US" dirty="0"/>
          </a:p>
          <a:p>
            <a:r>
              <a:rPr lang="en-US" b="1" dirty="0"/>
              <a:t>Disadvantages</a:t>
            </a:r>
          </a:p>
          <a:p>
            <a:pPr marL="285750" indent="-285750">
              <a:buFont typeface="Arial" panose="020B0604020202020204" pitchFamily="34" charset="0"/>
              <a:buChar char="•"/>
            </a:pPr>
            <a:r>
              <a:rPr lang="en-US" dirty="0"/>
              <a:t>Minimal error control</a:t>
            </a:r>
          </a:p>
          <a:p>
            <a:pPr marL="285750" indent="-285750">
              <a:buFont typeface="Arial" panose="020B0604020202020204" pitchFamily="34" charset="0"/>
              <a:buChar char="•"/>
            </a:pPr>
            <a:r>
              <a:rPr lang="en-US" dirty="0"/>
              <a:t>Not ideal for real-time voice/video</a:t>
            </a:r>
          </a:p>
          <a:p>
            <a:pPr marL="285750" indent="-285750">
              <a:buFont typeface="Arial" panose="020B0604020202020204" pitchFamily="34" charset="0"/>
              <a:buChar char="•"/>
            </a:pPr>
            <a:r>
              <a:rPr lang="en-US" dirty="0"/>
              <a:t>Outdated</a:t>
            </a:r>
          </a:p>
          <a:p>
            <a:endParaRPr lang="en-US" dirty="0"/>
          </a:p>
        </p:txBody>
      </p:sp>
      <p:sp>
        <p:nvSpPr>
          <p:cNvPr id="5" name="AutoShape 2" descr="piconet">
            <a:extLst>
              <a:ext uri="{FF2B5EF4-FFF2-40B4-BE49-F238E27FC236}">
                <a16:creationId xmlns:a16="http://schemas.microsoft.com/office/drawing/2014/main" id="{6B735D8A-337A-580B-96C0-07BC70B9A175}"/>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D0E59309-BBC6-9A89-A882-B465118301DF}"/>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113574"/>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D2D8D-FF0E-AE93-9D2A-5CB61B958E2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C5B897-523B-D489-40B5-0E219B69C398}"/>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E2AC51F0-64F2-207E-86C9-0B542264E660}"/>
              </a:ext>
            </a:extLst>
          </p:cNvPr>
          <p:cNvSpPr/>
          <p:nvPr/>
        </p:nvSpPr>
        <p:spPr>
          <a:xfrm>
            <a:off x="358877" y="923722"/>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ATM</a:t>
            </a:r>
          </a:p>
        </p:txBody>
      </p:sp>
      <p:sp>
        <p:nvSpPr>
          <p:cNvPr id="3" name="TextBox 2">
            <a:extLst>
              <a:ext uri="{FF2B5EF4-FFF2-40B4-BE49-F238E27FC236}">
                <a16:creationId xmlns:a16="http://schemas.microsoft.com/office/drawing/2014/main" id="{F8DC694D-7256-A371-FDC0-09B62901714C}"/>
              </a:ext>
            </a:extLst>
          </p:cNvPr>
          <p:cNvSpPr txBox="1"/>
          <p:nvPr/>
        </p:nvSpPr>
        <p:spPr>
          <a:xfrm>
            <a:off x="206477" y="1643904"/>
            <a:ext cx="8731045" cy="1754326"/>
          </a:xfrm>
          <a:prstGeom prst="rect">
            <a:avLst/>
          </a:prstGeom>
        </p:spPr>
        <p:txBody>
          <a:bodyPr wrap="square" rtlCol="0">
            <a:spAutoFit/>
          </a:bodyPr>
          <a:lstStyle/>
          <a:p>
            <a:r>
              <a:rPr lang="en-US" dirty="0"/>
              <a:t>ATM (Asynchronous Transfer Mode) is a high-speed, connection-oriented switching technology used for transmitting data, voice, and video over telecom and computer networks.</a:t>
            </a:r>
          </a:p>
          <a:p>
            <a:r>
              <a:rPr lang="en-US" dirty="0"/>
              <a:t>It operates mainly at the Data Link Layer (Layer 2) of the OSI model, but also includes functions of the Physical and Network layers.</a:t>
            </a:r>
          </a:p>
          <a:p>
            <a:endParaRPr lang="en-US" dirty="0"/>
          </a:p>
        </p:txBody>
      </p:sp>
      <p:sp>
        <p:nvSpPr>
          <p:cNvPr id="5" name="AutoShape 2" descr="piconet">
            <a:extLst>
              <a:ext uri="{FF2B5EF4-FFF2-40B4-BE49-F238E27FC236}">
                <a16:creationId xmlns:a16="http://schemas.microsoft.com/office/drawing/2014/main" id="{460C9C54-964E-4B8A-9E95-A71193639A0F}"/>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754EDA39-F68A-CD28-9C46-BA3C0BE9CB25}"/>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7CB6B57-F177-2829-2F2B-6A0C67654365}"/>
              </a:ext>
            </a:extLst>
          </p:cNvPr>
          <p:cNvPicPr>
            <a:picLocks noChangeAspect="1"/>
          </p:cNvPicPr>
          <p:nvPr/>
        </p:nvPicPr>
        <p:blipFill>
          <a:blip r:embed="rId3"/>
          <a:stretch>
            <a:fillRect/>
          </a:stretch>
        </p:blipFill>
        <p:spPr>
          <a:xfrm>
            <a:off x="481780" y="3260298"/>
            <a:ext cx="7255884" cy="3145289"/>
          </a:xfrm>
          <a:prstGeom prst="rect">
            <a:avLst/>
          </a:prstGeom>
        </p:spPr>
      </p:pic>
    </p:spTree>
    <p:extLst>
      <p:ext uri="{BB962C8B-B14F-4D97-AF65-F5344CB8AC3E}">
        <p14:creationId xmlns:p14="http://schemas.microsoft.com/office/powerpoint/2010/main" val="1564951205"/>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1A5C0-9B0E-3F34-1B39-5D715D9B70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B4C891A-3112-FA54-2375-EFD29A9BBC7F}"/>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D8B57FC7-3657-08BF-49E4-7DC72EE93084}"/>
              </a:ext>
            </a:extLst>
          </p:cNvPr>
          <p:cNvSpPr/>
          <p:nvPr/>
        </p:nvSpPr>
        <p:spPr>
          <a:xfrm>
            <a:off x="358877" y="923722"/>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ATM</a:t>
            </a:r>
          </a:p>
        </p:txBody>
      </p:sp>
      <p:sp>
        <p:nvSpPr>
          <p:cNvPr id="3" name="TextBox 2">
            <a:extLst>
              <a:ext uri="{FF2B5EF4-FFF2-40B4-BE49-F238E27FC236}">
                <a16:creationId xmlns:a16="http://schemas.microsoft.com/office/drawing/2014/main" id="{F438EE2D-5F7C-8CC4-759D-AA018EE36303}"/>
              </a:ext>
            </a:extLst>
          </p:cNvPr>
          <p:cNvSpPr txBox="1"/>
          <p:nvPr/>
        </p:nvSpPr>
        <p:spPr>
          <a:xfrm>
            <a:off x="206477" y="1643904"/>
            <a:ext cx="8731045" cy="3970318"/>
          </a:xfrm>
          <a:prstGeom prst="rect">
            <a:avLst/>
          </a:prstGeom>
        </p:spPr>
        <p:txBody>
          <a:bodyPr wrap="square" rtlCol="0">
            <a:spAutoFit/>
          </a:bodyPr>
          <a:lstStyle/>
          <a:p>
            <a:pPr fontAlgn="base"/>
            <a:r>
              <a:rPr lang="en-US" b="1" dirty="0"/>
              <a:t>Advantages of ATM</a:t>
            </a:r>
          </a:p>
          <a:p>
            <a:pPr fontAlgn="base"/>
            <a:r>
              <a:rPr lang="en-US" b="1" dirty="0"/>
              <a:t>High Speed:</a:t>
            </a:r>
            <a:r>
              <a:rPr lang="en-US" dirty="0"/>
              <a:t> Another characteristic of ATM is that it has high data transfer rates, which is good for applications that require high processing speed of data.</a:t>
            </a:r>
          </a:p>
          <a:p>
            <a:pPr fontAlgn="base"/>
            <a:r>
              <a:rPr lang="en-US" b="1" dirty="0"/>
              <a:t>Fixed Packet Size:</a:t>
            </a:r>
            <a:r>
              <a:rPr lang="en-US" dirty="0"/>
              <a:t> ATM also has a more stable transmission due to the fixed packet size, thus a lower packet delay is observed.</a:t>
            </a:r>
          </a:p>
          <a:p>
            <a:pPr fontAlgn="base"/>
            <a:r>
              <a:rPr lang="en-US" b="1" dirty="0"/>
              <a:t>Reliable: </a:t>
            </a:r>
            <a:r>
              <a:rPr lang="en-US" dirty="0"/>
              <a:t>ATM incorporates error control and flow control features that place it more appealing than frame relay.</a:t>
            </a:r>
          </a:p>
          <a:p>
            <a:pPr fontAlgn="base"/>
            <a:endParaRPr lang="en-US" dirty="0"/>
          </a:p>
          <a:p>
            <a:pPr fontAlgn="base"/>
            <a:r>
              <a:rPr lang="en-US" b="1" dirty="0"/>
              <a:t>Disadvantages of ATM</a:t>
            </a:r>
          </a:p>
          <a:p>
            <a:pPr fontAlgn="base"/>
            <a:r>
              <a:rPr lang="en-US" b="1" dirty="0"/>
              <a:t>Costly:</a:t>
            </a:r>
            <a:r>
              <a:rPr lang="en-US" dirty="0"/>
              <a:t> The data link implementation and maintenance costs are comparatively higher in case of ATM as compared to Frame Relay.</a:t>
            </a:r>
          </a:p>
          <a:p>
            <a:pPr fontAlgn="base"/>
            <a:r>
              <a:rPr lang="en-US" b="1" dirty="0"/>
              <a:t>Complexity: </a:t>
            </a:r>
            <a:r>
              <a:rPr lang="en-US" dirty="0"/>
              <a:t>Because of its features, and faster connectivity, ATM is more challenging to implement and manage than the traditional systems. </a:t>
            </a:r>
          </a:p>
          <a:p>
            <a:endParaRPr lang="en-US" dirty="0"/>
          </a:p>
        </p:txBody>
      </p:sp>
      <p:sp>
        <p:nvSpPr>
          <p:cNvPr id="5" name="AutoShape 2" descr="piconet">
            <a:extLst>
              <a:ext uri="{FF2B5EF4-FFF2-40B4-BE49-F238E27FC236}">
                <a16:creationId xmlns:a16="http://schemas.microsoft.com/office/drawing/2014/main" id="{56CECA07-47A9-3C38-CC30-CD778EC7B63D}"/>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D5597CE6-0C22-ED60-AB6F-88F12805E628}"/>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86822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76784"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10</a:t>
            </a:r>
          </a:p>
        </p:txBody>
      </p:sp>
      <p:sp>
        <p:nvSpPr>
          <p:cNvPr id="4" name="Rectangle 3"/>
          <p:cNvSpPr/>
          <p:nvPr/>
        </p:nvSpPr>
        <p:spPr>
          <a:xfrm>
            <a:off x="560831" y="862583"/>
            <a:ext cx="8287333" cy="4561063"/>
          </a:xfrm>
          <a:prstGeom prst="rect">
            <a:avLst/>
          </a:prstGeom>
        </p:spPr>
        <p:txBody>
          <a:bodyPr lIns="0" tIns="0" rIns="0" bIns="0">
            <a:noAutofit/>
          </a:bodyPr>
          <a:lstStyle/>
          <a:p>
            <a:pPr algn="l"/>
            <a:r>
              <a:rPr lang="en-US" sz="2000" b="1" dirty="0">
                <a:solidFill>
                  <a:srgbClr val="424354"/>
                </a:solidFill>
                <a:latin typeface="Trebuchet MS"/>
              </a:rPr>
              <a:t>LLC( Logical Link Control) and MAC (Media Access Control)</a:t>
            </a:r>
            <a:endParaRPr lang="en-US" sz="1800" b="0" i="0" u="none" strike="noStrike" baseline="0" dirty="0">
              <a:solidFill>
                <a:srgbClr val="000000"/>
              </a:solidFill>
              <a:latin typeface="Symbol" panose="05050102010706020507" pitchFamily="18" charset="2"/>
            </a:endParaRPr>
          </a:p>
          <a:p>
            <a:r>
              <a:rPr lang="en-US" sz="1800" b="0" i="0" u="none" strike="noStrike" baseline="0" dirty="0">
                <a:solidFill>
                  <a:srgbClr val="000000"/>
                </a:solidFill>
                <a:latin typeface="Symbol" panose="05050102010706020507" pitchFamily="18" charset="2"/>
              </a:rPr>
              <a:t>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LLC sublayer acts as an interface between the media access control (MAC) sublayer and the network layer. Logical Link Control (LLC) sublayer provides the logic for the data link. </a:t>
            </a:r>
            <a:r>
              <a:rPr lang="en-US" dirty="0">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t controls the synchronization, flow control, and error checking functions of the data link layer. </a:t>
            </a:r>
          </a:p>
          <a:p>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Media Access Control (MAC) sublayer provides control for accessing the transmission medium. It is responsible for moving data packets from one network interface to another, across a shared transmission medium. Physical addressing is handled at the MAC sublayer. When sending data to another device on the network, the MAC sublayer encapsulates higher-level frames into frames appropriate for the transmission medium.</a:t>
            </a:r>
            <a:r>
              <a:rPr lang="en-US" dirty="0"/>
              <a:t> It deals with actual control of media</a:t>
            </a:r>
            <a:endParaRPr lang="en-US" sz="1800" b="0" i="0" u="none" strike="noStrike" baseline="0" dirty="0">
              <a:solidFill>
                <a:srgbClr val="000000"/>
              </a:solidFill>
              <a:latin typeface="Calibri" panose="020F0502020204030204" pitchFamily="34" charset="0"/>
            </a:endParaRPr>
          </a:p>
          <a:p>
            <a:pPr marL="93472" indent="0">
              <a:spcAft>
                <a:spcPts val="1680"/>
              </a:spcAft>
            </a:pPr>
            <a:endParaRPr lang="en-US" sz="2000" b="1" dirty="0">
              <a:solidFill>
                <a:srgbClr val="424354"/>
              </a:solidFill>
              <a:latin typeface="Trebuchet MS"/>
            </a:endParaRP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79FE5-6B73-2EC9-ABF0-9F73C1CD805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1D8EECA-D569-DF8C-4C55-DDDD4CFB878F}"/>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15EB32A6-6DE9-2179-159C-A477AEE6DEEA}"/>
              </a:ext>
            </a:extLst>
          </p:cNvPr>
          <p:cNvSpPr/>
          <p:nvPr/>
        </p:nvSpPr>
        <p:spPr>
          <a:xfrm>
            <a:off x="358877" y="923722"/>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ATM vs Frame Relay</a:t>
            </a:r>
          </a:p>
        </p:txBody>
      </p:sp>
      <p:sp>
        <p:nvSpPr>
          <p:cNvPr id="5" name="AutoShape 2" descr="piconet">
            <a:extLst>
              <a:ext uri="{FF2B5EF4-FFF2-40B4-BE49-F238E27FC236}">
                <a16:creationId xmlns:a16="http://schemas.microsoft.com/office/drawing/2014/main" id="{2563DC2D-9A3E-395E-A404-DE145A7C4688}"/>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3141DD4E-FA3D-5CFC-3A4D-65A54656DE25}"/>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8FA89B64-3A7D-F785-8F48-99DFEA952B76}"/>
              </a:ext>
            </a:extLst>
          </p:cNvPr>
          <p:cNvSpPr txBox="1"/>
          <p:nvPr/>
        </p:nvSpPr>
        <p:spPr>
          <a:xfrm>
            <a:off x="883674" y="2413725"/>
            <a:ext cx="7376651"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ATM</a:t>
            </a:r>
            <a:r>
              <a:rPr kumimoji="0" lang="en-US" altLang="en-US" sz="1800" b="0" i="0" u="none" strike="noStrike" cap="none" normalizeH="0" baseline="0" dirty="0">
                <a:ln>
                  <a:noFill/>
                </a:ln>
                <a:solidFill>
                  <a:schemeClr val="tx1"/>
                </a:solidFill>
                <a:effectLst/>
                <a:latin typeface="Arial" panose="020B0604020202020204" pitchFamily="34" charset="0"/>
              </a:rPr>
              <a:t> uses small, fixed-size packets (cells) and is better for real-time voice and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 Relay</a:t>
            </a:r>
            <a:r>
              <a:rPr kumimoji="0" lang="en-US" altLang="en-US" sz="1800" b="0" i="0" u="none" strike="noStrike" cap="none" normalizeH="0" baseline="0" dirty="0">
                <a:ln>
                  <a:noFill/>
                </a:ln>
                <a:solidFill>
                  <a:schemeClr val="tx1"/>
                </a:solidFill>
                <a:effectLst/>
                <a:latin typeface="Arial" panose="020B0604020202020204" pitchFamily="34" charset="0"/>
              </a:rPr>
              <a:t> uses variable-sized packets and is mainly used for data in wide-area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ATM is more complex and costly; Frame Relay is simpler and cheaper.</a:t>
            </a:r>
          </a:p>
        </p:txBody>
      </p:sp>
    </p:spTree>
    <p:extLst>
      <p:ext uri="{BB962C8B-B14F-4D97-AF65-F5344CB8AC3E}">
        <p14:creationId xmlns:p14="http://schemas.microsoft.com/office/powerpoint/2010/main" val="1838744272"/>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93B78-D57D-B38D-3FA8-D5644A6B2DE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BB91594-F0B2-F997-3F4F-CD00DDD1A0B8}"/>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9A95D992-50AA-C36B-DE0F-2DFA1C364318}"/>
              </a:ext>
            </a:extLst>
          </p:cNvPr>
          <p:cNvSpPr/>
          <p:nvPr/>
        </p:nvSpPr>
        <p:spPr>
          <a:xfrm>
            <a:off x="358877" y="923722"/>
            <a:ext cx="7885078" cy="5343932"/>
          </a:xfrm>
          <a:prstGeom prst="rect">
            <a:avLst/>
          </a:prstGeom>
        </p:spPr>
        <p:txBody>
          <a:bodyPr lIns="0" tIns="0" rIns="0" bIns="0">
            <a:noAutofit/>
          </a:bodyPr>
          <a:lstStyle/>
          <a:p>
            <a:pPr fontAlgn="base"/>
            <a:r>
              <a:rPr lang="en-US" sz="2400" b="1" dirty="0"/>
              <a:t>Difference Between Frame Relay and ATM</a:t>
            </a:r>
          </a:p>
        </p:txBody>
      </p:sp>
      <p:sp>
        <p:nvSpPr>
          <p:cNvPr id="5" name="AutoShape 2" descr="piconet">
            <a:extLst>
              <a:ext uri="{FF2B5EF4-FFF2-40B4-BE49-F238E27FC236}">
                <a16:creationId xmlns:a16="http://schemas.microsoft.com/office/drawing/2014/main" id="{E7476DA5-5F7E-8347-FE1E-BE9D6828D9A1}"/>
              </a:ext>
            </a:extLst>
          </p:cNvPr>
          <p:cNvSpPr>
            <a:spLocks noChangeAspect="1" noChangeArrowheads="1"/>
          </p:cNvSpPr>
          <p:nvPr/>
        </p:nvSpPr>
        <p:spPr bwMode="auto">
          <a:xfrm>
            <a:off x="4419600" y="329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58B90D63-6EEB-5A2D-2C4C-C75402AE830D}"/>
              </a:ext>
            </a:extLst>
          </p:cNvPr>
          <p:cNvSpPr>
            <a:spLocks noChangeAspect="1" noChangeArrowheads="1"/>
          </p:cNvSpPr>
          <p:nvPr/>
        </p:nvSpPr>
        <p:spPr bwMode="auto">
          <a:xfrm>
            <a:off x="2222090" y="3443288"/>
            <a:ext cx="2654710" cy="26547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B73B8627-DB51-5423-332B-CCB153139396}"/>
              </a:ext>
            </a:extLst>
          </p:cNvPr>
          <p:cNvPicPr>
            <a:picLocks noChangeAspect="1"/>
          </p:cNvPicPr>
          <p:nvPr/>
        </p:nvPicPr>
        <p:blipFill>
          <a:blip r:embed="rId3"/>
          <a:stretch>
            <a:fillRect/>
          </a:stretch>
        </p:blipFill>
        <p:spPr>
          <a:xfrm>
            <a:off x="251438" y="1838632"/>
            <a:ext cx="8099955" cy="4588976"/>
          </a:xfrm>
          <a:prstGeom prst="rect">
            <a:avLst/>
          </a:prstGeom>
        </p:spPr>
      </p:pic>
    </p:spTree>
    <p:extLst>
      <p:ext uri="{BB962C8B-B14F-4D97-AF65-F5344CB8AC3E}">
        <p14:creationId xmlns:p14="http://schemas.microsoft.com/office/powerpoint/2010/main" val="1384463390"/>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98829-822E-06D2-7F4C-D5EE5722DF6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754B610-6D8C-2B2A-B20B-4EBCB68A02ED}"/>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4D0AC624-F93D-329B-A028-F00E49CB2FC5}"/>
              </a:ext>
            </a:extLst>
          </p:cNvPr>
          <p:cNvSpPr/>
          <p:nvPr/>
        </p:nvSpPr>
        <p:spPr>
          <a:xfrm>
            <a:off x="560832" y="850392"/>
            <a:ext cx="7812024" cy="1344168"/>
          </a:xfrm>
          <a:prstGeom prst="rect">
            <a:avLst/>
          </a:prstGeom>
        </p:spPr>
        <p:txBody>
          <a:bodyPr lIns="0" tIns="0" rIns="0" bIns="0">
            <a:noAutofit/>
          </a:bodyPr>
          <a:lstStyle/>
          <a:p>
            <a:pPr indent="0">
              <a:spcAft>
                <a:spcPts val="1680"/>
              </a:spcAft>
            </a:pPr>
            <a:r>
              <a:rPr lang="en-US" sz="3300" b="1" dirty="0">
                <a:solidFill>
                  <a:srgbClr val="424354"/>
                </a:solidFill>
                <a:latin typeface="Trebuchet MS"/>
              </a:rPr>
              <a:t>Data Link Layer Protocols</a:t>
            </a:r>
          </a:p>
          <a:p>
            <a:pPr indent="0" algn="just">
              <a:spcAft>
                <a:spcPts val="840"/>
              </a:spcAft>
            </a:pPr>
            <a:r>
              <a:rPr lang="en-US" sz="2200" dirty="0">
                <a:solidFill>
                  <a:srgbClr val="A04DA3"/>
                </a:solidFill>
                <a:latin typeface="Arial"/>
              </a:rPr>
              <a:t>•    </a:t>
            </a:r>
            <a:r>
              <a:rPr lang="en-US" sz="2200" dirty="0">
                <a:latin typeface="Arial"/>
              </a:rPr>
              <a:t>HDLC (High-level Data Link Control)</a:t>
            </a:r>
          </a:p>
          <a:p>
            <a:pPr indent="0" algn="just"/>
            <a:r>
              <a:rPr lang="en-US" sz="2200" dirty="0">
                <a:solidFill>
                  <a:srgbClr val="A04DA3"/>
                </a:solidFill>
                <a:latin typeface="Arial"/>
              </a:rPr>
              <a:t>•    </a:t>
            </a:r>
            <a:r>
              <a:rPr lang="en-US" sz="2200" dirty="0">
                <a:latin typeface="Arial"/>
              </a:rPr>
              <a:t>PPP(Point-to-Point Protocol</a:t>
            </a:r>
          </a:p>
        </p:txBody>
      </p:sp>
    </p:spTree>
    <p:extLst>
      <p:ext uri="{BB962C8B-B14F-4D97-AF65-F5344CB8AC3E}">
        <p14:creationId xmlns:p14="http://schemas.microsoft.com/office/powerpoint/2010/main" val="1565533520"/>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p:cNvSpPr/>
          <p:nvPr/>
        </p:nvSpPr>
        <p:spPr>
          <a:xfrm>
            <a:off x="560832" y="850392"/>
            <a:ext cx="8010144" cy="4029456"/>
          </a:xfrm>
          <a:prstGeom prst="rect">
            <a:avLst/>
          </a:prstGeom>
        </p:spPr>
        <p:txBody>
          <a:bodyPr lIns="0" tIns="0" rIns="0" bIns="0">
            <a:noAutofit/>
          </a:bodyPr>
          <a:lstStyle/>
          <a:p>
            <a:pPr marL="88900" indent="0">
              <a:spcAft>
                <a:spcPts val="2310"/>
              </a:spcAft>
            </a:pPr>
            <a:r>
              <a:rPr lang="en-US" sz="3300" b="1" dirty="0">
                <a:solidFill>
                  <a:srgbClr val="424354"/>
                </a:solidFill>
                <a:latin typeface="Trebuchet MS"/>
              </a:rPr>
              <a:t>High-level Data Link Control (HDLC)</a:t>
            </a:r>
          </a:p>
          <a:p>
            <a:pPr marL="88900" indent="0" algn="just">
              <a:spcAft>
                <a:spcPts val="2100"/>
              </a:spcAft>
            </a:pPr>
            <a:r>
              <a:rPr lang="en-US" dirty="0"/>
              <a:t>High-level Data Link Control (HDLC) is a group of communication protocols of the data link layer for transmitting data between network points or nodes. Since it is a data link protocol, data is organized into frames. A frame is transmitted via the network to the destination that verifies its successful arrival. It is a bit - oriented protocol that is applicable for both point - to - point and multipoint communications.</a:t>
            </a:r>
          </a:p>
          <a:p>
            <a:pPr marL="88900" indent="0" algn="just">
              <a:spcAft>
                <a:spcPts val="2100"/>
              </a:spcAft>
            </a:pPr>
            <a:r>
              <a:rPr lang="en-US" dirty="0"/>
              <a:t>HDLC supports two types of transfer modes, normal response mode and asynchronous balanced mode.</a:t>
            </a:r>
            <a:endParaRPr lang="en-US" sz="1500" dirty="0">
              <a:latin typeface="Arial"/>
            </a:endParaRP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9641-2127-D6D8-F3BC-A40C3CD8D39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943EF3D-BF05-3FC9-AD05-9E14C5DAE510}"/>
              </a:ext>
            </a:extLst>
          </p:cNvPr>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a:extLst>
              <a:ext uri="{FF2B5EF4-FFF2-40B4-BE49-F238E27FC236}">
                <a16:creationId xmlns:a16="http://schemas.microsoft.com/office/drawing/2014/main" id="{5321E29A-D25C-1060-34CD-18D33EDAD2BC}"/>
              </a:ext>
            </a:extLst>
          </p:cNvPr>
          <p:cNvSpPr/>
          <p:nvPr/>
        </p:nvSpPr>
        <p:spPr>
          <a:xfrm>
            <a:off x="560832" y="850392"/>
            <a:ext cx="8010144" cy="4029456"/>
          </a:xfrm>
          <a:prstGeom prst="rect">
            <a:avLst/>
          </a:prstGeom>
        </p:spPr>
        <p:txBody>
          <a:bodyPr lIns="0" tIns="0" rIns="0" bIns="0">
            <a:noAutofit/>
          </a:bodyPr>
          <a:lstStyle/>
          <a:p>
            <a:pPr marL="88900" indent="0">
              <a:spcAft>
                <a:spcPts val="2310"/>
              </a:spcAft>
            </a:pPr>
            <a:r>
              <a:rPr lang="en-US" sz="3300" b="1" dirty="0">
                <a:solidFill>
                  <a:srgbClr val="424354"/>
                </a:solidFill>
                <a:latin typeface="Trebuchet MS"/>
              </a:rPr>
              <a:t>High-level Data Link Control (HDLC)</a:t>
            </a:r>
          </a:p>
          <a:p>
            <a:pPr marL="88900" indent="0" algn="just">
              <a:spcAft>
                <a:spcPts val="2100"/>
              </a:spcAft>
            </a:pPr>
            <a:r>
              <a:rPr lang="en-US" sz="1600" b="1" dirty="0">
                <a:latin typeface="Times New Roman" panose="02020603050405020304" pitchFamily="18" charset="0"/>
                <a:cs typeface="Times New Roman" panose="02020603050405020304" pitchFamily="18" charset="0"/>
              </a:rPr>
              <a:t>HDLC supports two types of transfer modes, normal response mode and asynchronous balanced mode.</a:t>
            </a:r>
          </a:p>
          <a:p>
            <a:pPr marL="431800" indent="-342900" algn="just">
              <a:spcAft>
                <a:spcPts val="2100"/>
              </a:spcAft>
              <a:buFont typeface="+mj-lt"/>
              <a:buAutoNum type="arabicPeriod"/>
            </a:pPr>
            <a:r>
              <a:rPr lang="en-US" sz="1600" b="1" dirty="0">
                <a:latin typeface="Times New Roman" panose="02020603050405020304" pitchFamily="18" charset="0"/>
                <a:cs typeface="Times New Roman" panose="02020603050405020304" pitchFamily="18" charset="0"/>
              </a:rPr>
              <a:t>Normal Response Mode (NRM)</a:t>
            </a:r>
            <a:r>
              <a:rPr lang="en-US" sz="1600" dirty="0">
                <a:latin typeface="Times New Roman" panose="02020603050405020304" pitchFamily="18" charset="0"/>
                <a:cs typeface="Times New Roman" panose="02020603050405020304" pitchFamily="18" charset="0"/>
              </a:rPr>
              <a:t> − Here, two types of stations are there, a primary station that send commands and secondary station that can respond to received commands. It is used for both point - to - point and multipoint communications.</a:t>
            </a:r>
          </a:p>
          <a:p>
            <a:pPr marL="88900" algn="just">
              <a:spcAft>
                <a:spcPts val="2100"/>
              </a:spcAft>
            </a:pPr>
            <a:endParaRPr lang="en-US" sz="15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E6D5BF-93A3-3376-4946-7740C152200B}"/>
              </a:ext>
            </a:extLst>
          </p:cNvPr>
          <p:cNvPicPr>
            <a:picLocks noChangeAspect="1"/>
          </p:cNvPicPr>
          <p:nvPr/>
        </p:nvPicPr>
        <p:blipFill>
          <a:blip r:embed="rId2"/>
          <a:stretch>
            <a:fillRect/>
          </a:stretch>
        </p:blipFill>
        <p:spPr>
          <a:xfrm>
            <a:off x="2123769" y="3303027"/>
            <a:ext cx="4251453" cy="3511385"/>
          </a:xfrm>
          <a:prstGeom prst="rect">
            <a:avLst/>
          </a:prstGeom>
        </p:spPr>
      </p:pic>
    </p:spTree>
    <p:extLst>
      <p:ext uri="{BB962C8B-B14F-4D97-AF65-F5344CB8AC3E}">
        <p14:creationId xmlns:p14="http://schemas.microsoft.com/office/powerpoint/2010/main" val="51840069"/>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7FD49-C676-3442-D09C-D5629F2E000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B81105D-3745-98BE-1573-F9A7EC9E9E5B}"/>
              </a:ext>
            </a:extLst>
          </p:cNvPr>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a:extLst>
              <a:ext uri="{FF2B5EF4-FFF2-40B4-BE49-F238E27FC236}">
                <a16:creationId xmlns:a16="http://schemas.microsoft.com/office/drawing/2014/main" id="{CFBDDDBD-44A9-178A-9E25-933BCE600BD2}"/>
              </a:ext>
            </a:extLst>
          </p:cNvPr>
          <p:cNvSpPr/>
          <p:nvPr/>
        </p:nvSpPr>
        <p:spPr>
          <a:xfrm>
            <a:off x="560832" y="850392"/>
            <a:ext cx="8010144" cy="4029456"/>
          </a:xfrm>
          <a:prstGeom prst="rect">
            <a:avLst/>
          </a:prstGeom>
        </p:spPr>
        <p:txBody>
          <a:bodyPr lIns="0" tIns="0" rIns="0" bIns="0">
            <a:noAutofit/>
          </a:bodyPr>
          <a:lstStyle/>
          <a:p>
            <a:pPr marL="88900" indent="0">
              <a:spcAft>
                <a:spcPts val="2310"/>
              </a:spcAft>
            </a:pPr>
            <a:r>
              <a:rPr lang="en-US" sz="3300" b="1" dirty="0">
                <a:solidFill>
                  <a:srgbClr val="424354"/>
                </a:solidFill>
                <a:latin typeface="Trebuchet MS"/>
              </a:rPr>
              <a:t>High-level Data Link Control (HDLC)</a:t>
            </a:r>
          </a:p>
          <a:p>
            <a:pPr marL="88900" indent="0" algn="just">
              <a:spcAft>
                <a:spcPts val="2100"/>
              </a:spcAft>
            </a:pPr>
            <a:r>
              <a:rPr lang="en-US" sz="1600" b="1" dirty="0">
                <a:latin typeface="Times New Roman" panose="02020603050405020304" pitchFamily="18" charset="0"/>
                <a:cs typeface="Times New Roman" panose="02020603050405020304" pitchFamily="18" charset="0"/>
              </a:rPr>
              <a:t>HDLC supports two types of transfer modes, normal response mode and asynchronous balanced mode.</a:t>
            </a:r>
          </a:p>
          <a:p>
            <a:pPr marL="342900" indent="-342900">
              <a:buFont typeface="+mj-lt"/>
              <a:buAutoNum type="arabicPeriod" startAt="2"/>
            </a:pPr>
            <a:r>
              <a:rPr lang="en-US" b="1" dirty="0"/>
              <a:t>Asynchronous Balanced Mode (ABM)</a:t>
            </a:r>
            <a:r>
              <a:rPr lang="en-US" dirty="0"/>
              <a:t> − Here, the configuration is balanced, i.e. each station can both send commands and respond to commands. It is used for only point - to - point communications.</a:t>
            </a:r>
          </a:p>
          <a:p>
            <a:pPr marL="88900" algn="just">
              <a:spcAft>
                <a:spcPts val="2100"/>
              </a:spcAft>
            </a:pPr>
            <a:endParaRPr lang="en-US" sz="1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5AA00F6-30F1-AF4D-A12C-22CB2DE1297C}"/>
              </a:ext>
            </a:extLst>
          </p:cNvPr>
          <p:cNvPicPr>
            <a:picLocks noChangeAspect="1"/>
          </p:cNvPicPr>
          <p:nvPr/>
        </p:nvPicPr>
        <p:blipFill>
          <a:blip r:embed="rId2"/>
          <a:stretch>
            <a:fillRect/>
          </a:stretch>
        </p:blipFill>
        <p:spPr>
          <a:xfrm>
            <a:off x="1047055" y="3664876"/>
            <a:ext cx="7706801" cy="2924583"/>
          </a:xfrm>
          <a:prstGeom prst="rect">
            <a:avLst/>
          </a:prstGeom>
        </p:spPr>
      </p:pic>
    </p:spTree>
    <p:extLst>
      <p:ext uri="{BB962C8B-B14F-4D97-AF65-F5344CB8AC3E}">
        <p14:creationId xmlns:p14="http://schemas.microsoft.com/office/powerpoint/2010/main" val="2319942348"/>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33FB4-8FCA-D0A2-B99E-A1D18BDB0D9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0B1E318-2903-FF2A-2FE4-75EC58989AB8}"/>
              </a:ext>
            </a:extLst>
          </p:cNvPr>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a:extLst>
              <a:ext uri="{FF2B5EF4-FFF2-40B4-BE49-F238E27FC236}">
                <a16:creationId xmlns:a16="http://schemas.microsoft.com/office/drawing/2014/main" id="{A1BAA113-5F93-555A-F130-9C7D55E57235}"/>
              </a:ext>
            </a:extLst>
          </p:cNvPr>
          <p:cNvSpPr/>
          <p:nvPr/>
        </p:nvSpPr>
        <p:spPr>
          <a:xfrm>
            <a:off x="560832" y="850392"/>
            <a:ext cx="8010144" cy="4029456"/>
          </a:xfrm>
          <a:prstGeom prst="rect">
            <a:avLst/>
          </a:prstGeom>
        </p:spPr>
        <p:txBody>
          <a:bodyPr lIns="0" tIns="0" rIns="0" bIns="0">
            <a:noAutofit/>
          </a:bodyPr>
          <a:lstStyle/>
          <a:p>
            <a:pPr marL="88900" indent="0">
              <a:spcAft>
                <a:spcPts val="2310"/>
              </a:spcAft>
            </a:pPr>
            <a:r>
              <a:rPr lang="en-US" sz="3300" b="1">
                <a:solidFill>
                  <a:srgbClr val="424354"/>
                </a:solidFill>
                <a:latin typeface="Trebuchet MS"/>
              </a:rPr>
              <a:t>High-level Data Link Control (HDLC)</a:t>
            </a:r>
          </a:p>
          <a:p>
            <a:pPr marL="88900" algn="just">
              <a:spcAft>
                <a:spcPts val="2100"/>
              </a:spcAft>
            </a:pPr>
            <a:r>
              <a:rPr lang="en-US"/>
              <a:t>HDLC is a bit - oriented protocol where each frame contains up to six fields. The structure varies according to the type of frame. The fields of a HDLC frame are −</a:t>
            </a:r>
            <a:endParaRPr lang="en-US" sz="15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1B1081-B48C-7E61-5CE2-7F3BB660786E}"/>
              </a:ext>
            </a:extLst>
          </p:cNvPr>
          <p:cNvPicPr>
            <a:picLocks noChangeAspect="1"/>
          </p:cNvPicPr>
          <p:nvPr/>
        </p:nvPicPr>
        <p:blipFill>
          <a:blip r:embed="rId2"/>
          <a:stretch>
            <a:fillRect/>
          </a:stretch>
        </p:blipFill>
        <p:spPr>
          <a:xfrm>
            <a:off x="688688" y="2324607"/>
            <a:ext cx="7186951" cy="1783494"/>
          </a:xfrm>
          <a:prstGeom prst="rect">
            <a:avLst/>
          </a:prstGeom>
        </p:spPr>
      </p:pic>
    </p:spTree>
    <p:extLst>
      <p:ext uri="{BB962C8B-B14F-4D97-AF65-F5344CB8AC3E}">
        <p14:creationId xmlns:p14="http://schemas.microsoft.com/office/powerpoint/2010/main" val="2574350478"/>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5173A-EEA2-5943-176F-28B94A09698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E489ECF-24D7-3128-D9DC-9A4E1EF110F4}"/>
              </a:ext>
            </a:extLst>
          </p:cNvPr>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a:extLst>
              <a:ext uri="{FF2B5EF4-FFF2-40B4-BE49-F238E27FC236}">
                <a16:creationId xmlns:a16="http://schemas.microsoft.com/office/drawing/2014/main" id="{CF1B9680-419F-49A8-D44F-D23ECBC3B68F}"/>
              </a:ext>
            </a:extLst>
          </p:cNvPr>
          <p:cNvSpPr/>
          <p:nvPr/>
        </p:nvSpPr>
        <p:spPr>
          <a:xfrm>
            <a:off x="560831" y="850391"/>
            <a:ext cx="8012897" cy="5422589"/>
          </a:xfrm>
          <a:prstGeom prst="rect">
            <a:avLst/>
          </a:prstGeom>
        </p:spPr>
        <p:txBody>
          <a:bodyPr lIns="0" tIns="0" rIns="0" bIns="0">
            <a:noAutofit/>
          </a:bodyPr>
          <a:lstStyle/>
          <a:p>
            <a:pPr marL="88900" indent="0">
              <a:spcAft>
                <a:spcPts val="2310"/>
              </a:spcAft>
            </a:pPr>
            <a:r>
              <a:rPr lang="en-US" sz="3300" b="1" dirty="0">
                <a:solidFill>
                  <a:srgbClr val="424354"/>
                </a:solidFill>
                <a:latin typeface="Trebuchet MS"/>
              </a:rPr>
              <a:t>High-level Data Link Control (HDLC)</a:t>
            </a:r>
          </a:p>
          <a:p>
            <a:r>
              <a:rPr lang="en-US" b="1" dirty="0"/>
              <a:t>Flag</a:t>
            </a:r>
            <a:r>
              <a:rPr lang="en-US" dirty="0"/>
              <a:t> − It is an 8-bit sequence that marks the beginning and the end of the frame. The bit pattern of the flag is 01111110.</a:t>
            </a:r>
          </a:p>
          <a:p>
            <a:endParaRPr lang="en-US" dirty="0"/>
          </a:p>
          <a:p>
            <a:r>
              <a:rPr lang="en-US" b="1" dirty="0"/>
              <a:t>Address</a:t>
            </a:r>
            <a:r>
              <a:rPr lang="en-US" dirty="0"/>
              <a:t> − It contains the address of the receiver. If the frame is sent by the primary station, it contains the address(es) of the secondary station(s). If it is sent by the secondary station, it contains the address of the primary station. The address field may be from 1 byte to several bytes.</a:t>
            </a:r>
          </a:p>
          <a:p>
            <a:endParaRPr lang="en-US" dirty="0"/>
          </a:p>
          <a:p>
            <a:r>
              <a:rPr lang="en-US" b="1" dirty="0"/>
              <a:t>Control</a:t>
            </a:r>
            <a:r>
              <a:rPr lang="en-US" dirty="0"/>
              <a:t> − It is 1- or 2-bytes containing flow and error control information.</a:t>
            </a:r>
          </a:p>
          <a:p>
            <a:endParaRPr lang="en-US" dirty="0"/>
          </a:p>
          <a:p>
            <a:r>
              <a:rPr lang="en-US" b="1" dirty="0"/>
              <a:t>Payload</a:t>
            </a:r>
            <a:r>
              <a:rPr lang="en-US" dirty="0"/>
              <a:t> − This carries the data from the network layer. Its length may vary from one network to another.</a:t>
            </a:r>
          </a:p>
          <a:p>
            <a:endParaRPr lang="en-US" dirty="0"/>
          </a:p>
          <a:p>
            <a:r>
              <a:rPr lang="en-US" b="1" dirty="0"/>
              <a:t>FCS</a:t>
            </a:r>
            <a:r>
              <a:rPr lang="en-US" dirty="0"/>
              <a:t> − It is a 2 byte or 4 bytes frame check sequence for error detection. The standard code used is CRC (cyclic redundancy code)</a:t>
            </a:r>
          </a:p>
        </p:txBody>
      </p:sp>
    </p:spTree>
    <p:extLst>
      <p:ext uri="{BB962C8B-B14F-4D97-AF65-F5344CB8AC3E}">
        <p14:creationId xmlns:p14="http://schemas.microsoft.com/office/powerpoint/2010/main" val="1739924816"/>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FACD9-E142-0AE1-3965-5F41F51C1C4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A890062-DBDC-2DB7-8F4B-45AD0943BB6D}"/>
              </a:ext>
            </a:extLst>
          </p:cNvPr>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a:extLst>
              <a:ext uri="{FF2B5EF4-FFF2-40B4-BE49-F238E27FC236}">
                <a16:creationId xmlns:a16="http://schemas.microsoft.com/office/drawing/2014/main" id="{CD069A78-9A30-557D-17E4-B00022F6DEDD}"/>
              </a:ext>
            </a:extLst>
          </p:cNvPr>
          <p:cNvSpPr/>
          <p:nvPr/>
        </p:nvSpPr>
        <p:spPr>
          <a:xfrm>
            <a:off x="560831" y="850391"/>
            <a:ext cx="8012897" cy="5422589"/>
          </a:xfrm>
          <a:prstGeom prst="rect">
            <a:avLst/>
          </a:prstGeom>
        </p:spPr>
        <p:txBody>
          <a:bodyPr lIns="0" tIns="0" rIns="0" bIns="0">
            <a:noAutofit/>
          </a:bodyPr>
          <a:lstStyle/>
          <a:p>
            <a:pPr marL="88900" indent="0">
              <a:spcAft>
                <a:spcPts val="2310"/>
              </a:spcAft>
            </a:pPr>
            <a:r>
              <a:rPr lang="en-US" sz="3300" b="1" dirty="0">
                <a:solidFill>
                  <a:srgbClr val="424354"/>
                </a:solidFill>
                <a:latin typeface="Trebuchet MS"/>
              </a:rPr>
              <a:t>High-level Data Link Control (HDLC)</a:t>
            </a:r>
          </a:p>
          <a:p>
            <a:r>
              <a:rPr lang="en-US" dirty="0"/>
              <a:t>Types of HDLC Frames</a:t>
            </a:r>
          </a:p>
          <a:p>
            <a:r>
              <a:rPr lang="en-US" dirty="0"/>
              <a:t>There are three types of HDLC frames. The type of frame is determined by the control field of the frame.</a:t>
            </a:r>
          </a:p>
          <a:p>
            <a:r>
              <a:rPr lang="en-US" b="1" dirty="0"/>
              <a:t>I-frame</a:t>
            </a:r>
            <a:r>
              <a:rPr lang="en-US" dirty="0"/>
              <a:t> − I-frames or Information frames carry user data from the network layer. They also include flow and error control information that is piggybacked on user data. The first bit of control field of I-frame is 0.</a:t>
            </a:r>
          </a:p>
          <a:p>
            <a:endParaRPr lang="en-US" dirty="0"/>
          </a:p>
          <a:p>
            <a:r>
              <a:rPr lang="en-US" b="1" dirty="0"/>
              <a:t>S-frame</a:t>
            </a:r>
            <a:r>
              <a:rPr lang="en-US" dirty="0"/>
              <a:t> − S-frames or Supervisory frames do not contain information field. They are used for flow and error control when piggybacking is not required. The first two bits of control field of S-frame is 10.</a:t>
            </a:r>
          </a:p>
          <a:p>
            <a:endParaRPr lang="en-US" dirty="0"/>
          </a:p>
          <a:p>
            <a:r>
              <a:rPr lang="en-US" b="1" dirty="0"/>
              <a:t>U-frame</a:t>
            </a:r>
            <a:r>
              <a:rPr lang="en-US" dirty="0"/>
              <a:t> − U-frames or Un-numbered frames are used for myriad miscellaneous functions, like link management. It may contain an information field, if required. The first two bits of control field of U-frame is 11.</a:t>
            </a:r>
          </a:p>
          <a:p>
            <a:br>
              <a:rPr lang="en-US" dirty="0"/>
            </a:br>
            <a:endParaRPr lang="en-US" dirty="0"/>
          </a:p>
        </p:txBody>
      </p:sp>
    </p:spTree>
    <p:extLst>
      <p:ext uri="{BB962C8B-B14F-4D97-AF65-F5344CB8AC3E}">
        <p14:creationId xmlns:p14="http://schemas.microsoft.com/office/powerpoint/2010/main" val="2818978918"/>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51A5B-3749-D17E-F169-FF458E10662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67AB4C7-C020-3EBF-CADC-20337261EA4C}"/>
              </a:ext>
            </a:extLst>
          </p:cNvPr>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4" name="Rectangle 3">
            <a:extLst>
              <a:ext uri="{FF2B5EF4-FFF2-40B4-BE49-F238E27FC236}">
                <a16:creationId xmlns:a16="http://schemas.microsoft.com/office/drawing/2014/main" id="{E069FF8F-7DCD-B408-897A-1C6B60CAB3FE}"/>
              </a:ext>
            </a:extLst>
          </p:cNvPr>
          <p:cNvSpPr/>
          <p:nvPr/>
        </p:nvSpPr>
        <p:spPr>
          <a:xfrm>
            <a:off x="560831" y="850391"/>
            <a:ext cx="8012897" cy="5422589"/>
          </a:xfrm>
          <a:prstGeom prst="rect">
            <a:avLst/>
          </a:prstGeom>
        </p:spPr>
        <p:txBody>
          <a:bodyPr lIns="0" tIns="0" rIns="0" bIns="0">
            <a:noAutofit/>
          </a:bodyPr>
          <a:lstStyle/>
          <a:p>
            <a:pPr marL="88900" indent="0">
              <a:spcAft>
                <a:spcPts val="2310"/>
              </a:spcAft>
            </a:pPr>
            <a:r>
              <a:rPr lang="en-US" sz="3300" b="1" dirty="0">
                <a:solidFill>
                  <a:srgbClr val="424354"/>
                </a:solidFill>
                <a:latin typeface="Trebuchet MS"/>
              </a:rPr>
              <a:t>High-level Data Link Control (HDLC)</a:t>
            </a:r>
          </a:p>
          <a:p>
            <a:br>
              <a:rPr lang="en-US" dirty="0"/>
            </a:br>
            <a:endParaRPr lang="en-US" dirty="0"/>
          </a:p>
        </p:txBody>
      </p:sp>
      <p:pic>
        <p:nvPicPr>
          <p:cNvPr id="5" name="Picture 4">
            <a:extLst>
              <a:ext uri="{FF2B5EF4-FFF2-40B4-BE49-F238E27FC236}">
                <a16:creationId xmlns:a16="http://schemas.microsoft.com/office/drawing/2014/main" id="{8BA793A9-7808-2102-EAB5-7A5B5D39BCDA}"/>
              </a:ext>
            </a:extLst>
          </p:cNvPr>
          <p:cNvPicPr>
            <a:picLocks noChangeAspect="1"/>
          </p:cNvPicPr>
          <p:nvPr/>
        </p:nvPicPr>
        <p:blipFill>
          <a:blip r:embed="rId2"/>
          <a:stretch>
            <a:fillRect/>
          </a:stretch>
        </p:blipFill>
        <p:spPr>
          <a:xfrm>
            <a:off x="934064" y="1659145"/>
            <a:ext cx="6589389" cy="5022010"/>
          </a:xfrm>
          <a:prstGeom prst="rect">
            <a:avLst/>
          </a:prstGeom>
        </p:spPr>
      </p:pic>
    </p:spTree>
    <p:extLst>
      <p:ext uri="{BB962C8B-B14F-4D97-AF65-F5344CB8AC3E}">
        <p14:creationId xmlns:p14="http://schemas.microsoft.com/office/powerpoint/2010/main" val="265569679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5544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11</a:t>
            </a:r>
          </a:p>
        </p:txBody>
      </p:sp>
      <p:sp>
        <p:nvSpPr>
          <p:cNvPr id="4" name="Rectangle 3"/>
          <p:cNvSpPr/>
          <p:nvPr/>
        </p:nvSpPr>
        <p:spPr>
          <a:xfrm>
            <a:off x="560832" y="850391"/>
            <a:ext cx="8189976" cy="2789279"/>
          </a:xfrm>
          <a:prstGeom prst="rect">
            <a:avLst/>
          </a:prstGeom>
        </p:spPr>
        <p:txBody>
          <a:bodyPr lIns="0" tIns="0" rIns="0" bIns="0">
            <a:noAutofit/>
          </a:bodyPr>
          <a:lstStyle/>
          <a:p>
            <a:pPr marL="93472" indent="0">
              <a:spcAft>
                <a:spcPts val="2520"/>
              </a:spcAft>
            </a:pPr>
            <a:r>
              <a:rPr lang="en-US" sz="3300" b="1" dirty="0">
                <a:solidFill>
                  <a:srgbClr val="424354"/>
                </a:solidFill>
                <a:latin typeface="Trebuchet MS"/>
              </a:rPr>
              <a:t>Framing Approaches</a:t>
            </a:r>
            <a:endParaRPr lang="en-US" sz="2400" dirty="0"/>
          </a:p>
          <a:p>
            <a:pPr marL="342900" indent="-342900">
              <a:buFont typeface="Arial" panose="020B0604020202020204" pitchFamily="34" charset="0"/>
              <a:buChar char="•"/>
            </a:pPr>
            <a:r>
              <a:rPr lang="en-US" sz="2400" dirty="0"/>
              <a:t>Bit Stuffing</a:t>
            </a:r>
          </a:p>
          <a:p>
            <a:pPr marL="342900" indent="-342900">
              <a:buFont typeface="Arial" panose="020B0604020202020204" pitchFamily="34" charset="0"/>
              <a:buChar char="•"/>
            </a:pPr>
            <a:r>
              <a:rPr lang="en-US" sz="2400" dirty="0"/>
              <a:t>Byte Stuffing. </a:t>
            </a:r>
          </a:p>
          <a:p>
            <a:pPr marL="93472" indent="0" algn="just">
              <a:lnSpc>
                <a:spcPts val="4608"/>
              </a:lnSpc>
            </a:pPr>
            <a:endParaRPr lang="en-US" sz="2200" dirty="0">
              <a:latin typeface="Arial"/>
            </a:endParaRPr>
          </a:p>
        </p:txBody>
      </p:sp>
    </p:spTree>
    <p:extLst>
      <p:ext uri="{BB962C8B-B14F-4D97-AF65-F5344CB8AC3E}">
        <p14:creationId xmlns:p14="http://schemas.microsoft.com/office/powerpoint/2010/main" val="150507223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9</a:t>
            </a:r>
          </a:p>
        </p:txBody>
      </p:sp>
      <p:sp>
        <p:nvSpPr>
          <p:cNvPr id="4" name="Rectangle 3"/>
          <p:cNvSpPr/>
          <p:nvPr/>
        </p:nvSpPr>
        <p:spPr>
          <a:xfrm>
            <a:off x="560832" y="850392"/>
            <a:ext cx="7851648" cy="2691384"/>
          </a:xfrm>
          <a:prstGeom prst="rect">
            <a:avLst/>
          </a:prstGeom>
        </p:spPr>
        <p:txBody>
          <a:bodyPr lIns="0" tIns="0" rIns="0" bIns="0">
            <a:noAutofit/>
          </a:bodyPr>
          <a:lstStyle/>
          <a:p>
            <a:pPr indent="0">
              <a:spcAft>
                <a:spcPts val="1680"/>
              </a:spcAft>
            </a:pPr>
            <a:r>
              <a:rPr lang="en-US" sz="3300" b="1">
                <a:solidFill>
                  <a:srgbClr val="424354"/>
                </a:solidFill>
                <a:latin typeface="Trebuchet MS"/>
              </a:rPr>
              <a:t>Point to Point Protocol (PPP)</a:t>
            </a:r>
          </a:p>
          <a:p>
            <a:pPr marL="381000" indent="-381000">
              <a:lnSpc>
                <a:spcPts val="2688"/>
              </a:lnSpc>
            </a:pPr>
            <a:r>
              <a:rPr lang="en-US" sz="2200">
                <a:solidFill>
                  <a:srgbClr val="A04DA3"/>
                </a:solidFill>
                <a:latin typeface="Arial"/>
              </a:rPr>
              <a:t>•    </a:t>
            </a:r>
            <a:r>
              <a:rPr lang="en-US" sz="2200">
                <a:latin typeface="Arial"/>
              </a:rPr>
              <a:t>The Internet needs a point-to-point protocol for a variety of purposes, including router-to-router traffic and home user-to-ISP traffic.</a:t>
            </a:r>
          </a:p>
          <a:p>
            <a:pPr marL="381000" indent="-381000">
              <a:lnSpc>
                <a:spcPts val="2688"/>
              </a:lnSpc>
            </a:pPr>
            <a:r>
              <a:rPr lang="en-US" sz="2200">
                <a:solidFill>
                  <a:srgbClr val="A04DA3"/>
                </a:solidFill>
                <a:latin typeface="Arial"/>
              </a:rPr>
              <a:t>•    </a:t>
            </a:r>
            <a:r>
              <a:rPr lang="en-US" sz="2200">
                <a:latin typeface="Arial"/>
              </a:rPr>
              <a:t>PPP handles error detection, supports multiple protocols, allows IP addresses to be negotiated at connection time, permits authentication, and has many other features.</a:t>
            </a: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76784"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10</a:t>
            </a:r>
          </a:p>
        </p:txBody>
      </p:sp>
      <p:sp>
        <p:nvSpPr>
          <p:cNvPr id="4" name="Rectangle 3"/>
          <p:cNvSpPr/>
          <p:nvPr/>
        </p:nvSpPr>
        <p:spPr>
          <a:xfrm>
            <a:off x="560832" y="850392"/>
            <a:ext cx="8055864" cy="4553712"/>
          </a:xfrm>
          <a:prstGeom prst="rect">
            <a:avLst/>
          </a:prstGeom>
        </p:spPr>
        <p:txBody>
          <a:bodyPr lIns="0" tIns="0" rIns="0" bIns="0">
            <a:noAutofit/>
          </a:bodyPr>
          <a:lstStyle/>
          <a:p>
            <a:pPr indent="0">
              <a:spcAft>
                <a:spcPts val="1680"/>
              </a:spcAft>
            </a:pPr>
            <a:r>
              <a:rPr lang="en-US" sz="3300" b="1">
                <a:solidFill>
                  <a:srgbClr val="424354"/>
                </a:solidFill>
                <a:latin typeface="Trebuchet MS"/>
              </a:rPr>
              <a:t>PPP features</a:t>
            </a:r>
          </a:p>
          <a:p>
            <a:pPr marL="355600" indent="-355600">
              <a:lnSpc>
                <a:spcPts val="2688"/>
              </a:lnSpc>
            </a:pPr>
            <a:r>
              <a:rPr lang="en-US" sz="2200">
                <a:solidFill>
                  <a:srgbClr val="A04DA3"/>
                </a:solidFill>
                <a:latin typeface="Arial"/>
              </a:rPr>
              <a:t>•    </a:t>
            </a:r>
            <a:r>
              <a:rPr lang="en-US" sz="2200">
                <a:latin typeface="Arial"/>
              </a:rPr>
              <a:t>Packet framing - encapsulation of network-layer datagram in data link frame</a:t>
            </a:r>
          </a:p>
          <a:p>
            <a:pPr marL="355600" indent="-355600" algn="just">
              <a:lnSpc>
                <a:spcPts val="2688"/>
              </a:lnSpc>
            </a:pPr>
            <a:r>
              <a:rPr lang="en-US" sz="2200">
                <a:solidFill>
                  <a:srgbClr val="A04DA3"/>
                </a:solidFill>
                <a:latin typeface="Arial"/>
              </a:rPr>
              <a:t>•    </a:t>
            </a:r>
            <a:r>
              <a:rPr lang="en-US" sz="2200">
                <a:latin typeface="Arial"/>
              </a:rPr>
              <a:t>Multi-protocol - carry network layer data of any network layer protocol (not just IP) </a:t>
            </a:r>
            <a:r>
              <a:rPr lang="en-US" sz="1900" b="1" i="1">
                <a:latin typeface="Arial"/>
              </a:rPr>
              <a:t>at same time</a:t>
            </a:r>
            <a:r>
              <a:rPr lang="en-US" sz="2200">
                <a:latin typeface="Arial"/>
              </a:rPr>
              <a:t> ability to demultiplex upwards</a:t>
            </a:r>
          </a:p>
          <a:p>
            <a:pPr marL="355600" indent="-355600">
              <a:lnSpc>
                <a:spcPts val="2712"/>
              </a:lnSpc>
            </a:pPr>
            <a:r>
              <a:rPr lang="en-US" sz="2200">
                <a:solidFill>
                  <a:srgbClr val="A04DA3"/>
                </a:solidFill>
                <a:latin typeface="Arial"/>
              </a:rPr>
              <a:t>•    </a:t>
            </a:r>
            <a:r>
              <a:rPr lang="en-US" sz="2200">
                <a:latin typeface="Arial"/>
              </a:rPr>
              <a:t>Bit transparency - must carry any bit pattern in the data field (even if underlying channel can't)</a:t>
            </a:r>
          </a:p>
          <a:p>
            <a:pPr marL="355600" indent="-355600" algn="just">
              <a:spcAft>
                <a:spcPts val="630"/>
              </a:spcAft>
            </a:pPr>
            <a:r>
              <a:rPr lang="en-US" sz="2200">
                <a:solidFill>
                  <a:srgbClr val="A04DA3"/>
                </a:solidFill>
                <a:latin typeface="Arial"/>
              </a:rPr>
              <a:t>•    </a:t>
            </a:r>
            <a:r>
              <a:rPr lang="en-US" sz="2200">
                <a:latin typeface="Arial"/>
              </a:rPr>
              <a:t>Error detection - not correction</a:t>
            </a:r>
          </a:p>
          <a:p>
            <a:pPr marL="355600" indent="-355600">
              <a:lnSpc>
                <a:spcPts val="2712"/>
              </a:lnSpc>
            </a:pPr>
            <a:r>
              <a:rPr lang="en-US" sz="2200">
                <a:solidFill>
                  <a:srgbClr val="A04DA3"/>
                </a:solidFill>
                <a:latin typeface="Arial"/>
              </a:rPr>
              <a:t>•    </a:t>
            </a:r>
            <a:r>
              <a:rPr lang="en-US" sz="2200">
                <a:latin typeface="Arial"/>
              </a:rPr>
              <a:t>Connection liveness: detect, signal link failure to network layer</a:t>
            </a:r>
          </a:p>
          <a:p>
            <a:pPr marL="355600" indent="-355600" algn="just"/>
            <a:r>
              <a:rPr lang="en-US" sz="2200">
                <a:solidFill>
                  <a:srgbClr val="A04DA3"/>
                </a:solidFill>
                <a:latin typeface="Arial"/>
              </a:rPr>
              <a:t>•    </a:t>
            </a:r>
            <a:r>
              <a:rPr lang="en-US" sz="2200">
                <a:latin typeface="Arial"/>
              </a:rPr>
              <a:t>Authentication: Identify the User</a:t>
            </a:r>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73736"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12</a:t>
            </a:r>
          </a:p>
        </p:txBody>
      </p:sp>
      <p:sp>
        <p:nvSpPr>
          <p:cNvPr id="4" name="Rectangle 3"/>
          <p:cNvSpPr/>
          <p:nvPr/>
        </p:nvSpPr>
        <p:spPr>
          <a:xfrm>
            <a:off x="191101" y="562356"/>
            <a:ext cx="8022336" cy="347472"/>
          </a:xfrm>
          <a:prstGeom prst="rect">
            <a:avLst/>
          </a:prstGeom>
        </p:spPr>
        <p:txBody>
          <a:bodyPr wrap="none" lIns="0" tIns="0" rIns="0" bIns="0">
            <a:noAutofit/>
          </a:bodyPr>
          <a:lstStyle/>
          <a:p>
            <a:pPr marL="381000" indent="0">
              <a:spcAft>
                <a:spcPts val="2520"/>
              </a:spcAft>
            </a:pPr>
            <a:r>
              <a:rPr lang="en-US" sz="3300" b="1" dirty="0">
                <a:solidFill>
                  <a:srgbClr val="424354"/>
                </a:solidFill>
                <a:latin typeface="Trebuchet MS"/>
              </a:rPr>
              <a:t>PPP Frame format</a:t>
            </a:r>
          </a:p>
        </p:txBody>
      </p:sp>
      <p:sp>
        <p:nvSpPr>
          <p:cNvPr id="5" name="Rectangle 4"/>
          <p:cNvSpPr/>
          <p:nvPr/>
        </p:nvSpPr>
        <p:spPr>
          <a:xfrm>
            <a:off x="274227" y="1212342"/>
            <a:ext cx="8022336" cy="207264"/>
          </a:xfrm>
          <a:prstGeom prst="rect">
            <a:avLst/>
          </a:prstGeom>
        </p:spPr>
        <p:txBody>
          <a:bodyPr wrap="none" lIns="0" tIns="0" rIns="0" bIns="0">
            <a:noAutofit/>
          </a:bodyPr>
          <a:lstStyle/>
          <a:p>
            <a:pPr indent="0" algn="just"/>
            <a:r>
              <a:rPr lang="en-US" sz="1500">
                <a:latin typeface="Arial"/>
              </a:rPr>
              <a:t>Bytes    1    1    1    1 or 2 Variable 2 or 4    1</a:t>
            </a:r>
          </a:p>
        </p:txBody>
      </p:sp>
      <p:graphicFrame>
        <p:nvGraphicFramePr>
          <p:cNvPr id="6" name="Table 5"/>
          <p:cNvGraphicFramePr>
            <a:graphicFrameLocks noGrp="1"/>
          </p:cNvGraphicFramePr>
          <p:nvPr>
            <p:extLst>
              <p:ext uri="{D42A27DB-BD31-4B8C-83A1-F6EECF244321}">
                <p14:modId xmlns:p14="http://schemas.microsoft.com/office/powerpoint/2010/main" val="739322036"/>
              </p:ext>
            </p:extLst>
          </p:nvPr>
        </p:nvGraphicFramePr>
        <p:xfrm>
          <a:off x="399288" y="1495275"/>
          <a:ext cx="8058912" cy="865632"/>
        </p:xfrm>
        <a:graphic>
          <a:graphicData uri="http://schemas.openxmlformats.org/drawingml/2006/table">
            <a:tbl>
              <a:tblPr/>
              <a:tblGrid>
                <a:gridCol w="1298448">
                  <a:extLst>
                    <a:ext uri="{9D8B030D-6E8A-4147-A177-3AD203B41FA5}">
                      <a16:colId xmlns:a16="http://schemas.microsoft.com/office/drawing/2014/main" val="20000"/>
                    </a:ext>
                  </a:extLst>
                </a:gridCol>
                <a:gridCol w="1139952">
                  <a:extLst>
                    <a:ext uri="{9D8B030D-6E8A-4147-A177-3AD203B41FA5}">
                      <a16:colId xmlns:a16="http://schemas.microsoft.com/office/drawing/2014/main" val="20001"/>
                    </a:ext>
                  </a:extLst>
                </a:gridCol>
                <a:gridCol w="1146048">
                  <a:extLst>
                    <a:ext uri="{9D8B030D-6E8A-4147-A177-3AD203B41FA5}">
                      <a16:colId xmlns:a16="http://schemas.microsoft.com/office/drawing/2014/main" val="20002"/>
                    </a:ext>
                  </a:extLst>
                </a:gridCol>
                <a:gridCol w="1002792">
                  <a:extLst>
                    <a:ext uri="{9D8B030D-6E8A-4147-A177-3AD203B41FA5}">
                      <a16:colId xmlns:a16="http://schemas.microsoft.com/office/drawing/2014/main" val="20003"/>
                    </a:ext>
                  </a:extLst>
                </a:gridCol>
                <a:gridCol w="984504">
                  <a:extLst>
                    <a:ext uri="{9D8B030D-6E8A-4147-A177-3AD203B41FA5}">
                      <a16:colId xmlns:a16="http://schemas.microsoft.com/office/drawing/2014/main" val="20004"/>
                    </a:ext>
                  </a:extLst>
                </a:gridCol>
                <a:gridCol w="1210056">
                  <a:extLst>
                    <a:ext uri="{9D8B030D-6E8A-4147-A177-3AD203B41FA5}">
                      <a16:colId xmlns:a16="http://schemas.microsoft.com/office/drawing/2014/main" val="20005"/>
                    </a:ext>
                  </a:extLst>
                </a:gridCol>
                <a:gridCol w="1277112">
                  <a:extLst>
                    <a:ext uri="{9D8B030D-6E8A-4147-A177-3AD203B41FA5}">
                      <a16:colId xmlns:a16="http://schemas.microsoft.com/office/drawing/2014/main" val="20006"/>
                    </a:ext>
                  </a:extLst>
                </a:gridCol>
              </a:tblGrid>
              <a:tr h="865632">
                <a:tc>
                  <a:txBody>
                    <a:bodyPr/>
                    <a:lstStyle/>
                    <a:p>
                      <a:pPr indent="0" algn="ctr">
                        <a:spcAft>
                          <a:spcPts val="420"/>
                        </a:spcAft>
                      </a:pPr>
                      <a:r>
                        <a:rPr lang="en-US" sz="1500" dirty="0">
                          <a:latin typeface="Arial"/>
                        </a:rPr>
                        <a:t>Flag</a:t>
                      </a:r>
                    </a:p>
                    <a:p>
                      <a:pPr marL="228600" indent="0"/>
                      <a:r>
                        <a:rPr lang="en-US" sz="1500" dirty="0">
                          <a:latin typeface="Arial"/>
                        </a:rPr>
                        <a:t>01111110</a:t>
                      </a:r>
                    </a:p>
                  </a:txBody>
                  <a:tcPr marL="0" marR="0" marT="0" marB="0" anchor="ctr"/>
                </a:tc>
                <a:tc>
                  <a:txBody>
                    <a:bodyPr/>
                    <a:lstStyle/>
                    <a:p>
                      <a:pPr marL="215900" indent="0">
                        <a:spcAft>
                          <a:spcPts val="420"/>
                        </a:spcAft>
                      </a:pPr>
                      <a:r>
                        <a:rPr lang="en-US" sz="1500" dirty="0">
                          <a:latin typeface="Arial"/>
                        </a:rPr>
                        <a:t>Address</a:t>
                      </a:r>
                    </a:p>
                    <a:p>
                      <a:pPr marL="215900" indent="0"/>
                      <a:r>
                        <a:rPr lang="en-US" sz="1500" dirty="0">
                          <a:latin typeface="Arial"/>
                        </a:rPr>
                        <a:t>11111111</a:t>
                      </a:r>
                    </a:p>
                  </a:txBody>
                  <a:tcPr marL="0" marR="0" marT="0" marB="0" anchor="ctr"/>
                </a:tc>
                <a:tc>
                  <a:txBody>
                    <a:bodyPr/>
                    <a:lstStyle/>
                    <a:p>
                      <a:pPr marL="292100" indent="0">
                        <a:spcAft>
                          <a:spcPts val="420"/>
                        </a:spcAft>
                      </a:pPr>
                      <a:r>
                        <a:rPr lang="en-US" sz="1500">
                          <a:latin typeface="Arial"/>
                        </a:rPr>
                        <a:t>Control</a:t>
                      </a:r>
                    </a:p>
                    <a:p>
                      <a:pPr marL="165100" indent="0"/>
                      <a:r>
                        <a:rPr lang="en-US" sz="1500">
                          <a:latin typeface="Arial"/>
                        </a:rPr>
                        <a:t>00000011</a:t>
                      </a:r>
                    </a:p>
                  </a:txBody>
                  <a:tcPr marL="0" marR="0" marT="0" marB="0" anchor="ctr"/>
                </a:tc>
                <a:tc>
                  <a:txBody>
                    <a:bodyPr/>
                    <a:lstStyle/>
                    <a:p>
                      <a:pPr marL="152400" indent="0"/>
                      <a:r>
                        <a:rPr lang="en-US" sz="1500">
                          <a:latin typeface="Arial"/>
                        </a:rPr>
                        <a:t>Protocol</a:t>
                      </a:r>
                    </a:p>
                  </a:txBody>
                  <a:tcPr marL="0" marR="0" marT="0" marB="0" anchor="ctr"/>
                </a:tc>
                <a:tc>
                  <a:txBody>
                    <a:bodyPr/>
                    <a:lstStyle/>
                    <a:p>
                      <a:pPr indent="0">
                        <a:spcAft>
                          <a:spcPts val="630"/>
                        </a:spcAft>
                      </a:pPr>
                      <a:r>
                        <a:rPr lang="en-US" sz="1500" dirty="0">
                          <a:latin typeface="Arial"/>
                        </a:rPr>
                        <a:t>Payload</a:t>
                      </a:r>
                    </a:p>
                    <a:p>
                      <a:pPr indent="0"/>
                      <a:endParaRPr lang="en-US" sz="1500" baseline="30000" dirty="0">
                        <a:latin typeface="Arial"/>
                      </a:endParaRPr>
                    </a:p>
                  </a:txBody>
                  <a:tcPr marL="0" marR="0" marT="0" marB="0" anchor="b"/>
                </a:tc>
                <a:tc>
                  <a:txBody>
                    <a:bodyPr/>
                    <a:lstStyle/>
                    <a:p>
                      <a:pPr marL="139700" indent="0"/>
                      <a:r>
                        <a:rPr lang="en-US" sz="1500">
                          <a:latin typeface="Arial"/>
                        </a:rPr>
                        <a:t>Checksum</a:t>
                      </a:r>
                    </a:p>
                  </a:txBody>
                  <a:tcPr marL="0" marR="0" marT="0" marB="0" anchor="ctr"/>
                </a:tc>
                <a:tc>
                  <a:txBody>
                    <a:bodyPr/>
                    <a:lstStyle/>
                    <a:p>
                      <a:pPr indent="0" algn="ctr">
                        <a:spcAft>
                          <a:spcPts val="420"/>
                        </a:spcAft>
                      </a:pPr>
                      <a:r>
                        <a:rPr lang="en-US" sz="1500" dirty="0">
                          <a:latin typeface="Arial"/>
                        </a:rPr>
                        <a:t>Flag</a:t>
                      </a:r>
                    </a:p>
                    <a:p>
                      <a:pPr marL="203200" indent="0"/>
                      <a:r>
                        <a:rPr lang="en-US" sz="1500" dirty="0">
                          <a:latin typeface="Arial"/>
                        </a:rPr>
                        <a:t>01111110</a:t>
                      </a:r>
                    </a:p>
                  </a:txBody>
                  <a:tcPr marL="0" marR="0" marT="0" marB="0" anchor="ctr"/>
                </a:tc>
                <a:extLst>
                  <a:ext uri="{0D108BD9-81ED-4DB2-BD59-A6C34878D82A}">
                    <a16:rowId xmlns:a16="http://schemas.microsoft.com/office/drawing/2014/main" val="10000"/>
                  </a:ext>
                </a:extLst>
              </a:tr>
            </a:tbl>
          </a:graphicData>
        </a:graphic>
      </p:graphicFrame>
      <p:sp>
        <p:nvSpPr>
          <p:cNvPr id="7" name="Rectangle 6"/>
          <p:cNvSpPr/>
          <p:nvPr/>
        </p:nvSpPr>
        <p:spPr>
          <a:xfrm>
            <a:off x="527304" y="2849510"/>
            <a:ext cx="8058912" cy="3708606"/>
          </a:xfrm>
          <a:prstGeom prst="rect">
            <a:avLst/>
          </a:prstGeom>
        </p:spPr>
        <p:txBody>
          <a:bodyPr lIns="0" tIns="0" rIns="0" bIns="0">
            <a:noAutofit/>
          </a:bodyPr>
          <a:lstStyle/>
          <a:p>
            <a:pPr indent="0" algn="just">
              <a:spcBef>
                <a:spcPts val="2100"/>
              </a:spcBef>
              <a:spcAft>
                <a:spcPts val="1470"/>
              </a:spcAft>
            </a:pPr>
            <a:r>
              <a:rPr lang="en-US" sz="1600" b="1" dirty="0">
                <a:solidFill>
                  <a:srgbClr val="A04DA3"/>
                </a:solidFill>
                <a:latin typeface="Arial"/>
              </a:rPr>
              <a:t>•    </a:t>
            </a:r>
            <a:r>
              <a:rPr lang="en-US" sz="1600" b="1" dirty="0">
                <a:latin typeface="Arial" panose="020B0604020202020204" pitchFamily="34" charset="0"/>
                <a:cs typeface="Arial" panose="020B0604020202020204" pitchFamily="34" charset="0"/>
              </a:rPr>
              <a:t>Flag : </a:t>
            </a:r>
            <a:r>
              <a:rPr lang="en-US" sz="1600" dirty="0">
                <a:latin typeface="Arial" panose="020B0604020202020204" pitchFamily="34" charset="0"/>
                <a:cs typeface="Arial" panose="020B0604020202020204" pitchFamily="34" charset="0"/>
              </a:rPr>
              <a:t>always begins and end with standard HDLC flag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01111110</a:t>
            </a:r>
          </a:p>
          <a:p>
            <a:pPr marL="275844" indent="-266700">
              <a:lnSpc>
                <a:spcPts val="2808"/>
              </a:lnSpc>
              <a:spcAft>
                <a:spcPts val="630"/>
              </a:spcAft>
            </a:pPr>
            <a:r>
              <a:rPr lang="en-US" sz="1600" b="1" dirty="0">
                <a:solidFill>
                  <a:srgbClr val="A04DA3"/>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Address : </a:t>
            </a:r>
            <a:r>
              <a:rPr lang="en-US" sz="1600" dirty="0">
                <a:latin typeface="Arial" panose="020B0604020202020204" pitchFamily="34" charset="0"/>
                <a:cs typeface="Arial" panose="020B0604020202020204" pitchFamily="34" charset="0"/>
              </a:rPr>
              <a:t>since PPP is used for point-to-point connection, it uses the broadcast address 11111111.</a:t>
            </a:r>
          </a:p>
          <a:p>
            <a:pPr marL="275844" indent="-266700">
              <a:lnSpc>
                <a:spcPts val="2976"/>
              </a:lnSpc>
              <a:spcAft>
                <a:spcPts val="420"/>
              </a:spcAft>
            </a:pPr>
            <a:r>
              <a:rPr lang="en-US" sz="1600" dirty="0">
                <a:solidFill>
                  <a:srgbClr val="A04DA3"/>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Control </a:t>
            </a:r>
            <a:r>
              <a:rPr lang="en-US" sz="1600" dirty="0">
                <a:latin typeface="Arial" panose="020B0604020202020204" pitchFamily="34" charset="0"/>
                <a:cs typeface="Arial" panose="020B0604020202020204" pitchFamily="34" charset="0"/>
              </a:rPr>
              <a:t>: The value is 00000011 to show that the frame does not contain any sequence numbers and there is no flow or error control</a:t>
            </a:r>
          </a:p>
          <a:p>
            <a:pPr indent="0" algn="just">
              <a:lnSpc>
                <a:spcPts val="3672"/>
              </a:lnSpc>
            </a:pPr>
            <a:r>
              <a:rPr lang="en-US" sz="1600" dirty="0">
                <a:solidFill>
                  <a:srgbClr val="A04DA3"/>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Protocol</a:t>
            </a:r>
            <a:r>
              <a:rPr lang="en-US" sz="1600" dirty="0">
                <a:latin typeface="Arial" panose="020B0604020202020204" pitchFamily="34" charset="0"/>
                <a:cs typeface="Arial" panose="020B0604020202020204" pitchFamily="34" charset="0"/>
              </a:rPr>
              <a:t> : Identify Upper Layer Protocol</a:t>
            </a:r>
          </a:p>
          <a:p>
            <a:pPr indent="0" algn="just">
              <a:lnSpc>
                <a:spcPts val="3672"/>
              </a:lnSpc>
            </a:pPr>
            <a:r>
              <a:rPr lang="en-US" sz="1600" dirty="0">
                <a:solidFill>
                  <a:srgbClr val="A04DA3"/>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Payload / Data Field: </a:t>
            </a:r>
            <a:r>
              <a:rPr lang="en-US" sz="1600" dirty="0">
                <a:latin typeface="Arial" panose="020B0604020202020204" pitchFamily="34" charset="0"/>
                <a:cs typeface="Arial" panose="020B0604020202020204" pitchFamily="34" charset="0"/>
              </a:rPr>
              <a:t>carries user data and other information</a:t>
            </a:r>
          </a:p>
          <a:p>
            <a:pPr indent="0" algn="just">
              <a:lnSpc>
                <a:spcPts val="3672"/>
              </a:lnSpc>
            </a:pPr>
            <a:r>
              <a:rPr lang="en-US" sz="1600" dirty="0">
                <a:solidFill>
                  <a:srgbClr val="A04DA3"/>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Checksum</a:t>
            </a:r>
            <a:r>
              <a:rPr lang="en-US" sz="1600" dirty="0">
                <a:solidFill>
                  <a:srgbClr val="A04DA3"/>
                </a:solidFill>
                <a:latin typeface="Arial" panose="020B0604020202020204" pitchFamily="34" charset="0"/>
                <a:cs typeface="Arial" panose="020B0604020202020204" pitchFamily="34" charset="0"/>
              </a:rPr>
              <a:t> / </a:t>
            </a:r>
            <a:r>
              <a:rPr lang="en-US" sz="1600" b="1" dirty="0">
                <a:latin typeface="Arial" panose="020B0604020202020204" pitchFamily="34" charset="0"/>
                <a:cs typeface="Arial" panose="020B0604020202020204" pitchFamily="34" charset="0"/>
              </a:rPr>
              <a:t>FCS</a:t>
            </a:r>
            <a:r>
              <a:rPr lang="en-US" sz="1600" dirty="0">
                <a:latin typeface="Arial" panose="020B0604020202020204" pitchFamily="34" charset="0"/>
                <a:cs typeface="Arial" panose="020B0604020202020204" pitchFamily="34" charset="0"/>
              </a:rPr>
              <a:t>(Frame check Sequence) - This field usually contains checksum simply for identification of errors.</a:t>
            </a:r>
          </a:p>
        </p:txBody>
      </p:sp>
    </p:spTree>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3480" y="0"/>
            <a:ext cx="350520" cy="633984"/>
          </a:xfrm>
          <a:prstGeom prst="rect">
            <a:avLst/>
          </a:prstGeom>
        </p:spPr>
      </p:pic>
      <p:sp>
        <p:nvSpPr>
          <p:cNvPr id="4" name="Rectangle 3"/>
          <p:cNvSpPr/>
          <p:nvPr/>
        </p:nvSpPr>
        <p:spPr>
          <a:xfrm>
            <a:off x="2968752" y="2965704"/>
            <a:ext cx="2755392" cy="377952"/>
          </a:xfrm>
          <a:prstGeom prst="rect">
            <a:avLst/>
          </a:prstGeom>
        </p:spPr>
        <p:txBody>
          <a:bodyPr wrap="none" lIns="0" tIns="0" rIns="0" bIns="0">
            <a:noAutofit/>
          </a:bodyPr>
          <a:lstStyle/>
          <a:p>
            <a:pPr indent="0" algn="ctr">
              <a:spcBef>
                <a:spcPts val="12810"/>
              </a:spcBef>
            </a:pPr>
            <a:r>
              <a:rPr lang="en-US" sz="3300" b="1">
                <a:solidFill>
                  <a:srgbClr val="424354"/>
                </a:solidFill>
                <a:latin typeface="Trebuchet MS"/>
              </a:rPr>
              <a:t>Thank You !!!</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5544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11</a:t>
            </a:r>
          </a:p>
        </p:txBody>
      </p:sp>
      <p:sp>
        <p:nvSpPr>
          <p:cNvPr id="4" name="Rectangle 3"/>
          <p:cNvSpPr/>
          <p:nvPr/>
        </p:nvSpPr>
        <p:spPr>
          <a:xfrm>
            <a:off x="560832" y="850391"/>
            <a:ext cx="8189976" cy="4546557"/>
          </a:xfrm>
          <a:prstGeom prst="rect">
            <a:avLst/>
          </a:prstGeom>
        </p:spPr>
        <p:txBody>
          <a:bodyPr lIns="0" tIns="0" rIns="0" bIns="0">
            <a:noAutofit/>
          </a:bodyPr>
          <a:lstStyle/>
          <a:p>
            <a:r>
              <a:rPr lang="en-US" sz="3300" b="1" dirty="0">
                <a:latin typeface="Trebuchet MS" panose="020B0603020202020204" pitchFamily="34" charset="0"/>
              </a:rPr>
              <a:t>Bit Stuffing Mechanism</a:t>
            </a:r>
          </a:p>
          <a:p>
            <a:r>
              <a:rPr lang="en-US" sz="2400" dirty="0"/>
              <a:t>In a data link frame, the delimiting flag sequence generally contains six or more consecutive 1s. In order to differentiate the message from the flag in case of the same sequence, a single bit is stuffed in the message. Whenever a 0 bit is followed by five consecutive 1bits in the message, an extra 0 bit is stuffed at the end of the five 1s.</a:t>
            </a:r>
          </a:p>
          <a:p>
            <a:r>
              <a:rPr lang="en-US" sz="2400" dirty="0"/>
              <a:t>When the receiver receives the message, it removes the stuffed 0s after each sequence of five 1s. The un-stuffed message is then sent to the upper layers.</a:t>
            </a:r>
          </a:p>
          <a:p>
            <a:pPr marL="93472" indent="0" algn="just">
              <a:lnSpc>
                <a:spcPts val="4608"/>
              </a:lnSpc>
            </a:pPr>
            <a:endParaRPr lang="en-US" sz="2200" dirty="0">
              <a:latin typeface="Arial"/>
            </a:endParaRPr>
          </a:p>
        </p:txBody>
      </p:sp>
    </p:spTree>
    <p:extLst>
      <p:ext uri="{BB962C8B-B14F-4D97-AF65-F5344CB8AC3E}">
        <p14:creationId xmlns:p14="http://schemas.microsoft.com/office/powerpoint/2010/main" val="217684477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5544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11</a:t>
            </a:r>
          </a:p>
        </p:txBody>
      </p:sp>
      <p:sp>
        <p:nvSpPr>
          <p:cNvPr id="4" name="Rectangle 3"/>
          <p:cNvSpPr/>
          <p:nvPr/>
        </p:nvSpPr>
        <p:spPr>
          <a:xfrm>
            <a:off x="560832" y="850391"/>
            <a:ext cx="8189976" cy="4546557"/>
          </a:xfrm>
          <a:prstGeom prst="rect">
            <a:avLst/>
          </a:prstGeom>
        </p:spPr>
        <p:txBody>
          <a:bodyPr lIns="0" tIns="0" rIns="0" bIns="0">
            <a:noAutofit/>
          </a:bodyPr>
          <a:lstStyle/>
          <a:p>
            <a:r>
              <a:rPr lang="en-US" sz="3300" b="1" dirty="0">
                <a:latin typeface="Trebuchet MS" panose="020B0603020202020204" pitchFamily="34" charset="0"/>
              </a:rPr>
              <a:t>Bit Stuffing Mechanism</a:t>
            </a:r>
          </a:p>
          <a:p>
            <a:pPr marL="93472" indent="0" algn="just">
              <a:lnSpc>
                <a:spcPts val="4608"/>
              </a:lnSpc>
            </a:pPr>
            <a:endParaRPr lang="en-US" sz="2200" dirty="0">
              <a:latin typeface="Arial"/>
            </a:endParaRPr>
          </a:p>
        </p:txBody>
      </p:sp>
      <p:pic>
        <p:nvPicPr>
          <p:cNvPr id="5" name="Picture 4">
            <a:extLst>
              <a:ext uri="{FF2B5EF4-FFF2-40B4-BE49-F238E27FC236}">
                <a16:creationId xmlns:a16="http://schemas.microsoft.com/office/drawing/2014/main" id="{C55EA758-5E06-AFCA-AD9B-45B05BAB0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174" y="1861061"/>
            <a:ext cx="5105842" cy="4915326"/>
          </a:xfrm>
          <a:prstGeom prst="rect">
            <a:avLst/>
          </a:prstGeom>
        </p:spPr>
      </p:pic>
    </p:spTree>
    <p:extLst>
      <p:ext uri="{BB962C8B-B14F-4D97-AF65-F5344CB8AC3E}">
        <p14:creationId xmlns:p14="http://schemas.microsoft.com/office/powerpoint/2010/main" val="88112200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5544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11</a:t>
            </a:r>
          </a:p>
        </p:txBody>
      </p:sp>
      <p:sp>
        <p:nvSpPr>
          <p:cNvPr id="4" name="Rectangle 3"/>
          <p:cNvSpPr/>
          <p:nvPr/>
        </p:nvSpPr>
        <p:spPr>
          <a:xfrm>
            <a:off x="560832" y="850391"/>
            <a:ext cx="8189976" cy="4546557"/>
          </a:xfrm>
          <a:prstGeom prst="rect">
            <a:avLst/>
          </a:prstGeom>
        </p:spPr>
        <p:txBody>
          <a:bodyPr lIns="0" tIns="0" rIns="0" bIns="0">
            <a:noAutofit/>
          </a:bodyPr>
          <a:lstStyle/>
          <a:p>
            <a:r>
              <a:rPr lang="en-US" sz="3300" b="1" dirty="0">
                <a:latin typeface="Trebuchet MS" panose="020B0603020202020204" pitchFamily="34" charset="0"/>
              </a:rPr>
              <a:t>Byte Stuffing Mechanism</a:t>
            </a:r>
          </a:p>
          <a:p>
            <a:pPr marL="93472" indent="0" algn="just">
              <a:lnSpc>
                <a:spcPts val="4608"/>
              </a:lnSpc>
            </a:pPr>
            <a:endParaRPr lang="en-US" sz="2200" dirty="0">
              <a:latin typeface="Arial"/>
            </a:endParaRPr>
          </a:p>
        </p:txBody>
      </p:sp>
      <p:sp>
        <p:nvSpPr>
          <p:cNvPr id="3" name="TextBox 2">
            <a:extLst>
              <a:ext uri="{FF2B5EF4-FFF2-40B4-BE49-F238E27FC236}">
                <a16:creationId xmlns:a16="http://schemas.microsoft.com/office/drawing/2014/main" id="{4016B2EA-CDC5-7383-8971-C03C15090CD9}"/>
              </a:ext>
            </a:extLst>
          </p:cNvPr>
          <p:cNvSpPr txBox="1"/>
          <p:nvPr/>
        </p:nvSpPr>
        <p:spPr>
          <a:xfrm>
            <a:off x="298174" y="1491215"/>
            <a:ext cx="8189976" cy="3216265"/>
          </a:xfrm>
          <a:prstGeom prst="rect">
            <a:avLst/>
          </a:prstGeom>
        </p:spPr>
        <p:txBody>
          <a:bodyPr wrap="square" rtlCol="0">
            <a:spAutoFit/>
          </a:bodyPr>
          <a:lstStyle/>
          <a:p>
            <a:r>
              <a:rPr lang="en-US" sz="2400" dirty="0"/>
              <a:t>If the pattern of the flag byte is present in the message byte, there should be a strategy so that the receiver does not consider the pattern as the end of the frame. In character – oriented protocol, the mechanism adopted is byte stuffing.</a:t>
            </a:r>
          </a:p>
          <a:p>
            <a:r>
              <a:rPr lang="en-US" sz="2400" dirty="0"/>
              <a:t>In byte stuffing, a special byte called the escape character (ESC) is stuffed before every byte in the message with the same pattern as the flag byte. If the ESC sequence is found in the message byte, then another ESC byte is stuffed before it.</a:t>
            </a:r>
          </a:p>
          <a:p>
            <a:endParaRPr lang="en-US" sz="1100" dirty="0">
              <a:solidFill>
                <a:schemeClr val="accent1"/>
              </a:solidFill>
            </a:endParaRPr>
          </a:p>
        </p:txBody>
      </p:sp>
    </p:spTree>
    <p:extLst>
      <p:ext uri="{BB962C8B-B14F-4D97-AF65-F5344CB8AC3E}">
        <p14:creationId xmlns:p14="http://schemas.microsoft.com/office/powerpoint/2010/main" val="284366500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0" y="265176"/>
            <a:ext cx="15544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11</a:t>
            </a:r>
          </a:p>
        </p:txBody>
      </p:sp>
      <p:sp>
        <p:nvSpPr>
          <p:cNvPr id="4" name="Rectangle 3"/>
          <p:cNvSpPr/>
          <p:nvPr/>
        </p:nvSpPr>
        <p:spPr>
          <a:xfrm>
            <a:off x="560832" y="850391"/>
            <a:ext cx="8189976" cy="4546557"/>
          </a:xfrm>
          <a:prstGeom prst="rect">
            <a:avLst/>
          </a:prstGeom>
        </p:spPr>
        <p:txBody>
          <a:bodyPr lIns="0" tIns="0" rIns="0" bIns="0">
            <a:noAutofit/>
          </a:bodyPr>
          <a:lstStyle/>
          <a:p>
            <a:r>
              <a:rPr lang="en-US" sz="3300" b="1" dirty="0">
                <a:latin typeface="Trebuchet MS" panose="020B0603020202020204" pitchFamily="34" charset="0"/>
              </a:rPr>
              <a:t>Byte Stuffing Mechanism</a:t>
            </a:r>
          </a:p>
          <a:p>
            <a:pPr marL="93472" indent="0" algn="just">
              <a:lnSpc>
                <a:spcPts val="4608"/>
              </a:lnSpc>
            </a:pPr>
            <a:endParaRPr lang="en-US" sz="2200" dirty="0">
              <a:latin typeface="Arial"/>
            </a:endParaRPr>
          </a:p>
        </p:txBody>
      </p:sp>
      <p:pic>
        <p:nvPicPr>
          <p:cNvPr id="6" name="Picture 5">
            <a:extLst>
              <a:ext uri="{FF2B5EF4-FFF2-40B4-BE49-F238E27FC236}">
                <a16:creationId xmlns:a16="http://schemas.microsoft.com/office/drawing/2014/main" id="{1C7982E4-FEF5-1E04-8FF3-A6BF2E8B6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25" y="1491215"/>
            <a:ext cx="5244603" cy="5235962"/>
          </a:xfrm>
          <a:prstGeom prst="rect">
            <a:avLst/>
          </a:prstGeom>
        </p:spPr>
      </p:pic>
    </p:spTree>
    <p:extLst>
      <p:ext uri="{BB962C8B-B14F-4D97-AF65-F5344CB8AC3E}">
        <p14:creationId xmlns:p14="http://schemas.microsoft.com/office/powerpoint/2010/main" val="305031462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370" y="1300000"/>
            <a:ext cx="8951260" cy="4288162"/>
          </a:xfrm>
          <a:prstGeom prst="rect">
            <a:avLst/>
          </a:prstGeom>
        </p:spPr>
        <p:txBody>
          <a:bodyPr wrap="square">
            <a:spAutoFit/>
          </a:bodyPr>
          <a:lstStyle/>
          <a:p>
            <a:pPr marL="34290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Data-link layer uses the techniques of error control simply to ensure and confirm that all the data frames or packets, i.e. bit streams of data, are transmitted or transferred from sender to receiver with certain accuracy. Using or providing error control at this data link layer is an optimization, it was never requirement. Error control is basically process in data link layer of detecting or identifying and re-transmitting data frames that might be lost or corrupted during transmission.</a:t>
            </a:r>
          </a:p>
          <a:p>
            <a:pPr marL="34290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both of these cases, receiver or destination does not receive correct data-frame and sender or source does not even know anything about any such loss regarding data frames. Therefore, in such type of cases, both sender and receiver are provided with some essential protocols that are required to detect or identify such type of errors like loss of data frames.</a:t>
            </a:r>
          </a:p>
        </p:txBody>
      </p:sp>
      <p:sp>
        <p:nvSpPr>
          <p:cNvPr id="4" name="TextBox 3"/>
          <p:cNvSpPr txBox="1"/>
          <p:nvPr/>
        </p:nvSpPr>
        <p:spPr>
          <a:xfrm>
            <a:off x="15687" y="421341"/>
            <a:ext cx="8982635" cy="523220"/>
          </a:xfrm>
          <a:prstGeom prst="rect">
            <a:avLst/>
          </a:prstGeom>
        </p:spPr>
        <p:txBody>
          <a:bodyPr wrap="square" rtlCol="0">
            <a:spAutoFit/>
          </a:bodyPr>
          <a:lstStyle/>
          <a:p>
            <a:pPr algn="ctr"/>
            <a:r>
              <a:rPr lang="en-US" sz="2800" dirty="0">
                <a:solidFill>
                  <a:srgbClr val="FF0000"/>
                </a:solidFill>
              </a:rPr>
              <a:t>Error detection and Control</a:t>
            </a:r>
          </a:p>
        </p:txBody>
      </p:sp>
    </p:spTree>
    <p:extLst>
      <p:ext uri="{BB962C8B-B14F-4D97-AF65-F5344CB8AC3E}">
        <p14:creationId xmlns:p14="http://schemas.microsoft.com/office/powerpoint/2010/main" val="137477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79523"/>
            <a:ext cx="8951260" cy="2364558"/>
          </a:xfrm>
          <a:prstGeom prst="rect">
            <a:avLst/>
          </a:prstGeom>
        </p:spPr>
        <p:txBody>
          <a:bodyPr wrap="square">
            <a:spAutoFit/>
          </a:bodyPr>
          <a:lstStyle/>
          <a:p>
            <a:pPr marL="342900" indent="-342900">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Data-link layer follows technique known as re-transmission of frames to detect or identify transit errors and also to take necessary actions that are required to reduce or remove such errors. Each and every time an effort is detected during transmission, particular data frames retransmitted and this process is known as ARQ (Automatic Repeat Request).</a:t>
            </a:r>
            <a:br>
              <a:rPr lang="en-US" sz="2000" dirty="0"/>
            </a:b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87" y="421341"/>
            <a:ext cx="8982635" cy="523220"/>
          </a:xfrm>
          <a:prstGeom prst="rect">
            <a:avLst/>
          </a:prstGeom>
        </p:spPr>
        <p:txBody>
          <a:bodyPr wrap="square" rtlCol="0">
            <a:spAutoFit/>
          </a:bodyPr>
          <a:lstStyle/>
          <a:p>
            <a:pPr algn="ctr"/>
            <a:r>
              <a:rPr lang="en-US" sz="2800" dirty="0">
                <a:solidFill>
                  <a:srgbClr val="FF0000"/>
                </a:solidFill>
              </a:rPr>
              <a:t>Error detection and Control</a:t>
            </a:r>
          </a:p>
        </p:txBody>
      </p:sp>
    </p:spTree>
    <p:extLst>
      <p:ext uri="{BB962C8B-B14F-4D97-AF65-F5344CB8AC3E}">
        <p14:creationId xmlns:p14="http://schemas.microsoft.com/office/powerpoint/2010/main" val="359621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74" y="944561"/>
            <a:ext cx="8951260" cy="831638"/>
          </a:xfrm>
          <a:prstGeom prst="rect">
            <a:avLst/>
          </a:prstGeom>
        </p:spPr>
        <p:txBody>
          <a:bodyPr wrap="square">
            <a:spAutoFit/>
          </a:bodyPr>
          <a:lstStyle/>
          <a:p>
            <a:pPr marL="342900" indent="-342900">
              <a:lnSpc>
                <a:spcPct val="125000"/>
              </a:lnSpc>
              <a:buFont typeface="Arial" panose="020B0604020202020204" pitchFamily="34" charset="0"/>
              <a:buChar char="•"/>
            </a:pPr>
            <a:r>
              <a:rPr lang="en-US" sz="2000" b="1" dirty="0"/>
              <a:t>Ways of doing Error Control :</a:t>
            </a:r>
            <a:br>
              <a:rPr lang="en-US" sz="2000" dirty="0"/>
            </a:br>
            <a:r>
              <a:rPr lang="en-US" sz="2000" dirty="0"/>
              <a:t>There are basically two ways of doing Error control as given below :</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87" y="421341"/>
            <a:ext cx="8982635" cy="523220"/>
          </a:xfrm>
          <a:prstGeom prst="rect">
            <a:avLst/>
          </a:prstGeom>
        </p:spPr>
        <p:txBody>
          <a:bodyPr wrap="square" rtlCol="0">
            <a:spAutoFit/>
          </a:bodyPr>
          <a:lstStyle/>
          <a:p>
            <a:pPr algn="ctr"/>
            <a:r>
              <a:rPr lang="en-US" sz="2800" dirty="0">
                <a:solidFill>
                  <a:srgbClr val="FF0000"/>
                </a:solidFill>
              </a:rPr>
              <a:t>Error detection and Control</a:t>
            </a:r>
          </a:p>
        </p:txBody>
      </p:sp>
      <p:pic>
        <p:nvPicPr>
          <p:cNvPr id="2" name="Picture 1"/>
          <p:cNvPicPr>
            <a:picLocks noChangeAspect="1"/>
          </p:cNvPicPr>
          <p:nvPr/>
        </p:nvPicPr>
        <p:blipFill rotWithShape="1">
          <a:blip r:embed="rId2"/>
          <a:srcRect l="32673" t="35064" r="39224" b="41334"/>
          <a:stretch/>
        </p:blipFill>
        <p:spPr>
          <a:xfrm>
            <a:off x="725214" y="2096813"/>
            <a:ext cx="7809460" cy="3689131"/>
          </a:xfrm>
          <a:prstGeom prst="rect">
            <a:avLst/>
          </a:prstGeom>
        </p:spPr>
      </p:pic>
    </p:spTree>
    <p:extLst>
      <p:ext uri="{BB962C8B-B14F-4D97-AF65-F5344CB8AC3E}">
        <p14:creationId xmlns:p14="http://schemas.microsoft.com/office/powerpoint/2010/main" val="197742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98376" y="743711"/>
            <a:ext cx="8520107" cy="5425861"/>
          </a:xfrm>
          <a:prstGeom prst="rect">
            <a:avLst/>
          </a:prstGeom>
        </p:spPr>
        <p:txBody>
          <a:bodyPr lIns="0" tIns="0" rIns="0" bIns="0">
            <a:noAutofit/>
          </a:bodyPr>
          <a:lstStyle/>
          <a:p>
            <a:pPr marL="88900" indent="0">
              <a:spcAft>
                <a:spcPts val="1680"/>
              </a:spcAft>
            </a:pPr>
            <a:r>
              <a:rPr lang="en-US" sz="3300" b="1" dirty="0">
                <a:solidFill>
                  <a:srgbClr val="424354"/>
                </a:solidFill>
                <a:latin typeface="Trebuchet MS"/>
              </a:rPr>
              <a:t>DLL (Data Link Layer)</a:t>
            </a:r>
          </a:p>
          <a:p>
            <a:pPr marL="368300" marR="1193800" indent="-279400" algn="just">
              <a:lnSpc>
                <a:spcPts val="2688"/>
              </a:lnSpc>
            </a:pPr>
            <a:r>
              <a:rPr lang="en-US" sz="2400" dirty="0"/>
              <a:t>	Data Link Layer is second layer of OSI Layered Model. The data link layer is responsible for the node-to-node delivery of the message. The main function of this layer is to make sure data transfer is error-free from one node to another, over the physical layer. When a packet arrives in a network, it is the responsibility of DLL to transmit it to the Host using its MAC address. </a:t>
            </a:r>
            <a:endParaRPr lang="en-US" sz="2200" dirty="0">
              <a:latin typeface="Arial"/>
            </a:endParaRPr>
          </a:p>
        </p:txBody>
      </p:sp>
    </p:spTree>
    <p:extLst>
      <p:ext uri="{BB962C8B-B14F-4D97-AF65-F5344CB8AC3E}">
        <p14:creationId xmlns:p14="http://schemas.microsoft.com/office/powerpoint/2010/main" val="169101512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924006"/>
            <a:ext cx="8856510" cy="5693866"/>
          </a:xfrm>
          <a:prstGeom prst="rect">
            <a:avLst/>
          </a:prstGeom>
        </p:spPr>
        <p:txBody>
          <a:bodyPr wrap="square">
            <a:spAutoFit/>
          </a:bodyPr>
          <a:lstStyle/>
          <a:p>
            <a:r>
              <a:rPr lang="en-US" sz="2800" b="1" dirty="0">
                <a:solidFill>
                  <a:srgbClr val="FF0000"/>
                </a:solidFill>
              </a:rPr>
              <a:t>Error Detection :</a:t>
            </a:r>
            <a:br>
              <a:rPr lang="en-US" sz="3200" dirty="0"/>
            </a:br>
            <a:r>
              <a:rPr lang="en-US" sz="2800" dirty="0"/>
              <a:t>Error detection, as name suggests, simply means detection or identification of errors. These errors may cause due to noise or any other impairments during transmission from transmitter to the receiver, in communication system. It is class of technique for detecting garbled i.e. unclear and distorted data or message.</a:t>
            </a:r>
          </a:p>
          <a:p>
            <a:r>
              <a:rPr lang="en-US" sz="2800" b="1" dirty="0">
                <a:solidFill>
                  <a:srgbClr val="FF0000"/>
                </a:solidFill>
              </a:rPr>
              <a:t>Error Correction :</a:t>
            </a:r>
            <a:br>
              <a:rPr lang="en-US" sz="3200" dirty="0"/>
            </a:br>
            <a:r>
              <a:rPr lang="en-US" sz="2800" dirty="0"/>
              <a:t>Error correction, as name suggests, simply means correction or solving or fixing of errors. It simply means reconstruction and rehabilitation of original data that is error-free. But error correction method is very costly and is very hard.</a:t>
            </a:r>
          </a:p>
        </p:txBody>
      </p:sp>
      <p:sp>
        <p:nvSpPr>
          <p:cNvPr id="4" name="TextBox 3"/>
          <p:cNvSpPr txBox="1"/>
          <p:nvPr/>
        </p:nvSpPr>
        <p:spPr>
          <a:xfrm>
            <a:off x="161365" y="277675"/>
            <a:ext cx="8982635" cy="646331"/>
          </a:xfrm>
          <a:prstGeom prst="rect">
            <a:avLst/>
          </a:prstGeom>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Error detection and Control</a:t>
            </a:r>
          </a:p>
        </p:txBody>
      </p:sp>
    </p:spTree>
    <p:extLst>
      <p:ext uri="{BB962C8B-B14F-4D97-AF65-F5344CB8AC3E}">
        <p14:creationId xmlns:p14="http://schemas.microsoft.com/office/powerpoint/2010/main" val="273104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294" y="1523096"/>
            <a:ext cx="8561294" cy="4462760"/>
          </a:xfrm>
          <a:prstGeom prst="rect">
            <a:avLst/>
          </a:prstGeom>
        </p:spPr>
        <p:txBody>
          <a:bodyPr wrap="square">
            <a:spAutoFit/>
          </a:bodyPr>
          <a:lstStyle/>
          <a:p>
            <a:r>
              <a:rPr lang="en-US" sz="3200" b="1" dirty="0">
                <a:solidFill>
                  <a:srgbClr val="FF0000"/>
                </a:solidFill>
              </a:rPr>
              <a:t>Error Control </a:t>
            </a:r>
          </a:p>
          <a:p>
            <a:pPr marL="285750" indent="-285750" algn="just">
              <a:lnSpc>
                <a:spcPct val="150000"/>
              </a:lnSpc>
              <a:buFont typeface="Arial" panose="020B0604020202020204" pitchFamily="34" charset="0"/>
              <a:buChar char="•"/>
            </a:pPr>
            <a:r>
              <a:rPr lang="en-US" sz="2400" dirty="0"/>
              <a:t>Error control includes both error detection and error correction. </a:t>
            </a:r>
          </a:p>
          <a:p>
            <a:pPr marL="285750" indent="-285750" algn="just">
              <a:lnSpc>
                <a:spcPct val="150000"/>
              </a:lnSpc>
              <a:buFont typeface="Arial" panose="020B0604020202020204" pitchFamily="34" charset="0"/>
              <a:buChar char="•"/>
            </a:pPr>
            <a:r>
              <a:rPr lang="en-US" sz="2400" dirty="0"/>
              <a:t>It allows the receiver to inform the sender if a frame is lost or damaged during transmission and coordinates the retransmission of those frames by the sender. </a:t>
            </a:r>
          </a:p>
          <a:p>
            <a:pPr marL="285750" indent="-285750" algn="just">
              <a:lnSpc>
                <a:spcPct val="150000"/>
              </a:lnSpc>
              <a:buFont typeface="Arial" panose="020B0604020202020204" pitchFamily="34" charset="0"/>
              <a:buChar char="•"/>
            </a:pPr>
            <a:r>
              <a:rPr lang="en-US" sz="2400" dirty="0"/>
              <a:t>Error control in the data link layer is based on automatic repeat request (ARQ). Whenever an error is detected, specified frames are retransmitted. </a:t>
            </a:r>
          </a:p>
        </p:txBody>
      </p:sp>
      <p:sp>
        <p:nvSpPr>
          <p:cNvPr id="4" name="TextBox 3"/>
          <p:cNvSpPr txBox="1"/>
          <p:nvPr/>
        </p:nvSpPr>
        <p:spPr>
          <a:xfrm>
            <a:off x="0" y="582706"/>
            <a:ext cx="8982635" cy="523220"/>
          </a:xfrm>
          <a:prstGeom prst="rect">
            <a:avLst/>
          </a:prstGeom>
        </p:spPr>
        <p:txBody>
          <a:bodyPr wrap="square" rtlCol="0">
            <a:spAutoFit/>
          </a:bodyPr>
          <a:lstStyle/>
          <a:p>
            <a:pPr algn="ctr"/>
            <a:r>
              <a:rPr lang="en-US" sz="2800" dirty="0">
                <a:solidFill>
                  <a:srgbClr val="FF0000"/>
                </a:solidFill>
              </a:rPr>
              <a:t>Error detection and Control</a:t>
            </a:r>
          </a:p>
        </p:txBody>
      </p:sp>
    </p:spTree>
    <p:extLst>
      <p:ext uri="{BB962C8B-B14F-4D97-AF65-F5344CB8AC3E}">
        <p14:creationId xmlns:p14="http://schemas.microsoft.com/office/powerpoint/2010/main" val="287662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0670" y="1105926"/>
            <a:ext cx="8561294" cy="5632311"/>
          </a:xfrm>
          <a:prstGeom prst="rect">
            <a:avLst/>
          </a:prstGeom>
        </p:spPr>
        <p:txBody>
          <a:bodyPr wrap="square">
            <a:spAutoFit/>
          </a:bodyPr>
          <a:lstStyle/>
          <a:p>
            <a:pPr algn="just"/>
            <a:r>
              <a:rPr lang="en-US" sz="2400" b="1" dirty="0"/>
              <a:t>Phases in Error Control</a:t>
            </a:r>
          </a:p>
          <a:p>
            <a:pPr algn="just"/>
            <a:r>
              <a:rPr lang="en-US" sz="2400" dirty="0"/>
              <a:t>The error control mechanism in data link layer involves the following phases −</a:t>
            </a:r>
          </a:p>
          <a:p>
            <a:pPr algn="just"/>
            <a:r>
              <a:rPr lang="en-US" sz="2400" b="1" dirty="0"/>
              <a:t>Detection of Error</a:t>
            </a:r>
            <a:r>
              <a:rPr lang="en-US" sz="2400" dirty="0"/>
              <a:t> − Transmission error, if any, is detected by either the sender or the receiver.</a:t>
            </a:r>
          </a:p>
          <a:p>
            <a:pPr algn="just"/>
            <a:r>
              <a:rPr lang="en-US" sz="2400" b="1" dirty="0"/>
              <a:t>Acknowledgment</a:t>
            </a:r>
            <a:r>
              <a:rPr lang="en-US" sz="2400" dirty="0"/>
              <a:t> − acknowledgment may be positive or negative.</a:t>
            </a:r>
          </a:p>
          <a:p>
            <a:pPr lvl="1" algn="just"/>
            <a:r>
              <a:rPr lang="en-US" sz="2400" b="1" dirty="0"/>
              <a:t>Positive ACK</a:t>
            </a:r>
            <a:r>
              <a:rPr lang="en-US" sz="2400" dirty="0"/>
              <a:t> − On receiving a correct frame, the receiver sends a positive acknowledge.</a:t>
            </a:r>
          </a:p>
          <a:p>
            <a:pPr lvl="1" algn="just"/>
            <a:r>
              <a:rPr lang="en-US" sz="2400" b="1" dirty="0"/>
              <a:t>Negative ACK</a:t>
            </a:r>
            <a:r>
              <a:rPr lang="en-US" sz="2400" dirty="0"/>
              <a:t> − On receiving a damaged frame or a duplicate frame, the receiver sends a negative acknowledgment back to the sender.</a:t>
            </a:r>
          </a:p>
          <a:p>
            <a:pPr algn="just"/>
            <a:r>
              <a:rPr lang="en-US" sz="2400" b="1" dirty="0"/>
              <a:t>Retransmission</a:t>
            </a:r>
            <a:r>
              <a:rPr lang="en-US" sz="2400" dirty="0"/>
              <a:t> − The sender maintains a clock and sets a timeout period. If an acknowledgment of a data-frame previously transmitted does not arrive before the timeout, or a negative acknowledgment is received, the sender retransmits the frame.</a:t>
            </a:r>
          </a:p>
        </p:txBody>
      </p:sp>
      <p:sp>
        <p:nvSpPr>
          <p:cNvPr id="4" name="TextBox 3"/>
          <p:cNvSpPr txBox="1"/>
          <p:nvPr/>
        </p:nvSpPr>
        <p:spPr>
          <a:xfrm>
            <a:off x="0" y="582706"/>
            <a:ext cx="8982635" cy="523220"/>
          </a:xfrm>
          <a:prstGeom prst="rect">
            <a:avLst/>
          </a:prstGeom>
        </p:spPr>
        <p:txBody>
          <a:bodyPr wrap="square" rtlCol="0">
            <a:spAutoFit/>
          </a:bodyPr>
          <a:lstStyle/>
          <a:p>
            <a:pPr algn="ctr"/>
            <a:r>
              <a:rPr lang="en-US" sz="2800" dirty="0">
                <a:solidFill>
                  <a:srgbClr val="FF0000"/>
                </a:solidFill>
              </a:rPr>
              <a:t>Error detection and Control</a:t>
            </a:r>
          </a:p>
        </p:txBody>
      </p:sp>
    </p:spTree>
    <p:extLst>
      <p:ext uri="{BB962C8B-B14F-4D97-AF65-F5344CB8AC3E}">
        <p14:creationId xmlns:p14="http://schemas.microsoft.com/office/powerpoint/2010/main" val="175466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0670" y="1105926"/>
            <a:ext cx="8561294" cy="1569660"/>
          </a:xfrm>
          <a:prstGeom prst="rect">
            <a:avLst/>
          </a:prstGeom>
        </p:spPr>
        <p:txBody>
          <a:bodyPr wrap="square">
            <a:spAutoFit/>
          </a:bodyPr>
          <a:lstStyle/>
          <a:p>
            <a:r>
              <a:rPr lang="en-US" sz="3200" b="1" dirty="0"/>
              <a:t>Various Techniques for Error Control :</a:t>
            </a:r>
            <a:br>
              <a:rPr lang="en-US" sz="3200" dirty="0"/>
            </a:br>
            <a:r>
              <a:rPr lang="en-US" sz="3200" dirty="0"/>
              <a:t>There are various techniques of error control as given below :</a:t>
            </a:r>
            <a:endParaRPr lang="en-US" sz="2400" dirty="0"/>
          </a:p>
        </p:txBody>
      </p:sp>
      <p:sp>
        <p:nvSpPr>
          <p:cNvPr id="4" name="TextBox 3"/>
          <p:cNvSpPr txBox="1"/>
          <p:nvPr/>
        </p:nvSpPr>
        <p:spPr>
          <a:xfrm>
            <a:off x="0" y="582706"/>
            <a:ext cx="8982635" cy="523220"/>
          </a:xfrm>
          <a:prstGeom prst="rect">
            <a:avLst/>
          </a:prstGeom>
        </p:spPr>
        <p:txBody>
          <a:bodyPr wrap="square" rtlCol="0">
            <a:spAutoFit/>
          </a:bodyPr>
          <a:lstStyle/>
          <a:p>
            <a:pPr algn="ctr"/>
            <a:r>
              <a:rPr lang="en-US" sz="2800" dirty="0">
                <a:solidFill>
                  <a:srgbClr val="FF0000"/>
                </a:solidFill>
              </a:rPr>
              <a:t>Error detection and Control</a:t>
            </a:r>
          </a:p>
        </p:txBody>
      </p:sp>
      <p:pic>
        <p:nvPicPr>
          <p:cNvPr id="2" name="Picture 1"/>
          <p:cNvPicPr>
            <a:picLocks noChangeAspect="1"/>
          </p:cNvPicPr>
          <p:nvPr/>
        </p:nvPicPr>
        <p:blipFill rotWithShape="1">
          <a:blip r:embed="rId2"/>
          <a:srcRect l="33276" t="39202" r="39138" b="28767"/>
          <a:stretch/>
        </p:blipFill>
        <p:spPr>
          <a:xfrm>
            <a:off x="1545021" y="3092756"/>
            <a:ext cx="5044965" cy="3294993"/>
          </a:xfrm>
          <a:prstGeom prst="rect">
            <a:avLst/>
          </a:prstGeom>
        </p:spPr>
      </p:pic>
    </p:spTree>
    <p:extLst>
      <p:ext uri="{BB962C8B-B14F-4D97-AF65-F5344CB8AC3E}">
        <p14:creationId xmlns:p14="http://schemas.microsoft.com/office/powerpoint/2010/main" val="105552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0670" y="1105926"/>
            <a:ext cx="8561294" cy="5632311"/>
          </a:xfrm>
          <a:prstGeom prst="rect">
            <a:avLst/>
          </a:prstGeom>
        </p:spPr>
        <p:txBody>
          <a:bodyPr wrap="square">
            <a:spAutoFit/>
          </a:bodyPr>
          <a:lstStyle/>
          <a:p>
            <a:pPr algn="just">
              <a:lnSpc>
                <a:spcPct val="125000"/>
              </a:lnSpc>
            </a:pPr>
            <a:endParaRPr lang="en-US" sz="2400" b="1" dirty="0"/>
          </a:p>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protocol involves the following transitions −</a:t>
            </a:r>
          </a:p>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timeout counter is maintained by the sender, which is started when a frame is sent.</a:t>
            </a:r>
          </a:p>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If the sender receives acknowledgment of the sent frame within time, the sender is confirmed about successful delivery of the frame. It then transmits the next frame in queue.</a:t>
            </a:r>
          </a:p>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If the sender does not receive the acknowledgment within time, the sender assumes that either the frame or its acknowledgment is lost in transit. It then retransmits the frame.</a:t>
            </a:r>
          </a:p>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If the sender receives a negative acknowledgment, the sender retransmits the frame.</a:t>
            </a:r>
          </a:p>
        </p:txBody>
      </p:sp>
      <p:sp>
        <p:nvSpPr>
          <p:cNvPr id="4" name="TextBox 3"/>
          <p:cNvSpPr txBox="1"/>
          <p:nvPr/>
        </p:nvSpPr>
        <p:spPr>
          <a:xfrm>
            <a:off x="0" y="582706"/>
            <a:ext cx="8982635" cy="523220"/>
          </a:xfrm>
          <a:prstGeom prst="rect">
            <a:avLst/>
          </a:prstGeom>
        </p:spPr>
        <p:txBody>
          <a:bodyPr wrap="square" rtlCol="0">
            <a:spAutoFit/>
          </a:bodyPr>
          <a:lstStyle/>
          <a:p>
            <a:pPr algn="ctr"/>
            <a:r>
              <a:rPr lang="en-US" sz="2800" b="1" dirty="0">
                <a:solidFill>
                  <a:srgbClr val="FF0000"/>
                </a:solidFill>
              </a:rPr>
              <a:t>Stop and Wait ARQ</a:t>
            </a:r>
          </a:p>
        </p:txBody>
      </p:sp>
    </p:spTree>
    <p:extLst>
      <p:ext uri="{BB962C8B-B14F-4D97-AF65-F5344CB8AC3E}">
        <p14:creationId xmlns:p14="http://schemas.microsoft.com/office/powerpoint/2010/main" val="2860450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82706"/>
            <a:ext cx="8982635" cy="523220"/>
          </a:xfrm>
          <a:prstGeom prst="rect">
            <a:avLst/>
          </a:prstGeom>
        </p:spPr>
        <p:txBody>
          <a:bodyPr wrap="square" rtlCol="0">
            <a:sp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Go-Back-N ARQ</a:t>
            </a:r>
          </a:p>
        </p:txBody>
      </p:sp>
      <p:sp>
        <p:nvSpPr>
          <p:cNvPr id="5" name="Rectangle 4"/>
          <p:cNvSpPr/>
          <p:nvPr/>
        </p:nvSpPr>
        <p:spPr>
          <a:xfrm>
            <a:off x="141890" y="1228593"/>
            <a:ext cx="8840745" cy="4878259"/>
          </a:xfrm>
          <a:prstGeom prst="rect">
            <a:avLst/>
          </a:prstGeom>
        </p:spPr>
        <p:txBody>
          <a:bodyPr wrap="square">
            <a:spAutoFit/>
          </a:bodyPr>
          <a:lstStyle/>
          <a:p>
            <a:endParaRPr lang="en-US" dirty="0"/>
          </a:p>
          <a:p>
            <a:r>
              <a:rPr lang="en-US" dirty="0"/>
              <a:t>The working principle of this protocol is −</a:t>
            </a:r>
          </a:p>
          <a:p>
            <a:pPr marL="342900" indent="-342900">
              <a:lnSpc>
                <a:spcPct val="125000"/>
              </a:lnSpc>
              <a:buFont typeface="Arial" panose="020B0604020202020204" pitchFamily="34" charset="0"/>
              <a:buChar char="•"/>
            </a:pPr>
            <a:r>
              <a:rPr lang="en-US" sz="2000" dirty="0"/>
              <a:t>    The sender has buffers called sending window.</a:t>
            </a:r>
          </a:p>
          <a:p>
            <a:pPr marL="342900" indent="-342900">
              <a:lnSpc>
                <a:spcPct val="125000"/>
              </a:lnSpc>
              <a:buFont typeface="Arial" panose="020B0604020202020204" pitchFamily="34" charset="0"/>
              <a:buChar char="•"/>
            </a:pPr>
            <a:r>
              <a:rPr lang="en-US" sz="2000" dirty="0"/>
              <a:t>    The sender sends multiple frames based upon the sending-window size, without receiving the acknowledgment of the previous ones.</a:t>
            </a:r>
          </a:p>
          <a:p>
            <a:pPr marL="342900" indent="-342900">
              <a:lnSpc>
                <a:spcPct val="125000"/>
              </a:lnSpc>
              <a:buFont typeface="Arial" panose="020B0604020202020204" pitchFamily="34" charset="0"/>
              <a:buChar char="•"/>
            </a:pPr>
            <a:r>
              <a:rPr lang="en-US" sz="2000" dirty="0"/>
              <a:t>    The receiver receives frames one by one. It keeps track of incoming frame’s sequence number and sends the corresponding acknowledgment frames.</a:t>
            </a:r>
          </a:p>
          <a:p>
            <a:pPr marL="342900" indent="-342900">
              <a:lnSpc>
                <a:spcPct val="125000"/>
              </a:lnSpc>
              <a:buFont typeface="Arial" panose="020B0604020202020204" pitchFamily="34" charset="0"/>
              <a:buChar char="•"/>
            </a:pPr>
            <a:r>
              <a:rPr lang="en-US" sz="2000" dirty="0"/>
              <a:t>    After the sender has sent all the frames in window, it checks up to what sequence number it has received positive acknowledgment.</a:t>
            </a:r>
          </a:p>
          <a:p>
            <a:pPr marL="342900" indent="-342900">
              <a:lnSpc>
                <a:spcPct val="125000"/>
              </a:lnSpc>
              <a:buFont typeface="Arial" panose="020B0604020202020204" pitchFamily="34" charset="0"/>
              <a:buChar char="•"/>
            </a:pPr>
            <a:r>
              <a:rPr lang="en-US" sz="2000" dirty="0"/>
              <a:t>    If the sender has received positive acknowledgment for all the frames, it sends next set of frames.</a:t>
            </a:r>
          </a:p>
          <a:p>
            <a:pPr marL="342900" indent="-342900">
              <a:lnSpc>
                <a:spcPct val="125000"/>
              </a:lnSpc>
              <a:buFont typeface="Arial" panose="020B0604020202020204" pitchFamily="34" charset="0"/>
              <a:buChar char="•"/>
            </a:pPr>
            <a:r>
              <a:rPr lang="en-US" sz="2000" dirty="0"/>
              <a:t>    If sender receives NACK or has not receive any ACK for a particular frame, it retransmits all the frames after which it does not receive any positive ACK.</a:t>
            </a:r>
          </a:p>
        </p:txBody>
      </p:sp>
    </p:spTree>
    <p:extLst>
      <p:ext uri="{BB962C8B-B14F-4D97-AF65-F5344CB8AC3E}">
        <p14:creationId xmlns:p14="http://schemas.microsoft.com/office/powerpoint/2010/main" val="373780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82706"/>
            <a:ext cx="8982635" cy="523220"/>
          </a:xfrm>
          <a:prstGeom prst="rect">
            <a:avLst/>
          </a:prstGeom>
        </p:spPr>
        <p:txBody>
          <a:bodyPr wrap="square" rtlCol="0">
            <a:sp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Selective Repeat ARQ</a:t>
            </a:r>
          </a:p>
        </p:txBody>
      </p:sp>
      <p:sp>
        <p:nvSpPr>
          <p:cNvPr id="5" name="Rectangle 4"/>
          <p:cNvSpPr/>
          <p:nvPr/>
        </p:nvSpPr>
        <p:spPr>
          <a:xfrm>
            <a:off x="141890" y="844316"/>
            <a:ext cx="8840745" cy="6093976"/>
          </a:xfrm>
          <a:prstGeom prst="rect">
            <a:avLst/>
          </a:prstGeom>
        </p:spPr>
        <p:txBody>
          <a:bodyPr wrap="square">
            <a:spAutoFit/>
          </a:bodyPr>
          <a:lstStyle/>
          <a:p>
            <a:pPr marL="285750" indent="-285750">
              <a:lnSpc>
                <a:spcPct val="125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Both the sender and the receiver have buffers called sending window and receiving window respectively.</a:t>
            </a:r>
          </a:p>
          <a:p>
            <a:pPr marL="285750" indent="-285750">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sender sends multiple frames based upon the sending-window size, without receiving the acknowledgment of the previous ones.</a:t>
            </a:r>
          </a:p>
          <a:p>
            <a:pPr marL="285750" indent="-285750">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receiver also receives multiple frames within the receiving window size.</a:t>
            </a:r>
          </a:p>
          <a:p>
            <a:pPr marL="285750" indent="-285750">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receiver keeps track of incoming frame’s sequence numbers, buffers the frames in memory.</a:t>
            </a:r>
          </a:p>
          <a:p>
            <a:pPr marL="285750" indent="-285750">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sends ACK for all successfully received frames and sends NACK for only frames which are missing or damaged.</a:t>
            </a:r>
          </a:p>
          <a:p>
            <a:pPr marL="285750" indent="-285750">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sender in this case, sends only packet for which NACK is received.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619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710" y="1263523"/>
            <a:ext cx="8440579" cy="3031599"/>
          </a:xfrm>
          <a:prstGeom prst="rect">
            <a:avLst/>
          </a:prstGeom>
        </p:spPr>
        <p:txBody>
          <a:bodyPr wrap="square" rtlCol="0">
            <a:spAutoFit/>
          </a:bodyPr>
          <a:lstStyle/>
          <a:p>
            <a:r>
              <a:rPr lang="en-US" sz="2000" dirty="0"/>
              <a:t>When data is transmitted from one device to another device, the system does not guarantee whether the data received by the device is identical to the data transmitted by another device. An Error is a situation when the message received at the receiver end is not identical to the message transmitted.</a:t>
            </a:r>
          </a:p>
          <a:p>
            <a:endParaRPr lang="en-US" sz="2000" dirty="0">
              <a:solidFill>
                <a:schemeClr val="accent1"/>
              </a:solidFill>
            </a:endParaRPr>
          </a:p>
          <a:p>
            <a:r>
              <a:rPr lang="en-US" sz="2000" dirty="0">
                <a:solidFill>
                  <a:schemeClr val="accent1"/>
                </a:solidFill>
              </a:rPr>
              <a:t>Types of Error</a:t>
            </a:r>
          </a:p>
          <a:p>
            <a:r>
              <a:rPr lang="en-US" sz="2000" dirty="0"/>
              <a:t>Errors can be classified into two categories:</a:t>
            </a:r>
          </a:p>
          <a:p>
            <a:pPr>
              <a:buFont typeface="Arial" panose="020B0604020202020204" pitchFamily="34" charset="0"/>
              <a:buChar char="•"/>
            </a:pPr>
            <a:r>
              <a:rPr lang="en-US" sz="2000" dirty="0"/>
              <a:t>Single-Bit Error</a:t>
            </a:r>
          </a:p>
          <a:p>
            <a:pPr>
              <a:buFont typeface="Arial" panose="020B0604020202020204" pitchFamily="34" charset="0"/>
              <a:buChar char="•"/>
            </a:pPr>
            <a:r>
              <a:rPr lang="en-US" sz="2000" dirty="0"/>
              <a:t>Burst Error</a:t>
            </a:r>
          </a:p>
          <a:p>
            <a:endParaRPr lang="en-US" sz="1100" dirty="0">
              <a:solidFill>
                <a:schemeClr val="accent1"/>
              </a:solidFill>
            </a:endParaRPr>
          </a:p>
        </p:txBody>
      </p:sp>
      <p:sp>
        <p:nvSpPr>
          <p:cNvPr id="5" name="Rectangle 4"/>
          <p:cNvSpPr/>
          <p:nvPr/>
        </p:nvSpPr>
        <p:spPr>
          <a:xfrm>
            <a:off x="2330209" y="658857"/>
            <a:ext cx="3936120" cy="523220"/>
          </a:xfrm>
          <a:prstGeom prst="rect">
            <a:avLst/>
          </a:prstGeom>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Error Detection</a:t>
            </a:r>
          </a:p>
        </p:txBody>
      </p:sp>
      <p:pic>
        <p:nvPicPr>
          <p:cNvPr id="4" name="Picture 3">
            <a:extLst>
              <a:ext uri="{FF2B5EF4-FFF2-40B4-BE49-F238E27FC236}">
                <a16:creationId xmlns:a16="http://schemas.microsoft.com/office/drawing/2014/main" id="{E8DDD3E4-14CD-4AB9-A5EF-F6EDE61E9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333" y="4530456"/>
            <a:ext cx="3171825" cy="1504950"/>
          </a:xfrm>
          <a:prstGeom prst="rect">
            <a:avLst/>
          </a:prstGeom>
        </p:spPr>
      </p:pic>
    </p:spTree>
    <p:extLst>
      <p:ext uri="{BB962C8B-B14F-4D97-AF65-F5344CB8AC3E}">
        <p14:creationId xmlns:p14="http://schemas.microsoft.com/office/powerpoint/2010/main" val="2852037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710" y="1263523"/>
            <a:ext cx="8440579" cy="877163"/>
          </a:xfrm>
          <a:prstGeom prst="rect">
            <a:avLst/>
          </a:prstGeom>
        </p:spPr>
        <p:txBody>
          <a:bodyPr wrap="square" rtlCol="0">
            <a:spAutoFit/>
          </a:bodyPr>
          <a:lstStyle/>
          <a:p>
            <a:r>
              <a:rPr lang="en-US" sz="2000" b="1" dirty="0"/>
              <a:t>Single-Bit Error</a:t>
            </a:r>
          </a:p>
          <a:p>
            <a:r>
              <a:rPr lang="en-US" sz="2000" dirty="0"/>
              <a:t>The only one bit of a given data unit is changed from 1 to 0 or from 0 to 1.</a:t>
            </a:r>
            <a:endParaRPr lang="en-US" sz="2000" b="1" dirty="0"/>
          </a:p>
          <a:p>
            <a:endParaRPr lang="en-US" sz="1100" dirty="0">
              <a:solidFill>
                <a:schemeClr val="accent1"/>
              </a:solidFill>
            </a:endParaRPr>
          </a:p>
        </p:txBody>
      </p:sp>
      <p:sp>
        <p:nvSpPr>
          <p:cNvPr id="5" name="Rectangle 4"/>
          <p:cNvSpPr/>
          <p:nvPr/>
        </p:nvSpPr>
        <p:spPr>
          <a:xfrm>
            <a:off x="2330209" y="658857"/>
            <a:ext cx="3936120" cy="369332"/>
          </a:xfrm>
          <a:prstGeom prst="rect">
            <a:avLst/>
          </a:prstGeom>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Error Detection</a:t>
            </a:r>
          </a:p>
        </p:txBody>
      </p:sp>
      <p:pic>
        <p:nvPicPr>
          <p:cNvPr id="6" name="Picture 5">
            <a:extLst>
              <a:ext uri="{FF2B5EF4-FFF2-40B4-BE49-F238E27FC236}">
                <a16:creationId xmlns:a16="http://schemas.microsoft.com/office/drawing/2014/main" id="{7EE13790-C419-4732-A996-3C3254ACE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772569"/>
            <a:ext cx="5867400" cy="1343025"/>
          </a:xfrm>
          <a:prstGeom prst="rect">
            <a:avLst/>
          </a:prstGeom>
        </p:spPr>
      </p:pic>
      <p:sp>
        <p:nvSpPr>
          <p:cNvPr id="7" name="TextBox 6">
            <a:extLst>
              <a:ext uri="{FF2B5EF4-FFF2-40B4-BE49-F238E27FC236}">
                <a16:creationId xmlns:a16="http://schemas.microsoft.com/office/drawing/2014/main" id="{97272681-D88F-47D5-86D2-2682CD046F4F}"/>
              </a:ext>
            </a:extLst>
          </p:cNvPr>
          <p:cNvSpPr txBox="1"/>
          <p:nvPr/>
        </p:nvSpPr>
        <p:spPr>
          <a:xfrm>
            <a:off x="532563" y="4863402"/>
            <a:ext cx="7807569" cy="707886"/>
          </a:xfrm>
          <a:prstGeom prst="rect">
            <a:avLst/>
          </a:prstGeom>
        </p:spPr>
        <p:txBody>
          <a:bodyPr wrap="square" rtlCol="0">
            <a:spAutoFit/>
          </a:bodyPr>
          <a:lstStyle/>
          <a:p>
            <a:r>
              <a:rPr lang="en-US" sz="2000" dirty="0"/>
              <a:t>In the above figure, the message which is sent is corrupted as single-bit, i.e., 0 bit is changed to 1</a:t>
            </a:r>
            <a:r>
              <a:rPr lang="en-US" sz="1100" dirty="0"/>
              <a:t>.</a:t>
            </a:r>
            <a:endParaRPr lang="en-US" sz="1100" dirty="0">
              <a:solidFill>
                <a:schemeClr val="accent1"/>
              </a:solidFill>
            </a:endParaRPr>
          </a:p>
        </p:txBody>
      </p:sp>
    </p:spTree>
    <p:extLst>
      <p:ext uri="{BB962C8B-B14F-4D97-AF65-F5344CB8AC3E}">
        <p14:creationId xmlns:p14="http://schemas.microsoft.com/office/powerpoint/2010/main" val="308833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710" y="1263523"/>
            <a:ext cx="8440579" cy="1800493"/>
          </a:xfrm>
          <a:prstGeom prst="rect">
            <a:avLst/>
          </a:prstGeom>
        </p:spPr>
        <p:txBody>
          <a:bodyPr wrap="square" rtlCol="0">
            <a:spAutoFit/>
          </a:bodyPr>
          <a:lstStyle/>
          <a:p>
            <a:r>
              <a:rPr lang="en-US" sz="2000" b="1" dirty="0"/>
              <a:t>Burst Error:</a:t>
            </a:r>
          </a:p>
          <a:p>
            <a:r>
              <a:rPr lang="en-US" sz="2000" dirty="0"/>
              <a:t>The two or more bits are changed from 0 to 1 or from 1 to 0 is known as Burst Error.</a:t>
            </a:r>
          </a:p>
          <a:p>
            <a:r>
              <a:rPr lang="en-US" sz="2000" dirty="0"/>
              <a:t>The Burst Error is determined from the first corrupted bit to the last corrupted bit.</a:t>
            </a:r>
          </a:p>
          <a:p>
            <a:endParaRPr lang="en-US" sz="1100" dirty="0">
              <a:solidFill>
                <a:schemeClr val="accent1"/>
              </a:solidFill>
            </a:endParaRPr>
          </a:p>
        </p:txBody>
      </p:sp>
      <p:sp>
        <p:nvSpPr>
          <p:cNvPr id="5" name="Rectangle 4"/>
          <p:cNvSpPr/>
          <p:nvPr/>
        </p:nvSpPr>
        <p:spPr>
          <a:xfrm>
            <a:off x="2330209" y="658857"/>
            <a:ext cx="3936120" cy="369332"/>
          </a:xfrm>
          <a:prstGeom prst="rect">
            <a:avLst/>
          </a:prstGeom>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Error Detection</a:t>
            </a:r>
          </a:p>
        </p:txBody>
      </p:sp>
      <p:pic>
        <p:nvPicPr>
          <p:cNvPr id="4" name="Picture 3">
            <a:extLst>
              <a:ext uri="{FF2B5EF4-FFF2-40B4-BE49-F238E27FC236}">
                <a16:creationId xmlns:a16="http://schemas.microsoft.com/office/drawing/2014/main" id="{E55D8460-C87B-4111-84C5-E08970C26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54" y="3444081"/>
            <a:ext cx="6503975" cy="2466624"/>
          </a:xfrm>
          <a:prstGeom prst="rect">
            <a:avLst/>
          </a:prstGeom>
        </p:spPr>
      </p:pic>
    </p:spTree>
    <p:extLst>
      <p:ext uri="{BB962C8B-B14F-4D97-AF65-F5344CB8AC3E}">
        <p14:creationId xmlns:p14="http://schemas.microsoft.com/office/powerpoint/2010/main" val="290037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560832" y="850392"/>
            <a:ext cx="8150352" cy="5844698"/>
          </a:xfrm>
          <a:prstGeom prst="rect">
            <a:avLst/>
          </a:prstGeom>
        </p:spPr>
        <p:txBody>
          <a:bodyPr lIns="0" tIns="0" rIns="0" bIns="0">
            <a:noAutofit/>
          </a:bodyPr>
          <a:lstStyle/>
          <a:p>
            <a:pPr marL="88900" indent="0">
              <a:spcAft>
                <a:spcPts val="1680"/>
              </a:spcAft>
            </a:pPr>
            <a:r>
              <a:rPr lang="en-US" sz="3300" b="1" dirty="0">
                <a:solidFill>
                  <a:srgbClr val="424354"/>
                </a:solidFill>
                <a:latin typeface="Trebuchet MS"/>
              </a:rPr>
              <a:t>Functions of DLL</a:t>
            </a:r>
          </a:p>
          <a:p>
            <a:pPr marL="457200" indent="-457200">
              <a:buFont typeface="Arial" panose="020B0604020202020204" pitchFamily="34" charset="0"/>
              <a:buChar char="•"/>
            </a:pPr>
            <a:r>
              <a:rPr lang="en-US" sz="2400" b="1" dirty="0"/>
              <a:t>Framing: </a:t>
            </a:r>
            <a:r>
              <a:rPr lang="en-US" sz="2400" dirty="0"/>
              <a:t>Data-link layer takes packets from Network Layer and encapsulates them into Frames. Then, it sends each frame bit-by-bit on the hardware. At receiver’ end, data link layer picks up signals from hardware and assembles them into frames.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Physical addressing:</a:t>
            </a:r>
            <a:r>
              <a:rPr lang="en-US" sz="2400" dirty="0"/>
              <a:t> After creating frames, the Data link layer adds physical addresses (MAC address) of the sender and/or receiver in the header of each frame.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Error control:</a:t>
            </a:r>
            <a:r>
              <a:rPr lang="en-US" sz="2400" dirty="0"/>
              <a:t> Data link layer provides the mechanism of error control in which it detects and retransmits damaged or lost frames.</a:t>
            </a:r>
          </a:p>
          <a:p>
            <a:pPr marL="368300" marR="1193800" indent="-279400">
              <a:lnSpc>
                <a:spcPts val="2688"/>
              </a:lnSpc>
            </a:pPr>
            <a:endParaRPr lang="en-US" sz="2200" dirty="0">
              <a:latin typeface="Arial"/>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691" y="1147483"/>
            <a:ext cx="8440579" cy="3493264"/>
          </a:xfrm>
          <a:prstGeom prst="rect">
            <a:avLst/>
          </a:prstGeom>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There are four main techniques for detecting errors in frames: </a:t>
            </a:r>
          </a:p>
          <a:p>
            <a:pPr marL="914400" lvl="1"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Parity Check</a:t>
            </a:r>
          </a:p>
          <a:p>
            <a:pPr marL="1371600" lvl="2"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Single parity Check</a:t>
            </a:r>
          </a:p>
          <a:p>
            <a:pPr marL="1371600" lvl="2" indent="-457200">
              <a:lnSpc>
                <a:spcPct val="150000"/>
              </a:lnSpc>
              <a:buFont typeface="+mj-lt"/>
              <a:buAutoNum type="arabicPeriod"/>
            </a:pPr>
            <a:r>
              <a:rPr lang="en-US" sz="2000" b="1" dirty="0"/>
              <a:t>Two-Dimensional Parity Check</a:t>
            </a:r>
            <a:r>
              <a:rPr lang="en-US" sz="2000" b="1" dirty="0">
                <a:latin typeface="Times New Roman" panose="02020603050405020304" pitchFamily="18" charset="0"/>
                <a:cs typeface="Times New Roman" panose="02020603050405020304" pitchFamily="18" charset="0"/>
              </a:rPr>
              <a:t> </a:t>
            </a:r>
          </a:p>
          <a:p>
            <a:pPr lvl="1">
              <a:lnSpc>
                <a:spcPct val="150000"/>
              </a:lnSpc>
            </a:pPr>
            <a:r>
              <a:rPr lang="en-US" sz="2000" b="1" dirty="0">
                <a:latin typeface="Times New Roman" panose="02020603050405020304" pitchFamily="18" charset="0"/>
                <a:cs typeface="Times New Roman" panose="02020603050405020304" pitchFamily="18" charset="0"/>
              </a:rPr>
              <a:t>	</a:t>
            </a:r>
          </a:p>
          <a:p>
            <a:pPr marL="914400" lvl="1" indent="-457200">
              <a:lnSpc>
                <a:spcPct val="150000"/>
              </a:lnSpc>
              <a:buFont typeface="+mj-lt"/>
              <a:buAutoNum type="arabicPeriod" startAt="2"/>
            </a:pPr>
            <a:r>
              <a:rPr lang="en-US" sz="2000" b="1" dirty="0">
                <a:latin typeface="Times New Roman" panose="02020603050405020304" pitchFamily="18" charset="0"/>
                <a:cs typeface="Times New Roman" panose="02020603050405020304" pitchFamily="18" charset="0"/>
              </a:rPr>
              <a:t>Checksum </a:t>
            </a:r>
          </a:p>
          <a:p>
            <a:pPr marL="914400" lvl="1" indent="-457200">
              <a:lnSpc>
                <a:spcPct val="150000"/>
              </a:lnSpc>
              <a:buFont typeface="+mj-lt"/>
              <a:buAutoNum type="arabicPeriod" startAt="2"/>
            </a:pPr>
            <a:r>
              <a:rPr lang="en-US" sz="2000" b="1" dirty="0">
                <a:latin typeface="Times New Roman" panose="02020603050405020304" pitchFamily="18" charset="0"/>
                <a:cs typeface="Times New Roman" panose="02020603050405020304" pitchFamily="18" charset="0"/>
              </a:rPr>
              <a:t>Cyclic Redundancy Check (CRC)</a:t>
            </a:r>
          </a:p>
          <a:p>
            <a:endParaRPr lang="en-US" sz="1100" dirty="0">
              <a:solidFill>
                <a:schemeClr val="accent1"/>
              </a:solidFill>
            </a:endParaRPr>
          </a:p>
        </p:txBody>
      </p:sp>
      <p:sp>
        <p:nvSpPr>
          <p:cNvPr id="5" name="Rectangle 4"/>
          <p:cNvSpPr/>
          <p:nvPr/>
        </p:nvSpPr>
        <p:spPr>
          <a:xfrm>
            <a:off x="2330209" y="658857"/>
            <a:ext cx="3936120" cy="369332"/>
          </a:xfrm>
          <a:prstGeom prst="rect">
            <a:avLst/>
          </a:prstGeom>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Error Detection Techniques</a:t>
            </a:r>
          </a:p>
        </p:txBody>
      </p:sp>
    </p:spTree>
    <p:extLst>
      <p:ext uri="{BB962C8B-B14F-4D97-AF65-F5344CB8AC3E}">
        <p14:creationId xmlns:p14="http://schemas.microsoft.com/office/powerpoint/2010/main" val="184050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51" y="1086574"/>
            <a:ext cx="8763308" cy="5709255"/>
          </a:xfrm>
          <a:prstGeom prst="rect">
            <a:avLst/>
          </a:prstGeom>
        </p:spPr>
        <p:txBody>
          <a:bodyPr wrap="square" rtlCol="0">
            <a:spAutoFit/>
          </a:bodyPr>
          <a:lstStyle/>
          <a:p>
            <a:pPr marL="34290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most common and least expensive mechanism for error- detection is the parity check. The parity check is done by adding an extra bit, called parity bit to the data to make a number of 1s either even in case of even parity or odd in case of odd parity. While creating a frame, the sender counts the number of 1s in it and adds the parity bit in the following way:</a:t>
            </a:r>
          </a:p>
          <a:p>
            <a:pPr marL="342900" lvl="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case of even parity: If a number of 1s is even then parity bit value is 0. If the number of 1s is odd then parity bit value is 1.</a:t>
            </a:r>
          </a:p>
          <a:p>
            <a:pPr marL="342900" lvl="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case of odd parity: If a number of 1s is odd then parity bit value is 0. If a number of 1s is even then parity bit value is 1.</a:t>
            </a:r>
          </a:p>
          <a:p>
            <a:pPr marL="34290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receiving a frame, the receiver counts the number of 1s in it. In case of even parity check, if the count of 1s is even, the frame is accepted, otherwise, it is rejected. A similar rule is adopted for odd parity check.</a:t>
            </a:r>
          </a:p>
          <a:p>
            <a:pPr marL="342900" indent="-34290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parity check is suitable for single bit error detection only.</a:t>
            </a:r>
          </a:p>
          <a:p>
            <a:br>
              <a:rPr lang="en-US" sz="2000" dirty="0"/>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312280" y="501799"/>
            <a:ext cx="3936120" cy="584775"/>
          </a:xfrm>
          <a:prstGeom prst="rect">
            <a:avLst/>
          </a:prstGeom>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Parity Check</a:t>
            </a:r>
          </a:p>
        </p:txBody>
      </p:sp>
    </p:spTree>
    <p:extLst>
      <p:ext uri="{BB962C8B-B14F-4D97-AF65-F5344CB8AC3E}">
        <p14:creationId xmlns:p14="http://schemas.microsoft.com/office/powerpoint/2010/main" val="1318003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51" y="871131"/>
            <a:ext cx="8763308" cy="707886"/>
          </a:xfrm>
          <a:prstGeom prst="rect">
            <a:avLst/>
          </a:prstGeom>
        </p:spPr>
        <p:txBody>
          <a:bodyPr wrap="square" rtlCol="0">
            <a:spAutoFit/>
          </a:bodyPr>
          <a:lstStyle/>
          <a:p>
            <a:br>
              <a:rPr lang="en-US" sz="2000" dirty="0"/>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312280" y="501799"/>
            <a:ext cx="3936120" cy="369332"/>
          </a:xfrm>
          <a:prstGeom prst="rect">
            <a:avLst/>
          </a:prstGeom>
        </p:spPr>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Parity Check</a:t>
            </a:r>
          </a:p>
        </p:txBody>
      </p:sp>
      <p:pic>
        <p:nvPicPr>
          <p:cNvPr id="4" name="Picture 3">
            <a:extLst>
              <a:ext uri="{FF2B5EF4-FFF2-40B4-BE49-F238E27FC236}">
                <a16:creationId xmlns:a16="http://schemas.microsoft.com/office/drawing/2014/main" id="{F95C0C9D-D8D6-4FA2-9B52-941E72C34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23" y="1672813"/>
            <a:ext cx="7036561" cy="4344219"/>
          </a:xfrm>
          <a:prstGeom prst="rect">
            <a:avLst/>
          </a:prstGeom>
        </p:spPr>
      </p:pic>
    </p:spTree>
    <p:extLst>
      <p:ext uri="{BB962C8B-B14F-4D97-AF65-F5344CB8AC3E}">
        <p14:creationId xmlns:p14="http://schemas.microsoft.com/office/powerpoint/2010/main" val="524438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2280" y="501799"/>
            <a:ext cx="3936120" cy="584775"/>
          </a:xfrm>
          <a:prstGeom prst="rect">
            <a:avLst/>
          </a:prstGeom>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Parity Check</a:t>
            </a:r>
          </a:p>
        </p:txBody>
      </p:sp>
      <p:sp>
        <p:nvSpPr>
          <p:cNvPr id="6" name="TextBox 5">
            <a:extLst>
              <a:ext uri="{FF2B5EF4-FFF2-40B4-BE49-F238E27FC236}">
                <a16:creationId xmlns:a16="http://schemas.microsoft.com/office/drawing/2014/main" id="{F3EA81EE-4D48-4E5D-A1CF-1CCAF2C2784D}"/>
              </a:ext>
            </a:extLst>
          </p:cNvPr>
          <p:cNvSpPr txBox="1"/>
          <p:nvPr/>
        </p:nvSpPr>
        <p:spPr>
          <a:xfrm>
            <a:off x="422031" y="1286189"/>
            <a:ext cx="8370277" cy="1754326"/>
          </a:xfrm>
          <a:prstGeom prst="rect">
            <a:avLst/>
          </a:prstGeom>
          <a:noFill/>
        </p:spPr>
        <p:txBody>
          <a:bodyPr wrap="square">
            <a:spAutoFit/>
          </a:bodyPr>
          <a:lstStyle/>
          <a:p>
            <a:r>
              <a:rPr lang="en-US" b="1" dirty="0"/>
              <a:t>Drawbacks Of Single Parity Checking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can only detect single-bit errors which are very rare.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two bits are interchanged, then it cannot detect the errors </a:t>
            </a:r>
          </a:p>
          <a:p>
            <a:endParaRPr lang="en-US" b="1" dirty="0"/>
          </a:p>
          <a:p>
            <a:endParaRPr lang="en-US" b="1" dirty="0"/>
          </a:p>
        </p:txBody>
      </p:sp>
      <p:pic>
        <p:nvPicPr>
          <p:cNvPr id="9" name="Picture 8">
            <a:extLst>
              <a:ext uri="{FF2B5EF4-FFF2-40B4-BE49-F238E27FC236}">
                <a16:creationId xmlns:a16="http://schemas.microsoft.com/office/drawing/2014/main" id="{10CDE96A-ED1D-4AEA-B922-2E11D525A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02" y="2760397"/>
            <a:ext cx="4944135" cy="2069638"/>
          </a:xfrm>
          <a:prstGeom prst="rect">
            <a:avLst/>
          </a:prstGeom>
        </p:spPr>
      </p:pic>
    </p:spTree>
    <p:extLst>
      <p:ext uri="{BB962C8B-B14F-4D97-AF65-F5344CB8AC3E}">
        <p14:creationId xmlns:p14="http://schemas.microsoft.com/office/powerpoint/2010/main" val="3677095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2031" y="501799"/>
            <a:ext cx="7998488"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Two-Dimensional Parity Check</a:t>
            </a:r>
          </a:p>
        </p:txBody>
      </p:sp>
      <p:sp>
        <p:nvSpPr>
          <p:cNvPr id="6" name="TextBox 5">
            <a:extLst>
              <a:ext uri="{FF2B5EF4-FFF2-40B4-BE49-F238E27FC236}">
                <a16:creationId xmlns:a16="http://schemas.microsoft.com/office/drawing/2014/main" id="{F3EA81EE-4D48-4E5D-A1CF-1CCAF2C2784D}"/>
              </a:ext>
            </a:extLst>
          </p:cNvPr>
          <p:cNvSpPr txBox="1"/>
          <p:nvPr/>
        </p:nvSpPr>
        <p:spPr>
          <a:xfrm>
            <a:off x="422031" y="1286189"/>
            <a:ext cx="8370277" cy="4339650"/>
          </a:xfrm>
          <a:prstGeom prst="rect">
            <a:avLst/>
          </a:prstGeom>
          <a:noFill/>
        </p:spPr>
        <p:txBody>
          <a:bodyPr wrap="square">
            <a:spAutoFit/>
          </a:bodyPr>
          <a:lstStyle/>
          <a:p>
            <a:pPr>
              <a:lnSpc>
                <a:spcPct val="150000"/>
              </a:lnSpc>
              <a:buFont typeface="Arial" panose="020B0604020202020204" pitchFamily="34" charset="0"/>
              <a:buChar char="•"/>
            </a:pPr>
            <a:r>
              <a:rPr lang="en-US" sz="2000" dirty="0"/>
              <a:t>Performance can be improved by using </a:t>
            </a:r>
            <a:r>
              <a:rPr lang="en-US" sz="2000" b="1" dirty="0"/>
              <a:t>Two-Dimensional Parity Check</a:t>
            </a:r>
            <a:r>
              <a:rPr lang="en-US" sz="2000" dirty="0"/>
              <a:t> which organizes the data in the form of a table.</a:t>
            </a:r>
          </a:p>
          <a:p>
            <a:pPr>
              <a:lnSpc>
                <a:spcPct val="150000"/>
              </a:lnSpc>
              <a:buFont typeface="Arial" panose="020B0604020202020204" pitchFamily="34" charset="0"/>
              <a:buChar char="•"/>
            </a:pPr>
            <a:r>
              <a:rPr lang="en-US" sz="2000" dirty="0"/>
              <a:t>Parity check bits are computed for each row, which is equivalent to the single-parity check.</a:t>
            </a:r>
          </a:p>
          <a:p>
            <a:pPr>
              <a:lnSpc>
                <a:spcPct val="150000"/>
              </a:lnSpc>
              <a:buFont typeface="Arial" panose="020B0604020202020204" pitchFamily="34" charset="0"/>
              <a:buChar char="•"/>
            </a:pPr>
            <a:r>
              <a:rPr lang="en-US" sz="2000" dirty="0"/>
              <a:t>In Two-Dimensional Parity check, a block of bits is divided into rows, and the redundant row of bits is added to the whole block.</a:t>
            </a:r>
          </a:p>
          <a:p>
            <a:pPr>
              <a:lnSpc>
                <a:spcPct val="150000"/>
              </a:lnSpc>
              <a:buFont typeface="Arial" panose="020B0604020202020204" pitchFamily="34" charset="0"/>
              <a:buChar char="•"/>
            </a:pPr>
            <a:r>
              <a:rPr lang="en-US" sz="2000" dirty="0"/>
              <a:t>At the receiving end, the parity bits are compared with the parity bits computed from the received data.</a:t>
            </a:r>
          </a:p>
          <a:p>
            <a:endParaRPr lang="en-US" b="1" dirty="0"/>
          </a:p>
          <a:p>
            <a:endParaRPr lang="en-US" b="1" dirty="0"/>
          </a:p>
        </p:txBody>
      </p:sp>
    </p:spTree>
    <p:extLst>
      <p:ext uri="{BB962C8B-B14F-4D97-AF65-F5344CB8AC3E}">
        <p14:creationId xmlns:p14="http://schemas.microsoft.com/office/powerpoint/2010/main" val="616680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2031" y="501799"/>
            <a:ext cx="7998488"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Two-Dimensional Parity Check</a:t>
            </a:r>
          </a:p>
        </p:txBody>
      </p:sp>
      <p:sp>
        <p:nvSpPr>
          <p:cNvPr id="6" name="TextBox 5">
            <a:extLst>
              <a:ext uri="{FF2B5EF4-FFF2-40B4-BE49-F238E27FC236}">
                <a16:creationId xmlns:a16="http://schemas.microsoft.com/office/drawing/2014/main" id="{F3EA81EE-4D48-4E5D-A1CF-1CCAF2C2784D}"/>
              </a:ext>
            </a:extLst>
          </p:cNvPr>
          <p:cNvSpPr txBox="1"/>
          <p:nvPr/>
        </p:nvSpPr>
        <p:spPr>
          <a:xfrm>
            <a:off x="72453" y="1399436"/>
            <a:ext cx="8370277" cy="646331"/>
          </a:xfrm>
          <a:prstGeom prst="rect">
            <a:avLst/>
          </a:prstGeom>
          <a:noFill/>
        </p:spPr>
        <p:txBody>
          <a:bodyPr wrap="square">
            <a:spAutoFit/>
          </a:bodyPr>
          <a:lstStyle/>
          <a:p>
            <a:endParaRPr lang="en-US" b="1" dirty="0"/>
          </a:p>
          <a:p>
            <a:endParaRPr lang="en-US" b="1" dirty="0"/>
          </a:p>
        </p:txBody>
      </p:sp>
      <p:pic>
        <p:nvPicPr>
          <p:cNvPr id="7" name="Picture 6">
            <a:extLst>
              <a:ext uri="{FF2B5EF4-FFF2-40B4-BE49-F238E27FC236}">
                <a16:creationId xmlns:a16="http://schemas.microsoft.com/office/drawing/2014/main" id="{744E9AD6-F256-47F4-BA70-80014ED4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673" y="1413151"/>
            <a:ext cx="5582653" cy="4061861"/>
          </a:xfrm>
          <a:prstGeom prst="rect">
            <a:avLst/>
          </a:prstGeom>
        </p:spPr>
      </p:pic>
    </p:spTree>
    <p:extLst>
      <p:ext uri="{BB962C8B-B14F-4D97-AF65-F5344CB8AC3E}">
        <p14:creationId xmlns:p14="http://schemas.microsoft.com/office/powerpoint/2010/main" val="773430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2031" y="501799"/>
            <a:ext cx="7998488"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Two-Dimensional Parity Check</a:t>
            </a:r>
          </a:p>
        </p:txBody>
      </p:sp>
      <p:sp>
        <p:nvSpPr>
          <p:cNvPr id="6" name="TextBox 5">
            <a:extLst>
              <a:ext uri="{FF2B5EF4-FFF2-40B4-BE49-F238E27FC236}">
                <a16:creationId xmlns:a16="http://schemas.microsoft.com/office/drawing/2014/main" id="{F3EA81EE-4D48-4E5D-A1CF-1CCAF2C2784D}"/>
              </a:ext>
            </a:extLst>
          </p:cNvPr>
          <p:cNvSpPr txBox="1"/>
          <p:nvPr/>
        </p:nvSpPr>
        <p:spPr>
          <a:xfrm>
            <a:off x="422031" y="1286189"/>
            <a:ext cx="8370277" cy="646331"/>
          </a:xfrm>
          <a:prstGeom prst="rect">
            <a:avLst/>
          </a:prstGeom>
          <a:noFill/>
        </p:spPr>
        <p:txBody>
          <a:bodyPr wrap="square">
            <a:spAutoFit/>
          </a:bodyPr>
          <a:lstStyle/>
          <a:p>
            <a:endParaRPr lang="en-US" b="1" dirty="0"/>
          </a:p>
          <a:p>
            <a:endParaRPr lang="en-US" b="1" dirty="0"/>
          </a:p>
        </p:txBody>
      </p:sp>
      <p:sp>
        <p:nvSpPr>
          <p:cNvPr id="7" name="TextBox 6">
            <a:extLst>
              <a:ext uri="{FF2B5EF4-FFF2-40B4-BE49-F238E27FC236}">
                <a16:creationId xmlns:a16="http://schemas.microsoft.com/office/drawing/2014/main" id="{A4F53F51-02C6-4B53-A232-8EC31D4D7BF4}"/>
              </a:ext>
            </a:extLst>
          </p:cNvPr>
          <p:cNvSpPr txBox="1"/>
          <p:nvPr/>
        </p:nvSpPr>
        <p:spPr>
          <a:xfrm>
            <a:off x="351692" y="1467060"/>
            <a:ext cx="8631534" cy="2352952"/>
          </a:xfrm>
          <a:prstGeom prst="rect">
            <a:avLst/>
          </a:prstGeom>
          <a:noFill/>
        </p:spPr>
        <p:txBody>
          <a:bodyPr wrap="square">
            <a:spAutoFit/>
          </a:bodyPr>
          <a:lstStyle/>
          <a:p>
            <a:pPr>
              <a:lnSpc>
                <a:spcPct val="150000"/>
              </a:lnSpc>
            </a:pPr>
            <a:r>
              <a:rPr lang="en-US" sz="2000" b="1" dirty="0"/>
              <a:t>Drawbacks Of 2D Parity Check</a:t>
            </a:r>
          </a:p>
          <a:p>
            <a:pPr>
              <a:lnSpc>
                <a:spcPct val="150000"/>
              </a:lnSpc>
              <a:buFont typeface="Arial" panose="020B0604020202020204" pitchFamily="34" charset="0"/>
              <a:buChar char="•"/>
            </a:pPr>
            <a:r>
              <a:rPr lang="en-US" sz="2000" dirty="0"/>
              <a:t>If two bits in one data unit are corrupted and two bits exactly the same position in another data unit are also corrupted, then 2D Parity checker will not be able to detect the error. </a:t>
            </a:r>
          </a:p>
          <a:p>
            <a:pPr>
              <a:lnSpc>
                <a:spcPct val="150000"/>
              </a:lnSpc>
              <a:buFont typeface="Arial" panose="020B0604020202020204" pitchFamily="34" charset="0"/>
              <a:buChar char="•"/>
            </a:pPr>
            <a:r>
              <a:rPr lang="en-US" sz="2000" dirty="0"/>
              <a:t>This technique cannot be used to detect the 4-bit errors or more in some cases.</a:t>
            </a:r>
          </a:p>
        </p:txBody>
      </p:sp>
    </p:spTree>
    <p:extLst>
      <p:ext uri="{BB962C8B-B14F-4D97-AF65-F5344CB8AC3E}">
        <p14:creationId xmlns:p14="http://schemas.microsoft.com/office/powerpoint/2010/main" val="619044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10" y="1416425"/>
            <a:ext cx="8763308" cy="3903441"/>
          </a:xfrm>
          <a:prstGeom prst="rect">
            <a:avLst/>
          </a:prstGeom>
        </p:spPr>
        <p:txBody>
          <a:bodyPr wrap="square" rtlCol="0">
            <a:spAutoFit/>
          </a:bodyPr>
          <a:lstStyle/>
          <a:p>
            <a:pPr marL="171450"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error detection scheme, the following procedure is applied</a:t>
            </a:r>
          </a:p>
          <a:p>
            <a:pPr marL="628650" lvl="1"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is divided into fixed sized frames or segments.</a:t>
            </a:r>
          </a:p>
          <a:p>
            <a:pPr marL="628650" lvl="1"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sender adds the segments using 1’s complement arithmetic to get the sum. It then complements the sum to get the checksum and sends it along with the data frames.</a:t>
            </a:r>
          </a:p>
          <a:p>
            <a:pPr marL="628650" lvl="1"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receiver adds the incoming segments along with the checksum using 1’s complement arithmetic to get the sum and then complements it.</a:t>
            </a:r>
          </a:p>
          <a:p>
            <a:pPr marL="628650" lvl="1"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result is zero, the received frames are accepted; otherwise, they are discarded.</a:t>
            </a:r>
          </a:p>
          <a:p>
            <a:pPr marL="171450" indent="-171450" algn="just">
              <a:lnSpc>
                <a:spcPct val="125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330209" y="658857"/>
            <a:ext cx="3936120" cy="646331"/>
          </a:xfrm>
          <a:prstGeom prst="rect">
            <a:avLst/>
          </a:prstGeom>
        </p:spPr>
        <p:txBody>
          <a:bodyPr wrap="square">
            <a:spAutoFit/>
          </a:bodyPr>
          <a:lstStyle/>
          <a:p>
            <a:r>
              <a:rPr lang="en-US" sz="3600" b="1" dirty="0">
                <a:solidFill>
                  <a:srgbClr val="FF0000"/>
                </a:solidFill>
              </a:rPr>
              <a:t>Checksum</a:t>
            </a:r>
          </a:p>
        </p:txBody>
      </p:sp>
    </p:spTree>
    <p:extLst>
      <p:ext uri="{BB962C8B-B14F-4D97-AF65-F5344CB8AC3E}">
        <p14:creationId xmlns:p14="http://schemas.microsoft.com/office/powerpoint/2010/main" val="1685158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0209" y="658857"/>
            <a:ext cx="3936120" cy="646331"/>
          </a:xfrm>
          <a:prstGeom prst="rect">
            <a:avLst/>
          </a:prstGeom>
        </p:spPr>
        <p:txBody>
          <a:bodyPr wrap="square">
            <a:spAutoFit/>
          </a:bodyPr>
          <a:lstStyle/>
          <a:p>
            <a:r>
              <a:rPr lang="en-US" sz="3600" b="1" dirty="0">
                <a:solidFill>
                  <a:srgbClr val="FF0000"/>
                </a:solidFill>
              </a:rPr>
              <a:t>Checksum</a:t>
            </a:r>
          </a:p>
        </p:txBody>
      </p:sp>
      <p:pic>
        <p:nvPicPr>
          <p:cNvPr id="4" name="image11.jpeg"/>
          <p:cNvPicPr/>
          <p:nvPr/>
        </p:nvPicPr>
        <p:blipFill>
          <a:blip r:embed="rId2" cstate="print"/>
          <a:stretch>
            <a:fillRect/>
          </a:stretch>
        </p:blipFill>
        <p:spPr>
          <a:xfrm>
            <a:off x="2030264" y="1536953"/>
            <a:ext cx="4702131" cy="4492058"/>
          </a:xfrm>
          <a:prstGeom prst="rect">
            <a:avLst/>
          </a:prstGeom>
        </p:spPr>
      </p:pic>
    </p:spTree>
    <p:extLst>
      <p:ext uri="{BB962C8B-B14F-4D97-AF65-F5344CB8AC3E}">
        <p14:creationId xmlns:p14="http://schemas.microsoft.com/office/powerpoint/2010/main" val="984810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0209" y="658857"/>
            <a:ext cx="3936120" cy="646331"/>
          </a:xfrm>
          <a:prstGeom prst="rect">
            <a:avLst/>
          </a:prstGeom>
        </p:spPr>
        <p:txBody>
          <a:bodyPr wrap="square">
            <a:spAutoFit/>
          </a:bodyPr>
          <a:lstStyle/>
          <a:p>
            <a:r>
              <a:rPr lang="en-US" sz="3600" b="1" dirty="0">
                <a:solidFill>
                  <a:srgbClr val="FF0000"/>
                </a:solidFill>
              </a:rPr>
              <a:t>Checksum</a:t>
            </a:r>
          </a:p>
        </p:txBody>
      </p:sp>
      <p:sp>
        <p:nvSpPr>
          <p:cNvPr id="2" name="TextBox 1">
            <a:extLst>
              <a:ext uri="{FF2B5EF4-FFF2-40B4-BE49-F238E27FC236}">
                <a16:creationId xmlns:a16="http://schemas.microsoft.com/office/drawing/2014/main" id="{33D218CF-4A69-4A54-9A84-203F0968A547}"/>
              </a:ext>
            </a:extLst>
          </p:cNvPr>
          <p:cNvSpPr txBox="1"/>
          <p:nvPr/>
        </p:nvSpPr>
        <p:spPr>
          <a:xfrm>
            <a:off x="864158" y="1657978"/>
            <a:ext cx="6822831" cy="2352952"/>
          </a:xfrm>
          <a:prstGeom prst="rect">
            <a:avLst/>
          </a:prstGeom>
        </p:spPr>
        <p:txBody>
          <a:bodyPr wrap="square" rtlCol="0">
            <a:spAutoFit/>
          </a:bodyPr>
          <a:lstStyle/>
          <a:p>
            <a:pPr>
              <a:lnSpc>
                <a:spcPct val="150000"/>
              </a:lnSpc>
            </a:pPr>
            <a:r>
              <a:rPr lang="en-US" sz="2000" b="1" dirty="0"/>
              <a:t>Drawbacks Of 2D Parity Check</a:t>
            </a:r>
          </a:p>
          <a:p>
            <a:pPr>
              <a:lnSpc>
                <a:spcPct val="150000"/>
              </a:lnSpc>
            </a:pPr>
            <a:r>
              <a:rPr lang="en-US" sz="2000" dirty="0"/>
              <a:t>If one or more bits of a segment are damaged and the corresponding bit or bits of opposite value in a second  segment are also damaged, the sums of those columns will not change and the receiver will not detect the error.</a:t>
            </a:r>
          </a:p>
        </p:txBody>
      </p:sp>
    </p:spTree>
    <p:extLst>
      <p:ext uri="{BB962C8B-B14F-4D97-AF65-F5344CB8AC3E}">
        <p14:creationId xmlns:p14="http://schemas.microsoft.com/office/powerpoint/2010/main" val="392070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560832" y="850392"/>
            <a:ext cx="8150352" cy="5844698"/>
          </a:xfrm>
          <a:prstGeom prst="rect">
            <a:avLst/>
          </a:prstGeom>
        </p:spPr>
        <p:txBody>
          <a:bodyPr lIns="0" tIns="0" rIns="0" bIns="0">
            <a:noAutofit/>
          </a:bodyPr>
          <a:lstStyle/>
          <a:p>
            <a:pPr marL="88900" indent="0">
              <a:spcAft>
                <a:spcPts val="1680"/>
              </a:spcAft>
            </a:pPr>
            <a:r>
              <a:rPr lang="en-US" sz="3300" b="1" dirty="0">
                <a:solidFill>
                  <a:srgbClr val="424354"/>
                </a:solidFill>
                <a:latin typeface="Trebuchet MS"/>
              </a:rPr>
              <a:t>Functions of DLL</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Access Control:</a:t>
            </a:r>
            <a:r>
              <a:rPr lang="en-US" sz="2400" dirty="0"/>
              <a:t> When more than two or two devices are connected to the common link, data link layer protocols are necessary to determine which device has control over the link at any point of time. </a:t>
            </a:r>
          </a:p>
          <a:p>
            <a:endParaRPr lang="en-US" sz="2400" dirty="0"/>
          </a:p>
          <a:p>
            <a:pPr marL="457200" indent="-457200">
              <a:buFont typeface="Arial" panose="020B0604020202020204" pitchFamily="34" charset="0"/>
              <a:buChar char="•"/>
            </a:pPr>
            <a:r>
              <a:rPr lang="en-US" sz="2400" b="1" dirty="0"/>
              <a:t>Flow control:</a:t>
            </a:r>
            <a:r>
              <a:rPr lang="en-US" sz="2400" dirty="0"/>
              <a:t> If the rate at which the data are consumed by the receiver is less than the rate produced by the sender, the data link layer deals with a flow control mechanism to prevent overrun the receiver.</a:t>
            </a:r>
            <a:endParaRPr lang="en-US" sz="2200" dirty="0">
              <a:latin typeface="Arial"/>
            </a:endParaRPr>
          </a:p>
        </p:txBody>
      </p:sp>
    </p:spTree>
    <p:extLst>
      <p:ext uri="{BB962C8B-B14F-4D97-AF65-F5344CB8AC3E}">
        <p14:creationId xmlns:p14="http://schemas.microsoft.com/office/powerpoint/2010/main" val="1804106950"/>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10" y="1416425"/>
            <a:ext cx="8763308" cy="3170099"/>
          </a:xfrm>
          <a:prstGeom prst="rect">
            <a:avLst/>
          </a:prstGeom>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cyclic redundancy check (CRC) is an error-detecting code commonly used in digital networks and storage devices to detect accidental changes to raw data. Unlike checksum scheme, which is based on addition, CRC is based on binary division. In CRC, a sequence of redundant bits, called cyclic redundancy check bits, are appended to the end of data unit so that the resulting data unit becomes exactly divisible by a second, predetermined binary number. At the destination, the incoming data unit is divided by the same number. If at this step there is no remainder, the data unit is assumed to be correct and is therefore accepted. A remainder indicates that the data unit has been damaged in transit and therefore must be rejected.</a:t>
            </a:r>
          </a:p>
        </p:txBody>
      </p:sp>
      <p:sp>
        <p:nvSpPr>
          <p:cNvPr id="5" name="Rectangle 4"/>
          <p:cNvSpPr/>
          <p:nvPr/>
        </p:nvSpPr>
        <p:spPr>
          <a:xfrm>
            <a:off x="1461247" y="658857"/>
            <a:ext cx="6553200" cy="646331"/>
          </a:xfrm>
          <a:prstGeom prst="rect">
            <a:avLst/>
          </a:prstGeom>
        </p:spPr>
        <p:txBody>
          <a:bodyPr wrap="square">
            <a:spAutoFit/>
          </a:bodyPr>
          <a:lstStyle/>
          <a:p>
            <a:r>
              <a:rPr lang="en-US" sz="3600" b="1" dirty="0">
                <a:solidFill>
                  <a:srgbClr val="FF0000"/>
                </a:solidFill>
              </a:rPr>
              <a:t>Cyclic Redundancy Check (CRC)</a:t>
            </a:r>
          </a:p>
        </p:txBody>
      </p:sp>
    </p:spTree>
    <p:extLst>
      <p:ext uri="{BB962C8B-B14F-4D97-AF65-F5344CB8AC3E}">
        <p14:creationId xmlns:p14="http://schemas.microsoft.com/office/powerpoint/2010/main" val="1230620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10" y="1416425"/>
            <a:ext cx="8763308" cy="3526350"/>
          </a:xfrm>
          <a:prstGeom prst="rect">
            <a:avLst/>
          </a:prstGeom>
        </p:spPr>
        <p:txBody>
          <a:bodyPr wrap="square" rtlCol="0">
            <a:spAutoFit/>
          </a:bodyPr>
          <a:lstStyle/>
          <a:p>
            <a:pPr marL="171450"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Cyclic Redundancy Check (CRC) involves binary division of the data bits being sent by a predetermined divisor agreed upon by the communicating system. The divisor is generated using polynomials.</a:t>
            </a:r>
          </a:p>
          <a:p>
            <a:pPr marL="171450"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the sender performs binary division of the data segment by the divisor. It then appends the remainder called CRC bits to the end of the data segment. This makes the resulting data unit exactly divisible by the divisor.</a:t>
            </a:r>
          </a:p>
          <a:p>
            <a:pPr marL="171450" indent="-171450" algn="just">
              <a:lnSpc>
                <a:spcPct val="12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receiver divides the incoming data unit by the divisor. If there is no remainder, the data unit is assumed to be correct and is accepted. Otherwise, it is understood that the data is corrupted and is therefore rejected.</a:t>
            </a:r>
          </a:p>
        </p:txBody>
      </p:sp>
      <p:sp>
        <p:nvSpPr>
          <p:cNvPr id="5" name="Rectangle 4"/>
          <p:cNvSpPr/>
          <p:nvPr/>
        </p:nvSpPr>
        <p:spPr>
          <a:xfrm>
            <a:off x="1461247" y="658857"/>
            <a:ext cx="6553200" cy="646331"/>
          </a:xfrm>
          <a:prstGeom prst="rect">
            <a:avLst/>
          </a:prstGeom>
        </p:spPr>
        <p:txBody>
          <a:bodyPr wrap="square">
            <a:spAutoFit/>
          </a:bodyPr>
          <a:lstStyle/>
          <a:p>
            <a:r>
              <a:rPr lang="en-US" sz="3600" b="1" dirty="0">
                <a:solidFill>
                  <a:srgbClr val="FF0000"/>
                </a:solidFill>
              </a:rPr>
              <a:t>Cyclic Redundancy Check (CRC)</a:t>
            </a:r>
          </a:p>
        </p:txBody>
      </p:sp>
    </p:spTree>
    <p:extLst>
      <p:ext uri="{BB962C8B-B14F-4D97-AF65-F5344CB8AC3E}">
        <p14:creationId xmlns:p14="http://schemas.microsoft.com/office/powerpoint/2010/main" val="558220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1247" y="658857"/>
            <a:ext cx="6553200" cy="646331"/>
          </a:xfrm>
          <a:prstGeom prst="rect">
            <a:avLst/>
          </a:prstGeom>
        </p:spPr>
        <p:txBody>
          <a:bodyPr wrap="square">
            <a:spAutoFit/>
          </a:bodyPr>
          <a:lstStyle/>
          <a:p>
            <a:r>
              <a:rPr lang="en-US" sz="3600" b="1" dirty="0">
                <a:solidFill>
                  <a:srgbClr val="FF0000"/>
                </a:solidFill>
              </a:rPr>
              <a:t>Cyclic Redundancy Check (CRC)</a:t>
            </a:r>
          </a:p>
        </p:txBody>
      </p:sp>
      <p:pic>
        <p:nvPicPr>
          <p:cNvPr id="4" name="image12.jpeg"/>
          <p:cNvPicPr/>
          <p:nvPr/>
        </p:nvPicPr>
        <p:blipFill>
          <a:blip r:embed="rId2" cstate="print"/>
          <a:stretch>
            <a:fillRect/>
          </a:stretch>
        </p:blipFill>
        <p:spPr>
          <a:xfrm>
            <a:off x="2129658" y="1988400"/>
            <a:ext cx="5479831" cy="3897394"/>
          </a:xfrm>
          <a:prstGeom prst="rect">
            <a:avLst/>
          </a:prstGeom>
        </p:spPr>
      </p:pic>
    </p:spTree>
    <p:extLst>
      <p:ext uri="{BB962C8B-B14F-4D97-AF65-F5344CB8AC3E}">
        <p14:creationId xmlns:p14="http://schemas.microsoft.com/office/powerpoint/2010/main" val="1766622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10" y="1416425"/>
            <a:ext cx="8763308" cy="5786199"/>
          </a:xfrm>
          <a:prstGeom prst="rect">
            <a:avLst/>
          </a:prstGeom>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At the sender side, the data unit to be transmitted IS divided by a predetermined divisor (binary number) in order to obtain the remainder. This remainder is called CRC. The CRC has one bit less than the divisor. It means that if CRC is of n bits, divisor is of n+ 1 bit. The sender appends this CRC to the end of data unit such that the resulting data unit becomes exactly divisible by predetermined divisor i.e. remainder becomes zero. At the destination, the incoming data unit i.e. data + CRC is divided by the same number (predetermined binary divisor). If the remainder after division is zero then there is no error in the data unit &amp; receiver accepts it. If remainder after division is not zero, it indicates that the data unit has been damaged in transit and therefore it is rejected. This technique is more powerful than the parity check and checksum error detection.</a:t>
            </a:r>
          </a:p>
          <a:p>
            <a:br>
              <a:rPr lang="en-US" sz="2000" dirty="0"/>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461247" y="658857"/>
            <a:ext cx="6553200" cy="646331"/>
          </a:xfrm>
          <a:prstGeom prst="rect">
            <a:avLst/>
          </a:prstGeom>
        </p:spPr>
        <p:txBody>
          <a:bodyPr wrap="square">
            <a:spAutoFit/>
          </a:bodyPr>
          <a:lstStyle/>
          <a:p>
            <a:r>
              <a:rPr lang="en-US" sz="3600" b="1" dirty="0">
                <a:solidFill>
                  <a:srgbClr val="FF0000"/>
                </a:solidFill>
              </a:rPr>
              <a:t>Cyclic Redundancy Check (CRC)</a:t>
            </a:r>
          </a:p>
        </p:txBody>
      </p:sp>
    </p:spTree>
    <p:extLst>
      <p:ext uri="{BB962C8B-B14F-4D97-AF65-F5344CB8AC3E}">
        <p14:creationId xmlns:p14="http://schemas.microsoft.com/office/powerpoint/2010/main" val="1115621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10" y="1416425"/>
            <a:ext cx="8763308" cy="707886"/>
          </a:xfrm>
          <a:prstGeom prst="rect">
            <a:avLst/>
          </a:prstGeom>
        </p:spPr>
        <p:txBody>
          <a:bodyPr wrap="square" rtlCol="0">
            <a:spAutoFit/>
          </a:bodyPr>
          <a:lstStyle/>
          <a:p>
            <a:br>
              <a:rPr lang="en-US" sz="2000" dirty="0"/>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461247" y="658857"/>
            <a:ext cx="6553200" cy="646331"/>
          </a:xfrm>
          <a:prstGeom prst="rect">
            <a:avLst/>
          </a:prstGeom>
        </p:spPr>
        <p:txBody>
          <a:bodyPr wrap="square">
            <a:spAutoFit/>
          </a:bodyPr>
          <a:lstStyle/>
          <a:p>
            <a:r>
              <a:rPr lang="en-US" sz="3600" b="1" dirty="0">
                <a:solidFill>
                  <a:srgbClr val="FF0000"/>
                </a:solidFill>
              </a:rPr>
              <a:t>Cyclic Redundancy Check (CRC)</a:t>
            </a:r>
          </a:p>
        </p:txBody>
      </p:sp>
      <p:pic>
        <p:nvPicPr>
          <p:cNvPr id="4" name="image13.jpeg"/>
          <p:cNvPicPr/>
          <p:nvPr/>
        </p:nvPicPr>
        <p:blipFill>
          <a:blip r:embed="rId2" cstate="print"/>
          <a:stretch>
            <a:fillRect/>
          </a:stretch>
        </p:blipFill>
        <p:spPr>
          <a:xfrm>
            <a:off x="1800972" y="1543973"/>
            <a:ext cx="5863852" cy="5152662"/>
          </a:xfrm>
          <a:prstGeom prst="rect">
            <a:avLst/>
          </a:prstGeom>
        </p:spPr>
      </p:pic>
    </p:spTree>
    <p:extLst>
      <p:ext uri="{BB962C8B-B14F-4D97-AF65-F5344CB8AC3E}">
        <p14:creationId xmlns:p14="http://schemas.microsoft.com/office/powerpoint/2010/main" val="3691198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35</a:t>
            </a:r>
          </a:p>
        </p:txBody>
      </p:sp>
      <p:sp>
        <p:nvSpPr>
          <p:cNvPr id="4" name="Rectangle 3"/>
          <p:cNvSpPr/>
          <p:nvPr/>
        </p:nvSpPr>
        <p:spPr>
          <a:xfrm>
            <a:off x="536448" y="856488"/>
            <a:ext cx="8068056" cy="3434158"/>
          </a:xfrm>
          <a:prstGeom prst="rect">
            <a:avLst/>
          </a:prstGeom>
        </p:spPr>
        <p:txBody>
          <a:bodyPr lIns="0" tIns="0" rIns="0" bIns="0">
            <a:noAutofit/>
          </a:bodyPr>
          <a:lstStyle/>
          <a:p>
            <a:pPr marL="84836" indent="0">
              <a:spcAft>
                <a:spcPts val="1680"/>
              </a:spcAft>
            </a:pPr>
            <a:r>
              <a:rPr lang="en-US" sz="3300" b="1" dirty="0">
                <a:solidFill>
                  <a:srgbClr val="424354"/>
                </a:solidFill>
                <a:latin typeface="Times New Roman" panose="02020603050405020304" pitchFamily="18" charset="0"/>
                <a:cs typeface="Times New Roman" panose="02020603050405020304" pitchFamily="18" charset="0"/>
              </a:rPr>
              <a:t>#Assignment</a:t>
            </a:r>
          </a:p>
          <a:p>
            <a:pPr marL="427736" indent="-342900" algn="just">
              <a:lnSpc>
                <a:spcPts val="2952"/>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Generate CRC code for data 110010101. The divisor is 10101. Also check whether there are errors in the received codeword 1100101011011.</a:t>
            </a:r>
          </a:p>
          <a:p>
            <a:pPr marL="427736" indent="-342900" algn="just">
              <a:lnSpc>
                <a:spcPts val="2952"/>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Generate the CRC code for 1110010101 with the divisor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27736" indent="-342900" algn="just">
              <a:lnSpc>
                <a:spcPts val="2952"/>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Generate the CRC for 11001001 with the divisor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+1.Corrupt the left most third bit of the transmitted message and show that the error is detected by the receiver using CRC technique.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27736" indent="-342900" algn="just">
              <a:lnSpc>
                <a:spcPts val="2952"/>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645" y="313945"/>
            <a:ext cx="7261412" cy="815608"/>
          </a:xfrm>
          <a:prstGeom prst="rect">
            <a:avLst/>
          </a:prstGeom>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Flow Control Mechanisms:</a:t>
            </a:r>
          </a:p>
          <a:p>
            <a:endParaRPr lang="en-US" sz="1100" dirty="0">
              <a:solidFill>
                <a:schemeClr val="accent1"/>
              </a:solidFill>
            </a:endParaRPr>
          </a:p>
        </p:txBody>
      </p:sp>
      <p:sp>
        <p:nvSpPr>
          <p:cNvPr id="3" name="TextBox 2"/>
          <p:cNvSpPr txBox="1"/>
          <p:nvPr/>
        </p:nvSpPr>
        <p:spPr>
          <a:xfrm>
            <a:off x="165845" y="968188"/>
            <a:ext cx="8807826" cy="5444054"/>
          </a:xfrm>
          <a:prstGeom prst="rect">
            <a:avLst/>
          </a:prstGeom>
        </p:spPr>
        <p:txBody>
          <a:bodyPr wrap="square" rtlCol="0">
            <a:spAutoFit/>
          </a:bodyPr>
          <a:lstStyle/>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Flow control coordinates the amount of data that can be sent before receiving an acknowledgment and is one of the most important duties of the data link layer. In most protocols, flow control is a set of procedures that tells the sender how much data it can transmit before it must wait for an acknowledgment from the receiver. The flow of data must not be allowed to overwhelm the receiver. Any receiving device has a limited speed at which it can process incoming data and a limited amount of memory in which to store incoming data. The receiving device must be able to inform the sending device before those limits are reached and to request that the transmitting device send fewer frames or stop temporarily. Incoming data must be checked and processed before they can be used. The rate of such processing is often slower than the rate of transmission. For this reason, each receiving device has a block of memory, called a buffer, reserved for storing incoming data until they are processed. If the buffer begins to fill up, the receiver must be able to tell the sender to halt transmission until it is once again able to receive.</a:t>
            </a:r>
          </a:p>
        </p:txBody>
      </p:sp>
    </p:spTree>
    <p:extLst>
      <p:ext uri="{BB962C8B-B14F-4D97-AF65-F5344CB8AC3E}">
        <p14:creationId xmlns:p14="http://schemas.microsoft.com/office/powerpoint/2010/main" val="1984514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A11D-7DE3-E242-8B4B-992A9E0926C6}"/>
              </a:ext>
            </a:extLst>
          </p:cNvPr>
          <p:cNvSpPr>
            <a:spLocks noGrp="1"/>
          </p:cNvSpPr>
          <p:nvPr>
            <p:ph type="title"/>
          </p:nvPr>
        </p:nvSpPr>
        <p:spPr>
          <a:xfrm>
            <a:off x="514350" y="886077"/>
            <a:ext cx="7886700" cy="382139"/>
          </a:xfrm>
        </p:spPr>
        <p:txBody>
          <a:bodyPr>
            <a:normAutofit/>
          </a:bodyPr>
          <a:lstStyle/>
          <a:p>
            <a:pPr algn="ctr"/>
            <a:r>
              <a:rPr lang="en-US" sz="2100" b="1" dirty="0">
                <a:latin typeface="TimesNewRoman,Bold"/>
              </a:rPr>
              <a:t>Flow and Error Control</a:t>
            </a:r>
            <a:endParaRPr lang="en-US" sz="2100" b="1" dirty="0"/>
          </a:p>
        </p:txBody>
      </p:sp>
      <p:sp>
        <p:nvSpPr>
          <p:cNvPr id="6" name="TextBox 5">
            <a:extLst>
              <a:ext uri="{FF2B5EF4-FFF2-40B4-BE49-F238E27FC236}">
                <a16:creationId xmlns:a16="http://schemas.microsoft.com/office/drawing/2014/main" id="{CDD41EF5-F4AC-ADC4-D3B7-670A527B1F58}"/>
              </a:ext>
            </a:extLst>
          </p:cNvPr>
          <p:cNvSpPr txBox="1"/>
          <p:nvPr/>
        </p:nvSpPr>
        <p:spPr>
          <a:xfrm>
            <a:off x="708163" y="1528315"/>
            <a:ext cx="7499075" cy="2554545"/>
          </a:xfrm>
          <a:prstGeom prst="rect">
            <a:avLst/>
          </a:prstGeom>
          <a:noFill/>
        </p:spPr>
        <p:txBody>
          <a:bodyPr wrap="square">
            <a:spAutoFit/>
          </a:bodyPr>
          <a:lstStyle/>
          <a:p>
            <a:pPr algn="l"/>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link control = flow control + error control</a:t>
            </a:r>
          </a:p>
          <a:p>
            <a:pPr algn="l"/>
            <a:r>
              <a:rPr lang="en-US" sz="1600" dirty="0">
                <a:latin typeface="Times New Roman" panose="02020603050405020304" pitchFamily="18" charset="0"/>
                <a:cs typeface="Times New Roman" panose="02020603050405020304" pitchFamily="18" charset="0"/>
              </a:rPr>
              <a:t>• Flow control refers to a set of procedures used to restrict the amount of data that the sender can send</a:t>
            </a:r>
          </a:p>
          <a:p>
            <a:pPr algn="l"/>
            <a:r>
              <a:rPr lang="en-US" sz="1600" dirty="0">
                <a:latin typeface="Times New Roman" panose="02020603050405020304" pitchFamily="18" charset="0"/>
                <a:cs typeface="Times New Roman" panose="02020603050405020304" pitchFamily="18" charset="0"/>
              </a:rPr>
              <a:t>before waiting for an acknowledgment.</a:t>
            </a:r>
          </a:p>
          <a:p>
            <a:pPr algn="l"/>
            <a:r>
              <a:rPr lang="en-US" sz="1600" dirty="0">
                <a:latin typeface="Times New Roman" panose="02020603050405020304" pitchFamily="18" charset="0"/>
                <a:cs typeface="Times New Roman" panose="02020603050405020304" pitchFamily="18" charset="0"/>
              </a:rPr>
              <a:t>• Error control in the data link layer is based on automatic repeat request (ARQ), which is the</a:t>
            </a:r>
          </a:p>
          <a:p>
            <a:pPr algn="l"/>
            <a:r>
              <a:rPr lang="en-US" sz="1600" dirty="0">
                <a:latin typeface="Times New Roman" panose="02020603050405020304" pitchFamily="18" charset="0"/>
                <a:cs typeface="Times New Roman" panose="02020603050405020304" pitchFamily="18" charset="0"/>
              </a:rPr>
              <a:t>retransmission of data.</a:t>
            </a:r>
          </a:p>
          <a:p>
            <a:pPr algn="l"/>
            <a:r>
              <a:rPr lang="en-US" sz="1600" dirty="0">
                <a:latin typeface="Times New Roman" panose="02020603050405020304" pitchFamily="18" charset="0"/>
                <a:cs typeface="Times New Roman" panose="02020603050405020304" pitchFamily="18" charset="0"/>
              </a:rPr>
              <a:t>• ACK, NAK(Negative ACK), Piggybacking (ACKs and NAKs in data frames)</a:t>
            </a:r>
          </a:p>
          <a:p>
            <a:pPr algn="l"/>
            <a:endParaRPr lang="en-US" sz="1600"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Flow Control Protocol</a:t>
            </a:r>
          </a:p>
        </p:txBody>
      </p:sp>
      <p:pic>
        <p:nvPicPr>
          <p:cNvPr id="4" name="Picture 3">
            <a:extLst>
              <a:ext uri="{FF2B5EF4-FFF2-40B4-BE49-F238E27FC236}">
                <a16:creationId xmlns:a16="http://schemas.microsoft.com/office/drawing/2014/main" id="{EAECDAAD-FBE5-451D-EA88-3F01906E1489}"/>
              </a:ext>
            </a:extLst>
          </p:cNvPr>
          <p:cNvPicPr>
            <a:picLocks noChangeAspect="1"/>
          </p:cNvPicPr>
          <p:nvPr/>
        </p:nvPicPr>
        <p:blipFill>
          <a:blip r:embed="rId2"/>
          <a:stretch>
            <a:fillRect/>
          </a:stretch>
        </p:blipFill>
        <p:spPr>
          <a:xfrm>
            <a:off x="1932968" y="4240584"/>
            <a:ext cx="4620103" cy="2041442"/>
          </a:xfrm>
          <a:prstGeom prst="rect">
            <a:avLst/>
          </a:prstGeom>
        </p:spPr>
      </p:pic>
    </p:spTree>
    <p:extLst>
      <p:ext uri="{BB962C8B-B14F-4D97-AF65-F5344CB8AC3E}">
        <p14:creationId xmlns:p14="http://schemas.microsoft.com/office/powerpoint/2010/main" val="3166769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CFC4-6EEA-E5FF-5BD4-C285BD68AAD9}"/>
              </a:ext>
            </a:extLst>
          </p:cNvPr>
          <p:cNvSpPr>
            <a:spLocks noGrp="1"/>
          </p:cNvSpPr>
          <p:nvPr>
            <p:ph type="title"/>
          </p:nvPr>
        </p:nvSpPr>
        <p:spPr>
          <a:xfrm>
            <a:off x="472109" y="1033559"/>
            <a:ext cx="7886700" cy="546134"/>
          </a:xfrm>
        </p:spPr>
        <p:txBody>
          <a:bodyPr>
            <a:normAutofit/>
          </a:bodyPr>
          <a:lstStyle/>
          <a:p>
            <a:pPr algn="ctr"/>
            <a:r>
              <a:rPr lang="en-US" sz="2400" b="1" dirty="0">
                <a:latin typeface="Times New Roman" panose="02020603050405020304" pitchFamily="18" charset="0"/>
                <a:cs typeface="Times New Roman" panose="02020603050405020304" pitchFamily="18" charset="0"/>
              </a:rPr>
              <a:t>Simplest </a:t>
            </a:r>
            <a:r>
              <a:rPr lang="en-US" sz="2400" b="1" dirty="0">
                <a:solidFill>
                  <a:srgbClr val="333333"/>
                </a:solidFill>
                <a:latin typeface="Times New Roman" panose="02020603050405020304" pitchFamily="18" charset="0"/>
                <a:cs typeface="Times New Roman" panose="02020603050405020304" pitchFamily="18" charset="0"/>
              </a:rPr>
              <a:t>Protocol</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651C3-D5BE-C23B-4B1D-E0F3E16197C6}"/>
              </a:ext>
            </a:extLst>
          </p:cNvPr>
          <p:cNvSpPr>
            <a:spLocks noGrp="1"/>
          </p:cNvSpPr>
          <p:nvPr>
            <p:ph idx="1"/>
          </p:nvPr>
        </p:nvSpPr>
        <p:spPr>
          <a:xfrm>
            <a:off x="472109" y="1692309"/>
            <a:ext cx="7886700" cy="2708434"/>
          </a:xfrm>
        </p:spPr>
        <p:txBody>
          <a:bodyPr/>
          <a:lstStyle/>
          <a:p>
            <a:pPr algn="l"/>
            <a:r>
              <a:rPr lang="en-US" sz="1600" dirty="0">
                <a:solidFill>
                  <a:srgbClr val="333333"/>
                </a:solidFill>
                <a:latin typeface="Times New Roman" panose="02020603050405020304" pitchFamily="18" charset="0"/>
              </a:rPr>
              <a:t>Simplest Protocol is one that has no flow or error control and it is a unidirectional protocol in which data frames are traveling in only one direction from the sender to the receiver. We assume that the receiver can immediately handle any frame it receives with a processing time that is small enough to be negligible. The data link layer of the receiver immediately removes the header from the frame and hands the data packet to its network layer, which can also accept the packet immediately.</a:t>
            </a:r>
          </a:p>
          <a:p>
            <a:pPr>
              <a:lnSpc>
                <a:spcPct val="100000"/>
              </a:lnSpc>
            </a:pPr>
            <a:r>
              <a:rPr lang="en-US" sz="1600" dirty="0">
                <a:solidFill>
                  <a:srgbClr val="333333"/>
                </a:solidFill>
                <a:latin typeface="Times New Roman" panose="02020603050405020304" pitchFamily="18" charset="0"/>
              </a:rPr>
              <a:t>The following figure shows an example of communication using this protocol. It is very simple. The sender sends a sequence of frames without even thinking about the receiver. To send three frames, three events occur at the sender site and three events at the receiver site. Note that the data frames are shown by tilted boxes; the height of the box defines the transmission time difference between the first bit and the last bit in the frame.</a:t>
            </a:r>
            <a:endParaRPr lang="en-US" sz="1600" dirty="0"/>
          </a:p>
        </p:txBody>
      </p:sp>
      <p:pic>
        <p:nvPicPr>
          <p:cNvPr id="1028" name="Picture 4" descr="Protocols in Noiseless and Noisy Channel">
            <a:extLst>
              <a:ext uri="{FF2B5EF4-FFF2-40B4-BE49-F238E27FC236}">
                <a16:creationId xmlns:a16="http://schemas.microsoft.com/office/drawing/2014/main" id="{7467DF88-74B7-F958-7047-B62297657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293" y="4644405"/>
            <a:ext cx="2407444"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955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45720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Stop-and-Wait Protocol</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0F7FE7-A180-C0A7-DEE8-60FE179DFBC2}"/>
              </a:ext>
            </a:extLst>
          </p:cNvPr>
          <p:cNvSpPr>
            <a:spLocks noGrp="1"/>
          </p:cNvSpPr>
          <p:nvPr>
            <p:ph idx="1"/>
          </p:nvPr>
        </p:nvSpPr>
        <p:spPr>
          <a:xfrm>
            <a:off x="457200" y="1729581"/>
            <a:ext cx="7886700" cy="3263504"/>
          </a:xfrm>
        </p:spPr>
        <p:txBody>
          <a:bodyPr>
            <a:normAutofit/>
          </a:bodyPr>
          <a:lstStyle/>
          <a:p>
            <a:pPr algn="just"/>
            <a:r>
              <a:rPr lang="en-US" sz="1800" dirty="0">
                <a:solidFill>
                  <a:srgbClr val="333333"/>
                </a:solidFill>
                <a:latin typeface="Times New Roman" panose="02020603050405020304" pitchFamily="18" charset="0"/>
                <a:cs typeface="Times New Roman" panose="02020603050405020304" pitchFamily="18" charset="0"/>
              </a:rPr>
              <a:t>Stop and wait is a protocol that is used for reliable data transmission in a noiseless channel. In this protocol, the sender sends a single packet at a time and waits for an acknowledgment (ACK) from the receiver before sending the next packet. This way, the sender can ensure that each packet is received by the receiver and has been successfully processed. </a:t>
            </a:r>
          </a:p>
          <a:p>
            <a:pPr algn="just"/>
            <a:r>
              <a:rPr lang="en-US" sz="1800" dirty="0">
                <a:solidFill>
                  <a:srgbClr val="333333"/>
                </a:solidFill>
                <a:latin typeface="Times New Roman" panose="02020603050405020304" pitchFamily="18" charset="0"/>
                <a:cs typeface="Times New Roman" panose="02020603050405020304" pitchFamily="18" charset="0"/>
              </a:rPr>
              <a:t>The stop-and-wait protocol is simple and efficient, but it has one major drawback. Because only one packet can be transmitted at a time, the overall data transmission rate is relatively slow. To overcome this limitation, the sliding window protocol was developed. In the sliding window protocol, multiple packets can be transmitted at the same time, allowing for faster data transmission.</a:t>
            </a:r>
          </a:p>
        </p:txBody>
      </p:sp>
    </p:spTree>
    <p:extLst>
      <p:ext uri="{BB962C8B-B14F-4D97-AF65-F5344CB8AC3E}">
        <p14:creationId xmlns:p14="http://schemas.microsoft.com/office/powerpoint/2010/main" val="398601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643128" y="662133"/>
            <a:ext cx="8150352" cy="5844698"/>
          </a:xfrm>
          <a:prstGeom prst="rect">
            <a:avLst/>
          </a:prstGeom>
        </p:spPr>
        <p:txBody>
          <a:bodyPr lIns="0" tIns="0" rIns="0" bIns="0">
            <a:noAutofit/>
          </a:bodyPr>
          <a:lstStyle/>
          <a:p>
            <a:pPr marL="88900" indent="0">
              <a:spcAft>
                <a:spcPts val="1680"/>
              </a:spcAft>
            </a:pPr>
            <a:r>
              <a:rPr lang="en-US" sz="3300" b="1" dirty="0">
                <a:solidFill>
                  <a:srgbClr val="424354"/>
                </a:solidFill>
                <a:latin typeface="Trebuchet MS"/>
              </a:rPr>
              <a:t>Functions of DLL</a:t>
            </a:r>
          </a:p>
          <a:p>
            <a:pPr marL="457200" indent="-457200">
              <a:buFont typeface="Arial" panose="020B0604020202020204" pitchFamily="34" charset="0"/>
              <a:buChar char="•"/>
            </a:pPr>
            <a:r>
              <a:rPr lang="en-US" sz="2400" b="1" dirty="0"/>
              <a:t>Framing: </a:t>
            </a:r>
            <a:r>
              <a:rPr lang="en-US" sz="2400" dirty="0"/>
              <a:t>Data-link layer takes packets from Network Layer and encapsulates them into Frames. Then, it sends each frame bit-by-bit on the hardware. At receiver’ end, data link layer picks up signals from hardware and assembles them into frames.</a:t>
            </a:r>
          </a:p>
          <a:p>
            <a:endParaRPr lang="en-US" sz="2400" dirty="0"/>
          </a:p>
          <a:p>
            <a:pPr marL="368300" marR="1193800" indent="-279400">
              <a:lnSpc>
                <a:spcPts val="2688"/>
              </a:lnSpc>
            </a:pPr>
            <a:endParaRPr lang="en-US" sz="2200" dirty="0">
              <a:latin typeface="Arial"/>
            </a:endParaRPr>
          </a:p>
        </p:txBody>
      </p:sp>
      <p:pic>
        <p:nvPicPr>
          <p:cNvPr id="5" name="Picture 4">
            <a:extLst>
              <a:ext uri="{FF2B5EF4-FFF2-40B4-BE49-F238E27FC236}">
                <a16:creationId xmlns:a16="http://schemas.microsoft.com/office/drawing/2014/main" id="{402691ED-3910-4F66-AFA2-3E9E0A081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653" y="3518040"/>
            <a:ext cx="6673062" cy="2814318"/>
          </a:xfrm>
          <a:prstGeom prst="rect">
            <a:avLst/>
          </a:prstGeom>
        </p:spPr>
      </p:pic>
    </p:spTree>
    <p:extLst>
      <p:ext uri="{BB962C8B-B14F-4D97-AF65-F5344CB8AC3E}">
        <p14:creationId xmlns:p14="http://schemas.microsoft.com/office/powerpoint/2010/main" val="19049099"/>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Stop-and-Wait Protocol</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0F7FE7-A180-C0A7-DEE8-60FE179DFBC2}"/>
              </a:ext>
            </a:extLst>
          </p:cNvPr>
          <p:cNvSpPr>
            <a:spLocks noGrp="1"/>
          </p:cNvSpPr>
          <p:nvPr>
            <p:ph idx="1"/>
          </p:nvPr>
        </p:nvSpPr>
        <p:spPr>
          <a:xfrm>
            <a:off x="457200" y="1729582"/>
            <a:ext cx="4471987" cy="4513902"/>
          </a:xfrm>
        </p:spPr>
        <p:txBody>
          <a:bodyPr>
            <a:normAutofit/>
          </a:bodyPr>
          <a:lstStyle/>
          <a:p>
            <a:pPr algn="just"/>
            <a:r>
              <a:rPr lang="en-US" sz="1800" dirty="0">
                <a:solidFill>
                  <a:srgbClr val="333333"/>
                </a:solidFill>
                <a:latin typeface="Times New Roman" panose="02020603050405020304" pitchFamily="18" charset="0"/>
                <a:cs typeface="Times New Roman" panose="02020603050405020304" pitchFamily="18" charset="0"/>
              </a:rPr>
              <a:t>The flow diagram of the Stop-and-wait protocol in a noiseless channel involves the following steps:</a:t>
            </a:r>
          </a:p>
          <a:p>
            <a:pPr algn="just">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The sender transmits a data frame to the receiver.</a:t>
            </a:r>
          </a:p>
          <a:p>
            <a:pPr algn="just">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The sender waits for an acknowledgment (ACK) from the receiver.</a:t>
            </a:r>
          </a:p>
          <a:p>
            <a:pPr algn="just">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The receiver processes the received data frame.</a:t>
            </a:r>
          </a:p>
          <a:p>
            <a:pPr algn="just">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The receiver sends an ACK to the sender to confirm receipt of the data frame.</a:t>
            </a:r>
          </a:p>
          <a:p>
            <a:pPr algn="just">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The sender continues to transmit the next data frame, repeating the process from step </a:t>
            </a:r>
            <a:r>
              <a:rPr lang="en-US" sz="1800" dirty="0" err="1">
                <a:solidFill>
                  <a:srgbClr val="000000"/>
                </a:solidFill>
                <a:latin typeface="Times New Roman" panose="02020603050405020304" pitchFamily="18" charset="0"/>
                <a:cs typeface="Times New Roman" panose="02020603050405020304" pitchFamily="18" charset="0"/>
              </a:rPr>
              <a:t>i</a:t>
            </a:r>
            <a:r>
              <a:rPr lang="en-US" sz="1800" dirty="0">
                <a:solidFill>
                  <a:srgbClr val="000000"/>
                </a:solidFill>
                <a:latin typeface="Times New Roman" panose="02020603050405020304" pitchFamily="18" charset="0"/>
                <a:cs typeface="Times New Roman" panose="02020603050405020304" pitchFamily="18" charset="0"/>
              </a:rPr>
              <a:t>.</a:t>
            </a:r>
          </a:p>
          <a:p>
            <a:endParaRPr lang="en-US" dirty="0"/>
          </a:p>
        </p:txBody>
      </p:sp>
      <p:pic>
        <p:nvPicPr>
          <p:cNvPr id="2050" name="Picture 2" descr="Protocols in Noiseless and Noisy Channel">
            <a:extLst>
              <a:ext uri="{FF2B5EF4-FFF2-40B4-BE49-F238E27FC236}">
                <a16:creationId xmlns:a16="http://schemas.microsoft.com/office/drawing/2014/main" id="{8FE51248-A2D2-1DBB-814D-CF45D3CCE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228" y="1729581"/>
            <a:ext cx="3586163" cy="287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155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Stop-and-Wait ARQ Protocol</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0F7FE7-A180-C0A7-DEE8-60FE179DFBC2}"/>
              </a:ext>
            </a:extLst>
          </p:cNvPr>
          <p:cNvSpPr>
            <a:spLocks noGrp="1"/>
          </p:cNvSpPr>
          <p:nvPr>
            <p:ph idx="1"/>
          </p:nvPr>
        </p:nvSpPr>
        <p:spPr>
          <a:xfrm>
            <a:off x="457200" y="1729581"/>
            <a:ext cx="7757492" cy="3622813"/>
          </a:xfrm>
        </p:spPr>
        <p:txBody>
          <a:bodyPr>
            <a:normAutofit lnSpcReduction="10000"/>
          </a:bodyPr>
          <a:lstStyle/>
          <a:p>
            <a:pPr>
              <a:lnSpc>
                <a:spcPct val="150000"/>
              </a:lnSpc>
            </a:pPr>
            <a:r>
              <a:rPr lang="en-US" sz="1800" b="0" i="0" dirty="0">
                <a:solidFill>
                  <a:srgbClr val="333333"/>
                </a:solidFill>
                <a:effectLst/>
                <a:latin typeface="Times New Roman" panose="02020603050405020304" pitchFamily="18" charset="0"/>
                <a:cs typeface="Times New Roman" panose="02020603050405020304" pitchFamily="18" charset="0"/>
              </a:rPr>
              <a:t>The Stop and Wait protocol is a protocol used for reliable data transmission over a noisy channel. In this protocol, the sender only sends one frame at a time and waits for an acknowledgment (ACK) from the receiver before sending the next frame. This helps to ensure that the receiver receives the data correctly and eliminates the need for retransmission in the case of errors caused by the noisy channel. The sender continuously monitors the channel for errors, and if an error is detected, it waits for the next ACK before resending the frame. This protocol adds error control to the basic unidirectional communication of data frames and ACK frames in the opposite direction.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361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693891"/>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Stop-and-Wait ARQ Protocol</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0F7FE7-A180-C0A7-DEE8-60FE179DFBC2}"/>
              </a:ext>
            </a:extLst>
          </p:cNvPr>
          <p:cNvSpPr>
            <a:spLocks noGrp="1"/>
          </p:cNvSpPr>
          <p:nvPr>
            <p:ph idx="1"/>
          </p:nvPr>
        </p:nvSpPr>
        <p:spPr>
          <a:xfrm>
            <a:off x="467033" y="1277297"/>
            <a:ext cx="7757492" cy="3622813"/>
          </a:xfrm>
        </p:spPr>
        <p:txBody>
          <a:bodyPr>
            <a:noAutofit/>
          </a:bodyPr>
          <a:lstStyle/>
          <a:p>
            <a:pPr algn="just">
              <a:lnSpc>
                <a:spcPct val="150000"/>
              </a:lnSpc>
            </a:pPr>
            <a:r>
              <a:rPr lang="en-US" sz="1600" b="0" i="0" dirty="0">
                <a:solidFill>
                  <a:srgbClr val="333333"/>
                </a:solidFill>
                <a:effectLst/>
                <a:latin typeface="Times New Roman" panose="02020603050405020304" pitchFamily="18" charset="0"/>
                <a:cs typeface="Times New Roman" panose="02020603050405020304" pitchFamily="18" charset="0"/>
              </a:rPr>
              <a:t>A data flow diagram in the Stop-and-Wait protocol in a noisy channel can be used to describe the flow of data between the sender and the receiver. This diagram generally includes the following components:</a:t>
            </a:r>
          </a:p>
          <a:p>
            <a:pPr algn="just">
              <a:lnSpc>
                <a:spcPct val="150000"/>
              </a:lnSpc>
              <a:buFont typeface="+mj-lt"/>
              <a:buAutoNum type="arabicPeriod"/>
            </a:pPr>
            <a:r>
              <a:rPr lang="en-US" sz="1600" b="1" i="1" dirty="0">
                <a:solidFill>
                  <a:srgbClr val="000000"/>
                </a:solidFill>
                <a:effectLst/>
                <a:latin typeface="Times New Roman" panose="02020603050405020304" pitchFamily="18" charset="0"/>
                <a:cs typeface="Times New Roman" panose="02020603050405020304" pitchFamily="18" charset="0"/>
              </a:rPr>
              <a:t>Sender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sender sends data frames one at a time, and waits for a response (ACK or NACK) from the receiver before sending the next data frame.</a:t>
            </a:r>
          </a:p>
          <a:p>
            <a:pPr algn="just">
              <a:lnSpc>
                <a:spcPct val="150000"/>
              </a:lnSpc>
              <a:buFont typeface="+mj-lt"/>
              <a:buAutoNum type="arabicPeriod"/>
            </a:pPr>
            <a:r>
              <a:rPr lang="en-US" sz="1600" b="1" i="1" dirty="0">
                <a:solidFill>
                  <a:srgbClr val="000000"/>
                </a:solidFill>
                <a:effectLst/>
                <a:latin typeface="Times New Roman" panose="02020603050405020304" pitchFamily="18" charset="0"/>
                <a:cs typeface="Times New Roman" panose="02020603050405020304" pitchFamily="18" charset="0"/>
              </a:rPr>
              <a:t>Receiver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receiver receives the data frames and processes them. If the frame is received correctly, the receiver sends an ACK signal to the sender. If the frame is not received correctly, the receiver sends a NACK signal to the sender.</a:t>
            </a:r>
          </a:p>
          <a:p>
            <a:pPr algn="just">
              <a:lnSpc>
                <a:spcPct val="150000"/>
              </a:lnSpc>
              <a:buFont typeface="+mj-lt"/>
              <a:buAutoNum type="arabicPeriod"/>
            </a:pPr>
            <a:r>
              <a:rPr lang="en-US" sz="1600" b="1" i="1" dirty="0">
                <a:solidFill>
                  <a:srgbClr val="000000"/>
                </a:solidFill>
                <a:effectLst/>
                <a:latin typeface="Times New Roman" panose="02020603050405020304" pitchFamily="18" charset="0"/>
                <a:cs typeface="Times New Roman" panose="02020603050405020304" pitchFamily="18" charset="0"/>
              </a:rPr>
              <a:t>Noisy Channel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noisy channel is the medium through which the data frames are transmitted from the sender to the receiver. The channel can add noise to the data frames, resulting in errors and corruption of the data.</a:t>
            </a:r>
          </a:p>
          <a:p>
            <a:pPr algn="just">
              <a:lnSpc>
                <a:spcPct val="150000"/>
              </a:lnSpc>
              <a:buFont typeface="+mj-lt"/>
              <a:buAutoNum type="arabicPeriod"/>
            </a:pPr>
            <a:r>
              <a:rPr lang="en-US" sz="1600" b="1" i="1" dirty="0">
                <a:solidFill>
                  <a:srgbClr val="000000"/>
                </a:solidFill>
                <a:effectLst/>
                <a:latin typeface="Times New Roman" panose="02020603050405020304" pitchFamily="18" charset="0"/>
                <a:cs typeface="Times New Roman" panose="02020603050405020304" pitchFamily="18" charset="0"/>
              </a:rPr>
              <a:t>Error Detection</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receiver uses error detection techniques such as checksums to detect errors in the received data frames.</a:t>
            </a:r>
          </a:p>
          <a:p>
            <a:pPr algn="just">
              <a:lnSpc>
                <a:spcPct val="150000"/>
              </a:lnSpc>
              <a:buFont typeface="+mj-lt"/>
              <a:buAutoNum type="arabicPeriod"/>
            </a:pPr>
            <a:r>
              <a:rPr lang="en-US" sz="1600" b="1" i="1" dirty="0">
                <a:solidFill>
                  <a:srgbClr val="000000"/>
                </a:solidFill>
                <a:effectLst/>
                <a:latin typeface="Times New Roman" panose="02020603050405020304" pitchFamily="18" charset="0"/>
                <a:cs typeface="Times New Roman" panose="02020603050405020304" pitchFamily="18" charset="0"/>
              </a:rPr>
              <a:t>Error Correction</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If an error is detected, the receiver sends a NACK signal to the sender, requesting a retransmission of the frame.</a:t>
            </a:r>
          </a:p>
        </p:txBody>
      </p:sp>
    </p:spTree>
    <p:extLst>
      <p:ext uri="{BB962C8B-B14F-4D97-AF65-F5344CB8AC3E}">
        <p14:creationId xmlns:p14="http://schemas.microsoft.com/office/powerpoint/2010/main" val="1120410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Stop-and-Wait ARQ Protocol</a:t>
            </a:r>
            <a:endParaRPr lang="en-US" sz="2400" dirty="0">
              <a:latin typeface="Times New Roman" panose="02020603050405020304" pitchFamily="18" charset="0"/>
              <a:cs typeface="Times New Roman" panose="02020603050405020304" pitchFamily="18" charset="0"/>
            </a:endParaRPr>
          </a:p>
        </p:txBody>
      </p:sp>
      <p:pic>
        <p:nvPicPr>
          <p:cNvPr id="3074" name="Picture 2" descr="Protocols in Noiseless and Noisy Channel">
            <a:extLst>
              <a:ext uri="{FF2B5EF4-FFF2-40B4-BE49-F238E27FC236}">
                <a16:creationId xmlns:a16="http://schemas.microsoft.com/office/drawing/2014/main" id="{78AE955B-D554-2F4C-6971-D647DFF3B0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605" y="2221195"/>
            <a:ext cx="3901092" cy="404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124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GO-BACK-N ARQ Protocol</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E126D9B-093D-49FE-9A8E-3B1095971642}"/>
              </a:ext>
            </a:extLst>
          </p:cNvPr>
          <p:cNvSpPr txBox="1"/>
          <p:nvPr/>
        </p:nvSpPr>
        <p:spPr>
          <a:xfrm>
            <a:off x="628650" y="1729581"/>
            <a:ext cx="7364976" cy="4197559"/>
          </a:xfrm>
          <a:prstGeom prst="rect">
            <a:avLst/>
          </a:prstGeom>
          <a:noFill/>
        </p:spPr>
        <p:txBody>
          <a:bodyPr wrap="square">
            <a:spAutoFit/>
          </a:bodyPr>
          <a:lstStyle/>
          <a:p>
            <a:pPr algn="just">
              <a:lnSpc>
                <a:spcPct val="150000"/>
              </a:lnSpc>
            </a:pPr>
            <a:r>
              <a:rPr lang="en-US" dirty="0">
                <a:solidFill>
                  <a:srgbClr val="333333"/>
                </a:solidFill>
                <a:latin typeface="Times New Roman" panose="02020603050405020304" pitchFamily="18" charset="0"/>
                <a:cs typeface="Times New Roman" panose="02020603050405020304" pitchFamily="18" charset="0"/>
              </a:rPr>
              <a:t>The Go-Back-N Automatic Repeat Request (ARQ) protocol is a type of error-control protocol used in data communication to ensure reliable delivery of data over a noisy channel. In a noisy channel, the probability of errors in the received packets is high, and hence, there is a need for a mechanism to detect and correct these errors.</a:t>
            </a:r>
          </a:p>
          <a:p>
            <a:pPr algn="just">
              <a:lnSpc>
                <a:spcPct val="150000"/>
              </a:lnSpc>
            </a:pPr>
            <a:r>
              <a:rPr lang="en-US" dirty="0">
                <a:solidFill>
                  <a:srgbClr val="333333"/>
                </a:solidFill>
                <a:latin typeface="Times New Roman" panose="02020603050405020304" pitchFamily="18" charset="0"/>
                <a:cs typeface="Times New Roman" panose="02020603050405020304" pitchFamily="18" charset="0"/>
              </a:rPr>
              <a:t>The Go-Back-N ARQ protocol is a type of sliding window protocol where the sender transmits a window of packets to the receiver, and the receiver sends back an acknowledgment (ACK) to the sender indicating successful receipt of the packets. In case the sender does not receive an ACK within a specified timeout period, it retransmits the entire window of packets.</a:t>
            </a:r>
          </a:p>
        </p:txBody>
      </p:sp>
    </p:spTree>
    <p:extLst>
      <p:ext uri="{BB962C8B-B14F-4D97-AF65-F5344CB8AC3E}">
        <p14:creationId xmlns:p14="http://schemas.microsoft.com/office/powerpoint/2010/main" val="706117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GO-BACK-N ARQ Protocol</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E126D9B-093D-49FE-9A8E-3B1095971642}"/>
              </a:ext>
            </a:extLst>
          </p:cNvPr>
          <p:cNvSpPr txBox="1"/>
          <p:nvPr/>
        </p:nvSpPr>
        <p:spPr>
          <a:xfrm>
            <a:off x="628650" y="1729581"/>
            <a:ext cx="7533862" cy="4524315"/>
          </a:xfrm>
          <a:prstGeom prst="rect">
            <a:avLst/>
          </a:prstGeom>
          <a:noFill/>
        </p:spPr>
        <p:txBody>
          <a:bodyPr wrap="square">
            <a:spAutoFit/>
          </a:bodyPr>
          <a:lstStyle/>
          <a:p>
            <a:pPr algn="just"/>
            <a:r>
              <a:rPr lang="en-US" dirty="0">
                <a:solidFill>
                  <a:srgbClr val="333333"/>
                </a:solidFill>
                <a:latin typeface="Times New Roman" panose="02020603050405020304" pitchFamily="18" charset="0"/>
                <a:cs typeface="Times New Roman" panose="02020603050405020304" pitchFamily="18" charset="0"/>
              </a:rPr>
              <a:t>The flow diagram that illustrates the operation of the Go-Back-N ARQ protocol in a noisy channel:</a:t>
            </a:r>
          </a:p>
          <a:p>
            <a:pPr algn="just"/>
            <a:r>
              <a:rPr lang="en-US" b="1" dirty="0">
                <a:solidFill>
                  <a:srgbClr val="333333"/>
                </a:solidFill>
                <a:latin typeface="Times New Roman" panose="02020603050405020304" pitchFamily="18" charset="0"/>
                <a:cs typeface="Times New Roman" panose="02020603050405020304" pitchFamily="18" charset="0"/>
              </a:rPr>
              <a:t>Sender Side:</a:t>
            </a:r>
            <a:endParaRPr lang="en-US"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The sender transmits a window of packets to the receiver, starting with sequence number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and ending with sequence number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 N - 1, where N is the window size.</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The sender sets a timer for each packet in the window.</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The sender waits for an acknowledgment (ACK) from the receiver.</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b="1" dirty="0">
                <a:solidFill>
                  <a:srgbClr val="333333"/>
                </a:solidFill>
                <a:latin typeface="Times New Roman" panose="02020603050405020304" pitchFamily="18" charset="0"/>
                <a:cs typeface="Times New Roman" panose="02020603050405020304" pitchFamily="18" charset="0"/>
              </a:rPr>
              <a:t>Receiver Side:</a:t>
            </a:r>
            <a:endParaRPr lang="en-US"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The receiver receives the packets and checks for errors.</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If a packet is received correctly, the receiver sends an ACK back to the sender with the sequence number of the next expected packet.</a:t>
            </a:r>
          </a:p>
          <a:p>
            <a:pPr algn="just">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If a packet is received with errors, the receiver discards the packet and sends a negative acknowledgment (NAK) to the sender with the sequence number of the next expected packet.</a:t>
            </a:r>
          </a:p>
        </p:txBody>
      </p:sp>
    </p:spTree>
    <p:extLst>
      <p:ext uri="{BB962C8B-B14F-4D97-AF65-F5344CB8AC3E}">
        <p14:creationId xmlns:p14="http://schemas.microsoft.com/office/powerpoint/2010/main" val="157171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GO-BACK-N ARQ Protocol</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E126D9B-093D-49FE-9A8E-3B1095971642}"/>
              </a:ext>
            </a:extLst>
          </p:cNvPr>
          <p:cNvSpPr txBox="1"/>
          <p:nvPr/>
        </p:nvSpPr>
        <p:spPr>
          <a:xfrm>
            <a:off x="628650" y="1729582"/>
            <a:ext cx="7571132" cy="4278094"/>
          </a:xfrm>
          <a:prstGeom prst="rect">
            <a:avLst/>
          </a:prstGeom>
          <a:noFill/>
        </p:spPr>
        <p:txBody>
          <a:bodyPr wrap="square">
            <a:spAutoFit/>
          </a:bodyPr>
          <a:lstStyle/>
          <a:p>
            <a:pPr algn="just"/>
            <a:r>
              <a:rPr lang="en-US" sz="1600" b="1" dirty="0">
                <a:solidFill>
                  <a:srgbClr val="333333"/>
                </a:solidFill>
                <a:latin typeface="Times New Roman" panose="02020603050405020304" pitchFamily="18" charset="0"/>
                <a:cs typeface="Times New Roman" panose="02020603050405020304" pitchFamily="18" charset="0"/>
              </a:rPr>
              <a:t>Sender Side (in case of no ACK received):</a:t>
            </a:r>
            <a:endParaRPr lang="en-US" sz="1600"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If the sender does not receive an ACK before the timer for a packet expires, the sender retransmits the entire window of packets starting with the packet whose timer expired.</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resets the timer for each packet in the window.</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waits for an ACK from the receiver.</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b="1" dirty="0">
                <a:solidFill>
                  <a:srgbClr val="333333"/>
                </a:solidFill>
                <a:latin typeface="Times New Roman" panose="02020603050405020304" pitchFamily="18" charset="0"/>
                <a:cs typeface="Times New Roman" panose="02020603050405020304" pitchFamily="18" charset="0"/>
              </a:rPr>
              <a:t>Sender Side (in case of NAK received):</a:t>
            </a:r>
            <a:endParaRPr lang="en-US" sz="1600"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If the sender receives a NAK from the receiver, the sender retransmits only the packets that were not correctly received by the receiver.</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resets the timer for each packet that was retransmitted.</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waits for an ACK from the receiver.</a:t>
            </a:r>
          </a:p>
          <a:p>
            <a:pPr algn="just"/>
            <a:r>
              <a:rPr lang="en-US" sz="1600" dirty="0">
                <a:solidFill>
                  <a:srgbClr val="333333"/>
                </a:solidFill>
                <a:latin typeface="Times New Roman" panose="02020603050405020304" pitchFamily="18" charset="0"/>
                <a:cs typeface="Times New Roman" panose="02020603050405020304" pitchFamily="18" charset="0"/>
              </a:rPr>
              <a:t>The above steps are repeated until all packets have been successfully received by the receiver. The Go-Back-N ARQ protocol provides a reliable mechanism for transmitting data over a noisy channel while minimizing the number of retransmissions required.</a:t>
            </a:r>
          </a:p>
          <a:p>
            <a:pPr algn="just"/>
            <a:endParaRPr lang="en-US" sz="1600" dirty="0">
              <a:solidFill>
                <a:srgbClr val="333333"/>
              </a:solidFill>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endParaRPr lang="en-US" sz="16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721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628650" y="1146175"/>
            <a:ext cx="7886700" cy="583406"/>
          </a:xfrm>
        </p:spPr>
        <p:txBody>
          <a:bodyPr>
            <a:normAutofit/>
          </a:bodyPr>
          <a:lstStyle/>
          <a:p>
            <a:r>
              <a:rPr lang="en-US" sz="2400" b="1" dirty="0">
                <a:solidFill>
                  <a:srgbClr val="333333"/>
                </a:solidFill>
                <a:latin typeface="Times New Roman" panose="02020603050405020304" pitchFamily="18" charset="0"/>
                <a:cs typeface="Times New Roman" panose="02020603050405020304" pitchFamily="18" charset="0"/>
              </a:rPr>
              <a:t>GO-BACK-N ARQ Protocol</a:t>
            </a:r>
            <a:endParaRPr lang="en-US" sz="2400" dirty="0">
              <a:latin typeface="Times New Roman" panose="02020603050405020304" pitchFamily="18" charset="0"/>
              <a:cs typeface="Times New Roman" panose="02020603050405020304" pitchFamily="18" charset="0"/>
            </a:endParaRPr>
          </a:p>
        </p:txBody>
      </p:sp>
      <p:pic>
        <p:nvPicPr>
          <p:cNvPr id="4100" name="Picture 4" descr="Protocols in Noiseless and Noisy Channel">
            <a:extLst>
              <a:ext uri="{FF2B5EF4-FFF2-40B4-BE49-F238E27FC236}">
                <a16:creationId xmlns:a16="http://schemas.microsoft.com/office/drawing/2014/main" id="{996DBF7C-1870-F1A9-E765-7BBAAC9CA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409" y="1866029"/>
            <a:ext cx="3523217" cy="368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983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28F-1728-785C-6853-1C2386849CE8}"/>
              </a:ext>
            </a:extLst>
          </p:cNvPr>
          <p:cNvSpPr>
            <a:spLocks noGrp="1"/>
          </p:cNvSpPr>
          <p:nvPr>
            <p:ph type="title"/>
          </p:nvPr>
        </p:nvSpPr>
        <p:spPr>
          <a:xfrm>
            <a:off x="462170" y="872332"/>
            <a:ext cx="7886700" cy="583406"/>
          </a:xfrm>
        </p:spPr>
        <p:txBody>
          <a:bodyPr>
            <a:normAutofit/>
          </a:bodyPr>
          <a:lstStyle/>
          <a:p>
            <a:r>
              <a:rPr lang="en-US" sz="2400" b="1" dirty="0">
                <a:solidFill>
                  <a:srgbClr val="333333"/>
                </a:solidFill>
                <a:latin typeface="inter-regular"/>
              </a:rPr>
              <a:t>Selective Repeat</a:t>
            </a:r>
            <a:r>
              <a:rPr lang="en-US" sz="2400" b="1" dirty="0">
                <a:solidFill>
                  <a:srgbClr val="333333"/>
                </a:solidFill>
                <a:latin typeface="Times New Roman" panose="02020603050405020304" pitchFamily="18" charset="0"/>
                <a:cs typeface="Times New Roman" panose="02020603050405020304" pitchFamily="18" charset="0"/>
              </a:rPr>
              <a:t> ARQ Protocol</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B5F8A5-065A-A4CB-54BD-BA28DF25122D}"/>
              </a:ext>
            </a:extLst>
          </p:cNvPr>
          <p:cNvSpPr txBox="1"/>
          <p:nvPr/>
        </p:nvSpPr>
        <p:spPr>
          <a:xfrm>
            <a:off x="223631" y="1309537"/>
            <a:ext cx="8363778" cy="4939814"/>
          </a:xfrm>
          <a:prstGeom prst="rect">
            <a:avLst/>
          </a:prstGeom>
          <a:noFill/>
        </p:spPr>
        <p:txBody>
          <a:bodyPr wrap="square">
            <a:spAutoFit/>
          </a:bodyPr>
          <a:lstStyle/>
          <a:p>
            <a:pPr algn="just"/>
            <a:r>
              <a:rPr lang="en-US" sz="1500" dirty="0">
                <a:solidFill>
                  <a:srgbClr val="333333"/>
                </a:solidFill>
                <a:latin typeface="inter-regular"/>
              </a:rPr>
              <a:t>The Selective Repeat ARQ protocol is a type of error-control protocol used in data communication to ensure reliable delivery of data over a noisy channel. Unlike the Go-Back-N ARQ protocol which retransmits the entire window of packets, the Selective Repeat ARQ protocol retransmits only the packets that were not correctly received.</a:t>
            </a:r>
          </a:p>
          <a:p>
            <a:pPr algn="just"/>
            <a:endParaRPr lang="en-US" sz="1500" dirty="0">
              <a:solidFill>
                <a:srgbClr val="333333"/>
              </a:solidFill>
              <a:latin typeface="inter-regular"/>
            </a:endParaRPr>
          </a:p>
          <a:p>
            <a:pPr algn="just"/>
            <a:r>
              <a:rPr lang="en-US" sz="1500" dirty="0">
                <a:solidFill>
                  <a:srgbClr val="333333"/>
                </a:solidFill>
                <a:latin typeface="inter-regular"/>
              </a:rPr>
              <a:t>In the Selective Repeat ARQ protocol, the sender transmits a window of packets to the receiver, and the receiver sends back an acknowledgment (ACK) to the sender indicating successful receipt of the packets. If the receiver detects an error in a packet, it sends a negative acknowledgment (NAK) to the sender requesting retransmission of that packet. In the Selective Repeat ARQ protocol, the sender maintains a timer for each packet in the window. If the sender does not receive an ACK for a packet before its timer expires, the sender retransmits only that packet.</a:t>
            </a:r>
          </a:p>
          <a:p>
            <a:pPr algn="just"/>
            <a:endParaRPr lang="en-US" sz="1500" dirty="0">
              <a:solidFill>
                <a:srgbClr val="333333"/>
              </a:solidFill>
              <a:latin typeface="inter-regular"/>
            </a:endParaRPr>
          </a:p>
          <a:p>
            <a:pPr algn="just"/>
            <a:r>
              <a:rPr lang="en-US" sz="1500" dirty="0">
                <a:solidFill>
                  <a:srgbClr val="333333"/>
                </a:solidFill>
                <a:latin typeface="inter-regular"/>
              </a:rPr>
              <a:t>On the receiver side, if a packet is received correctly, the receiver sends back an ACK with the sequence number of the next expected packet. However, if a packet is received with errors, the receiver discards the packet and sends back an NAK with the sequence number of the packet that needs to be retransmitted.</a:t>
            </a:r>
          </a:p>
          <a:p>
            <a:pPr algn="just"/>
            <a:r>
              <a:rPr lang="en-US" sz="1500" dirty="0">
                <a:solidFill>
                  <a:srgbClr val="333333"/>
                </a:solidFill>
                <a:latin typeface="inter-regular"/>
              </a:rPr>
              <a:t>Unlike Go-Back-N ARQ, in Selective Repeat ARQ, the receiver buffer is maintained for all packets that are not in sequence. When a packet with a sequence number different from the expected sequence number arrives at the receiver, it is buffered, and the receiver sends an ACK for the last in-order packet it has received. If a packet with a sequence number that the receiver has already buffered arrives, it is discarded, and the receiver sends an ACK for the last in-order packet it has received.</a:t>
            </a:r>
          </a:p>
        </p:txBody>
      </p:sp>
    </p:spTree>
    <p:extLst>
      <p:ext uri="{BB962C8B-B14F-4D97-AF65-F5344CB8AC3E}">
        <p14:creationId xmlns:p14="http://schemas.microsoft.com/office/powerpoint/2010/main" val="313169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EB9E-B63F-F79D-18F5-93C76D06E2CB}"/>
              </a:ext>
            </a:extLst>
          </p:cNvPr>
          <p:cNvSpPr>
            <a:spLocks noGrp="1"/>
          </p:cNvSpPr>
          <p:nvPr>
            <p:ph type="title"/>
          </p:nvPr>
        </p:nvSpPr>
        <p:spPr>
          <a:xfrm>
            <a:off x="815463" y="811878"/>
            <a:ext cx="7886700" cy="426865"/>
          </a:xfrm>
        </p:spPr>
        <p:txBody>
          <a:bodyPr>
            <a:normAutofit/>
          </a:bodyPr>
          <a:lstStyle/>
          <a:p>
            <a:r>
              <a:rPr lang="en-US" sz="2400" b="1" dirty="0">
                <a:solidFill>
                  <a:srgbClr val="333333"/>
                </a:solidFill>
                <a:latin typeface="inter-regular"/>
              </a:rPr>
              <a:t>Selective Repeat</a:t>
            </a:r>
            <a:r>
              <a:rPr lang="en-US" sz="2400" b="1" dirty="0">
                <a:solidFill>
                  <a:srgbClr val="333333"/>
                </a:solidFill>
                <a:latin typeface="Times New Roman" panose="02020603050405020304" pitchFamily="18" charset="0"/>
                <a:cs typeface="Times New Roman" panose="02020603050405020304" pitchFamily="18" charset="0"/>
              </a:rPr>
              <a:t> ARQ Protocol</a:t>
            </a:r>
            <a:endParaRPr lang="en-US" sz="2400" dirty="0"/>
          </a:p>
        </p:txBody>
      </p:sp>
      <p:sp>
        <p:nvSpPr>
          <p:cNvPr id="3" name="Content Placeholder 2">
            <a:extLst>
              <a:ext uri="{FF2B5EF4-FFF2-40B4-BE49-F238E27FC236}">
                <a16:creationId xmlns:a16="http://schemas.microsoft.com/office/drawing/2014/main" id="{802BD815-9990-FB9D-FF87-4B971874A117}"/>
              </a:ext>
            </a:extLst>
          </p:cNvPr>
          <p:cNvSpPr>
            <a:spLocks noGrp="1"/>
          </p:cNvSpPr>
          <p:nvPr>
            <p:ph idx="1"/>
          </p:nvPr>
        </p:nvSpPr>
        <p:spPr>
          <a:xfrm>
            <a:off x="378141" y="1611137"/>
            <a:ext cx="8324022" cy="3835883"/>
          </a:xfrm>
        </p:spPr>
        <p:txBody>
          <a:bodyPr>
            <a:noAutofit/>
          </a:bodyPr>
          <a:lstStyle/>
          <a:p>
            <a:pPr>
              <a:lnSpc>
                <a:spcPct val="170000"/>
              </a:lnSpc>
            </a:pPr>
            <a:r>
              <a:rPr lang="en-US" sz="1400" dirty="0">
                <a:solidFill>
                  <a:srgbClr val="333333"/>
                </a:solidFill>
                <a:latin typeface="Times New Roman" panose="02020603050405020304" pitchFamily="18" charset="0"/>
                <a:cs typeface="Times New Roman" panose="02020603050405020304" pitchFamily="18" charset="0"/>
              </a:rPr>
              <a:t>The flow diagram that illustrates the operation of the Selective Repeat ARQ protocol in a noisy channel:</a:t>
            </a:r>
          </a:p>
          <a:p>
            <a:pPr algn="just">
              <a:lnSpc>
                <a:spcPct val="170000"/>
              </a:lnSpc>
            </a:pPr>
            <a:r>
              <a:rPr lang="en-US" sz="1400" b="1" dirty="0">
                <a:solidFill>
                  <a:srgbClr val="333333"/>
                </a:solidFill>
                <a:latin typeface="Times New Roman" panose="02020603050405020304" pitchFamily="18" charset="0"/>
                <a:cs typeface="Times New Roman" panose="02020603050405020304" pitchFamily="18" charset="0"/>
              </a:rPr>
              <a:t>Sender Side:</a:t>
            </a:r>
            <a:endParaRPr lang="en-US" sz="1400" dirty="0">
              <a:solidFill>
                <a:srgbClr val="333333"/>
              </a:solidFill>
              <a:latin typeface="Times New Roman" panose="02020603050405020304" pitchFamily="18" charset="0"/>
              <a:cs typeface="Times New Roman" panose="02020603050405020304" pitchFamily="18" charset="0"/>
            </a:endParaRP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The sender transmits a window of packets to the receiver, starting with sequence number </a:t>
            </a:r>
            <a:r>
              <a:rPr lang="en-US" sz="1400" dirty="0" err="1">
                <a:solidFill>
                  <a:srgbClr val="000000"/>
                </a:solidFill>
                <a:latin typeface="Times New Roman" panose="02020603050405020304" pitchFamily="18" charset="0"/>
                <a:cs typeface="Times New Roman" panose="02020603050405020304" pitchFamily="18" charset="0"/>
              </a:rPr>
              <a:t>i</a:t>
            </a:r>
            <a:r>
              <a:rPr lang="en-US" sz="1400" dirty="0">
                <a:solidFill>
                  <a:srgbClr val="000000"/>
                </a:solidFill>
                <a:latin typeface="Times New Roman" panose="02020603050405020304" pitchFamily="18" charset="0"/>
                <a:cs typeface="Times New Roman" panose="02020603050405020304" pitchFamily="18" charset="0"/>
              </a:rPr>
              <a:t> and ending with sequence number </a:t>
            </a:r>
            <a:r>
              <a:rPr lang="en-US" sz="1400" dirty="0" err="1">
                <a:solidFill>
                  <a:srgbClr val="000000"/>
                </a:solidFill>
                <a:latin typeface="Times New Roman" panose="02020603050405020304" pitchFamily="18" charset="0"/>
                <a:cs typeface="Times New Roman" panose="02020603050405020304" pitchFamily="18" charset="0"/>
              </a:rPr>
              <a:t>i</a:t>
            </a:r>
            <a:r>
              <a:rPr lang="en-US" sz="1400" dirty="0">
                <a:solidFill>
                  <a:srgbClr val="000000"/>
                </a:solidFill>
                <a:latin typeface="Times New Roman" panose="02020603050405020304" pitchFamily="18" charset="0"/>
                <a:cs typeface="Times New Roman" panose="02020603050405020304" pitchFamily="18" charset="0"/>
              </a:rPr>
              <a:t> + N - 1, where N is the window size.</a:t>
            </a: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The sender sets a timer for each packet in the window.</a:t>
            </a: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The sender waits for an acknowledgment (ACK) from the receiver.</a:t>
            </a:r>
          </a:p>
          <a:p>
            <a:pPr algn="just">
              <a:lnSpc>
                <a:spcPct val="170000"/>
              </a:lnSpc>
            </a:pPr>
            <a:endParaRPr lang="en-US" sz="1400" dirty="0">
              <a:solidFill>
                <a:srgbClr val="000000"/>
              </a:solidFill>
              <a:latin typeface="Times New Roman" panose="02020603050405020304" pitchFamily="18" charset="0"/>
              <a:cs typeface="Times New Roman" panose="02020603050405020304" pitchFamily="18" charset="0"/>
            </a:endParaRPr>
          </a:p>
          <a:p>
            <a:pPr algn="just">
              <a:lnSpc>
                <a:spcPct val="170000"/>
              </a:lnSpc>
            </a:pPr>
            <a:r>
              <a:rPr lang="en-US" sz="1400" b="1" dirty="0">
                <a:solidFill>
                  <a:srgbClr val="333333"/>
                </a:solidFill>
                <a:latin typeface="Times New Roman" panose="02020603050405020304" pitchFamily="18" charset="0"/>
                <a:cs typeface="Times New Roman" panose="02020603050405020304" pitchFamily="18" charset="0"/>
              </a:rPr>
              <a:t>Receiver Side:</a:t>
            </a:r>
            <a:endParaRPr lang="en-US" sz="1400" dirty="0">
              <a:solidFill>
                <a:srgbClr val="333333"/>
              </a:solidFill>
              <a:latin typeface="Times New Roman" panose="02020603050405020304" pitchFamily="18" charset="0"/>
              <a:cs typeface="Times New Roman" panose="02020603050405020304" pitchFamily="18" charset="0"/>
            </a:endParaRP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The receiver receives the packets and checks for errors.</a:t>
            </a: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If a packet is received correctly and is in order, the receiver sends an ACK back to the sender with the sequence number of the next expected packet.</a:t>
            </a: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If a packet is received with errors or is out of order, the receiver discards the packet and sends a negative acknowledgment (NAK) to the sender with the sequence number of the packet that needs to be retransmitted.</a:t>
            </a:r>
          </a:p>
          <a:p>
            <a:pPr algn="just">
              <a:lnSpc>
                <a:spcPct val="170000"/>
              </a:lnSpc>
              <a:buFont typeface="+mj-lt"/>
              <a:buAutoNum type="arabicPeriod"/>
            </a:pPr>
            <a:r>
              <a:rPr lang="en-US" sz="1400" dirty="0">
                <a:solidFill>
                  <a:srgbClr val="000000"/>
                </a:solidFill>
                <a:latin typeface="Times New Roman" panose="02020603050405020304" pitchFamily="18" charset="0"/>
                <a:cs typeface="Times New Roman" panose="02020603050405020304" pitchFamily="18" charset="0"/>
              </a:rPr>
              <a:t>The receiver buffers out-of-order packets and sends an ACK for the last in-order packet it has received.</a:t>
            </a:r>
          </a:p>
          <a:p>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2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560832" y="850392"/>
            <a:ext cx="8150352" cy="5844698"/>
          </a:xfrm>
          <a:prstGeom prst="rect">
            <a:avLst/>
          </a:prstGeom>
        </p:spPr>
        <p:txBody>
          <a:bodyPr lIns="0" tIns="0" rIns="0" bIns="0">
            <a:noAutofit/>
          </a:bodyPr>
          <a:lstStyle/>
          <a:p>
            <a:pPr marL="88900" indent="0">
              <a:spcAft>
                <a:spcPts val="1680"/>
              </a:spcAft>
            </a:pPr>
            <a:r>
              <a:rPr lang="en-US" sz="3300" b="1" dirty="0">
                <a:solidFill>
                  <a:srgbClr val="424354"/>
                </a:solidFill>
                <a:latin typeface="Trebuchet MS"/>
              </a:rPr>
              <a:t>Functions of DLL</a:t>
            </a:r>
          </a:p>
          <a:p>
            <a:r>
              <a:rPr lang="en-US" sz="2000" b="0" i="0" u="none" strike="noStrike" baseline="0" dirty="0">
                <a:solidFill>
                  <a:srgbClr val="000000"/>
                </a:solidFill>
                <a:latin typeface="Calibri" panose="020F0502020204030204" pitchFamily="34" charset="0"/>
              </a:rPr>
              <a:t>Parts of a Frame </a:t>
            </a:r>
          </a:p>
          <a:p>
            <a:r>
              <a:rPr lang="en-US" sz="2000" b="0" i="0" u="none" strike="noStrike" baseline="0" dirty="0">
                <a:solidFill>
                  <a:srgbClr val="000000"/>
                </a:solidFill>
                <a:latin typeface="Calibri" panose="020F0502020204030204" pitchFamily="34" charset="0"/>
              </a:rPr>
              <a:t>A frame has the following parts − </a:t>
            </a:r>
          </a:p>
          <a:p>
            <a:r>
              <a:rPr lang="en-US" sz="2000" b="1" i="0" u="none" strike="noStrike" baseline="0" dirty="0">
                <a:solidFill>
                  <a:srgbClr val="000000"/>
                </a:solidFill>
                <a:latin typeface="Calibri" panose="020F0502020204030204" pitchFamily="34" charset="0"/>
              </a:rPr>
              <a:t>Frame Header </a:t>
            </a:r>
            <a:r>
              <a:rPr lang="en-US" sz="2000" b="0" i="0" u="none" strike="noStrike" baseline="0" dirty="0">
                <a:solidFill>
                  <a:srgbClr val="000000"/>
                </a:solidFill>
                <a:latin typeface="Calibri" panose="020F0502020204030204" pitchFamily="34" charset="0"/>
              </a:rPr>
              <a:t>− It contains the source and the destination addresses of the frame. </a:t>
            </a:r>
          </a:p>
          <a:p>
            <a:r>
              <a:rPr lang="en-US" sz="2000" b="1" i="0" u="none" strike="noStrike" baseline="0" dirty="0">
                <a:solidFill>
                  <a:srgbClr val="000000"/>
                </a:solidFill>
                <a:latin typeface="Calibri" panose="020F0502020204030204" pitchFamily="34" charset="0"/>
              </a:rPr>
              <a:t>Payload field </a:t>
            </a:r>
            <a:r>
              <a:rPr lang="en-US" sz="2000" b="0" i="0" u="none" strike="noStrike" baseline="0" dirty="0">
                <a:solidFill>
                  <a:srgbClr val="000000"/>
                </a:solidFill>
                <a:latin typeface="Calibri" panose="020F0502020204030204" pitchFamily="34" charset="0"/>
              </a:rPr>
              <a:t>− It contains the message to be delivered. </a:t>
            </a:r>
          </a:p>
          <a:p>
            <a:r>
              <a:rPr lang="en-US" sz="2000" b="1" i="0" u="none" strike="noStrike" baseline="0" dirty="0">
                <a:solidFill>
                  <a:srgbClr val="000000"/>
                </a:solidFill>
                <a:latin typeface="Calibri" panose="020F0502020204030204" pitchFamily="34" charset="0"/>
              </a:rPr>
              <a:t>Trailer</a:t>
            </a:r>
            <a:r>
              <a:rPr lang="en-US" sz="2000" b="0" i="0" u="none" strike="noStrike" baseline="0" dirty="0">
                <a:solidFill>
                  <a:srgbClr val="000000"/>
                </a:solidFill>
                <a:latin typeface="Calibri" panose="020F0502020204030204" pitchFamily="34" charset="0"/>
              </a:rPr>
              <a:t> − It contains the error detection and error correction bits. </a:t>
            </a:r>
          </a:p>
          <a:p>
            <a:r>
              <a:rPr lang="en-US" sz="2000" b="1" i="0" u="none" strike="noStrike" baseline="0" dirty="0">
                <a:solidFill>
                  <a:srgbClr val="000000"/>
                </a:solidFill>
                <a:latin typeface="Calibri" panose="020F0502020204030204" pitchFamily="34" charset="0"/>
              </a:rPr>
              <a:t>Flag</a:t>
            </a:r>
            <a:r>
              <a:rPr lang="en-US" sz="2000" b="0" i="0" u="none" strike="noStrike" baseline="0" dirty="0">
                <a:solidFill>
                  <a:srgbClr val="000000"/>
                </a:solidFill>
                <a:latin typeface="Calibri" panose="020F0502020204030204" pitchFamily="34" charset="0"/>
              </a:rPr>
              <a:t> − It marks the beginning and end of the frame. </a:t>
            </a:r>
            <a:endParaRPr lang="en-US" sz="2000" dirty="0"/>
          </a:p>
          <a:p>
            <a:pPr marL="368300" marR="1193800" indent="-279400">
              <a:lnSpc>
                <a:spcPts val="2688"/>
              </a:lnSpc>
            </a:pPr>
            <a:endParaRPr lang="en-US" sz="2200" dirty="0">
              <a:latin typeface="Arial"/>
            </a:endParaRPr>
          </a:p>
        </p:txBody>
      </p:sp>
      <p:pic>
        <p:nvPicPr>
          <p:cNvPr id="6" name="Picture 5">
            <a:extLst>
              <a:ext uri="{FF2B5EF4-FFF2-40B4-BE49-F238E27FC236}">
                <a16:creationId xmlns:a16="http://schemas.microsoft.com/office/drawing/2014/main" id="{E2C29B4E-E72F-42F3-ADA1-5AC22A33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754" y="4352340"/>
            <a:ext cx="5395428" cy="655377"/>
          </a:xfrm>
          <a:prstGeom prst="rect">
            <a:avLst/>
          </a:prstGeom>
        </p:spPr>
      </p:pic>
    </p:spTree>
    <p:extLst>
      <p:ext uri="{BB962C8B-B14F-4D97-AF65-F5344CB8AC3E}">
        <p14:creationId xmlns:p14="http://schemas.microsoft.com/office/powerpoint/2010/main" val="7791714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EB9E-B63F-F79D-18F5-93C76D06E2CB}"/>
              </a:ext>
            </a:extLst>
          </p:cNvPr>
          <p:cNvSpPr>
            <a:spLocks noGrp="1"/>
          </p:cNvSpPr>
          <p:nvPr>
            <p:ph type="title"/>
          </p:nvPr>
        </p:nvSpPr>
        <p:spPr>
          <a:xfrm>
            <a:off x="628650" y="1146175"/>
            <a:ext cx="7886700" cy="426865"/>
          </a:xfrm>
        </p:spPr>
        <p:txBody>
          <a:bodyPr>
            <a:normAutofit/>
          </a:bodyPr>
          <a:lstStyle/>
          <a:p>
            <a:r>
              <a:rPr lang="en-US" sz="2400" b="1">
                <a:solidFill>
                  <a:srgbClr val="333333"/>
                </a:solidFill>
                <a:latin typeface="inter-regular"/>
              </a:rPr>
              <a:t>Selective Repeat</a:t>
            </a:r>
            <a:r>
              <a:rPr lang="en-US" sz="2400" b="1">
                <a:solidFill>
                  <a:srgbClr val="333333"/>
                </a:solidFill>
                <a:latin typeface="Times New Roman" panose="02020603050405020304" pitchFamily="18" charset="0"/>
                <a:cs typeface="Times New Roman" panose="02020603050405020304" pitchFamily="18" charset="0"/>
              </a:rPr>
              <a:t> ARQ Protocol</a:t>
            </a:r>
            <a:endParaRPr lang="en-US" sz="2400" dirty="0"/>
          </a:p>
        </p:txBody>
      </p:sp>
      <p:sp>
        <p:nvSpPr>
          <p:cNvPr id="3" name="Content Placeholder 2">
            <a:extLst>
              <a:ext uri="{FF2B5EF4-FFF2-40B4-BE49-F238E27FC236}">
                <a16:creationId xmlns:a16="http://schemas.microsoft.com/office/drawing/2014/main" id="{802BD815-9990-FB9D-FF87-4B971874A117}"/>
              </a:ext>
            </a:extLst>
          </p:cNvPr>
          <p:cNvSpPr>
            <a:spLocks noGrp="1"/>
          </p:cNvSpPr>
          <p:nvPr>
            <p:ph idx="1"/>
          </p:nvPr>
        </p:nvSpPr>
        <p:spPr>
          <a:xfrm>
            <a:off x="449746" y="1906104"/>
            <a:ext cx="8324022" cy="3835883"/>
          </a:xfrm>
        </p:spPr>
        <p:txBody>
          <a:bodyPr>
            <a:noAutofit/>
          </a:bodyPr>
          <a:lstStyle/>
          <a:p>
            <a:pPr algn="just"/>
            <a:r>
              <a:rPr lang="en-US" sz="1600" b="1" dirty="0">
                <a:solidFill>
                  <a:srgbClr val="333333"/>
                </a:solidFill>
                <a:latin typeface="Times New Roman" panose="02020603050405020304" pitchFamily="18" charset="0"/>
                <a:cs typeface="Times New Roman" panose="02020603050405020304" pitchFamily="18" charset="0"/>
              </a:rPr>
              <a:t>Sender Side (in case of no ACK received):</a:t>
            </a:r>
            <a:endParaRPr lang="en-US" sz="1600"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If the sender does not receive an ACK before the timer for a packet expires, the sender retransmits only that packet.</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resets the timer for the retransmitted packet.</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waits for an ACK from the receiver.</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b="1" dirty="0">
                <a:solidFill>
                  <a:srgbClr val="333333"/>
                </a:solidFill>
                <a:latin typeface="Times New Roman" panose="02020603050405020304" pitchFamily="18" charset="0"/>
                <a:cs typeface="Times New Roman" panose="02020603050405020304" pitchFamily="18" charset="0"/>
              </a:rPr>
              <a:t>Sender Side (in case of NAK received):</a:t>
            </a:r>
            <a:endParaRPr lang="en-US" sz="1600"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If the sender receives a NAK from the receiver, the sender retransmits only the packets that were not correctly received.</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resets the timer for each packet that was retransmitted.</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sender waits for an ACK from the receiver.</a:t>
            </a:r>
          </a:p>
          <a:p>
            <a:pPr algn="just"/>
            <a:r>
              <a:rPr lang="en-US" sz="1600" dirty="0">
                <a:solidFill>
                  <a:srgbClr val="333333"/>
                </a:solidFill>
                <a:latin typeface="Times New Roman" panose="02020603050405020304" pitchFamily="18" charset="0"/>
                <a:cs typeface="Times New Roman" panose="02020603050405020304" pitchFamily="18" charset="0"/>
              </a:rPr>
              <a:t>The above steps are repeated until all packets have been successfully received by the receiver. The Selective Repeat ARQ protocol provides a reliable mechanism for transmitting data over a noisy channel while minimizing the number of retransmissions required. It retransmits only the packets that were not correctly received, and buffers out-of-order packets to reduce the number of retransmissions required.</a:t>
            </a:r>
          </a:p>
          <a:p>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270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EB9E-B63F-F79D-18F5-93C76D06E2CB}"/>
              </a:ext>
            </a:extLst>
          </p:cNvPr>
          <p:cNvSpPr>
            <a:spLocks noGrp="1"/>
          </p:cNvSpPr>
          <p:nvPr>
            <p:ph type="title"/>
          </p:nvPr>
        </p:nvSpPr>
        <p:spPr>
          <a:xfrm>
            <a:off x="628650" y="1146175"/>
            <a:ext cx="7886700" cy="426865"/>
          </a:xfrm>
        </p:spPr>
        <p:txBody>
          <a:bodyPr>
            <a:normAutofit/>
          </a:bodyPr>
          <a:lstStyle/>
          <a:p>
            <a:r>
              <a:rPr lang="en-US" sz="2400" b="1" dirty="0">
                <a:solidFill>
                  <a:srgbClr val="333333"/>
                </a:solidFill>
                <a:latin typeface="inter-regular"/>
              </a:rPr>
              <a:t>Selective Repeat</a:t>
            </a:r>
            <a:r>
              <a:rPr lang="en-US" sz="2400" b="1" dirty="0">
                <a:solidFill>
                  <a:srgbClr val="333333"/>
                </a:solidFill>
                <a:latin typeface="Times New Roman" panose="02020603050405020304" pitchFamily="18" charset="0"/>
                <a:cs typeface="Times New Roman" panose="02020603050405020304" pitchFamily="18" charset="0"/>
              </a:rPr>
              <a:t> ARQ Protocol</a:t>
            </a:r>
            <a:endParaRPr lang="en-US" sz="2400" dirty="0"/>
          </a:p>
        </p:txBody>
      </p:sp>
      <p:pic>
        <p:nvPicPr>
          <p:cNvPr id="5122" name="Picture 2" descr="Protocols in Noiseless and Noisy Channel">
            <a:extLst>
              <a:ext uri="{FF2B5EF4-FFF2-40B4-BE49-F238E27FC236}">
                <a16:creationId xmlns:a16="http://schemas.microsoft.com/office/drawing/2014/main" id="{012AB547-B729-B2F9-2958-70F61524C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53" y="1783729"/>
            <a:ext cx="5039450" cy="395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442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57CC-B564-F784-5031-8076950B00A2}"/>
              </a:ext>
            </a:extLst>
          </p:cNvPr>
          <p:cNvSpPr>
            <a:spLocks noGrp="1"/>
          </p:cNvSpPr>
          <p:nvPr>
            <p:ph type="title"/>
          </p:nvPr>
        </p:nvSpPr>
        <p:spPr>
          <a:xfrm>
            <a:off x="841043" y="806244"/>
            <a:ext cx="6434827" cy="896061"/>
          </a:xfrm>
        </p:spPr>
        <p:txBody>
          <a:bodyPr/>
          <a:lstStyle/>
          <a:p>
            <a:r>
              <a:rPr lang="en-US" b="0" i="0" dirty="0">
                <a:solidFill>
                  <a:srgbClr val="273239"/>
                </a:solidFill>
                <a:effectLst/>
                <a:latin typeface="Nunito" pitchFamily="2" charset="0"/>
              </a:rPr>
              <a:t>Piggybacking</a:t>
            </a:r>
            <a:endParaRPr lang="en-US" dirty="0"/>
          </a:p>
        </p:txBody>
      </p:sp>
      <p:sp>
        <p:nvSpPr>
          <p:cNvPr id="3" name="Content Placeholder 2">
            <a:extLst>
              <a:ext uri="{FF2B5EF4-FFF2-40B4-BE49-F238E27FC236}">
                <a16:creationId xmlns:a16="http://schemas.microsoft.com/office/drawing/2014/main" id="{31D52CC5-A23B-5105-9509-4C281E614878}"/>
              </a:ext>
            </a:extLst>
          </p:cNvPr>
          <p:cNvSpPr>
            <a:spLocks noGrp="1"/>
          </p:cNvSpPr>
          <p:nvPr>
            <p:ph idx="1"/>
          </p:nvPr>
        </p:nvSpPr>
        <p:spPr>
          <a:xfrm>
            <a:off x="419194" y="2376933"/>
            <a:ext cx="7574432" cy="3129131"/>
          </a:xfrm>
        </p:spPr>
        <p:txBody>
          <a:bodyPr/>
          <a:lstStyle/>
          <a:p>
            <a:pPr algn="just" fontAlgn="base"/>
            <a:r>
              <a:rPr lang="en-US" sz="1800" dirty="0">
                <a:solidFill>
                  <a:srgbClr val="273239"/>
                </a:solidFill>
                <a:latin typeface="Times New Roman" panose="02020603050405020304" pitchFamily="18" charset="0"/>
                <a:cs typeface="Times New Roman" panose="02020603050405020304" pitchFamily="18" charset="0"/>
              </a:rPr>
              <a:t>Piggybacking is delaying outgoing acknowledgment and attaching it to the next data packet. </a:t>
            </a:r>
          </a:p>
          <a:p>
            <a:pPr algn="just" fontAlgn="base"/>
            <a:r>
              <a:rPr lang="en-US" sz="1800" dirty="0">
                <a:solidFill>
                  <a:srgbClr val="273239"/>
                </a:solidFill>
                <a:latin typeface="Times New Roman" panose="02020603050405020304" pitchFamily="18" charset="0"/>
                <a:cs typeface="Times New Roman" panose="02020603050405020304" pitchFamily="18" charset="0"/>
              </a:rPr>
              <a:t>When a data frame arrives, the receiver waits and does not immediately send the control frame (acknowledgment) back. The receiver waits until its network layer moves to the next data packet. Acknowledgment is associated with this outgoing data frame. Thus, the acknowledgment travels along with the next data frame. This technique in which the outgoing acknowledgment is delayed temporarily is called Piggybacking.</a:t>
            </a:r>
          </a:p>
          <a:p>
            <a:endParaRPr lang="en-US" dirty="0"/>
          </a:p>
        </p:txBody>
      </p:sp>
    </p:spTree>
    <p:extLst>
      <p:ext uri="{BB962C8B-B14F-4D97-AF65-F5344CB8AC3E}">
        <p14:creationId xmlns:p14="http://schemas.microsoft.com/office/powerpoint/2010/main" val="4219049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marL="98552" indent="0">
              <a:spcAft>
                <a:spcPts val="1680"/>
              </a:spcAft>
            </a:pPr>
            <a:r>
              <a:rPr lang="fr-FR" sz="2800" b="1" i="0" u="none" strike="noStrike" baseline="0" dirty="0">
                <a:solidFill>
                  <a:srgbClr val="FF0000"/>
                </a:solidFill>
                <a:latin typeface="Calibri" panose="020F0502020204030204" pitchFamily="34" charset="0"/>
              </a:rPr>
              <a:t>Multiple Access Protocol (Channel Allocation Techniques): </a:t>
            </a:r>
            <a:endParaRPr lang="en-US" sz="2800" b="1" dirty="0">
              <a:solidFill>
                <a:srgbClr val="FF0000"/>
              </a:solidFill>
              <a:latin typeface="Trebuchet MS"/>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288807" y="1545019"/>
            <a:ext cx="8390373" cy="4970591"/>
          </a:xfrm>
          <a:prstGeom prst="rect">
            <a:avLst/>
          </a:prstGeom>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For example, in a classroom full of students, when a teacher asks a question and all the students (or stations) start answering simultaneously (send data at same time) then a lot of chaos(confusion) is created( data overlap or data lost) then it is the job of the teacher (multiple access protocols) to manage the students and make them answer one at a time.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marL="98552" indent="0">
              <a:spcAft>
                <a:spcPts val="1680"/>
              </a:spcAft>
            </a:pPr>
            <a:r>
              <a:rPr lang="fr-FR" sz="2800" b="1" i="0" u="none" strike="noStrike" baseline="0" dirty="0">
                <a:solidFill>
                  <a:srgbClr val="FF0000"/>
                </a:solidFill>
                <a:latin typeface="Calibri" panose="020F0502020204030204" pitchFamily="34" charset="0"/>
              </a:rPr>
              <a:t>Multiple Access Protocol (Channel Allocation Techniques): </a:t>
            </a:r>
            <a:endParaRPr lang="en-US" sz="2800" b="1" dirty="0">
              <a:solidFill>
                <a:srgbClr val="FF0000"/>
              </a:solidFill>
              <a:latin typeface="Trebuchet MS"/>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381771" y="1295779"/>
            <a:ext cx="8390373" cy="1431161"/>
          </a:xfrm>
          <a:prstGeom prst="rect">
            <a:avLst/>
          </a:prstGeom>
        </p:spPr>
        <p:txBody>
          <a:bodyPr wrap="square" rtlCol="0">
            <a:spAutoFit/>
          </a:bodyPr>
          <a:lstStyle/>
          <a:p>
            <a:r>
              <a:rPr lang="en-US" sz="2000" dirty="0">
                <a:latin typeface="Times New Roman" panose="02020603050405020304" pitchFamily="18" charset="0"/>
                <a:cs typeface="Times New Roman" panose="02020603050405020304" pitchFamily="18" charset="0"/>
              </a:rPr>
              <a:t>Thus, protocols are required for sharing data on non dedicated channels. Multiple access protocols can be subdivided further as –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pic>
        <p:nvPicPr>
          <p:cNvPr id="6" name="Picture 5">
            <a:extLst>
              <a:ext uri="{FF2B5EF4-FFF2-40B4-BE49-F238E27FC236}">
                <a16:creationId xmlns:a16="http://schemas.microsoft.com/office/drawing/2014/main" id="{F6F5AF02-B2BA-4E3F-9B74-94AAE114A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411" y="2392259"/>
            <a:ext cx="7333053" cy="3661891"/>
          </a:xfrm>
          <a:prstGeom prst="rect">
            <a:avLst/>
          </a:prstGeom>
        </p:spPr>
      </p:pic>
    </p:spTree>
    <p:extLst>
      <p:ext uri="{BB962C8B-B14F-4D97-AF65-F5344CB8AC3E}">
        <p14:creationId xmlns:p14="http://schemas.microsoft.com/office/powerpoint/2010/main" val="1582491556"/>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marL="98552" indent="0">
              <a:spcAft>
                <a:spcPts val="1680"/>
              </a:spcAft>
            </a:pPr>
            <a:r>
              <a:rPr lang="fr-FR" sz="2800" b="1" i="0" u="none" strike="noStrike" baseline="0" dirty="0">
                <a:solidFill>
                  <a:srgbClr val="FF0000"/>
                </a:solidFill>
                <a:latin typeface="Calibri" panose="020F0502020204030204" pitchFamily="34" charset="0"/>
              </a:rPr>
              <a:t>Random Access Protocol</a:t>
            </a:r>
            <a:endParaRPr lang="en-US" sz="2800" b="1" dirty="0">
              <a:solidFill>
                <a:srgbClr val="FF0000"/>
              </a:solidFill>
              <a:latin typeface="Trebuchet MS"/>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381771" y="1295779"/>
            <a:ext cx="8390373" cy="4201150"/>
          </a:xfrm>
          <a:prstGeom prst="rect">
            <a:avLst/>
          </a:prstGeom>
        </p:spPr>
        <p:txBody>
          <a:bodyPr wrap="square" rtlCol="0">
            <a:spAutoFit/>
          </a:bodyPr>
          <a:lstStyle/>
          <a:p>
            <a:r>
              <a:rPr lang="en-US" sz="2000" dirty="0"/>
              <a:t>In this, all stations have same superiority that is no station has more priority than another station. Any station can send data depending on medium’s state( idle or busy). It has two features: </a:t>
            </a:r>
          </a:p>
          <a:p>
            <a:pPr marL="342900" indent="-342900">
              <a:buFont typeface="Wingdings" panose="05000000000000000000" pitchFamily="2" charset="2"/>
              <a:buChar char="q"/>
            </a:pPr>
            <a:r>
              <a:rPr lang="en-US" sz="2000" dirty="0"/>
              <a:t>There is no fixed time for sending data</a:t>
            </a:r>
          </a:p>
          <a:p>
            <a:pPr marL="342900" indent="-342900">
              <a:buFont typeface="Wingdings" panose="05000000000000000000" pitchFamily="2" charset="2"/>
              <a:buChar char="q"/>
            </a:pPr>
            <a:r>
              <a:rPr lang="en-US" sz="2000" dirty="0"/>
              <a:t>There is no fixed sequence of stations sending data</a:t>
            </a:r>
          </a:p>
          <a:p>
            <a:r>
              <a:rPr lang="en-US" sz="2000" dirty="0"/>
              <a:t>The Random-access protocols are further subdivided as: </a:t>
            </a:r>
          </a:p>
          <a:p>
            <a:pPr marL="457200" indent="-457200">
              <a:buFont typeface="+mj-lt"/>
              <a:buAutoNum type="arabicPeriod"/>
            </a:pPr>
            <a:r>
              <a:rPr lang="en-US" sz="2000" b="1" dirty="0"/>
              <a:t>ALOHA</a:t>
            </a:r>
          </a:p>
          <a:p>
            <a:pPr marL="457200" indent="-457200">
              <a:buFont typeface="+mj-lt"/>
              <a:buAutoNum type="arabicPeriod"/>
            </a:pPr>
            <a:r>
              <a:rPr lang="en-US" sz="2000" b="1" dirty="0"/>
              <a:t>CSMA</a:t>
            </a:r>
          </a:p>
          <a:p>
            <a:pPr marL="457200" indent="-457200">
              <a:buFont typeface="+mj-lt"/>
              <a:buAutoNum type="arabicPeriod"/>
            </a:pPr>
            <a:r>
              <a:rPr lang="en-US" sz="2000" b="1" dirty="0"/>
              <a:t>CSMA/CD</a:t>
            </a:r>
          </a:p>
          <a:p>
            <a:pPr marL="457200" indent="-457200">
              <a:buFont typeface="+mj-lt"/>
              <a:buAutoNum type="arabicPeriod"/>
            </a:pPr>
            <a:r>
              <a:rPr lang="en-US" sz="2000" b="1" dirty="0"/>
              <a:t>CSMA/CA</a:t>
            </a:r>
          </a:p>
          <a:p>
            <a:pPr lvl="1"/>
            <a:endParaRPr lang="en-US" sz="2000" dirty="0"/>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spTree>
    <p:extLst>
      <p:ext uri="{BB962C8B-B14F-4D97-AF65-F5344CB8AC3E}">
        <p14:creationId xmlns:p14="http://schemas.microsoft.com/office/powerpoint/2010/main" val="2502241036"/>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441973"/>
            <a:ext cx="8581225" cy="2046714"/>
          </a:xfrm>
          <a:prstGeom prst="rect">
            <a:avLst/>
          </a:prstGeom>
        </p:spPr>
        <p:txBody>
          <a:bodyPr wrap="square" rtlCol="0">
            <a:spAutoFit/>
          </a:bodyPr>
          <a:lstStyle/>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ALOHA is the earliest random-access method developed for wireless LAN but can be used on any shared medium. In this, multiple stations can transmit data at the same time and can hence lead to collision. The data from the two stations collide.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spTree>
    <p:extLst>
      <p:ext uri="{BB962C8B-B14F-4D97-AF65-F5344CB8AC3E}">
        <p14:creationId xmlns:p14="http://schemas.microsoft.com/office/powerpoint/2010/main" val="565611262"/>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610781"/>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A47D429F-A382-48F2-8D25-2E153E189401}"/>
              </a:ext>
            </a:extLst>
          </p:cNvPr>
          <p:cNvSpPr txBox="1"/>
          <p:nvPr/>
        </p:nvSpPr>
        <p:spPr>
          <a:xfrm>
            <a:off x="281387" y="1651282"/>
            <a:ext cx="8581225" cy="4001095"/>
          </a:xfrm>
          <a:prstGeom prst="rect">
            <a:avLst/>
          </a:prstGeom>
        </p:spPr>
        <p:txBody>
          <a:bodyPr wrap="square" rtlCol="0">
            <a:spAutoFit/>
          </a:bodyPr>
          <a:lstStyle/>
          <a:p>
            <a:pPr lvl="1"/>
            <a:r>
              <a:rPr lang="en-US" b="1" i="0" u="none" strike="noStrike" baseline="0" dirty="0">
                <a:solidFill>
                  <a:srgbClr val="000000"/>
                </a:solidFill>
                <a:latin typeface="Times New Roman" panose="02020603050405020304" pitchFamily="18" charset="0"/>
                <a:cs typeface="Times New Roman" panose="02020603050405020304" pitchFamily="18" charset="0"/>
              </a:rPr>
              <a:t>Pure ALOHA: </a:t>
            </a:r>
            <a:r>
              <a:rPr lang="en-US" dirty="0">
                <a:latin typeface="Times New Roman" panose="02020603050405020304" pitchFamily="18" charset="0"/>
                <a:cs typeface="Times New Roman" panose="02020603050405020304" pitchFamily="18" charset="0"/>
              </a:rPr>
              <a:t>When a station sends data it waits for an acknowledgement. If the acknowledgement doesn’t come within the allotted time, then the station waits for a random amount of time called back-off time (Tb) and re-sends the data. Since different stations wait for different amount of time, the probability of further collision decreases. Even</a:t>
            </a:r>
            <a:r>
              <a:rPr lang="en-US" b="0" i="0" u="none" strike="noStrike" baseline="0" dirty="0">
                <a:solidFill>
                  <a:srgbClr val="000000"/>
                </a:solidFill>
                <a:latin typeface="Times New Roman" panose="02020603050405020304" pitchFamily="18" charset="0"/>
                <a:cs typeface="Times New Roman" panose="02020603050405020304" pitchFamily="18" charset="0"/>
              </a:rPr>
              <a:t> if one bit of a frame coexists on the channel with one bit from another frame, there is a collision and both will be destroyed. </a:t>
            </a:r>
          </a:p>
          <a:p>
            <a:pPr lvl="1"/>
            <a:r>
              <a:rPr lang="en-US" b="1" i="0" u="none" strike="noStrike" baseline="0" dirty="0">
                <a:solidFill>
                  <a:srgbClr val="000000"/>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Maximum Throughput=18.4%or 0.184 </a:t>
            </a:r>
          </a:p>
          <a:p>
            <a:pPr lvl="1">
              <a:lnSpc>
                <a:spcPct val="150000"/>
              </a:lnSpc>
            </a:pPr>
            <a:r>
              <a:rPr lang="en-US" dirty="0">
                <a:latin typeface="Times New Roman" panose="02020603050405020304" pitchFamily="18" charset="0"/>
                <a:cs typeface="Times New Roman" panose="02020603050405020304" pitchFamily="18" charset="0"/>
              </a:rPr>
              <a:t>Meaning only </a:t>
            </a:r>
            <a:r>
              <a:rPr lang="en-US" b="1" dirty="0">
                <a:latin typeface="Times New Roman" panose="02020603050405020304" pitchFamily="18" charset="0"/>
                <a:cs typeface="Times New Roman" panose="02020603050405020304" pitchFamily="18" charset="0"/>
              </a:rPr>
              <a:t>18.4% of the total channel capacity</a:t>
            </a:r>
            <a:r>
              <a:rPr lang="en-US" dirty="0">
                <a:latin typeface="Times New Roman" panose="02020603050405020304" pitchFamily="18" charset="0"/>
                <a:cs typeface="Times New Roman" panose="02020603050405020304" pitchFamily="18" charset="0"/>
              </a:rPr>
              <a:t> is effectively used.</a:t>
            </a:r>
          </a:p>
          <a:p>
            <a:pPr lvl="1">
              <a:lnSpc>
                <a:spcPct val="150000"/>
              </a:lnSpc>
            </a:pPr>
            <a:r>
              <a:rPr lang="en-US" dirty="0">
                <a:latin typeface="Times New Roman" panose="02020603050405020304" pitchFamily="18" charset="0"/>
                <a:cs typeface="Times New Roman" panose="02020603050405020304" pitchFamily="18" charset="0"/>
              </a:rPr>
              <a:t>Most of the time, frames </a:t>
            </a:r>
            <a:r>
              <a:rPr lang="en-US" b="1" dirty="0">
                <a:latin typeface="Times New Roman" panose="02020603050405020304" pitchFamily="18" charset="0"/>
                <a:cs typeface="Times New Roman" panose="02020603050405020304" pitchFamily="18" charset="0"/>
              </a:rPr>
              <a:t>collide or get lost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spTree>
    <p:extLst>
      <p:ext uri="{BB962C8B-B14F-4D97-AF65-F5344CB8AC3E}">
        <p14:creationId xmlns:p14="http://schemas.microsoft.com/office/powerpoint/2010/main" val="1066060434"/>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733B-433A-FF89-54BA-2F9A5EBA0BF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1D2AFEE-7BA1-D7D2-790E-F33B43FDD5BB}"/>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18933F65-36EB-DB40-60AA-6ED16CF67865}"/>
              </a:ext>
            </a:extLst>
          </p:cNvPr>
          <p:cNvSpPr/>
          <p:nvPr/>
        </p:nvSpPr>
        <p:spPr>
          <a:xfrm>
            <a:off x="190919" y="610781"/>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FE377346-8410-1340-C271-FD1B3990409D}"/>
              </a:ext>
            </a:extLst>
          </p:cNvPr>
          <p:cNvSpPr txBox="1"/>
          <p:nvPr/>
        </p:nvSpPr>
        <p:spPr>
          <a:xfrm>
            <a:off x="281387" y="1651282"/>
            <a:ext cx="8581225" cy="815608"/>
          </a:xfrm>
          <a:prstGeom prst="rect">
            <a:avLst/>
          </a:prstGeom>
        </p:spPr>
        <p:txBody>
          <a:bodyPr wrap="square" rtlCol="0">
            <a:spAutoFit/>
          </a:bodyPr>
          <a:lstStyle/>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pic>
        <p:nvPicPr>
          <p:cNvPr id="6" name="Picture 5">
            <a:extLst>
              <a:ext uri="{FF2B5EF4-FFF2-40B4-BE49-F238E27FC236}">
                <a16:creationId xmlns:a16="http://schemas.microsoft.com/office/drawing/2014/main" id="{45384F4A-BEA3-F1C1-9714-89139C3605DB}"/>
              </a:ext>
            </a:extLst>
          </p:cNvPr>
          <p:cNvPicPr>
            <a:picLocks noChangeAspect="1"/>
          </p:cNvPicPr>
          <p:nvPr/>
        </p:nvPicPr>
        <p:blipFill>
          <a:blip r:embed="rId2"/>
          <a:stretch>
            <a:fillRect/>
          </a:stretch>
        </p:blipFill>
        <p:spPr>
          <a:xfrm>
            <a:off x="281387" y="1505787"/>
            <a:ext cx="8611802" cy="5382376"/>
          </a:xfrm>
          <a:prstGeom prst="rect">
            <a:avLst/>
          </a:prstGeom>
        </p:spPr>
      </p:pic>
    </p:spTree>
    <p:extLst>
      <p:ext uri="{BB962C8B-B14F-4D97-AF65-F5344CB8AC3E}">
        <p14:creationId xmlns:p14="http://schemas.microsoft.com/office/powerpoint/2010/main" val="2934858958"/>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7D0C-1D38-5674-C181-8E56D8A9D93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9863A0D-DDC0-FD11-A99D-9B932A96843E}"/>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6B515FC2-406E-0437-1428-A3F30DC74A1B}"/>
              </a:ext>
            </a:extLst>
          </p:cNvPr>
          <p:cNvSpPr/>
          <p:nvPr/>
        </p:nvSpPr>
        <p:spPr>
          <a:xfrm>
            <a:off x="190919" y="610781"/>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0A255CC2-758B-0CE3-F753-4CB46256D806}"/>
              </a:ext>
            </a:extLst>
          </p:cNvPr>
          <p:cNvSpPr txBox="1"/>
          <p:nvPr/>
        </p:nvSpPr>
        <p:spPr>
          <a:xfrm>
            <a:off x="190919" y="1147005"/>
            <a:ext cx="8581225" cy="815608"/>
          </a:xfrm>
          <a:prstGeom prst="rect">
            <a:avLst/>
          </a:prstGeom>
        </p:spPr>
        <p:txBody>
          <a:bodyPr wrap="square" rtlCol="0">
            <a:spAutoFit/>
          </a:bodyPr>
          <a:lstStyle/>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pic>
        <p:nvPicPr>
          <p:cNvPr id="6" name="Picture 5">
            <a:extLst>
              <a:ext uri="{FF2B5EF4-FFF2-40B4-BE49-F238E27FC236}">
                <a16:creationId xmlns:a16="http://schemas.microsoft.com/office/drawing/2014/main" id="{6072A797-A2B2-A550-6C58-3115E9124341}"/>
              </a:ext>
            </a:extLst>
          </p:cNvPr>
          <p:cNvPicPr>
            <a:picLocks noChangeAspect="1"/>
          </p:cNvPicPr>
          <p:nvPr/>
        </p:nvPicPr>
        <p:blipFill>
          <a:blip r:embed="rId2"/>
          <a:stretch>
            <a:fillRect/>
          </a:stretch>
        </p:blipFill>
        <p:spPr>
          <a:xfrm>
            <a:off x="1054844" y="2163098"/>
            <a:ext cx="7220353" cy="3886630"/>
          </a:xfrm>
          <a:prstGeom prst="rect">
            <a:avLst/>
          </a:prstGeom>
        </p:spPr>
      </p:pic>
    </p:spTree>
    <p:extLst>
      <p:ext uri="{BB962C8B-B14F-4D97-AF65-F5344CB8AC3E}">
        <p14:creationId xmlns:p14="http://schemas.microsoft.com/office/powerpoint/2010/main" val="51329585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304800" y="850392"/>
            <a:ext cx="8758518" cy="5844698"/>
          </a:xfrm>
          <a:prstGeom prst="rect">
            <a:avLst/>
          </a:prstGeom>
        </p:spPr>
        <p:txBody>
          <a:bodyPr lIns="0" tIns="0" rIns="0" bIns="0">
            <a:noAutofit/>
          </a:bodyPr>
          <a:lstStyle/>
          <a:p>
            <a:pPr marL="88900" indent="0">
              <a:spcAft>
                <a:spcPts val="1680"/>
              </a:spcAft>
            </a:pPr>
            <a:r>
              <a:rPr lang="en-US" sz="3300" b="1" dirty="0">
                <a:solidFill>
                  <a:srgbClr val="424354"/>
                </a:solidFill>
                <a:latin typeface="Trebuchet MS"/>
              </a:rPr>
              <a:t>Functions of DLL</a:t>
            </a:r>
          </a:p>
          <a:p>
            <a:r>
              <a:rPr lang="en-US" sz="2000" b="1" i="0" u="none" strike="noStrike" baseline="0" dirty="0">
                <a:solidFill>
                  <a:srgbClr val="000000"/>
                </a:solidFill>
                <a:latin typeface="Calibri" panose="020F0502020204030204" pitchFamily="34" charset="0"/>
              </a:rPr>
              <a:t>Types of Framing </a:t>
            </a:r>
          </a:p>
          <a:p>
            <a:r>
              <a:rPr lang="en-US" sz="2000" b="0" i="0" u="none" strike="noStrike" baseline="0" dirty="0">
                <a:solidFill>
                  <a:srgbClr val="000000"/>
                </a:solidFill>
                <a:latin typeface="Calibri" panose="020F0502020204030204" pitchFamily="34" charset="0"/>
              </a:rPr>
              <a:t>Framing can be of two types, fixed sized framing and variable sized framing. </a:t>
            </a:r>
          </a:p>
          <a:p>
            <a:r>
              <a:rPr lang="en-US" sz="2000" b="1" i="1" u="none" strike="noStrike" baseline="0" dirty="0">
                <a:solidFill>
                  <a:srgbClr val="000000"/>
                </a:solidFill>
                <a:latin typeface="Calibri" panose="020F0502020204030204" pitchFamily="34" charset="0"/>
              </a:rPr>
              <a:t>Fixed-sized Framing </a:t>
            </a:r>
          </a:p>
          <a:p>
            <a:r>
              <a:rPr lang="en-US" sz="2000" b="0" i="0" u="none" strike="noStrike" baseline="0" dirty="0">
                <a:solidFill>
                  <a:srgbClr val="000000"/>
                </a:solidFill>
                <a:latin typeface="Calibri" panose="020F0502020204030204" pitchFamily="34" charset="0"/>
              </a:rPr>
              <a:t>Here the size of the frame is fixed and so the frame length acts as delimiter of the frame. Consequently, it does not require additional boundary bits to identify the start and end of the frame. </a:t>
            </a:r>
          </a:p>
          <a:p>
            <a:endParaRPr lang="en-US" sz="2000" b="0" i="0" u="none" strike="noStrike" baseline="0" dirty="0">
              <a:solidFill>
                <a:srgbClr val="000000"/>
              </a:solidFill>
              <a:latin typeface="Calibri" panose="020F0502020204030204" pitchFamily="34" charset="0"/>
            </a:endParaRPr>
          </a:p>
          <a:p>
            <a:r>
              <a:rPr lang="en-US" sz="2000" b="1" i="1" u="none" strike="noStrike" baseline="0" dirty="0">
                <a:solidFill>
                  <a:srgbClr val="000000"/>
                </a:solidFill>
                <a:latin typeface="Calibri" panose="020F0502020204030204" pitchFamily="34" charset="0"/>
              </a:rPr>
              <a:t>Variable – Sized Framing </a:t>
            </a:r>
            <a:endParaRPr lang="en-US" sz="2000" b="1"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Here, the size of each frame to be transmitted may be different. So additional mechanisms are kept to mark the end of one frame and the beginning of the next frame. </a:t>
            </a:r>
          </a:p>
          <a:p>
            <a:r>
              <a:rPr lang="en-US" sz="2000" b="0" i="0" u="none" strike="noStrike" baseline="0" dirty="0">
                <a:solidFill>
                  <a:srgbClr val="000000"/>
                </a:solidFill>
                <a:latin typeface="Calibri" panose="020F0502020204030204" pitchFamily="34" charset="0"/>
              </a:rPr>
              <a:t>It is used in local area networks. </a:t>
            </a:r>
            <a:endParaRPr lang="en-US" sz="2000" dirty="0">
              <a:latin typeface="Arial"/>
            </a:endParaRPr>
          </a:p>
        </p:txBody>
      </p:sp>
    </p:spTree>
    <p:extLst>
      <p:ext uri="{BB962C8B-B14F-4D97-AF65-F5344CB8AC3E}">
        <p14:creationId xmlns:p14="http://schemas.microsoft.com/office/powerpoint/2010/main" val="1290900617"/>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100329"/>
            <a:ext cx="8581225" cy="1431161"/>
          </a:xfrm>
          <a:prstGeom prst="rect">
            <a:avLst/>
          </a:prstGeom>
        </p:spPr>
        <p:txBody>
          <a:bodyPr wrap="square" rtlCol="0">
            <a:spAutoFit/>
          </a:bodyPr>
          <a:lstStyle/>
          <a:p>
            <a:pPr lvl="1"/>
            <a:r>
              <a:rPr lang="en-US" sz="2000" b="1" dirty="0"/>
              <a:t>Slotted Aloha:</a:t>
            </a:r>
            <a:r>
              <a:rPr lang="en-US" sz="2000" dirty="0"/>
              <a:t> </a:t>
            </a:r>
            <a:br>
              <a:rPr lang="en-US" sz="2000" dirty="0"/>
            </a:br>
            <a:endParaRPr lang="en-US" sz="2000" dirty="0"/>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sp>
        <p:nvSpPr>
          <p:cNvPr id="13" name="Rectangle 8">
            <a:extLst>
              <a:ext uri="{FF2B5EF4-FFF2-40B4-BE49-F238E27FC236}">
                <a16:creationId xmlns:a16="http://schemas.microsoft.com/office/drawing/2014/main" id="{4F92E65E-2590-BA41-E377-2BB3FDD7C97A}"/>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9">
            <a:extLst>
              <a:ext uri="{FF2B5EF4-FFF2-40B4-BE49-F238E27FC236}">
                <a16:creationId xmlns:a16="http://schemas.microsoft.com/office/drawing/2014/main" id="{47B3635A-9B76-9854-487F-D6CE4D2465E7}"/>
              </a:ext>
            </a:extLst>
          </p:cNvPr>
          <p:cNvSpPr>
            <a:spLocks noChangeArrowheads="1"/>
          </p:cNvSpPr>
          <p:nvPr/>
        </p:nvSpPr>
        <p:spPr bwMode="auto">
          <a:xfrm>
            <a:off x="371856" y="1472726"/>
            <a:ext cx="830729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Slotted ALOHA is a time-based protocol where time is divided into equal slots, and stations can only send data at the beginning of these time slots. This reduces the chance of collisions compared to Pure ALOHA.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it Works: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is divided into fixed-size slots equal to the transmission time of one frame.</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station must wait for the next time slot to begin transmission.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no other station transmits in the same slot, the transmission succeeds.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two or more stations transmit in the same slot, a collision occurs, and all involved stations retransmit after a random delay.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6430605"/>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F2798-8DE1-02CC-AAB6-C0839166B6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76C350A-ADC5-31B4-461C-BB3FCD7D365D}"/>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D942DCD0-D5C4-C7BF-6056-6C830833B44D}"/>
              </a:ext>
            </a:extLst>
          </p:cNvPr>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CA5DB775-7B53-4C96-EEA8-B7BA0C9F7A9F}"/>
              </a:ext>
            </a:extLst>
          </p:cNvPr>
          <p:cNvSpPr txBox="1"/>
          <p:nvPr/>
        </p:nvSpPr>
        <p:spPr>
          <a:xfrm>
            <a:off x="190919" y="1100329"/>
            <a:ext cx="8581225" cy="1431161"/>
          </a:xfrm>
          <a:prstGeom prst="rect">
            <a:avLst/>
          </a:prstGeom>
        </p:spPr>
        <p:txBody>
          <a:bodyPr wrap="square" rtlCol="0">
            <a:spAutoFit/>
          </a:bodyPr>
          <a:lstStyle/>
          <a:p>
            <a:pPr lvl="1"/>
            <a:r>
              <a:rPr lang="en-US" sz="2000" b="1" dirty="0"/>
              <a:t>Slotted Aloha:</a:t>
            </a:r>
            <a:r>
              <a:rPr lang="en-US" sz="2000" dirty="0"/>
              <a:t> </a:t>
            </a:r>
            <a:br>
              <a:rPr lang="en-US" sz="2000" dirty="0"/>
            </a:br>
            <a:endParaRPr lang="en-US" sz="2000" dirty="0"/>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sp>
        <p:nvSpPr>
          <p:cNvPr id="13" name="Rectangle 8">
            <a:extLst>
              <a:ext uri="{FF2B5EF4-FFF2-40B4-BE49-F238E27FC236}">
                <a16:creationId xmlns:a16="http://schemas.microsoft.com/office/drawing/2014/main" id="{BC2C2359-6FCA-74D2-5A72-99F023DD3497}"/>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28048D5B-B0ED-D633-3E43-780F3CBF071F}"/>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6775FD26-5D0D-3A9A-B248-F0281FEC4EA2}"/>
              </a:ext>
            </a:extLst>
          </p:cNvPr>
          <p:cNvSpPr txBox="1"/>
          <p:nvPr/>
        </p:nvSpPr>
        <p:spPr>
          <a:xfrm>
            <a:off x="373626" y="1917290"/>
            <a:ext cx="7816645" cy="3416320"/>
          </a:xfrm>
          <a:prstGeom prst="rect">
            <a:avLst/>
          </a:prstGeom>
        </p:spPr>
        <p:txBody>
          <a:bodyPr wrap="square" rtlCol="0">
            <a:spAutoFit/>
          </a:bodyPr>
          <a:lstStyle/>
          <a:p>
            <a:pPr lvl="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Why It's Better than Pure ALOHA:</a:t>
            </a:r>
          </a:p>
          <a:p>
            <a:pPr lvl="0"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Collisions can only happen at the beginning of a slot.</a:t>
            </a:r>
          </a:p>
          <a:p>
            <a:pPr lvl="0"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The vulnerable period is reduced from 2 × frame time (in Pure ALOHA) to 1 × frame time in Slotted ALOHA.</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Efficiency (Throughput):</a:t>
            </a:r>
          </a:p>
          <a:p>
            <a:pPr lvl="0" eaLnBrk="0" fontAlgn="base" hangingPunct="0">
              <a:lnSpc>
                <a:spcPct val="150000"/>
              </a:lnSpc>
              <a:spcBef>
                <a:spcPct val="0"/>
              </a:spcBef>
              <a:spcAft>
                <a:spcPct val="0"/>
              </a:spcAft>
            </a:pPr>
            <a:r>
              <a:rPr lang="en-US" altLang="en-US" dirty="0">
                <a:latin typeface="Times New Roman" panose="02020603050405020304" pitchFamily="18" charset="0"/>
                <a:cs typeface="Times New Roman" panose="02020603050405020304" pitchFamily="18" charset="0"/>
              </a:rPr>
              <a:t>Max Throughput=36.8% or 0.368</a:t>
            </a:r>
          </a:p>
          <a:p>
            <a:pPr lvl="0" eaLnBrk="0" fontAlgn="base" hangingPunct="0">
              <a:lnSpc>
                <a:spcPct val="150000"/>
              </a:lnSpc>
              <a:spcBef>
                <a:spcPct val="0"/>
              </a:spcBef>
              <a:spcAft>
                <a:spcPct val="0"/>
              </a:spcAft>
            </a:pPr>
            <a:r>
              <a:rPr lang="en-US" altLang="en-US" dirty="0">
                <a:latin typeface="Times New Roman" panose="02020603050405020304" pitchFamily="18" charset="0"/>
                <a:cs typeface="Times New Roman" panose="02020603050405020304" pitchFamily="18" charset="0"/>
              </a:rPr>
              <a:t>This means about </a:t>
            </a:r>
            <a:r>
              <a:rPr lang="en-US" altLang="en-US" b="1" dirty="0">
                <a:latin typeface="Times New Roman" panose="02020603050405020304" pitchFamily="18" charset="0"/>
                <a:cs typeface="Times New Roman" panose="02020603050405020304" pitchFamily="18" charset="0"/>
              </a:rPr>
              <a:t>36.8% of the time slots</a:t>
            </a:r>
            <a:r>
              <a:rPr lang="en-US" altLang="en-US" dirty="0">
                <a:latin typeface="Times New Roman" panose="02020603050405020304" pitchFamily="18" charset="0"/>
                <a:cs typeface="Times New Roman" panose="02020603050405020304" pitchFamily="18" charset="0"/>
              </a:rPr>
              <a:t> carry successful transmissions.</a:t>
            </a:r>
          </a:p>
          <a:p>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8115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09E9C-0961-AD5D-62BC-BD8E327F1BB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DC3A144-2353-2E88-ADA4-2A9FA4BAE8AC}"/>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27E5613E-58E1-8817-CA06-34EB5B26EE2C}"/>
              </a:ext>
            </a:extLst>
          </p:cNvPr>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ALOHA</a:t>
            </a:r>
          </a:p>
        </p:txBody>
      </p:sp>
      <p:sp>
        <p:nvSpPr>
          <p:cNvPr id="3" name="TextBox 2">
            <a:extLst>
              <a:ext uri="{FF2B5EF4-FFF2-40B4-BE49-F238E27FC236}">
                <a16:creationId xmlns:a16="http://schemas.microsoft.com/office/drawing/2014/main" id="{F4288973-D809-D43F-B67E-EFFDBE79C446}"/>
              </a:ext>
            </a:extLst>
          </p:cNvPr>
          <p:cNvSpPr txBox="1"/>
          <p:nvPr/>
        </p:nvSpPr>
        <p:spPr>
          <a:xfrm>
            <a:off x="190919" y="1100329"/>
            <a:ext cx="8581225" cy="1123384"/>
          </a:xfrm>
          <a:prstGeom prst="rect">
            <a:avLst/>
          </a:prstGeom>
        </p:spPr>
        <p:txBody>
          <a:bodyPr wrap="square" rtlCol="0">
            <a:spAutoFit/>
          </a:bodyPr>
          <a:lstStyle/>
          <a:p>
            <a:pPr lvl="1"/>
            <a:r>
              <a:rPr lang="en-US" sz="2000" b="1" dirty="0"/>
              <a:t>Slotted Aloha:</a:t>
            </a:r>
            <a:r>
              <a:rPr lang="en-US" sz="2000" dirty="0"/>
              <a:t> </a:t>
            </a:r>
            <a:br>
              <a:rPr lang="en-US" sz="2000"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solidFill>
                <a:schemeClr val="accent1"/>
              </a:solidFill>
            </a:endParaRPr>
          </a:p>
        </p:txBody>
      </p:sp>
      <p:pic>
        <p:nvPicPr>
          <p:cNvPr id="7" name="Picture 6">
            <a:extLst>
              <a:ext uri="{FF2B5EF4-FFF2-40B4-BE49-F238E27FC236}">
                <a16:creationId xmlns:a16="http://schemas.microsoft.com/office/drawing/2014/main" id="{7DC420C9-D4BF-951A-152B-44F2C6555A26}"/>
              </a:ext>
            </a:extLst>
          </p:cNvPr>
          <p:cNvPicPr>
            <a:picLocks noChangeAspect="1"/>
          </p:cNvPicPr>
          <p:nvPr/>
        </p:nvPicPr>
        <p:blipFill>
          <a:blip r:embed="rId2"/>
          <a:stretch>
            <a:fillRect/>
          </a:stretch>
        </p:blipFill>
        <p:spPr>
          <a:xfrm>
            <a:off x="1067616" y="2104987"/>
            <a:ext cx="7008767" cy="3682847"/>
          </a:xfrm>
          <a:prstGeom prst="rect">
            <a:avLst/>
          </a:prstGeom>
        </p:spPr>
      </p:pic>
    </p:spTree>
    <p:extLst>
      <p:ext uri="{BB962C8B-B14F-4D97-AF65-F5344CB8AC3E}">
        <p14:creationId xmlns:p14="http://schemas.microsoft.com/office/powerpoint/2010/main" val="3169504852"/>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CSMA</a:t>
            </a: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5524589"/>
          </a:xfrm>
          <a:prstGeom prst="rect">
            <a:avLst/>
          </a:prstGeom>
        </p:spPr>
        <p:txBody>
          <a:bodyPr wrap="square" rtlCol="0">
            <a:spAutoFit/>
          </a:bodyPr>
          <a:lstStyle/>
          <a:p>
            <a:r>
              <a:rPr lang="en-US" dirty="0">
                <a:latin typeface="Times New Roman" panose="02020603050405020304" pitchFamily="18" charset="0"/>
                <a:cs typeface="Times New Roman" panose="02020603050405020304" pitchFamily="18" charset="0"/>
              </a:rPr>
              <a:t>Carrier Sense Multiple Access (CSMA) is a method used in computer networks to manage how devices share a communication channel to transfer the data between two devices. In this protocol, each device first sense the channel before sending the data. If the channel is busy, the device waits until it is free. CSMA is commonly used in technologies like Ethernet and Wi-Fi.</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CSMA Works (Steps):</a:t>
            </a:r>
          </a:p>
          <a:p>
            <a:r>
              <a:rPr lang="en-US" b="1" dirty="0">
                <a:latin typeface="Times New Roman" panose="02020603050405020304" pitchFamily="18" charset="0"/>
                <a:cs typeface="Times New Roman" panose="02020603050405020304" pitchFamily="18" charset="0"/>
              </a:rPr>
              <a:t>Carrier Sense: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Check if the communication channel is </a:t>
            </a:r>
            <a:r>
              <a:rPr lang="en-US" b="1" dirty="0">
                <a:latin typeface="Times New Roman" panose="02020603050405020304" pitchFamily="18" charset="0"/>
                <a:cs typeface="Times New Roman" panose="02020603050405020304" pitchFamily="18" charset="0"/>
              </a:rPr>
              <a:t>idle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If Idle: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Start transmitting the data.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If Busy: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Wait for the channel to become free.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Collision Possibility: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Even if the channel is free when checked, two stations might transmit </a:t>
            </a:r>
            <a:r>
              <a:rPr lang="en-US" b="1" dirty="0">
                <a:latin typeface="Times New Roman" panose="02020603050405020304" pitchFamily="18" charset="0"/>
                <a:cs typeface="Times New Roman" panose="02020603050405020304" pitchFamily="18" charset="0"/>
              </a:rPr>
              <a:t>at the same time</a:t>
            </a:r>
            <a:r>
              <a:rPr lang="en-US" dirty="0">
                <a:latin typeface="Times New Roman" panose="02020603050405020304" pitchFamily="18" charset="0"/>
                <a:cs typeface="Times New Roman" panose="02020603050405020304" pitchFamily="18" charset="0"/>
              </a:rPr>
              <a:t> (nearly), causing a </a:t>
            </a:r>
            <a:r>
              <a:rPr lang="en-US" b="1" dirty="0">
                <a:latin typeface="Times New Roman" panose="02020603050405020304" pitchFamily="18" charset="0"/>
                <a:cs typeface="Times New Roman" panose="02020603050405020304" pitchFamily="18" charset="0"/>
              </a:rPr>
              <a:t>collision</a:t>
            </a:r>
            <a:r>
              <a:rPr lang="en-US" dirty="0">
                <a:latin typeface="Times New Roman" panose="02020603050405020304" pitchFamily="18" charset="0"/>
                <a:cs typeface="Times New Roman" panose="02020603050405020304" pitchFamily="18" charset="0"/>
              </a:rPr>
              <a:t>.</a:t>
            </a:r>
          </a:p>
          <a:p>
            <a:endParaRPr lang="en-US" sz="1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46601"/>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CSMA</a:t>
            </a: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4262705"/>
          </a:xfrm>
          <a:prstGeom prst="rect">
            <a:avLst/>
          </a:prstGeom>
        </p:spPr>
        <p:txBody>
          <a:bodyPr wrap="square" rtlCol="0">
            <a:spAutoFit/>
          </a:bodyPr>
          <a:lstStyle/>
          <a:p>
            <a:r>
              <a:rPr lang="en-US" sz="2000" b="1" dirty="0">
                <a:latin typeface="Times New Roman" panose="02020603050405020304" pitchFamily="18" charset="0"/>
                <a:cs typeface="Times New Roman" panose="02020603050405020304" pitchFamily="18" charset="0"/>
              </a:rPr>
              <a:t>CSMA access modes- </a:t>
            </a:r>
          </a:p>
          <a:p>
            <a:pPr marL="342900" indent="-34290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1-Persistent CSMA</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station listens to the channel.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idle, it immediately transmits (with 100% probability).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busy, it keeps sensing until the channel is free, then sends immediately.</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Problem:</a:t>
            </a:r>
          </a:p>
          <a:p>
            <a:pPr>
              <a:lnSpc>
                <a:spcPct val="150000"/>
              </a:lnSpc>
            </a:pPr>
            <a:r>
              <a:rPr lang="en-US" sz="2000" dirty="0">
                <a:latin typeface="Times New Roman" panose="02020603050405020304" pitchFamily="18" charset="0"/>
                <a:cs typeface="Times New Roman" panose="02020603050405020304" pitchFamily="18" charset="0"/>
              </a:rPr>
              <a:t>If multiple stations are waiting, they all transmit as soon as the channel is free, causing collisions.</a:t>
            </a:r>
          </a:p>
          <a:p>
            <a:endParaRPr lang="en-US" sz="1100" dirty="0">
              <a:solidFill>
                <a:schemeClr val="accent1"/>
              </a:solidFill>
            </a:endParaRPr>
          </a:p>
        </p:txBody>
      </p:sp>
    </p:spTree>
    <p:extLst>
      <p:ext uri="{BB962C8B-B14F-4D97-AF65-F5344CB8AC3E}">
        <p14:creationId xmlns:p14="http://schemas.microsoft.com/office/powerpoint/2010/main" val="315964711"/>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E72C1-6089-7FBB-0910-7C935384022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8032EB8-56F1-A91D-28A3-3F2E201CE7EE}"/>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0DED31DE-7CDF-2799-9295-EB60D047D471}"/>
              </a:ext>
            </a:extLst>
          </p:cNvPr>
          <p:cNvSpPr/>
          <p:nvPr/>
        </p:nvSpPr>
        <p:spPr>
          <a:xfrm>
            <a:off x="190919" y="834013"/>
            <a:ext cx="8772211" cy="4509131"/>
          </a:xfrm>
          <a:prstGeom prst="rect">
            <a:avLst/>
          </a:prstGeom>
        </p:spPr>
        <p:txBody>
          <a:bodyPr lIns="0" tIns="0" rIns="0" bIns="0">
            <a:noAutofit/>
          </a:bodyPr>
          <a:lstStyle/>
          <a:p>
            <a:pPr algn="ctr"/>
            <a:r>
              <a:rPr lang="en-US" sz="2800" b="1" dirty="0">
                <a:solidFill>
                  <a:srgbClr val="FF0000"/>
                </a:solidFill>
              </a:rPr>
              <a:t>CSMA</a:t>
            </a:r>
          </a:p>
        </p:txBody>
      </p:sp>
      <p:sp>
        <p:nvSpPr>
          <p:cNvPr id="3" name="TextBox 2">
            <a:extLst>
              <a:ext uri="{FF2B5EF4-FFF2-40B4-BE49-F238E27FC236}">
                <a16:creationId xmlns:a16="http://schemas.microsoft.com/office/drawing/2014/main" id="{52513CA8-1697-0232-DF20-B105B11F076B}"/>
              </a:ext>
            </a:extLst>
          </p:cNvPr>
          <p:cNvSpPr txBox="1"/>
          <p:nvPr/>
        </p:nvSpPr>
        <p:spPr>
          <a:xfrm>
            <a:off x="190919" y="1381682"/>
            <a:ext cx="8581225" cy="4262705"/>
          </a:xfrm>
          <a:prstGeom prst="rect">
            <a:avLst/>
          </a:prstGeom>
        </p:spPr>
        <p:txBody>
          <a:bodyPr wrap="square" rtlCol="0">
            <a:spAutoFit/>
          </a:bodyPr>
          <a:lstStyle/>
          <a:p>
            <a:r>
              <a:rPr lang="en-US" sz="2000" b="1" dirty="0">
                <a:latin typeface="Times New Roman" panose="02020603050405020304" pitchFamily="18" charset="0"/>
                <a:cs typeface="Times New Roman" panose="02020603050405020304" pitchFamily="18" charset="0"/>
              </a:rPr>
              <a:t>CSMA access modes- </a:t>
            </a:r>
          </a:p>
          <a:p>
            <a:pPr marL="342900" indent="-34290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Non-Persistent CSMA</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station senses the channel.</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If busy</a:t>
            </a:r>
            <a:r>
              <a:rPr lang="en-US" sz="2000" dirty="0">
                <a:latin typeface="Times New Roman" panose="02020603050405020304" pitchFamily="18" charset="0"/>
                <a:cs typeface="Times New Roman" panose="02020603050405020304" pitchFamily="18" charset="0"/>
              </a:rPr>
              <a:t>, it </a:t>
            </a:r>
            <a:r>
              <a:rPr lang="en-US" sz="2000" b="1" dirty="0">
                <a:latin typeface="Times New Roman" panose="02020603050405020304" pitchFamily="18" charset="0"/>
                <a:cs typeface="Times New Roman" panose="02020603050405020304" pitchFamily="18" charset="0"/>
              </a:rPr>
              <a:t>waits a random time</a:t>
            </a:r>
            <a:r>
              <a:rPr lang="en-US" sz="2000" dirty="0">
                <a:latin typeface="Times New Roman" panose="02020603050405020304" pitchFamily="18" charset="0"/>
                <a:cs typeface="Times New Roman" panose="02020603050405020304" pitchFamily="18" charset="0"/>
              </a:rPr>
              <a:t>, then checks again.</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If idle</a:t>
            </a:r>
            <a:r>
              <a:rPr lang="en-US" sz="2000" dirty="0">
                <a:latin typeface="Times New Roman" panose="02020603050405020304" pitchFamily="18" charset="0"/>
                <a:cs typeface="Times New Roman" panose="02020603050405020304" pitchFamily="18" charset="0"/>
              </a:rPr>
              <a:t>, it transmits.</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Advantage: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Reduces chances of collision by </a:t>
            </a:r>
            <a:r>
              <a:rPr lang="en-US" sz="2000" b="1" dirty="0">
                <a:latin typeface="Times New Roman" panose="02020603050405020304" pitchFamily="18" charset="0"/>
                <a:cs typeface="Times New Roman" panose="02020603050405020304" pitchFamily="18" charset="0"/>
              </a:rPr>
              <a:t>not crowding</a:t>
            </a:r>
            <a:r>
              <a:rPr lang="en-US" sz="2000" dirty="0">
                <a:latin typeface="Times New Roman" panose="02020603050405020304" pitchFamily="18" charset="0"/>
                <a:cs typeface="Times New Roman" panose="02020603050405020304" pitchFamily="18" charset="0"/>
              </a:rPr>
              <a:t> the channel right after it becomes free.</a:t>
            </a:r>
          </a:p>
          <a:p>
            <a:endParaRPr lang="en-US" sz="1100" dirty="0">
              <a:solidFill>
                <a:schemeClr val="accent1"/>
              </a:solidFill>
            </a:endParaRPr>
          </a:p>
        </p:txBody>
      </p:sp>
    </p:spTree>
    <p:extLst>
      <p:ext uri="{BB962C8B-B14F-4D97-AF65-F5344CB8AC3E}">
        <p14:creationId xmlns:p14="http://schemas.microsoft.com/office/powerpoint/2010/main" val="531158484"/>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82214-FFC8-4AD1-185B-CEC9146BC68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A32AEF6-BDB7-247B-8E66-415471E34D2A}"/>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D4A63D28-5F3E-4A26-8FB2-5CF42C671384}"/>
              </a:ext>
            </a:extLst>
          </p:cNvPr>
          <p:cNvSpPr/>
          <p:nvPr/>
        </p:nvSpPr>
        <p:spPr>
          <a:xfrm>
            <a:off x="-575997" y="853678"/>
            <a:ext cx="8772211" cy="4509131"/>
          </a:xfrm>
          <a:prstGeom prst="rect">
            <a:avLst/>
          </a:prstGeom>
        </p:spPr>
        <p:txBody>
          <a:bodyPr lIns="0" tIns="0" rIns="0" bIns="0">
            <a:noAutofit/>
          </a:bodyPr>
          <a:lstStyle/>
          <a:p>
            <a:pPr algn="ctr"/>
            <a:r>
              <a:rPr lang="en-US" sz="2800" b="1" dirty="0">
                <a:solidFill>
                  <a:srgbClr val="FF0000"/>
                </a:solidFill>
              </a:rPr>
              <a:t>CSMA</a:t>
            </a:r>
          </a:p>
        </p:txBody>
      </p:sp>
      <p:sp>
        <p:nvSpPr>
          <p:cNvPr id="3" name="TextBox 2">
            <a:extLst>
              <a:ext uri="{FF2B5EF4-FFF2-40B4-BE49-F238E27FC236}">
                <a16:creationId xmlns:a16="http://schemas.microsoft.com/office/drawing/2014/main" id="{51F087F6-2EAA-E4EF-9C5A-8B413A6A4EB6}"/>
              </a:ext>
            </a:extLst>
          </p:cNvPr>
          <p:cNvSpPr txBox="1"/>
          <p:nvPr/>
        </p:nvSpPr>
        <p:spPr>
          <a:xfrm>
            <a:off x="190919" y="1381682"/>
            <a:ext cx="8581225" cy="5786199"/>
          </a:xfrm>
          <a:prstGeom prst="rect">
            <a:avLst/>
          </a:prstGeom>
        </p:spPr>
        <p:txBody>
          <a:bodyPr wrap="square" rtlCol="0">
            <a:spAutoFit/>
          </a:bodyPr>
          <a:lstStyle/>
          <a:p>
            <a:r>
              <a:rPr lang="en-US" sz="2000" b="1" dirty="0">
                <a:latin typeface="Times New Roman" panose="02020603050405020304" pitchFamily="18" charset="0"/>
                <a:cs typeface="Times New Roman" panose="02020603050405020304" pitchFamily="18" charset="0"/>
              </a:rPr>
              <a:t>CSMA access modes- </a:t>
            </a:r>
          </a:p>
          <a:p>
            <a:pPr marL="342900" indent="-34290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P-Persistent CSMA</a:t>
            </a:r>
          </a:p>
          <a:p>
            <a:pPr lvl="0"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It senses the channel.</a:t>
            </a:r>
          </a:p>
          <a:p>
            <a:pPr lvl="0"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If the channel is </a:t>
            </a:r>
            <a:r>
              <a:rPr lang="en-US" altLang="en-US" b="1" dirty="0">
                <a:latin typeface="Times New Roman" panose="02020603050405020304" pitchFamily="18" charset="0"/>
                <a:cs typeface="Times New Roman" panose="02020603050405020304" pitchFamily="18" charset="0"/>
              </a:rPr>
              <a:t>busy</a:t>
            </a:r>
            <a:r>
              <a:rPr lang="en-US" altLang="en-US" dirty="0">
                <a:latin typeface="Times New Roman" panose="02020603050405020304" pitchFamily="18" charset="0"/>
                <a:cs typeface="Times New Roman" panose="02020603050405020304" pitchFamily="18" charset="0"/>
              </a:rPr>
              <a:t>:</a:t>
            </a:r>
          </a:p>
          <a:p>
            <a:pPr lvl="1"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Wait until it becomes </a:t>
            </a:r>
            <a:r>
              <a:rPr lang="en-US" altLang="en-US" b="1" dirty="0">
                <a:latin typeface="Times New Roman" panose="02020603050405020304" pitchFamily="18" charset="0"/>
                <a:cs typeface="Times New Roman" panose="02020603050405020304" pitchFamily="18" charset="0"/>
              </a:rPr>
              <a:t>idle</a:t>
            </a:r>
            <a:r>
              <a:rPr lang="en-US" altLang="en-US" dirty="0">
                <a:latin typeface="Times New Roman" panose="02020603050405020304" pitchFamily="18" charset="0"/>
                <a:cs typeface="Times New Roman" panose="02020603050405020304" pitchFamily="18" charset="0"/>
              </a:rPr>
              <a:t>.</a:t>
            </a:r>
          </a:p>
          <a:p>
            <a:pPr lvl="0"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When the channel becomes </a:t>
            </a:r>
            <a:r>
              <a:rPr lang="en-US" altLang="en-US" b="1" dirty="0">
                <a:latin typeface="Times New Roman" panose="02020603050405020304" pitchFamily="18" charset="0"/>
                <a:cs typeface="Times New Roman" panose="02020603050405020304" pitchFamily="18" charset="0"/>
              </a:rPr>
              <a:t>idle</a:t>
            </a:r>
            <a:r>
              <a:rPr lang="en-US" altLang="en-US" dirty="0">
                <a:latin typeface="Times New Roman" panose="02020603050405020304" pitchFamily="18" charset="0"/>
                <a:cs typeface="Times New Roman" panose="02020603050405020304" pitchFamily="18" charset="0"/>
              </a:rPr>
              <a:t>, and a new slot starts:</a:t>
            </a:r>
          </a:p>
          <a:p>
            <a:pPr lvl="1"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Transmit the frame with </a:t>
            </a:r>
            <a:r>
              <a:rPr lang="en-US" altLang="en-US" b="1" dirty="0">
                <a:latin typeface="Times New Roman" panose="02020603050405020304" pitchFamily="18" charset="0"/>
                <a:cs typeface="Times New Roman" panose="02020603050405020304" pitchFamily="18" charset="0"/>
              </a:rPr>
              <a:t>probability p</a:t>
            </a:r>
            <a:endParaRPr lang="en-US" altLang="en-US" dirty="0">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Or wait for the </a:t>
            </a:r>
            <a:r>
              <a:rPr lang="en-US" altLang="en-US" b="1" dirty="0">
                <a:latin typeface="Times New Roman" panose="02020603050405020304" pitchFamily="18" charset="0"/>
                <a:cs typeface="Times New Roman" panose="02020603050405020304" pitchFamily="18" charset="0"/>
              </a:rPr>
              <a:t>next time slot</a:t>
            </a:r>
            <a:r>
              <a:rPr lang="en-US" altLang="en-US" dirty="0">
                <a:latin typeface="Times New Roman" panose="02020603050405020304" pitchFamily="18" charset="0"/>
                <a:cs typeface="Times New Roman" panose="02020603050405020304" pitchFamily="18" charset="0"/>
              </a:rPr>
              <a:t> with </a:t>
            </a:r>
            <a:r>
              <a:rPr lang="en-US" altLang="en-US" b="1" dirty="0">
                <a:latin typeface="Times New Roman" panose="02020603050405020304" pitchFamily="18" charset="0"/>
                <a:cs typeface="Times New Roman" panose="02020603050405020304" pitchFamily="18" charset="0"/>
              </a:rPr>
              <a:t>probability 1 - p</a:t>
            </a:r>
            <a:endParaRPr lang="en-US" altLang="en-US" dirty="0">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If it waits, repeat step 3 in the next time slot.</a:t>
            </a:r>
          </a:p>
          <a:p>
            <a:pPr>
              <a:lnSpc>
                <a:spcPct val="150000"/>
              </a:lnSpc>
            </a:pPr>
            <a:endParaRPr lang="en-US" sz="2000" b="1" dirty="0">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en-US" altLang="en-US" sz="1600" b="1" dirty="0">
                <a:latin typeface="Times New Roman" panose="02020603050405020304" pitchFamily="18" charset="0"/>
                <a:cs typeface="Times New Roman" panose="02020603050405020304" pitchFamily="18" charset="0"/>
              </a:rPr>
              <a:t>Advantage:</a:t>
            </a:r>
            <a:r>
              <a:rPr lang="en-US" altLang="en-US" sz="1600" dirty="0">
                <a:latin typeface="Times New Roman" panose="02020603050405020304" pitchFamily="18" charset="0"/>
                <a:cs typeface="Times New Roman" panose="02020603050405020304" pitchFamily="18" charset="0"/>
              </a:rPr>
              <a:t> </a:t>
            </a:r>
          </a:p>
          <a:p>
            <a:pPr lvl="0" eaLnBrk="0" fontAlgn="base" hangingPunct="0">
              <a:lnSpc>
                <a:spcPct val="150000"/>
              </a:lnSpc>
              <a:spcBef>
                <a:spcPct val="0"/>
              </a:spcBef>
              <a:spcAft>
                <a:spcPct val="0"/>
              </a:spcAft>
            </a:pPr>
            <a:r>
              <a:rPr lang="en-US" altLang="en-US" sz="1600" dirty="0">
                <a:latin typeface="Times New Roman" panose="02020603050405020304" pitchFamily="18" charset="0"/>
                <a:cs typeface="Times New Roman" panose="02020603050405020304" pitchFamily="18" charset="0"/>
              </a:rPr>
              <a:t>Choosing the right value of p helps balance between </a:t>
            </a:r>
            <a:r>
              <a:rPr lang="en-US" altLang="en-US" sz="1600" b="1" dirty="0">
                <a:latin typeface="Times New Roman" panose="02020603050405020304" pitchFamily="18" charset="0"/>
                <a:cs typeface="Times New Roman" panose="02020603050405020304" pitchFamily="18" charset="0"/>
              </a:rPr>
              <a:t>collision rate</a:t>
            </a:r>
            <a:r>
              <a:rPr lang="en-US" altLang="en-US" sz="1600" dirty="0">
                <a:latin typeface="Times New Roman" panose="02020603050405020304" pitchFamily="18" charset="0"/>
                <a:cs typeface="Times New Roman" panose="02020603050405020304" pitchFamily="18" charset="0"/>
              </a:rPr>
              <a:t> and </a:t>
            </a:r>
            <a:r>
              <a:rPr lang="en-US" altLang="en-US" sz="1600" b="1" dirty="0">
                <a:latin typeface="Times New Roman" panose="02020603050405020304" pitchFamily="18" charset="0"/>
                <a:cs typeface="Times New Roman" panose="02020603050405020304" pitchFamily="18" charset="0"/>
              </a:rPr>
              <a:t>delay</a:t>
            </a:r>
            <a:r>
              <a:rPr lang="en-US" altLang="en-US" sz="1600" dirty="0">
                <a:latin typeface="Times New Roman" panose="02020603050405020304" pitchFamily="18" charset="0"/>
                <a:cs typeface="Times New Roman" panose="02020603050405020304" pitchFamily="18" charset="0"/>
              </a:rPr>
              <a:t>.</a:t>
            </a:r>
          </a:p>
          <a:p>
            <a:pPr>
              <a:lnSpc>
                <a:spcPct val="150000"/>
              </a:lnSpc>
            </a:pPr>
            <a:endParaRPr lang="en-US" sz="2000" dirty="0">
              <a:solidFill>
                <a:schemeClr val="accent1"/>
              </a:solidFill>
              <a:latin typeface="Times New Roman" panose="02020603050405020304" pitchFamily="18" charset="0"/>
              <a:cs typeface="Times New Roman" panose="02020603050405020304" pitchFamily="18" charset="0"/>
            </a:endParaRPr>
          </a:p>
          <a:p>
            <a:endParaRPr lang="en-US" sz="1100" b="1" dirty="0">
              <a:solidFill>
                <a:schemeClr val="accent1"/>
              </a:solidFill>
            </a:endParaRPr>
          </a:p>
        </p:txBody>
      </p:sp>
    </p:spTree>
    <p:extLst>
      <p:ext uri="{BB962C8B-B14F-4D97-AF65-F5344CB8AC3E}">
        <p14:creationId xmlns:p14="http://schemas.microsoft.com/office/powerpoint/2010/main" val="3374786638"/>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Carrier sense multiple access with collision detection (CSMA): </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pic>
        <p:nvPicPr>
          <p:cNvPr id="6" name="Picture 5">
            <a:extLst>
              <a:ext uri="{FF2B5EF4-FFF2-40B4-BE49-F238E27FC236}">
                <a16:creationId xmlns:a16="http://schemas.microsoft.com/office/drawing/2014/main" id="{1253F1D0-9DBC-454C-8DE1-70460D23B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817" y="1512487"/>
            <a:ext cx="4622366" cy="4889395"/>
          </a:xfrm>
          <a:prstGeom prst="rect">
            <a:avLst/>
          </a:prstGeom>
        </p:spPr>
      </p:pic>
    </p:spTree>
    <p:extLst>
      <p:ext uri="{BB962C8B-B14F-4D97-AF65-F5344CB8AC3E}">
        <p14:creationId xmlns:p14="http://schemas.microsoft.com/office/powerpoint/2010/main" val="97750756"/>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Carrier sense multiple access with collision detection (CSMA/CD): </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
        <p:nvSpPr>
          <p:cNvPr id="7" name="TextBox 6">
            <a:extLst>
              <a:ext uri="{FF2B5EF4-FFF2-40B4-BE49-F238E27FC236}">
                <a16:creationId xmlns:a16="http://schemas.microsoft.com/office/drawing/2014/main" id="{9D10ECC2-6E20-4B77-837C-E5C9CE1B4348}"/>
              </a:ext>
            </a:extLst>
          </p:cNvPr>
          <p:cNvSpPr txBox="1"/>
          <p:nvPr/>
        </p:nvSpPr>
        <p:spPr>
          <a:xfrm>
            <a:off x="371856" y="1381682"/>
            <a:ext cx="8125373" cy="5078313"/>
          </a:xfrm>
          <a:prstGeom prst="rect">
            <a:avLst/>
          </a:prstGeom>
          <a:noFill/>
        </p:spPr>
        <p:txBody>
          <a:bodyPr wrap="square">
            <a:spAutoFit/>
          </a:bodyPr>
          <a:lstStyle/>
          <a:p>
            <a:pPr marL="342900" indent="-342900">
              <a:buFont typeface="+mj-lt"/>
              <a:buAutoNum type="arabicPeriod"/>
            </a:pPr>
            <a:r>
              <a:rPr lang="en-US" b="1" dirty="0"/>
              <a:t>Carrier Sense (CS)</a:t>
            </a:r>
            <a:br>
              <a:rPr lang="en-US" dirty="0"/>
            </a:br>
            <a:r>
              <a:rPr lang="en-US" dirty="0"/>
              <a:t>Before sending data, a device </a:t>
            </a:r>
            <a:r>
              <a:rPr lang="en-US" b="1" dirty="0"/>
              <a:t>listens</a:t>
            </a:r>
            <a:r>
              <a:rPr lang="en-US" dirty="0"/>
              <a:t> to the network to check if the channel is </a:t>
            </a:r>
            <a:r>
              <a:rPr lang="en-US" b="1" dirty="0"/>
              <a:t>idle</a:t>
            </a:r>
            <a:r>
              <a:rPr lang="en-US" dirty="0"/>
              <a:t> (no one else is transmitting).</a:t>
            </a:r>
          </a:p>
          <a:p>
            <a:pPr marL="342900" indent="-342900">
              <a:buFont typeface="+mj-lt"/>
              <a:buAutoNum type="arabicPeriod"/>
            </a:pPr>
            <a:r>
              <a:rPr lang="en-US" b="1" dirty="0"/>
              <a:t>Multiple Access (MA)</a:t>
            </a:r>
            <a:br>
              <a:rPr lang="en-US" dirty="0"/>
            </a:br>
            <a:r>
              <a:rPr lang="en-US" dirty="0"/>
              <a:t>If the channel is idle, multiple devices can access the same medium, but only </a:t>
            </a:r>
            <a:r>
              <a:rPr lang="en-US" b="1" dirty="0"/>
              <a:t>one</a:t>
            </a:r>
            <a:r>
              <a:rPr lang="en-US" dirty="0"/>
              <a:t> can transmit at a time.</a:t>
            </a:r>
          </a:p>
          <a:p>
            <a:pPr marL="342900" indent="-342900">
              <a:buFont typeface="+mj-lt"/>
              <a:buAutoNum type="arabicPeriod"/>
            </a:pPr>
            <a:r>
              <a:rPr lang="en-US" b="1" dirty="0"/>
              <a:t>Transmit Data</a:t>
            </a:r>
            <a:br>
              <a:rPr lang="en-US" dirty="0"/>
            </a:br>
            <a:r>
              <a:rPr lang="en-US" dirty="0"/>
              <a:t>If the channel is free, the device </a:t>
            </a:r>
            <a:r>
              <a:rPr lang="en-US" b="1" dirty="0"/>
              <a:t>sends</a:t>
            </a:r>
            <a:r>
              <a:rPr lang="en-US" dirty="0"/>
              <a:t> the data.</a:t>
            </a:r>
          </a:p>
          <a:p>
            <a:pPr marL="342900" indent="-342900">
              <a:buFont typeface="+mj-lt"/>
              <a:buAutoNum type="arabicPeriod"/>
            </a:pPr>
            <a:r>
              <a:rPr lang="en-US" b="1" dirty="0"/>
              <a:t>Collision Detection (CD)</a:t>
            </a:r>
            <a:br>
              <a:rPr lang="en-US" dirty="0"/>
            </a:br>
            <a:r>
              <a:rPr lang="en-US" dirty="0"/>
              <a:t>While transmitting, the device continues to monitor the channel.</a:t>
            </a:r>
          </a:p>
          <a:p>
            <a:pPr lvl="1"/>
            <a:r>
              <a:rPr lang="en-US" dirty="0"/>
              <a:t>If it </a:t>
            </a:r>
            <a:r>
              <a:rPr lang="en-US" b="1" dirty="0"/>
              <a:t>detects a collision</a:t>
            </a:r>
            <a:r>
              <a:rPr lang="en-US" dirty="0"/>
              <a:t> (two devices transmitting at the same time), it immediately stops.</a:t>
            </a:r>
          </a:p>
          <a:p>
            <a:pPr marL="342900" indent="-342900">
              <a:buFont typeface="+mj-lt"/>
              <a:buAutoNum type="arabicPeriod"/>
            </a:pPr>
            <a:r>
              <a:rPr lang="en-US" b="1" dirty="0"/>
              <a:t>Jam Signal</a:t>
            </a:r>
            <a:br>
              <a:rPr lang="en-US" dirty="0"/>
            </a:br>
            <a:r>
              <a:rPr lang="en-US" dirty="0"/>
              <a:t>After detecting a collision, the device sends a </a:t>
            </a:r>
            <a:r>
              <a:rPr lang="en-US" b="1" dirty="0"/>
              <a:t>jam signal</a:t>
            </a:r>
            <a:r>
              <a:rPr lang="en-US" dirty="0"/>
              <a:t> to inform all devices that a collision occurred.</a:t>
            </a:r>
          </a:p>
          <a:p>
            <a:pPr marL="342900" indent="-342900">
              <a:buFont typeface="+mj-lt"/>
              <a:buAutoNum type="arabicPeriod"/>
            </a:pPr>
            <a:r>
              <a:rPr lang="en-US" b="1" dirty="0"/>
              <a:t>Backoff Algorithm</a:t>
            </a:r>
            <a:br>
              <a:rPr lang="en-US" dirty="0"/>
            </a:br>
            <a:r>
              <a:rPr lang="en-US" dirty="0"/>
              <a:t>Each device waits a </a:t>
            </a:r>
            <a:r>
              <a:rPr lang="en-US" b="1" dirty="0"/>
              <a:t>random amount of time</a:t>
            </a:r>
            <a:r>
              <a:rPr lang="en-US" dirty="0"/>
              <a:t> (using Binary Exponential Backoff) before attempting to retransmit.</a:t>
            </a:r>
          </a:p>
        </p:txBody>
      </p:sp>
    </p:spTree>
    <p:extLst>
      <p:ext uri="{BB962C8B-B14F-4D97-AF65-F5344CB8AC3E}">
        <p14:creationId xmlns:p14="http://schemas.microsoft.com/office/powerpoint/2010/main" val="1830914540"/>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5987A-A350-332B-AF50-F9A3270C886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415937-A617-FF14-D296-89FC263509A9}"/>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4AC99227-490B-5C0F-0008-8E472625F87F}"/>
              </a:ext>
            </a:extLst>
          </p:cNvPr>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Carrier sense multiple access with collision detection (CSMA/CD): </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172909-4555-5ADC-CFF6-625B6DA618F0}"/>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
        <p:nvSpPr>
          <p:cNvPr id="7" name="TextBox 6">
            <a:extLst>
              <a:ext uri="{FF2B5EF4-FFF2-40B4-BE49-F238E27FC236}">
                <a16:creationId xmlns:a16="http://schemas.microsoft.com/office/drawing/2014/main" id="{7C391CB3-FCE0-85BB-C5F0-C69634A2E1F0}"/>
              </a:ext>
            </a:extLst>
          </p:cNvPr>
          <p:cNvSpPr txBox="1"/>
          <p:nvPr/>
        </p:nvSpPr>
        <p:spPr>
          <a:xfrm>
            <a:off x="371856" y="1381682"/>
            <a:ext cx="8125373" cy="5632311"/>
          </a:xfrm>
          <a:prstGeom prst="rect">
            <a:avLst/>
          </a:prstGeom>
          <a:noFill/>
        </p:spPr>
        <p:txBody>
          <a:bodyPr wrap="square">
            <a:spAutoFit/>
          </a:bodyPr>
          <a:lstStyle/>
          <a:p>
            <a:r>
              <a:rPr lang="en-US" dirty="0"/>
              <a:t>[Device A] ----&gt; Checks line ---&gt; Free ---&gt; Transmits ---&gt; Success (if no collision)</a:t>
            </a:r>
          </a:p>
          <a:p>
            <a:endParaRPr lang="en-US" dirty="0"/>
          </a:p>
          <a:p>
            <a:r>
              <a:rPr lang="en-US" dirty="0"/>
              <a:t>[Device A] ----&gt; Checks line ---&gt; Free ---&gt; Transmits</a:t>
            </a:r>
          </a:p>
          <a:p>
            <a:r>
              <a:rPr lang="en-US" dirty="0"/>
              <a:t>[Device B] ----&gt; Checks line ---&gt; Also Free ---&gt; Transmits (at same time)</a:t>
            </a:r>
          </a:p>
          <a:p>
            <a:endParaRPr lang="en-US" dirty="0"/>
          </a:p>
          <a:p>
            <a:r>
              <a:rPr lang="en-US" dirty="0"/>
              <a:t>&gt;&gt;&gt; Collision occurs &lt;&lt;&lt;</a:t>
            </a:r>
          </a:p>
          <a:p>
            <a:r>
              <a:rPr lang="en-US" dirty="0"/>
              <a:t>Both devices detect collision ---&gt; Send jam signal ---&gt; Wait (random backoff) ---&gt; Try again</a:t>
            </a:r>
          </a:p>
          <a:p>
            <a:endParaRPr lang="en-US" dirty="0"/>
          </a:p>
          <a:p>
            <a:r>
              <a:rPr lang="en-US" dirty="0"/>
              <a:t>Collision occurs</a:t>
            </a:r>
          </a:p>
          <a:p>
            <a:r>
              <a:rPr lang="en-US" dirty="0"/>
              <a:t>↓</a:t>
            </a:r>
          </a:p>
          <a:p>
            <a:r>
              <a:rPr lang="en-US" dirty="0"/>
              <a:t>[Device A] and [Device B] both detect it</a:t>
            </a:r>
          </a:p>
          <a:p>
            <a:r>
              <a:rPr lang="en-US" dirty="0"/>
              <a:t>↓</a:t>
            </a:r>
          </a:p>
          <a:p>
            <a:r>
              <a:rPr lang="en-US" dirty="0"/>
              <a:t>[Device A] and [Device B] send jam signal</a:t>
            </a:r>
          </a:p>
          <a:p>
            <a:r>
              <a:rPr lang="en-US" dirty="0"/>
              <a:t>↓</a:t>
            </a:r>
          </a:p>
          <a:p>
            <a:r>
              <a:rPr lang="en-US" dirty="0"/>
              <a:t>All devices hear the jam signal</a:t>
            </a:r>
          </a:p>
          <a:p>
            <a:r>
              <a:rPr lang="en-US" dirty="0"/>
              <a:t>↓</a:t>
            </a:r>
          </a:p>
          <a:p>
            <a:r>
              <a:rPr lang="en-US" dirty="0"/>
              <a:t>A and B wait for random backoff time (Binary Exponential Backoff)</a:t>
            </a:r>
          </a:p>
          <a:p>
            <a:r>
              <a:rPr lang="en-US" dirty="0"/>
              <a:t>↓</a:t>
            </a:r>
          </a:p>
          <a:p>
            <a:r>
              <a:rPr lang="en-US" dirty="0"/>
              <a:t>Try retransmission later</a:t>
            </a:r>
          </a:p>
        </p:txBody>
      </p:sp>
    </p:spTree>
    <p:extLst>
      <p:ext uri="{BB962C8B-B14F-4D97-AF65-F5344CB8AC3E}">
        <p14:creationId xmlns:p14="http://schemas.microsoft.com/office/powerpoint/2010/main" val="22858901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2667000"/>
            <a:ext cx="7696200" cy="3980688"/>
          </a:xfrm>
          <a:prstGeom prst="rect">
            <a:avLst/>
          </a:prstGeom>
        </p:spPr>
      </p:pic>
      <p:sp>
        <p:nvSpPr>
          <p:cNvPr id="3" name="Rectangle 2"/>
          <p:cNvSpPr/>
          <p:nvPr/>
        </p:nvSpPr>
        <p:spPr>
          <a:xfrm>
            <a:off x="8711184" y="298704"/>
            <a:ext cx="85344"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3</a:t>
            </a:r>
          </a:p>
        </p:txBody>
      </p:sp>
      <p:sp>
        <p:nvSpPr>
          <p:cNvPr id="5" name="Rectangle 4"/>
          <p:cNvSpPr/>
          <p:nvPr/>
        </p:nvSpPr>
        <p:spPr>
          <a:xfrm>
            <a:off x="582168" y="850392"/>
            <a:ext cx="2005584" cy="341376"/>
          </a:xfrm>
          <a:prstGeom prst="rect">
            <a:avLst/>
          </a:prstGeom>
        </p:spPr>
        <p:txBody>
          <a:bodyPr wrap="none" lIns="0" tIns="0" rIns="0" bIns="0">
            <a:noAutofit/>
          </a:bodyPr>
          <a:lstStyle/>
          <a:p>
            <a:pPr indent="0">
              <a:spcAft>
                <a:spcPts val="1680"/>
              </a:spcAft>
            </a:pPr>
            <a:r>
              <a:rPr lang="en-US" sz="3300" b="1" dirty="0">
                <a:solidFill>
                  <a:srgbClr val="424354"/>
                </a:solidFill>
                <a:latin typeface="Trebuchet MS"/>
              </a:rPr>
              <a:t>Data Flow</a:t>
            </a:r>
          </a:p>
        </p:txBody>
      </p:sp>
      <p:sp>
        <p:nvSpPr>
          <p:cNvPr id="6" name="Rectangle 5"/>
          <p:cNvSpPr/>
          <p:nvPr/>
        </p:nvSpPr>
        <p:spPr>
          <a:xfrm>
            <a:off x="679704" y="1539240"/>
            <a:ext cx="7912608" cy="944880"/>
          </a:xfrm>
          <a:prstGeom prst="rect">
            <a:avLst/>
          </a:prstGeom>
        </p:spPr>
        <p:txBody>
          <a:bodyPr lIns="0" tIns="0" rIns="0" bIns="0">
            <a:noAutofit/>
          </a:bodyPr>
          <a:lstStyle/>
          <a:p>
            <a:pPr indent="-342900" algn="just">
              <a:lnSpc>
                <a:spcPts val="2664"/>
              </a:lnSpc>
            </a:pPr>
            <a:r>
              <a:rPr lang="en-US" sz="2200">
                <a:solidFill>
                  <a:srgbClr val="A04DA3"/>
                </a:solidFill>
                <a:latin typeface="Arial"/>
              </a:rPr>
              <a:t>• </a:t>
            </a:r>
            <a:r>
              <a:rPr lang="en-US" sz="2200">
                <a:latin typeface="Arial"/>
              </a:rPr>
              <a:t>To the Network Layer, it looks as though the path to the new machine happens at the DLL level, when it is really happening at the physical level.</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Carrier sense multiple access with collision </a:t>
            </a:r>
            <a:r>
              <a:rPr lang="en-US" sz="2400" b="1" dirty="0">
                <a:solidFill>
                  <a:srgbClr val="FF0000"/>
                </a:solidFill>
                <a:latin typeface="Times New Roman" panose="02020603050405020304" pitchFamily="18" charset="0"/>
                <a:cs typeface="Times New Roman" panose="02020603050405020304" pitchFamily="18" charset="0"/>
              </a:rPr>
              <a:t>avoidance</a:t>
            </a:r>
            <a:r>
              <a:rPr lang="en-US" sz="2400" b="1" i="0" u="none" strike="noStrike" baseline="0" dirty="0">
                <a:solidFill>
                  <a:srgbClr val="FF0000"/>
                </a:solidFill>
                <a:latin typeface="Times New Roman" panose="02020603050405020304" pitchFamily="18" charset="0"/>
                <a:cs typeface="Times New Roman" panose="02020603050405020304" pitchFamily="18" charset="0"/>
              </a:rPr>
              <a:t> (CSMA/CA): </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
        <p:nvSpPr>
          <p:cNvPr id="7" name="TextBox 6">
            <a:extLst>
              <a:ext uri="{FF2B5EF4-FFF2-40B4-BE49-F238E27FC236}">
                <a16:creationId xmlns:a16="http://schemas.microsoft.com/office/drawing/2014/main" id="{9D10ECC2-6E20-4B77-837C-E5C9CE1B4348}"/>
              </a:ext>
            </a:extLst>
          </p:cNvPr>
          <p:cNvSpPr txBox="1"/>
          <p:nvPr/>
        </p:nvSpPr>
        <p:spPr>
          <a:xfrm>
            <a:off x="371856" y="1381682"/>
            <a:ext cx="8125373" cy="575542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CSMA/CA is a network access method used to avoid collisions in wireless networks, especially Wi-Fi (IEEE 802.11). It is the wireless counterpart of CSMA/CD, but since collision detection is difficult in wireless, CSMA/CA tries to prevent collisions before they happen.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How it works?</a:t>
            </a:r>
          </a:p>
          <a:p>
            <a:r>
              <a:rPr lang="en-US" sz="1600" b="1" dirty="0">
                <a:latin typeface="Times New Roman" panose="02020603050405020304" pitchFamily="18" charset="0"/>
                <a:cs typeface="Times New Roman" panose="02020603050405020304" pitchFamily="18" charset="0"/>
              </a:rPr>
              <a:t>1. Carrier Sense</a:t>
            </a:r>
          </a:p>
          <a:p>
            <a:r>
              <a:rPr lang="en-US" sz="1600" dirty="0">
                <a:latin typeface="Times New Roman" panose="02020603050405020304" pitchFamily="18" charset="0"/>
                <a:cs typeface="Times New Roman" panose="02020603050405020304" pitchFamily="18" charset="0"/>
              </a:rPr>
              <a:t>A device </a:t>
            </a:r>
            <a:r>
              <a:rPr lang="en-US" sz="1600" b="1" dirty="0">
                <a:latin typeface="Times New Roman" panose="02020603050405020304" pitchFamily="18" charset="0"/>
                <a:cs typeface="Times New Roman" panose="02020603050405020304" pitchFamily="18" charset="0"/>
              </a:rPr>
              <a:t>listens to the channel</a:t>
            </a:r>
            <a:r>
              <a:rPr lang="en-US" sz="1600" dirty="0">
                <a:latin typeface="Times New Roman" panose="02020603050405020304" pitchFamily="18" charset="0"/>
                <a:cs typeface="Times New Roman" panose="02020603050405020304" pitchFamily="18" charset="0"/>
              </a:rPr>
              <a:t> to check if it's </a:t>
            </a:r>
            <a:r>
              <a:rPr lang="en-US" sz="1600" b="1" dirty="0">
                <a:latin typeface="Times New Roman" panose="02020603050405020304" pitchFamily="18" charset="0"/>
                <a:cs typeface="Times New Roman" panose="02020603050405020304" pitchFamily="18" charset="0"/>
              </a:rPr>
              <a:t>idle</a:t>
            </a:r>
            <a:r>
              <a:rPr lang="en-US" sz="1600" dirty="0">
                <a:latin typeface="Times New Roman" panose="02020603050405020304" pitchFamily="18" charset="0"/>
                <a:cs typeface="Times New Roman" panose="02020603050405020304" pitchFamily="18" charset="0"/>
              </a:rPr>
              <a:t> (no one is transmitting).</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2. Wait for IFS (Interframe Space)</a:t>
            </a:r>
          </a:p>
          <a:p>
            <a:r>
              <a:rPr lang="en-US" sz="1600" dirty="0">
                <a:latin typeface="Times New Roman" panose="02020603050405020304" pitchFamily="18" charset="0"/>
                <a:cs typeface="Times New Roman" panose="02020603050405020304" pitchFamily="18" charset="0"/>
              </a:rPr>
              <a:t>Even if the channel is idle, the device waits a small amount of time (called </a:t>
            </a:r>
            <a:r>
              <a:rPr lang="en-US" sz="1600" b="1" dirty="0">
                <a:latin typeface="Times New Roman" panose="02020603050405020304" pitchFamily="18" charset="0"/>
                <a:cs typeface="Times New Roman" panose="02020603050405020304" pitchFamily="18" charset="0"/>
              </a:rPr>
              <a:t>Interframe Space</a:t>
            </a:r>
            <a:r>
              <a:rPr lang="en-US" sz="1600" dirty="0">
                <a:latin typeface="Times New Roman" panose="02020603050405020304" pitchFamily="18" charset="0"/>
                <a:cs typeface="Times New Roman" panose="02020603050405020304" pitchFamily="18" charset="0"/>
              </a:rPr>
              <a:t>) before proceeding.</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Random Backoff Timer</a:t>
            </a:r>
          </a:p>
          <a:p>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random backoff time</a:t>
            </a:r>
            <a:r>
              <a:rPr lang="en-US" sz="1600" dirty="0">
                <a:latin typeface="Times New Roman" panose="02020603050405020304" pitchFamily="18" charset="0"/>
                <a:cs typeface="Times New Roman" panose="02020603050405020304" pitchFamily="18" charset="0"/>
              </a:rPr>
              <a:t> is selected to further avoid collision.</a:t>
            </a:r>
          </a:p>
          <a:p>
            <a:r>
              <a:rPr lang="en-US" sz="1600" dirty="0">
                <a:latin typeface="Times New Roman" panose="02020603050405020304" pitchFamily="18" charset="0"/>
                <a:cs typeface="Times New Roman" panose="02020603050405020304" pitchFamily="18" charset="0"/>
              </a:rPr>
              <a:t>The timer </a:t>
            </a:r>
            <a:r>
              <a:rPr lang="en-US" sz="1600" b="1" dirty="0">
                <a:latin typeface="Times New Roman" panose="02020603050405020304" pitchFamily="18" charset="0"/>
                <a:cs typeface="Times New Roman" panose="02020603050405020304" pitchFamily="18" charset="0"/>
              </a:rPr>
              <a:t>counts down only when the channel is idle</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Transmit Data</a:t>
            </a:r>
          </a:p>
          <a:p>
            <a:r>
              <a:rPr lang="en-US" sz="1600" dirty="0">
                <a:latin typeface="Times New Roman" panose="02020603050405020304" pitchFamily="18" charset="0"/>
                <a:cs typeface="Times New Roman" panose="02020603050405020304" pitchFamily="18" charset="0"/>
              </a:rPr>
              <a:t>When the backoff timer reaches 0, the device transmits the data.</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Acknowledgment (ACK)</a:t>
            </a:r>
          </a:p>
          <a:p>
            <a:r>
              <a:rPr lang="en-US" sz="1600" dirty="0">
                <a:latin typeface="Times New Roman" panose="02020603050405020304" pitchFamily="18" charset="0"/>
                <a:cs typeface="Times New Roman" panose="02020603050405020304" pitchFamily="18" charset="0"/>
              </a:rPr>
              <a:t>Receiver sends back an </a:t>
            </a:r>
            <a:r>
              <a:rPr lang="en-US" sz="1600" b="1" dirty="0">
                <a:latin typeface="Times New Roman" panose="02020603050405020304" pitchFamily="18" charset="0"/>
                <a:cs typeface="Times New Roman" panose="02020603050405020304" pitchFamily="18" charset="0"/>
              </a:rPr>
              <a:t>ACK</a:t>
            </a:r>
            <a:r>
              <a:rPr lang="en-US" sz="1600" dirty="0">
                <a:latin typeface="Times New Roman" panose="02020603050405020304" pitchFamily="18" charset="0"/>
                <a:cs typeface="Times New Roman" panose="02020603050405020304" pitchFamily="18" charset="0"/>
              </a:rPr>
              <a:t> if data is received successfully.</a:t>
            </a:r>
          </a:p>
          <a:p>
            <a:r>
              <a:rPr lang="en-US" sz="1600" dirty="0">
                <a:latin typeface="Times New Roman" panose="02020603050405020304" pitchFamily="18" charset="0"/>
                <a:cs typeface="Times New Roman" panose="02020603050405020304" pitchFamily="18" charset="0"/>
              </a:rPr>
              <a:t>If no ACK is received (implying possible collision or error), the sender tries again.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454221"/>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E3C5B-9AEA-1CE7-4B76-9C0AD177CCB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F17A0E4-D85B-5B46-8295-F89A2A433FED}"/>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22E901BC-33DC-08C3-B07E-B8C182E1F0A3}"/>
              </a:ext>
            </a:extLst>
          </p:cNvPr>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Carrier sense multiple access with collision </a:t>
            </a:r>
            <a:r>
              <a:rPr lang="en-US" sz="2400" b="1" dirty="0">
                <a:solidFill>
                  <a:srgbClr val="FF0000"/>
                </a:solidFill>
                <a:latin typeface="Times New Roman" panose="02020603050405020304" pitchFamily="18" charset="0"/>
                <a:cs typeface="Times New Roman" panose="02020603050405020304" pitchFamily="18" charset="0"/>
              </a:rPr>
              <a:t>avoidance</a:t>
            </a:r>
            <a:r>
              <a:rPr lang="en-US" sz="2400" b="1" i="0" u="none" strike="noStrike" baseline="0" dirty="0">
                <a:solidFill>
                  <a:srgbClr val="FF0000"/>
                </a:solidFill>
                <a:latin typeface="Times New Roman" panose="02020603050405020304" pitchFamily="18" charset="0"/>
                <a:cs typeface="Times New Roman" panose="02020603050405020304" pitchFamily="18" charset="0"/>
              </a:rPr>
              <a:t> (CSMA/CA): </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04B5256-8FA4-1C0E-2596-D6947725F032}"/>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
        <p:nvSpPr>
          <p:cNvPr id="7" name="TextBox 6">
            <a:extLst>
              <a:ext uri="{FF2B5EF4-FFF2-40B4-BE49-F238E27FC236}">
                <a16:creationId xmlns:a16="http://schemas.microsoft.com/office/drawing/2014/main" id="{F88298F2-E885-7713-2CA2-1F3F1D38E91D}"/>
              </a:ext>
            </a:extLst>
          </p:cNvPr>
          <p:cNvSpPr txBox="1"/>
          <p:nvPr/>
        </p:nvSpPr>
        <p:spPr>
          <a:xfrm>
            <a:off x="371856" y="1381682"/>
            <a:ext cx="8125373" cy="255454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[Sender]</a:t>
            </a:r>
          </a:p>
          <a:p>
            <a:r>
              <a:rPr lang="en-US" sz="1600" dirty="0">
                <a:latin typeface="Times New Roman" panose="02020603050405020304" pitchFamily="18" charset="0"/>
                <a:cs typeface="Times New Roman" panose="02020603050405020304" pitchFamily="18" charset="0"/>
              </a:rPr>
              <a:t> ↓ (channel idle?)</a:t>
            </a:r>
          </a:p>
          <a:p>
            <a:r>
              <a:rPr lang="en-US" sz="1600" dirty="0">
                <a:latin typeface="Times New Roman" panose="02020603050405020304" pitchFamily="18" charset="0"/>
                <a:cs typeface="Times New Roman" panose="02020603050405020304" pitchFamily="18" charset="0"/>
              </a:rPr>
              <a:t>[Wait IFS]</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[Random Backoff countdown]</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[Transmit Data]</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[Receiver sends ACK]</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091354"/>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B0E80-398A-9465-1D80-3A940555AEB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FB9EC4B-A683-D4AD-287C-1404341CFAFA}"/>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D989A46D-876E-6713-A6FE-B535FF7AB3DA}"/>
              </a:ext>
            </a:extLst>
          </p:cNvPr>
          <p:cNvSpPr/>
          <p:nvPr/>
        </p:nvSpPr>
        <p:spPr>
          <a:xfrm>
            <a:off x="190919" y="1381682"/>
            <a:ext cx="8874640" cy="5478248"/>
          </a:xfrm>
          <a:prstGeom prst="rect">
            <a:avLst/>
          </a:prstGeom>
        </p:spPr>
        <p:txBody>
          <a:bodyPr lIns="0" tIns="0" rIns="0" bIns="0">
            <a:noAutofit/>
          </a:bodyPr>
          <a:lstStyle/>
          <a:p>
            <a:r>
              <a:rPr lang="en-US" dirty="0">
                <a:latin typeface="Times New Roman" panose="02020603050405020304" pitchFamily="18" charset="0"/>
                <a:cs typeface="Times New Roman" panose="02020603050405020304" pitchFamily="18" charset="0"/>
              </a:rPr>
              <a:t>In controlled access, the right to transmit is regulated, so collisions are avoided. Only one device transmits at a time.</a:t>
            </a:r>
          </a:p>
          <a:p>
            <a:r>
              <a:rPr lang="en-US" b="1" dirty="0"/>
              <a:t>1. Reservation</a:t>
            </a:r>
          </a:p>
          <a:p>
            <a:r>
              <a:rPr lang="en-US" dirty="0"/>
              <a:t>Devices </a:t>
            </a:r>
            <a:r>
              <a:rPr lang="en-US" b="1" dirty="0"/>
              <a:t>reserve time slots</a:t>
            </a:r>
            <a:r>
              <a:rPr lang="en-US" dirty="0"/>
              <a:t> in advance before transmitting.</a:t>
            </a:r>
          </a:p>
          <a:p>
            <a:r>
              <a:rPr lang="en-US" dirty="0"/>
              <a:t>Time is divided into </a:t>
            </a:r>
            <a:r>
              <a:rPr lang="en-US" b="1" dirty="0"/>
              <a:t>slots</a:t>
            </a:r>
            <a:r>
              <a:rPr lang="en-US" dirty="0"/>
              <a:t>.</a:t>
            </a:r>
          </a:p>
          <a:p>
            <a:r>
              <a:rPr lang="en-US" dirty="0"/>
              <a:t>A device sends a </a:t>
            </a:r>
            <a:r>
              <a:rPr lang="en-US" b="1" dirty="0"/>
              <a:t>reservation request</a:t>
            </a:r>
            <a:r>
              <a:rPr lang="en-US" dirty="0"/>
              <a:t> in a special control slot.</a:t>
            </a:r>
          </a:p>
          <a:p>
            <a:r>
              <a:rPr lang="en-US" dirty="0"/>
              <a:t>If the reservation is accepted, it is assigned a slot to transmit.</a:t>
            </a:r>
          </a:p>
          <a:p>
            <a:endParaRPr lang="en-US" dirty="0">
              <a:solidFill>
                <a:srgbClr val="FF0000"/>
              </a:solidFill>
              <a:latin typeface="Times New Roman" panose="02020603050405020304" pitchFamily="18" charset="0"/>
              <a:cs typeface="Times New Roman" panose="02020603050405020304" pitchFamily="18" charset="0"/>
            </a:endParaRPr>
          </a:p>
          <a:p>
            <a:r>
              <a:rPr lang="en-US" b="1" dirty="0"/>
              <a:t>2. Polling</a:t>
            </a:r>
          </a:p>
          <a:p>
            <a:r>
              <a:rPr lang="en-US" dirty="0"/>
              <a:t> A </a:t>
            </a:r>
            <a:r>
              <a:rPr lang="en-US" b="1" dirty="0"/>
              <a:t>central controller (master)</a:t>
            </a:r>
            <a:r>
              <a:rPr lang="en-US" dirty="0"/>
              <a:t> asks each device (slave) one-by-one if it wants to send data.</a:t>
            </a:r>
          </a:p>
          <a:p>
            <a:r>
              <a:rPr lang="en-US" dirty="0"/>
              <a:t>Master → “Device 1, do you want to send?”</a:t>
            </a:r>
          </a:p>
          <a:p>
            <a:r>
              <a:rPr lang="en-US" dirty="0"/>
              <a:t>If yes, device sends. If no, move to next device.</a:t>
            </a:r>
          </a:p>
          <a:p>
            <a:endParaRPr lang="en-US" dirty="0">
              <a:solidFill>
                <a:srgbClr val="FF0000"/>
              </a:solidFill>
              <a:latin typeface="Times New Roman" panose="02020603050405020304" pitchFamily="18" charset="0"/>
              <a:cs typeface="Times New Roman" panose="02020603050405020304" pitchFamily="18" charset="0"/>
            </a:endParaRPr>
          </a:p>
          <a:p>
            <a:r>
              <a:rPr lang="en-US" b="1" dirty="0"/>
              <a:t>3. Token Passing</a:t>
            </a:r>
          </a:p>
          <a:p>
            <a:r>
              <a:rPr lang="en-US" dirty="0"/>
              <a:t>A special message called a </a:t>
            </a:r>
            <a:r>
              <a:rPr lang="en-US" b="1" dirty="0"/>
              <a:t>token</a:t>
            </a:r>
            <a:r>
              <a:rPr lang="en-US" dirty="0"/>
              <a:t> circulates in the network.</a:t>
            </a:r>
          </a:p>
          <a:p>
            <a:r>
              <a:rPr lang="en-US" dirty="0"/>
              <a:t>Only the device </a:t>
            </a:r>
            <a:r>
              <a:rPr lang="en-US" b="1" dirty="0"/>
              <a:t>holding the token</a:t>
            </a:r>
            <a:r>
              <a:rPr lang="en-US" dirty="0"/>
              <a:t> can transmit.</a:t>
            </a:r>
          </a:p>
          <a:p>
            <a:r>
              <a:rPr lang="en-US" dirty="0"/>
              <a:t>After transmitting, it </a:t>
            </a:r>
            <a:r>
              <a:rPr lang="en-US" b="1" dirty="0"/>
              <a:t>passes the token</a:t>
            </a:r>
            <a:r>
              <a:rPr lang="en-US" dirty="0"/>
              <a:t> to the next device.</a:t>
            </a:r>
          </a:p>
          <a:p>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7942916-A90A-24A8-5F58-D9F68719AA95}"/>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
        <p:nvSpPr>
          <p:cNvPr id="5" name="TextBox 4">
            <a:extLst>
              <a:ext uri="{FF2B5EF4-FFF2-40B4-BE49-F238E27FC236}">
                <a16:creationId xmlns:a16="http://schemas.microsoft.com/office/drawing/2014/main" id="{1D288D65-9B88-7993-6474-F4185812AEF5}"/>
              </a:ext>
            </a:extLst>
          </p:cNvPr>
          <p:cNvSpPr txBox="1"/>
          <p:nvPr/>
        </p:nvSpPr>
        <p:spPr>
          <a:xfrm>
            <a:off x="540774" y="717755"/>
            <a:ext cx="7413523" cy="461665"/>
          </a:xfrm>
          <a:prstGeom prst="rect">
            <a:avLst/>
          </a:prstGeom>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 Controlled Access Protocols</a:t>
            </a:r>
          </a:p>
        </p:txBody>
      </p:sp>
    </p:spTree>
    <p:extLst>
      <p:ext uri="{BB962C8B-B14F-4D97-AF65-F5344CB8AC3E}">
        <p14:creationId xmlns:p14="http://schemas.microsoft.com/office/powerpoint/2010/main" val="137305875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C89E4-8221-7F42-9857-67728D3C24D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CCC44B-BFA5-66C4-692D-4D2F7BCC25C2}"/>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FB7BBFD4-DD9A-16D9-4101-3203CF6B3D29}"/>
              </a:ext>
            </a:extLst>
          </p:cNvPr>
          <p:cNvSpPr/>
          <p:nvPr/>
        </p:nvSpPr>
        <p:spPr>
          <a:xfrm>
            <a:off x="269360" y="895056"/>
            <a:ext cx="8874640" cy="5879369"/>
          </a:xfrm>
          <a:prstGeom prst="rect">
            <a:avLst/>
          </a:prstGeom>
        </p:spPr>
        <p:txBody>
          <a:bodyPr lIns="0" tIns="0" rIns="0" bIns="0">
            <a:noAutofit/>
          </a:bodyPr>
          <a:lstStyle/>
          <a:p>
            <a:r>
              <a:rPr lang="en-US" sz="1600" dirty="0">
                <a:latin typeface="Times New Roman" panose="02020603050405020304" pitchFamily="18" charset="0"/>
                <a:cs typeface="Times New Roman" panose="02020603050405020304" pitchFamily="18" charset="0"/>
              </a:rPr>
              <a:t>Channelization is a </a:t>
            </a:r>
            <a:r>
              <a:rPr lang="en-US" sz="1600" b="1" dirty="0">
                <a:latin typeface="Times New Roman" panose="02020603050405020304" pitchFamily="18" charset="0"/>
                <a:cs typeface="Times New Roman" panose="02020603050405020304" pitchFamily="18" charset="0"/>
              </a:rPr>
              <a:t>multiple access method</a:t>
            </a:r>
            <a:r>
              <a:rPr lang="en-US" sz="1600" dirty="0">
                <a:latin typeface="Times New Roman" panose="02020603050405020304" pitchFamily="18" charset="0"/>
                <a:cs typeface="Times New Roman" panose="02020603050405020304" pitchFamily="18" charset="0"/>
              </a:rPr>
              <a:t> that divides the channel into </a:t>
            </a:r>
            <a:r>
              <a:rPr lang="en-US" sz="1600" b="1" dirty="0">
                <a:latin typeface="Times New Roman" panose="02020603050405020304" pitchFamily="18" charset="0"/>
                <a:cs typeface="Times New Roman" panose="02020603050405020304" pitchFamily="18" charset="0"/>
              </a:rPr>
              <a:t>separate logical parts</a:t>
            </a:r>
            <a:r>
              <a:rPr lang="en-US" sz="1600" dirty="0">
                <a:latin typeface="Times New Roman" panose="02020603050405020304" pitchFamily="18" charset="0"/>
                <a:cs typeface="Times New Roman" panose="02020603050405020304" pitchFamily="18" charset="0"/>
              </a:rPr>
              <a:t>, so </a:t>
            </a:r>
            <a:r>
              <a:rPr lang="en-US" sz="1600" b="1" dirty="0">
                <a:latin typeface="Times New Roman" panose="02020603050405020304" pitchFamily="18" charset="0"/>
                <a:cs typeface="Times New Roman" panose="02020603050405020304" pitchFamily="18" charset="0"/>
              </a:rPr>
              <a:t>many users can transmit at the same time</a:t>
            </a:r>
            <a:r>
              <a:rPr lang="en-US" sz="1600" dirty="0">
                <a:latin typeface="Times New Roman" panose="02020603050405020304" pitchFamily="18" charset="0"/>
                <a:cs typeface="Times New Roman" panose="02020603050405020304" pitchFamily="18" charset="0"/>
              </a:rPr>
              <a:t> using different channels.</a:t>
            </a:r>
          </a:p>
          <a:p>
            <a:endParaRPr lang="en-US" sz="1600" dirty="0">
              <a:solidFill>
                <a:srgbClr val="FF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FDMA (Frequency Division Multiple Access)</a:t>
            </a:r>
          </a:p>
          <a:p>
            <a:r>
              <a:rPr lang="en-US" sz="1600" b="1" dirty="0">
                <a:latin typeface="Times New Roman" panose="02020603050405020304" pitchFamily="18" charset="0"/>
                <a:cs typeface="Times New Roman" panose="02020603050405020304" pitchFamily="18" charset="0"/>
              </a:rPr>
              <a:t>Idea:</a:t>
            </a:r>
            <a:r>
              <a:rPr lang="en-US" sz="1600" dirty="0">
                <a:latin typeface="Times New Roman" panose="02020603050405020304" pitchFamily="18" charset="0"/>
                <a:cs typeface="Times New Roman" panose="02020603050405020304" pitchFamily="18" charset="0"/>
              </a:rPr>
              <a:t> Divide bandwidth into </a:t>
            </a:r>
            <a:r>
              <a:rPr lang="en-US" sz="1600" b="1" dirty="0">
                <a:latin typeface="Times New Roman" panose="02020603050405020304" pitchFamily="18" charset="0"/>
                <a:cs typeface="Times New Roman" panose="02020603050405020304" pitchFamily="18" charset="0"/>
              </a:rPr>
              <a:t>separate frequency bands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Each user gets a </a:t>
            </a:r>
            <a:r>
              <a:rPr lang="en-US" sz="1600" b="1" dirty="0">
                <a:latin typeface="Times New Roman" panose="02020603050405020304" pitchFamily="18" charset="0"/>
                <a:cs typeface="Times New Roman" panose="02020603050405020304" pitchFamily="18" charset="0"/>
              </a:rPr>
              <a:t>dedicated frequency channel</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Example:</a:t>
            </a:r>
          </a:p>
          <a:p>
            <a:r>
              <a:rPr lang="en-US" sz="1600" dirty="0">
                <a:latin typeface="Times New Roman" panose="02020603050405020304" pitchFamily="18" charset="0"/>
                <a:cs typeface="Times New Roman" panose="02020603050405020304" pitchFamily="18" charset="0"/>
              </a:rPr>
              <a:t>User A → 890–891 MHz  </a:t>
            </a:r>
          </a:p>
          <a:p>
            <a:r>
              <a:rPr lang="en-US" sz="1600" dirty="0">
                <a:latin typeface="Times New Roman" panose="02020603050405020304" pitchFamily="18" charset="0"/>
                <a:cs typeface="Times New Roman" panose="02020603050405020304" pitchFamily="18" charset="0"/>
              </a:rPr>
              <a:t>User B → 891–892 MHz</a:t>
            </a:r>
          </a:p>
          <a:p>
            <a:endParaRPr lang="en-US" sz="1600" dirty="0">
              <a:solidFill>
                <a:srgbClr val="FF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TDMA (Time Division Multiple Access)</a:t>
            </a:r>
          </a:p>
          <a:p>
            <a:r>
              <a:rPr lang="en-US" sz="1600" b="1" dirty="0">
                <a:latin typeface="Times New Roman" panose="02020603050405020304" pitchFamily="18" charset="0"/>
                <a:cs typeface="Times New Roman" panose="02020603050405020304" pitchFamily="18" charset="0"/>
              </a:rPr>
              <a:t>Idea:</a:t>
            </a:r>
            <a:r>
              <a:rPr lang="en-US" sz="1600" dirty="0">
                <a:latin typeface="Times New Roman" panose="02020603050405020304" pitchFamily="18" charset="0"/>
                <a:cs typeface="Times New Roman" panose="02020603050405020304" pitchFamily="18" charset="0"/>
              </a:rPr>
              <a:t> Divide time into </a:t>
            </a:r>
            <a:r>
              <a:rPr lang="en-US" sz="1600" b="1" dirty="0">
                <a:latin typeface="Times New Roman" panose="02020603050405020304" pitchFamily="18" charset="0"/>
                <a:cs typeface="Times New Roman" panose="02020603050405020304" pitchFamily="18" charset="0"/>
              </a:rPr>
              <a:t>slots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Each user transmits in </a:t>
            </a:r>
            <a:r>
              <a:rPr lang="en-US" sz="1600" b="1" dirty="0">
                <a:latin typeface="Times New Roman" panose="02020603050405020304" pitchFamily="18" charset="0"/>
                <a:cs typeface="Times New Roman" panose="02020603050405020304" pitchFamily="18" charset="0"/>
              </a:rPr>
              <a:t>their own time slot</a:t>
            </a:r>
            <a:r>
              <a:rPr lang="en-US" sz="1600" dirty="0">
                <a:latin typeface="Times New Roman" panose="02020603050405020304" pitchFamily="18" charset="0"/>
                <a:cs typeface="Times New Roman" panose="02020603050405020304" pitchFamily="18" charset="0"/>
              </a:rPr>
              <a:t> on the same frequency.</a:t>
            </a:r>
          </a:p>
          <a:p>
            <a:pPr lvl="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Example:</a:t>
            </a: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Time Slot 1 → User A </a:t>
            </a: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Time Slot 2 → User B</a:t>
            </a:r>
          </a:p>
          <a:p>
            <a:endParaRPr lang="en-US" sz="1600" dirty="0">
              <a:solidFill>
                <a:srgbClr val="FF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CDMA (Code Division Multiple Access)</a:t>
            </a:r>
          </a:p>
          <a:p>
            <a:r>
              <a:rPr lang="en-US" sz="1600" b="1" dirty="0">
                <a:latin typeface="Times New Roman" panose="02020603050405020304" pitchFamily="18" charset="0"/>
                <a:cs typeface="Times New Roman" panose="02020603050405020304" pitchFamily="18" charset="0"/>
              </a:rPr>
              <a:t>Idea:</a:t>
            </a:r>
            <a:r>
              <a:rPr lang="en-US" sz="1600" dirty="0">
                <a:latin typeface="Times New Roman" panose="02020603050405020304" pitchFamily="18" charset="0"/>
                <a:cs typeface="Times New Roman" panose="02020603050405020304" pitchFamily="18" charset="0"/>
              </a:rPr>
              <a:t> All users transmit </a:t>
            </a:r>
            <a:r>
              <a:rPr lang="en-US" sz="1600" b="1" dirty="0">
                <a:latin typeface="Times New Roman" panose="02020603050405020304" pitchFamily="18" charset="0"/>
                <a:cs typeface="Times New Roman" panose="02020603050405020304" pitchFamily="18" charset="0"/>
              </a:rPr>
              <a:t>at the same time &amp; frequency</a:t>
            </a:r>
            <a:r>
              <a:rPr lang="en-US" sz="1600" dirty="0">
                <a:latin typeface="Times New Roman" panose="02020603050405020304" pitchFamily="18" charset="0"/>
                <a:cs typeface="Times New Roman" panose="02020603050405020304" pitchFamily="18" charset="0"/>
              </a:rPr>
              <a:t>, but use </a:t>
            </a:r>
            <a:r>
              <a:rPr lang="en-US" sz="1600" b="1" dirty="0">
                <a:latin typeface="Times New Roman" panose="02020603050405020304" pitchFamily="18" charset="0"/>
                <a:cs typeface="Times New Roman" panose="02020603050405020304" pitchFamily="18" charset="0"/>
              </a:rPr>
              <a:t>unique codes</a:t>
            </a:r>
            <a:r>
              <a:rPr lang="en-US" sz="1600" dirty="0">
                <a:latin typeface="Times New Roman" panose="02020603050405020304" pitchFamily="18" charset="0"/>
                <a:cs typeface="Times New Roman" panose="02020603050405020304" pitchFamily="18" charset="0"/>
              </a:rPr>
              <a:t> to separate data.</a:t>
            </a:r>
          </a:p>
          <a:p>
            <a:r>
              <a:rPr lang="en-US" sz="1600" dirty="0">
                <a:latin typeface="Times New Roman" panose="02020603050405020304" pitchFamily="18" charset="0"/>
                <a:cs typeface="Times New Roman" panose="02020603050405020304" pitchFamily="18" charset="0"/>
              </a:rPr>
              <a:t>Example:</a:t>
            </a:r>
          </a:p>
          <a:p>
            <a:r>
              <a:rPr lang="en-US" sz="1600" dirty="0">
                <a:latin typeface="Times New Roman" panose="02020603050405020304" pitchFamily="18" charset="0"/>
                <a:cs typeface="Times New Roman" panose="02020603050405020304" pitchFamily="18" charset="0"/>
              </a:rPr>
              <a:t>User A → Code 1  </a:t>
            </a:r>
          </a:p>
          <a:p>
            <a:r>
              <a:rPr lang="en-US" sz="1600" dirty="0">
                <a:latin typeface="Times New Roman" panose="02020603050405020304" pitchFamily="18" charset="0"/>
                <a:cs typeface="Times New Roman" panose="02020603050405020304" pitchFamily="18" charset="0"/>
              </a:rPr>
              <a:t>User B → Code 2  </a:t>
            </a:r>
          </a:p>
          <a:p>
            <a:r>
              <a:rPr lang="en-US" sz="1600" dirty="0">
                <a:latin typeface="Times New Roman" panose="02020603050405020304" pitchFamily="18" charset="0"/>
                <a:cs typeface="Times New Roman" panose="02020603050405020304" pitchFamily="18" charset="0"/>
              </a:rPr>
              <a:t>Same time &amp; frequency</a:t>
            </a:r>
          </a:p>
          <a:p>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09EF69-44DF-8E11-7EC3-ACBD598E2D04}"/>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
        <p:nvSpPr>
          <p:cNvPr id="5" name="TextBox 4">
            <a:extLst>
              <a:ext uri="{FF2B5EF4-FFF2-40B4-BE49-F238E27FC236}">
                <a16:creationId xmlns:a16="http://schemas.microsoft.com/office/drawing/2014/main" id="{03D919FC-948F-696C-B4F1-E59ED3A4D079}"/>
              </a:ext>
            </a:extLst>
          </p:cNvPr>
          <p:cNvSpPr txBox="1"/>
          <p:nvPr/>
        </p:nvSpPr>
        <p:spPr>
          <a:xfrm>
            <a:off x="648929" y="433392"/>
            <a:ext cx="7413523" cy="461665"/>
          </a:xfrm>
          <a:prstGeom prst="rect">
            <a:avLst/>
          </a:prstGeom>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 Channelization Protocol</a:t>
            </a:r>
          </a:p>
        </p:txBody>
      </p:sp>
    </p:spTree>
    <p:extLst>
      <p:ext uri="{BB962C8B-B14F-4D97-AF65-F5344CB8AC3E}">
        <p14:creationId xmlns:p14="http://schemas.microsoft.com/office/powerpoint/2010/main" val="3723108664"/>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IEEE Standards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Institute of Electrical and Electronic Engineers (IEEE) has developed standard for LANs. These standards are collectively known as IEEE802 or Project 802.</a:t>
            </a:r>
          </a:p>
          <a:p>
            <a:pPr marL="342900" indent="-342900">
              <a:lnSpc>
                <a:spcPct val="150000"/>
              </a:lnSpc>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The I</a:t>
            </a:r>
            <a:r>
              <a:rPr lang="en-US" sz="2400" dirty="0">
                <a:latin typeface="Times New Roman" panose="02020603050405020304" pitchFamily="18" charset="0"/>
                <a:cs typeface="Times New Roman" panose="02020603050405020304" pitchFamily="18" charset="0"/>
              </a:rPr>
              <a:t>EEE 802 divides data link layer into two sublayers i.e. LLC (Logical Link Control) and MAC (Media Access Control)</a:t>
            </a:r>
            <a:endParaRPr lang="en-US" sz="2400" i="0" u="none" strike="noStrike" baseline="0" dirty="0">
              <a:latin typeface="Times New Roman" panose="02020603050405020304" pitchFamily="18" charset="0"/>
              <a:cs typeface="Times New Roman" panose="02020603050405020304" pitchFamily="18" charset="0"/>
            </a:endParaRPr>
          </a:p>
          <a:p>
            <a:pPr>
              <a:lnSpc>
                <a:spcPct val="150000"/>
              </a:lnSpc>
            </a:pPr>
            <a:r>
              <a:rPr lang="en-US" sz="2400" i="0" u="none" strike="noStrike" baseline="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Tree>
    <p:extLst>
      <p:ext uri="{BB962C8B-B14F-4D97-AF65-F5344CB8AC3E}">
        <p14:creationId xmlns:p14="http://schemas.microsoft.com/office/powerpoint/2010/main" val="2287675678"/>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IEEE Standards</a:t>
            </a:r>
          </a:p>
          <a:p>
            <a:pPr marL="457200" indent="-457200">
              <a:lnSpc>
                <a:spcPct val="150000"/>
              </a:lnSpc>
              <a:buFont typeface="+mj-lt"/>
              <a:buAutoNum type="arabicPeriod"/>
            </a:pPr>
            <a:r>
              <a:rPr lang="en-US" sz="2400" i="0" u="none" strike="noStrike" baseline="0" dirty="0">
                <a:latin typeface="Times New Roman" panose="02020603050405020304" pitchFamily="18" charset="0"/>
                <a:cs typeface="Times New Roman" panose="02020603050405020304" pitchFamily="18" charset="0"/>
              </a:rPr>
              <a:t>Logical Link Control(LLC)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IEEE 802, flow control, error control and part of framing duties are performed both by LLC &amp;  MAC sublayer.</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one single data link control protocol for all IEEE LANs.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single LLC protocol can provide interconnectivity between different LANs.</a:t>
            </a: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Tree>
    <p:extLst>
      <p:ext uri="{BB962C8B-B14F-4D97-AF65-F5344CB8AC3E}">
        <p14:creationId xmlns:p14="http://schemas.microsoft.com/office/powerpoint/2010/main" val="3770124977"/>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IEEE Standards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Medium Access</a:t>
            </a:r>
            <a:r>
              <a:rPr lang="en-US" sz="2400" i="0" u="none" strike="noStrike" baseline="0" dirty="0">
                <a:latin typeface="Times New Roman" panose="02020603050405020304" pitchFamily="18" charset="0"/>
                <a:cs typeface="Times New Roman" panose="02020603050405020304" pitchFamily="18" charset="0"/>
              </a:rPr>
              <a:t> Control(</a:t>
            </a:r>
            <a:r>
              <a:rPr lang="en-US" sz="2400" dirty="0">
                <a:latin typeface="Times New Roman" panose="02020603050405020304" pitchFamily="18" charset="0"/>
                <a:cs typeface="Times New Roman" panose="02020603050405020304" pitchFamily="18" charset="0"/>
              </a:rPr>
              <a:t>MA</a:t>
            </a:r>
            <a:r>
              <a:rPr lang="en-US" sz="2400" i="0" u="none" strike="noStrike" baseline="0" dirty="0">
                <a:latin typeface="Times New Roman" panose="02020603050405020304" pitchFamily="18" charset="0"/>
                <a:cs typeface="Times New Roman" panose="02020603050405020304" pitchFamily="18" charset="0"/>
              </a:rPr>
              <a:t>C)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 sublayer of IEEE  802 defines the specific access methods for each LANs.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it defines CSMA/CD as the media access method for Ethernet LANs and token passing method for Token Ring and Token Bus LANs</a:t>
            </a: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Tree>
    <p:extLst>
      <p:ext uri="{BB962C8B-B14F-4D97-AF65-F5344CB8AC3E}">
        <p14:creationId xmlns:p14="http://schemas.microsoft.com/office/powerpoint/2010/main" val="3544567983"/>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Various IEEE Standards</a:t>
            </a:r>
          </a:p>
          <a:p>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graphicFrame>
        <p:nvGraphicFramePr>
          <p:cNvPr id="6" name="Table 6">
            <a:extLst>
              <a:ext uri="{FF2B5EF4-FFF2-40B4-BE49-F238E27FC236}">
                <a16:creationId xmlns:a16="http://schemas.microsoft.com/office/drawing/2014/main" id="{A090F82B-4EF7-4A8C-A611-305D04868E1D}"/>
              </a:ext>
            </a:extLst>
          </p:cNvPr>
          <p:cNvGraphicFramePr>
            <a:graphicFrameLocks noGrp="1"/>
          </p:cNvGraphicFramePr>
          <p:nvPr>
            <p:extLst>
              <p:ext uri="{D42A27DB-BD31-4B8C-83A1-F6EECF244321}">
                <p14:modId xmlns:p14="http://schemas.microsoft.com/office/powerpoint/2010/main" val="2521232173"/>
              </p:ext>
            </p:extLst>
          </p:nvPr>
        </p:nvGraphicFramePr>
        <p:xfrm>
          <a:off x="917749" y="1545018"/>
          <a:ext cx="6990304" cy="5170906"/>
        </p:xfrm>
        <a:graphic>
          <a:graphicData uri="http://schemas.openxmlformats.org/drawingml/2006/table">
            <a:tbl>
              <a:tblPr firstRow="1" bandRow="1">
                <a:tableStyleId>{5C22544A-7EE6-4342-B048-85BDC9FD1C3A}</a:tableStyleId>
              </a:tblPr>
              <a:tblGrid>
                <a:gridCol w="3495152">
                  <a:extLst>
                    <a:ext uri="{9D8B030D-6E8A-4147-A177-3AD203B41FA5}">
                      <a16:colId xmlns:a16="http://schemas.microsoft.com/office/drawing/2014/main" val="704423901"/>
                    </a:ext>
                  </a:extLst>
                </a:gridCol>
                <a:gridCol w="3495152">
                  <a:extLst>
                    <a:ext uri="{9D8B030D-6E8A-4147-A177-3AD203B41FA5}">
                      <a16:colId xmlns:a16="http://schemas.microsoft.com/office/drawing/2014/main" val="64695254"/>
                    </a:ext>
                  </a:extLst>
                </a:gridCol>
              </a:tblGrid>
              <a:tr h="379006">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4093626739"/>
                  </a:ext>
                </a:extLst>
              </a:tr>
              <a:tr h="384270">
                <a:tc>
                  <a:txBody>
                    <a:bodyPr/>
                    <a:lstStyle/>
                    <a:p>
                      <a:r>
                        <a:rPr lang="en-US" sz="1800" dirty="0">
                          <a:hlinkClick r:id="rId2" tooltip="IEEE 802"/>
                        </a:rPr>
                        <a:t>IEEE 802</a:t>
                      </a:r>
                    </a:p>
                  </a:txBody>
                  <a:tcPr marL="2966" marR="2966" marT="1483" marB="1483" anchor="ctr"/>
                </a:tc>
                <a:tc>
                  <a:txBody>
                    <a:bodyPr/>
                    <a:lstStyle/>
                    <a:p>
                      <a:r>
                        <a:rPr lang="en-US" sz="1800" dirty="0">
                          <a:hlinkClick r:id="rId3"/>
                        </a:rPr>
                        <a:t>LAN</a:t>
                      </a:r>
                      <a:r>
                        <a:rPr lang="en-US" sz="1800" dirty="0"/>
                        <a:t>/</a:t>
                      </a:r>
                      <a:r>
                        <a:rPr lang="en-US" sz="1800" dirty="0">
                          <a:hlinkClick r:id="rId4" tooltip="Metropolitan area network"/>
                        </a:rPr>
                        <a:t>MAN</a:t>
                      </a:r>
                      <a:endParaRPr lang="en-US" sz="1800" dirty="0"/>
                    </a:p>
                  </a:txBody>
                  <a:tcPr/>
                </a:tc>
                <a:extLst>
                  <a:ext uri="{0D108BD9-81ED-4DB2-BD59-A6C34878D82A}">
                    <a16:rowId xmlns:a16="http://schemas.microsoft.com/office/drawing/2014/main" val="905159831"/>
                  </a:ext>
                </a:extLst>
              </a:tr>
              <a:tr h="1105434">
                <a:tc>
                  <a:txBody>
                    <a:bodyPr/>
                    <a:lstStyle/>
                    <a:p>
                      <a:r>
                        <a:rPr lang="en-US" sz="1800" dirty="0">
                          <a:hlinkClick r:id="rId5" tooltip="IEEE 802.1"/>
                        </a:rPr>
                        <a:t>IEEE 802.1</a:t>
                      </a:r>
                      <a:endParaRPr lang="en-US" sz="1800" dirty="0"/>
                    </a:p>
                  </a:txBody>
                  <a:tcPr marL="2966" marR="2966" marT="1483" marB="1483" anchor="ctr"/>
                </a:tc>
                <a:tc>
                  <a:txBody>
                    <a:bodyPr/>
                    <a:lstStyle/>
                    <a:p>
                      <a:r>
                        <a:rPr lang="en-US" sz="1800" dirty="0"/>
                        <a:t>Standards for LAN/MAN bridging and management and remote media access control (MAC) bridging </a:t>
                      </a:r>
                    </a:p>
                  </a:txBody>
                  <a:tcPr/>
                </a:tc>
                <a:extLst>
                  <a:ext uri="{0D108BD9-81ED-4DB2-BD59-A6C34878D82A}">
                    <a16:rowId xmlns:a16="http://schemas.microsoft.com/office/drawing/2014/main" val="1828660645"/>
                  </a:ext>
                </a:extLst>
              </a:tr>
              <a:tr h="600093">
                <a:tc>
                  <a:txBody>
                    <a:bodyPr/>
                    <a:lstStyle/>
                    <a:p>
                      <a:r>
                        <a:rPr lang="en-US" sz="1800">
                          <a:hlinkClick r:id="rId6" tooltip="IEEE 802.2"/>
                        </a:rPr>
                        <a:t>IEEE 802.2</a:t>
                      </a:r>
                      <a:endParaRPr lang="en-US" sz="1800"/>
                    </a:p>
                  </a:txBody>
                  <a:tcPr marL="2966" marR="2966" marT="1483" marB="1483" anchor="ctr"/>
                </a:tc>
                <a:tc>
                  <a:txBody>
                    <a:bodyPr/>
                    <a:lstStyle/>
                    <a:p>
                      <a:r>
                        <a:rPr lang="en-US" sz="1800" dirty="0"/>
                        <a:t>Standards for Logical Link Control (LLC) standards for connectivity </a:t>
                      </a:r>
                    </a:p>
                  </a:txBody>
                  <a:tcPr/>
                </a:tc>
                <a:extLst>
                  <a:ext uri="{0D108BD9-81ED-4DB2-BD59-A6C34878D82A}">
                    <a16:rowId xmlns:a16="http://schemas.microsoft.com/office/drawing/2014/main" val="725768595"/>
                  </a:ext>
                </a:extLst>
              </a:tr>
              <a:tr h="852764">
                <a:tc>
                  <a:txBody>
                    <a:bodyPr/>
                    <a:lstStyle/>
                    <a:p>
                      <a:r>
                        <a:rPr lang="en-US" sz="1800" dirty="0">
                          <a:hlinkClick r:id="rId7" tooltip="IEEE 802.3"/>
                        </a:rPr>
                        <a:t>IEEE 802.3</a:t>
                      </a:r>
                      <a:endParaRPr lang="en-US" sz="1800" dirty="0"/>
                    </a:p>
                  </a:txBody>
                  <a:tcPr marL="2966" marR="2966" marT="1483" marB="1483" anchor="ctr"/>
                </a:tc>
                <a:tc>
                  <a:txBody>
                    <a:bodyPr/>
                    <a:lstStyle/>
                    <a:p>
                      <a:r>
                        <a:rPr lang="en-US" sz="1800" dirty="0">
                          <a:hlinkClick r:id="rId8"/>
                        </a:rPr>
                        <a:t>Ethernet</a:t>
                      </a:r>
                      <a:r>
                        <a:rPr lang="en-US" sz="1800" dirty="0"/>
                        <a:t> Standards for Carrier Sense Multiple Access with Collision Detection (CSMA/CD) </a:t>
                      </a:r>
                    </a:p>
                  </a:txBody>
                  <a:tcPr/>
                </a:tc>
                <a:extLst>
                  <a:ext uri="{0D108BD9-81ED-4DB2-BD59-A6C34878D82A}">
                    <a16:rowId xmlns:a16="http://schemas.microsoft.com/office/drawing/2014/main" val="1818304858"/>
                  </a:ext>
                </a:extLst>
              </a:tr>
              <a:tr h="600093">
                <a:tc>
                  <a:txBody>
                    <a:bodyPr/>
                    <a:lstStyle/>
                    <a:p>
                      <a:r>
                        <a:rPr lang="en-US" sz="1800" dirty="0">
                          <a:hlinkClick r:id="rId9" tooltip="IEEE 802.4"/>
                        </a:rPr>
                        <a:t>IEEE 802.4</a:t>
                      </a:r>
                      <a:endParaRPr lang="en-US" sz="1800" dirty="0"/>
                    </a:p>
                  </a:txBody>
                  <a:tcPr marL="2966" marR="2966" marT="1483" marB="1483" anchor="ctr"/>
                </a:tc>
                <a:tc>
                  <a:txBody>
                    <a:bodyPr/>
                    <a:lstStyle/>
                    <a:p>
                      <a:r>
                        <a:rPr lang="en-US" sz="1800" dirty="0"/>
                        <a:t>Standard for Token Passing Bus Access</a:t>
                      </a:r>
                    </a:p>
                  </a:txBody>
                  <a:tcPr/>
                </a:tc>
                <a:extLst>
                  <a:ext uri="{0D108BD9-81ED-4DB2-BD59-A6C34878D82A}">
                    <a16:rowId xmlns:a16="http://schemas.microsoft.com/office/drawing/2014/main" val="1335994593"/>
                  </a:ext>
                </a:extLst>
              </a:tr>
              <a:tr h="384270">
                <a:tc>
                  <a:txBody>
                    <a:bodyPr/>
                    <a:lstStyle/>
                    <a:p>
                      <a:r>
                        <a:rPr lang="en-US" sz="1800">
                          <a:hlinkClick r:id="rId10" tooltip="IEEE 802.5"/>
                        </a:rPr>
                        <a:t>IEEE 802.5</a:t>
                      </a:r>
                      <a:endParaRPr lang="en-US" sz="1800"/>
                    </a:p>
                  </a:txBody>
                  <a:tcPr marL="2966" marR="2966" marT="1483" marB="1483" anchor="ctr"/>
                </a:tc>
                <a:tc>
                  <a:txBody>
                    <a:bodyPr/>
                    <a:lstStyle/>
                    <a:p>
                      <a:r>
                        <a:rPr lang="en-US" sz="1800" dirty="0"/>
                        <a:t>Standard for Token Ring Access</a:t>
                      </a:r>
                    </a:p>
                  </a:txBody>
                  <a:tcPr/>
                </a:tc>
                <a:extLst>
                  <a:ext uri="{0D108BD9-81ED-4DB2-BD59-A6C34878D82A}">
                    <a16:rowId xmlns:a16="http://schemas.microsoft.com/office/drawing/2014/main" val="2458065668"/>
                  </a:ext>
                </a:extLst>
              </a:tr>
              <a:tr h="600093">
                <a:tc>
                  <a:txBody>
                    <a:bodyPr/>
                    <a:lstStyle/>
                    <a:p>
                      <a:r>
                        <a:rPr lang="en-US" sz="1800" dirty="0">
                          <a:hlinkClick r:id="rId11" tooltip="IEEE 802.6"/>
                        </a:rPr>
                        <a:t>IEEE 802.6</a:t>
                      </a:r>
                      <a:endParaRPr lang="en-US" sz="1800" dirty="0"/>
                    </a:p>
                  </a:txBody>
                  <a:tcPr marL="2966" marR="2966" marT="1483" marB="1483" anchor="ctr"/>
                </a:tc>
                <a:tc>
                  <a:txBody>
                    <a:bodyPr/>
                    <a:lstStyle/>
                    <a:p>
                      <a:r>
                        <a:rPr lang="en-US" sz="1800" dirty="0"/>
                        <a:t>Standard for information exchange between systems</a:t>
                      </a:r>
                    </a:p>
                  </a:txBody>
                  <a:tcPr/>
                </a:tc>
                <a:extLst>
                  <a:ext uri="{0D108BD9-81ED-4DB2-BD59-A6C34878D82A}">
                    <a16:rowId xmlns:a16="http://schemas.microsoft.com/office/drawing/2014/main" val="505285470"/>
                  </a:ext>
                </a:extLst>
              </a:tr>
            </a:tbl>
          </a:graphicData>
        </a:graphic>
      </p:graphicFrame>
    </p:spTree>
    <p:extLst>
      <p:ext uri="{BB962C8B-B14F-4D97-AF65-F5344CB8AC3E}">
        <p14:creationId xmlns:p14="http://schemas.microsoft.com/office/powerpoint/2010/main" val="2223809580"/>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IEEE 802.3 Ethernet for CSMA/CD</a:t>
            </a: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IEEE 802.3 is a set of standards and protocols that define Ethernet-based networks. Ethernet technologies are primarily used in LANs, though they can also be used in MANs and even WANs.</a:t>
            </a:r>
          </a:p>
          <a:p>
            <a:pPr marL="342900" indent="-342900">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Ethernet is a multi-access network in which set of nodes share a common link.</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CSMA/CD as the media access method for Ethernet LANs.</a:t>
            </a:r>
          </a:p>
          <a:p>
            <a:pPr marL="342900" indent="-342900">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Whenever a station wants to transmit , it sense the carrier to determine the channel is idle or busy.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stations can detect the collision i.e. whenever two or more stations transmit simultaneously and their frames collide; the stations abort their transmission.</a:t>
            </a:r>
            <a:r>
              <a:rPr lang="en-US" sz="2400" i="0" u="none" strike="noStrike" baseline="0" dirty="0">
                <a:latin typeface="Times New Roman" panose="02020603050405020304" pitchFamily="18" charset="0"/>
                <a:cs typeface="Times New Roman" panose="02020603050405020304" pitchFamily="18" charset="0"/>
              </a:rPr>
              <a:t> </a:t>
            </a:r>
          </a:p>
          <a:p>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Tree>
    <p:extLst>
      <p:ext uri="{BB962C8B-B14F-4D97-AF65-F5344CB8AC3E}">
        <p14:creationId xmlns:p14="http://schemas.microsoft.com/office/powerpoint/2010/main" val="1347135500"/>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IEEE 802.3 Ethernet for CSMA/CD</a:t>
            </a: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pic>
        <p:nvPicPr>
          <p:cNvPr id="6" name="Picture 5">
            <a:extLst>
              <a:ext uri="{FF2B5EF4-FFF2-40B4-BE49-F238E27FC236}">
                <a16:creationId xmlns:a16="http://schemas.microsoft.com/office/drawing/2014/main" id="{E0EFFDAA-BB94-4976-8156-0E5A20BEA7C6}"/>
              </a:ext>
            </a:extLst>
          </p:cNvPr>
          <p:cNvPicPr>
            <a:picLocks noChangeAspect="1"/>
          </p:cNvPicPr>
          <p:nvPr/>
        </p:nvPicPr>
        <p:blipFill>
          <a:blip r:embed="rId2"/>
          <a:stretch>
            <a:fillRect/>
          </a:stretch>
        </p:blipFill>
        <p:spPr>
          <a:xfrm>
            <a:off x="623955" y="1909561"/>
            <a:ext cx="8329126" cy="3859164"/>
          </a:xfrm>
          <a:prstGeom prst="rect">
            <a:avLst/>
          </a:prstGeom>
        </p:spPr>
      </p:pic>
    </p:spTree>
    <p:extLst>
      <p:ext uri="{BB962C8B-B14F-4D97-AF65-F5344CB8AC3E}">
        <p14:creationId xmlns:p14="http://schemas.microsoft.com/office/powerpoint/2010/main" val="25619775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8952" y="3773424"/>
            <a:ext cx="8098536" cy="2706624"/>
          </a:xfrm>
          <a:prstGeom prst="rect">
            <a:avLst/>
          </a:prstGeom>
        </p:spPr>
      </p:pic>
      <p:sp>
        <p:nvSpPr>
          <p:cNvPr id="4" name="Rectangle 3"/>
          <p:cNvSpPr/>
          <p:nvPr/>
        </p:nvSpPr>
        <p:spPr>
          <a:xfrm>
            <a:off x="560832" y="832104"/>
            <a:ext cx="7607808" cy="2447544"/>
          </a:xfrm>
          <a:prstGeom prst="rect">
            <a:avLst/>
          </a:prstGeom>
        </p:spPr>
        <p:txBody>
          <a:bodyPr lIns="0" tIns="0" rIns="0" bIns="0">
            <a:noAutofit/>
          </a:bodyPr>
          <a:lstStyle/>
          <a:p>
            <a:pPr marL="114300" indent="0">
              <a:spcAft>
                <a:spcPts val="1890"/>
              </a:spcAft>
            </a:pPr>
            <a:r>
              <a:rPr lang="en-US" sz="3300" b="1">
                <a:solidFill>
                  <a:srgbClr val="424354"/>
                </a:solidFill>
                <a:latin typeface="Trebuchet MS"/>
              </a:rPr>
              <a:t>How the data is sent?</a:t>
            </a:r>
          </a:p>
          <a:p>
            <a:pPr marL="114300" indent="0" algn="just">
              <a:spcAft>
                <a:spcPts val="630"/>
              </a:spcAft>
            </a:pPr>
            <a:r>
              <a:rPr lang="en-US" sz="2200">
                <a:solidFill>
                  <a:srgbClr val="A04DA3"/>
                </a:solidFill>
                <a:latin typeface="Arial"/>
              </a:rPr>
              <a:t>•    </a:t>
            </a:r>
            <a:r>
              <a:rPr lang="en-US" sz="2200">
                <a:latin typeface="Arial"/>
              </a:rPr>
              <a:t>Takes the </a:t>
            </a:r>
            <a:r>
              <a:rPr lang="en-US" sz="2200" b="1">
                <a:latin typeface="Arial"/>
              </a:rPr>
              <a:t>packets </a:t>
            </a:r>
            <a:r>
              <a:rPr lang="en-US" sz="2200">
                <a:latin typeface="Arial"/>
              </a:rPr>
              <a:t>of information from the Network Layer.</a:t>
            </a:r>
          </a:p>
          <a:p>
            <a:pPr marL="114300" indent="0" algn="just">
              <a:spcAft>
                <a:spcPts val="630"/>
              </a:spcAft>
            </a:pPr>
            <a:r>
              <a:rPr lang="en-US" sz="2200">
                <a:solidFill>
                  <a:srgbClr val="A04DA3"/>
                </a:solidFill>
                <a:latin typeface="Arial"/>
              </a:rPr>
              <a:t>•    </a:t>
            </a:r>
            <a:r>
              <a:rPr lang="en-US" sz="2200">
                <a:latin typeface="Arial"/>
              </a:rPr>
              <a:t>Convert them into </a:t>
            </a:r>
            <a:r>
              <a:rPr lang="en-US" sz="2200" b="1">
                <a:latin typeface="Arial"/>
              </a:rPr>
              <a:t>frames </a:t>
            </a:r>
            <a:r>
              <a:rPr lang="en-US" sz="2200">
                <a:latin typeface="Arial"/>
              </a:rPr>
              <a:t>for transmission.</a:t>
            </a:r>
          </a:p>
          <a:p>
            <a:pPr marL="355600" indent="-241300">
              <a:lnSpc>
                <a:spcPts val="2688"/>
              </a:lnSpc>
            </a:pPr>
            <a:r>
              <a:rPr lang="en-US" sz="2200">
                <a:solidFill>
                  <a:srgbClr val="A04DA3"/>
                </a:solidFill>
                <a:latin typeface="Arial"/>
              </a:rPr>
              <a:t>•    </a:t>
            </a:r>
            <a:r>
              <a:rPr lang="en-US" sz="2200">
                <a:latin typeface="Arial"/>
              </a:rPr>
              <a:t>Each frame holds the payload(packet) plus a header and a trailer (overhead).</a:t>
            </a:r>
          </a:p>
          <a:p>
            <a:pPr marL="114300" indent="0" algn="just">
              <a:spcAft>
                <a:spcPts val="2940"/>
              </a:spcAft>
            </a:pPr>
            <a:r>
              <a:rPr lang="en-US" sz="2200">
                <a:solidFill>
                  <a:srgbClr val="A04DA3"/>
                </a:solidFill>
                <a:latin typeface="Arial"/>
              </a:rPr>
              <a:t>•    </a:t>
            </a:r>
            <a:r>
              <a:rPr lang="en-US" sz="2200">
                <a:latin typeface="Arial"/>
              </a:rPr>
              <a:t>Transmit frames over the physical layer.</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1A5C0-779F-A670-94BE-C62ED62A9EC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FE29279-69A4-9E8A-242A-C431EAAD49C6}"/>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8D5D289E-56CE-508C-9D46-72280B3FBFCC}"/>
              </a:ext>
            </a:extLst>
          </p:cNvPr>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IEEE 802.3 Ethernet for CSMA/CD</a:t>
            </a: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r>
              <a:rPr lang="en-US" sz="2400" dirty="0"/>
              <a:t>Ethernet Standards (under IEEE 802.3):</a:t>
            </a:r>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7D7780D-A4C2-A8CF-DEC5-020B9301B507}"/>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pic>
        <p:nvPicPr>
          <p:cNvPr id="7" name="Picture 6">
            <a:extLst>
              <a:ext uri="{FF2B5EF4-FFF2-40B4-BE49-F238E27FC236}">
                <a16:creationId xmlns:a16="http://schemas.microsoft.com/office/drawing/2014/main" id="{1116CD7B-7D89-E913-E626-A926476D6A64}"/>
              </a:ext>
            </a:extLst>
          </p:cNvPr>
          <p:cNvPicPr>
            <a:picLocks noChangeAspect="1"/>
          </p:cNvPicPr>
          <p:nvPr/>
        </p:nvPicPr>
        <p:blipFill>
          <a:blip r:embed="rId2"/>
          <a:stretch>
            <a:fillRect/>
          </a:stretch>
        </p:blipFill>
        <p:spPr>
          <a:xfrm>
            <a:off x="251809" y="2186460"/>
            <a:ext cx="8640381" cy="3867690"/>
          </a:xfrm>
          <a:prstGeom prst="rect">
            <a:avLst/>
          </a:prstGeom>
        </p:spPr>
      </p:pic>
    </p:spTree>
    <p:extLst>
      <p:ext uri="{BB962C8B-B14F-4D97-AF65-F5344CB8AC3E}">
        <p14:creationId xmlns:p14="http://schemas.microsoft.com/office/powerpoint/2010/main" val="3820580007"/>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Token Bus / (IEEE 802.4)</a:t>
            </a:r>
          </a:p>
          <a:p>
            <a:pPr>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Token Bus (IEEE 802.4) is a standard for implementing token ring over virtual ring in LANs. The physical media has a bus or a tree topology and uses coaxial cables. A virtual ring is created with the nodes/stations and the token is passed from one node to the next in a sequence along this virtual ring. Each node knows the address of its preceding station and its succeeding station. A station can only transmit data when it has the token. The working principle of token bus is similar to Token Ring. </a:t>
            </a:r>
          </a:p>
          <a:p>
            <a:pPr>
              <a:lnSpc>
                <a:spcPct val="150000"/>
              </a:lnSpc>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Token Passing Mechanism in Token Bus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 token is a small message that circulates among the stations of a computer network providing permission to the stations for transmission. If a station has data to transmit when it receives a token, it sends the data and then passes the token to the next station; otherwise, it simply passes the token to the next station. </a:t>
            </a:r>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Tree>
    <p:extLst>
      <p:ext uri="{BB962C8B-B14F-4D97-AF65-F5344CB8AC3E}">
        <p14:creationId xmlns:p14="http://schemas.microsoft.com/office/powerpoint/2010/main" val="2846029286"/>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Token Bus / (IEEE 802.4)</a:t>
            </a:r>
          </a:p>
          <a:p>
            <a:pPr>
              <a:lnSpc>
                <a:spcPct val="150000"/>
              </a:lnSpc>
            </a:pPr>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pic>
        <p:nvPicPr>
          <p:cNvPr id="6" name="Picture 5">
            <a:extLst>
              <a:ext uri="{FF2B5EF4-FFF2-40B4-BE49-F238E27FC236}">
                <a16:creationId xmlns:a16="http://schemas.microsoft.com/office/drawing/2014/main" id="{8D549FCF-F8EE-493A-8D2E-A81C1E557216}"/>
              </a:ext>
            </a:extLst>
          </p:cNvPr>
          <p:cNvPicPr>
            <a:picLocks noChangeAspect="1"/>
          </p:cNvPicPr>
          <p:nvPr/>
        </p:nvPicPr>
        <p:blipFill>
          <a:blip r:embed="rId2"/>
          <a:stretch>
            <a:fillRect/>
          </a:stretch>
        </p:blipFill>
        <p:spPr>
          <a:xfrm>
            <a:off x="775482" y="1512487"/>
            <a:ext cx="7996662" cy="5548704"/>
          </a:xfrm>
          <a:prstGeom prst="rect">
            <a:avLst/>
          </a:prstGeom>
        </p:spPr>
      </p:pic>
    </p:spTree>
    <p:extLst>
      <p:ext uri="{BB962C8B-B14F-4D97-AF65-F5344CB8AC3E}">
        <p14:creationId xmlns:p14="http://schemas.microsoft.com/office/powerpoint/2010/main" val="201874494"/>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Token Ring / (IEEE 802.5)</a:t>
            </a: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Ring Topology is used</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Access control method used is token passing.</a:t>
            </a:r>
          </a:p>
          <a:p>
            <a:pPr marL="342900" indent="-342900">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Token ring is unidirectional</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Rate used in 4Mbps and 16Mbps.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Piggybacking acknowledgement is used</a:t>
            </a:r>
          </a:p>
          <a:p>
            <a:pPr marL="342900" indent="-342900">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Differential Manchester encoding is used.</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Variable size framing.</a:t>
            </a:r>
          </a:p>
          <a:p>
            <a:endParaRPr lang="en-US" sz="2400" i="0" u="none" strike="noStrike" baseline="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spTree>
    <p:extLst>
      <p:ext uri="{BB962C8B-B14F-4D97-AF65-F5344CB8AC3E}">
        <p14:creationId xmlns:p14="http://schemas.microsoft.com/office/powerpoint/2010/main" val="2815419286"/>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22723-6842-24F8-46EA-CEB7B307162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0D013E7-9885-7651-46A1-C12FDD9469E7}"/>
              </a:ext>
            </a:extLst>
          </p:cNvPr>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a:extLst>
              <a:ext uri="{FF2B5EF4-FFF2-40B4-BE49-F238E27FC236}">
                <a16:creationId xmlns:a16="http://schemas.microsoft.com/office/drawing/2014/main" id="{9FD667CB-4DEB-3AC2-0A0B-79C2A198EF62}"/>
              </a:ext>
            </a:extLst>
          </p:cNvPr>
          <p:cNvSpPr/>
          <p:nvPr/>
        </p:nvSpPr>
        <p:spPr>
          <a:xfrm>
            <a:off x="190919" y="834013"/>
            <a:ext cx="8772211" cy="547669"/>
          </a:xfrm>
          <a:prstGeom prst="rect">
            <a:avLst/>
          </a:prstGeom>
        </p:spPr>
        <p:txBody>
          <a:bodyPr lIns="0" tIns="0" rIns="0" bIns="0">
            <a:noAutofit/>
          </a:bodyPr>
          <a:lstStyle/>
          <a:p>
            <a:pPr algn="ctr"/>
            <a:r>
              <a:rPr lang="en-US"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Token Ring / (IEEE 802.5)</a:t>
            </a:r>
          </a:p>
          <a:p>
            <a:endParaRPr lang="en-US" sz="2400" i="0" u="none" strike="noStrike" baseline="0" dirty="0">
              <a:latin typeface="Times New Roman" panose="02020603050405020304" pitchFamily="18" charset="0"/>
              <a:cs typeface="Times New Roman" panose="02020603050405020304" pitchFamily="18" charset="0"/>
            </a:endParaRPr>
          </a:p>
          <a:p>
            <a:endParaRPr lang="en-US" sz="2400" i="0" u="none" strike="noStrike" baseline="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AB51C6-76A5-3C54-36E7-9F0CE82DE810}"/>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pic>
        <p:nvPicPr>
          <p:cNvPr id="1028" name="Picture 4" descr="Efficiency Of Token Ring - GeeksforGeeks">
            <a:extLst>
              <a:ext uri="{FF2B5EF4-FFF2-40B4-BE49-F238E27FC236}">
                <a16:creationId xmlns:a16="http://schemas.microsoft.com/office/drawing/2014/main" id="{C7018F97-6E6E-65E7-BAEC-EEDD00AD7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471" y="2386628"/>
            <a:ext cx="3533862" cy="311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36808"/>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6216" y="265176"/>
            <a:ext cx="185928" cy="143256"/>
          </a:xfrm>
          <a:prstGeom prst="rect">
            <a:avLst/>
          </a:prstGeom>
          <a:solidFill>
            <a:srgbClr val="447F86"/>
          </a:solidFill>
        </p:spPr>
        <p:txBody>
          <a:bodyPr wrap="none" lIns="0" tIns="0" rIns="0" bIns="0">
            <a:noAutofit/>
          </a:bodyPr>
          <a:lstStyle/>
          <a:p>
            <a:pPr indent="0"/>
            <a:r>
              <a:rPr lang="en-US" sz="1100">
                <a:solidFill>
                  <a:srgbClr val="FFFFFF"/>
                </a:solidFill>
                <a:latin typeface="Arial"/>
              </a:rPr>
              <a:t>36</a:t>
            </a:r>
          </a:p>
        </p:txBody>
      </p:sp>
      <p:sp>
        <p:nvSpPr>
          <p:cNvPr id="4" name="Rectangle 3"/>
          <p:cNvSpPr/>
          <p:nvPr/>
        </p:nvSpPr>
        <p:spPr>
          <a:xfrm>
            <a:off x="190919" y="834013"/>
            <a:ext cx="8772211" cy="4509131"/>
          </a:xfrm>
          <a:prstGeom prst="rect">
            <a:avLst/>
          </a:prstGeom>
        </p:spPr>
        <p:txBody>
          <a:bodyPr lIns="0" tIns="0" rIns="0" bIns="0">
            <a:noAutofit/>
          </a:bodyPr>
          <a:lstStyle/>
          <a:p>
            <a:pPr algn="ctr"/>
            <a:endParaRPr lang="en-US" sz="2400" i="0" u="none" strike="noStrike" baseline="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i="0" u="none" strike="noStrike" baseline="0" dirty="0">
              <a:latin typeface="Times New Roman" panose="02020603050405020304" pitchFamily="18" charset="0"/>
              <a:cs typeface="Times New Roman" panose="02020603050405020304" pitchFamily="18" charset="0"/>
            </a:endParaRPr>
          </a:p>
          <a:p>
            <a:endParaRPr lang="en-US"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D429F-A382-48F2-8D25-2E153E189401}"/>
              </a:ext>
            </a:extLst>
          </p:cNvPr>
          <p:cNvSpPr txBox="1"/>
          <p:nvPr/>
        </p:nvSpPr>
        <p:spPr>
          <a:xfrm>
            <a:off x="190919" y="1381682"/>
            <a:ext cx="8581225" cy="261610"/>
          </a:xfrm>
          <a:prstGeom prst="rect">
            <a:avLst/>
          </a:prstGeom>
        </p:spPr>
        <p:txBody>
          <a:bodyPr wrap="square" rtlCol="0">
            <a:spAutoFit/>
          </a:bodyPr>
          <a:lstStyle/>
          <a:p>
            <a:endParaRPr lang="en-US" sz="1100" dirty="0">
              <a:solidFill>
                <a:schemeClr val="accent1"/>
              </a:solidFill>
            </a:endParaRPr>
          </a:p>
        </p:txBody>
      </p:sp>
      <p:pic>
        <p:nvPicPr>
          <p:cNvPr id="6" name="Picture 5">
            <a:extLst>
              <a:ext uri="{FF2B5EF4-FFF2-40B4-BE49-F238E27FC236}">
                <a16:creationId xmlns:a16="http://schemas.microsoft.com/office/drawing/2014/main" id="{D93D3614-1B6C-4BF3-8D55-ED739061BA89}"/>
              </a:ext>
            </a:extLst>
          </p:cNvPr>
          <p:cNvPicPr>
            <a:picLocks noChangeAspect="1"/>
          </p:cNvPicPr>
          <p:nvPr/>
        </p:nvPicPr>
        <p:blipFill>
          <a:blip r:embed="rId2"/>
          <a:stretch>
            <a:fillRect/>
          </a:stretch>
        </p:blipFill>
        <p:spPr>
          <a:xfrm>
            <a:off x="568406" y="1545019"/>
            <a:ext cx="8203738" cy="3298286"/>
          </a:xfrm>
          <a:prstGeom prst="rect">
            <a:avLst/>
          </a:prstGeom>
        </p:spPr>
      </p:pic>
    </p:spTree>
    <p:extLst>
      <p:ext uri="{BB962C8B-B14F-4D97-AF65-F5344CB8AC3E}">
        <p14:creationId xmlns:p14="http://schemas.microsoft.com/office/powerpoint/2010/main" val="2870608913"/>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p:cNvSpPr/>
          <p:nvPr/>
        </p:nvSpPr>
        <p:spPr>
          <a:xfrm>
            <a:off x="560832" y="850391"/>
            <a:ext cx="7885078" cy="5343932"/>
          </a:xfrm>
          <a:prstGeom prst="rect">
            <a:avLst/>
          </a:prstGeom>
        </p:spPr>
        <p:txBody>
          <a:bodyPr lIns="0" tIns="0" rIns="0" bIns="0">
            <a:noAutofit/>
          </a:bodyPr>
          <a:lstStyle/>
          <a:p>
            <a:pPr indent="0">
              <a:spcAft>
                <a:spcPts val="1680"/>
              </a:spcAft>
            </a:pPr>
            <a:r>
              <a:rPr lang="en-US" sz="3300" b="1" dirty="0">
                <a:solidFill>
                  <a:srgbClr val="424354"/>
                </a:solidFill>
                <a:latin typeface="Trebuchet MS"/>
              </a:rPr>
              <a:t>Wireless LAN</a:t>
            </a:r>
          </a:p>
          <a:p>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Wireless Local Area Network (WLAN)</a:t>
            </a:r>
            <a:r>
              <a:rPr lang="en-US" sz="1600" dirty="0">
                <a:latin typeface="Times New Roman" panose="02020603050405020304" pitchFamily="18" charset="0"/>
                <a:cs typeface="Times New Roman" panose="02020603050405020304" pitchFamily="18" charset="0"/>
              </a:rPr>
              <a:t> allows devices to connect and communicate over a </a:t>
            </a:r>
            <a:r>
              <a:rPr lang="en-US" sz="1600" b="1" dirty="0">
                <a:latin typeface="Times New Roman" panose="02020603050405020304" pitchFamily="18" charset="0"/>
                <a:cs typeface="Times New Roman" panose="02020603050405020304" pitchFamily="18" charset="0"/>
              </a:rPr>
              <a:t>wireless medium</a:t>
            </a:r>
            <a:r>
              <a:rPr lang="en-US" sz="1600" dirty="0">
                <a:latin typeface="Times New Roman" panose="02020603050405020304" pitchFamily="18" charset="0"/>
                <a:cs typeface="Times New Roman" panose="02020603050405020304" pitchFamily="18" charset="0"/>
              </a:rPr>
              <a:t> (radio waves) within a </a:t>
            </a:r>
            <a:r>
              <a:rPr lang="en-US" sz="1600" b="1" dirty="0">
                <a:latin typeface="Times New Roman" panose="02020603050405020304" pitchFamily="18" charset="0"/>
                <a:cs typeface="Times New Roman" panose="02020603050405020304" pitchFamily="18" charset="0"/>
              </a:rPr>
              <a:t>limited area</a:t>
            </a:r>
            <a:r>
              <a:rPr lang="en-US" sz="1600" dirty="0">
                <a:latin typeface="Times New Roman" panose="02020603050405020304" pitchFamily="18" charset="0"/>
                <a:cs typeface="Times New Roman" panose="02020603050405020304" pitchFamily="18" charset="0"/>
              </a:rPr>
              <a:t> like homes, offices, or campuses.</a:t>
            </a:r>
          </a:p>
          <a:p>
            <a:r>
              <a:rPr lang="en-US" sz="1600" dirty="0">
                <a:latin typeface="Times New Roman" panose="02020603050405020304" pitchFamily="18" charset="0"/>
                <a:cs typeface="Times New Roman" panose="02020603050405020304" pitchFamily="18" charset="0"/>
              </a:rPr>
              <a:t>Replaces physical (wired) Ethernet connections. Uses </a:t>
            </a:r>
            <a:r>
              <a:rPr lang="en-US" sz="1600" b="1" dirty="0">
                <a:latin typeface="Times New Roman" panose="02020603050405020304" pitchFamily="18" charset="0"/>
                <a:cs typeface="Times New Roman" panose="02020603050405020304" pitchFamily="18" charset="0"/>
              </a:rPr>
              <a:t>Wi-Fi technology</a:t>
            </a:r>
            <a:r>
              <a:rPr lang="en-US" sz="1600" dirty="0">
                <a:latin typeface="Times New Roman" panose="02020603050405020304" pitchFamily="18" charset="0"/>
                <a:cs typeface="Times New Roman" panose="02020603050405020304" pitchFamily="18" charset="0"/>
              </a:rPr>
              <a:t>, based on the </a:t>
            </a:r>
            <a:r>
              <a:rPr lang="en-US" sz="1600" b="1" dirty="0">
                <a:latin typeface="Times New Roman" panose="02020603050405020304" pitchFamily="18" charset="0"/>
                <a:cs typeface="Times New Roman" panose="02020603050405020304" pitchFamily="18" charset="0"/>
              </a:rPr>
              <a:t>IEEE 802.11</a:t>
            </a:r>
            <a:r>
              <a:rPr lang="en-US" sz="1600" dirty="0">
                <a:latin typeface="Times New Roman" panose="02020603050405020304" pitchFamily="18" charset="0"/>
                <a:cs typeface="Times New Roman" panose="02020603050405020304" pitchFamily="18" charset="0"/>
              </a:rPr>
              <a:t> standard</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Advantages of WLAN: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cabling required → easy and low-cost setup</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Mobile access for laptops, phones, etc.</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to expand the network</a:t>
            </a:r>
          </a:p>
          <a:p>
            <a:endParaRPr lang="en-US" sz="1600" dirty="0">
              <a:latin typeface="Times New Roman" panose="02020603050405020304" pitchFamily="18" charset="0"/>
              <a:cs typeface="Times New Roman" panose="02020603050405020304" pitchFamily="18" charset="0"/>
            </a:endParaRPr>
          </a:p>
          <a:p>
            <a:r>
              <a:rPr lang="en-US" sz="1600" b="1" dirty="0">
                <a:solidFill>
                  <a:srgbClr val="424354"/>
                </a:solidFill>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Disadvantages: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Security risks</a:t>
            </a:r>
            <a:r>
              <a:rPr lang="en-US" sz="1600" dirty="0">
                <a:latin typeface="Times New Roman" panose="02020603050405020304" pitchFamily="18" charset="0"/>
                <a:cs typeface="Times New Roman" panose="02020603050405020304" pitchFamily="18" charset="0"/>
              </a:rPr>
              <a:t> (hacking)</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Slower</a:t>
            </a:r>
            <a:r>
              <a:rPr lang="en-US" sz="1600" dirty="0">
                <a:latin typeface="Times New Roman" panose="02020603050405020304" pitchFamily="18" charset="0"/>
                <a:cs typeface="Times New Roman" panose="02020603050405020304" pitchFamily="18" charset="0"/>
              </a:rPr>
              <a:t> than wired LAN (varies with standard)</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Interference</a:t>
            </a:r>
            <a:r>
              <a:rPr lang="en-US" sz="1600" dirty="0">
                <a:latin typeface="Times New Roman" panose="02020603050405020304" pitchFamily="18" charset="0"/>
                <a:cs typeface="Times New Roman" panose="02020603050405020304" pitchFamily="18" charset="0"/>
              </a:rPr>
              <a:t> from walls, devices, etc.</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Limited range</a:t>
            </a:r>
            <a:endParaRPr lang="en-US" sz="1600" dirty="0">
              <a:latin typeface="Times New Roman" panose="02020603050405020304" pitchFamily="18" charset="0"/>
              <a:cs typeface="Times New Roman" panose="02020603050405020304" pitchFamily="18" charset="0"/>
            </a:endParaRPr>
          </a:p>
          <a:p>
            <a:pPr indent="0">
              <a:spcAft>
                <a:spcPts val="1680"/>
              </a:spcAft>
            </a:pPr>
            <a:endParaRPr lang="en-US" sz="3300" b="1" dirty="0">
              <a:solidFill>
                <a:srgbClr val="424354"/>
              </a:solidFill>
              <a:latin typeface="Trebuchet MS"/>
            </a:endParaRP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3737E-A9DE-5A63-1C08-B692301F493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719355F-4E81-CF28-30F3-36ACD4815053}"/>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290525FE-C923-8F02-1D63-E30B8A4E198F}"/>
              </a:ext>
            </a:extLst>
          </p:cNvPr>
          <p:cNvSpPr/>
          <p:nvPr/>
        </p:nvSpPr>
        <p:spPr>
          <a:xfrm>
            <a:off x="560832" y="850391"/>
            <a:ext cx="7875245" cy="3171003"/>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Spread Spectrum</a:t>
            </a:r>
          </a:p>
          <a:p>
            <a:r>
              <a:rPr lang="en-US" dirty="0">
                <a:latin typeface="Times New Roman" panose="02020603050405020304" pitchFamily="18" charset="0"/>
                <a:cs typeface="Times New Roman" panose="02020603050405020304" pitchFamily="18" charset="0"/>
              </a:rPr>
              <a:t>Spread Spectrum is a </a:t>
            </a:r>
            <a:r>
              <a:rPr lang="en-US" b="1" dirty="0">
                <a:latin typeface="Times New Roman" panose="02020603050405020304" pitchFamily="18" charset="0"/>
                <a:cs typeface="Times New Roman" panose="02020603050405020304" pitchFamily="18" charset="0"/>
              </a:rPr>
              <a:t>signal transmission technique</a:t>
            </a:r>
            <a:r>
              <a:rPr lang="en-US" dirty="0">
                <a:latin typeface="Times New Roman" panose="02020603050405020304" pitchFamily="18" charset="0"/>
                <a:cs typeface="Times New Roman" panose="02020603050405020304" pitchFamily="18" charset="0"/>
              </a:rPr>
              <a:t> used in wireless communication to reduce </a:t>
            </a:r>
            <a:r>
              <a:rPr lang="en-US" b="1" dirty="0">
                <a:latin typeface="Times New Roman" panose="02020603050405020304" pitchFamily="18" charset="0"/>
                <a:cs typeface="Times New Roman" panose="02020603050405020304" pitchFamily="18" charset="0"/>
              </a:rPr>
              <a:t>interference</a:t>
            </a:r>
            <a:r>
              <a:rPr lang="en-US" dirty="0">
                <a:latin typeface="Times New Roman" panose="02020603050405020304" pitchFamily="18" charset="0"/>
                <a:cs typeface="Times New Roman" panose="02020603050405020304" pitchFamily="18" charset="0"/>
              </a:rPr>
              <a:t>, enhance </a:t>
            </a: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and improve </a:t>
            </a:r>
            <a:r>
              <a:rPr lang="en-US" b="1" dirty="0">
                <a:latin typeface="Times New Roman" panose="02020603050405020304" pitchFamily="18" charset="0"/>
                <a:cs typeface="Times New Roman" panose="02020603050405020304" pitchFamily="18" charset="0"/>
              </a:rPr>
              <a:t>signal reliability</a:t>
            </a:r>
            <a:r>
              <a:rPr lang="en-US" dirty="0">
                <a:latin typeface="Times New Roman" panose="02020603050405020304" pitchFamily="18" charset="0"/>
                <a:cs typeface="Times New Roman" panose="02020603050405020304" pitchFamily="18" charset="0"/>
              </a:rPr>
              <a:t>. Spread spectrum is a method of transmitting radio signals over a wide range of frequencies. It spreads the signal over a broader bandwidth than the minimum required to send the information, which provides advantages such as increased resistance to interference, improved security, and enhanced privacy.</a:t>
            </a:r>
          </a:p>
          <a:p>
            <a:r>
              <a:rPr lang="en-US" sz="1600" b="1" dirty="0">
                <a:latin typeface="Times New Roman" panose="02020603050405020304" pitchFamily="18" charset="0"/>
                <a:cs typeface="Times New Roman" panose="02020603050405020304" pitchFamily="18" charset="0"/>
              </a:rPr>
              <a:t>Two Main Types of Spread Spectrum:</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Frequency Hopping Spread Spectrum (FHSS)</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Direct Sequence Spread Spectrum (DSSS)</a:t>
            </a:r>
            <a:endParaRPr lang="en-US" sz="1600" dirty="0">
              <a:latin typeface="Times New Roman" panose="02020603050405020304" pitchFamily="18" charset="0"/>
              <a:cs typeface="Times New Roman" panose="02020603050405020304" pitchFamily="18" charset="0"/>
            </a:endParaRP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pic>
        <p:nvPicPr>
          <p:cNvPr id="2055" name="Picture 7" descr="Spread Spectrum">
            <a:extLst>
              <a:ext uri="{FF2B5EF4-FFF2-40B4-BE49-F238E27FC236}">
                <a16:creationId xmlns:a16="http://schemas.microsoft.com/office/drawing/2014/main" id="{6CC0ADE0-412B-1C18-592B-A4D7C5265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652" y="4207745"/>
            <a:ext cx="5589413" cy="217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89759"/>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E73D9-247B-0BA8-E92A-0DB714332BB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28F4BCD-1421-EE6A-DACC-A07A0E7C97E9}"/>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2FA0303E-58DF-C2D3-09FA-36A2AD7972B9}"/>
              </a:ext>
            </a:extLst>
          </p:cNvPr>
          <p:cNvSpPr/>
          <p:nvPr/>
        </p:nvSpPr>
        <p:spPr>
          <a:xfrm>
            <a:off x="560832" y="850391"/>
            <a:ext cx="7885078" cy="5343932"/>
          </a:xfrm>
          <a:prstGeom prst="rect">
            <a:avLst/>
          </a:prstGeom>
        </p:spPr>
        <p:txBody>
          <a:bodyPr lIns="0" tIns="0" rIns="0" bIns="0">
            <a:noAutofit/>
          </a:bodyPr>
          <a:lstStyle/>
          <a:p>
            <a:pPr indent="0">
              <a:spcAft>
                <a:spcPts val="1680"/>
              </a:spcAft>
            </a:pPr>
            <a:r>
              <a:rPr lang="en-US" sz="2800" b="1" dirty="0">
                <a:solidFill>
                  <a:srgbClr val="424354"/>
                </a:solidFill>
                <a:latin typeface="Times New Roman" panose="02020603050405020304" pitchFamily="18" charset="0"/>
                <a:cs typeface="Times New Roman" panose="02020603050405020304" pitchFamily="18" charset="0"/>
              </a:rPr>
              <a:t>Spread Spectrum</a:t>
            </a:r>
          </a:p>
          <a:p>
            <a:r>
              <a:rPr lang="en-US" b="1" dirty="0">
                <a:latin typeface="Times New Roman" panose="02020603050405020304" pitchFamily="18" charset="0"/>
                <a:cs typeface="Times New Roman" panose="02020603050405020304" pitchFamily="18" charset="0"/>
              </a:rPr>
              <a:t>Frequency Hopping Spread Spectrum (FHSS)</a:t>
            </a:r>
          </a:p>
          <a:p>
            <a:r>
              <a:rPr lang="en-US" dirty="0">
                <a:latin typeface="Times New Roman" panose="02020603050405020304" pitchFamily="18" charset="0"/>
                <a:cs typeface="Times New Roman" panose="02020603050405020304" pitchFamily="18" charset="0"/>
              </a:rPr>
              <a:t>The transmitter and receiver </a:t>
            </a:r>
            <a:r>
              <a:rPr lang="en-US" b="1" dirty="0">
                <a:latin typeface="Times New Roman" panose="02020603050405020304" pitchFamily="18" charset="0"/>
                <a:cs typeface="Times New Roman" panose="02020603050405020304" pitchFamily="18" charset="0"/>
              </a:rPr>
              <a:t>hop between different frequency channels</a:t>
            </a:r>
            <a:r>
              <a:rPr lang="en-US" dirty="0">
                <a:latin typeface="Times New Roman" panose="02020603050405020304" pitchFamily="18" charset="0"/>
                <a:cs typeface="Times New Roman" panose="02020603050405020304" pitchFamily="18" charset="0"/>
              </a:rPr>
              <a:t> based on a pre-determined pattern.</a:t>
            </a:r>
          </a:p>
          <a:p>
            <a:r>
              <a:rPr lang="en-US" dirty="0">
                <a:latin typeface="Times New Roman" panose="02020603050405020304" pitchFamily="18" charset="0"/>
                <a:cs typeface="Times New Roman" panose="02020603050405020304" pitchFamily="18" charset="0"/>
              </a:rPr>
              <a:t>Reduces interference and increases security.</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Bluetooth uses FHSS to avoid interference with other devices.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Direct Sequence Spread Spectrum (DSSS)</a:t>
            </a:r>
          </a:p>
          <a:p>
            <a:r>
              <a:rPr lang="en-US" dirty="0">
                <a:latin typeface="Times New Roman" panose="02020603050405020304" pitchFamily="18" charset="0"/>
                <a:cs typeface="Times New Roman" panose="02020603050405020304" pitchFamily="18" charset="0"/>
              </a:rPr>
              <a:t>Each bit of data is </a:t>
            </a:r>
            <a:r>
              <a:rPr lang="en-US" b="1" dirty="0">
                <a:latin typeface="Times New Roman" panose="02020603050405020304" pitchFamily="18" charset="0"/>
                <a:cs typeface="Times New Roman" panose="02020603050405020304" pitchFamily="18" charset="0"/>
              </a:rPr>
              <a:t>spread</a:t>
            </a:r>
            <a:r>
              <a:rPr lang="en-US" dirty="0">
                <a:latin typeface="Times New Roman" panose="02020603050405020304" pitchFamily="18" charset="0"/>
                <a:cs typeface="Times New Roman" panose="02020603050405020304" pitchFamily="18" charset="0"/>
              </a:rPr>
              <a:t> into a sequence of bits (called chips).</a:t>
            </a:r>
          </a:p>
          <a:p>
            <a:r>
              <a:rPr lang="en-US" dirty="0">
                <a:latin typeface="Times New Roman" panose="02020603050405020304" pitchFamily="18" charset="0"/>
                <a:cs typeface="Times New Roman" panose="02020603050405020304" pitchFamily="18" charset="0"/>
              </a:rPr>
              <a:t>Uses a </a:t>
            </a:r>
            <a:r>
              <a:rPr lang="en-US" b="1" dirty="0">
                <a:latin typeface="Times New Roman" panose="02020603050405020304" pitchFamily="18" charset="0"/>
                <a:cs typeface="Times New Roman" panose="02020603050405020304" pitchFamily="18" charset="0"/>
              </a:rPr>
              <a:t>pseudo-random code</a:t>
            </a:r>
            <a:r>
              <a:rPr lang="en-US" dirty="0">
                <a:latin typeface="Times New Roman" panose="02020603050405020304" pitchFamily="18" charset="0"/>
                <a:cs typeface="Times New Roman" panose="02020603050405020304" pitchFamily="18" charset="0"/>
              </a:rPr>
              <a:t> to modulate the data.</a:t>
            </a:r>
          </a:p>
          <a:p>
            <a:r>
              <a:rPr lang="en-US" dirty="0">
                <a:latin typeface="Times New Roman" panose="02020603050405020304" pitchFamily="18" charset="0"/>
                <a:cs typeface="Times New Roman" panose="02020603050405020304" pitchFamily="18" charset="0"/>
              </a:rPr>
              <a:t>More robust against interference.</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Wi-Fi (IEEE 802.11b) uses DSSS.</a:t>
            </a: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572930"/>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BC0D9-B1D5-430B-5DB8-4AFAD35D72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62454A3-3C25-D1CC-69BD-A24CDA48BC5D}"/>
              </a:ext>
            </a:extLst>
          </p:cNvPr>
          <p:cNvSpPr/>
          <p:nvPr/>
        </p:nvSpPr>
        <p:spPr>
          <a:xfrm>
            <a:off x="8711184" y="298704"/>
            <a:ext cx="82296" cy="106680"/>
          </a:xfrm>
          <a:prstGeom prst="rect">
            <a:avLst/>
          </a:prstGeom>
          <a:solidFill>
            <a:srgbClr val="447F86"/>
          </a:solidFill>
        </p:spPr>
        <p:txBody>
          <a:bodyPr wrap="none" lIns="0" tIns="0" rIns="0" bIns="0">
            <a:noAutofit/>
          </a:bodyPr>
          <a:lstStyle/>
          <a:p>
            <a:pPr indent="0"/>
            <a:r>
              <a:rPr lang="en-US" sz="750">
                <a:solidFill>
                  <a:srgbClr val="FFFFFF"/>
                </a:solidFill>
                <a:latin typeface="Arial"/>
              </a:rPr>
              <a:t>2</a:t>
            </a:r>
          </a:p>
        </p:txBody>
      </p:sp>
      <p:sp>
        <p:nvSpPr>
          <p:cNvPr id="4" name="Rectangle 3">
            <a:extLst>
              <a:ext uri="{FF2B5EF4-FFF2-40B4-BE49-F238E27FC236}">
                <a16:creationId xmlns:a16="http://schemas.microsoft.com/office/drawing/2014/main" id="{DB1220C0-86A8-A25B-AD78-DF79BFDAD013}"/>
              </a:ext>
            </a:extLst>
          </p:cNvPr>
          <p:cNvSpPr/>
          <p:nvPr/>
        </p:nvSpPr>
        <p:spPr>
          <a:xfrm>
            <a:off x="265471" y="870056"/>
            <a:ext cx="7885078" cy="5343932"/>
          </a:xfrm>
          <a:prstGeom prst="rect">
            <a:avLst/>
          </a:prstGeom>
        </p:spPr>
        <p:txBody>
          <a:bodyPr lIns="0" tIns="0" rIns="0" bIns="0">
            <a:noAutofit/>
          </a:bodyPr>
          <a:lstStyle/>
          <a:p>
            <a:pPr indent="0">
              <a:spcAft>
                <a:spcPts val="1680"/>
              </a:spcAft>
            </a:pPr>
            <a:r>
              <a:rPr lang="en-US" sz="2800" b="1" dirty="0">
                <a:latin typeface="Times New Roman" panose="02020603050405020304" pitchFamily="18" charset="0"/>
                <a:cs typeface="Times New Roman" panose="02020603050405020304" pitchFamily="18" charset="0"/>
              </a:rPr>
              <a:t>Bluetooth</a:t>
            </a:r>
            <a:endParaRPr lang="en-US" sz="2800" b="1" dirty="0">
              <a:solidFill>
                <a:srgbClr val="424354"/>
              </a:solidFill>
              <a:latin typeface="Times New Roman" panose="02020603050405020304" pitchFamily="18" charset="0"/>
              <a:cs typeface="Times New Roman" panose="02020603050405020304" pitchFamily="18" charset="0"/>
            </a:endParaRPr>
          </a:p>
          <a:p>
            <a:pPr indent="0">
              <a:spcAft>
                <a:spcPts val="1680"/>
              </a:spcAft>
            </a:pPr>
            <a:endParaRPr lang="en-US" sz="1600" b="1" dirty="0">
              <a:solidFill>
                <a:srgbClr val="424354"/>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6098BF-6BBF-968D-D29A-B2DAA58755EB}"/>
              </a:ext>
            </a:extLst>
          </p:cNvPr>
          <p:cNvSpPr txBox="1"/>
          <p:nvPr/>
        </p:nvSpPr>
        <p:spPr>
          <a:xfrm>
            <a:off x="147484" y="1848465"/>
            <a:ext cx="8731045" cy="4001095"/>
          </a:xfrm>
          <a:prstGeom prst="rect">
            <a:avLst/>
          </a:prstGeom>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Bluetooth is a wireless technology that lets devices like phones, tablets, and headphones connect to each other and share information without needing cables. Bluetooth simply follows the principle of transmitting and receiving data using radio waves. It can be paired with the other device which has also Bluetooth but it should be within the estimated communication range to connect. When two devices start to share data, they form a network called piconet which can further accommodate more than five devices.</a:t>
            </a:r>
          </a:p>
          <a:p>
            <a:pPr fontAlgn="base">
              <a:lnSpc>
                <a:spcPct val="150000"/>
              </a:lnSpc>
            </a:pPr>
            <a:r>
              <a:rPr lang="en-US" b="1" dirty="0">
                <a:latin typeface="Times New Roman" panose="02020603050405020304" pitchFamily="18" charset="0"/>
                <a:cs typeface="Times New Roman" panose="02020603050405020304" pitchFamily="18" charset="0"/>
              </a:rPr>
              <a:t>The architecture of Bluetooth defines two types of networks:</a:t>
            </a:r>
          </a:p>
          <a:p>
            <a:pPr marL="342900" indent="-342900" fontAlgn="base">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Piconet</a:t>
            </a:r>
          </a:p>
          <a:p>
            <a:pPr marL="342900" indent="-342900" fontAlgn="base">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Scatternet</a:t>
            </a:r>
          </a:p>
          <a:p>
            <a:endParaRPr lang="en-US" sz="1100" dirty="0">
              <a:solidFill>
                <a:schemeClr val="accent1"/>
              </a:solidFill>
            </a:endParaRPr>
          </a:p>
        </p:txBody>
      </p:sp>
    </p:spTree>
    <p:extLst>
      <p:ext uri="{BB962C8B-B14F-4D97-AF65-F5344CB8AC3E}">
        <p14:creationId xmlns:p14="http://schemas.microsoft.com/office/powerpoint/2010/main" val="406557134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1100" dirty="0" smtClean="0">
            <a:solidFill>
              <a:schemeClr val="accent1"/>
            </a:solidFill>
          </a:defRPr>
        </a:defPPr>
      </a:lstStyle>
    </a:txDef>
  </a:objectDefaults>
  <a:extraClrSchemeLst/>
  <a:extLst>
    <a:ext uri="{05A4C25C-085E-4340-85A3-A5531E510DB2}">
      <thm15:themeFamily xmlns:thm15="http://schemas.microsoft.com/office/thememl/2012/main" name="Theme2" id="{8312A433-13E1-4923-A1A7-C05C19460C66}" vid="{2D0A4FBC-5C55-4E45-8648-8BF9C38823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2286</TotalTime>
  <Words>10106</Words>
  <Application>Microsoft Office PowerPoint</Application>
  <PresentationFormat>Custom</PresentationFormat>
  <Paragraphs>788</Paragraphs>
  <Slides>123</Slides>
  <Notes>14</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and Error Control</vt:lpstr>
      <vt:lpstr>Simplest Protocol</vt:lpstr>
      <vt:lpstr>Stop-and-Wait Protocol</vt:lpstr>
      <vt:lpstr>Stop-and-Wait Protocol</vt:lpstr>
      <vt:lpstr>Stop-and-Wait ARQ Protocol</vt:lpstr>
      <vt:lpstr>Stop-and-Wait ARQ Protocol</vt:lpstr>
      <vt:lpstr>Stop-and-Wait ARQ Protocol</vt:lpstr>
      <vt:lpstr>GO-BACK-N ARQ Protocol</vt:lpstr>
      <vt:lpstr>GO-BACK-N ARQ Protocol</vt:lpstr>
      <vt:lpstr>GO-BACK-N ARQ Protocol</vt:lpstr>
      <vt:lpstr>GO-BACK-N ARQ Protocol</vt:lpstr>
      <vt:lpstr>Selective Repeat ARQ Protocol</vt:lpstr>
      <vt:lpstr>Selective Repeat ARQ Protocol</vt:lpstr>
      <vt:lpstr>Selective Repeat ARQ Protocol</vt:lpstr>
      <vt:lpstr>Selective Repeat ARQ Protocol</vt:lpstr>
      <vt:lpstr>Piggybacking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 Ashish Kumar Jha</dc:creator>
  <cp:lastModifiedBy>Ayush Tuladhar</cp:lastModifiedBy>
  <cp:revision>283</cp:revision>
  <dcterms:modified xsi:type="dcterms:W3CDTF">2025-07-19T13:00:41Z</dcterms:modified>
</cp:coreProperties>
</file>