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90" r:id="rId3"/>
    <p:sldId id="257" r:id="rId4"/>
    <p:sldId id="291" r:id="rId5"/>
    <p:sldId id="258" r:id="rId6"/>
    <p:sldId id="259" r:id="rId7"/>
    <p:sldId id="260" r:id="rId8"/>
    <p:sldId id="261" r:id="rId9"/>
    <p:sldId id="292" r:id="rId10"/>
    <p:sldId id="293" r:id="rId11"/>
    <p:sldId id="294" r:id="rId12"/>
    <p:sldId id="262" r:id="rId13"/>
    <p:sldId id="263" r:id="rId14"/>
    <p:sldId id="289" r:id="rId15"/>
    <p:sldId id="264" r:id="rId16"/>
    <p:sldId id="265" r:id="rId17"/>
    <p:sldId id="266" r:id="rId18"/>
    <p:sldId id="267" r:id="rId19"/>
    <p:sldId id="268" r:id="rId20"/>
    <p:sldId id="269" r:id="rId21"/>
    <p:sldId id="271" r:id="rId22"/>
    <p:sldId id="270" r:id="rId23"/>
    <p:sldId id="272" r:id="rId24"/>
    <p:sldId id="273" r:id="rId25"/>
    <p:sldId id="274" r:id="rId26"/>
    <p:sldId id="275" r:id="rId27"/>
    <p:sldId id="276" r:id="rId28"/>
    <p:sldId id="277" r:id="rId29"/>
    <p:sldId id="295" r:id="rId30"/>
    <p:sldId id="278" r:id="rId31"/>
    <p:sldId id="279" r:id="rId32"/>
    <p:sldId id="296" r:id="rId33"/>
    <p:sldId id="280" r:id="rId34"/>
    <p:sldId id="281" r:id="rId35"/>
    <p:sldId id="282" r:id="rId36"/>
    <p:sldId id="283" r:id="rId37"/>
    <p:sldId id="284" r:id="rId38"/>
    <p:sldId id="285" r:id="rId39"/>
    <p:sldId id="286" r:id="rId40"/>
    <p:sldId id="297" r:id="rId41"/>
    <p:sldId id="287" r:id="rId42"/>
    <p:sldId id="28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4AE5C8-C976-43E1-9EFD-19E274AFE8E3}"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574305-488F-4973-9D0A-D5F441BD0CE3}" type="slidenum">
              <a:rPr lang="en-US" smtClean="0"/>
              <a:t>‹#›</a:t>
            </a:fld>
            <a:endParaRPr lang="en-US"/>
          </a:p>
        </p:txBody>
      </p:sp>
    </p:spTree>
    <p:extLst>
      <p:ext uri="{BB962C8B-B14F-4D97-AF65-F5344CB8AC3E}">
        <p14:creationId xmlns:p14="http://schemas.microsoft.com/office/powerpoint/2010/main" val="54467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7</a:t>
            </a:fld>
            <a:endParaRPr lang="en-US"/>
          </a:p>
        </p:txBody>
      </p:sp>
    </p:spTree>
    <p:extLst>
      <p:ext uri="{BB962C8B-B14F-4D97-AF65-F5344CB8AC3E}">
        <p14:creationId xmlns:p14="http://schemas.microsoft.com/office/powerpoint/2010/main" val="1679203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16</a:t>
            </a:fld>
            <a:endParaRPr lang="en-US"/>
          </a:p>
        </p:txBody>
      </p:sp>
    </p:spTree>
    <p:extLst>
      <p:ext uri="{BB962C8B-B14F-4D97-AF65-F5344CB8AC3E}">
        <p14:creationId xmlns:p14="http://schemas.microsoft.com/office/powerpoint/2010/main" val="1278765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17</a:t>
            </a:fld>
            <a:endParaRPr lang="en-US"/>
          </a:p>
        </p:txBody>
      </p:sp>
    </p:spTree>
    <p:extLst>
      <p:ext uri="{BB962C8B-B14F-4D97-AF65-F5344CB8AC3E}">
        <p14:creationId xmlns:p14="http://schemas.microsoft.com/office/powerpoint/2010/main" val="501970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18</a:t>
            </a:fld>
            <a:endParaRPr lang="en-US"/>
          </a:p>
        </p:txBody>
      </p:sp>
    </p:spTree>
    <p:extLst>
      <p:ext uri="{BB962C8B-B14F-4D97-AF65-F5344CB8AC3E}">
        <p14:creationId xmlns:p14="http://schemas.microsoft.com/office/powerpoint/2010/main" val="3350368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19</a:t>
            </a:fld>
            <a:endParaRPr lang="en-US"/>
          </a:p>
        </p:txBody>
      </p:sp>
    </p:spTree>
    <p:extLst>
      <p:ext uri="{BB962C8B-B14F-4D97-AF65-F5344CB8AC3E}">
        <p14:creationId xmlns:p14="http://schemas.microsoft.com/office/powerpoint/2010/main" val="3169508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20</a:t>
            </a:fld>
            <a:endParaRPr lang="en-US"/>
          </a:p>
        </p:txBody>
      </p:sp>
    </p:spTree>
    <p:extLst>
      <p:ext uri="{BB962C8B-B14F-4D97-AF65-F5344CB8AC3E}">
        <p14:creationId xmlns:p14="http://schemas.microsoft.com/office/powerpoint/2010/main" val="979360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21</a:t>
            </a:fld>
            <a:endParaRPr lang="en-US"/>
          </a:p>
        </p:txBody>
      </p:sp>
    </p:spTree>
    <p:extLst>
      <p:ext uri="{BB962C8B-B14F-4D97-AF65-F5344CB8AC3E}">
        <p14:creationId xmlns:p14="http://schemas.microsoft.com/office/powerpoint/2010/main" val="412052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22</a:t>
            </a:fld>
            <a:endParaRPr lang="en-US"/>
          </a:p>
        </p:txBody>
      </p:sp>
    </p:spTree>
    <p:extLst>
      <p:ext uri="{BB962C8B-B14F-4D97-AF65-F5344CB8AC3E}">
        <p14:creationId xmlns:p14="http://schemas.microsoft.com/office/powerpoint/2010/main" val="394838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23</a:t>
            </a:fld>
            <a:endParaRPr lang="en-US"/>
          </a:p>
        </p:txBody>
      </p:sp>
    </p:spTree>
    <p:extLst>
      <p:ext uri="{BB962C8B-B14F-4D97-AF65-F5344CB8AC3E}">
        <p14:creationId xmlns:p14="http://schemas.microsoft.com/office/powerpoint/2010/main" val="2455399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24</a:t>
            </a:fld>
            <a:endParaRPr lang="en-US"/>
          </a:p>
        </p:txBody>
      </p:sp>
    </p:spTree>
    <p:extLst>
      <p:ext uri="{BB962C8B-B14F-4D97-AF65-F5344CB8AC3E}">
        <p14:creationId xmlns:p14="http://schemas.microsoft.com/office/powerpoint/2010/main" val="1266874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25</a:t>
            </a:fld>
            <a:endParaRPr lang="en-US"/>
          </a:p>
        </p:txBody>
      </p:sp>
    </p:spTree>
    <p:extLst>
      <p:ext uri="{BB962C8B-B14F-4D97-AF65-F5344CB8AC3E}">
        <p14:creationId xmlns:p14="http://schemas.microsoft.com/office/powerpoint/2010/main" val="166812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8</a:t>
            </a:fld>
            <a:endParaRPr lang="en-US"/>
          </a:p>
        </p:txBody>
      </p:sp>
    </p:spTree>
    <p:extLst>
      <p:ext uri="{BB962C8B-B14F-4D97-AF65-F5344CB8AC3E}">
        <p14:creationId xmlns:p14="http://schemas.microsoft.com/office/powerpoint/2010/main" val="3145720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26</a:t>
            </a:fld>
            <a:endParaRPr lang="en-US"/>
          </a:p>
        </p:txBody>
      </p:sp>
    </p:spTree>
    <p:extLst>
      <p:ext uri="{BB962C8B-B14F-4D97-AF65-F5344CB8AC3E}">
        <p14:creationId xmlns:p14="http://schemas.microsoft.com/office/powerpoint/2010/main" val="17735059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27</a:t>
            </a:fld>
            <a:endParaRPr lang="en-US"/>
          </a:p>
        </p:txBody>
      </p:sp>
    </p:spTree>
    <p:extLst>
      <p:ext uri="{BB962C8B-B14F-4D97-AF65-F5344CB8AC3E}">
        <p14:creationId xmlns:p14="http://schemas.microsoft.com/office/powerpoint/2010/main" val="4840370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28</a:t>
            </a:fld>
            <a:endParaRPr lang="en-US"/>
          </a:p>
        </p:txBody>
      </p:sp>
    </p:spTree>
    <p:extLst>
      <p:ext uri="{BB962C8B-B14F-4D97-AF65-F5344CB8AC3E}">
        <p14:creationId xmlns:p14="http://schemas.microsoft.com/office/powerpoint/2010/main" val="3059032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06623-C791-1E8A-D2C9-535D367D2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8C22A-7705-A934-DB5B-DCA20C7090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ED23B0-23A3-2B96-5262-F346253CEB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59EA54-3817-A46B-A66B-6D55A55FD88F}"/>
              </a:ext>
            </a:extLst>
          </p:cNvPr>
          <p:cNvSpPr>
            <a:spLocks noGrp="1"/>
          </p:cNvSpPr>
          <p:nvPr>
            <p:ph type="sldNum" sz="quarter" idx="5"/>
          </p:nvPr>
        </p:nvSpPr>
        <p:spPr/>
        <p:txBody>
          <a:bodyPr/>
          <a:lstStyle/>
          <a:p>
            <a:fld id="{96574305-488F-4973-9D0A-D5F441BD0CE3}" type="slidenum">
              <a:rPr lang="en-US" smtClean="0"/>
              <a:t>29</a:t>
            </a:fld>
            <a:endParaRPr lang="en-US"/>
          </a:p>
        </p:txBody>
      </p:sp>
    </p:spTree>
    <p:extLst>
      <p:ext uri="{BB962C8B-B14F-4D97-AF65-F5344CB8AC3E}">
        <p14:creationId xmlns:p14="http://schemas.microsoft.com/office/powerpoint/2010/main" val="255299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30</a:t>
            </a:fld>
            <a:endParaRPr lang="en-US"/>
          </a:p>
        </p:txBody>
      </p:sp>
    </p:spTree>
    <p:extLst>
      <p:ext uri="{BB962C8B-B14F-4D97-AF65-F5344CB8AC3E}">
        <p14:creationId xmlns:p14="http://schemas.microsoft.com/office/powerpoint/2010/main" val="30677720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31</a:t>
            </a:fld>
            <a:endParaRPr lang="en-US"/>
          </a:p>
        </p:txBody>
      </p:sp>
    </p:spTree>
    <p:extLst>
      <p:ext uri="{BB962C8B-B14F-4D97-AF65-F5344CB8AC3E}">
        <p14:creationId xmlns:p14="http://schemas.microsoft.com/office/powerpoint/2010/main" val="1175980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8F2BD-9906-E2FF-0B54-1F170933F5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8CCECF-5B83-CC3E-71C7-4E8D47AF50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F0172A-B6F5-5D93-26FC-63061A8A74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073832-AAE5-3199-790F-35A741D5A882}"/>
              </a:ext>
            </a:extLst>
          </p:cNvPr>
          <p:cNvSpPr>
            <a:spLocks noGrp="1"/>
          </p:cNvSpPr>
          <p:nvPr>
            <p:ph type="sldNum" sz="quarter" idx="5"/>
          </p:nvPr>
        </p:nvSpPr>
        <p:spPr/>
        <p:txBody>
          <a:bodyPr/>
          <a:lstStyle/>
          <a:p>
            <a:fld id="{96574305-488F-4973-9D0A-D5F441BD0CE3}" type="slidenum">
              <a:rPr lang="en-US" smtClean="0"/>
              <a:t>32</a:t>
            </a:fld>
            <a:endParaRPr lang="en-US"/>
          </a:p>
        </p:txBody>
      </p:sp>
    </p:spTree>
    <p:extLst>
      <p:ext uri="{BB962C8B-B14F-4D97-AF65-F5344CB8AC3E}">
        <p14:creationId xmlns:p14="http://schemas.microsoft.com/office/powerpoint/2010/main" val="1112573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33</a:t>
            </a:fld>
            <a:endParaRPr lang="en-US"/>
          </a:p>
        </p:txBody>
      </p:sp>
    </p:spTree>
    <p:extLst>
      <p:ext uri="{BB962C8B-B14F-4D97-AF65-F5344CB8AC3E}">
        <p14:creationId xmlns:p14="http://schemas.microsoft.com/office/powerpoint/2010/main" val="112163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34</a:t>
            </a:fld>
            <a:endParaRPr lang="en-US"/>
          </a:p>
        </p:txBody>
      </p:sp>
    </p:spTree>
    <p:extLst>
      <p:ext uri="{BB962C8B-B14F-4D97-AF65-F5344CB8AC3E}">
        <p14:creationId xmlns:p14="http://schemas.microsoft.com/office/powerpoint/2010/main" val="16672502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35</a:t>
            </a:fld>
            <a:endParaRPr lang="en-US"/>
          </a:p>
        </p:txBody>
      </p:sp>
    </p:spTree>
    <p:extLst>
      <p:ext uri="{BB962C8B-B14F-4D97-AF65-F5344CB8AC3E}">
        <p14:creationId xmlns:p14="http://schemas.microsoft.com/office/powerpoint/2010/main" val="1159483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DA4E3-F3F7-EDC8-25CB-0EE67E3603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5AC1B-3359-AD14-7B5F-C1BA137160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FD070C-91CB-1AFC-383F-23C793BDC2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79741E-8F5E-1CA6-2049-3E363B297472}"/>
              </a:ext>
            </a:extLst>
          </p:cNvPr>
          <p:cNvSpPr>
            <a:spLocks noGrp="1"/>
          </p:cNvSpPr>
          <p:nvPr>
            <p:ph type="sldNum" sz="quarter" idx="5"/>
          </p:nvPr>
        </p:nvSpPr>
        <p:spPr/>
        <p:txBody>
          <a:bodyPr/>
          <a:lstStyle/>
          <a:p>
            <a:fld id="{96574305-488F-4973-9D0A-D5F441BD0CE3}" type="slidenum">
              <a:rPr lang="en-US" smtClean="0"/>
              <a:t>9</a:t>
            </a:fld>
            <a:endParaRPr lang="en-US"/>
          </a:p>
        </p:txBody>
      </p:sp>
    </p:spTree>
    <p:extLst>
      <p:ext uri="{BB962C8B-B14F-4D97-AF65-F5344CB8AC3E}">
        <p14:creationId xmlns:p14="http://schemas.microsoft.com/office/powerpoint/2010/main" val="1979123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36</a:t>
            </a:fld>
            <a:endParaRPr lang="en-US"/>
          </a:p>
        </p:txBody>
      </p:sp>
    </p:spTree>
    <p:extLst>
      <p:ext uri="{BB962C8B-B14F-4D97-AF65-F5344CB8AC3E}">
        <p14:creationId xmlns:p14="http://schemas.microsoft.com/office/powerpoint/2010/main" val="10583099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37</a:t>
            </a:fld>
            <a:endParaRPr lang="en-US"/>
          </a:p>
        </p:txBody>
      </p:sp>
    </p:spTree>
    <p:extLst>
      <p:ext uri="{BB962C8B-B14F-4D97-AF65-F5344CB8AC3E}">
        <p14:creationId xmlns:p14="http://schemas.microsoft.com/office/powerpoint/2010/main" val="1953071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38</a:t>
            </a:fld>
            <a:endParaRPr lang="en-US"/>
          </a:p>
        </p:txBody>
      </p:sp>
    </p:spTree>
    <p:extLst>
      <p:ext uri="{BB962C8B-B14F-4D97-AF65-F5344CB8AC3E}">
        <p14:creationId xmlns:p14="http://schemas.microsoft.com/office/powerpoint/2010/main" val="4144854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39</a:t>
            </a:fld>
            <a:endParaRPr lang="en-US"/>
          </a:p>
        </p:txBody>
      </p:sp>
    </p:spTree>
    <p:extLst>
      <p:ext uri="{BB962C8B-B14F-4D97-AF65-F5344CB8AC3E}">
        <p14:creationId xmlns:p14="http://schemas.microsoft.com/office/powerpoint/2010/main" val="40279187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F5987-05CA-8D2E-0414-D1C5013442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FA9689-E401-11D7-5A97-4881184178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D737EE-2BDA-BF98-527C-A95359E40D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B40450-2A50-AC2C-3DC5-37222DB84E73}"/>
              </a:ext>
            </a:extLst>
          </p:cNvPr>
          <p:cNvSpPr>
            <a:spLocks noGrp="1"/>
          </p:cNvSpPr>
          <p:nvPr>
            <p:ph type="sldNum" sz="quarter" idx="5"/>
          </p:nvPr>
        </p:nvSpPr>
        <p:spPr/>
        <p:txBody>
          <a:bodyPr/>
          <a:lstStyle/>
          <a:p>
            <a:fld id="{96574305-488F-4973-9D0A-D5F441BD0CE3}" type="slidenum">
              <a:rPr lang="en-US" smtClean="0"/>
              <a:t>40</a:t>
            </a:fld>
            <a:endParaRPr lang="en-US"/>
          </a:p>
        </p:txBody>
      </p:sp>
    </p:spTree>
    <p:extLst>
      <p:ext uri="{BB962C8B-B14F-4D97-AF65-F5344CB8AC3E}">
        <p14:creationId xmlns:p14="http://schemas.microsoft.com/office/powerpoint/2010/main" val="24633108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41</a:t>
            </a:fld>
            <a:endParaRPr lang="en-US"/>
          </a:p>
        </p:txBody>
      </p:sp>
    </p:spTree>
    <p:extLst>
      <p:ext uri="{BB962C8B-B14F-4D97-AF65-F5344CB8AC3E}">
        <p14:creationId xmlns:p14="http://schemas.microsoft.com/office/powerpoint/2010/main" val="1678502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42</a:t>
            </a:fld>
            <a:endParaRPr lang="en-US"/>
          </a:p>
        </p:txBody>
      </p:sp>
    </p:spTree>
    <p:extLst>
      <p:ext uri="{BB962C8B-B14F-4D97-AF65-F5344CB8AC3E}">
        <p14:creationId xmlns:p14="http://schemas.microsoft.com/office/powerpoint/2010/main" val="1317443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D2517-2BF5-89DB-1B8C-7967956BC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A8DF87-F097-5DA9-7FB7-AACC049171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CA1EF-EC69-23B7-271F-5209522DC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CB6A53-A561-6D21-EEC6-B7477E0942BC}"/>
              </a:ext>
            </a:extLst>
          </p:cNvPr>
          <p:cNvSpPr>
            <a:spLocks noGrp="1"/>
          </p:cNvSpPr>
          <p:nvPr>
            <p:ph type="sldNum" sz="quarter" idx="5"/>
          </p:nvPr>
        </p:nvSpPr>
        <p:spPr/>
        <p:txBody>
          <a:bodyPr/>
          <a:lstStyle/>
          <a:p>
            <a:fld id="{96574305-488F-4973-9D0A-D5F441BD0CE3}" type="slidenum">
              <a:rPr lang="en-US" smtClean="0"/>
              <a:t>10</a:t>
            </a:fld>
            <a:endParaRPr lang="en-US"/>
          </a:p>
        </p:txBody>
      </p:sp>
    </p:spTree>
    <p:extLst>
      <p:ext uri="{BB962C8B-B14F-4D97-AF65-F5344CB8AC3E}">
        <p14:creationId xmlns:p14="http://schemas.microsoft.com/office/powerpoint/2010/main" val="487778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3099C-DA6C-9A2A-0145-ED9654D260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C5CF8F-A7F1-E93D-50AE-61B9439162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3D6C2-8646-44B6-C4F9-DBFB91F9DC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78472-9CB9-777C-68DE-19674C1F16AE}"/>
              </a:ext>
            </a:extLst>
          </p:cNvPr>
          <p:cNvSpPr>
            <a:spLocks noGrp="1"/>
          </p:cNvSpPr>
          <p:nvPr>
            <p:ph type="sldNum" sz="quarter" idx="5"/>
          </p:nvPr>
        </p:nvSpPr>
        <p:spPr/>
        <p:txBody>
          <a:bodyPr/>
          <a:lstStyle/>
          <a:p>
            <a:fld id="{96574305-488F-4973-9D0A-D5F441BD0CE3}" type="slidenum">
              <a:rPr lang="en-US" smtClean="0"/>
              <a:t>11</a:t>
            </a:fld>
            <a:endParaRPr lang="en-US"/>
          </a:p>
        </p:txBody>
      </p:sp>
    </p:spTree>
    <p:extLst>
      <p:ext uri="{BB962C8B-B14F-4D97-AF65-F5344CB8AC3E}">
        <p14:creationId xmlns:p14="http://schemas.microsoft.com/office/powerpoint/2010/main" val="2251965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12</a:t>
            </a:fld>
            <a:endParaRPr lang="en-US"/>
          </a:p>
        </p:txBody>
      </p:sp>
    </p:spTree>
    <p:extLst>
      <p:ext uri="{BB962C8B-B14F-4D97-AF65-F5344CB8AC3E}">
        <p14:creationId xmlns:p14="http://schemas.microsoft.com/office/powerpoint/2010/main" val="199900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13</a:t>
            </a:fld>
            <a:endParaRPr lang="en-US"/>
          </a:p>
        </p:txBody>
      </p:sp>
    </p:spTree>
    <p:extLst>
      <p:ext uri="{BB962C8B-B14F-4D97-AF65-F5344CB8AC3E}">
        <p14:creationId xmlns:p14="http://schemas.microsoft.com/office/powerpoint/2010/main" val="2187075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F2E6-B680-7EA3-5D5D-0D2448E92C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245121-1EAD-016E-5797-8888B6909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0F935-F447-4159-FADB-D5A63AC92C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F418A1-9899-66C9-BD76-D576B8456C54}"/>
              </a:ext>
            </a:extLst>
          </p:cNvPr>
          <p:cNvSpPr>
            <a:spLocks noGrp="1"/>
          </p:cNvSpPr>
          <p:nvPr>
            <p:ph type="sldNum" sz="quarter" idx="5"/>
          </p:nvPr>
        </p:nvSpPr>
        <p:spPr/>
        <p:txBody>
          <a:bodyPr/>
          <a:lstStyle/>
          <a:p>
            <a:fld id="{96574305-488F-4973-9D0A-D5F441BD0CE3}" type="slidenum">
              <a:rPr lang="en-US" smtClean="0"/>
              <a:t>14</a:t>
            </a:fld>
            <a:endParaRPr lang="en-US"/>
          </a:p>
        </p:txBody>
      </p:sp>
    </p:spTree>
    <p:extLst>
      <p:ext uri="{BB962C8B-B14F-4D97-AF65-F5344CB8AC3E}">
        <p14:creationId xmlns:p14="http://schemas.microsoft.com/office/powerpoint/2010/main" val="286156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574305-488F-4973-9D0A-D5F441BD0CE3}" type="slidenum">
              <a:rPr lang="en-US" smtClean="0"/>
              <a:t>15</a:t>
            </a:fld>
            <a:endParaRPr lang="en-US"/>
          </a:p>
        </p:txBody>
      </p:sp>
    </p:spTree>
    <p:extLst>
      <p:ext uri="{BB962C8B-B14F-4D97-AF65-F5344CB8AC3E}">
        <p14:creationId xmlns:p14="http://schemas.microsoft.com/office/powerpoint/2010/main" val="60584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4218272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48429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4103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480090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90524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35659835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1723784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662059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192396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32F2B-0552-403A-B029-E5D02BE19890}"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626530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E32F2B-0552-403A-B029-E5D02BE19890}"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225481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E32F2B-0552-403A-B029-E5D02BE19890}" type="datetimeFigureOut">
              <a:rPr lang="en-US" smtClean="0"/>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115691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E32F2B-0552-403A-B029-E5D02BE19890}" type="datetimeFigureOut">
              <a:rPr lang="en-US" smtClean="0"/>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311035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E32F2B-0552-403A-B029-E5D02BE19890}" type="datetimeFigureOut">
              <a:rPr lang="en-US" smtClean="0"/>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12896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32F2B-0552-403A-B029-E5D02BE19890}"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354433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E32F2B-0552-403A-B029-E5D02BE19890}"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64E144-B896-4E0F-9EF6-2356DD9EBF38}" type="slidenum">
              <a:rPr lang="en-US" smtClean="0"/>
              <a:t>‹#›</a:t>
            </a:fld>
            <a:endParaRPr lang="en-US"/>
          </a:p>
        </p:txBody>
      </p:sp>
    </p:spTree>
    <p:extLst>
      <p:ext uri="{BB962C8B-B14F-4D97-AF65-F5344CB8AC3E}">
        <p14:creationId xmlns:p14="http://schemas.microsoft.com/office/powerpoint/2010/main" val="2543578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BE32F2B-0552-403A-B029-E5D02BE19890}" type="datetimeFigureOut">
              <a:rPr lang="en-US" smtClean="0"/>
              <a:t>10/28/2025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64E144-B896-4E0F-9EF6-2356DD9EBF38}" type="slidenum">
              <a:rPr lang="en-US" smtClean="0"/>
              <a:t>‹#›</a:t>
            </a:fld>
            <a:endParaRPr lang="en-US"/>
          </a:p>
        </p:txBody>
      </p:sp>
    </p:spTree>
    <p:extLst>
      <p:ext uri="{BB962C8B-B14F-4D97-AF65-F5344CB8AC3E}">
        <p14:creationId xmlns:p14="http://schemas.microsoft.com/office/powerpoint/2010/main" val="23895867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computer-networks/tcp-ip-mode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oogle.com/search?rlz=1C1CHBF_enNP1146NP1147&amp;cs=0&amp;sca_esv=508b8f100a9333ac&amp;sxsrf=AE3TifOW-5-zXn79XbUy6rxQDEmzWUCczg%3A1753941322457&amp;q=Destination+Port&amp;sa=X&amp;ved=2ahUKEwj1uL7LtOaOAxWoamwGHeuaM7UQxccNegQIFBAB&amp;mstk=AUtExfDyhJJ31ADKYfPCkvVZB9STzQjN5P2lUNyjbg-kvjuUf-0mz2T_OFa_2CwqKRaSDq3igPNq-bPOS50oqJiTejXC3kpewRyK542AXuZECveaSD0cfX9ritXqva8pNcB1-36VPc80s5NdHSO7ZekeEDGLijyM2co5f6sATr_P5MbMxdM&amp;csui=3" TargetMode="External"/><Relationship Id="rId2" Type="http://schemas.openxmlformats.org/officeDocument/2006/relationships/hyperlink" Target="https://www.google.com/search?rlz=1C1CHBF_enNP1146NP1147&amp;cs=0&amp;sca_esv=508b8f100a9333ac&amp;sxsrf=AE3TifOW-5-zXn79XbUy6rxQDEmzWUCczg%3A1753941322457&amp;q=Source+Port&amp;sa=X&amp;ved=2ahUKEwj1uL7LtOaOAxWoamwGHeuaM7UQxccNegQIDxAB&amp;mstk=AUtExfDyhJJ31ADKYfPCkvVZB9STzQjN5P2lUNyjbg-kvjuUf-0mz2T_OFa_2CwqKRaSDq3igPNq-bPOS50oqJiTejXC3kpewRyK542AXuZECveaSD0cfX9ritXqva8pNcB1-36VPc80s5NdHSO7ZekeEDGLijyM2co5f6sATr_P5MbMxdM&amp;csui=3" TargetMode="External"/><Relationship Id="rId1" Type="http://schemas.openxmlformats.org/officeDocument/2006/relationships/slideLayout" Target="../slideLayouts/slideLayout2.xml"/><Relationship Id="rId5" Type="http://schemas.openxmlformats.org/officeDocument/2006/relationships/hyperlink" Target="https://www.google.com/search?rlz=1C1CHBF_enNP1146NP1147&amp;cs=0&amp;sca_esv=508b8f100a9333ac&amp;sxsrf=AE3TifOW-5-zXn79XbUy6rxQDEmzWUCczg%3A1753941322457&amp;q=Checksum&amp;sa=X&amp;ved=2ahUKEwj1uL7LtOaOAxWoamwGHeuaM7UQxccNegQIEhAB&amp;mstk=AUtExfDyhJJ31ADKYfPCkvVZB9STzQjN5P2lUNyjbg-kvjuUf-0mz2T_OFa_2CwqKRaSDq3igPNq-bPOS50oqJiTejXC3kpewRyK542AXuZECveaSD0cfX9ritXqva8pNcB1-36VPc80s5NdHSO7ZekeEDGLijyM2co5f6sATr_P5MbMxdM&amp;csui=3" TargetMode="External"/><Relationship Id="rId4" Type="http://schemas.openxmlformats.org/officeDocument/2006/relationships/hyperlink" Target="https://www.google.com/search?rlz=1C1CHBF_enNP1146NP1147&amp;cs=0&amp;sca_esv=508b8f100a9333ac&amp;sxsrf=AE3TifOW-5-zXn79XbUy6rxQDEmzWUCczg%3A1753941322457&amp;q=Length&amp;sa=X&amp;ved=2ahUKEwj1uL7LtOaOAxWoamwGHeuaM7UQxccNegQIEBAB&amp;mstk=AUtExfDyhJJ31ADKYfPCkvVZB9STzQjN5P2lUNyjbg-kvjuUf-0mz2T_OFa_2CwqKRaSDq3igPNq-bPOS50oqJiTejXC3kpewRyK542AXuZECveaSD0cfX9ritXqva8pNcB1-36VPc80s5NdHSO7ZekeEDGLijyM2co5f6sATr_P5MbMxdM&amp;csui=3"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Transport Layer</a:t>
            </a: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200" y="1133061"/>
            <a:ext cx="10515600" cy="4580904"/>
          </a:xfrm>
        </p:spPr>
        <p:txBody>
          <a:bodyPr>
            <a:normAutofit fontScale="92500" lnSpcReduction="10000"/>
          </a:bodyPr>
          <a:lstStyle/>
          <a:p>
            <a:pPr marL="0" lvl="0" indent="0" defTabSz="914400" eaLnBrk="0" fontAlgn="base" hangingPunct="0">
              <a:spcBef>
                <a:spcPct val="0"/>
              </a:spcBef>
              <a:spcAft>
                <a:spcPct val="0"/>
              </a:spcAft>
              <a:buClrTx/>
              <a:buSzTx/>
              <a:buNone/>
            </a:pPr>
            <a:r>
              <a:rPr lang="en-US" dirty="0">
                <a:solidFill>
                  <a:schemeClr val="tx1"/>
                </a:solidFill>
                <a:latin typeface="+mj-lt"/>
              </a:rPr>
              <a:t>The transport layer is responsible for the process-to-process delivery of the entire message. That</a:t>
            </a:r>
            <a:r>
              <a:rPr lang="en-US" altLang="en-US" dirty="0">
                <a:solidFill>
                  <a:schemeClr val="tx1"/>
                </a:solidFill>
                <a:latin typeface="+mj-lt"/>
              </a:rPr>
              <a:t> means it delivers data from one program (like a browser) on one computer to the right program (like a web server) on another computer. The network layer only takes care of sending data from one device to another (source to destination), but it doesn’t care which program the data belongs to. The</a:t>
            </a:r>
            <a:r>
              <a:rPr lang="en-US" dirty="0">
                <a:solidFill>
                  <a:schemeClr val="tx1"/>
                </a:solidFill>
                <a:latin typeface="+mj-lt"/>
              </a:rPr>
              <a:t> transport layer ensures that the whole message arrives at the host application. Transport Layer Services &amp; Responsibilities: </a:t>
            </a:r>
          </a:p>
          <a:p>
            <a:r>
              <a:rPr lang="en-US" b="1" dirty="0"/>
              <a:t>Process-to-Process Delivery</a:t>
            </a:r>
          </a:p>
          <a:p>
            <a:pPr lvl="1"/>
            <a:r>
              <a:rPr lang="en-US" dirty="0"/>
              <a:t>Ensures data reaches the right program (process) on the destination device.</a:t>
            </a:r>
          </a:p>
          <a:p>
            <a:r>
              <a:rPr lang="en-US" b="1" dirty="0"/>
              <a:t>Multiplexing and Demultiplexing</a:t>
            </a:r>
          </a:p>
          <a:p>
            <a:pPr lvl="1"/>
            <a:r>
              <a:rPr lang="en-US" b="1" dirty="0"/>
              <a:t>Multiplexing</a:t>
            </a:r>
            <a:r>
              <a:rPr lang="en-US" dirty="0"/>
              <a:t>: Combines data from multiple applications for transmission.</a:t>
            </a:r>
          </a:p>
          <a:p>
            <a:pPr lvl="1"/>
            <a:r>
              <a:rPr lang="en-US" b="1" dirty="0"/>
              <a:t>Demultiplexing</a:t>
            </a:r>
            <a:r>
              <a:rPr lang="en-US" dirty="0"/>
              <a:t>: Separates incoming data and delivers it to the correct application.</a:t>
            </a:r>
          </a:p>
          <a:p>
            <a:r>
              <a:rPr lang="en-US" b="1" dirty="0"/>
              <a:t>Segmentation and Reassembly</a:t>
            </a:r>
          </a:p>
          <a:p>
            <a:pPr lvl="1"/>
            <a:r>
              <a:rPr lang="en-US" dirty="0"/>
              <a:t>Breaks large messages into smaller segments before sending.</a:t>
            </a:r>
          </a:p>
          <a:p>
            <a:pPr lvl="1"/>
            <a:r>
              <a:rPr lang="en-US" dirty="0"/>
              <a:t>Reassembles segments back into the original message at the destination.</a:t>
            </a:r>
          </a:p>
          <a:p>
            <a:pPr marL="0" lvl="0" indent="0" defTabSz="914400" eaLnBrk="0" fontAlgn="base" hangingPunct="0">
              <a:spcBef>
                <a:spcPct val="0"/>
              </a:spcBef>
              <a:spcAft>
                <a:spcPct val="0"/>
              </a:spcAft>
              <a:buClrTx/>
              <a:buSzTx/>
              <a:buNone/>
            </a:pPr>
            <a:endParaRPr lang="en-US" dirty="0">
              <a:solidFill>
                <a:schemeClr val="tx1"/>
              </a:solidFill>
              <a:latin typeface="+mj-lt"/>
            </a:endParaRPr>
          </a:p>
        </p:txBody>
      </p:sp>
      <p:sp>
        <p:nvSpPr>
          <p:cNvPr id="5" name="Rectangle 2">
            <a:extLst>
              <a:ext uri="{FF2B5EF4-FFF2-40B4-BE49-F238E27FC236}">
                <a16:creationId xmlns:a16="http://schemas.microsoft.com/office/drawing/2014/main" id="{40E6CE3E-F8D8-CAF3-FAB6-B635858B18AF}"/>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3">
            <a:extLst>
              <a:ext uri="{FF2B5EF4-FFF2-40B4-BE49-F238E27FC236}">
                <a16:creationId xmlns:a16="http://schemas.microsoft.com/office/drawing/2014/main" id="{7BF7AB2D-AB4C-1A16-086C-1944933803BE}"/>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13571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02DEA-5B74-8AD0-61FF-53192389E7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438AD-9DDF-461A-457B-DB978884509D}"/>
              </a:ext>
            </a:extLst>
          </p:cNvPr>
          <p:cNvSpPr>
            <a:spLocks noGrp="1"/>
          </p:cNvSpPr>
          <p:nvPr>
            <p:ph type="title"/>
          </p:nvPr>
        </p:nvSpPr>
        <p:spPr>
          <a:xfrm>
            <a:off x="838200" y="365126"/>
            <a:ext cx="10515600" cy="469762"/>
          </a:xfrm>
        </p:spPr>
        <p:txBody>
          <a:bodyPr>
            <a:noAutofit/>
          </a:bodyPr>
          <a:lstStyle/>
          <a:p>
            <a:r>
              <a:rPr lang="en-US" sz="3200" b="1" dirty="0"/>
              <a:t>TCP Packet Format:</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00D0820-AF03-F923-4862-6453B4328EAF}"/>
              </a:ext>
            </a:extLst>
          </p:cNvPr>
          <p:cNvSpPr txBox="1"/>
          <p:nvPr/>
        </p:nvSpPr>
        <p:spPr>
          <a:xfrm>
            <a:off x="838200" y="1482486"/>
            <a:ext cx="8807246" cy="4708981"/>
          </a:xfrm>
          <a:prstGeom prst="rect">
            <a:avLst/>
          </a:prstGeom>
          <a:noFill/>
        </p:spPr>
        <p:txBody>
          <a:bodyPr wrap="square">
            <a:spAutoFit/>
          </a:bodyPr>
          <a:lstStyle/>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Source Port(16 bits):</a:t>
            </a:r>
            <a:r>
              <a:rPr lang="en-US" sz="2000" b="0" i="0" dirty="0">
                <a:solidFill>
                  <a:srgbClr val="273239"/>
                </a:solidFill>
                <a:effectLst/>
                <a:latin typeface="Nunito" pitchFamily="2" charset="0"/>
              </a:rPr>
              <a:t> It holds the source/transmitting application's port number and helps in determining the application where the data delivery is planned.</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Destination Port (16 bits):</a:t>
            </a:r>
            <a:r>
              <a:rPr lang="en-US" sz="2000" b="0" i="0" dirty="0">
                <a:solidFill>
                  <a:srgbClr val="273239"/>
                </a:solidFill>
                <a:effectLst/>
                <a:latin typeface="Nunito" pitchFamily="2" charset="0"/>
              </a:rPr>
              <a:t> This field has the port number of the transmitting application and helps to send the data to the appropriate application.</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Sequence Number (32 bits):</a:t>
            </a:r>
            <a:r>
              <a:rPr lang="en-US" sz="2000" b="0" i="0" dirty="0">
                <a:solidFill>
                  <a:srgbClr val="273239"/>
                </a:solidFill>
                <a:effectLst/>
                <a:latin typeface="Nunito" pitchFamily="2" charset="0"/>
              </a:rPr>
              <a:t> It ensures that the data is received in proper order by ordered segmenting and reassembling them at the receiving end.</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Acknowledgment Number (32 bits):</a:t>
            </a:r>
            <a:r>
              <a:rPr lang="en-US" sz="2000" b="0" i="0" dirty="0">
                <a:solidFill>
                  <a:srgbClr val="273239"/>
                </a:solidFill>
                <a:effectLst/>
                <a:latin typeface="Nunito" pitchFamily="2" charset="0"/>
              </a:rPr>
              <a:t> This field contains the upcoming sequence number and it acknowledges the feedback up to that.</a:t>
            </a:r>
          </a:p>
          <a:p>
            <a:pPr algn="l" fontAlgn="base">
              <a:spcAft>
                <a:spcPts val="1800"/>
              </a:spcAft>
              <a:buFont typeface="Arial" panose="020B0604020202020204" pitchFamily="34" charset="0"/>
              <a:buChar char="•"/>
            </a:pPr>
            <a:r>
              <a:rPr lang="en-US" sz="2000" b="1" i="0" dirty="0">
                <a:solidFill>
                  <a:srgbClr val="273239"/>
                </a:solidFill>
                <a:effectLst/>
                <a:latin typeface="Nunito" pitchFamily="2" charset="0"/>
              </a:rPr>
              <a:t>Data Offset (4 bits):</a:t>
            </a:r>
            <a:r>
              <a:rPr lang="en-US" sz="2000" b="0" i="0" dirty="0">
                <a:solidFill>
                  <a:srgbClr val="273239"/>
                </a:solidFill>
                <a:effectLst/>
                <a:latin typeface="Nunito" pitchFamily="2" charset="0"/>
              </a:rPr>
              <a:t> The data offset field indicates the starting point of the </a:t>
            </a:r>
            <a:r>
              <a:rPr lang="en-US" sz="2000" b="0" i="0" u="sng" dirty="0">
                <a:solidFill>
                  <a:srgbClr val="357960"/>
                </a:solidFill>
                <a:effectLst/>
                <a:latin typeface="Nunito" pitchFamily="2" charset="0"/>
                <a:hlinkClick r:id="rId3"/>
              </a:rPr>
              <a:t>TCP</a:t>
            </a:r>
            <a:r>
              <a:rPr lang="en-US" sz="2000" b="0" i="0" dirty="0">
                <a:solidFill>
                  <a:srgbClr val="273239"/>
                </a:solidFill>
                <a:effectLst/>
                <a:latin typeface="Nunito" pitchFamily="2" charset="0"/>
              </a:rPr>
              <a:t> data payload also storing the size of the TCP header.</a:t>
            </a:r>
          </a:p>
        </p:txBody>
      </p:sp>
    </p:spTree>
    <p:extLst>
      <p:ext uri="{BB962C8B-B14F-4D97-AF65-F5344CB8AC3E}">
        <p14:creationId xmlns:p14="http://schemas.microsoft.com/office/powerpoint/2010/main" val="2951489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2E0D5-0E46-5701-36AC-42E725AA5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4C2EEB-F3F5-BD7D-0A7B-6CBEBE64951C}"/>
              </a:ext>
            </a:extLst>
          </p:cNvPr>
          <p:cNvSpPr>
            <a:spLocks noGrp="1"/>
          </p:cNvSpPr>
          <p:nvPr>
            <p:ph type="title"/>
          </p:nvPr>
        </p:nvSpPr>
        <p:spPr>
          <a:xfrm>
            <a:off x="838200" y="365126"/>
            <a:ext cx="10515600" cy="469762"/>
          </a:xfrm>
        </p:spPr>
        <p:txBody>
          <a:bodyPr>
            <a:noAutofit/>
          </a:bodyPr>
          <a:lstStyle/>
          <a:p>
            <a:r>
              <a:rPr lang="en-US" sz="3200" b="1" dirty="0"/>
              <a:t>TCP Packet Format:</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02EA2F-1500-7318-32AC-BCBF2C60DBE6}"/>
              </a:ext>
            </a:extLst>
          </p:cNvPr>
          <p:cNvSpPr txBox="1"/>
          <p:nvPr/>
        </p:nvSpPr>
        <p:spPr>
          <a:xfrm>
            <a:off x="612057" y="1235024"/>
            <a:ext cx="9957619" cy="5257850"/>
          </a:xfrm>
          <a:prstGeom prst="rect">
            <a:avLst/>
          </a:prstGeom>
          <a:noFill/>
        </p:spPr>
        <p:txBody>
          <a:bodyPr wrap="square">
            <a:spAutoFit/>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Control Flags (9 bits):</a:t>
            </a:r>
            <a:r>
              <a:rPr lang="en-US" b="0" i="0" dirty="0">
                <a:solidFill>
                  <a:srgbClr val="273239"/>
                </a:solidFill>
                <a:effectLst/>
                <a:latin typeface="Nunito" pitchFamily="2" charset="0"/>
              </a:rPr>
              <a:t> TCP uses a few control flags to regulate communication. Some of the important flags include:</a:t>
            </a:r>
          </a:p>
          <a:p>
            <a:pPr marL="742950" lvl="1" indent="-285750" algn="l" fontAlgn="base">
              <a:spcBef>
                <a:spcPts val="375"/>
              </a:spcBef>
              <a:spcAft>
                <a:spcPts val="375"/>
              </a:spcAft>
              <a:buFont typeface="Arial" panose="020B0604020202020204" pitchFamily="34" charset="0"/>
              <a:buChar char="•"/>
            </a:pPr>
            <a:r>
              <a:rPr lang="en-US" b="1" i="0" dirty="0">
                <a:solidFill>
                  <a:srgbClr val="273239"/>
                </a:solidFill>
                <a:effectLst/>
                <a:latin typeface="Nunito" pitchFamily="2" charset="0"/>
              </a:rPr>
              <a:t>SYN (Synchronize):</a:t>
            </a:r>
            <a:r>
              <a:rPr lang="en-US" b="0" i="0" dirty="0">
                <a:solidFill>
                  <a:srgbClr val="273239"/>
                </a:solidFill>
                <a:effectLst/>
                <a:latin typeface="Nunito" pitchFamily="2" charset="0"/>
              </a:rPr>
              <a:t> Responsible for connecting the sender and receiver.</a:t>
            </a:r>
          </a:p>
          <a:p>
            <a:pPr marL="742950" lvl="1" indent="-285750" algn="l" fontAlgn="base">
              <a:spcBef>
                <a:spcPts val="375"/>
              </a:spcBef>
              <a:spcAft>
                <a:spcPts val="375"/>
              </a:spcAft>
              <a:buFont typeface="Arial" panose="020B0604020202020204" pitchFamily="34" charset="0"/>
              <a:buChar char="•"/>
            </a:pPr>
            <a:r>
              <a:rPr lang="en-US" b="1" i="0" dirty="0">
                <a:solidFill>
                  <a:srgbClr val="273239"/>
                </a:solidFill>
                <a:effectLst/>
                <a:latin typeface="Nunito" pitchFamily="2" charset="0"/>
              </a:rPr>
              <a:t>ACK (Acknowledgment):</a:t>
            </a:r>
            <a:r>
              <a:rPr lang="en-US" b="0" i="0" dirty="0">
                <a:solidFill>
                  <a:srgbClr val="273239"/>
                </a:solidFill>
                <a:effectLst/>
                <a:latin typeface="Nunito" pitchFamily="2" charset="0"/>
              </a:rPr>
              <a:t> Its purpose is transferring the acknowledgement of whether the sender has received data.</a:t>
            </a:r>
          </a:p>
          <a:p>
            <a:pPr marL="742950" lvl="1" indent="-285750" algn="l" fontAlgn="base">
              <a:spcBef>
                <a:spcPts val="375"/>
              </a:spcBef>
              <a:spcAft>
                <a:spcPts val="375"/>
              </a:spcAft>
              <a:buFont typeface="Arial" panose="020B0604020202020204" pitchFamily="34" charset="0"/>
              <a:buChar char="•"/>
            </a:pPr>
            <a:r>
              <a:rPr lang="en-US" b="1" i="0" dirty="0">
                <a:solidFill>
                  <a:srgbClr val="273239"/>
                </a:solidFill>
                <a:effectLst/>
                <a:latin typeface="Nunito" pitchFamily="2" charset="0"/>
              </a:rPr>
              <a:t>FIN (Finish):</a:t>
            </a:r>
            <a:r>
              <a:rPr lang="en-US" b="0" i="0" dirty="0">
                <a:solidFill>
                  <a:srgbClr val="273239"/>
                </a:solidFill>
                <a:effectLst/>
                <a:latin typeface="Nunito" pitchFamily="2" charset="0"/>
              </a:rPr>
              <a:t> It informs whether the TCP connection is terminated or not.</a:t>
            </a:r>
          </a:p>
          <a:p>
            <a:pPr marL="742950" lvl="1" indent="-285750" algn="l" fontAlgn="base">
              <a:spcBef>
                <a:spcPts val="375"/>
              </a:spcBef>
              <a:spcAft>
                <a:spcPts val="375"/>
              </a:spcAft>
              <a:buFont typeface="Arial" panose="020B0604020202020204" pitchFamily="34" charset="0"/>
              <a:buChar char="•"/>
            </a:pPr>
            <a:r>
              <a:rPr lang="en-US" b="1" i="0" dirty="0">
                <a:solidFill>
                  <a:srgbClr val="273239"/>
                </a:solidFill>
                <a:effectLst/>
                <a:latin typeface="Nunito" pitchFamily="2" charset="0"/>
              </a:rPr>
              <a:t>RST (Reset): </a:t>
            </a:r>
            <a:r>
              <a:rPr lang="en-US" b="0" i="0" dirty="0">
                <a:solidFill>
                  <a:srgbClr val="273239"/>
                </a:solidFill>
                <a:effectLst/>
                <a:latin typeface="Nunito" pitchFamily="2" charset="0"/>
              </a:rPr>
              <a:t>Mainly used to reset the connection when an error occurs.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Window Size (16 bits):</a:t>
            </a:r>
            <a:r>
              <a:rPr lang="en-US" b="0" i="0" dirty="0">
                <a:solidFill>
                  <a:srgbClr val="273239"/>
                </a:solidFill>
                <a:effectLst/>
                <a:latin typeface="Nunito" pitchFamily="2" charset="0"/>
              </a:rPr>
              <a:t> The size of the sender's receive window is specified by this property.</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Checksum (16 bits):</a:t>
            </a:r>
            <a:r>
              <a:rPr lang="en-US" b="0" i="0" dirty="0">
                <a:solidFill>
                  <a:srgbClr val="273239"/>
                </a:solidFill>
                <a:effectLst/>
                <a:latin typeface="Nunito" pitchFamily="2" charset="0"/>
              </a:rPr>
              <a:t> It reveals if the header was damaged during transportation.</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Urgent Pointer (16 bits): </a:t>
            </a:r>
            <a:r>
              <a:rPr lang="en-US" b="0" i="0" dirty="0">
                <a:solidFill>
                  <a:srgbClr val="273239"/>
                </a:solidFill>
                <a:effectLst/>
                <a:latin typeface="Nunito" pitchFamily="2" charset="0"/>
              </a:rPr>
              <a:t>This field points to the packet's first byte of urgent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Options (Variable length):</a:t>
            </a:r>
            <a:r>
              <a:rPr lang="en-US" b="0" i="0" dirty="0">
                <a:solidFill>
                  <a:srgbClr val="273239"/>
                </a:solidFill>
                <a:effectLst/>
                <a:latin typeface="Nunito" pitchFamily="2" charset="0"/>
              </a:rPr>
              <a:t> This field represents the different TCP options.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Data Payload:</a:t>
            </a:r>
            <a:r>
              <a:rPr lang="en-US" b="0" i="0" dirty="0">
                <a:solidFill>
                  <a:srgbClr val="273239"/>
                </a:solidFill>
                <a:effectLst/>
                <a:latin typeface="Nunito" pitchFamily="2" charset="0"/>
              </a:rPr>
              <a:t> This field mainly contains the information which is the actual application data that is being transmitted.</a:t>
            </a:r>
          </a:p>
        </p:txBody>
      </p:sp>
    </p:spTree>
    <p:extLst>
      <p:ext uri="{BB962C8B-B14F-4D97-AF65-F5344CB8AC3E}">
        <p14:creationId xmlns:p14="http://schemas.microsoft.com/office/powerpoint/2010/main" val="173704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TCP Features and Characteristics: </a:t>
            </a: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200" y="1133061"/>
            <a:ext cx="10515600" cy="4580904"/>
          </a:xfrm>
        </p:spPr>
        <p:txBody>
          <a:bodyPr>
            <a:normAutofit/>
          </a:bodyPr>
          <a:lstStyle/>
          <a:p>
            <a:pPr marL="0" indent="0">
              <a:buNone/>
            </a:pPr>
            <a:r>
              <a:rPr lang="en-US" dirty="0"/>
              <a:t>To support the services of TCP, the following are some features: </a:t>
            </a:r>
          </a:p>
          <a:p>
            <a:pPr marL="0" indent="0">
              <a:buNone/>
            </a:pPr>
            <a:r>
              <a:rPr lang="en-US" b="1" dirty="0"/>
              <a:t>Numbering System: </a:t>
            </a:r>
            <a:r>
              <a:rPr lang="en-US" dirty="0"/>
              <a:t>TCP keeps track of segments being transmitted or received. There are two fields called the sequence number and the acknowledgment number for numbering the bytes within the segments and acknowledgments respectively.</a:t>
            </a:r>
          </a:p>
          <a:p>
            <a:pPr marL="0" indent="0">
              <a:buNone/>
            </a:pPr>
            <a:r>
              <a:rPr lang="en-US" dirty="0"/>
              <a:t> </a:t>
            </a:r>
            <a:r>
              <a:rPr lang="en-US" b="1" dirty="0"/>
              <a:t>Flow control: </a:t>
            </a:r>
            <a:r>
              <a:rPr lang="en-US" dirty="0"/>
              <a:t>TCP provides a flow control mechanism. The receiver of the data controls the amount of data that is to be sent by the sender. This is done to prevent the receiver from being overloaded with data. The numbering system allows TCP to use byte-oriented flow control.</a:t>
            </a:r>
          </a:p>
          <a:p>
            <a:pPr marL="0" indent="0">
              <a:buNone/>
            </a:pPr>
            <a:r>
              <a:rPr lang="en-US" dirty="0"/>
              <a:t> </a:t>
            </a:r>
            <a:r>
              <a:rPr lang="en-US" b="1" dirty="0"/>
              <a:t>Error Control: </a:t>
            </a:r>
            <a:r>
              <a:rPr lang="en-US" dirty="0"/>
              <a:t>To provide reliable service, TCP implements an error control mechanism. Although the error control mechanism considers a segment as the unit of data for error detection (loss or corrupted segments), error control is byte-oriented. </a:t>
            </a:r>
          </a:p>
          <a:p>
            <a:pPr marL="0" indent="0">
              <a:buNone/>
            </a:pPr>
            <a:r>
              <a:rPr lang="en-US" b="1" dirty="0"/>
              <a:t>Congestion Control</a:t>
            </a:r>
            <a:r>
              <a:rPr lang="en-US" dirty="0"/>
              <a:t>: TCP takes into account the congestion in the network. The amount of data sent by a sender is not only controlled by the receiver (flow control) but is also determined by the level of congestion in the network.</a:t>
            </a:r>
          </a:p>
        </p:txBody>
      </p:sp>
    </p:spTree>
    <p:extLst>
      <p:ext uri="{BB962C8B-B14F-4D97-AF65-F5344CB8AC3E}">
        <p14:creationId xmlns:p14="http://schemas.microsoft.com/office/powerpoint/2010/main" val="771260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Three-Way Handshaking: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200" y="1133061"/>
            <a:ext cx="9110870" cy="4820478"/>
          </a:xfrm>
        </p:spPr>
        <p:txBody>
          <a:bodyPr>
            <a:normAutofit/>
          </a:bodyPr>
          <a:lstStyle/>
          <a:p>
            <a:pPr marL="0" indent="0">
              <a:buNone/>
            </a:pPr>
            <a:r>
              <a:rPr lang="en-US" dirty="0"/>
              <a:t>Since TCP is a connection-oriented service, it requires three phases: connection establishment, data transfer, and connection termination.</a:t>
            </a:r>
          </a:p>
          <a:p>
            <a:pPr marL="0" indent="0">
              <a:buNone/>
            </a:pPr>
            <a:r>
              <a:rPr lang="en-US" dirty="0"/>
              <a:t>The connection establishment in TCP is called three-way handshaking. The figure below shows the handshaking process.</a:t>
            </a:r>
          </a:p>
          <a:p>
            <a:pPr marL="0" indent="0">
              <a:buNone/>
            </a:pPr>
            <a:endParaRPr lang="en-US" dirty="0"/>
          </a:p>
        </p:txBody>
      </p:sp>
      <p:pic>
        <p:nvPicPr>
          <p:cNvPr id="5" name="Picture 4">
            <a:extLst>
              <a:ext uri="{FF2B5EF4-FFF2-40B4-BE49-F238E27FC236}">
                <a16:creationId xmlns:a16="http://schemas.microsoft.com/office/drawing/2014/main" id="{C5A066AD-10ED-1803-1C96-9586FC242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432" y="2873337"/>
            <a:ext cx="3809481" cy="1746013"/>
          </a:xfrm>
          <a:prstGeom prst="rect">
            <a:avLst/>
          </a:prstGeom>
        </p:spPr>
      </p:pic>
      <p:sp>
        <p:nvSpPr>
          <p:cNvPr id="6" name="TextBox 5">
            <a:extLst>
              <a:ext uri="{FF2B5EF4-FFF2-40B4-BE49-F238E27FC236}">
                <a16:creationId xmlns:a16="http://schemas.microsoft.com/office/drawing/2014/main" id="{DDE895B4-201E-FB22-7E57-498771FA9BA3}"/>
              </a:ext>
            </a:extLst>
          </p:cNvPr>
          <p:cNvSpPr txBox="1"/>
          <p:nvPr/>
        </p:nvSpPr>
        <p:spPr>
          <a:xfrm>
            <a:off x="1172817" y="4860235"/>
            <a:ext cx="10180983" cy="369332"/>
          </a:xfrm>
          <a:prstGeom prst="rect">
            <a:avLst/>
          </a:prstGeom>
          <a:noFill/>
        </p:spPr>
        <p:txBody>
          <a:bodyPr wrap="square" rtlCol="0">
            <a:spAutoFit/>
          </a:bodyPr>
          <a:lstStyle/>
          <a:p>
            <a:r>
              <a:rPr lang="en-US" dirty="0"/>
              <a:t>Similarly, three-way handshaking can also be used for connection termination.</a:t>
            </a:r>
          </a:p>
        </p:txBody>
      </p:sp>
    </p:spTree>
    <p:extLst>
      <p:ext uri="{BB962C8B-B14F-4D97-AF65-F5344CB8AC3E}">
        <p14:creationId xmlns:p14="http://schemas.microsoft.com/office/powerpoint/2010/main" val="350715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B7778-374B-BF90-3599-DC4DEBBA95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9B3DD4-C8F5-60F9-97B8-E1472721D609}"/>
              </a:ext>
            </a:extLst>
          </p:cNvPr>
          <p:cNvSpPr>
            <a:spLocks noGrp="1"/>
          </p:cNvSpPr>
          <p:nvPr>
            <p:ph type="title"/>
          </p:nvPr>
        </p:nvSpPr>
        <p:spPr>
          <a:xfrm>
            <a:off x="838200" y="365126"/>
            <a:ext cx="10515600" cy="469762"/>
          </a:xfrm>
        </p:spPr>
        <p:txBody>
          <a:bodyPr>
            <a:noAutofit/>
          </a:bodyPr>
          <a:lstStyle/>
          <a:p>
            <a:r>
              <a:rPr lang="en-US" sz="3200" b="1" dirty="0"/>
              <a:t>Three-Way Handshaking: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330EC3-7C0F-F2E8-D2F4-7AB81CDB39F9}"/>
              </a:ext>
            </a:extLst>
          </p:cNvPr>
          <p:cNvSpPr>
            <a:spLocks noGrp="1"/>
          </p:cNvSpPr>
          <p:nvPr>
            <p:ph idx="1"/>
          </p:nvPr>
        </p:nvSpPr>
        <p:spPr>
          <a:xfrm>
            <a:off x="838200" y="1133061"/>
            <a:ext cx="9110870" cy="4820478"/>
          </a:xfrm>
        </p:spPr>
        <p:txBody>
          <a:bodyPr>
            <a:normAutofit fontScale="85000" lnSpcReduction="20000"/>
          </a:bodyPr>
          <a:lstStyle/>
          <a:p>
            <a:pPr marL="0" indent="0">
              <a:buNone/>
            </a:pPr>
            <a:r>
              <a:rPr lang="en-US" b="1" dirty="0"/>
              <a:t>Steps in the Three-Way Handshake:</a:t>
            </a:r>
          </a:p>
          <a:p>
            <a:endParaRPr lang="en-US" b="1" dirty="0"/>
          </a:p>
          <a:p>
            <a:pPr>
              <a:buFont typeface="+mj-lt"/>
              <a:buAutoNum type="arabicPeriod"/>
            </a:pPr>
            <a:r>
              <a:rPr lang="en-US" dirty="0"/>
              <a:t>The </a:t>
            </a:r>
            <a:r>
              <a:rPr lang="en-US" b="1" dirty="0"/>
              <a:t>client</a:t>
            </a:r>
            <a:r>
              <a:rPr lang="en-US" dirty="0"/>
              <a:t> sends a </a:t>
            </a:r>
            <a:r>
              <a:rPr lang="en-US" b="1" dirty="0"/>
              <a:t>SYN</a:t>
            </a:r>
            <a:r>
              <a:rPr lang="en-US" dirty="0"/>
              <a:t> packet to the server.</a:t>
            </a:r>
          </a:p>
          <a:p>
            <a:pPr lvl="1"/>
            <a:r>
              <a:rPr lang="en-US" dirty="0"/>
              <a:t>Client says: "Hello, I want to talk!“</a:t>
            </a:r>
          </a:p>
          <a:p>
            <a:pPr marL="457200" lvl="1" indent="0">
              <a:buNone/>
            </a:pPr>
            <a:endParaRPr lang="en-US" dirty="0"/>
          </a:p>
          <a:p>
            <a:pPr>
              <a:buFont typeface="+mj-lt"/>
              <a:buAutoNum type="arabicPeriod"/>
            </a:pPr>
            <a:r>
              <a:rPr lang="en-US" dirty="0"/>
              <a:t>The </a:t>
            </a:r>
            <a:r>
              <a:rPr lang="en-US" b="1" dirty="0"/>
              <a:t>server</a:t>
            </a:r>
            <a:r>
              <a:rPr lang="en-US" dirty="0"/>
              <a:t> responds with a </a:t>
            </a:r>
            <a:r>
              <a:rPr lang="en-US" b="1" dirty="0"/>
              <a:t>SYN-ACK</a:t>
            </a:r>
            <a:r>
              <a:rPr lang="en-US" dirty="0"/>
              <a:t> packet.</a:t>
            </a:r>
          </a:p>
          <a:p>
            <a:pPr lvl="1"/>
            <a:r>
              <a:rPr lang="en-US" dirty="0"/>
              <a:t>Server replies: "Hello, I got your message. I'm ready to talk!</a:t>
            </a:r>
          </a:p>
          <a:p>
            <a:pPr marL="457200" lvl="1" indent="0">
              <a:buNone/>
            </a:pPr>
            <a:endParaRPr lang="en-US" dirty="0"/>
          </a:p>
          <a:p>
            <a:pPr>
              <a:buFont typeface="+mj-lt"/>
              <a:buAutoNum type="arabicPeriod"/>
            </a:pPr>
            <a:r>
              <a:rPr lang="en-US" dirty="0"/>
              <a:t>The </a:t>
            </a:r>
            <a:r>
              <a:rPr lang="en-US" b="1" dirty="0"/>
              <a:t>client</a:t>
            </a:r>
            <a:r>
              <a:rPr lang="en-US" dirty="0"/>
              <a:t> sends an </a:t>
            </a:r>
            <a:r>
              <a:rPr lang="en-US" b="1" dirty="0"/>
              <a:t>ACK</a:t>
            </a:r>
            <a:r>
              <a:rPr lang="en-US" dirty="0"/>
              <a:t> packet back to the server.</a:t>
            </a:r>
          </a:p>
          <a:p>
            <a:pPr lvl="1"/>
            <a:r>
              <a:rPr lang="en-US" dirty="0"/>
              <a:t>Client responds: "Great! Let's start talking!“</a:t>
            </a:r>
          </a:p>
          <a:p>
            <a:pPr marL="0" indent="0">
              <a:buNone/>
            </a:pPr>
            <a:endParaRPr lang="en-US" b="1" dirty="0"/>
          </a:p>
          <a:p>
            <a:pPr marL="0" indent="0">
              <a:buNone/>
            </a:pPr>
            <a:r>
              <a:rPr lang="en-US" b="1" dirty="0"/>
              <a:t>After these three steps:</a:t>
            </a:r>
          </a:p>
          <a:p>
            <a:r>
              <a:rPr lang="en-US" dirty="0"/>
              <a:t>The </a:t>
            </a:r>
            <a:r>
              <a:rPr lang="en-US" b="1" dirty="0"/>
              <a:t>connection is established</a:t>
            </a:r>
            <a:r>
              <a:rPr lang="en-US" dirty="0"/>
              <a:t>.</a:t>
            </a:r>
          </a:p>
          <a:p>
            <a:r>
              <a:rPr lang="en-US" dirty="0"/>
              <a:t>Both sides are ready to send and receive data.</a:t>
            </a:r>
          </a:p>
          <a:p>
            <a:r>
              <a:rPr lang="en-US" dirty="0"/>
              <a:t>It's a </a:t>
            </a:r>
            <a:r>
              <a:rPr lang="en-US" b="1" dirty="0"/>
              <a:t>3-step process</a:t>
            </a:r>
            <a:r>
              <a:rPr lang="en-US" dirty="0"/>
              <a:t> used by </a:t>
            </a:r>
            <a:r>
              <a:rPr lang="en-US" b="1" dirty="0"/>
              <a:t>TCP</a:t>
            </a:r>
            <a:r>
              <a:rPr lang="en-US" dirty="0"/>
              <a:t> to </a:t>
            </a:r>
            <a:r>
              <a:rPr lang="en-US" b="1" dirty="0"/>
              <a:t>start a connection</a:t>
            </a:r>
            <a:r>
              <a:rPr lang="en-US" dirty="0"/>
              <a:t> between a client and a server.</a:t>
            </a:r>
            <a:endParaRPr lang="en-US" b="1" dirty="0"/>
          </a:p>
        </p:txBody>
      </p:sp>
    </p:spTree>
    <p:extLst>
      <p:ext uri="{BB962C8B-B14F-4D97-AF65-F5344CB8AC3E}">
        <p14:creationId xmlns:p14="http://schemas.microsoft.com/office/powerpoint/2010/main" val="418430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Key Differences Between TCP and UDP</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200" y="1133061"/>
            <a:ext cx="9110870" cy="4820478"/>
          </a:xfrm>
        </p:spPr>
        <p:txBody>
          <a:bodyPr>
            <a:normAutofit lnSpcReduction="10000"/>
          </a:bodyPr>
          <a:lstStyle/>
          <a:p>
            <a:pPr marL="0" indent="0">
              <a:buNone/>
            </a:pPr>
            <a:r>
              <a:rPr lang="en-US" dirty="0"/>
              <a:t>• TCP is a connection-oriented protocol, whereas UDP is a connectionless protocol. </a:t>
            </a:r>
          </a:p>
          <a:p>
            <a:pPr marL="0" indent="0">
              <a:buNone/>
            </a:pPr>
            <a:r>
              <a:rPr lang="en-US" dirty="0"/>
              <a:t>• The speed for TCP is slower while the speed of UDP is faster. </a:t>
            </a:r>
          </a:p>
          <a:p>
            <a:pPr marL="0" indent="0">
              <a:buNone/>
            </a:pPr>
            <a:r>
              <a:rPr lang="en-US" dirty="0"/>
              <a:t>• TCP is reliable as it guarantees data delivery while UDP is not reliable. </a:t>
            </a:r>
          </a:p>
          <a:p>
            <a:pPr marL="0" indent="0">
              <a:buNone/>
            </a:pPr>
            <a:r>
              <a:rPr lang="en-US" dirty="0"/>
              <a:t>• TCP uses handshake protocols like SYN, SYN-ACK, and ACK while UDP uses no handshake protocols. </a:t>
            </a:r>
          </a:p>
          <a:p>
            <a:pPr marL="0" indent="0">
              <a:buNone/>
            </a:pPr>
            <a:r>
              <a:rPr lang="en-US" dirty="0"/>
              <a:t>• TCP does error checking and also makes error recovery, on the other hand, UDP performs error checking, but it discards erroneous packets. </a:t>
            </a:r>
          </a:p>
          <a:p>
            <a:pPr marL="0" indent="0">
              <a:buNone/>
            </a:pPr>
            <a:r>
              <a:rPr lang="en-US" dirty="0"/>
              <a:t>• TCP has acknowledgment segments, but UDP does not have any acknowledgment segments. </a:t>
            </a:r>
          </a:p>
          <a:p>
            <a:pPr marL="0" indent="0">
              <a:buNone/>
            </a:pPr>
            <a:r>
              <a:rPr lang="en-US" dirty="0"/>
              <a:t>• TCP is heavy-weight, and UDP is lightweight. </a:t>
            </a:r>
          </a:p>
          <a:p>
            <a:pPr marL="0" indent="0">
              <a:buNone/>
            </a:pPr>
            <a:r>
              <a:rPr lang="en-US" dirty="0"/>
              <a:t>• Data packets arrive in order at the receiver in TCP while no sequencing in UDP. • TCP doesn’t support broadcasting while UDP does. </a:t>
            </a:r>
          </a:p>
          <a:p>
            <a:pPr marL="0" indent="0">
              <a:buNone/>
            </a:pPr>
            <a:r>
              <a:rPr lang="en-US" dirty="0"/>
              <a:t>• TCP is used by HTTP, HTTPS, FTP, SMTP and TELNET while UDP is used by DNS, DHCP, SNMP, RIP and VoIP.</a:t>
            </a:r>
          </a:p>
        </p:txBody>
      </p:sp>
    </p:spTree>
    <p:extLst>
      <p:ext uri="{BB962C8B-B14F-4D97-AF65-F5344CB8AC3E}">
        <p14:creationId xmlns:p14="http://schemas.microsoft.com/office/powerpoint/2010/main" val="2947616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Connection-Oriented Services: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199" y="1133061"/>
            <a:ext cx="9250017" cy="4631635"/>
          </a:xfrm>
        </p:spPr>
        <p:txBody>
          <a:bodyPr>
            <a:normAutofit/>
          </a:bodyPr>
          <a:lstStyle/>
          <a:p>
            <a:pPr marL="0" indent="0">
              <a:buNone/>
            </a:pPr>
            <a:r>
              <a:rPr lang="en-US" dirty="0"/>
              <a:t>A connection-oriented service needs an established connection between peers before data can be sent between the connection terminals. This method is often called a "reliable" network service. This handles real-time traffic more efficiently than connectionless protocols because data arrives in the same order as it was sent. Connection-oriented protocols are also less error-prone. There is a sequence of operations to be followed by the users of connection-oriented services. These are: </a:t>
            </a:r>
          </a:p>
          <a:p>
            <a:pPr>
              <a:buAutoNum type="arabicPeriod"/>
            </a:pPr>
            <a:r>
              <a:rPr lang="en-US" dirty="0"/>
              <a:t>Connection is established. </a:t>
            </a:r>
          </a:p>
          <a:p>
            <a:pPr>
              <a:buAutoNum type="arabicPeriod"/>
            </a:pPr>
            <a:r>
              <a:rPr lang="en-US" dirty="0"/>
              <a:t>Information is sent. </a:t>
            </a:r>
          </a:p>
          <a:p>
            <a:pPr>
              <a:buAutoNum type="arabicPeriod"/>
            </a:pPr>
            <a:r>
              <a:rPr lang="en-US" dirty="0"/>
              <a:t>Connection is released.</a:t>
            </a:r>
          </a:p>
          <a:p>
            <a:pPr marL="0" indent="0">
              <a:buNone/>
            </a:pPr>
            <a:r>
              <a:rPr lang="en-US" dirty="0"/>
              <a:t>In connection-oriented service, we have to establish a connection before starting the communication. When a connection is established, we send the message or the information and then we release the connection. An example of connection-oriented is TCP (Transmission Control Protocol) protocol.</a:t>
            </a:r>
          </a:p>
        </p:txBody>
      </p:sp>
    </p:spTree>
    <p:extLst>
      <p:ext uri="{BB962C8B-B14F-4D97-AF65-F5344CB8AC3E}">
        <p14:creationId xmlns:p14="http://schemas.microsoft.com/office/powerpoint/2010/main" val="1993481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Connection-less Services: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199" y="1133061"/>
            <a:ext cx="9250017" cy="4631635"/>
          </a:xfrm>
        </p:spPr>
        <p:txBody>
          <a:bodyPr>
            <a:normAutofit/>
          </a:bodyPr>
          <a:lstStyle/>
          <a:p>
            <a:pPr marL="0" indent="0">
              <a:buNone/>
            </a:pPr>
            <a:r>
              <a:rPr lang="en-US" dirty="0"/>
              <a:t>Connectionless service means that a terminal or node can send data packets to its destination without establishing a connection to the destination. A session connection between the sender and the receiver is not required, the sender just starts sending the data. The message or datagram is sent without prior arrangement, which is less reliable but faster transaction than a connection-oriented service. This works because of error handling protocols, which allow for error correction like requesting retransmission. It is similar to the postal services, as it carries the full address where the message (letter) is to be carried. Each message is routed independently from source to destination. The order of message sent can be different from the order received. LANs are actually connectionless systems with each computer able to transmit data packets as soon as it can access the network. The Internet is a large connectionless packet network in which all packet delivery is handled by Internet providers. Example of Connectionless service is UDP (User Datagram Protocol) protocol.</a:t>
            </a:r>
          </a:p>
        </p:txBody>
      </p:sp>
    </p:spTree>
    <p:extLst>
      <p:ext uri="{BB962C8B-B14F-4D97-AF65-F5344CB8AC3E}">
        <p14:creationId xmlns:p14="http://schemas.microsoft.com/office/powerpoint/2010/main" val="2650418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Congestion Control: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199" y="1142893"/>
            <a:ext cx="9583995" cy="5808513"/>
          </a:xfrm>
        </p:spPr>
        <p:txBody>
          <a:bodyPr>
            <a:normAutofit/>
          </a:bodyPr>
          <a:lstStyle/>
          <a:p>
            <a:pPr marL="0" indent="0">
              <a:lnSpc>
                <a:spcPct val="110000"/>
              </a:lnSpc>
              <a:buNone/>
            </a:pPr>
            <a:r>
              <a:rPr lang="en-US" dirty="0"/>
              <a:t>Too many packets present in (a part of) the network causes packet delay and loss that degrades performance. This situation is called congestion. In other words, congestion in a network may occur if the load on the network, the number of packets sent to the network, is greater than the capacity of the network (the number of packets a network can handle). The network and transport layers share the responsibility for handling congestion. Since congestion occurs within the network, it is the network layer that directly experiences it and must ultimately determine what to do with the excess packets. However, the most effective way to control congestion is to reduce the load that the transport layer is placing on the network. Congestion control refers to the mechanisms and techniques to control congestion and keep the load below capacity.</a:t>
            </a:r>
          </a:p>
          <a:p>
            <a:pPr marL="0" indent="0">
              <a:lnSpc>
                <a:spcPct val="110000"/>
              </a:lnSpc>
              <a:buNone/>
            </a:pPr>
            <a:r>
              <a:rPr lang="en-US" b="1" dirty="0"/>
              <a:t>Effects of Congestion: </a:t>
            </a:r>
          </a:p>
          <a:p>
            <a:pPr marL="0" indent="0">
              <a:lnSpc>
                <a:spcPct val="110000"/>
              </a:lnSpc>
              <a:buNone/>
            </a:pPr>
            <a:r>
              <a:rPr lang="en-US" dirty="0"/>
              <a:t>• As delay increases, performance decreases. </a:t>
            </a:r>
          </a:p>
          <a:p>
            <a:pPr marL="0" indent="0">
              <a:lnSpc>
                <a:spcPct val="110000"/>
              </a:lnSpc>
              <a:buNone/>
            </a:pPr>
            <a:r>
              <a:rPr lang="en-US" dirty="0"/>
              <a:t>• If delay increases, retransmission occurs, making the situation even worse. </a:t>
            </a:r>
          </a:p>
          <a:p>
            <a:pPr marL="0" indent="0">
              <a:lnSpc>
                <a:spcPct val="110000"/>
              </a:lnSpc>
              <a:buNone/>
            </a:pPr>
            <a:r>
              <a:rPr lang="en-US" dirty="0"/>
              <a:t>Congestion control refers to techniques and mechanisms that can either prevent congestion, before it happens or remove congestion after it has happened.</a:t>
            </a:r>
          </a:p>
        </p:txBody>
      </p:sp>
    </p:spTree>
    <p:extLst>
      <p:ext uri="{BB962C8B-B14F-4D97-AF65-F5344CB8AC3E}">
        <p14:creationId xmlns:p14="http://schemas.microsoft.com/office/powerpoint/2010/main" val="220817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Congestion Control Principle: </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199" y="1133061"/>
            <a:ext cx="9250017" cy="4631635"/>
          </a:xfrm>
        </p:spPr>
        <p:txBody>
          <a:bodyPr>
            <a:normAutofit/>
          </a:bodyPr>
          <a:lstStyle/>
          <a:p>
            <a:pPr marL="0" indent="0">
              <a:buNone/>
            </a:pPr>
            <a:r>
              <a:rPr lang="en-US" dirty="0"/>
              <a:t>The General Principles of Congestion Control are as follows:</a:t>
            </a:r>
          </a:p>
          <a:p>
            <a:pPr marL="0" indent="0">
              <a:buNone/>
            </a:pPr>
            <a:r>
              <a:rPr lang="en-US" dirty="0"/>
              <a:t> </a:t>
            </a:r>
            <a:r>
              <a:rPr lang="en-US" b="1" dirty="0"/>
              <a:t>Open Loop Principle:</a:t>
            </a:r>
          </a:p>
          <a:p>
            <a:r>
              <a:rPr lang="en-US" dirty="0"/>
              <a:t> attempt to prevent congestion from happening </a:t>
            </a:r>
          </a:p>
          <a:p>
            <a:r>
              <a:rPr lang="en-US" dirty="0"/>
              <a:t> after the system is running, no corrections are made </a:t>
            </a:r>
          </a:p>
          <a:p>
            <a:pPr marL="0" indent="0">
              <a:buNone/>
            </a:pPr>
            <a:r>
              <a:rPr lang="en-US" b="1" dirty="0"/>
              <a:t>Closed Loop Principle: </a:t>
            </a:r>
          </a:p>
          <a:p>
            <a:r>
              <a:rPr lang="en-US" dirty="0"/>
              <a:t>monitor the system to detect congestion</a:t>
            </a:r>
          </a:p>
          <a:p>
            <a:r>
              <a:rPr lang="en-US" dirty="0"/>
              <a:t>pass information to where the action is taken </a:t>
            </a:r>
          </a:p>
          <a:p>
            <a:r>
              <a:rPr lang="en-US" dirty="0"/>
              <a:t> adjust system operation to correct the problem</a:t>
            </a:r>
          </a:p>
        </p:txBody>
      </p:sp>
    </p:spTree>
    <p:extLst>
      <p:ext uri="{BB962C8B-B14F-4D97-AF65-F5344CB8AC3E}">
        <p14:creationId xmlns:p14="http://schemas.microsoft.com/office/powerpoint/2010/main" val="277550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8BF04-6301-9A3D-3DD7-4212B7DB3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E0DA3-D428-FC31-B716-B20254F3E19E}"/>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Transport Layer</a:t>
            </a:r>
          </a:p>
        </p:txBody>
      </p:sp>
      <p:sp>
        <p:nvSpPr>
          <p:cNvPr id="3" name="Content Placeholder 2">
            <a:extLst>
              <a:ext uri="{FF2B5EF4-FFF2-40B4-BE49-F238E27FC236}">
                <a16:creationId xmlns:a16="http://schemas.microsoft.com/office/drawing/2014/main" id="{CA2C2F6E-E87A-F443-8E70-36C8737F97F0}"/>
              </a:ext>
            </a:extLst>
          </p:cNvPr>
          <p:cNvSpPr>
            <a:spLocks noGrp="1"/>
          </p:cNvSpPr>
          <p:nvPr>
            <p:ph idx="1"/>
          </p:nvPr>
        </p:nvSpPr>
        <p:spPr>
          <a:xfrm>
            <a:off x="838200" y="1133061"/>
            <a:ext cx="10515600" cy="4580904"/>
          </a:xfrm>
        </p:spPr>
        <p:txBody>
          <a:bodyPr>
            <a:normAutofit/>
          </a:bodyPr>
          <a:lstStyle/>
          <a:p>
            <a:r>
              <a:rPr lang="en-US" b="1" dirty="0"/>
              <a:t>Congestion Control</a:t>
            </a:r>
          </a:p>
          <a:p>
            <a:pPr lvl="1"/>
            <a:r>
              <a:rPr lang="en-US" dirty="0"/>
              <a:t>Helps prevent network overload by controlling the amount of data sent.</a:t>
            </a:r>
          </a:p>
          <a:p>
            <a:r>
              <a:rPr lang="en-US" b="1" dirty="0"/>
              <a:t>Connection Control</a:t>
            </a:r>
          </a:p>
          <a:p>
            <a:pPr lvl="1"/>
            <a:r>
              <a:rPr lang="en-US" dirty="0"/>
              <a:t>Manages the setup and teardown of connections.</a:t>
            </a:r>
          </a:p>
          <a:p>
            <a:pPr lvl="1"/>
            <a:r>
              <a:rPr lang="en-US" b="1" dirty="0"/>
              <a:t>TCP</a:t>
            </a:r>
            <a:r>
              <a:rPr lang="en-US" dirty="0"/>
              <a:t>: Connection-oriented (reliable)</a:t>
            </a:r>
          </a:p>
          <a:p>
            <a:pPr lvl="1"/>
            <a:r>
              <a:rPr lang="en-US" b="1" dirty="0"/>
              <a:t>UDP</a:t>
            </a:r>
            <a:r>
              <a:rPr lang="en-US" dirty="0"/>
              <a:t>: Connectionless (faster but not guaranteed)</a:t>
            </a:r>
          </a:p>
          <a:p>
            <a:r>
              <a:rPr lang="en-US" b="1" dirty="0"/>
              <a:t>Flow Control</a:t>
            </a:r>
          </a:p>
          <a:p>
            <a:pPr lvl="1"/>
            <a:r>
              <a:rPr lang="en-US" dirty="0"/>
              <a:t>Ensures the sender doesn't overwhelm the receiver by sending too much data at once.</a:t>
            </a:r>
          </a:p>
          <a:p>
            <a:r>
              <a:rPr lang="en-US" b="1" dirty="0"/>
              <a:t>Error Control</a:t>
            </a:r>
          </a:p>
          <a:p>
            <a:pPr lvl="1"/>
            <a:r>
              <a:rPr lang="en-US" dirty="0"/>
              <a:t>Detects and corrects errors during data transmission using acknowledgments and retransmissions.</a:t>
            </a:r>
          </a:p>
          <a:p>
            <a:pPr marL="0" lvl="0" indent="0" defTabSz="914400" eaLnBrk="0" fontAlgn="base" hangingPunct="0">
              <a:spcBef>
                <a:spcPct val="0"/>
              </a:spcBef>
              <a:spcAft>
                <a:spcPct val="0"/>
              </a:spcAft>
              <a:buClrTx/>
              <a:buSzTx/>
              <a:buNone/>
            </a:pPr>
            <a:endParaRPr lang="en-US" dirty="0">
              <a:solidFill>
                <a:schemeClr val="tx1"/>
              </a:solidFill>
              <a:latin typeface="+mj-lt"/>
            </a:endParaRPr>
          </a:p>
        </p:txBody>
      </p:sp>
      <p:sp>
        <p:nvSpPr>
          <p:cNvPr id="5" name="Rectangle 2">
            <a:extLst>
              <a:ext uri="{FF2B5EF4-FFF2-40B4-BE49-F238E27FC236}">
                <a16:creationId xmlns:a16="http://schemas.microsoft.com/office/drawing/2014/main" id="{D538041E-B3FF-7483-816D-09286F4746A4}"/>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3">
            <a:extLst>
              <a:ext uri="{FF2B5EF4-FFF2-40B4-BE49-F238E27FC236}">
                <a16:creationId xmlns:a16="http://schemas.microsoft.com/office/drawing/2014/main" id="{34CE22CE-EAD8-468B-8837-DF7DDBDE0AD5}"/>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168253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Congestion Control Principle: </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CB64309B-620E-65CF-24BF-416C18C425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8113" y="1510748"/>
            <a:ext cx="8756626" cy="4184374"/>
          </a:xfrm>
        </p:spPr>
      </p:pic>
    </p:spTree>
    <p:extLst>
      <p:ext uri="{BB962C8B-B14F-4D97-AF65-F5344CB8AC3E}">
        <p14:creationId xmlns:p14="http://schemas.microsoft.com/office/powerpoint/2010/main" val="326450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Open Loop Congestion Control:</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fontScale="92500" lnSpcReduction="20000"/>
          </a:bodyPr>
          <a:lstStyle/>
          <a:p>
            <a:pPr marL="0" indent="0">
              <a:buNone/>
            </a:pPr>
            <a:r>
              <a:rPr lang="en-US" dirty="0"/>
              <a:t>In open-loop congestion control, policies are applied to prevent congestion before it happens. In these mechanisms, congestion control is handled by either the source or the destination. </a:t>
            </a:r>
          </a:p>
          <a:p>
            <a:pPr marL="0" indent="0">
              <a:buNone/>
            </a:pPr>
            <a:r>
              <a:rPr lang="en-US" dirty="0"/>
              <a:t>The list of policies that can prevent congestion are:</a:t>
            </a:r>
          </a:p>
          <a:p>
            <a:pPr marL="0" indent="0">
              <a:buNone/>
            </a:pPr>
            <a:r>
              <a:rPr lang="en-US" b="1" dirty="0"/>
              <a:t>Retransmission Policy</a:t>
            </a:r>
            <a:r>
              <a:rPr lang="en-US" dirty="0"/>
              <a:t>: It is the policy in which retransmission of the packets is taken care. If the sender feels that a sent packet is lost or corrupted, the packet needs to be retransmitted. This transmission may increase the congestion in the network. To prevent congestion, retransmission timers must be designed to prevent congestion and also able to optimize efficiency.</a:t>
            </a:r>
          </a:p>
          <a:p>
            <a:pPr marL="0" indent="0">
              <a:buNone/>
            </a:pPr>
            <a:r>
              <a:rPr lang="en-US" b="1" dirty="0"/>
              <a:t>Window Policy: </a:t>
            </a:r>
            <a:r>
              <a:rPr lang="en-US" dirty="0"/>
              <a:t>The type of window at the sender side may also affect the congestion. Several packets in the Go-back-n window are resent, although some packets may be received successfully at the receiver side. This duplication may increase the congestion in the network and make it worse. Therefore, a Selective repeat window should be adopted as it sends the specific packet that may have been lost.</a:t>
            </a:r>
          </a:p>
          <a:p>
            <a:pPr marL="0" indent="0">
              <a:buNone/>
            </a:pPr>
            <a:r>
              <a:rPr lang="en-US" b="1" dirty="0"/>
              <a:t>Acknowledgment Policy: </a:t>
            </a:r>
            <a:r>
              <a:rPr lang="en-US" dirty="0"/>
              <a:t>Since acknowledgments are also part of the load in the network, the acknowledgment policy imposed by the receiver may also affect congestion. Several approaches can be used to prevent congestion related to acknowledgment. The receiver should send acknowledgement for N packets rather than sending acknowledgement for a single packet. The receiver should send an acknowledgment only if it has to send a packet or a timer expires</a:t>
            </a:r>
          </a:p>
        </p:txBody>
      </p:sp>
    </p:spTree>
    <p:extLst>
      <p:ext uri="{BB962C8B-B14F-4D97-AF65-F5344CB8AC3E}">
        <p14:creationId xmlns:p14="http://schemas.microsoft.com/office/powerpoint/2010/main" val="2348028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Open Loop Congestion Control:</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a:bodyPr>
          <a:lstStyle/>
          <a:p>
            <a:pPr marL="0" indent="0">
              <a:buNone/>
            </a:pPr>
            <a:r>
              <a:rPr lang="en-US" b="1" dirty="0"/>
              <a:t>Discarding Policy: </a:t>
            </a:r>
            <a:r>
              <a:rPr lang="en-US" dirty="0"/>
              <a:t>A good discarding policy adopted by the routers is that the routers may prevent congestion and at the same time partially discards the corrupted or less sensitive package and also be able to maintain the quality of a message. In the case of audio file transmission, routers can discard fewer sensitive packets to prevent congestion and also maintain the quality of the audio file.</a:t>
            </a:r>
          </a:p>
          <a:p>
            <a:pPr marL="0" indent="0">
              <a:buNone/>
            </a:pPr>
            <a:r>
              <a:rPr lang="en-US" b="1" dirty="0"/>
              <a:t>Admission Policy: </a:t>
            </a:r>
            <a:r>
              <a:rPr lang="en-US" dirty="0"/>
              <a:t>In the admission policy, a mechanism should be used to prevent congestion. Switches in a flow should first check the resource requirement of a network flow before transmitting it further. If there is a chance of congestion or there is congestion in the network, a router should deny establishing a virtual network connection to prevent further congestion.</a:t>
            </a:r>
          </a:p>
        </p:txBody>
      </p:sp>
    </p:spTree>
    <p:extLst>
      <p:ext uri="{BB962C8B-B14F-4D97-AF65-F5344CB8AC3E}">
        <p14:creationId xmlns:p14="http://schemas.microsoft.com/office/powerpoint/2010/main" val="261363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Closed Loop Congestion Control:</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fontScale="92500" lnSpcReduction="10000"/>
          </a:bodyPr>
          <a:lstStyle/>
          <a:p>
            <a:pPr marL="0" indent="0">
              <a:buNone/>
            </a:pPr>
            <a:r>
              <a:rPr lang="en-US" dirty="0"/>
              <a:t>Closed-Loop congestion control mechanisms try to reduce the effects of congestion after it happens.</a:t>
            </a:r>
          </a:p>
          <a:p>
            <a:pPr marL="0" indent="0">
              <a:buNone/>
            </a:pPr>
            <a:r>
              <a:rPr lang="en-US" b="1" dirty="0"/>
              <a:t>Back Pressure: </a:t>
            </a:r>
            <a:r>
              <a:rPr lang="en-US" dirty="0"/>
              <a:t>Backpressure is a technique in which a congested node stops receiving packets from the upstream node. This may cause the upstream node or nodes to become congested and rejects receiving data from the above nodes. Backpressure is a node-to-node congestion control technique that propagates in the opposite direction of data flow. The backpressure technique can be applied only to the virtual circuit where each node has information about its above upstream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diagram, the 3</a:t>
            </a:r>
            <a:r>
              <a:rPr lang="en-US" baseline="30000" dirty="0"/>
              <a:t>rd</a:t>
            </a:r>
            <a:r>
              <a:rPr lang="en-US" dirty="0"/>
              <a:t> node is congested and stops receiving packets as a result 2</a:t>
            </a:r>
            <a:r>
              <a:rPr lang="en-US" baseline="30000" dirty="0"/>
              <a:t>nd</a:t>
            </a:r>
            <a:r>
              <a:rPr lang="en-US" dirty="0"/>
              <a:t> node may get congested due to the slowing down of the output data flow. Similarly, 1st node may get congested and informs the source to slow down.</a:t>
            </a:r>
          </a:p>
        </p:txBody>
      </p:sp>
      <p:pic>
        <p:nvPicPr>
          <p:cNvPr id="5" name="Picture 4">
            <a:extLst>
              <a:ext uri="{FF2B5EF4-FFF2-40B4-BE49-F238E27FC236}">
                <a16:creationId xmlns:a16="http://schemas.microsoft.com/office/drawing/2014/main" id="{334E2926-A484-0FFA-DC5D-368B82DAA3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9905" y="3429000"/>
            <a:ext cx="5631668" cy="1440305"/>
          </a:xfrm>
          <a:prstGeom prst="rect">
            <a:avLst/>
          </a:prstGeom>
        </p:spPr>
      </p:pic>
    </p:spTree>
    <p:extLst>
      <p:ext uri="{BB962C8B-B14F-4D97-AF65-F5344CB8AC3E}">
        <p14:creationId xmlns:p14="http://schemas.microsoft.com/office/powerpoint/2010/main" val="59505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Closed Loop Congestion Control:</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a:bodyPr>
          <a:lstStyle/>
          <a:p>
            <a:pPr marL="0" indent="0">
              <a:buNone/>
            </a:pPr>
            <a:r>
              <a:rPr lang="en-US" b="1" dirty="0"/>
              <a:t>Choke Packet</a:t>
            </a:r>
            <a:r>
              <a:rPr lang="en-US" dirty="0"/>
              <a:t>: Choke packet technique is applicable to both virtual networks as well as datagram subnets. A choke packet is a packet sent by a node to the source to inform it of congestion. Each router monitors its resources and the utilization at each of its output lines. whenever the resource utilization exceeds the threshold value which is set by the administrator, the router directly sends a choke packet to the source giving it a feedback to reduce the traffic. The intermediate nodes through which the packets have traveled are not warned about congestion.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D367B3DC-D18D-7E9D-1FA5-8983978A83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85" y="3724293"/>
            <a:ext cx="6793980" cy="1769636"/>
          </a:xfrm>
          <a:prstGeom prst="rect">
            <a:avLst/>
          </a:prstGeom>
        </p:spPr>
      </p:pic>
    </p:spTree>
    <p:extLst>
      <p:ext uri="{BB962C8B-B14F-4D97-AF65-F5344CB8AC3E}">
        <p14:creationId xmlns:p14="http://schemas.microsoft.com/office/powerpoint/2010/main" val="55549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Closed Loop Congestion Control:</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lnSpcReduction="10000"/>
          </a:bodyPr>
          <a:lstStyle/>
          <a:p>
            <a:pPr marL="0" indent="0">
              <a:buNone/>
            </a:pPr>
            <a:r>
              <a:rPr lang="en-US" b="1" dirty="0"/>
              <a:t>Implicit Signaling: </a:t>
            </a:r>
            <a:r>
              <a:rPr lang="en-US" dirty="0"/>
              <a:t>In this method, there is no communication between congested nodes or nodes and the source. The source guesses that there is congestion somewhere in the network from other symptoms. For example, when a source sends several packets and there is no acknowledgment for a while, one assumption is that the network is congested and the source should slow down.</a:t>
            </a:r>
          </a:p>
          <a:p>
            <a:pPr marL="0" indent="0">
              <a:buNone/>
            </a:pPr>
            <a:r>
              <a:rPr lang="en-US" b="1" dirty="0"/>
              <a:t>Explicit Signaling: </a:t>
            </a:r>
            <a:r>
              <a:rPr lang="en-US" dirty="0"/>
              <a:t>In explicit signaling, if a node experiences congestion, it can explicitly send a packet to the source or destination to inform about congestion. The difference between choke packet and explicit signaling is that the signal is included in the packets that carry data rather than creating different packets as in the case of the choke packet technique. Explicit signaling can occur in either a forward or backward direction.</a:t>
            </a:r>
          </a:p>
          <a:p>
            <a:pPr marL="0" indent="0">
              <a:buNone/>
            </a:pPr>
            <a:r>
              <a:rPr lang="en-US" dirty="0"/>
              <a:t>	</a:t>
            </a:r>
            <a:r>
              <a:rPr lang="en-US" b="1" dirty="0"/>
              <a:t>Forward Signaling: </a:t>
            </a:r>
            <a:r>
              <a:rPr lang="en-US" dirty="0"/>
              <a:t>In forward signaling, the signal is sent in the direction of the congestion. The destination is warned about congestion. The receiver in this case adopts policies to prevent further congestion. </a:t>
            </a:r>
          </a:p>
          <a:p>
            <a:pPr marL="0" indent="0">
              <a:buNone/>
            </a:pPr>
            <a:r>
              <a:rPr lang="en-US" b="1" dirty="0"/>
              <a:t>	Backward Signaling: </a:t>
            </a:r>
            <a:r>
              <a:rPr lang="en-US" dirty="0"/>
              <a:t>In backward signaling, the signal is sent in the opposite direction of the congestion. The source is warned about congestion and it needs to slow down</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07846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TCP Congestion Control:</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a:bodyPr>
          <a:lstStyle/>
          <a:p>
            <a:pPr marL="0" indent="0">
              <a:buNone/>
            </a:pPr>
            <a:r>
              <a:rPr lang="en-US" dirty="0"/>
              <a:t>Congestion Control in TCP (Virtual‐Circuit Subnet) is a closed loop-based design for connection-oriented services which can be done during connection setup. The basic principle is that when setting up a virtual circuit, we have to make sure that congestion is avoided. </a:t>
            </a:r>
          </a:p>
          <a:p>
            <a:pPr marL="0" indent="0">
              <a:buNone/>
            </a:pPr>
            <a:r>
              <a:rPr lang="en-US" dirty="0"/>
              <a:t>The following method is used for congestion control in TCP:</a:t>
            </a:r>
          </a:p>
          <a:p>
            <a:pPr marL="0" indent="0">
              <a:buNone/>
            </a:pPr>
            <a:r>
              <a:rPr lang="en-US" b="1" dirty="0"/>
              <a:t>• Admission Control</a:t>
            </a:r>
          </a:p>
          <a:p>
            <a:pPr marL="0" indent="0">
              <a:buNone/>
            </a:pPr>
            <a:r>
              <a:rPr lang="en-US" dirty="0"/>
              <a:t> Once the congestion has been signaled, no newer virtual circuits can be set up until the problem has been solved. </a:t>
            </a:r>
          </a:p>
          <a:p>
            <a:pPr marL="0" indent="0">
              <a:buNone/>
            </a:pPr>
            <a:r>
              <a:rPr lang="en-US" dirty="0"/>
              <a:t> This type of approach is often used in normal telephone networks. When the exchange is overloaded, then no new calls are established.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54086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TCP Congestion Control:</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a:bodyPr>
          <a:lstStyle/>
          <a:p>
            <a:pPr marL="0" indent="0">
              <a:buNone/>
            </a:pPr>
            <a:r>
              <a:rPr lang="en-US" dirty="0"/>
              <a:t>Another Approach: Alternative routes </a:t>
            </a:r>
          </a:p>
          <a:p>
            <a:pPr marL="0" indent="0">
              <a:buNone/>
            </a:pPr>
            <a:r>
              <a:rPr lang="en-US" dirty="0"/>
              <a:t> To allow new virtual connections, route these carefully so that none of the congested routers (or none of the problem area) is a part of this route i.e., to avoid the part of the network that is overloaded. </a:t>
            </a:r>
          </a:p>
          <a:p>
            <a:pPr marL="0" indent="0">
              <a:buNone/>
            </a:pPr>
            <a:r>
              <a:rPr lang="en-US" dirty="0"/>
              <a:t>Yet another approach can be: To negotiate different parameters between the host and the network when the connection is set up. During the setup time itself, Host specifies the volume and shape of traffic, quality of service, maximum delay, and other parameters, related to the traffic it would be offering to the network. Once the host specifies its requirement, the resources needed are reserved along the path, before the actual packet follows</a:t>
            </a:r>
          </a:p>
        </p:txBody>
      </p:sp>
    </p:spTree>
    <p:extLst>
      <p:ext uri="{BB962C8B-B14F-4D97-AF65-F5344CB8AC3E}">
        <p14:creationId xmlns:p14="http://schemas.microsoft.com/office/powerpoint/2010/main" val="2071655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Traffic Shaping:</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B3147A2-EBB6-D556-277C-5CB68BE3191B}"/>
              </a:ext>
            </a:extLst>
          </p:cNvPr>
          <p:cNvSpPr>
            <a:spLocks noGrp="1"/>
          </p:cNvSpPr>
          <p:nvPr>
            <p:ph idx="1"/>
          </p:nvPr>
        </p:nvSpPr>
        <p:spPr>
          <a:xfrm>
            <a:off x="707151" y="1100987"/>
            <a:ext cx="9043135" cy="4832674"/>
          </a:xfrm>
        </p:spPr>
        <p:txBody>
          <a:bodyPr>
            <a:normAutofit/>
          </a:bodyPr>
          <a:lstStyle/>
          <a:p>
            <a:pPr marL="0" indent="0">
              <a:buNone/>
            </a:pPr>
            <a:r>
              <a:rPr lang="en-US" b="1" dirty="0"/>
              <a:t>Traffic Shaping</a:t>
            </a:r>
            <a:r>
              <a:rPr lang="en-US" dirty="0"/>
              <a:t> is a technique used to </a:t>
            </a:r>
            <a:r>
              <a:rPr lang="en-US" b="1" dirty="0"/>
              <a:t>control the rate of traffic</a:t>
            </a:r>
            <a:r>
              <a:rPr lang="en-US" dirty="0"/>
              <a:t> sent into the network. It helps to smooth out bursty traffic and ensure network stability and fairness. Two key algorithms used in traffic shaping are:</a:t>
            </a:r>
          </a:p>
          <a:p>
            <a:pPr>
              <a:buFont typeface="+mj-lt"/>
              <a:buAutoNum type="arabicPeriod"/>
            </a:pPr>
            <a:r>
              <a:rPr lang="en-US" dirty="0"/>
              <a:t>Leaky bucket </a:t>
            </a:r>
          </a:p>
          <a:p>
            <a:pPr>
              <a:buFont typeface="+mj-lt"/>
              <a:buAutoNum type="arabicPeriod"/>
            </a:pPr>
            <a:r>
              <a:rPr lang="en-US" dirty="0"/>
              <a:t>Token bucket. </a:t>
            </a:r>
          </a:p>
        </p:txBody>
      </p:sp>
    </p:spTree>
    <p:extLst>
      <p:ext uri="{BB962C8B-B14F-4D97-AF65-F5344CB8AC3E}">
        <p14:creationId xmlns:p14="http://schemas.microsoft.com/office/powerpoint/2010/main" val="2246098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4E2E1-D6D7-D272-27F9-9B711CC03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5B477-405E-6CF9-0750-11EE3567FD4A}"/>
              </a:ext>
            </a:extLst>
          </p:cNvPr>
          <p:cNvSpPr>
            <a:spLocks noGrp="1"/>
          </p:cNvSpPr>
          <p:nvPr>
            <p:ph type="title"/>
          </p:nvPr>
        </p:nvSpPr>
        <p:spPr>
          <a:xfrm>
            <a:off x="838200" y="365126"/>
            <a:ext cx="10515600" cy="469762"/>
          </a:xfrm>
        </p:spPr>
        <p:txBody>
          <a:bodyPr>
            <a:noAutofit/>
          </a:bodyPr>
          <a:lstStyle/>
          <a:p>
            <a:r>
              <a:rPr lang="en-US" sz="3200" b="1" dirty="0"/>
              <a:t>Traffic Shaping:</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F0864A9-9B6D-276E-1688-B60BE594D8B2}"/>
              </a:ext>
            </a:extLst>
          </p:cNvPr>
          <p:cNvSpPr>
            <a:spLocks noGrp="1"/>
          </p:cNvSpPr>
          <p:nvPr>
            <p:ph idx="1"/>
          </p:nvPr>
        </p:nvSpPr>
        <p:spPr>
          <a:xfrm>
            <a:off x="707151" y="1100987"/>
            <a:ext cx="9043135" cy="4832674"/>
          </a:xfrm>
        </p:spPr>
        <p:txBody>
          <a:bodyPr>
            <a:normAutofit/>
          </a:bodyPr>
          <a:lstStyle/>
          <a:p>
            <a:pPr marL="0" indent="0">
              <a:buNone/>
            </a:pPr>
            <a:r>
              <a:rPr lang="en-US" sz="2400" b="1" dirty="0"/>
              <a:t>Leaky bucket algorithm: </a:t>
            </a:r>
          </a:p>
          <a:p>
            <a:pPr marL="0" lvl="0" indent="0" defTabSz="914400" eaLnBrk="0" fontAlgn="base" hangingPunct="0">
              <a:spcBef>
                <a:spcPct val="0"/>
              </a:spcBef>
              <a:spcAft>
                <a:spcPct val="0"/>
              </a:spcAft>
              <a:buClrTx/>
              <a:buSzTx/>
              <a:buNone/>
            </a:pPr>
            <a:endParaRPr lang="en-US" altLang="en-US" sz="2400" b="1" dirty="0">
              <a:solidFill>
                <a:schemeClr val="tx1"/>
              </a:solidFill>
              <a:latin typeface="+mj-lt"/>
            </a:endParaRPr>
          </a:p>
          <a:p>
            <a:pPr lvl="0" defTabSz="914400" eaLnBrk="0" fontAlgn="base" hangingPunct="0">
              <a:spcBef>
                <a:spcPct val="0"/>
              </a:spcBef>
              <a:spcAft>
                <a:spcPct val="0"/>
              </a:spcAft>
              <a:buClrTx/>
              <a:buSzTx/>
              <a:buFont typeface="Wingdings" panose="05000000000000000000" pitchFamily="2" charset="2"/>
              <a:buChar char="q"/>
            </a:pPr>
            <a:r>
              <a:rPr lang="en-US" altLang="en-US" sz="2000" b="1" dirty="0">
                <a:solidFill>
                  <a:schemeClr val="tx1"/>
                </a:solidFill>
                <a:latin typeface="+mj-lt"/>
              </a:rPr>
              <a:t>Concept:</a:t>
            </a:r>
          </a:p>
          <a:p>
            <a:pPr marL="0" lvl="0" indent="0" defTabSz="914400" eaLnBrk="0" fontAlgn="base" hangingPunct="0">
              <a:spcBef>
                <a:spcPct val="0"/>
              </a:spcBef>
              <a:spcAft>
                <a:spcPct val="0"/>
              </a:spcAft>
              <a:buClrTx/>
              <a:buSzTx/>
              <a:buFontTx/>
              <a:buChar char="•"/>
            </a:pPr>
            <a:r>
              <a:rPr lang="en-US" altLang="en-US" sz="2000" dirty="0">
                <a:solidFill>
                  <a:schemeClr val="tx1"/>
                </a:solidFill>
                <a:latin typeface="+mj-lt"/>
              </a:rPr>
              <a:t>Think of a bucket with a </a:t>
            </a:r>
            <a:r>
              <a:rPr lang="en-US" altLang="en-US" sz="2000" b="1" dirty="0">
                <a:solidFill>
                  <a:schemeClr val="tx1"/>
                </a:solidFill>
                <a:latin typeface="+mj-lt"/>
              </a:rPr>
              <a:t>small hole</a:t>
            </a:r>
            <a:r>
              <a:rPr lang="en-US" altLang="en-US" sz="2000" dirty="0">
                <a:solidFill>
                  <a:schemeClr val="tx1"/>
                </a:solidFill>
                <a:latin typeface="+mj-lt"/>
              </a:rPr>
              <a:t> at the bottom.</a:t>
            </a:r>
          </a:p>
          <a:p>
            <a:pPr marL="0" lvl="0" indent="0" defTabSz="914400" eaLnBrk="0" fontAlgn="base" hangingPunct="0">
              <a:spcBef>
                <a:spcPct val="0"/>
              </a:spcBef>
              <a:spcAft>
                <a:spcPct val="0"/>
              </a:spcAft>
              <a:buClrTx/>
              <a:buSzTx/>
              <a:buFontTx/>
              <a:buChar char="•"/>
            </a:pPr>
            <a:r>
              <a:rPr lang="en-US" altLang="en-US" sz="2000" dirty="0">
                <a:solidFill>
                  <a:schemeClr val="tx1"/>
                </a:solidFill>
                <a:latin typeface="+mj-lt"/>
              </a:rPr>
              <a:t>Water (packets/data) is poured into the bucket at any rate.</a:t>
            </a:r>
          </a:p>
          <a:p>
            <a:pPr marL="0" lvl="0" indent="0" defTabSz="914400" eaLnBrk="0" fontAlgn="base" hangingPunct="0">
              <a:spcBef>
                <a:spcPct val="0"/>
              </a:spcBef>
              <a:spcAft>
                <a:spcPct val="0"/>
              </a:spcAft>
              <a:buClrTx/>
              <a:buSzTx/>
              <a:buFontTx/>
              <a:buChar char="•"/>
            </a:pPr>
            <a:r>
              <a:rPr lang="en-US" altLang="en-US" sz="2000" dirty="0">
                <a:solidFill>
                  <a:schemeClr val="tx1"/>
                </a:solidFill>
                <a:latin typeface="+mj-lt"/>
              </a:rPr>
              <a:t>The bucket </a:t>
            </a:r>
            <a:r>
              <a:rPr lang="en-US" altLang="en-US" sz="2000" b="1" dirty="0">
                <a:solidFill>
                  <a:schemeClr val="tx1"/>
                </a:solidFill>
                <a:latin typeface="+mj-lt"/>
              </a:rPr>
              <a:t>leaks at a constant rate</a:t>
            </a:r>
            <a:r>
              <a:rPr lang="en-US" altLang="en-US" sz="2000" dirty="0">
                <a:solidFill>
                  <a:schemeClr val="tx1"/>
                </a:solidFill>
                <a:latin typeface="+mj-lt"/>
              </a:rPr>
              <a:t>.</a:t>
            </a:r>
          </a:p>
          <a:p>
            <a:pPr marL="0" lvl="0" indent="0" defTabSz="914400" eaLnBrk="0" fontAlgn="base" hangingPunct="0">
              <a:spcBef>
                <a:spcPct val="0"/>
              </a:spcBef>
              <a:spcAft>
                <a:spcPct val="0"/>
              </a:spcAft>
              <a:buClrTx/>
              <a:buSzTx/>
              <a:buFontTx/>
              <a:buChar char="•"/>
            </a:pPr>
            <a:r>
              <a:rPr lang="en-US" altLang="en-US" sz="2000" dirty="0">
                <a:solidFill>
                  <a:schemeClr val="tx1"/>
                </a:solidFill>
                <a:latin typeface="+mj-lt"/>
              </a:rPr>
              <a:t>If the bucket overflows, the extra water (packets) is </a:t>
            </a:r>
            <a:r>
              <a:rPr lang="en-US" altLang="en-US" sz="2000" b="1" dirty="0">
                <a:solidFill>
                  <a:schemeClr val="tx1"/>
                </a:solidFill>
                <a:latin typeface="+mj-lt"/>
              </a:rPr>
              <a:t>discarded</a:t>
            </a:r>
            <a:r>
              <a:rPr lang="en-US" altLang="en-US" sz="2000" dirty="0">
                <a:solidFill>
                  <a:schemeClr val="tx1"/>
                </a:solidFill>
                <a:latin typeface="+mj-lt"/>
              </a:rPr>
              <a:t>.</a:t>
            </a:r>
          </a:p>
          <a:p>
            <a:pPr marL="0" lvl="0" indent="0" defTabSz="914400" eaLnBrk="0" fontAlgn="base" hangingPunct="0">
              <a:spcBef>
                <a:spcPct val="0"/>
              </a:spcBef>
              <a:spcAft>
                <a:spcPct val="0"/>
              </a:spcAft>
              <a:buClrTx/>
              <a:buSzTx/>
              <a:buNone/>
            </a:pPr>
            <a:endParaRPr lang="en-US" altLang="en-US" sz="2000" b="1" dirty="0">
              <a:solidFill>
                <a:schemeClr val="tx1"/>
              </a:solidFill>
              <a:latin typeface="+mj-lt"/>
            </a:endParaRPr>
          </a:p>
          <a:p>
            <a:pPr lvl="0" defTabSz="914400" eaLnBrk="0" fontAlgn="base" hangingPunct="0">
              <a:spcBef>
                <a:spcPct val="0"/>
              </a:spcBef>
              <a:spcAft>
                <a:spcPct val="0"/>
              </a:spcAft>
              <a:buClrTx/>
              <a:buSzTx/>
              <a:buFont typeface="Wingdings" panose="05000000000000000000" pitchFamily="2" charset="2"/>
              <a:buChar char="q"/>
            </a:pPr>
            <a:r>
              <a:rPr lang="en-US" altLang="en-US" sz="2000" b="1" dirty="0">
                <a:solidFill>
                  <a:schemeClr val="tx1"/>
                </a:solidFill>
                <a:latin typeface="+mj-lt"/>
              </a:rPr>
              <a:t>Mechanism:</a:t>
            </a:r>
          </a:p>
          <a:p>
            <a:pPr marL="0" lvl="0" indent="0" defTabSz="914400" eaLnBrk="0" fontAlgn="base" hangingPunct="0">
              <a:spcBef>
                <a:spcPct val="0"/>
              </a:spcBef>
              <a:spcAft>
                <a:spcPct val="0"/>
              </a:spcAft>
              <a:buClrTx/>
              <a:buSzTx/>
              <a:buFontTx/>
              <a:buChar char="•"/>
            </a:pPr>
            <a:r>
              <a:rPr lang="en-US" altLang="en-US" sz="2000" dirty="0">
                <a:solidFill>
                  <a:schemeClr val="tx1"/>
                </a:solidFill>
                <a:latin typeface="+mj-lt"/>
              </a:rPr>
              <a:t>A </a:t>
            </a:r>
            <a:r>
              <a:rPr lang="en-US" altLang="en-US" sz="2000" b="1" dirty="0">
                <a:solidFill>
                  <a:schemeClr val="tx1"/>
                </a:solidFill>
                <a:latin typeface="+mj-lt"/>
              </a:rPr>
              <a:t>fixed-size queue (bucket)</a:t>
            </a:r>
            <a:r>
              <a:rPr lang="en-US" altLang="en-US" sz="2000" dirty="0">
                <a:solidFill>
                  <a:schemeClr val="tx1"/>
                </a:solidFill>
                <a:latin typeface="+mj-lt"/>
              </a:rPr>
              <a:t> holds the incoming packets.</a:t>
            </a:r>
          </a:p>
          <a:p>
            <a:pPr marL="0" lvl="0" indent="0" defTabSz="914400" eaLnBrk="0" fontAlgn="base" hangingPunct="0">
              <a:spcBef>
                <a:spcPct val="0"/>
              </a:spcBef>
              <a:spcAft>
                <a:spcPct val="0"/>
              </a:spcAft>
              <a:buClrTx/>
              <a:buSzTx/>
              <a:buFontTx/>
              <a:buChar char="•"/>
            </a:pPr>
            <a:r>
              <a:rPr lang="en-US" altLang="en-US" sz="2000" dirty="0">
                <a:solidFill>
                  <a:schemeClr val="tx1"/>
                </a:solidFill>
                <a:latin typeface="+mj-lt"/>
              </a:rPr>
              <a:t>Packets are removed and transmitted at a </a:t>
            </a:r>
            <a:r>
              <a:rPr lang="en-US" altLang="en-US" sz="2000" b="1" dirty="0">
                <a:solidFill>
                  <a:schemeClr val="tx1"/>
                </a:solidFill>
                <a:latin typeface="+mj-lt"/>
              </a:rPr>
              <a:t>constant rate</a:t>
            </a:r>
            <a:r>
              <a:rPr lang="en-US" altLang="en-US" sz="2000" dirty="0">
                <a:solidFill>
                  <a:schemeClr val="tx1"/>
                </a:solidFill>
                <a:latin typeface="+mj-lt"/>
              </a:rPr>
              <a:t>, r.</a:t>
            </a:r>
          </a:p>
          <a:p>
            <a:pPr marL="0" lvl="0" indent="0" defTabSz="914400" eaLnBrk="0" fontAlgn="base" hangingPunct="0">
              <a:spcBef>
                <a:spcPct val="0"/>
              </a:spcBef>
              <a:spcAft>
                <a:spcPct val="0"/>
              </a:spcAft>
              <a:buClrTx/>
              <a:buSzTx/>
              <a:buFontTx/>
              <a:buChar char="•"/>
            </a:pPr>
            <a:r>
              <a:rPr lang="en-US" altLang="en-US" sz="2000" dirty="0">
                <a:solidFill>
                  <a:schemeClr val="tx1"/>
                </a:solidFill>
                <a:latin typeface="+mj-lt"/>
              </a:rPr>
              <a:t>If the queue is full and new packets arrive, they are </a:t>
            </a:r>
            <a:r>
              <a:rPr lang="en-US" altLang="en-US" sz="2000" b="1" dirty="0">
                <a:solidFill>
                  <a:schemeClr val="tx1"/>
                </a:solidFill>
                <a:latin typeface="+mj-lt"/>
              </a:rPr>
              <a:t>dropped</a:t>
            </a:r>
            <a:r>
              <a:rPr lang="en-US" altLang="en-US" sz="2000" dirty="0">
                <a:solidFill>
                  <a:schemeClr val="tx1"/>
                </a:solidFill>
                <a:latin typeface="+mj-lt"/>
              </a:rPr>
              <a:t> (i.e., traffic is shaped by </a:t>
            </a:r>
            <a:r>
              <a:rPr lang="en-US" altLang="en-US" sz="2000" b="1" dirty="0">
                <a:solidFill>
                  <a:schemeClr val="tx1"/>
                </a:solidFill>
                <a:latin typeface="+mj-lt"/>
              </a:rPr>
              <a:t>dropping</a:t>
            </a:r>
            <a:r>
              <a:rPr lang="en-US" altLang="en-US" sz="2000" dirty="0">
                <a:solidFill>
                  <a:schemeClr val="tx1"/>
                </a:solidFill>
                <a:latin typeface="+mj-lt"/>
              </a:rPr>
              <a:t> excess traffic).</a:t>
            </a:r>
          </a:p>
          <a:p>
            <a:pPr marL="0" indent="0">
              <a:buNone/>
            </a:pPr>
            <a:endParaRPr lang="en-US" b="1" dirty="0"/>
          </a:p>
        </p:txBody>
      </p:sp>
    </p:spTree>
    <p:extLst>
      <p:ext uri="{BB962C8B-B14F-4D97-AF65-F5344CB8AC3E}">
        <p14:creationId xmlns:p14="http://schemas.microsoft.com/office/powerpoint/2010/main" val="270638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User Datagram Protocol (UDP):</a:t>
            </a: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661220" y="1389017"/>
            <a:ext cx="8693426" cy="4711148"/>
          </a:xfrm>
        </p:spPr>
        <p:txBody>
          <a:bodyPr>
            <a:normAutofit/>
          </a:bodyPr>
          <a:lstStyle/>
          <a:p>
            <a:pPr marL="0" indent="0">
              <a:buNone/>
            </a:pPr>
            <a:r>
              <a:rPr lang="en-US" dirty="0"/>
              <a:t>The user datagram protocol (UDP) is called a connectionless, unreliable transport protocol. It does not add anything to the services of IP except to provide process-to-process communication instead of host-to-host communication. The UDP packet structure is as follows:</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DD71E09-0EE2-3666-7721-A19045964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243" y="3274891"/>
            <a:ext cx="3736860" cy="2616879"/>
          </a:xfrm>
          <a:prstGeom prst="rect">
            <a:avLst/>
          </a:prstGeom>
        </p:spPr>
      </p:pic>
    </p:spTree>
    <p:extLst>
      <p:ext uri="{BB962C8B-B14F-4D97-AF65-F5344CB8AC3E}">
        <p14:creationId xmlns:p14="http://schemas.microsoft.com/office/powerpoint/2010/main" val="358255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Traffic Shaping:</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7C30ED0-4A01-1B43-3344-1820D268815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53547" y="1664967"/>
            <a:ext cx="6516119" cy="3528065"/>
          </a:xfrm>
        </p:spPr>
      </p:pic>
    </p:spTree>
    <p:extLst>
      <p:ext uri="{BB962C8B-B14F-4D97-AF65-F5344CB8AC3E}">
        <p14:creationId xmlns:p14="http://schemas.microsoft.com/office/powerpoint/2010/main" val="170271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Traffic Shaping:</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DB894EA-F0F9-256E-D1A3-FD2592BFBB93}"/>
              </a:ext>
            </a:extLst>
          </p:cNvPr>
          <p:cNvSpPr>
            <a:spLocks noGrp="1"/>
          </p:cNvSpPr>
          <p:nvPr>
            <p:ph idx="1"/>
          </p:nvPr>
        </p:nvSpPr>
        <p:spPr>
          <a:xfrm>
            <a:off x="677334" y="1078907"/>
            <a:ext cx="8596668" cy="3880773"/>
          </a:xfrm>
        </p:spPr>
        <p:txBody>
          <a:bodyPr>
            <a:normAutofit lnSpcReduction="10000"/>
          </a:bodyPr>
          <a:lstStyle/>
          <a:p>
            <a:pPr marL="0" indent="0" defTabSz="914400" eaLnBrk="0" fontAlgn="base" hangingPunct="0">
              <a:spcBef>
                <a:spcPct val="0"/>
              </a:spcBef>
              <a:spcAft>
                <a:spcPct val="0"/>
              </a:spcAft>
              <a:buClrTx/>
              <a:buSzTx/>
              <a:buNone/>
            </a:pPr>
            <a:r>
              <a:rPr lang="en-US" b="1" dirty="0"/>
              <a:t>Token bucket. </a:t>
            </a:r>
          </a:p>
          <a:p>
            <a:pPr lvl="0" defTabSz="914400" eaLnBrk="0" fontAlgn="base" hangingPunct="0">
              <a:spcBef>
                <a:spcPct val="0"/>
              </a:spcBef>
              <a:spcAft>
                <a:spcPct val="0"/>
              </a:spcAft>
              <a:buClrTx/>
              <a:buSzTx/>
              <a:buFont typeface="Wingdings" panose="05000000000000000000" pitchFamily="2" charset="2"/>
              <a:buChar char="q"/>
            </a:pPr>
            <a:endParaRPr lang="en-US" altLang="en-US" b="1" dirty="0">
              <a:solidFill>
                <a:schemeClr val="tx1"/>
              </a:solidFill>
              <a:latin typeface="+mj-lt"/>
            </a:endParaRPr>
          </a:p>
          <a:p>
            <a:pPr lvl="0" defTabSz="914400" eaLnBrk="0" fontAlgn="base" hangingPunct="0">
              <a:spcBef>
                <a:spcPct val="0"/>
              </a:spcBef>
              <a:spcAft>
                <a:spcPct val="0"/>
              </a:spcAft>
              <a:buClrTx/>
              <a:buSzTx/>
              <a:buFont typeface="Wingdings" panose="05000000000000000000" pitchFamily="2" charset="2"/>
              <a:buChar char="q"/>
            </a:pPr>
            <a:r>
              <a:rPr lang="en-US" altLang="en-US" b="1" dirty="0">
                <a:solidFill>
                  <a:schemeClr val="tx1"/>
                </a:solidFill>
                <a:latin typeface="+mj-lt"/>
              </a:rPr>
              <a:t>Concept:</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A bucket holds </a:t>
            </a:r>
            <a:r>
              <a:rPr lang="en-US" altLang="en-US" b="1" dirty="0">
                <a:solidFill>
                  <a:schemeClr val="tx1"/>
                </a:solidFill>
                <a:latin typeface="+mj-lt"/>
              </a:rPr>
              <a:t>tokens</a:t>
            </a:r>
            <a:r>
              <a:rPr lang="en-US" altLang="en-US" dirty="0">
                <a:solidFill>
                  <a:schemeClr val="tx1"/>
                </a:solidFill>
                <a:latin typeface="+mj-lt"/>
              </a:rPr>
              <a:t>, which are generated at a fixed rate.</a:t>
            </a:r>
          </a:p>
          <a:p>
            <a:pPr marL="0" lvl="0" indent="0" defTabSz="914400" eaLnBrk="0" fontAlgn="base" hangingPunct="0">
              <a:spcBef>
                <a:spcPct val="0"/>
              </a:spcBef>
              <a:spcAft>
                <a:spcPct val="0"/>
              </a:spcAft>
              <a:buClrTx/>
              <a:buSzTx/>
              <a:buFontTx/>
              <a:buChar char="•"/>
            </a:pPr>
            <a:r>
              <a:rPr lang="en-US" altLang="en-US" b="1" dirty="0">
                <a:solidFill>
                  <a:schemeClr val="tx1"/>
                </a:solidFill>
                <a:latin typeface="+mj-lt"/>
              </a:rPr>
              <a:t>To send a packet</a:t>
            </a:r>
            <a:r>
              <a:rPr lang="en-US" altLang="en-US" dirty="0">
                <a:solidFill>
                  <a:schemeClr val="tx1"/>
                </a:solidFill>
                <a:latin typeface="+mj-lt"/>
              </a:rPr>
              <a:t>, the sender must </a:t>
            </a:r>
            <a:r>
              <a:rPr lang="en-US" altLang="en-US" b="1" dirty="0">
                <a:solidFill>
                  <a:schemeClr val="tx1"/>
                </a:solidFill>
                <a:latin typeface="+mj-lt"/>
              </a:rPr>
              <a:t>remove a token</a:t>
            </a:r>
            <a:r>
              <a:rPr lang="en-US" altLang="en-US" dirty="0">
                <a:solidFill>
                  <a:schemeClr val="tx1"/>
                </a:solidFill>
                <a:latin typeface="+mj-lt"/>
              </a:rPr>
              <a:t>.</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If enough tokens exist, packets can be sent immediately.</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If not enough tokens, packets must </a:t>
            </a:r>
            <a:r>
              <a:rPr lang="en-US" altLang="en-US" b="1" dirty="0">
                <a:solidFill>
                  <a:schemeClr val="tx1"/>
                </a:solidFill>
                <a:latin typeface="+mj-lt"/>
              </a:rPr>
              <a:t>wait</a:t>
            </a:r>
            <a:r>
              <a:rPr lang="en-US" altLang="en-US" dirty="0">
                <a:solidFill>
                  <a:schemeClr val="tx1"/>
                </a:solidFill>
                <a:latin typeface="+mj-lt"/>
              </a:rPr>
              <a:t> (or are dropped if the system is strict).</a:t>
            </a:r>
          </a:p>
          <a:p>
            <a:pPr marL="0" lvl="0" indent="0" defTabSz="914400" eaLnBrk="0" fontAlgn="base" hangingPunct="0">
              <a:spcBef>
                <a:spcPct val="0"/>
              </a:spcBef>
              <a:spcAft>
                <a:spcPct val="0"/>
              </a:spcAft>
              <a:buClrTx/>
              <a:buSzTx/>
              <a:buNone/>
            </a:pPr>
            <a:endParaRPr lang="en-US" altLang="en-US" b="1" dirty="0">
              <a:solidFill>
                <a:schemeClr val="tx1"/>
              </a:solidFill>
              <a:latin typeface="+mj-lt"/>
            </a:endParaRPr>
          </a:p>
          <a:p>
            <a:pPr lvl="0" defTabSz="914400" eaLnBrk="0" fontAlgn="base" hangingPunct="0">
              <a:spcBef>
                <a:spcPct val="0"/>
              </a:spcBef>
              <a:spcAft>
                <a:spcPct val="0"/>
              </a:spcAft>
              <a:buClrTx/>
              <a:buSzTx/>
              <a:buFont typeface="Wingdings" panose="05000000000000000000" pitchFamily="2" charset="2"/>
              <a:buChar char="q"/>
            </a:pPr>
            <a:r>
              <a:rPr lang="en-US" altLang="en-US" b="1" dirty="0">
                <a:solidFill>
                  <a:schemeClr val="tx1"/>
                </a:solidFill>
                <a:latin typeface="+mj-lt"/>
              </a:rPr>
              <a:t>Mechanism:</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Tokens are added to the bucket at a rate of r tokens/sec.</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The bucket has a </a:t>
            </a:r>
            <a:r>
              <a:rPr lang="en-US" altLang="en-US" b="1" dirty="0">
                <a:solidFill>
                  <a:schemeClr val="tx1"/>
                </a:solidFill>
                <a:latin typeface="+mj-lt"/>
              </a:rPr>
              <a:t>maximum capacity</a:t>
            </a:r>
            <a:r>
              <a:rPr lang="en-US" altLang="en-US" dirty="0">
                <a:solidFill>
                  <a:schemeClr val="tx1"/>
                </a:solidFill>
                <a:latin typeface="+mj-lt"/>
              </a:rPr>
              <a:t>, B.</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To transmit a packet of size n, n tokens are needed.</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If n tokens are available, the packet is sent immediately.</a:t>
            </a:r>
          </a:p>
          <a:p>
            <a:pPr marL="0" lvl="0" indent="0" defTabSz="914400" eaLnBrk="0" fontAlgn="base" hangingPunct="0">
              <a:spcBef>
                <a:spcPct val="0"/>
              </a:spcBef>
              <a:spcAft>
                <a:spcPct val="0"/>
              </a:spcAft>
              <a:buClrTx/>
              <a:buSzTx/>
              <a:buFontTx/>
              <a:buChar char="•"/>
            </a:pPr>
            <a:r>
              <a:rPr lang="en-US" altLang="en-US" dirty="0">
                <a:solidFill>
                  <a:schemeClr val="tx1"/>
                </a:solidFill>
                <a:latin typeface="+mj-lt"/>
              </a:rPr>
              <a:t>If not, the packet is delayed or discarded.</a:t>
            </a:r>
          </a:p>
          <a:p>
            <a:pPr marL="0" indent="0">
              <a:buNone/>
            </a:pPr>
            <a:endParaRPr lang="en-US" b="1" dirty="0"/>
          </a:p>
        </p:txBody>
      </p:sp>
    </p:spTree>
    <p:extLst>
      <p:ext uri="{BB962C8B-B14F-4D97-AF65-F5344CB8AC3E}">
        <p14:creationId xmlns:p14="http://schemas.microsoft.com/office/powerpoint/2010/main" val="1030011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E7ED7-5199-8E1F-AEC1-466327988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F2CD0-10E6-BB27-4E2A-1547DEE02C3E}"/>
              </a:ext>
            </a:extLst>
          </p:cNvPr>
          <p:cNvSpPr>
            <a:spLocks noGrp="1"/>
          </p:cNvSpPr>
          <p:nvPr>
            <p:ph type="title"/>
          </p:nvPr>
        </p:nvSpPr>
        <p:spPr>
          <a:xfrm>
            <a:off x="838200" y="365126"/>
            <a:ext cx="10515600" cy="469762"/>
          </a:xfrm>
        </p:spPr>
        <p:txBody>
          <a:bodyPr>
            <a:noAutofit/>
          </a:bodyPr>
          <a:lstStyle/>
          <a:p>
            <a:r>
              <a:rPr lang="en-US" sz="3200" b="1" dirty="0"/>
              <a:t>Traffic Shaping:</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75AD3C2-BF57-4C07-F9AC-4D0984EECF1A}"/>
              </a:ext>
            </a:extLst>
          </p:cNvPr>
          <p:cNvSpPr>
            <a:spLocks noGrp="1"/>
          </p:cNvSpPr>
          <p:nvPr>
            <p:ph idx="1"/>
          </p:nvPr>
        </p:nvSpPr>
        <p:spPr>
          <a:xfrm>
            <a:off x="677334" y="1078907"/>
            <a:ext cx="8596668" cy="3880773"/>
          </a:xfrm>
        </p:spPr>
        <p:txBody>
          <a:bodyPr/>
          <a:lstStyle/>
          <a:p>
            <a:pPr marL="0" indent="0">
              <a:buNone/>
            </a:pPr>
            <a:r>
              <a:rPr lang="en-US" b="1" dirty="0"/>
              <a:t>Token bucket algorithm:</a:t>
            </a:r>
          </a:p>
          <a:p>
            <a:pPr marL="0" indent="0">
              <a:buNone/>
            </a:pPr>
            <a:endParaRPr lang="en-US" b="1" dirty="0"/>
          </a:p>
        </p:txBody>
      </p:sp>
      <p:pic>
        <p:nvPicPr>
          <p:cNvPr id="7" name="Picture 6">
            <a:extLst>
              <a:ext uri="{FF2B5EF4-FFF2-40B4-BE49-F238E27FC236}">
                <a16:creationId xmlns:a16="http://schemas.microsoft.com/office/drawing/2014/main" id="{22F3D23A-E7BB-36EB-8187-569C016FA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5370" y="2192595"/>
            <a:ext cx="6994995" cy="4012632"/>
          </a:xfrm>
          <a:prstGeom prst="rect">
            <a:avLst/>
          </a:prstGeom>
        </p:spPr>
      </p:pic>
    </p:spTree>
    <p:extLst>
      <p:ext uri="{BB962C8B-B14F-4D97-AF65-F5344CB8AC3E}">
        <p14:creationId xmlns:p14="http://schemas.microsoft.com/office/powerpoint/2010/main" val="14041846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Traffic Shaping:</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057DD3B-C2E5-890F-C931-0C17E74E860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6277" y="1237385"/>
            <a:ext cx="7420647" cy="4383229"/>
          </a:xfrm>
        </p:spPr>
      </p:pic>
    </p:spTree>
    <p:extLst>
      <p:ext uri="{BB962C8B-B14F-4D97-AF65-F5344CB8AC3E}">
        <p14:creationId xmlns:p14="http://schemas.microsoft.com/office/powerpoint/2010/main" val="725143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Queuing Techniques for Scheduling: </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DE87C1F-6D73-ABBE-BDA7-09AE2BB1C47D}"/>
              </a:ext>
            </a:extLst>
          </p:cNvPr>
          <p:cNvSpPr>
            <a:spLocks noGrp="1"/>
          </p:cNvSpPr>
          <p:nvPr>
            <p:ph idx="1"/>
          </p:nvPr>
        </p:nvSpPr>
        <p:spPr>
          <a:xfrm>
            <a:off x="717091" y="1285946"/>
            <a:ext cx="8596668" cy="3880773"/>
          </a:xfrm>
        </p:spPr>
        <p:txBody>
          <a:bodyPr/>
          <a:lstStyle/>
          <a:p>
            <a:pPr marL="0" indent="0">
              <a:buNone/>
            </a:pPr>
            <a:r>
              <a:rPr lang="en-US" dirty="0"/>
              <a:t>QoS traffic scheduling is a scheduling methodology of network traffic based on QoS (Quality of Service). Packets from different flows arrive at a switch or router for processing. A good scheduling technique treats the different flows in a fair and appropriate manner. Several scheduling techniques are designed to improve the quality of service. Major scheduling techniques are FIFO Queuing, Priority Queuing, and Weight Fair Queuing. </a:t>
            </a:r>
          </a:p>
          <a:p>
            <a:pPr marL="0" indent="0">
              <a:buNone/>
            </a:pPr>
            <a:r>
              <a:rPr lang="en-US" b="1" dirty="0"/>
              <a:t>FIFO Queuing: </a:t>
            </a:r>
            <a:r>
              <a:rPr lang="en-US" dirty="0"/>
              <a:t>In first- in first-out (FIFO) queuing, packets wait in a buffer (queue) until the node (router or switch) is ready to process them. If the average arrival rate is higher than the average processing rate, the queue will fill up and new packets will be discarded. A FIFO queue is familiar to those who have had to wait for a bus at a bus stop.</a:t>
            </a:r>
          </a:p>
          <a:p>
            <a:pPr marL="0" indent="0">
              <a:buNone/>
            </a:pPr>
            <a:endParaRPr lang="en-US" dirty="0"/>
          </a:p>
        </p:txBody>
      </p:sp>
      <p:pic>
        <p:nvPicPr>
          <p:cNvPr id="7" name="Picture 6">
            <a:extLst>
              <a:ext uri="{FF2B5EF4-FFF2-40B4-BE49-F238E27FC236}">
                <a16:creationId xmlns:a16="http://schemas.microsoft.com/office/drawing/2014/main" id="{18EF3983-0E44-0D0E-391E-F8DCE3EB5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792" y="4562852"/>
            <a:ext cx="5565782" cy="1790970"/>
          </a:xfrm>
          <a:prstGeom prst="rect">
            <a:avLst/>
          </a:prstGeom>
        </p:spPr>
      </p:pic>
    </p:spTree>
    <p:extLst>
      <p:ext uri="{BB962C8B-B14F-4D97-AF65-F5344CB8AC3E}">
        <p14:creationId xmlns:p14="http://schemas.microsoft.com/office/powerpoint/2010/main" val="1108478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Queuing Techniques for Scheduling: </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DE87C1F-6D73-ABBE-BDA7-09AE2BB1C47D}"/>
              </a:ext>
            </a:extLst>
          </p:cNvPr>
          <p:cNvSpPr>
            <a:spLocks noGrp="1"/>
          </p:cNvSpPr>
          <p:nvPr>
            <p:ph idx="1"/>
          </p:nvPr>
        </p:nvSpPr>
        <p:spPr>
          <a:xfrm>
            <a:off x="717091" y="1285946"/>
            <a:ext cx="8596668" cy="3880773"/>
          </a:xfrm>
        </p:spPr>
        <p:txBody>
          <a:bodyPr/>
          <a:lstStyle/>
          <a:p>
            <a:pPr marL="0" indent="0">
              <a:buNone/>
            </a:pPr>
            <a:r>
              <a:rPr lang="en-US" b="1" dirty="0"/>
              <a:t>Priority Queuing: </a:t>
            </a:r>
            <a:r>
              <a:rPr lang="en-US" dirty="0"/>
              <a:t>In priority queuing, packets are first assigned to a priority class. Each priority class has its own queue. The packets in the highest-priority queue are processed first. Packets in the lowest-priority queue are processed last. Note that the system does not stop serving a queue until it is empty.</a:t>
            </a:r>
          </a:p>
        </p:txBody>
      </p:sp>
      <p:pic>
        <p:nvPicPr>
          <p:cNvPr id="5" name="Picture 4">
            <a:extLst>
              <a:ext uri="{FF2B5EF4-FFF2-40B4-BE49-F238E27FC236}">
                <a16:creationId xmlns:a16="http://schemas.microsoft.com/office/drawing/2014/main" id="{0DA2F631-1F2A-32BC-60B4-77C32E9EF7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8252" y="2537006"/>
            <a:ext cx="5764397" cy="2069024"/>
          </a:xfrm>
          <a:prstGeom prst="rect">
            <a:avLst/>
          </a:prstGeom>
        </p:spPr>
      </p:pic>
      <p:sp>
        <p:nvSpPr>
          <p:cNvPr id="6" name="TextBox 5">
            <a:extLst>
              <a:ext uri="{FF2B5EF4-FFF2-40B4-BE49-F238E27FC236}">
                <a16:creationId xmlns:a16="http://schemas.microsoft.com/office/drawing/2014/main" id="{4982F408-5BBC-4858-75D2-29B30527C2EB}"/>
              </a:ext>
            </a:extLst>
          </p:cNvPr>
          <p:cNvSpPr txBox="1"/>
          <p:nvPr/>
        </p:nvSpPr>
        <p:spPr>
          <a:xfrm>
            <a:off x="1063487" y="4879113"/>
            <a:ext cx="8507896" cy="1477328"/>
          </a:xfrm>
          <a:prstGeom prst="rect">
            <a:avLst/>
          </a:prstGeom>
          <a:noFill/>
        </p:spPr>
        <p:txBody>
          <a:bodyPr wrap="square" rtlCol="0">
            <a:spAutoFit/>
          </a:bodyPr>
          <a:lstStyle/>
          <a:p>
            <a:r>
              <a:rPr lang="en-US" dirty="0"/>
              <a:t>A priority queue can provide better QoS than the FIFO queue because higher priority traffic, such as multimedia, can reach the destination with less delay. However, there is a potential drawback. If there is a continuous flow in a high-priority queue, the packets in the lower-priority queues will never have a chance to be processed. This is a condition called starvation</a:t>
            </a:r>
          </a:p>
        </p:txBody>
      </p:sp>
    </p:spTree>
    <p:extLst>
      <p:ext uri="{BB962C8B-B14F-4D97-AF65-F5344CB8AC3E}">
        <p14:creationId xmlns:p14="http://schemas.microsoft.com/office/powerpoint/2010/main" val="1198448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Queuing Techniques for Scheduling: </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DE87C1F-6D73-ABBE-BDA7-09AE2BB1C47D}"/>
              </a:ext>
            </a:extLst>
          </p:cNvPr>
          <p:cNvSpPr>
            <a:spLocks noGrp="1"/>
          </p:cNvSpPr>
          <p:nvPr>
            <p:ph idx="1"/>
          </p:nvPr>
        </p:nvSpPr>
        <p:spPr>
          <a:xfrm>
            <a:off x="717091" y="1285946"/>
            <a:ext cx="8596668" cy="3880773"/>
          </a:xfrm>
        </p:spPr>
        <p:txBody>
          <a:bodyPr/>
          <a:lstStyle/>
          <a:p>
            <a:pPr marL="0" indent="0">
              <a:buNone/>
            </a:pPr>
            <a:r>
              <a:rPr lang="en-US" b="1" dirty="0"/>
              <a:t>Weighted Fair Queuing: </a:t>
            </a:r>
            <a:r>
              <a:rPr lang="en-US" dirty="0"/>
              <a:t>A better scheduling method is weighted fair queuing. In this technique, the packets are still assigned to different classes and admitted to different queues. The queues, however, are weighted based on the priority of the queues; higher priority means a higher weight. The system processes packets in each queue in a round-robin fashion with the number of packets selected from each queue based on the corresponding weight. For example, if the weights are 3, 2, and 1, three packets are processed from the first queue, two from the second queue, and one from the third queue. If the system does not impose priority on the classes, all weights can be equal. In this way, we have fair queuing with priority.</a:t>
            </a:r>
          </a:p>
          <a:p>
            <a:pPr marL="0" indent="0">
              <a:buNone/>
            </a:pPr>
            <a:endParaRPr lang="en-US" dirty="0"/>
          </a:p>
        </p:txBody>
      </p:sp>
      <p:pic>
        <p:nvPicPr>
          <p:cNvPr id="7" name="Picture 6">
            <a:extLst>
              <a:ext uri="{FF2B5EF4-FFF2-40B4-BE49-F238E27FC236}">
                <a16:creationId xmlns:a16="http://schemas.microsoft.com/office/drawing/2014/main" id="{933C42A0-2ACA-494D-056E-937ACECB6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457" y="4265161"/>
            <a:ext cx="5786942" cy="2080099"/>
          </a:xfrm>
          <a:prstGeom prst="rect">
            <a:avLst/>
          </a:prstGeom>
        </p:spPr>
      </p:pic>
    </p:spTree>
    <p:extLst>
      <p:ext uri="{BB962C8B-B14F-4D97-AF65-F5344CB8AC3E}">
        <p14:creationId xmlns:p14="http://schemas.microsoft.com/office/powerpoint/2010/main" val="2691278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460513" y="404882"/>
            <a:ext cx="10515600" cy="469762"/>
          </a:xfrm>
        </p:spPr>
        <p:txBody>
          <a:bodyPr>
            <a:noAutofit/>
          </a:bodyPr>
          <a:lstStyle/>
          <a:p>
            <a:r>
              <a:rPr lang="en-US" sz="2400" b="1" dirty="0"/>
              <a:t>Introduction to Ports and Sockets: (Port Addressing/Socket Addressing)</a:t>
            </a:r>
            <a:endParaRPr lang="en-US" sz="24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DE87C1F-6D73-ABBE-BDA7-09AE2BB1C47D}"/>
              </a:ext>
            </a:extLst>
          </p:cNvPr>
          <p:cNvSpPr>
            <a:spLocks noGrp="1"/>
          </p:cNvSpPr>
          <p:nvPr>
            <p:ph idx="1"/>
          </p:nvPr>
        </p:nvSpPr>
        <p:spPr>
          <a:xfrm>
            <a:off x="717091" y="1285946"/>
            <a:ext cx="10086744" cy="4140819"/>
          </a:xfrm>
        </p:spPr>
        <p:txBody>
          <a:bodyPr>
            <a:normAutofit lnSpcReduction="10000"/>
          </a:bodyPr>
          <a:lstStyle/>
          <a:p>
            <a:pPr marL="0" indent="0">
              <a:buNone/>
            </a:pPr>
            <a:r>
              <a:rPr lang="en-US" dirty="0"/>
              <a:t>The IP address and the physical address are necessary for a quantity of data to travel from a source to the destination host. However, arrival at the destination host is not the final objective of data communications on the Internet. A system that sends nothing but data from one computer to another is not complete. Today, computers are devices that can run multiple processes at the same time. The end objective of Internet communication is a process of communicating with another process. For example, computer A can communicate with computer C by using TELNET. At the same time, computer A communicates with computer B by using the File Transfer Protocol (FTP). For these processes to receive data simultaneously, we need a method to label the different processes. In other words, they need addresses. In the TCP/IP architecture, the label assigned to a process is called a port address. A port address in TCP/IP is 16 bits in length. Source and destination addresses are found in the IP packet, belonging to the network layer. A transport layer datagram or segment that uses port numbers is wrapped into an IP packet and transported by it. The network layer uses the IP packet information to transport the packet across the network (routing). Arriving at the destination host, the host's IP stack uses the transport layer information (port number) to pass the information to the application.</a:t>
            </a:r>
          </a:p>
        </p:txBody>
      </p:sp>
    </p:spTree>
    <p:extLst>
      <p:ext uri="{BB962C8B-B14F-4D97-AF65-F5344CB8AC3E}">
        <p14:creationId xmlns:p14="http://schemas.microsoft.com/office/powerpoint/2010/main" val="1691905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460513" y="404882"/>
            <a:ext cx="10515600" cy="469762"/>
          </a:xfrm>
        </p:spPr>
        <p:txBody>
          <a:bodyPr>
            <a:noAutofit/>
          </a:bodyPr>
          <a:lstStyle/>
          <a:p>
            <a:r>
              <a:rPr lang="en-US" sz="2400" b="1" dirty="0"/>
              <a:t>Introduction to Ports and Sockets: (Port Addressing/Socket Addressing)</a:t>
            </a:r>
            <a:endParaRPr lang="en-US"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6EEFD83-14F6-D2D2-1668-271A6CA5676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26331" y="974436"/>
            <a:ext cx="6664121" cy="3253351"/>
          </a:xfrm>
        </p:spPr>
      </p:pic>
      <p:sp>
        <p:nvSpPr>
          <p:cNvPr id="6" name="TextBox 5">
            <a:extLst>
              <a:ext uri="{FF2B5EF4-FFF2-40B4-BE49-F238E27FC236}">
                <a16:creationId xmlns:a16="http://schemas.microsoft.com/office/drawing/2014/main" id="{DF3D7544-CA66-90D8-8490-D7677C02E44F}"/>
              </a:ext>
            </a:extLst>
          </p:cNvPr>
          <p:cNvSpPr txBox="1"/>
          <p:nvPr/>
        </p:nvSpPr>
        <p:spPr>
          <a:xfrm>
            <a:off x="745434" y="4681330"/>
            <a:ext cx="9491869" cy="1477328"/>
          </a:xfrm>
          <a:prstGeom prst="rect">
            <a:avLst/>
          </a:prstGeom>
          <a:noFill/>
        </p:spPr>
        <p:txBody>
          <a:bodyPr wrap="square" rtlCol="0">
            <a:spAutoFit/>
          </a:bodyPr>
          <a:lstStyle/>
          <a:p>
            <a:r>
              <a:rPr lang="en-US" dirty="0"/>
              <a:t>IP address and Port Number is combinedly called Socket Address which identifies the host along with the networking application running in the host. A socket is one endpoint of a two-way communication link between two programs running on the network. A socket is bound to a port number so that the TCP layer can identify the application that data is destined to be sent. An endpoint is a combination of an IP address and a port number.</a:t>
            </a:r>
          </a:p>
        </p:txBody>
      </p:sp>
    </p:spTree>
    <p:extLst>
      <p:ext uri="{BB962C8B-B14F-4D97-AF65-F5344CB8AC3E}">
        <p14:creationId xmlns:p14="http://schemas.microsoft.com/office/powerpoint/2010/main" val="3453875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430695" y="286012"/>
            <a:ext cx="10515600" cy="469762"/>
          </a:xfrm>
        </p:spPr>
        <p:txBody>
          <a:bodyPr>
            <a:noAutofit/>
          </a:bodyPr>
          <a:lstStyle/>
          <a:p>
            <a:r>
              <a:rPr lang="en-US" sz="3200" b="1" dirty="0"/>
              <a:t>Socket Programming:</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71C4C54-416A-0666-E0C2-06B94AE29F02}"/>
              </a:ext>
            </a:extLst>
          </p:cNvPr>
          <p:cNvSpPr>
            <a:spLocks noGrp="1"/>
          </p:cNvSpPr>
          <p:nvPr>
            <p:ph idx="1"/>
          </p:nvPr>
        </p:nvSpPr>
        <p:spPr>
          <a:xfrm>
            <a:off x="508368" y="997711"/>
            <a:ext cx="9709058" cy="5574277"/>
          </a:xfrm>
        </p:spPr>
        <p:txBody>
          <a:bodyPr>
            <a:normAutofit/>
          </a:bodyPr>
          <a:lstStyle/>
          <a:p>
            <a:r>
              <a:rPr lang="en-US" b="1" dirty="0"/>
              <a:t>Socket Programming </a:t>
            </a:r>
          </a:p>
          <a:p>
            <a:pPr>
              <a:buFont typeface="Arial" panose="020B0604020202020204" pitchFamily="34" charset="0"/>
              <a:buChar char="•"/>
            </a:pPr>
            <a:r>
              <a:rPr lang="en-US" dirty="0"/>
              <a:t>In network communication, applications usually have </a:t>
            </a:r>
            <a:r>
              <a:rPr lang="en-US" b="1" dirty="0"/>
              <a:t>two parts</a:t>
            </a:r>
            <a:r>
              <a:rPr lang="en-US" dirty="0"/>
              <a:t>:</a:t>
            </a:r>
          </a:p>
          <a:p>
            <a:pPr>
              <a:buFont typeface="Arial" panose="020B0604020202020204" pitchFamily="34" charset="0"/>
              <a:buChar char="•"/>
            </a:pPr>
            <a:r>
              <a:rPr lang="en-US" dirty="0"/>
              <a:t>A </a:t>
            </a:r>
            <a:r>
              <a:rPr lang="en-US" b="1" dirty="0"/>
              <a:t>client program</a:t>
            </a:r>
            <a:r>
              <a:rPr lang="en-US" dirty="0"/>
              <a:t> (which requests something)</a:t>
            </a:r>
          </a:p>
          <a:p>
            <a:pPr>
              <a:buFont typeface="Arial" panose="020B0604020202020204" pitchFamily="34" charset="0"/>
              <a:buChar char="•"/>
            </a:pPr>
            <a:r>
              <a:rPr lang="en-US" dirty="0"/>
              <a:t>A </a:t>
            </a:r>
            <a:r>
              <a:rPr lang="en-US" b="1" dirty="0"/>
              <a:t>server program</a:t>
            </a:r>
            <a:r>
              <a:rPr lang="en-US" dirty="0"/>
              <a:t> (which responds to the request)</a:t>
            </a:r>
          </a:p>
          <a:p>
            <a:pPr>
              <a:buFont typeface="Arial" panose="020B0604020202020204" pitchFamily="34" charset="0"/>
              <a:buChar char="•"/>
            </a:pPr>
            <a:r>
              <a:rPr lang="en-US" dirty="0"/>
              <a:t>These programs run on </a:t>
            </a:r>
            <a:r>
              <a:rPr lang="en-US" b="1" dirty="0"/>
              <a:t>two different computers</a:t>
            </a:r>
            <a:r>
              <a:rPr lang="en-US" dirty="0"/>
              <a:t> (called end systems), and when they start, they create </a:t>
            </a:r>
            <a:r>
              <a:rPr lang="en-US" b="1" dirty="0"/>
              <a:t>processes</a:t>
            </a:r>
            <a:r>
              <a:rPr lang="en-US" dirty="0"/>
              <a:t> that talk to each other using </a:t>
            </a:r>
            <a:r>
              <a:rPr lang="en-US" b="1" dirty="0"/>
              <a:t>sockets</a:t>
            </a:r>
            <a:r>
              <a:rPr lang="en-US" dirty="0"/>
              <a:t>.</a:t>
            </a:r>
          </a:p>
          <a:p>
            <a:pPr>
              <a:buFont typeface="Arial" panose="020B0604020202020204" pitchFamily="34" charset="0"/>
              <a:buChar char="•"/>
            </a:pPr>
            <a:endParaRPr lang="en-US" dirty="0"/>
          </a:p>
          <a:p>
            <a:r>
              <a:rPr lang="en-US" b="1" dirty="0"/>
              <a:t>What is a Socket?</a:t>
            </a:r>
          </a:p>
          <a:p>
            <a:pPr>
              <a:buFont typeface="Arial" panose="020B0604020202020204" pitchFamily="34" charset="0"/>
              <a:buChar char="•"/>
            </a:pPr>
            <a:r>
              <a:rPr lang="en-US" dirty="0"/>
              <a:t>A </a:t>
            </a:r>
            <a:r>
              <a:rPr lang="en-US" b="1" dirty="0"/>
              <a:t>socket</a:t>
            </a:r>
            <a:r>
              <a:rPr lang="en-US" dirty="0"/>
              <a:t> is like a </a:t>
            </a:r>
            <a:r>
              <a:rPr lang="en-US" b="1" dirty="0"/>
              <a:t>door</a:t>
            </a:r>
            <a:r>
              <a:rPr lang="en-US" dirty="0"/>
              <a:t> between a computer and the network.</a:t>
            </a:r>
          </a:p>
          <a:p>
            <a:pPr>
              <a:buFont typeface="Arial" panose="020B0604020202020204" pitchFamily="34" charset="0"/>
              <a:buChar char="•"/>
            </a:pPr>
            <a:r>
              <a:rPr lang="en-US" dirty="0"/>
              <a:t>Programs </a:t>
            </a:r>
            <a:r>
              <a:rPr lang="en-US" b="1" dirty="0"/>
              <a:t>send and receive data</a:t>
            </a:r>
            <a:r>
              <a:rPr lang="en-US" dirty="0"/>
              <a:t> through this door.</a:t>
            </a:r>
          </a:p>
          <a:p>
            <a:pPr>
              <a:buFont typeface="Arial" panose="020B0604020202020204" pitchFamily="34" charset="0"/>
              <a:buChar char="•"/>
            </a:pPr>
            <a:r>
              <a:rPr lang="en-US" dirty="0"/>
              <a:t>Think of it as a </a:t>
            </a:r>
            <a:r>
              <a:rPr lang="en-US" b="1" dirty="0"/>
              <a:t>connection point</a:t>
            </a:r>
            <a:r>
              <a:rPr lang="en-US" dirty="0"/>
              <a:t> that helps two programs talk.</a:t>
            </a:r>
          </a:p>
          <a:p>
            <a:pPr marL="0" indent="0">
              <a:buNone/>
            </a:pPr>
            <a:endParaRPr lang="en-US" dirty="0"/>
          </a:p>
        </p:txBody>
      </p:sp>
    </p:spTree>
    <p:extLst>
      <p:ext uri="{BB962C8B-B14F-4D97-AF65-F5344CB8AC3E}">
        <p14:creationId xmlns:p14="http://schemas.microsoft.com/office/powerpoint/2010/main" val="280333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EB6D0-D55A-CDBD-F0BB-51C8DAAE4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589C09-987F-B8E5-4133-0557B3A76AA6}"/>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User Datagram Protocol (UDP):</a:t>
            </a:r>
          </a:p>
        </p:txBody>
      </p:sp>
      <p:sp>
        <p:nvSpPr>
          <p:cNvPr id="3" name="Content Placeholder 2">
            <a:extLst>
              <a:ext uri="{FF2B5EF4-FFF2-40B4-BE49-F238E27FC236}">
                <a16:creationId xmlns:a16="http://schemas.microsoft.com/office/drawing/2014/main" id="{B399FC6A-863E-6CB9-305E-89260E0D02BA}"/>
              </a:ext>
            </a:extLst>
          </p:cNvPr>
          <p:cNvSpPr>
            <a:spLocks noGrp="1"/>
          </p:cNvSpPr>
          <p:nvPr>
            <p:ph idx="1"/>
          </p:nvPr>
        </p:nvSpPr>
        <p:spPr>
          <a:xfrm>
            <a:off x="661219" y="1389016"/>
            <a:ext cx="8915399" cy="5690209"/>
          </a:xfrm>
        </p:spPr>
        <p:txBody>
          <a:bodyPr>
            <a:normAutofit fontScale="62500" lnSpcReduction="20000"/>
          </a:bodyPr>
          <a:lstStyle/>
          <a:p>
            <a:pPr marL="0" indent="0">
              <a:buNone/>
            </a:pPr>
            <a:r>
              <a:rPr lang="en-US" sz="2600" dirty="0"/>
              <a:t>The user datagram protocol (UDP) is called a connectionless, unreliable transport protocol. It does not add anything to the services of IP except to provide process-to-process communication instead of host-to-host communication. The UDP packet structure is as follows:</a:t>
            </a:r>
          </a:p>
          <a:p>
            <a:pPr marL="0" indent="0">
              <a:buNone/>
            </a:pPr>
            <a:endParaRPr lang="en-US" sz="2600" dirty="0"/>
          </a:p>
          <a:p>
            <a:r>
              <a:rPr lang="en-US" sz="2600" b="1" dirty="0">
                <a:hlinkClick r:id="rId2"/>
              </a:rPr>
              <a:t>Source Port</a:t>
            </a:r>
            <a:r>
              <a:rPr lang="en-US" sz="2600" b="1" dirty="0"/>
              <a:t> (16 bits):</a:t>
            </a:r>
            <a:endParaRPr lang="en-US" sz="2600" dirty="0"/>
          </a:p>
          <a:p>
            <a:pPr fontAlgn="ctr"/>
            <a:r>
              <a:rPr lang="en-US" sz="2600" dirty="0"/>
              <a:t>This field indicates the port number of the sending application. It's used as a return address if a response is needed. </a:t>
            </a:r>
          </a:p>
          <a:p>
            <a:r>
              <a:rPr lang="en-US" sz="2600" b="1" dirty="0">
                <a:hlinkClick r:id="rId3"/>
              </a:rPr>
              <a:t>Destination Port</a:t>
            </a:r>
            <a:r>
              <a:rPr lang="en-US" sz="2600" b="1" dirty="0"/>
              <a:t> (16 bits):</a:t>
            </a:r>
            <a:endParaRPr lang="en-US" sz="2600" dirty="0"/>
          </a:p>
          <a:p>
            <a:pPr fontAlgn="ctr"/>
            <a:r>
              <a:rPr lang="en-US" sz="2600" dirty="0"/>
              <a:t>This field indicates the port number of the receiving application. It specifies which application on the receiving end should handle the incoming data. </a:t>
            </a:r>
          </a:p>
          <a:p>
            <a:r>
              <a:rPr lang="en-US" sz="2600" b="1" dirty="0">
                <a:hlinkClick r:id="rId4"/>
              </a:rPr>
              <a:t>Length</a:t>
            </a:r>
            <a:r>
              <a:rPr lang="en-US" sz="2600" b="1" dirty="0"/>
              <a:t> (16 bits):</a:t>
            </a:r>
            <a:endParaRPr lang="en-US" sz="2600" dirty="0"/>
          </a:p>
          <a:p>
            <a:pPr fontAlgn="ctr"/>
            <a:r>
              <a:rPr lang="en-US" sz="2600" dirty="0"/>
              <a:t>This field indicates the total length of the UDP datagram in bytes, including both the header and the data payload. The maximum theoretical size of a UDP datagram is 65,535 bytes, but the actual limit might be lower due to the underlying IP protocol. </a:t>
            </a:r>
          </a:p>
          <a:p>
            <a:r>
              <a:rPr lang="en-US" sz="2600" b="1" dirty="0">
                <a:hlinkClick r:id="rId5"/>
              </a:rPr>
              <a:t>Checksum</a:t>
            </a:r>
            <a:r>
              <a:rPr lang="en-US" sz="2600" b="1" dirty="0"/>
              <a:t> (16 bits):</a:t>
            </a:r>
            <a:endParaRPr lang="en-US" sz="2600" dirty="0"/>
          </a:p>
          <a:p>
            <a:r>
              <a:rPr lang="en-US" sz="2600" dirty="0"/>
              <a:t>This field is used for error detection. It allows the receiving end to verify if the header and data have been corrupted during transmission. </a:t>
            </a:r>
          </a:p>
          <a:p>
            <a:pPr marL="0" indent="0">
              <a:buNone/>
            </a:pPr>
            <a:r>
              <a:rPr lang="en-US" sz="2600"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65798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79CA2-D969-F18A-D155-D66425006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D4EC6C-ECD6-EFCE-4B89-260D1CA30FE1}"/>
              </a:ext>
            </a:extLst>
          </p:cNvPr>
          <p:cNvSpPr>
            <a:spLocks noGrp="1"/>
          </p:cNvSpPr>
          <p:nvPr>
            <p:ph type="title"/>
          </p:nvPr>
        </p:nvSpPr>
        <p:spPr>
          <a:xfrm>
            <a:off x="430695" y="286012"/>
            <a:ext cx="10515600" cy="469762"/>
          </a:xfrm>
        </p:spPr>
        <p:txBody>
          <a:bodyPr>
            <a:noAutofit/>
          </a:bodyPr>
          <a:lstStyle/>
          <a:p>
            <a:r>
              <a:rPr lang="en-US" sz="3200" b="1" dirty="0"/>
              <a:t>Socket Programming:</a:t>
            </a:r>
            <a:endParaRPr lang="en-US" sz="32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3A2E9A8-6436-D8D8-ACEE-5DD2F103AD92}"/>
              </a:ext>
            </a:extLst>
          </p:cNvPr>
          <p:cNvSpPr>
            <a:spLocks noGrp="1"/>
          </p:cNvSpPr>
          <p:nvPr>
            <p:ph idx="1"/>
          </p:nvPr>
        </p:nvSpPr>
        <p:spPr>
          <a:xfrm>
            <a:off x="508368" y="997711"/>
            <a:ext cx="9709058" cy="5574277"/>
          </a:xfrm>
        </p:spPr>
        <p:txBody>
          <a:bodyPr>
            <a:normAutofit/>
          </a:bodyPr>
          <a:lstStyle/>
          <a:p>
            <a:r>
              <a:rPr lang="en-US" b="1" dirty="0"/>
              <a:t>Developer’s Job in Socket Programming</a:t>
            </a:r>
          </a:p>
          <a:p>
            <a:pPr>
              <a:buFont typeface="Arial" panose="020B0604020202020204" pitchFamily="34" charset="0"/>
              <a:buChar char="•"/>
            </a:pPr>
            <a:r>
              <a:rPr lang="en-US" dirty="0"/>
              <a:t>When creating a network application, the main job of a developer is to </a:t>
            </a:r>
            <a:r>
              <a:rPr lang="en-US" b="1" dirty="0"/>
              <a:t>write code</a:t>
            </a:r>
            <a:r>
              <a:rPr lang="en-US" dirty="0"/>
              <a:t> for:</a:t>
            </a:r>
          </a:p>
          <a:p>
            <a:pPr>
              <a:buFont typeface="Arial" panose="020B0604020202020204" pitchFamily="34" charset="0"/>
              <a:buChar char="•"/>
            </a:pPr>
            <a:r>
              <a:rPr lang="en-US" dirty="0"/>
              <a:t>The </a:t>
            </a:r>
            <a:r>
              <a:rPr lang="en-US" b="1" dirty="0"/>
              <a:t>client-side program</a:t>
            </a:r>
            <a:endParaRPr lang="en-US" dirty="0"/>
          </a:p>
          <a:p>
            <a:pPr>
              <a:buFont typeface="Arial" panose="020B0604020202020204" pitchFamily="34" charset="0"/>
              <a:buChar char="•"/>
            </a:pPr>
            <a:r>
              <a:rPr lang="en-US" dirty="0"/>
              <a:t>The </a:t>
            </a:r>
            <a:r>
              <a:rPr lang="en-US" b="1" dirty="0"/>
              <a:t>server-side program</a:t>
            </a:r>
            <a:endParaRPr lang="en-US" dirty="0"/>
          </a:p>
          <a:p>
            <a:pPr>
              <a:buFont typeface="Arial" panose="020B0604020202020204" pitchFamily="34" charset="0"/>
              <a:buChar char="•"/>
            </a:pPr>
            <a:r>
              <a:rPr lang="en-US" dirty="0"/>
              <a:t>This whole process is called </a:t>
            </a:r>
            <a:r>
              <a:rPr lang="en-US" b="1" dirty="0"/>
              <a:t>socket programming</a:t>
            </a:r>
            <a:r>
              <a:rPr lang="en-US" dirty="0"/>
              <a:t>.</a:t>
            </a:r>
          </a:p>
          <a:p>
            <a:pPr>
              <a:buFont typeface="Arial" panose="020B0604020202020204" pitchFamily="34" charset="0"/>
              <a:buChar char="•"/>
            </a:pPr>
            <a:endParaRPr lang="en-US" dirty="0"/>
          </a:p>
          <a:p>
            <a:r>
              <a:rPr lang="en-US" b="1" dirty="0"/>
              <a:t>TCP vs UDP (Choosing the Protocol)</a:t>
            </a:r>
          </a:p>
          <a:p>
            <a:pPr>
              <a:buFont typeface="Arial" panose="020B0604020202020204" pitchFamily="34" charset="0"/>
              <a:buChar char="•"/>
            </a:pPr>
            <a:r>
              <a:rPr lang="en-US" dirty="0"/>
              <a:t>Before writing the program, the developer must decide:</a:t>
            </a:r>
          </a:p>
          <a:p>
            <a:pPr>
              <a:buFont typeface="Arial" panose="020B0604020202020204" pitchFamily="34" charset="0"/>
              <a:buChar char="•"/>
            </a:pPr>
            <a:r>
              <a:rPr lang="en-US" dirty="0"/>
              <a:t>Use </a:t>
            </a:r>
            <a:r>
              <a:rPr lang="en-US" b="1" dirty="0"/>
              <a:t>TCP</a:t>
            </a:r>
            <a:r>
              <a:rPr lang="en-US" dirty="0"/>
              <a:t> (reliable, connection-based) or</a:t>
            </a:r>
          </a:p>
          <a:p>
            <a:pPr>
              <a:buFont typeface="Arial" panose="020B0604020202020204" pitchFamily="34" charset="0"/>
              <a:buChar char="•"/>
            </a:pPr>
            <a:r>
              <a:rPr lang="en-US" dirty="0"/>
              <a:t>Use </a:t>
            </a:r>
            <a:r>
              <a:rPr lang="en-US" b="1" dirty="0"/>
              <a:t>UDP</a:t>
            </a:r>
            <a:r>
              <a:rPr lang="en-US" dirty="0"/>
              <a:t> (faster, no connection, less reliable)</a:t>
            </a:r>
          </a:p>
          <a:p>
            <a:pPr>
              <a:buFont typeface="Arial" panose="020B0604020202020204" pitchFamily="34" charset="0"/>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329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430695" y="286012"/>
            <a:ext cx="10515600" cy="469762"/>
          </a:xfrm>
        </p:spPr>
        <p:txBody>
          <a:bodyPr>
            <a:noAutofit/>
          </a:bodyPr>
          <a:lstStyle/>
          <a:p>
            <a:r>
              <a:rPr lang="en-US" sz="3200" b="1" dirty="0"/>
              <a:t>Socket Programming:</a:t>
            </a:r>
            <a:endParaRPr lang="en-US"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19EFFBF-192C-E165-233A-AA2D73F49E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0695" y="1132205"/>
            <a:ext cx="8477608" cy="4274682"/>
          </a:xfrm>
        </p:spPr>
      </p:pic>
    </p:spTree>
    <p:extLst>
      <p:ext uri="{BB962C8B-B14F-4D97-AF65-F5344CB8AC3E}">
        <p14:creationId xmlns:p14="http://schemas.microsoft.com/office/powerpoint/2010/main" val="2821556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79CBEAC-656E-2E5B-B0F8-EAF7C71B5E13}"/>
              </a:ext>
            </a:extLst>
          </p:cNvPr>
          <p:cNvSpPr txBox="1"/>
          <p:nvPr/>
        </p:nvSpPr>
        <p:spPr>
          <a:xfrm>
            <a:off x="738969" y="2715236"/>
            <a:ext cx="8950187" cy="923330"/>
          </a:xfrm>
          <a:prstGeom prst="rect">
            <a:avLst/>
          </a:prstGeom>
          <a:noFill/>
        </p:spPr>
        <p:txBody>
          <a:bodyPr wrap="square" rtlCol="0">
            <a:spAutoFit/>
          </a:bodyPr>
          <a:lstStyle/>
          <a:p>
            <a:pPr algn="ctr"/>
            <a:r>
              <a:rPr lang="en-US" sz="5400" dirty="0"/>
              <a:t>Thank You</a:t>
            </a:r>
          </a:p>
        </p:txBody>
      </p:sp>
    </p:spTree>
    <p:extLst>
      <p:ext uri="{BB962C8B-B14F-4D97-AF65-F5344CB8AC3E}">
        <p14:creationId xmlns:p14="http://schemas.microsoft.com/office/powerpoint/2010/main" val="321892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UDP Operations:</a:t>
            </a: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491614" y="1238865"/>
            <a:ext cx="9901084" cy="4475100"/>
          </a:xfrm>
        </p:spPr>
        <p:txBody>
          <a:bodyPr>
            <a:normAutofit fontScale="92500" lnSpcReduction="10000"/>
          </a:bodyPr>
          <a:lstStyle/>
          <a:p>
            <a:pPr marL="0" indent="0">
              <a:buNone/>
            </a:pPr>
            <a:r>
              <a:rPr lang="en-US" dirty="0"/>
              <a:t>UDP uses concepts common to the transport layer. </a:t>
            </a:r>
          </a:p>
          <a:p>
            <a:pPr marL="0" indent="0">
              <a:buNone/>
            </a:pPr>
            <a:r>
              <a:rPr lang="en-US" b="1" dirty="0"/>
              <a:t>Connectionless Services: </a:t>
            </a:r>
            <a:r>
              <a:rPr lang="en-US" dirty="0"/>
              <a:t>UDP provides connectionless service, meaning that each user datagram sent by UDP is independent. There is no relationship between the different user datagrams even if they are coming from the same source process and going to the same destination process. The user datagrams are not numbered and there is no connection establishment and no connection termination, which means each user datagram can travel on a different path. Stream of data cannot be sent; it should get fragmented.</a:t>
            </a:r>
          </a:p>
          <a:p>
            <a:pPr marL="0" indent="0">
              <a:buNone/>
            </a:pPr>
            <a:r>
              <a:rPr lang="en-US" b="1" dirty="0"/>
              <a:t>Flow and Error Control: </a:t>
            </a:r>
            <a:r>
              <a:rPr lang="en-US" dirty="0"/>
              <a:t>UDP is a very simple, unreliable transport protocol that does not provide flow control. The receiver may overflow with incoming messages. There is an error control mechanism in UDP, only uses </a:t>
            </a:r>
            <a:r>
              <a:rPr lang="en-US" b="1" dirty="0"/>
              <a:t>checksum</a:t>
            </a:r>
            <a:r>
              <a:rPr lang="en-US" dirty="0"/>
              <a:t> to detect errors., which means the sender does not know if a message has been lost or duplicated. When the receiver detects an error through the checksum, the user datagram is silently discarded. </a:t>
            </a:r>
          </a:p>
          <a:p>
            <a:pPr marL="0" indent="0">
              <a:buNone/>
            </a:pPr>
            <a:r>
              <a:rPr lang="en-US" b="1" dirty="0"/>
              <a:t>Encapsulation and Decapsulation: </a:t>
            </a:r>
            <a:r>
              <a:rPr lang="en-US" dirty="0"/>
              <a:t>To send a message from one process to another, the UDP protocol encapsulates and decapsulates messages in an IP datagram.</a:t>
            </a:r>
          </a:p>
          <a:p>
            <a:pPr marL="0" indent="0">
              <a:buNone/>
            </a:pPr>
            <a:r>
              <a:rPr lang="en-US" b="1" dirty="0"/>
              <a:t>Queuing: </a:t>
            </a:r>
            <a:r>
              <a:rPr lang="en-US" dirty="0"/>
              <a:t>Queuing in UDP simply refers to requesting a port number for client processes and using that port number for the process-to-process delivery of messages.</a:t>
            </a:r>
          </a:p>
        </p:txBody>
      </p:sp>
    </p:spTree>
    <p:extLst>
      <p:ext uri="{BB962C8B-B14F-4D97-AF65-F5344CB8AC3E}">
        <p14:creationId xmlns:p14="http://schemas.microsoft.com/office/powerpoint/2010/main" val="3761209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UDP Characteristics and Applications: </a:t>
            </a: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200" y="1133061"/>
            <a:ext cx="10515600" cy="4580904"/>
          </a:xfrm>
        </p:spPr>
        <p:txBody>
          <a:bodyPr>
            <a:normAutofit/>
          </a:bodyPr>
          <a:lstStyle/>
          <a:p>
            <a:pPr marL="0" indent="0">
              <a:buNone/>
            </a:pPr>
            <a:r>
              <a:rPr lang="en-US" dirty="0"/>
              <a:t>• UDP allows very simple data transmission without any error detection. So, it can be used in networking applications like VOIP, streaming media, etc. where the loss of a few packets can be tolerated and still function appropriately. </a:t>
            </a:r>
          </a:p>
          <a:p>
            <a:pPr marL="0" indent="0">
              <a:buNone/>
            </a:pPr>
            <a:r>
              <a:rPr lang="en-US" dirty="0"/>
              <a:t>• UDP is suitable for multicasting since multicasting capability is embedded in UDP software but not in TCP software.</a:t>
            </a:r>
          </a:p>
          <a:p>
            <a:pPr marL="0" indent="0">
              <a:buNone/>
            </a:pPr>
            <a:r>
              <a:rPr lang="en-US" dirty="0"/>
              <a:t>• UDP is used for management processes such as SNMP. </a:t>
            </a:r>
          </a:p>
          <a:p>
            <a:pPr marL="0" indent="0">
              <a:buNone/>
            </a:pPr>
            <a:r>
              <a:rPr lang="en-US" dirty="0"/>
              <a:t>• UDP is used for some route updating protocols such as RIP. </a:t>
            </a:r>
          </a:p>
          <a:p>
            <a:pPr marL="0" indent="0">
              <a:buNone/>
            </a:pPr>
            <a:r>
              <a:rPr lang="en-US" dirty="0"/>
              <a:t>• UDP is used by Dynamic Host Configuration Protocol (DHCP) to assign IP addresses to systems dynamically. </a:t>
            </a:r>
          </a:p>
          <a:p>
            <a:pPr marL="0" indent="0">
              <a:buNone/>
            </a:pPr>
            <a:r>
              <a:rPr lang="en-US" dirty="0"/>
              <a:t>• UDP is an ideal protocol for network applications where latency is critical such as gaming and voice and video communications</a:t>
            </a:r>
          </a:p>
        </p:txBody>
      </p:sp>
    </p:spTree>
    <p:extLst>
      <p:ext uri="{BB962C8B-B14F-4D97-AF65-F5344CB8AC3E}">
        <p14:creationId xmlns:p14="http://schemas.microsoft.com/office/powerpoint/2010/main" val="132421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latin typeface="Times New Roman" panose="02020603050405020304" pitchFamily="18" charset="0"/>
                <a:cs typeface="Times New Roman" panose="02020603050405020304" pitchFamily="18" charset="0"/>
              </a:rPr>
              <a:t>Transmission Control Protocol (TCP):</a:t>
            </a: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200" y="1133061"/>
            <a:ext cx="10515600" cy="4580904"/>
          </a:xfrm>
        </p:spPr>
        <p:txBody>
          <a:bodyPr>
            <a:normAutofit/>
          </a:bodyPr>
          <a:lstStyle/>
          <a:p>
            <a:pPr marL="0" indent="0">
              <a:buNone/>
            </a:pPr>
            <a:r>
              <a:rPr lang="en-US" dirty="0"/>
              <a:t>TCP is a transport layer protocol for process-to-process communication like UDP. It is a connection oriented, reliable transport protocol. TCP creates a virtual connection between two TCP clients to send data. In addition, TCP uses flow and error control mechanisms at the transport level.</a:t>
            </a:r>
          </a:p>
          <a:p>
            <a:pPr marL="0" indent="0">
              <a:buNone/>
            </a:pPr>
            <a:r>
              <a:rPr lang="en-US" b="1" dirty="0"/>
              <a:t> </a:t>
            </a:r>
            <a:r>
              <a:rPr lang="en-US" sz="2000" b="1" dirty="0"/>
              <a:t>TCP Operations: </a:t>
            </a:r>
            <a:r>
              <a:rPr lang="en-US" sz="2000" dirty="0"/>
              <a:t>Various services and operations of TCP are as follows: </a:t>
            </a:r>
          </a:p>
          <a:p>
            <a:pPr marL="0" indent="0">
              <a:buNone/>
            </a:pPr>
            <a:r>
              <a:rPr lang="en-US" b="1" dirty="0"/>
              <a:t>Process-to-Process Communication: </a:t>
            </a:r>
            <a:r>
              <a:rPr lang="en-US" dirty="0"/>
              <a:t>Like UDP, TCP provides process-to-process communication using port numbers. </a:t>
            </a:r>
          </a:p>
          <a:p>
            <a:pPr marL="0" indent="0">
              <a:buNone/>
            </a:pPr>
            <a:r>
              <a:rPr lang="en-US" b="1" dirty="0"/>
              <a:t>Stream Delivery Service: </a:t>
            </a:r>
            <a:r>
              <a:rPr lang="en-US" dirty="0"/>
              <a:t>TCP is a stream-oriented protocol. It allows the sending process to deliver data as a stream of bytes and allows the receiving process to obtain data as a stream of bytes. TCP creates an environment in which the two processes seem to have a dedicated connection that carries their data across the internet. For flow control, TCP uses sending and receiving buffer that provides some storage for data packets in case of overflow. This prevents the loss of packets by synchronizing the flow rate.</a:t>
            </a:r>
          </a:p>
        </p:txBody>
      </p:sp>
    </p:spTree>
    <p:extLst>
      <p:ext uri="{BB962C8B-B14F-4D97-AF65-F5344CB8AC3E}">
        <p14:creationId xmlns:p14="http://schemas.microsoft.com/office/powerpoint/2010/main" val="173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1D18-DE02-A051-2E89-6875424BBB0D}"/>
              </a:ext>
            </a:extLst>
          </p:cNvPr>
          <p:cNvSpPr>
            <a:spLocks noGrp="1"/>
          </p:cNvSpPr>
          <p:nvPr>
            <p:ph type="title"/>
          </p:nvPr>
        </p:nvSpPr>
        <p:spPr>
          <a:xfrm>
            <a:off x="838200" y="365126"/>
            <a:ext cx="10515600" cy="469762"/>
          </a:xfrm>
        </p:spPr>
        <p:txBody>
          <a:bodyPr>
            <a:noAutofit/>
          </a:bodyPr>
          <a:lstStyle/>
          <a:p>
            <a:r>
              <a:rPr lang="en-US" sz="3200" b="1" dirty="0"/>
              <a:t>TCP Operations: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9CD9F4-7204-9068-8AD6-6280BA448609}"/>
              </a:ext>
            </a:extLst>
          </p:cNvPr>
          <p:cNvSpPr>
            <a:spLocks noGrp="1"/>
          </p:cNvSpPr>
          <p:nvPr>
            <p:ph idx="1"/>
          </p:nvPr>
        </p:nvSpPr>
        <p:spPr>
          <a:xfrm>
            <a:off x="838200" y="1133061"/>
            <a:ext cx="10515600" cy="4580904"/>
          </a:xfrm>
        </p:spPr>
        <p:txBody>
          <a:bodyPr>
            <a:normAutofit/>
          </a:bodyPr>
          <a:lstStyle/>
          <a:p>
            <a:pPr marL="0" indent="0">
              <a:buNone/>
            </a:pPr>
            <a:r>
              <a:rPr lang="en-US" b="1" dirty="0"/>
              <a:t>Full-Duplex Communication: </a:t>
            </a:r>
            <a:r>
              <a:rPr lang="en-US" dirty="0"/>
              <a:t>TCP offers full-duplex services in which data can flow in both directions at the same time. Each TCP then has to send and receive a buffer, and segments move in both directions.</a:t>
            </a:r>
          </a:p>
          <a:p>
            <a:pPr marL="0" indent="0">
              <a:buNone/>
            </a:pPr>
            <a:r>
              <a:rPr lang="en-US" b="1" dirty="0"/>
              <a:t>Connection-Oriented Service: </a:t>
            </a:r>
            <a:r>
              <a:rPr lang="en-US" dirty="0"/>
              <a:t>When a process at site A wants to send and receive data from another process at site B, the following occurs: </a:t>
            </a:r>
          </a:p>
          <a:p>
            <a:pPr marL="0" indent="0">
              <a:buNone/>
            </a:pPr>
            <a:r>
              <a:rPr lang="en-US" dirty="0"/>
              <a:t>• The two TCPs establish a connection between them. </a:t>
            </a:r>
          </a:p>
          <a:p>
            <a:pPr marL="0" indent="0">
              <a:buNone/>
            </a:pPr>
            <a:r>
              <a:rPr lang="en-US" dirty="0"/>
              <a:t>• Data are exchanged in both directions. </a:t>
            </a:r>
          </a:p>
          <a:p>
            <a:pPr marL="0" indent="0">
              <a:buNone/>
            </a:pPr>
            <a:r>
              <a:rPr lang="en-US" dirty="0"/>
              <a:t>• The connection is terminated.</a:t>
            </a:r>
          </a:p>
          <a:p>
            <a:pPr marL="0" indent="0">
              <a:buNone/>
            </a:pPr>
            <a:r>
              <a:rPr lang="en-US" dirty="0"/>
              <a:t> Note that this is a virtual connection, not a physical connection. </a:t>
            </a:r>
          </a:p>
          <a:p>
            <a:pPr marL="0" indent="0">
              <a:buNone/>
            </a:pPr>
            <a:r>
              <a:rPr lang="en-US" b="1" dirty="0"/>
              <a:t>Reliable Service: </a:t>
            </a:r>
            <a:r>
              <a:rPr lang="en-US" dirty="0"/>
              <a:t>TCP is a reliable transport protocol. It uses an acknowledgment mechanism to check the safe arrival of data. This is possible due to efficient error control mechanisms</a:t>
            </a:r>
          </a:p>
        </p:txBody>
      </p:sp>
    </p:spTree>
    <p:extLst>
      <p:ext uri="{BB962C8B-B14F-4D97-AF65-F5344CB8AC3E}">
        <p14:creationId xmlns:p14="http://schemas.microsoft.com/office/powerpoint/2010/main" val="11384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904F8-18DA-FBC8-4612-315E5190DB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985A5-5DCA-8583-DADD-A8F6F9577FCF}"/>
              </a:ext>
            </a:extLst>
          </p:cNvPr>
          <p:cNvSpPr>
            <a:spLocks noGrp="1"/>
          </p:cNvSpPr>
          <p:nvPr>
            <p:ph type="title"/>
          </p:nvPr>
        </p:nvSpPr>
        <p:spPr>
          <a:xfrm>
            <a:off x="838200" y="365126"/>
            <a:ext cx="10515600" cy="469762"/>
          </a:xfrm>
        </p:spPr>
        <p:txBody>
          <a:bodyPr>
            <a:noAutofit/>
          </a:bodyPr>
          <a:lstStyle/>
          <a:p>
            <a:r>
              <a:rPr lang="en-US" sz="3200" b="1" dirty="0"/>
              <a:t>TCP Packet Format:</a:t>
            </a:r>
            <a:endParaRPr lang="en-US" sz="3200" b="1" dirty="0">
              <a:latin typeface="Times New Roman" panose="02020603050405020304" pitchFamily="18" charset="0"/>
              <a:cs typeface="Times New Roman" panose="02020603050405020304" pitchFamily="18" charset="0"/>
            </a:endParaRPr>
          </a:p>
        </p:txBody>
      </p:sp>
      <p:pic>
        <p:nvPicPr>
          <p:cNvPr id="1026" name="Picture 2" descr="TCP Packet Format">
            <a:extLst>
              <a:ext uri="{FF2B5EF4-FFF2-40B4-BE49-F238E27FC236}">
                <a16:creationId xmlns:a16="http://schemas.microsoft.com/office/drawing/2014/main" id="{E9B54921-6478-A66A-4412-C46E07A0C66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73726" y="1803579"/>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758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189</TotalTime>
  <Words>5058</Words>
  <Application>Microsoft Office PowerPoint</Application>
  <PresentationFormat>Widescreen</PresentationFormat>
  <Paragraphs>294</Paragraphs>
  <Slides>42</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Nunito</vt:lpstr>
      <vt:lpstr>Times New Roman</vt:lpstr>
      <vt:lpstr>Trebuchet MS</vt:lpstr>
      <vt:lpstr>Wingdings</vt:lpstr>
      <vt:lpstr>Wingdings 3</vt:lpstr>
      <vt:lpstr>Facet</vt:lpstr>
      <vt:lpstr>Transport Layer</vt:lpstr>
      <vt:lpstr>Transport Layer</vt:lpstr>
      <vt:lpstr>User Datagram Protocol (UDP):</vt:lpstr>
      <vt:lpstr>User Datagram Protocol (UDP):</vt:lpstr>
      <vt:lpstr>UDP Operations:</vt:lpstr>
      <vt:lpstr>UDP Characteristics and Applications: </vt:lpstr>
      <vt:lpstr>Transmission Control Protocol (TCP):</vt:lpstr>
      <vt:lpstr>TCP Operations:</vt:lpstr>
      <vt:lpstr>TCP Packet Format:</vt:lpstr>
      <vt:lpstr>TCP Packet Format:</vt:lpstr>
      <vt:lpstr>TCP Packet Format:</vt:lpstr>
      <vt:lpstr>TCP Features and Characteristics: </vt:lpstr>
      <vt:lpstr>Three-Way Handshaking:</vt:lpstr>
      <vt:lpstr>Three-Way Handshaking:</vt:lpstr>
      <vt:lpstr>Key Differences Between TCP and UDP</vt:lpstr>
      <vt:lpstr>Connection-Oriented Services:</vt:lpstr>
      <vt:lpstr>Connection-less Services:</vt:lpstr>
      <vt:lpstr>Congestion Control: </vt:lpstr>
      <vt:lpstr>Congestion Control Principle: </vt:lpstr>
      <vt:lpstr>Congestion Control Principle: </vt:lpstr>
      <vt:lpstr>Open Loop Congestion Control:</vt:lpstr>
      <vt:lpstr>Open Loop Congestion Control:</vt:lpstr>
      <vt:lpstr>Closed Loop Congestion Control:</vt:lpstr>
      <vt:lpstr>Closed Loop Congestion Control:</vt:lpstr>
      <vt:lpstr>Closed Loop Congestion Control:</vt:lpstr>
      <vt:lpstr>TCP Congestion Control:</vt:lpstr>
      <vt:lpstr>TCP Congestion Control:</vt:lpstr>
      <vt:lpstr>Traffic Shaping:</vt:lpstr>
      <vt:lpstr>Traffic Shaping:</vt:lpstr>
      <vt:lpstr>Traffic Shaping:</vt:lpstr>
      <vt:lpstr>Traffic Shaping:</vt:lpstr>
      <vt:lpstr>Traffic Shaping:</vt:lpstr>
      <vt:lpstr>Traffic Shaping:</vt:lpstr>
      <vt:lpstr>Queuing Techniques for Scheduling: </vt:lpstr>
      <vt:lpstr>Queuing Techniques for Scheduling: </vt:lpstr>
      <vt:lpstr>Queuing Techniques for Scheduling: </vt:lpstr>
      <vt:lpstr>Introduction to Ports and Sockets: (Port Addressing/Socket Addressing)</vt:lpstr>
      <vt:lpstr>Introduction to Ports and Sockets: (Port Addressing/Socket Addressing)</vt:lpstr>
      <vt:lpstr>Socket Programming:</vt:lpstr>
      <vt:lpstr>Socket Programming:</vt:lpstr>
      <vt:lpstr>Socket Programming: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dc:title>
  <dc:creator>ACER</dc:creator>
  <cp:lastModifiedBy>Ayush Tuladhar</cp:lastModifiedBy>
  <cp:revision>83</cp:revision>
  <dcterms:created xsi:type="dcterms:W3CDTF">2023-04-15T10:47:00Z</dcterms:created>
  <dcterms:modified xsi:type="dcterms:W3CDTF">2025-10-28T06:07:17Z</dcterms:modified>
</cp:coreProperties>
</file>