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81" r:id="rId5"/>
    <p:sldId id="284" r:id="rId6"/>
    <p:sldId id="299" r:id="rId7"/>
    <p:sldId id="261" r:id="rId8"/>
    <p:sldId id="293" r:id="rId9"/>
    <p:sldId id="273" r:id="rId10"/>
    <p:sldId id="279" r:id="rId11"/>
    <p:sldId id="294" r:id="rId12"/>
    <p:sldId id="295" r:id="rId13"/>
    <p:sldId id="296" r:id="rId14"/>
    <p:sldId id="297" r:id="rId15"/>
    <p:sldId id="298" r:id="rId16"/>
    <p:sldId id="265" r:id="rId17"/>
    <p:sldId id="277"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p:scale>
          <a:sx n="74" d="100"/>
          <a:sy n="74" d="100"/>
        </p:scale>
        <p:origin x="1042" y="163"/>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A2B5C-B12A-67F5-B132-70871A32BB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D967A8-1035-5B1C-5512-4F1E89D88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2D2518-1EBC-B63B-9F3A-69DCC71FEC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AD1252-176D-C92A-425F-A124CA750003}"/>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2611906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5F71D-C5DE-A0AC-37AC-EF54050E4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84990E-9EF0-0BE9-B2E6-99A5FF52C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8DB822-B862-A277-3011-BED400BDD4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76705F-3C2F-DB31-F97B-B007CE1CADB4}"/>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76018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06A79-1D71-0EA1-8413-87ED0C9E6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8DD877-43EF-B9D8-2232-C0C77BCB69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DC65CD-4828-A13E-9FB3-4B023277EA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67559B8-704F-0E85-78FD-47BB2544A8DC}"/>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4222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D7275-55E0-DFC5-FCFB-F7E5816ED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20FB3A-72AE-140B-2451-F19DACF9DC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F1D7D-F25D-C17E-B48C-3BDE4B630B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D0DDFC-C756-339D-27A9-F5DC0B84E2E6}"/>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52656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73F3B-68F7-5D08-F6A1-8C32EC4150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0B5DFA-4647-6674-A4F3-37AF9BCA3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3D3BBA-BB8B-ED1C-F7F9-CBB08F5FB2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4B3317-D47C-BF1A-F7EB-22898F2A790E}"/>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279615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008FC-BA48-9741-885E-6B34DD552E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179C4-8F12-22F2-9F5A-12F2ED38F7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8626DD-FF2B-36CA-6652-0D3F1AF50C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AF5D4-6DB2-05F3-78D9-03EA87019243}"/>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96233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D1A1B-3244-2554-EEDC-99E65D050D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48308-27F9-BFCD-CFDA-2053D2A390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4EB72F-B0E1-3F04-EB71-9FF9D5AA20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10AA63-D304-02EC-03BD-CD25E5E18A17}"/>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51820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12/16/2024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634181"/>
            <a:ext cx="9144000" cy="2286000"/>
          </a:xfrm>
        </p:spPr>
        <p:txBody>
          <a:bodyPr/>
          <a:lstStyle/>
          <a:p>
            <a:r>
              <a:rPr lang="en-US" dirty="0"/>
              <a:t>Library Management System</a:t>
            </a:r>
          </a:p>
        </p:txBody>
      </p:sp>
      <p:sp>
        <p:nvSpPr>
          <p:cNvPr id="2" name="Title 5">
            <a:extLst>
              <a:ext uri="{FF2B5EF4-FFF2-40B4-BE49-F238E27FC236}">
                <a16:creationId xmlns:a16="http://schemas.microsoft.com/office/drawing/2014/main" id="{8969B376-E242-89F7-6357-B72C81D6C268}"/>
              </a:ext>
            </a:extLst>
          </p:cNvPr>
          <p:cNvSpPr txBox="1">
            <a:spLocks/>
          </p:cNvSpPr>
          <p:nvPr/>
        </p:nvSpPr>
        <p:spPr>
          <a:xfrm>
            <a:off x="356419" y="3927986"/>
            <a:ext cx="3338051" cy="228600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000" dirty="0"/>
              <a:t>M. Ayub Khan</a:t>
            </a:r>
          </a:p>
          <a:p>
            <a:pPr algn="l"/>
            <a:r>
              <a:rPr lang="en-US" sz="2000" dirty="0"/>
              <a:t>Abdul mouiz</a:t>
            </a:r>
          </a:p>
          <a:p>
            <a:pPr algn="l"/>
            <a:r>
              <a:rPr lang="en-US" sz="2000" dirty="0"/>
              <a:t>Emaan Hassan</a:t>
            </a:r>
          </a:p>
          <a:p>
            <a:pPr algn="l"/>
            <a:r>
              <a:rPr lang="en-US" sz="2000" dirty="0"/>
              <a:t>Rida Fatima</a:t>
            </a:r>
          </a:p>
        </p:txBody>
      </p:sp>
    </p:spTree>
    <p:extLst>
      <p:ext uri="{BB962C8B-B14F-4D97-AF65-F5344CB8AC3E}">
        <p14:creationId xmlns:p14="http://schemas.microsoft.com/office/powerpoint/2010/main" val="63926476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8291C-9C17-EDA5-32D4-B550C120D811}"/>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0FD60321-16DC-29A1-1FE4-9A417461E39C}"/>
              </a:ext>
            </a:extLst>
          </p:cNvPr>
          <p:cNvSpPr>
            <a:spLocks noGrp="1"/>
          </p:cNvSpPr>
          <p:nvPr>
            <p:ph type="title"/>
          </p:nvPr>
        </p:nvSpPr>
        <p:spPr>
          <a:xfrm>
            <a:off x="397621" y="1759719"/>
            <a:ext cx="3914606" cy="853440"/>
          </a:xfrm>
        </p:spPr>
        <p:txBody>
          <a:bodyPr/>
          <a:lstStyle/>
          <a:p>
            <a:r>
              <a:rPr lang="en-US" cap="none" dirty="0" err="1"/>
              <a:t>issueBook</a:t>
            </a:r>
            <a:r>
              <a:rPr lang="en-US" cap="none" dirty="0"/>
              <a:t>()</a:t>
            </a:r>
          </a:p>
        </p:txBody>
      </p:sp>
      <p:sp>
        <p:nvSpPr>
          <p:cNvPr id="3" name="Content Placeholder 2">
            <a:extLst>
              <a:ext uri="{FF2B5EF4-FFF2-40B4-BE49-F238E27FC236}">
                <a16:creationId xmlns:a16="http://schemas.microsoft.com/office/drawing/2014/main" id="{7F53573A-8CF7-3382-0D19-4D5ECE3863D2}"/>
              </a:ext>
            </a:extLst>
          </p:cNvPr>
          <p:cNvSpPr>
            <a:spLocks noGrp="1"/>
          </p:cNvSpPr>
          <p:nvPr>
            <p:ph sz="quarter" idx="13"/>
          </p:nvPr>
        </p:nvSpPr>
        <p:spPr>
          <a:xfrm>
            <a:off x="397621" y="2613159"/>
            <a:ext cx="5212079" cy="1366807"/>
          </a:xfrm>
        </p:spPr>
        <p:txBody>
          <a:bodyPr>
            <a:normAutofit/>
          </a:bodyPr>
          <a:lstStyle/>
          <a:p>
            <a:r>
              <a:rPr lang="en-US" dirty="0"/>
              <a:t>This function allows users to issue a book by marking it as "issued." It ensures the book is available before issuing and prevents issuing the same book multiple times.</a:t>
            </a:r>
          </a:p>
        </p:txBody>
      </p:sp>
      <p:pic>
        <p:nvPicPr>
          <p:cNvPr id="11" name="Picture 10">
            <a:extLst>
              <a:ext uri="{FF2B5EF4-FFF2-40B4-BE49-F238E27FC236}">
                <a16:creationId xmlns:a16="http://schemas.microsoft.com/office/drawing/2014/main" id="{1F27B815-83BD-EDAB-55E9-58B7B6D26C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94318" y="2252354"/>
            <a:ext cx="4480571" cy="3202310"/>
          </a:xfrm>
          <a:prstGeom prst="rect">
            <a:avLst/>
          </a:prstGeom>
          <a:noFill/>
        </p:spPr>
      </p:pic>
      <p:sp>
        <p:nvSpPr>
          <p:cNvPr id="5" name="Rectangle 4">
            <a:extLst>
              <a:ext uri="{FF2B5EF4-FFF2-40B4-BE49-F238E27FC236}">
                <a16:creationId xmlns:a16="http://schemas.microsoft.com/office/drawing/2014/main" id="{E9FFB25B-7425-BD84-C2C0-5FC95920BF30}"/>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2307642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8EEF-0CDF-FDF2-959F-6A8A999A1E5C}"/>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7205ED21-8368-6AAC-3F53-9B9E54719FFE}"/>
              </a:ext>
            </a:extLst>
          </p:cNvPr>
          <p:cNvSpPr>
            <a:spLocks noGrp="1"/>
          </p:cNvSpPr>
          <p:nvPr>
            <p:ph type="title"/>
          </p:nvPr>
        </p:nvSpPr>
        <p:spPr>
          <a:xfrm>
            <a:off x="397621" y="1759719"/>
            <a:ext cx="3914606" cy="853440"/>
          </a:xfrm>
        </p:spPr>
        <p:txBody>
          <a:bodyPr/>
          <a:lstStyle/>
          <a:p>
            <a:r>
              <a:rPr lang="en-US" cap="none" dirty="0" err="1"/>
              <a:t>returnBook</a:t>
            </a:r>
            <a:r>
              <a:rPr lang="en-US" cap="none" dirty="0"/>
              <a:t>()</a:t>
            </a:r>
          </a:p>
        </p:txBody>
      </p:sp>
      <p:sp>
        <p:nvSpPr>
          <p:cNvPr id="3" name="Content Placeholder 2">
            <a:extLst>
              <a:ext uri="{FF2B5EF4-FFF2-40B4-BE49-F238E27FC236}">
                <a16:creationId xmlns:a16="http://schemas.microsoft.com/office/drawing/2014/main" id="{A8723E78-C1F4-E41E-1CCB-1E40E8ADD6B7}"/>
              </a:ext>
            </a:extLst>
          </p:cNvPr>
          <p:cNvSpPr>
            <a:spLocks noGrp="1"/>
          </p:cNvSpPr>
          <p:nvPr>
            <p:ph sz="quarter" idx="13"/>
          </p:nvPr>
        </p:nvSpPr>
        <p:spPr>
          <a:xfrm>
            <a:off x="397621" y="2613159"/>
            <a:ext cx="5212079" cy="1366807"/>
          </a:xfrm>
        </p:spPr>
        <p:txBody>
          <a:bodyPr>
            <a:normAutofit/>
          </a:bodyPr>
          <a:lstStyle/>
          <a:p>
            <a:r>
              <a:rPr lang="en-US" dirty="0"/>
              <a:t>This function enables users to return an issued book. It ensures the book was previously issued and updates its status accordingly, providing feedback for both successful and unsuccessful return attempts.</a:t>
            </a:r>
          </a:p>
        </p:txBody>
      </p:sp>
      <p:pic>
        <p:nvPicPr>
          <p:cNvPr id="11" name="Picture 10">
            <a:extLst>
              <a:ext uri="{FF2B5EF4-FFF2-40B4-BE49-F238E27FC236}">
                <a16:creationId xmlns:a16="http://schemas.microsoft.com/office/drawing/2014/main" id="{C0B6BA61-931F-9431-D6FC-0095DE7906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0908" y="2252354"/>
            <a:ext cx="4367391" cy="3202310"/>
          </a:xfrm>
          <a:prstGeom prst="rect">
            <a:avLst/>
          </a:prstGeom>
          <a:noFill/>
        </p:spPr>
      </p:pic>
      <p:sp>
        <p:nvSpPr>
          <p:cNvPr id="5" name="Rectangle 4">
            <a:extLst>
              <a:ext uri="{FF2B5EF4-FFF2-40B4-BE49-F238E27FC236}">
                <a16:creationId xmlns:a16="http://schemas.microsoft.com/office/drawing/2014/main" id="{0E3951A8-4864-DA66-F4D8-D49B23C3685D}"/>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12272598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8AD7-5547-3B60-2A8F-D35540874869}"/>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8A756897-7255-77DA-F1ED-7DA67389A935}"/>
              </a:ext>
            </a:extLst>
          </p:cNvPr>
          <p:cNvSpPr>
            <a:spLocks noGrp="1"/>
          </p:cNvSpPr>
          <p:nvPr>
            <p:ph type="title"/>
          </p:nvPr>
        </p:nvSpPr>
        <p:spPr>
          <a:xfrm>
            <a:off x="397621" y="1759719"/>
            <a:ext cx="4367390" cy="853440"/>
          </a:xfrm>
        </p:spPr>
        <p:txBody>
          <a:bodyPr/>
          <a:lstStyle/>
          <a:p>
            <a:r>
              <a:rPr lang="en-US" cap="none" dirty="0" err="1"/>
              <a:t>searchBookByShelf</a:t>
            </a:r>
            <a:r>
              <a:rPr lang="en-US" cap="none" dirty="0"/>
              <a:t>()</a:t>
            </a:r>
          </a:p>
        </p:txBody>
      </p:sp>
      <p:sp>
        <p:nvSpPr>
          <p:cNvPr id="3" name="Content Placeholder 2">
            <a:extLst>
              <a:ext uri="{FF2B5EF4-FFF2-40B4-BE49-F238E27FC236}">
                <a16:creationId xmlns:a16="http://schemas.microsoft.com/office/drawing/2014/main" id="{7075E111-D6F3-BEBB-A0B4-9499C60FF030}"/>
              </a:ext>
            </a:extLst>
          </p:cNvPr>
          <p:cNvSpPr>
            <a:spLocks noGrp="1"/>
          </p:cNvSpPr>
          <p:nvPr>
            <p:ph sz="quarter" idx="13"/>
          </p:nvPr>
        </p:nvSpPr>
        <p:spPr>
          <a:xfrm>
            <a:off x="397621" y="2613159"/>
            <a:ext cx="5212079" cy="1366807"/>
          </a:xfrm>
        </p:spPr>
        <p:txBody>
          <a:bodyPr>
            <a:normAutofit/>
          </a:bodyPr>
          <a:lstStyle/>
          <a:p>
            <a:r>
              <a:rPr lang="en-US" dirty="0"/>
              <a:t>This function searches for all books located on a specific shelf. It displays the names and authors of the books on the shelf or informs the user if the shelf is empty.</a:t>
            </a:r>
          </a:p>
        </p:txBody>
      </p:sp>
      <p:pic>
        <p:nvPicPr>
          <p:cNvPr id="11" name="Picture 10">
            <a:extLst>
              <a:ext uri="{FF2B5EF4-FFF2-40B4-BE49-F238E27FC236}">
                <a16:creationId xmlns:a16="http://schemas.microsoft.com/office/drawing/2014/main" id="{BA62839A-5DC5-A5DD-DF39-27E69AFCDE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689255"/>
            <a:ext cx="5979704" cy="2984181"/>
          </a:xfrm>
          <a:prstGeom prst="rect">
            <a:avLst/>
          </a:prstGeom>
          <a:noFill/>
        </p:spPr>
      </p:pic>
      <p:sp>
        <p:nvSpPr>
          <p:cNvPr id="5" name="Rectangle 4">
            <a:extLst>
              <a:ext uri="{FF2B5EF4-FFF2-40B4-BE49-F238E27FC236}">
                <a16:creationId xmlns:a16="http://schemas.microsoft.com/office/drawing/2014/main" id="{BD60F6E6-FD0F-D196-C318-96D54F1DF5D4}"/>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1146057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Int main function</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1139537" y="2305337"/>
            <a:ext cx="6684818" cy="3385564"/>
          </a:xfrm>
        </p:spPr>
        <p:txBody>
          <a:bodyPr/>
          <a:lstStyle/>
          <a:p>
            <a:pPr marL="0" indent="0">
              <a:buNone/>
            </a:pPr>
            <a:r>
              <a:rPr lang="en-US" dirty="0"/>
              <a:t>The int main() function serves as the central control hub of the library management system. It displays a menu of options, such as adding books, displaying books, searching, issuing, and returning books. Based on user input, it calls the appropriate function to perform the selected task. The program runs in a loop, allowing multiple operations until the user chooses to exit.</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1" y="448056"/>
            <a:ext cx="6172200" cy="1581912"/>
          </a:xfrm>
          <a:noFill/>
        </p:spPr>
        <p:txBody>
          <a:bodyPr anchor="b"/>
          <a:lstStyle/>
          <a:p>
            <a:r>
              <a:rPr lang="en-US" dirty="0"/>
              <a:t>conclusion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200" y="2257063"/>
            <a:ext cx="4894006" cy="3904906"/>
          </a:xfrm>
          <a:noFill/>
        </p:spPr>
        <p:txBody>
          <a:bodyPr vert="horz" lIns="91440" tIns="45720" rIns="91440" bIns="45720" rtlCol="0" anchor="t">
            <a:normAutofit/>
          </a:bodyPr>
          <a:lstStyle/>
          <a:p>
            <a:r>
              <a:rPr lang="en-US" dirty="0"/>
              <a:t>The Library Management System is a simple yet effective program that automates key library operations, including adding, displaying, searching, issuing, and returning books. With a user-friendly menu and structured functionality, it ensures efficient management of library resources.</a:t>
            </a:r>
          </a:p>
        </p:txBody>
      </p:sp>
      <p:pic>
        <p:nvPicPr>
          <p:cNvPr id="15" name="Picture Placeholder 5">
            <a:extLst>
              <a:ext uri="{FF2B5EF4-FFF2-40B4-BE49-F238E27FC236}">
                <a16:creationId xmlns:a16="http://schemas.microsoft.com/office/drawing/2014/main" id="{BBD84AA8-495D-1210-1B06-DA73C5BCF36A}"/>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6908" r="26908"/>
          <a:stretch/>
        </p:blipFill>
        <p:spPr>
          <a:xfrm>
            <a:off x="7500938" y="-22225"/>
            <a:ext cx="4714875" cy="6880225"/>
          </a:xfrm>
        </p:spPr>
      </p:pic>
    </p:spTree>
    <p:extLst>
      <p:ext uri="{BB962C8B-B14F-4D97-AF65-F5344CB8AC3E}">
        <p14:creationId xmlns:p14="http://schemas.microsoft.com/office/powerpoint/2010/main" val="1649597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Tree>
    <p:extLst>
      <p:ext uri="{BB962C8B-B14F-4D97-AF65-F5344CB8AC3E}">
        <p14:creationId xmlns:p14="http://schemas.microsoft.com/office/powerpoint/2010/main" val="21844722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38200" y="365760"/>
            <a:ext cx="10515600" cy="1325563"/>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sz="quarter" idx="15"/>
          </p:nvPr>
        </p:nvSpPr>
        <p:spPr>
          <a:xfrm>
            <a:off x="838200" y="1790329"/>
            <a:ext cx="5134335" cy="4113054"/>
          </a:xfrm>
        </p:spPr>
        <p:txBody>
          <a:bodyPr>
            <a:normAutofit/>
          </a:bodyPr>
          <a:lstStyle/>
          <a:p>
            <a:pPr>
              <a:lnSpc>
                <a:spcPct val="140000"/>
              </a:lnSpc>
            </a:pPr>
            <a:r>
              <a:rPr lang="en-US" sz="1500"/>
              <a:t>Objective:</a:t>
            </a:r>
          </a:p>
          <a:p>
            <a:pPr marL="285750" indent="-285750">
              <a:lnSpc>
                <a:spcPct val="140000"/>
              </a:lnSpc>
              <a:buFont typeface="Arial" panose="020B0604020202020204" pitchFamily="34" charset="0"/>
              <a:buChar char="•"/>
            </a:pPr>
            <a:r>
              <a:rPr lang="en-US" sz="1500" cap="none"/>
              <a:t>The purpose of the program is to aid library administration to automate the library management system.</a:t>
            </a:r>
          </a:p>
          <a:p>
            <a:pPr>
              <a:lnSpc>
                <a:spcPct val="140000"/>
              </a:lnSpc>
            </a:pPr>
            <a:r>
              <a:rPr lang="en-US" sz="1500"/>
              <a:t>Features:</a:t>
            </a:r>
          </a:p>
          <a:p>
            <a:pPr marL="285750" indent="-285750">
              <a:lnSpc>
                <a:spcPct val="140000"/>
              </a:lnSpc>
              <a:buFont typeface="Arial" panose="020B0604020202020204" pitchFamily="34" charset="0"/>
              <a:buChar char="•"/>
            </a:pPr>
            <a:r>
              <a:rPr lang="en-US" sz="1500"/>
              <a:t>A</a:t>
            </a:r>
            <a:r>
              <a:rPr lang="en-US" sz="1500" cap="none"/>
              <a:t>dd books.</a:t>
            </a:r>
          </a:p>
          <a:p>
            <a:pPr marL="285750" indent="-285750">
              <a:lnSpc>
                <a:spcPct val="140000"/>
              </a:lnSpc>
              <a:buFont typeface="Arial" panose="020B0604020202020204" pitchFamily="34" charset="0"/>
              <a:buChar char="•"/>
            </a:pPr>
            <a:r>
              <a:rPr lang="en-US" sz="1500" cap="none"/>
              <a:t>Issue books.</a:t>
            </a:r>
          </a:p>
          <a:p>
            <a:pPr marL="285750" indent="-285750">
              <a:lnSpc>
                <a:spcPct val="140000"/>
              </a:lnSpc>
              <a:buFont typeface="Arial" panose="020B0604020202020204" pitchFamily="34" charset="0"/>
              <a:buChar char="•"/>
            </a:pPr>
            <a:r>
              <a:rPr lang="en-US" sz="1500" cap="none"/>
              <a:t>Return books.</a:t>
            </a:r>
          </a:p>
          <a:p>
            <a:pPr marL="285750" indent="-285750">
              <a:lnSpc>
                <a:spcPct val="140000"/>
              </a:lnSpc>
              <a:buFont typeface="Arial" panose="020B0604020202020204" pitchFamily="34" charset="0"/>
              <a:buChar char="•"/>
            </a:pPr>
            <a:r>
              <a:rPr lang="en-US" sz="1500" cap="none"/>
              <a:t>Find books.</a:t>
            </a:r>
            <a:endParaRPr lang="en-US" sz="1500"/>
          </a:p>
          <a:p>
            <a:pPr>
              <a:lnSpc>
                <a:spcPct val="140000"/>
              </a:lnSpc>
            </a:pPr>
            <a:endParaRPr lang="en-US" sz="1500"/>
          </a:p>
        </p:txBody>
      </p:sp>
      <p:pic>
        <p:nvPicPr>
          <p:cNvPr id="7" name="Picture Placeholder 6" descr="A person and person standing next to a computer&#10;&#10;Description automatically generated">
            <a:extLst>
              <a:ext uri="{FF2B5EF4-FFF2-40B4-BE49-F238E27FC236}">
                <a16:creationId xmlns:a16="http://schemas.microsoft.com/office/drawing/2014/main" id="{1136E6DB-F159-B0EE-2D0D-8BB6D1DBD17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730104" y="1790329"/>
            <a:ext cx="4113054" cy="4113054"/>
          </a:xfrm>
          <a:noFill/>
        </p:spPr>
      </p:pic>
    </p:spTree>
    <p:extLst>
      <p:ext uri="{BB962C8B-B14F-4D97-AF65-F5344CB8AC3E}">
        <p14:creationId xmlns:p14="http://schemas.microsoft.com/office/powerpoint/2010/main" val="167201799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ADE2-007B-7D2E-4872-983A13695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902DF-BEC9-81BC-D9D7-633D123255D3}"/>
              </a:ext>
            </a:extLst>
          </p:cNvPr>
          <p:cNvSpPr>
            <a:spLocks noGrp="1"/>
          </p:cNvSpPr>
          <p:nvPr>
            <p:ph type="title"/>
          </p:nvPr>
        </p:nvSpPr>
        <p:spPr>
          <a:xfrm>
            <a:off x="838200" y="365760"/>
            <a:ext cx="10515600" cy="1325563"/>
          </a:xfrm>
        </p:spPr>
        <p:txBody>
          <a:bodyPr anchor="ctr">
            <a:normAutofit/>
          </a:bodyPr>
          <a:lstStyle/>
          <a:p>
            <a:r>
              <a:rPr lang="en-US" dirty="0"/>
              <a:t>Basic go through of the code</a:t>
            </a:r>
          </a:p>
        </p:txBody>
      </p:sp>
      <p:pic>
        <p:nvPicPr>
          <p:cNvPr id="7" name="Picture Placeholder 6" descr="A person and person standing next to a computer&#10;&#10;Description automatically generated">
            <a:extLst>
              <a:ext uri="{FF2B5EF4-FFF2-40B4-BE49-F238E27FC236}">
                <a16:creationId xmlns:a16="http://schemas.microsoft.com/office/drawing/2014/main" id="{E7444DF4-E328-23B6-2C50-B68C0AFB762B}"/>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730104" y="1790329"/>
            <a:ext cx="4113054" cy="4113054"/>
          </a:xfrm>
          <a:noFill/>
        </p:spPr>
      </p:pic>
      <p:sp>
        <p:nvSpPr>
          <p:cNvPr id="8" name="TextBox 7">
            <a:extLst>
              <a:ext uri="{FF2B5EF4-FFF2-40B4-BE49-F238E27FC236}">
                <a16:creationId xmlns:a16="http://schemas.microsoft.com/office/drawing/2014/main" id="{57B95BA1-5E13-A035-C3DA-2E4618FEC7D1}"/>
              </a:ext>
            </a:extLst>
          </p:cNvPr>
          <p:cNvSpPr txBox="1"/>
          <p:nvPr/>
        </p:nvSpPr>
        <p:spPr>
          <a:xfrm>
            <a:off x="227746" y="1581209"/>
            <a:ext cx="673416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Input:</a:t>
            </a:r>
          </a:p>
          <a:p>
            <a:pPr marL="742950" lvl="1" indent="-285750">
              <a:buFont typeface="Wingdings" panose="05000000000000000000" pitchFamily="2" charset="2"/>
              <a:buChar char="Ø"/>
            </a:pPr>
            <a:r>
              <a:rPr lang="en-US" dirty="0"/>
              <a:t>Book name.</a:t>
            </a:r>
          </a:p>
          <a:p>
            <a:pPr marL="742950" lvl="1" indent="-285750">
              <a:buFont typeface="Wingdings" panose="05000000000000000000" pitchFamily="2" charset="2"/>
              <a:buChar char="Ø"/>
            </a:pPr>
            <a:r>
              <a:rPr lang="en-US" dirty="0"/>
              <a:t>Author name.</a:t>
            </a:r>
          </a:p>
          <a:p>
            <a:pPr marL="742950" lvl="1" indent="-285750">
              <a:buFont typeface="Wingdings" panose="05000000000000000000" pitchFamily="2" charset="2"/>
              <a:buChar char="Ø"/>
            </a:pPr>
            <a:r>
              <a:rPr lang="en-US" dirty="0"/>
              <a:t>Shelf number.</a:t>
            </a:r>
          </a:p>
          <a:p>
            <a:pPr marL="742950" lvl="1" indent="-285750">
              <a:buFont typeface="Wingdings" panose="05000000000000000000" pitchFamily="2" charset="2"/>
              <a:buChar char="Ø"/>
            </a:pPr>
            <a:r>
              <a:rPr lang="en-US" dirty="0"/>
              <a:t>Price.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Process:</a:t>
            </a:r>
          </a:p>
          <a:p>
            <a:pPr marL="742950" lvl="1" indent="-285750">
              <a:buFont typeface="Wingdings" panose="05000000000000000000" pitchFamily="2" charset="2"/>
              <a:buChar char="Ø"/>
            </a:pPr>
            <a:r>
              <a:rPr lang="en-US" dirty="0"/>
              <a:t>Takes the input from the user and stores it in various arrays. It also displays the books, issue the books and returns the books upon the user’s intended request.</a:t>
            </a:r>
          </a:p>
          <a:p>
            <a:pPr marL="285750" indent="-285750">
              <a:buFont typeface="Arial" panose="020B0604020202020204" pitchFamily="34" charset="0"/>
              <a:buChar char="•"/>
            </a:pPr>
            <a:r>
              <a:rPr lang="en-US" dirty="0"/>
              <a:t>Output:</a:t>
            </a:r>
          </a:p>
          <a:p>
            <a:pPr marL="742950" lvl="1" indent="-285750">
              <a:buFont typeface="Wingdings" panose="05000000000000000000" pitchFamily="2" charset="2"/>
              <a:buChar char="Ø"/>
            </a:pPr>
            <a:r>
              <a:rPr lang="en-US" dirty="0"/>
              <a:t>Displays all the books’ details or certain books’ details using corresponding book IDs and issues or returns books.</a:t>
            </a:r>
          </a:p>
        </p:txBody>
      </p:sp>
    </p:spTree>
    <p:extLst>
      <p:ext uri="{BB962C8B-B14F-4D97-AF65-F5344CB8AC3E}">
        <p14:creationId xmlns:p14="http://schemas.microsoft.com/office/powerpoint/2010/main" val="25818998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69115" y="108155"/>
            <a:ext cx="4678188" cy="576170"/>
          </a:xfrm>
          <a:noFill/>
        </p:spPr>
        <p:txBody>
          <a:bodyPr anchor="ctr"/>
          <a:lstStyle/>
          <a:p>
            <a:r>
              <a:rPr lang="en-US" dirty="0"/>
              <a:t>Functions used</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65760" y="1362423"/>
            <a:ext cx="11826240" cy="3474720"/>
          </a:xfrm>
          <a:noFill/>
        </p:spPr>
        <p:txBody>
          <a:bodyPr vert="horz" lIns="91440" tIns="45720" rIns="91440" bIns="45720" rtlCol="0" anchor="t">
            <a:noAutofit/>
          </a:bodyPr>
          <a:lstStyle/>
          <a:p>
            <a:pPr>
              <a:spcBef>
                <a:spcPts val="100"/>
              </a:spcBef>
              <a:buFont typeface="Wingdings" panose="05000000000000000000" pitchFamily="2" charset="2"/>
              <a:buChar char="Ø"/>
            </a:pPr>
            <a:r>
              <a:rPr lang="en-US" dirty="0" err="1"/>
              <a:t>addBook</a:t>
            </a:r>
            <a:r>
              <a:rPr lang="en-US" dirty="0"/>
              <a:t>()</a:t>
            </a:r>
          </a:p>
          <a:p>
            <a:pPr>
              <a:spcBef>
                <a:spcPts val="100"/>
              </a:spcBef>
              <a:buFont typeface="Arial" panose="020B0604020202020204" pitchFamily="34" charset="0"/>
              <a:buChar char="•"/>
            </a:pPr>
            <a:r>
              <a:rPr lang="en-US" dirty="0"/>
              <a:t>Adds a new book to the library. </a:t>
            </a:r>
          </a:p>
          <a:p>
            <a:pPr>
              <a:spcBef>
                <a:spcPts val="100"/>
              </a:spcBef>
              <a:buFont typeface="Wingdings" panose="05000000000000000000" pitchFamily="2" charset="2"/>
              <a:buChar char="Ø"/>
            </a:pPr>
            <a:r>
              <a:rPr lang="en-US" dirty="0" err="1"/>
              <a:t>displayBooks</a:t>
            </a:r>
            <a:r>
              <a:rPr lang="en-US" dirty="0"/>
              <a:t>()</a:t>
            </a:r>
          </a:p>
          <a:p>
            <a:pPr>
              <a:spcBef>
                <a:spcPts val="100"/>
              </a:spcBef>
              <a:buFont typeface="Arial" panose="020B0604020202020204" pitchFamily="34" charset="0"/>
              <a:buChar char="•"/>
            </a:pPr>
            <a:r>
              <a:rPr lang="en-US" dirty="0"/>
              <a:t>Displays list of all the books in the library.</a:t>
            </a:r>
          </a:p>
          <a:p>
            <a:pPr>
              <a:spcBef>
                <a:spcPts val="100"/>
              </a:spcBef>
              <a:buFont typeface="Wingdings" panose="05000000000000000000" pitchFamily="2" charset="2"/>
              <a:buChar char="Ø"/>
            </a:pPr>
            <a:r>
              <a:rPr lang="en-US" dirty="0" err="1"/>
              <a:t>searchBookByID</a:t>
            </a:r>
            <a:r>
              <a:rPr lang="en-US" dirty="0"/>
              <a:t>()</a:t>
            </a:r>
          </a:p>
          <a:p>
            <a:pPr>
              <a:spcBef>
                <a:spcPts val="100"/>
              </a:spcBef>
              <a:buFont typeface="Arial" panose="020B0604020202020204" pitchFamily="34" charset="0"/>
              <a:buChar char="•"/>
            </a:pPr>
            <a:r>
              <a:rPr lang="en-US" dirty="0"/>
              <a:t>It searches for a book using its corresponding ID.</a:t>
            </a:r>
          </a:p>
          <a:p>
            <a:pPr>
              <a:spcBef>
                <a:spcPts val="100"/>
              </a:spcBef>
              <a:buFont typeface="Arial" panose="020B0604020202020204" pitchFamily="34" charset="0"/>
              <a:buChar char="•"/>
            </a:pPr>
            <a:endParaRPr lang="en-US" dirty="0"/>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BA2B3-54B4-014C-9387-4A196E4A2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47DA-DACE-CB3A-A1DB-D28BECCF5BDB}"/>
              </a:ext>
            </a:extLst>
          </p:cNvPr>
          <p:cNvSpPr>
            <a:spLocks noGrp="1"/>
          </p:cNvSpPr>
          <p:nvPr>
            <p:ph type="title"/>
          </p:nvPr>
        </p:nvSpPr>
        <p:spPr>
          <a:xfrm>
            <a:off x="169114" y="108155"/>
            <a:ext cx="7776006" cy="576170"/>
          </a:xfrm>
          <a:noFill/>
        </p:spPr>
        <p:txBody>
          <a:bodyPr anchor="ctr"/>
          <a:lstStyle/>
          <a:p>
            <a:r>
              <a:rPr lang="en-US" dirty="0"/>
              <a:t>Functions used (Continued)</a:t>
            </a:r>
          </a:p>
        </p:txBody>
      </p:sp>
      <p:sp>
        <p:nvSpPr>
          <p:cNvPr id="3" name="Content Placeholder 2">
            <a:extLst>
              <a:ext uri="{FF2B5EF4-FFF2-40B4-BE49-F238E27FC236}">
                <a16:creationId xmlns:a16="http://schemas.microsoft.com/office/drawing/2014/main" id="{7EB96B1B-7F39-46A0-B810-B1058E24871C}"/>
              </a:ext>
            </a:extLst>
          </p:cNvPr>
          <p:cNvSpPr>
            <a:spLocks noGrp="1"/>
          </p:cNvSpPr>
          <p:nvPr>
            <p:ph idx="1"/>
          </p:nvPr>
        </p:nvSpPr>
        <p:spPr>
          <a:xfrm>
            <a:off x="365760" y="1362423"/>
            <a:ext cx="11826240" cy="3474720"/>
          </a:xfrm>
          <a:noFill/>
        </p:spPr>
        <p:txBody>
          <a:bodyPr vert="horz" lIns="91440" tIns="45720" rIns="91440" bIns="45720" rtlCol="0" anchor="t">
            <a:noAutofit/>
          </a:bodyPr>
          <a:lstStyle/>
          <a:p>
            <a:pPr>
              <a:spcBef>
                <a:spcPts val="100"/>
              </a:spcBef>
              <a:buFont typeface="Wingdings" panose="05000000000000000000" pitchFamily="2" charset="2"/>
              <a:buChar char="Ø"/>
            </a:pPr>
            <a:r>
              <a:rPr lang="en-US" sz="1800" dirty="0" err="1"/>
              <a:t>IssueBook</a:t>
            </a:r>
            <a:r>
              <a:rPr lang="en-US" sz="1800" dirty="0"/>
              <a:t>()</a:t>
            </a:r>
          </a:p>
          <a:p>
            <a:pPr>
              <a:spcBef>
                <a:spcPts val="100"/>
              </a:spcBef>
              <a:buFont typeface="Arial" panose="020B0604020202020204" pitchFamily="34" charset="0"/>
              <a:buChar char="•"/>
            </a:pPr>
            <a:r>
              <a:rPr lang="en-US" sz="1800" dirty="0"/>
              <a:t>It issues a book to the user and marks it as issued.</a:t>
            </a:r>
          </a:p>
          <a:p>
            <a:pPr>
              <a:spcBef>
                <a:spcPts val="100"/>
              </a:spcBef>
              <a:buFont typeface="Wingdings" panose="05000000000000000000" pitchFamily="2" charset="2"/>
              <a:buChar char="Ø"/>
            </a:pPr>
            <a:r>
              <a:rPr lang="en-US" sz="1800" dirty="0" err="1"/>
              <a:t>returnBook</a:t>
            </a:r>
            <a:r>
              <a:rPr lang="en-US" sz="1800" dirty="0"/>
              <a:t>()</a:t>
            </a:r>
          </a:p>
          <a:p>
            <a:pPr>
              <a:spcBef>
                <a:spcPts val="100"/>
              </a:spcBef>
              <a:buFont typeface="Arial" panose="020B0604020202020204" pitchFamily="34" charset="0"/>
              <a:buChar char="•"/>
            </a:pPr>
            <a:r>
              <a:rPr lang="en-US" sz="1800" dirty="0"/>
              <a:t>It marks an issued book as returned.</a:t>
            </a:r>
          </a:p>
          <a:p>
            <a:pPr>
              <a:spcBef>
                <a:spcPts val="100"/>
              </a:spcBef>
              <a:buFont typeface="Wingdings" panose="05000000000000000000" pitchFamily="2" charset="2"/>
              <a:buChar char="Ø"/>
            </a:pPr>
            <a:r>
              <a:rPr lang="en-US" dirty="0" err="1"/>
              <a:t>searchBookByShelf</a:t>
            </a:r>
            <a:r>
              <a:rPr lang="en-US" dirty="0"/>
              <a:t>()</a:t>
            </a:r>
          </a:p>
          <a:p>
            <a:pPr>
              <a:spcBef>
                <a:spcPts val="100"/>
              </a:spcBef>
              <a:buFont typeface="Arial" panose="020B0604020202020204" pitchFamily="34" charset="0"/>
              <a:buChar char="•"/>
            </a:pPr>
            <a:r>
              <a:rPr lang="en-US" sz="1800" dirty="0"/>
              <a:t>It lists all the books sto</a:t>
            </a:r>
            <a:r>
              <a:rPr lang="en-US" dirty="0"/>
              <a:t>red on a specific shelf.</a:t>
            </a:r>
          </a:p>
        </p:txBody>
      </p:sp>
    </p:spTree>
    <p:extLst>
      <p:ext uri="{BB962C8B-B14F-4D97-AF65-F5344CB8AC3E}">
        <p14:creationId xmlns:p14="http://schemas.microsoft.com/office/powerpoint/2010/main" val="3410575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1143000"/>
            <a:ext cx="9144000" cy="2286000"/>
          </a:xfrm>
          <a:noFill/>
        </p:spPr>
        <p:txBody>
          <a:bodyPr/>
          <a:lstStyle/>
          <a:p>
            <a:r>
              <a:rPr lang="en-US" dirty="0"/>
              <a:t>Viewing the functions one by one</a:t>
            </a:r>
          </a:p>
        </p:txBody>
      </p:sp>
    </p:spTree>
    <p:extLst>
      <p:ext uri="{BB962C8B-B14F-4D97-AF65-F5344CB8AC3E}">
        <p14:creationId xmlns:p14="http://schemas.microsoft.com/office/powerpoint/2010/main" val="167993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6FAB58B-F036-F037-81B0-F2EC8BFE7E26}"/>
              </a:ext>
            </a:extLst>
          </p:cNvPr>
          <p:cNvSpPr>
            <a:spLocks noGrp="1"/>
          </p:cNvSpPr>
          <p:nvPr>
            <p:ph type="title"/>
          </p:nvPr>
        </p:nvSpPr>
        <p:spPr>
          <a:xfrm>
            <a:off x="397621" y="1759719"/>
            <a:ext cx="3078480" cy="853440"/>
          </a:xfrm>
        </p:spPr>
        <p:txBody>
          <a:bodyPr/>
          <a:lstStyle/>
          <a:p>
            <a:r>
              <a:rPr lang="en-US" cap="none" dirty="0" err="1"/>
              <a:t>addBook</a:t>
            </a:r>
            <a:r>
              <a:rPr lang="en-US" cap="none" dirty="0"/>
              <a: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397621" y="2613159"/>
            <a:ext cx="5212079" cy="1366807"/>
          </a:xfrm>
        </p:spPr>
        <p:txBody>
          <a:bodyPr>
            <a:normAutofit/>
          </a:bodyPr>
          <a:lstStyle/>
          <a:p>
            <a:r>
              <a:rPr lang="en-US" dirty="0"/>
              <a:t>This function allows users to add new books to the library by entering details like the book's name, author, shelf number, and price. Each book is assigned a unique ID automatically, and the system ensures the library doesn’t exceed its maximum capacity.</a:t>
            </a:r>
          </a:p>
        </p:txBody>
      </p:sp>
      <p:pic>
        <p:nvPicPr>
          <p:cNvPr id="11" name="Picture 10" descr="A computer screen shot of text&#10;&#10;Description automatically generated">
            <a:extLst>
              <a:ext uri="{FF2B5EF4-FFF2-40B4-BE49-F238E27FC236}">
                <a16:creationId xmlns:a16="http://schemas.microsoft.com/office/drawing/2014/main" id="{F58990A5-4929-58F7-8F12-ECBF72F5A02B}"/>
              </a:ext>
            </a:extLst>
          </p:cNvPr>
          <p:cNvPicPr>
            <a:picLocks noChangeAspect="1"/>
          </p:cNvPicPr>
          <p:nvPr/>
        </p:nvPicPr>
        <p:blipFill>
          <a:blip r:embed="rId3"/>
          <a:stretch>
            <a:fillRect/>
          </a:stretch>
        </p:blipFill>
        <p:spPr>
          <a:xfrm>
            <a:off x="7297994" y="1828362"/>
            <a:ext cx="4894006" cy="2936403"/>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4103D-738C-D16A-B885-5B8432B066C9}"/>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8B1E974E-3A52-752B-2ACA-45EEFA894A2D}"/>
              </a:ext>
            </a:extLst>
          </p:cNvPr>
          <p:cNvSpPr>
            <a:spLocks noGrp="1"/>
          </p:cNvSpPr>
          <p:nvPr>
            <p:ph type="title"/>
          </p:nvPr>
        </p:nvSpPr>
        <p:spPr>
          <a:xfrm>
            <a:off x="397621" y="1759719"/>
            <a:ext cx="3078480" cy="853440"/>
          </a:xfrm>
        </p:spPr>
        <p:txBody>
          <a:bodyPr/>
          <a:lstStyle/>
          <a:p>
            <a:r>
              <a:rPr lang="en-US" cap="none" dirty="0" err="1"/>
              <a:t>displayBooks</a:t>
            </a:r>
            <a:r>
              <a:rPr lang="en-US" cap="none" dirty="0"/>
              <a:t>()</a:t>
            </a:r>
          </a:p>
        </p:txBody>
      </p:sp>
      <p:sp>
        <p:nvSpPr>
          <p:cNvPr id="3" name="Content Placeholder 2">
            <a:extLst>
              <a:ext uri="{FF2B5EF4-FFF2-40B4-BE49-F238E27FC236}">
                <a16:creationId xmlns:a16="http://schemas.microsoft.com/office/drawing/2014/main" id="{D2B6DCBC-8428-8A20-5902-40D216340F56}"/>
              </a:ext>
            </a:extLst>
          </p:cNvPr>
          <p:cNvSpPr>
            <a:spLocks noGrp="1"/>
          </p:cNvSpPr>
          <p:nvPr>
            <p:ph sz="quarter" idx="13"/>
          </p:nvPr>
        </p:nvSpPr>
        <p:spPr>
          <a:xfrm>
            <a:off x="397621" y="2613159"/>
            <a:ext cx="5212079" cy="1366807"/>
          </a:xfrm>
        </p:spPr>
        <p:txBody>
          <a:bodyPr>
            <a:normAutofit/>
          </a:bodyPr>
          <a:lstStyle/>
          <a:p>
            <a:r>
              <a:rPr lang="en-US" dirty="0"/>
              <a:t>This function lists all the books in the library along with their details, such as ID, name, author, shelf number, price, and whether the book is issued. If no books are available, it displays an appropriate message.</a:t>
            </a:r>
          </a:p>
        </p:txBody>
      </p:sp>
      <p:pic>
        <p:nvPicPr>
          <p:cNvPr id="11" name="Picture 10">
            <a:extLst>
              <a:ext uri="{FF2B5EF4-FFF2-40B4-BE49-F238E27FC236}">
                <a16:creationId xmlns:a16="http://schemas.microsoft.com/office/drawing/2014/main" id="{358C47E7-0E5B-9AC0-8B7C-729F8D6466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52242" y="2196630"/>
            <a:ext cx="6139758" cy="2759834"/>
          </a:xfrm>
          <a:prstGeom prst="rect">
            <a:avLst/>
          </a:prstGeom>
          <a:noFill/>
        </p:spPr>
      </p:pic>
      <p:sp>
        <p:nvSpPr>
          <p:cNvPr id="5" name="Rectangle 4">
            <a:extLst>
              <a:ext uri="{FF2B5EF4-FFF2-40B4-BE49-F238E27FC236}">
                <a16:creationId xmlns:a16="http://schemas.microsoft.com/office/drawing/2014/main" id="{41B7B9D5-E720-AA2F-1261-E8DCA0489A87}"/>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0959137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B809B-008F-861A-C41A-3375110FA70B}"/>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B89C41F4-DADE-5529-A78C-8BF4B3F469DD}"/>
              </a:ext>
            </a:extLst>
          </p:cNvPr>
          <p:cNvSpPr>
            <a:spLocks noGrp="1"/>
          </p:cNvSpPr>
          <p:nvPr>
            <p:ph type="title"/>
          </p:nvPr>
        </p:nvSpPr>
        <p:spPr>
          <a:xfrm>
            <a:off x="397621" y="1759719"/>
            <a:ext cx="3914606" cy="853440"/>
          </a:xfrm>
        </p:spPr>
        <p:txBody>
          <a:bodyPr/>
          <a:lstStyle/>
          <a:p>
            <a:r>
              <a:rPr lang="en-US" cap="none" dirty="0" err="1"/>
              <a:t>searchBookByID</a:t>
            </a:r>
            <a:r>
              <a:rPr lang="en-US" cap="none" dirty="0"/>
              <a:t>()</a:t>
            </a:r>
          </a:p>
        </p:txBody>
      </p:sp>
      <p:sp>
        <p:nvSpPr>
          <p:cNvPr id="3" name="Content Placeholder 2">
            <a:extLst>
              <a:ext uri="{FF2B5EF4-FFF2-40B4-BE49-F238E27FC236}">
                <a16:creationId xmlns:a16="http://schemas.microsoft.com/office/drawing/2014/main" id="{F51E0A4B-A45B-60DD-0621-A3233AF1F1D9}"/>
              </a:ext>
            </a:extLst>
          </p:cNvPr>
          <p:cNvSpPr>
            <a:spLocks noGrp="1"/>
          </p:cNvSpPr>
          <p:nvPr>
            <p:ph sz="quarter" idx="13"/>
          </p:nvPr>
        </p:nvSpPr>
        <p:spPr>
          <a:xfrm>
            <a:off x="397621" y="2613159"/>
            <a:ext cx="5212079" cy="1366807"/>
          </a:xfrm>
        </p:spPr>
        <p:txBody>
          <a:bodyPr>
            <a:normAutofit/>
          </a:bodyPr>
          <a:lstStyle/>
          <a:p>
            <a:r>
              <a:rPr lang="en-US" dirty="0"/>
              <a:t>This function searches for a specific book using its unique ID. If the book is found, it displays its details, such as the name and author. Otherwise, it informs the user that the book is not in the system.</a:t>
            </a:r>
          </a:p>
        </p:txBody>
      </p:sp>
      <p:pic>
        <p:nvPicPr>
          <p:cNvPr id="11" name="Picture 10">
            <a:extLst>
              <a:ext uri="{FF2B5EF4-FFF2-40B4-BE49-F238E27FC236}">
                <a16:creationId xmlns:a16="http://schemas.microsoft.com/office/drawing/2014/main" id="{29EA11C2-0087-77E8-0F2A-1FD1ABE9CB5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52242" y="2252354"/>
            <a:ext cx="6139758" cy="2648385"/>
          </a:xfrm>
          <a:prstGeom prst="rect">
            <a:avLst/>
          </a:prstGeom>
          <a:noFill/>
        </p:spPr>
      </p:pic>
      <p:sp>
        <p:nvSpPr>
          <p:cNvPr id="5" name="Rectangle 4">
            <a:extLst>
              <a:ext uri="{FF2B5EF4-FFF2-40B4-BE49-F238E27FC236}">
                <a16:creationId xmlns:a16="http://schemas.microsoft.com/office/drawing/2014/main" id="{793F3055-B6DA-BFC9-8182-CD4190981837}"/>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90425981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126</TotalTime>
  <Words>595</Words>
  <Application>Microsoft Office PowerPoint</Application>
  <PresentationFormat>Widescreen</PresentationFormat>
  <Paragraphs>69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Calibri Light</vt:lpstr>
      <vt:lpstr>Wingdings</vt:lpstr>
      <vt:lpstr>Custom</vt:lpstr>
      <vt:lpstr>Library Management System</vt:lpstr>
      <vt:lpstr>Introduction</vt:lpstr>
      <vt:lpstr>Basic go through of the code</vt:lpstr>
      <vt:lpstr>Functions used</vt:lpstr>
      <vt:lpstr>Functions used (Continued)</vt:lpstr>
      <vt:lpstr>Viewing the functions one by one</vt:lpstr>
      <vt:lpstr>addBook()</vt:lpstr>
      <vt:lpstr>displayBooks()</vt:lpstr>
      <vt:lpstr>searchBookByID()</vt:lpstr>
      <vt:lpstr>issueBook()</vt:lpstr>
      <vt:lpstr>returnBook()</vt:lpstr>
      <vt:lpstr>searchBookByShelf()</vt:lpstr>
      <vt:lpstr>Int main function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Ayub Khan</dc:creator>
  <cp:lastModifiedBy>Ayub Khan</cp:lastModifiedBy>
  <cp:revision>2</cp:revision>
  <dcterms:created xsi:type="dcterms:W3CDTF">2024-12-16T17:22:47Z</dcterms:created>
  <dcterms:modified xsi:type="dcterms:W3CDTF">2024-12-16T19:29:45Z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